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475" r:id="rId2"/>
    <p:sldId id="1386" r:id="rId3"/>
    <p:sldId id="1387" r:id="rId4"/>
    <p:sldId id="1704" r:id="rId5"/>
    <p:sldId id="543" r:id="rId6"/>
    <p:sldId id="593" r:id="rId7"/>
    <p:sldId id="611" r:id="rId8"/>
    <p:sldId id="615" r:id="rId9"/>
    <p:sldId id="617" r:id="rId10"/>
    <p:sldId id="594" r:id="rId11"/>
    <p:sldId id="592" r:id="rId12"/>
    <p:sldId id="584" r:id="rId13"/>
    <p:sldId id="598" r:id="rId14"/>
    <p:sldId id="597" r:id="rId15"/>
    <p:sldId id="545" r:id="rId16"/>
    <p:sldId id="599" r:id="rId17"/>
    <p:sldId id="583" r:id="rId18"/>
    <p:sldId id="546" r:id="rId19"/>
    <p:sldId id="548" r:id="rId20"/>
    <p:sldId id="1705" r:id="rId21"/>
    <p:sldId id="547" r:id="rId22"/>
    <p:sldId id="600" r:id="rId23"/>
    <p:sldId id="550" r:id="rId24"/>
    <p:sldId id="602" r:id="rId25"/>
    <p:sldId id="601" r:id="rId26"/>
    <p:sldId id="604" r:id="rId27"/>
    <p:sldId id="605" r:id="rId28"/>
    <p:sldId id="603" r:id="rId29"/>
    <p:sldId id="551" r:id="rId30"/>
    <p:sldId id="567" r:id="rId31"/>
    <p:sldId id="552" r:id="rId32"/>
    <p:sldId id="553" r:id="rId33"/>
    <p:sldId id="554" r:id="rId34"/>
    <p:sldId id="1706" r:id="rId35"/>
    <p:sldId id="589" r:id="rId36"/>
    <p:sldId id="590" r:id="rId37"/>
    <p:sldId id="591" r:id="rId38"/>
    <p:sldId id="1388" r:id="rId39"/>
    <p:sldId id="1707" r:id="rId40"/>
    <p:sldId id="555" r:id="rId41"/>
    <p:sldId id="556" r:id="rId42"/>
    <p:sldId id="557" r:id="rId43"/>
    <p:sldId id="558" r:id="rId44"/>
    <p:sldId id="559" r:id="rId45"/>
    <p:sldId id="569" r:id="rId46"/>
    <p:sldId id="560" r:id="rId47"/>
    <p:sldId id="561" r:id="rId48"/>
    <p:sldId id="618" r:id="rId49"/>
    <p:sldId id="562" r:id="rId50"/>
    <p:sldId id="563" r:id="rId51"/>
    <p:sldId id="564" r:id="rId52"/>
    <p:sldId id="565" r:id="rId53"/>
    <p:sldId id="574" r:id="rId54"/>
    <p:sldId id="570" r:id="rId55"/>
    <p:sldId id="572" r:id="rId56"/>
    <p:sldId id="608" r:id="rId57"/>
    <p:sldId id="609" r:id="rId58"/>
    <p:sldId id="610" r:id="rId59"/>
    <p:sldId id="616" r:id="rId60"/>
    <p:sldId id="573" r:id="rId61"/>
    <p:sldId id="579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F6F5BD"/>
    <a:srgbClr val="F1C7C7"/>
    <a:srgbClr val="B3B3B3"/>
    <a:srgbClr val="E6E6E6"/>
    <a:srgbClr val="990000"/>
    <a:srgbClr val="D09E00"/>
    <a:srgbClr val="EBAFAF"/>
    <a:srgbClr val="ACE3A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BFC64-7C4A-4EE2-8B16-217E59B6A2B9}" v="3" dt="2021-11-16T03:55:21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81754" autoAdjust="0"/>
  </p:normalViewPr>
  <p:slideViewPr>
    <p:cSldViewPr snapToObjects="1">
      <p:cViewPr varScale="1">
        <p:scale>
          <a:sx n="76" d="100"/>
          <a:sy n="76" d="100"/>
        </p:scale>
        <p:origin x="1230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66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norace!$A$2:$A$101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norace!$B$2:$B$101</c:f>
              <c:numCache>
                <c:formatCode>General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A-4491-858A-2D8E6FE69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36272"/>
        <c:axId val="-123133952"/>
      </c:barChart>
      <c:catAx>
        <c:axId val="-12313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33952"/>
        <c:crosses val="autoZero"/>
        <c:auto val="1"/>
        <c:lblAlgn val="ctr"/>
        <c:lblOffset val="100"/>
        <c:noMultiLvlLbl val="0"/>
      </c:catAx>
      <c:valAx>
        <c:axId val="-123133952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36272"/>
        <c:crosses val="autoZero"/>
        <c:crossBetween val="between"/>
        <c:majorUnit val="1"/>
        <c:minorUnit val="0.0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'race-gw-2'!$A$2:$A$101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'race-gw-2'!$B$2:$B$101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3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6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F-4EFD-9004-F89CCA5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14464"/>
        <c:axId val="-123112144"/>
      </c:barChart>
      <c:catAx>
        <c:axId val="-1231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12144"/>
        <c:crosses val="autoZero"/>
        <c:auto val="1"/>
        <c:lblAlgn val="ctr"/>
        <c:lblOffset val="100"/>
        <c:noMultiLvlLbl val="0"/>
      </c:catAx>
      <c:valAx>
        <c:axId val="-12311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1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'race-laptop-1'!$A$2:$A$101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'race-laptop-1'!$B$2:$B$101</c:f>
              <c:numCache>
                <c:formatCode>General</c:formatCode>
                <c:ptCount val="10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0-4E74-8A7B-07143454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466192"/>
        <c:axId val="-123464144"/>
      </c:barChart>
      <c:catAx>
        <c:axId val="-12346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464144"/>
        <c:crosses val="autoZero"/>
        <c:auto val="1"/>
        <c:lblAlgn val="ctr"/>
        <c:lblOffset val="100"/>
        <c:noMultiLvlLbl val="0"/>
      </c:catAx>
      <c:valAx>
        <c:axId val="-123464144"/>
        <c:scaling>
          <c:orientation val="minMax"/>
          <c:max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46619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9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 counting in the open file table that says when to tear down and free resources.  Need to close </a:t>
            </a:r>
            <a:r>
              <a:rPr lang="en-US" dirty="0" err="1"/>
              <a:t>fds</a:t>
            </a:r>
            <a:r>
              <a:rPr lang="en-US" dirty="0"/>
              <a:t> or ref count doesn’t go down.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8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 How do you handle receiving requests?</a:t>
            </a:r>
            <a:r>
              <a:rPr lang="en-US" baseline="0" dirty="0"/>
              <a:t>  How much to read from a request?  What if the client never finishes sending its request?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4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97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8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72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Mallocing argument to pass to child thread, assuming child thread frees.  Why?  Can’t pass stack </a:t>
            </a:r>
            <a:r>
              <a:rPr lang="en-US" dirty="0" err="1"/>
              <a:t>addr</a:t>
            </a:r>
            <a:r>
              <a:rPr lang="en-US" dirty="0"/>
              <a:t> or weirdness.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for real life examples of starvation and races (other than traffic).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37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stack / I/O subsystem helps establish connection and buffer initial input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6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0" y="1362075"/>
            <a:ext cx="3111500" cy="4972050"/>
          </a:xfrm>
        </p:spPr>
        <p:txBody>
          <a:bodyPr/>
          <a:lstStyle/>
          <a:p>
            <a:r>
              <a:rPr lang="en-US" dirty="0"/>
              <a:t>Yellow must yield to green</a:t>
            </a:r>
          </a:p>
          <a:p>
            <a:r>
              <a:rPr lang="en-US" dirty="0"/>
              <a:t>Continuous stream of green cars</a:t>
            </a:r>
          </a:p>
          <a:p>
            <a:r>
              <a:rPr lang="en-US" dirty="0"/>
              <a:t>Overall system makes progress, but some individuals wait indefinitely</a:t>
            </a:r>
          </a:p>
        </p:txBody>
      </p:sp>
      <p:pic>
        <p:nvPicPr>
          <p:cNvPr id="1026" name="Picture 2" descr="raffic example of star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0196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9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4"/>
            <a:ext cx="8534400" cy="5114925"/>
          </a:xfrm>
        </p:spPr>
        <p:txBody>
          <a:bodyPr/>
          <a:lstStyle/>
          <a:p>
            <a:r>
              <a:rPr lang="en-US" sz="2600" dirty="0"/>
              <a:t>Classical problem classes of concurrent programs:</a:t>
            </a:r>
          </a:p>
          <a:p>
            <a:pPr lvl="1"/>
            <a:r>
              <a:rPr lang="en-US" sz="2200" b="1" i="1" dirty="0"/>
              <a:t>Deadlock:</a:t>
            </a:r>
            <a:r>
              <a:rPr lang="en-US" sz="2200" dirty="0"/>
              <a:t> improper resource allocation prevents forward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traffic gridlock</a:t>
            </a:r>
          </a:p>
          <a:p>
            <a:pPr lvl="1"/>
            <a:r>
              <a:rPr lang="en-US" sz="2200" b="1" i="1" dirty="0"/>
              <a:t>Starvation / Fairness</a:t>
            </a:r>
            <a:r>
              <a:rPr lang="en-US" sz="2200" dirty="0"/>
              <a:t>: external events and/or system scheduling decisions can prevent sub-task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people always jump in front of you in line</a:t>
            </a:r>
          </a:p>
          <a:p>
            <a:pPr lvl="1"/>
            <a:r>
              <a:rPr lang="en-US" sz="2200" b="1" i="1" dirty="0"/>
              <a:t>Races:</a:t>
            </a:r>
            <a:r>
              <a:rPr lang="en-US" sz="2200" dirty="0"/>
              <a:t> outcome depends on arbitrary scheduling decisions elsewhere in the system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who gets the last seat on the airplane?</a:t>
            </a:r>
          </a:p>
          <a:p>
            <a:r>
              <a:rPr lang="en-US" sz="2600" dirty="0"/>
              <a:t>Many aspects of concurrent programming are beyond the scope of our course…</a:t>
            </a:r>
          </a:p>
          <a:p>
            <a:pPr lvl="1"/>
            <a:r>
              <a:rPr lang="en-US" sz="2200" dirty="0"/>
              <a:t>but, not all </a:t>
            </a:r>
            <a:r>
              <a:rPr lang="en-US" sz="2200" dirty="0">
                <a:sym typeface="Wingdings"/>
              </a:rPr>
              <a:t></a:t>
            </a:r>
          </a:p>
          <a:p>
            <a:pPr lvl="1"/>
            <a:r>
              <a:rPr lang="en-US" sz="2200" dirty="0">
                <a:sym typeface="Wingdings"/>
              </a:rPr>
              <a:t>We’ll cover some of these aspects in the next few lectures. </a:t>
            </a:r>
            <a:endParaRPr lang="en-US" sz="2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39" y="2209800"/>
            <a:ext cx="8763001" cy="36575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may be hard, but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it can be useful and sometimes necessary!</a:t>
            </a:r>
          </a:p>
        </p:txBody>
      </p:sp>
    </p:spTree>
    <p:extLst>
      <p:ext uri="{BB962C8B-B14F-4D97-AF65-F5344CB8AC3E}">
        <p14:creationId xmlns:p14="http://schemas.microsoft.com/office/powerpoint/2010/main" val="373376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357018" y="4132968"/>
            <a:ext cx="6500982" cy="1371600"/>
            <a:chOff x="357018" y="4132968"/>
            <a:chExt cx="6500982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357018" y="4352517"/>
              <a:ext cx="938382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Reminder: Iterative Echo Server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106680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1066800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1981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20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066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292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5827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5827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25742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321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3978275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0040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22970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754434"/>
            <a:ext cx="186011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Await connection</a:t>
            </a:r>
          </a:p>
          <a:p>
            <a:r>
              <a:rPr lang="en-US" sz="1800" dirty="0">
                <a:latin typeface="Calibri" pitchFamily="34" charset="0"/>
              </a:rPr>
              <a:t>request from</a:t>
            </a:r>
          </a:p>
          <a:p>
            <a:r>
              <a:rPr lang="en-US" sz="18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open_listenfd</a:t>
            </a: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6352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open_clientfd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401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401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9566106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connection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67400" y="2047875"/>
            <a:ext cx="1295400" cy="4657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1785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629400" y="28956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 flipH="1">
            <a:off x="4419600" y="3124200"/>
            <a:ext cx="2133599" cy="21804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45" name="Text Box 25"/>
          <p:cNvSpPr txBox="1">
            <a:spLocks noChangeArrowheads="1"/>
          </p:cNvSpPr>
          <p:nvPr/>
        </p:nvSpPr>
        <p:spPr bwMode="auto">
          <a:xfrm>
            <a:off x="4411663" y="5058330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49" name="Text Box 29"/>
          <p:cNvSpPr txBox="1">
            <a:spLocks noChangeArrowheads="1"/>
          </p:cNvSpPr>
          <p:nvPr/>
        </p:nvSpPr>
        <p:spPr bwMode="auto">
          <a:xfrm>
            <a:off x="6629400" y="34290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52" name="Text Box 32"/>
          <p:cNvSpPr txBox="1">
            <a:spLocks noChangeArrowheads="1"/>
          </p:cNvSpPr>
          <p:nvPr/>
        </p:nvSpPr>
        <p:spPr bwMode="auto">
          <a:xfrm>
            <a:off x="4419601" y="5427662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6" name="Right Brace 35"/>
          <p:cNvSpPr/>
          <p:nvPr/>
        </p:nvSpPr>
        <p:spPr bwMode="auto">
          <a:xfrm>
            <a:off x="6705600" y="4202668"/>
            <a:ext cx="457200" cy="1981200"/>
          </a:xfrm>
          <a:prstGeom prst="rightBrace">
            <a:avLst>
              <a:gd name="adj1" fmla="val 31710"/>
              <a:gd name="adj2" fmla="val 50000"/>
            </a:avLst>
          </a:prstGeom>
          <a:noFill/>
          <a:ln w="25400">
            <a:solidFill>
              <a:srgbClr val="FF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32349" y="4648200"/>
            <a:ext cx="1911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Calibri" pitchFamily="34" charset="0"/>
              </a:rPr>
              <a:t>Wait for server to finish with  Client 1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H="1">
            <a:off x="4419600" y="36845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629400" y="38100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411663" y="578858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629400" y="61838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4411663" y="6069833"/>
            <a:ext cx="2217737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9491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Second Client Block?</a:t>
            </a:r>
          </a:p>
        </p:txBody>
      </p:sp>
      <p:sp>
        <p:nvSpPr>
          <p:cNvPr id="57" name="Content Placeholder 56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076325"/>
          </a:xfrm>
        </p:spPr>
        <p:txBody>
          <a:bodyPr/>
          <a:lstStyle/>
          <a:p>
            <a:r>
              <a:rPr lang="en-US" sz="2400" dirty="0"/>
              <a:t>Second client attempts to connect to iterative server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sz="half" idx="2"/>
          </p:nvPr>
        </p:nvSpPr>
        <p:spPr>
          <a:xfrm>
            <a:off x="4851900" y="1460500"/>
            <a:ext cx="4100509" cy="4972050"/>
          </a:xfrm>
        </p:spPr>
        <p:txBody>
          <a:bodyPr/>
          <a:lstStyle/>
          <a:p>
            <a:r>
              <a:rPr lang="en-US" sz="2400" dirty="0"/>
              <a:t>Call to connect </a:t>
            </a:r>
            <a:r>
              <a:rPr lang="en-US" sz="2400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sz="2000" dirty="0"/>
              <a:t>Even though connection not yet accepted</a:t>
            </a:r>
          </a:p>
          <a:p>
            <a:pPr lvl="1"/>
            <a:r>
              <a:rPr lang="en-US" sz="2000" dirty="0"/>
              <a:t>Server side TCP manager queues request</a:t>
            </a:r>
          </a:p>
          <a:p>
            <a:pPr lvl="1"/>
            <a:r>
              <a:rPr lang="en-US" sz="2000" dirty="0"/>
              <a:t>Feature known as “TCP listen backlog”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rio_writen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sz="2000" dirty="0"/>
              <a:t>Server side TCP manager buffers input data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rio_readlineb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blocks!</a:t>
            </a:r>
          </a:p>
          <a:p>
            <a:pPr lvl="1"/>
            <a:r>
              <a:rPr lang="en-US" sz="2000" dirty="0"/>
              <a:t>Server hasn’t written anything for it to read yet.</a:t>
            </a:r>
          </a:p>
          <a:p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-76200" y="2209800"/>
            <a:ext cx="4876800" cy="4303713"/>
            <a:chOff x="0" y="2478087"/>
            <a:chExt cx="4876800" cy="4303713"/>
          </a:xfrm>
        </p:grpSpPr>
        <p:sp>
          <p:nvSpPr>
            <p:cNvPr id="759822" name="Text Box 14"/>
            <p:cNvSpPr txBox="1">
              <a:spLocks noChangeArrowheads="1"/>
            </p:cNvSpPr>
            <p:nvPr/>
          </p:nvSpPr>
          <p:spPr bwMode="auto">
            <a:xfrm>
              <a:off x="2362200" y="2478087"/>
              <a:ext cx="91275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Client</a:t>
              </a:r>
            </a:p>
          </p:txBody>
        </p:sp>
        <p:sp>
          <p:nvSpPr>
            <p:cNvPr id="759824" name="Line 16"/>
            <p:cNvSpPr>
              <a:spLocks noChangeShapeType="1"/>
            </p:cNvSpPr>
            <p:nvPr/>
          </p:nvSpPr>
          <p:spPr bwMode="auto">
            <a:xfrm>
              <a:off x="2819400" y="3392487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3048000" y="5221287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2057400" y="29940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socket</a:t>
              </a:r>
            </a:p>
          </p:txBody>
        </p:sp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2819400" y="53895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2819400" y="60753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3581400" y="59070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3581400" y="65928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2057400" y="6400800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2057400" y="5726112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4" name="Text Box 36"/>
            <p:cNvSpPr txBox="1">
              <a:spLocks noChangeArrowheads="1"/>
            </p:cNvSpPr>
            <p:nvPr/>
          </p:nvSpPr>
          <p:spPr bwMode="auto">
            <a:xfrm>
              <a:off x="3632402" y="4611687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</a:rPr>
                <a:t>Connection</a:t>
              </a:r>
            </a:p>
            <a:p>
              <a:pPr algn="ctr"/>
              <a:r>
                <a:rPr lang="en-US" sz="1600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759860" name="AutoShape 52"/>
            <p:cNvSpPr>
              <a:spLocks/>
            </p:cNvSpPr>
            <p:nvPr/>
          </p:nvSpPr>
          <p:spPr bwMode="auto">
            <a:xfrm>
              <a:off x="1752600" y="3011487"/>
              <a:ext cx="152400" cy="24384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61" name="Text Box 53"/>
            <p:cNvSpPr txBox="1">
              <a:spLocks noChangeArrowheads="1"/>
            </p:cNvSpPr>
            <p:nvPr/>
          </p:nvSpPr>
          <p:spPr bwMode="auto">
            <a:xfrm>
              <a:off x="0" y="4046537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Courier New" pitchFamily="49" charset="0"/>
                </a:rPr>
                <a:t>open_clientfd</a:t>
              </a:r>
            </a:p>
          </p:txBody>
        </p:sp>
        <p:sp>
          <p:nvSpPr>
            <p:cNvPr id="759863" name="Rectangle 55"/>
            <p:cNvSpPr>
              <a:spLocks noChangeArrowheads="1"/>
            </p:cNvSpPr>
            <p:nvPr/>
          </p:nvSpPr>
          <p:spPr bwMode="auto">
            <a:xfrm>
              <a:off x="2057400" y="50514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connect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490" y="339829"/>
            <a:ext cx="8991600" cy="573087"/>
          </a:xfrm>
        </p:spPr>
        <p:txBody>
          <a:bodyPr/>
          <a:lstStyle/>
          <a:p>
            <a:r>
              <a:rPr lang="en-US" dirty="0"/>
              <a:t>Fundamental Flaw of Iterative Servers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5366147"/>
            <a:ext cx="8470900" cy="1150937"/>
          </a:xfrm>
        </p:spPr>
        <p:txBody>
          <a:bodyPr/>
          <a:lstStyle/>
          <a:p>
            <a:r>
              <a:rPr lang="en-US" sz="2600" dirty="0"/>
              <a:t>Solution: use </a:t>
            </a:r>
            <a:r>
              <a:rPr lang="en-US" sz="2600" i="1" dirty="0">
                <a:solidFill>
                  <a:srgbClr val="FF0000"/>
                </a:solidFill>
              </a:rPr>
              <a:t>concurrent servers </a:t>
            </a:r>
            <a:r>
              <a:rPr lang="en-US" sz="2600" dirty="0"/>
              <a:t>instead</a:t>
            </a:r>
          </a:p>
          <a:p>
            <a:pPr lvl="1"/>
            <a:r>
              <a:rPr lang="en-US" dirty="0"/>
              <a:t>Concurrent servers use multiple concurrent flows to serve multiple clients at the same time</a:t>
            </a: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317490" y="3519488"/>
            <a:ext cx="186093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out to lunch</a:t>
            </a:r>
          </a:p>
          <a:p>
            <a:pPr algn="r"/>
            <a:endParaRPr lang="en-US" sz="1200" b="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to type in data</a:t>
            </a: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>
            <a:off x="6629400" y="3403937"/>
            <a:ext cx="1759867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2 blocks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to read 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from server</a:t>
            </a:r>
          </a:p>
        </p:txBody>
      </p:sp>
      <p:sp>
        <p:nvSpPr>
          <p:cNvPr id="793623" name="Text Box 23"/>
          <p:cNvSpPr txBox="1">
            <a:spLocks noChangeArrowheads="1"/>
          </p:cNvSpPr>
          <p:nvPr/>
        </p:nvSpPr>
        <p:spPr bwMode="auto">
          <a:xfrm>
            <a:off x="2854974" y="3705761"/>
            <a:ext cx="1564626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Server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data from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589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68750" y="11334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09800" y="1728788"/>
            <a:ext cx="4419600" cy="3224212"/>
            <a:chOff x="2209800" y="2643188"/>
            <a:chExt cx="4419600" cy="351948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785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209800" y="17414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34730" y="15906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407785" y="19928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629400" y="19812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4419600" y="2209800"/>
            <a:ext cx="21336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324734" y="24278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971800" y="2397364"/>
            <a:ext cx="14313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84414" y="27432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629400" y="25146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209800" y="26479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H="1">
            <a:off x="4419600" y="27701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6629400" y="2895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>
            <a:off x="2209800" y="30337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3469443" y="30525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270" y="30596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971800" y="3334822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private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same address space</a:t>
            </a:r>
          </a:p>
          <a:p>
            <a:pPr lvl="1"/>
            <a:r>
              <a:rPr lang="en-US" sz="2200" dirty="0"/>
              <a:t>Hybrid of process-based and event-based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Concurrent Programming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22</a:t>
            </a:r>
            <a:r>
              <a:rPr lang="en-US" sz="2000" b="0" baseline="30000" dirty="0"/>
              <a:t>nd</a:t>
            </a:r>
            <a:r>
              <a:rPr lang="en-US" sz="2000" b="0" dirty="0"/>
              <a:t> Lecture, April 5,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2642222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65993" y="3951981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7391400" y="2089150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69659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client 2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1" name="Text Box 17"/>
          <p:cNvSpPr txBox="1">
            <a:spLocks noChangeArrowheads="1"/>
          </p:cNvSpPr>
          <p:nvPr/>
        </p:nvSpPr>
        <p:spPr bwMode="auto">
          <a:xfrm>
            <a:off x="7416800" y="2373868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42" name="Line 18"/>
          <p:cNvSpPr>
            <a:spLocks noChangeShapeType="1"/>
          </p:cNvSpPr>
          <p:nvPr/>
        </p:nvSpPr>
        <p:spPr bwMode="auto">
          <a:xfrm flipH="1">
            <a:off x="4405034" y="2666999"/>
            <a:ext cx="2971800" cy="2571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794653" name="Text Box 29"/>
          <p:cNvSpPr txBox="1">
            <a:spLocks noChangeArrowheads="1"/>
          </p:cNvSpPr>
          <p:nvPr/>
        </p:nvSpPr>
        <p:spPr bwMode="auto">
          <a:xfrm>
            <a:off x="4419600" y="37338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54" name="Text Box 30"/>
          <p:cNvSpPr txBox="1">
            <a:spLocks noChangeArrowheads="1"/>
          </p:cNvSpPr>
          <p:nvPr/>
        </p:nvSpPr>
        <p:spPr bwMode="auto">
          <a:xfrm>
            <a:off x="7391400" y="40227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55" name="Text Box 31"/>
          <p:cNvSpPr txBox="1">
            <a:spLocks noChangeArrowheads="1"/>
          </p:cNvSpPr>
          <p:nvPr/>
        </p:nvSpPr>
        <p:spPr bwMode="auto">
          <a:xfrm>
            <a:off x="7391400" y="4448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>
            <a:off x="4419600" y="46323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7" name="Text Box 33"/>
          <p:cNvSpPr txBox="1">
            <a:spLocks noChangeArrowheads="1"/>
          </p:cNvSpPr>
          <p:nvPr/>
        </p:nvSpPr>
        <p:spPr bwMode="auto">
          <a:xfrm>
            <a:off x="3670802" y="444817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5334000" y="490855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9" name="Text Box 35"/>
          <p:cNvSpPr txBox="1">
            <a:spLocks noChangeArrowheads="1"/>
          </p:cNvSpPr>
          <p:nvPr/>
        </p:nvSpPr>
        <p:spPr bwMode="auto">
          <a:xfrm>
            <a:off x="4614863" y="4965700"/>
            <a:ext cx="87395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</a:t>
            </a:r>
          </a:p>
          <a:p>
            <a:r>
              <a:rPr lang="en-US" sz="1800">
                <a:latin typeface="Courier New" pitchFamily="49" charset="0"/>
              </a:rPr>
              <a:t>read</a:t>
            </a:r>
          </a:p>
        </p:txBody>
      </p:sp>
      <p:sp>
        <p:nvSpPr>
          <p:cNvPr id="794660" name="Text Box 36"/>
          <p:cNvSpPr txBox="1">
            <a:spLocks noChangeArrowheads="1"/>
          </p:cNvSpPr>
          <p:nvPr/>
        </p:nvSpPr>
        <p:spPr bwMode="auto">
          <a:xfrm>
            <a:off x="4800600" y="4479925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2</a:t>
            </a:r>
          </a:p>
        </p:txBody>
      </p:sp>
      <p:sp>
        <p:nvSpPr>
          <p:cNvPr id="794661" name="Line 37"/>
          <p:cNvSpPr>
            <a:spLocks noChangeShapeType="1"/>
          </p:cNvSpPr>
          <p:nvPr/>
        </p:nvSpPr>
        <p:spPr bwMode="auto">
          <a:xfrm flipH="1">
            <a:off x="5334000" y="4632325"/>
            <a:ext cx="2057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2" name="Text Box 38"/>
          <p:cNvSpPr txBox="1">
            <a:spLocks noChangeArrowheads="1"/>
          </p:cNvSpPr>
          <p:nvPr/>
        </p:nvSpPr>
        <p:spPr bwMode="auto">
          <a:xfrm>
            <a:off x="4495800" y="562292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63" name="Line 39"/>
          <p:cNvSpPr>
            <a:spLocks noChangeShapeType="1"/>
          </p:cNvSpPr>
          <p:nvPr/>
        </p:nvSpPr>
        <p:spPr bwMode="auto">
          <a:xfrm>
            <a:off x="5334000" y="5775325"/>
            <a:ext cx="205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4" name="Text Box 40"/>
          <p:cNvSpPr txBox="1">
            <a:spLocks noChangeArrowheads="1"/>
          </p:cNvSpPr>
          <p:nvPr/>
        </p:nvSpPr>
        <p:spPr bwMode="auto">
          <a:xfrm>
            <a:off x="7391400" y="482917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read</a:t>
            </a:r>
          </a:p>
        </p:txBody>
      </p:sp>
      <p:sp>
        <p:nvSpPr>
          <p:cNvPr id="794665" name="Text Box 41"/>
          <p:cNvSpPr txBox="1">
            <a:spLocks noChangeArrowheads="1"/>
          </p:cNvSpPr>
          <p:nvPr/>
        </p:nvSpPr>
        <p:spPr bwMode="auto">
          <a:xfrm>
            <a:off x="7391400" y="5895975"/>
            <a:ext cx="13003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794666" name="Text Box 42"/>
          <p:cNvSpPr txBox="1">
            <a:spLocks noChangeArrowheads="1"/>
          </p:cNvSpPr>
          <p:nvPr/>
        </p:nvSpPr>
        <p:spPr bwMode="auto">
          <a:xfrm>
            <a:off x="7391400" y="61722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7" name="Text Box 43"/>
          <p:cNvSpPr txBox="1">
            <a:spLocks noChangeArrowheads="1"/>
          </p:cNvSpPr>
          <p:nvPr/>
        </p:nvSpPr>
        <p:spPr bwMode="auto">
          <a:xfrm>
            <a:off x="4495800" y="5972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8" name="Text Box 44"/>
          <p:cNvSpPr txBox="1">
            <a:spLocks noChangeArrowheads="1"/>
          </p:cNvSpPr>
          <p:nvPr/>
        </p:nvSpPr>
        <p:spPr bwMode="auto">
          <a:xfrm>
            <a:off x="4197350" y="5165725"/>
            <a:ext cx="374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...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81200" y="3962400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  <p:extLst>
      <p:ext uri="{BB962C8B-B14F-4D97-AF65-F5344CB8AC3E}">
        <p14:creationId xmlns:p14="http://schemas.microsoft.com/office/powerpoint/2010/main" val="1509485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echo(connfd);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Iterative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38042" y="5012293"/>
            <a:ext cx="6440931" cy="1095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5100" lvl="1" indent="-165100"/>
            <a:r>
              <a:rPr lang="en-US" sz="2400" b="0" kern="0" dirty="0"/>
              <a:t>Accept a connection request</a:t>
            </a:r>
          </a:p>
          <a:p>
            <a:pPr marL="165100" lvl="1" indent="-165100"/>
            <a:r>
              <a:rPr lang="en-US" sz="2400" b="0" kern="0" dirty="0"/>
              <a:t>Handle echo requests until client terminates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closes connection with client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07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if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/* Child </a:t>
            </a:r>
            <a:r>
              <a:rPr lang="nl-NL" sz="1600" dirty="0" err="1">
                <a:latin typeface="Courier New"/>
                <a:cs typeface="Courier New"/>
              </a:rPr>
              <a:t>closes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connection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with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client</a:t>
            </a:r>
            <a:r>
              <a:rPr lang="nl-NL" sz="1600" dirty="0"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16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292334"/>
            <a:ext cx="73402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676400" y="5715000"/>
            <a:ext cx="685800" cy="57733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068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latin typeface="Courier New"/>
                <a:cs typeface="Courier New"/>
              </a:rPr>
              <a:t>Close(</a:t>
            </a:r>
            <a:r>
              <a:rPr lang="en-US" sz="1600" dirty="0" err="1">
                <a:latin typeface="Courier New"/>
                <a:cs typeface="Courier New"/>
              </a:rPr>
              <a:t>connfd</a:t>
            </a:r>
            <a:r>
              <a:rPr lang="en-US" sz="1600" dirty="0"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8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F0000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closes its listening socket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closes connected socket (important!)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Process-Based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6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3213" y="485775"/>
            <a:ext cx="8818562" cy="781050"/>
          </a:xfrm>
        </p:spPr>
        <p:txBody>
          <a:bodyPr/>
          <a:lstStyle/>
          <a:p>
            <a:r>
              <a:rPr lang="en-US" dirty="0"/>
              <a:t>Process-Based Concurrent Echo Server (cont)</a:t>
            </a: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1262062" y="2063750"/>
            <a:ext cx="6053137" cy="17543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 </a:t>
            </a:r>
          </a:p>
          <a:p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    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(-1, 0, WNOHANG) &gt; 0)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98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3" y="4518025"/>
            <a:ext cx="8307387" cy="1927225"/>
          </a:xfrm>
        </p:spPr>
        <p:txBody>
          <a:bodyPr/>
          <a:lstStyle/>
          <a:p>
            <a:pPr lvl="1"/>
            <a:r>
              <a:rPr lang="en-US" sz="2600" dirty="0"/>
              <a:t>Reap all zombie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010" y="3440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No homework this week due to Carnival</a:t>
            </a:r>
          </a:p>
          <a:p>
            <a:pPr lvl="1"/>
            <a:r>
              <a:rPr lang="en-US" dirty="0"/>
              <a:t>Enjoy!</a:t>
            </a:r>
          </a:p>
        </p:txBody>
      </p:sp>
    </p:spTree>
    <p:extLst>
      <p:ext uri="{BB962C8B-B14F-4D97-AF65-F5344CB8AC3E}">
        <p14:creationId xmlns:p14="http://schemas.microsoft.com/office/powerpoint/2010/main" val="3900095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/>
              <a:t>Concurrent Server: </a:t>
            </a:r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390513"/>
            <a:ext cx="3294062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1. Server blocks in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, waiting for connection request on listening descriptor </a:t>
            </a:r>
            <a:r>
              <a:rPr lang="en-US" sz="2000" i="1" dirty="0" err="1">
                <a:latin typeface="Courier New" pitchFamily="49" charset="0"/>
              </a:rPr>
              <a:t>listenfd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277572"/>
            <a:ext cx="366287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2. Client makes connection request by calling </a:t>
            </a:r>
            <a:r>
              <a:rPr lang="en-US" sz="20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572000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76262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629285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4908550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4693584"/>
            <a:ext cx="4010025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3. Server returns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r>
              <a:rPr lang="en-US" sz="2000" i="1" dirty="0">
                <a:latin typeface="Calibri" pitchFamily="34" charset="0"/>
              </a:rPr>
              <a:t>  from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. Forks child to handle client.  Connection is now established between </a:t>
            </a:r>
            <a:r>
              <a:rPr lang="en-US" sz="2000" i="1" dirty="0" err="1">
                <a:latin typeface="Courier New" pitchFamily="49" charset="0"/>
              </a:rPr>
              <a:t>clientfd</a:t>
            </a:r>
            <a:r>
              <a:rPr lang="en-US" sz="2000" i="1" dirty="0">
                <a:latin typeface="Calibri" pitchFamily="34" charset="0"/>
              </a:rPr>
              <a:t> and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6210299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4967287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960688" y="574992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2912554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90800" y="629285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6" grpId="0"/>
      <p:bldP spid="740358" grpId="0" animBg="1"/>
      <p:bldP spid="740359" grpId="0"/>
      <p:bldP spid="740360" grpId="0"/>
      <p:bldP spid="740361" grpId="0" animBg="1"/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80" grpId="0" animBg="1"/>
      <p:bldP spid="740357" grpId="0" animBg="1"/>
      <p:bldP spid="740364" grpId="0" animBg="1"/>
      <p:bldP spid="740372" grpId="0" animBg="1"/>
      <p:bldP spid="740355" grpId="0" animBg="1"/>
      <p:bldP spid="740362" grpId="0" animBg="1"/>
      <p:bldP spid="740370" grpId="0" animBg="1"/>
      <p:bldP spid="29" grpId="0" animBg="1"/>
      <p:bldP spid="30" grpId="0" animBg="1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81" name="Text Box 13"/>
          <p:cNvSpPr txBox="1">
            <a:spLocks noChangeArrowheads="1"/>
          </p:cNvSpPr>
          <p:nvPr/>
        </p:nvSpPr>
        <p:spPr bwMode="auto">
          <a:xfrm flipH="1">
            <a:off x="5787393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Process-based Server Execution Model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independent child process</a:t>
            </a:r>
          </a:p>
          <a:p>
            <a:pPr lvl="1"/>
            <a:r>
              <a:rPr lang="en-US" sz="2600" dirty="0"/>
              <a:t>No shared state between them</a:t>
            </a:r>
          </a:p>
          <a:p>
            <a:pPr lvl="1"/>
            <a:r>
              <a:rPr lang="en-US" sz="2600" dirty="0"/>
              <a:t>Both parent &amp; child have copies of </a:t>
            </a:r>
            <a:r>
              <a:rPr lang="en-US" sz="2600" dirty="0" err="1"/>
              <a:t>listenfd</a:t>
            </a:r>
            <a:r>
              <a:rPr lang="en-US" sz="2600" dirty="0"/>
              <a:t> and </a:t>
            </a:r>
            <a:r>
              <a:rPr lang="en-US" sz="2600" dirty="0" err="1"/>
              <a:t>connfd</a:t>
            </a:r>
            <a:endParaRPr lang="en-US" sz="2600" dirty="0"/>
          </a:p>
          <a:p>
            <a:pPr lvl="2"/>
            <a:r>
              <a:rPr lang="en-US" sz="2200" dirty="0"/>
              <a:t>Parent must close </a:t>
            </a:r>
            <a:r>
              <a:rPr lang="en-US" sz="2200" dirty="0" err="1">
                <a:latin typeface="Courier New"/>
                <a:cs typeface="Courier New"/>
              </a:rPr>
              <a:t>connfd</a:t>
            </a:r>
            <a:endParaRPr lang="en-US" sz="2200" dirty="0">
              <a:latin typeface="Courier New"/>
              <a:cs typeface="Courier New"/>
            </a:endParaRPr>
          </a:p>
          <a:p>
            <a:pPr lvl="2"/>
            <a:r>
              <a:rPr lang="en-US" sz="2200" dirty="0"/>
              <a:t>Child should close </a:t>
            </a:r>
            <a:r>
              <a:rPr lang="en-US" sz="2200" dirty="0" err="1">
                <a:latin typeface="Courier New"/>
                <a:cs typeface="Courier New"/>
              </a:rPr>
              <a:t>listenfd</a:t>
            </a:r>
            <a:r>
              <a:rPr lang="en-US" sz="22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18288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46482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4" name="Rectangle 6"/>
          <p:cNvSpPr>
            <a:spLocks noChangeArrowheads="1"/>
          </p:cNvSpPr>
          <p:nvPr/>
        </p:nvSpPr>
        <p:spPr bwMode="auto">
          <a:xfrm>
            <a:off x="3124200" y="1828800"/>
            <a:ext cx="1295400" cy="1249363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7" name="Text Box 9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03178" name="Line 10"/>
          <p:cNvSpPr>
            <a:spLocks noChangeShapeType="1"/>
          </p:cNvSpPr>
          <p:nvPr/>
        </p:nvSpPr>
        <p:spPr bwMode="auto">
          <a:xfrm>
            <a:off x="419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9" name="Text Box 11"/>
          <p:cNvSpPr txBox="1">
            <a:spLocks noChangeArrowheads="1"/>
          </p:cNvSpPr>
          <p:nvPr/>
        </p:nvSpPr>
        <p:spPr bwMode="auto">
          <a:xfrm>
            <a:off x="247019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03180" name="Line 12"/>
          <p:cNvSpPr>
            <a:spLocks noChangeShapeType="1"/>
          </p:cNvSpPr>
          <p:nvPr/>
        </p:nvSpPr>
        <p:spPr bwMode="auto">
          <a:xfrm flipH="1">
            <a:off x="5753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323138" cy="1095375"/>
          </a:xfrm>
        </p:spPr>
        <p:txBody>
          <a:bodyPr/>
          <a:lstStyle/>
          <a:p>
            <a:r>
              <a:rPr lang="en-US" dirty="0"/>
              <a:t>Issues with Process-based Servers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2667000"/>
          </a:xfrm>
        </p:spPr>
        <p:txBody>
          <a:bodyPr/>
          <a:lstStyle/>
          <a:p>
            <a:r>
              <a:rPr lang="en-US" sz="2600" dirty="0"/>
              <a:t>Listening server process must reap zombie children</a:t>
            </a:r>
          </a:p>
          <a:p>
            <a:pPr lvl="1"/>
            <a:r>
              <a:rPr lang="en-US" sz="2200" dirty="0"/>
              <a:t>to avoid fatal memory leak</a:t>
            </a:r>
          </a:p>
          <a:p>
            <a:r>
              <a:rPr lang="en-US" sz="2600" dirty="0"/>
              <a:t>Parent process must </a:t>
            </a:r>
            <a:r>
              <a:rPr lang="en-US" sz="2600" dirty="0">
                <a:latin typeface="Courier New" pitchFamily="49" charset="0"/>
              </a:rPr>
              <a:t>close</a:t>
            </a:r>
            <a:r>
              <a:rPr lang="en-US" sz="2600" dirty="0"/>
              <a:t> its copy of </a:t>
            </a:r>
            <a:r>
              <a:rPr lang="en-US" sz="2600" dirty="0" err="1">
                <a:latin typeface="Courier New" pitchFamily="49" charset="0"/>
              </a:rPr>
              <a:t>connfd</a:t>
            </a:r>
            <a:endParaRPr lang="en-US" sz="2600" dirty="0"/>
          </a:p>
          <a:p>
            <a:pPr lvl="1"/>
            <a:r>
              <a:rPr lang="en-US" sz="2200" dirty="0"/>
              <a:t>Kernel keeps reference count for each socket/open file</a:t>
            </a:r>
          </a:p>
          <a:p>
            <a:pPr lvl="1"/>
            <a:r>
              <a:rPr lang="en-US" sz="2200" dirty="0"/>
              <a:t>After fork, </a:t>
            </a:r>
            <a:r>
              <a:rPr lang="en-US" sz="2200" dirty="0" err="1">
                <a:latin typeface="Courier New" pitchFamily="49" charset="0"/>
              </a:rPr>
              <a:t>refcnt(connfd</a:t>
            </a:r>
            <a:r>
              <a:rPr lang="en-US" sz="2200" dirty="0">
                <a:latin typeface="Courier New" pitchFamily="49" charset="0"/>
              </a:rPr>
              <a:t>) = 2</a:t>
            </a:r>
            <a:endParaRPr lang="en-US" sz="2200" dirty="0"/>
          </a:p>
          <a:p>
            <a:pPr lvl="1"/>
            <a:r>
              <a:rPr lang="en-US" sz="2200" dirty="0"/>
              <a:t>Connection will not be closed until </a:t>
            </a:r>
            <a:r>
              <a:rPr lang="en-US" sz="2200" dirty="0" err="1">
                <a:latin typeface="Courier New" pitchFamily="49" charset="0"/>
              </a:rPr>
              <a:t>refcnt</a:t>
            </a:r>
            <a:r>
              <a:rPr lang="en-US" sz="2200" dirty="0">
                <a:latin typeface="Courier New" pitchFamily="49" charset="0"/>
              </a:rPr>
              <a:t>(</a:t>
            </a:r>
            <a:r>
              <a:rPr lang="en-US" sz="2200" dirty="0" err="1">
                <a:latin typeface="Courier New" pitchFamily="49" charset="0"/>
              </a:rPr>
              <a:t>connfd</a:t>
            </a:r>
            <a:r>
              <a:rPr lang="en-US" sz="2200" dirty="0">
                <a:latin typeface="Courier New" pitchFamily="49" charset="0"/>
              </a:rPr>
              <a:t>) = 0</a:t>
            </a:r>
            <a:endParaRPr lang="en-US" sz="2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dirty="0"/>
              <a:t>Pros and Cons of Process-based Servers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94888"/>
            <a:ext cx="7786687" cy="4908551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Handle multiple connections concurrently.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Clean sharing model.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descriptors (no)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file tables (yes)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global variables (no)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Simple and straightforward.</a:t>
            </a:r>
          </a:p>
          <a:p>
            <a:pPr marL="0" indent="0">
              <a:lnSpc>
                <a:spcPct val="85000"/>
              </a:lnSpc>
              <a:buNone/>
            </a:pPr>
            <a:endParaRPr lang="en-US" sz="2600" dirty="0"/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Additional overhead for process control.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Nontrivial to share data between processes.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(This example too simple to demonstrate)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/>
              <a:t>Event-based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1242168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767638" cy="573087"/>
          </a:xfrm>
        </p:spPr>
        <p:txBody>
          <a:bodyPr/>
          <a:lstStyle/>
          <a:p>
            <a:r>
              <a:rPr lang="en-US" dirty="0"/>
              <a:t>Approach #2: Event-based Servers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54163"/>
            <a:ext cx="8307387" cy="4686300"/>
          </a:xfrm>
        </p:spPr>
        <p:txBody>
          <a:bodyPr/>
          <a:lstStyle/>
          <a:p>
            <a:r>
              <a:rPr lang="en-US" dirty="0"/>
              <a:t>Server maintains set of active connections</a:t>
            </a:r>
          </a:p>
          <a:p>
            <a:pPr lvl="1"/>
            <a:r>
              <a:rPr lang="en-US" dirty="0"/>
              <a:t>Array of </a:t>
            </a:r>
            <a:r>
              <a:rPr lang="en-US" dirty="0" err="1"/>
              <a:t>connfd’s</a:t>
            </a:r>
            <a:endParaRPr lang="en-US" dirty="0"/>
          </a:p>
          <a:p>
            <a:r>
              <a:rPr lang="en-US" dirty="0"/>
              <a:t>Repeat:</a:t>
            </a:r>
          </a:p>
          <a:p>
            <a:pPr lvl="1"/>
            <a:r>
              <a:rPr lang="en-US" dirty="0"/>
              <a:t>Determine which descriptors (</a:t>
            </a:r>
            <a:r>
              <a:rPr lang="en-US" dirty="0" err="1"/>
              <a:t>connfd’s</a:t>
            </a:r>
            <a:r>
              <a:rPr lang="en-US" dirty="0"/>
              <a:t> or </a:t>
            </a:r>
            <a:r>
              <a:rPr lang="en-US" dirty="0" err="1"/>
              <a:t>listenfd</a:t>
            </a:r>
            <a:r>
              <a:rPr lang="en-US" dirty="0"/>
              <a:t>) have pending inputs</a:t>
            </a:r>
          </a:p>
          <a:p>
            <a:pPr lvl="2"/>
            <a:r>
              <a:rPr lang="en-US" dirty="0"/>
              <a:t>e.g., using </a:t>
            </a:r>
            <a:r>
              <a:rPr lang="en-US" dirty="0">
                <a:latin typeface="Courier New"/>
                <a:cs typeface="Courier New"/>
              </a:rPr>
              <a:t>select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arrival of pending input is an </a:t>
            </a:r>
            <a:r>
              <a:rPr lang="en-US" i="1" dirty="0"/>
              <a:t>event</a:t>
            </a:r>
          </a:p>
          <a:p>
            <a:pPr lvl="1"/>
            <a:r>
              <a:rPr lang="en-US" dirty="0"/>
              <a:t>If  </a:t>
            </a:r>
            <a:r>
              <a:rPr lang="en-US" dirty="0" err="1"/>
              <a:t>listenfd</a:t>
            </a:r>
            <a:r>
              <a:rPr lang="en-US" dirty="0"/>
              <a:t> has input, then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 connection</a:t>
            </a:r>
          </a:p>
          <a:p>
            <a:pPr lvl="2"/>
            <a:r>
              <a:rPr lang="en-US" dirty="0"/>
              <a:t>and add new </a:t>
            </a:r>
            <a:r>
              <a:rPr lang="en-US" dirty="0" err="1"/>
              <a:t>connfd</a:t>
            </a:r>
            <a:r>
              <a:rPr lang="en-US" dirty="0"/>
              <a:t> to array</a:t>
            </a:r>
          </a:p>
          <a:p>
            <a:pPr lvl="1"/>
            <a:r>
              <a:rPr lang="en-US" dirty="0"/>
              <a:t>Service all </a:t>
            </a:r>
            <a:r>
              <a:rPr lang="en-US" dirty="0" err="1"/>
              <a:t>connfd’s</a:t>
            </a:r>
            <a:r>
              <a:rPr lang="en-US" dirty="0"/>
              <a:t> with pending inputs</a:t>
            </a:r>
          </a:p>
          <a:p>
            <a:endParaRPr lang="en-US" dirty="0"/>
          </a:p>
          <a:p>
            <a:r>
              <a:rPr lang="en-US" dirty="0"/>
              <a:t>Details for select-based server in book</a:t>
            </a:r>
          </a:p>
        </p:txBody>
      </p:sp>
    </p:spTree>
    <p:extLst>
      <p:ext uri="{BB962C8B-B14F-4D97-AF65-F5344CB8AC3E}">
        <p14:creationId xmlns:p14="http://schemas.microsoft.com/office/powerpoint/2010/main" val="2725829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Multiplexed Event Processing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287869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10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1663" y="245959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connfd’s</a:t>
            </a:r>
            <a:endParaRPr lang="en-US" sz="1800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0" y="32374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35962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39550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43000" y="43137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3000" y="46725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43000" y="50313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0" y="53901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0" y="57488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3000" y="610766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" y="28707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0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200" y="32215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6200" y="357243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6200" y="392326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3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200" y="427410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" y="462494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6200" y="497578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6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200" y="532661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6200" y="56774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8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6200" y="60282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9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>
            <a:off x="2286000" y="2916791"/>
            <a:ext cx="228600" cy="990601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>
            <a:off x="2286000" y="3907393"/>
            <a:ext cx="2286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>
            <a:off x="2286000" y="4669393"/>
            <a:ext cx="228600" cy="720725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0" name="AutoShape 30"/>
          <p:cNvSpPr>
            <a:spLocks/>
          </p:cNvSpPr>
          <p:nvPr/>
        </p:nvSpPr>
        <p:spPr bwMode="auto">
          <a:xfrm>
            <a:off x="2286000" y="5431393"/>
            <a:ext cx="228600" cy="1023382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514600" y="322159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4135993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Inactive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14600" y="486624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514600" y="6085443"/>
            <a:ext cx="1295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Never Used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1066800" y="1849993"/>
            <a:ext cx="1233030" cy="369332"/>
          </a:xfrm>
          <a:prstGeom prst="rect">
            <a:avLst/>
          </a:prstGeom>
          <a:solidFill>
            <a:srgbClr val="F1C7C7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+mn-lt"/>
              </a:rPr>
              <a:t>listenfd = 3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1489645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Active Descriptors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132443"/>
            <a:ext cx="3429000" cy="5322332"/>
            <a:chOff x="3581400" y="1132443"/>
            <a:chExt cx="3429000" cy="5322332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029579" y="28564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10</a:t>
              </a: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108242" y="2437368"/>
              <a:ext cx="10054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connfd’s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029579" y="32152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7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4029579" y="357401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029579" y="39327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029579" y="42915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029579" y="46503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12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029579" y="5009118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5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4029579" y="53678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029579" y="57266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029579" y="608544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3953379" y="1827768"/>
              <a:ext cx="1233030" cy="369332"/>
            </a:xfrm>
            <a:prstGeom prst="rect">
              <a:avLst/>
            </a:prstGeom>
            <a:solidFill>
              <a:srgbClr val="D5F1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listenfd = 3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400" y="1501775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Pending Inputs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0800000">
              <a:off x="5186410" y="1958976"/>
              <a:ext cx="833391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0" name="Straight Arrow Connector 59"/>
            <p:cNvCxnSpPr>
              <a:endCxn id="38" idx="3"/>
            </p:cNvCxnSpPr>
            <p:nvPr/>
          </p:nvCxnSpPr>
          <p:spPr bwMode="auto">
            <a:xfrm rot="10800000">
              <a:off x="5020180" y="3399910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0800000">
              <a:off x="5029201" y="4840844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0800000">
              <a:off x="5029201" y="5228709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4152603" y="3364165"/>
              <a:ext cx="3733800" cy="90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5021561" y="1132443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Read and service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3008" y="3185577"/>
            <a:ext cx="1853392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Anything</a:t>
            </a:r>
          </a:p>
          <a:p>
            <a:r>
              <a:rPr lang="en-US" sz="2800" dirty="0">
                <a:latin typeface="+mn-lt"/>
              </a:rPr>
              <a:t>happened?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ADCFE5-5B32-433F-8B31-FB4FA14C4E3D}"/>
              </a:ext>
            </a:extLst>
          </p:cNvPr>
          <p:cNvSpPr txBox="1"/>
          <p:nvPr/>
        </p:nvSpPr>
        <p:spPr>
          <a:xfrm>
            <a:off x="3766097" y="4844277"/>
            <a:ext cx="1577227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Read and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41255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Event-based Servers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97013"/>
            <a:ext cx="8624887" cy="5224462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One logical control flow and address space.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Can single-step with a debugger.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No process or thread control overhead.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 of choice for high-performance Web servers and search engines. e.g., </a:t>
            </a:r>
            <a:r>
              <a:rPr lang="en-US" dirty="0" err="1"/>
              <a:t>Node.js</a:t>
            </a:r>
            <a:r>
              <a:rPr lang="en-US" dirty="0"/>
              <a:t>, </a:t>
            </a:r>
            <a:r>
              <a:rPr lang="en-US" dirty="0" err="1"/>
              <a:t>nginx</a:t>
            </a:r>
            <a:r>
              <a:rPr lang="en-US" dirty="0"/>
              <a:t>, Tornado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Significantly more complex to code than process-based</a:t>
            </a:r>
            <a:br>
              <a:rPr lang="en-US" dirty="0"/>
            </a:br>
            <a:r>
              <a:rPr lang="en-US" dirty="0"/>
              <a:t>       or thread-based designs.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Hard to provide fine-grained concurrency.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how to deal with partial HTTP request headers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>
                <a:latin typeface="Arial Black"/>
              </a:rPr>
              <a:t> </a:t>
            </a:r>
            <a:r>
              <a:rPr lang="en-US" dirty="0"/>
              <a:t>Cannot take advantage of multi-core.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thread of control</a:t>
            </a:r>
          </a:p>
        </p:txBody>
      </p:sp>
    </p:spTree>
    <p:extLst>
      <p:ext uri="{BB962C8B-B14F-4D97-AF65-F5344CB8AC3E}">
        <p14:creationId xmlns:p14="http://schemas.microsoft.com/office/powerpoint/2010/main" val="38383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22 – Concurrent Programming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8206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/>
              <a:t>Thread-based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23652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Concurrent Programming Basics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Process-based Servers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4027609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#3: Thread-based Servers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853487" cy="5149850"/>
          </a:xfrm>
        </p:spPr>
        <p:txBody>
          <a:bodyPr/>
          <a:lstStyle/>
          <a:p>
            <a:r>
              <a:rPr lang="en-US" sz="2600" dirty="0"/>
              <a:t>Very similar to approach #1 (process-based)</a:t>
            </a:r>
          </a:p>
          <a:p>
            <a:pPr lvl="1"/>
            <a:r>
              <a:rPr lang="en-US" dirty="0"/>
              <a:t>	…</a:t>
            </a:r>
            <a:r>
              <a:rPr lang="en-US" sz="2200" dirty="0"/>
              <a:t>but using threads instead of processes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>
          <a:xfrm>
            <a:off x="271128" y="260926"/>
            <a:ext cx="7592093" cy="762000"/>
          </a:xfrm>
        </p:spPr>
        <p:txBody>
          <a:bodyPr/>
          <a:lstStyle/>
          <a:p>
            <a:r>
              <a:rPr lang="en-US" dirty="0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26862" y="320040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95855"/>
            <a:ext cx="2612170" cy="3509745"/>
            <a:chOff x="3200400" y="3195855"/>
            <a:chExt cx="2612170" cy="3509745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1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58966" y="3195855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14709" y="3200400"/>
            <a:ext cx="2595683" cy="2807534"/>
            <a:chOff x="624370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24370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9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View of Threads</a:t>
            </a:r>
          </a:p>
        </p:txBody>
      </p:sp>
      <p:sp>
        <p:nvSpPr>
          <p:cNvPr id="804896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Threads associated with process form a pool of peers</a:t>
            </a:r>
          </a:p>
          <a:p>
            <a:pPr lvl="1"/>
            <a:r>
              <a:rPr lang="en-US" sz="2200" dirty="0"/>
              <a:t>Unlike processes which form a tree hierarchy</a:t>
            </a:r>
          </a:p>
        </p:txBody>
      </p:sp>
      <p:sp>
        <p:nvSpPr>
          <p:cNvPr id="804868" name="Oval 4"/>
          <p:cNvSpPr>
            <a:spLocks noChangeArrowheads="1"/>
          </p:cNvSpPr>
          <p:nvPr/>
        </p:nvSpPr>
        <p:spPr bwMode="auto">
          <a:xfrm>
            <a:off x="6400800" y="30337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P0</a:t>
            </a:r>
          </a:p>
        </p:txBody>
      </p:sp>
      <p:sp>
        <p:nvSpPr>
          <p:cNvPr id="804869" name="Oval 5"/>
          <p:cNvSpPr>
            <a:spLocks noChangeArrowheads="1"/>
          </p:cNvSpPr>
          <p:nvPr/>
        </p:nvSpPr>
        <p:spPr bwMode="auto">
          <a:xfrm>
            <a:off x="6400800" y="3871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P1</a:t>
            </a:r>
          </a:p>
        </p:txBody>
      </p:sp>
      <p:sp>
        <p:nvSpPr>
          <p:cNvPr id="804870" name="Oval 6"/>
          <p:cNvSpPr>
            <a:spLocks noChangeArrowheads="1"/>
          </p:cNvSpPr>
          <p:nvPr/>
        </p:nvSpPr>
        <p:spPr bwMode="auto">
          <a:xfrm>
            <a:off x="57150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1" name="Line 7"/>
          <p:cNvSpPr>
            <a:spLocks noChangeShapeType="1"/>
          </p:cNvSpPr>
          <p:nvPr/>
        </p:nvSpPr>
        <p:spPr bwMode="auto">
          <a:xfrm>
            <a:off x="6629400" y="34909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2" name="Line 8"/>
          <p:cNvSpPr>
            <a:spLocks noChangeShapeType="1"/>
          </p:cNvSpPr>
          <p:nvPr/>
        </p:nvSpPr>
        <p:spPr bwMode="auto">
          <a:xfrm flipH="1">
            <a:off x="60960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3" name="Oval 9"/>
          <p:cNvSpPr>
            <a:spLocks noChangeArrowheads="1"/>
          </p:cNvSpPr>
          <p:nvPr/>
        </p:nvSpPr>
        <p:spPr bwMode="auto">
          <a:xfrm>
            <a:off x="64008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4" name="Oval 10"/>
          <p:cNvSpPr>
            <a:spLocks noChangeArrowheads="1"/>
          </p:cNvSpPr>
          <p:nvPr/>
        </p:nvSpPr>
        <p:spPr bwMode="auto">
          <a:xfrm>
            <a:off x="70866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5" name="Line 11"/>
          <p:cNvSpPr>
            <a:spLocks noChangeShapeType="1"/>
          </p:cNvSpPr>
          <p:nvPr/>
        </p:nvSpPr>
        <p:spPr bwMode="auto">
          <a:xfrm>
            <a:off x="6629400" y="4329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6" name="Line 12"/>
          <p:cNvSpPr>
            <a:spLocks noChangeShapeType="1"/>
          </p:cNvSpPr>
          <p:nvPr/>
        </p:nvSpPr>
        <p:spPr bwMode="auto">
          <a:xfrm>
            <a:off x="67818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7" name="Oval 13"/>
          <p:cNvSpPr>
            <a:spLocks noChangeArrowheads="1"/>
          </p:cNvSpPr>
          <p:nvPr/>
        </p:nvSpPr>
        <p:spPr bwMode="auto">
          <a:xfrm>
            <a:off x="6400800" y="5395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foo</a:t>
            </a:r>
          </a:p>
        </p:txBody>
      </p:sp>
      <p:sp>
        <p:nvSpPr>
          <p:cNvPr id="804878" name="Line 14"/>
          <p:cNvSpPr>
            <a:spLocks noChangeShapeType="1"/>
          </p:cNvSpPr>
          <p:nvPr/>
        </p:nvSpPr>
        <p:spPr bwMode="auto">
          <a:xfrm>
            <a:off x="6629400" y="5091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9" name="Oval 15"/>
          <p:cNvSpPr>
            <a:spLocks noChangeArrowheads="1"/>
          </p:cNvSpPr>
          <p:nvPr/>
        </p:nvSpPr>
        <p:spPr bwMode="auto">
          <a:xfrm>
            <a:off x="6400800" y="6157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bar</a:t>
            </a:r>
          </a:p>
        </p:txBody>
      </p:sp>
      <p:sp>
        <p:nvSpPr>
          <p:cNvPr id="804880" name="Line 16"/>
          <p:cNvSpPr>
            <a:spLocks noChangeShapeType="1"/>
          </p:cNvSpPr>
          <p:nvPr/>
        </p:nvSpPr>
        <p:spPr bwMode="auto">
          <a:xfrm>
            <a:off x="6629400" y="5853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1" name="Oval 17"/>
          <p:cNvSpPr>
            <a:spLocks noChangeArrowheads="1"/>
          </p:cNvSpPr>
          <p:nvPr/>
        </p:nvSpPr>
        <p:spPr bwMode="auto">
          <a:xfrm>
            <a:off x="1066800" y="3643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T1</a:t>
            </a:r>
          </a:p>
        </p:txBody>
      </p:sp>
      <p:sp>
        <p:nvSpPr>
          <p:cNvPr id="804882" name="Text Box 18"/>
          <p:cNvSpPr txBox="1">
            <a:spLocks noChangeArrowheads="1"/>
          </p:cNvSpPr>
          <p:nvPr/>
        </p:nvSpPr>
        <p:spPr bwMode="auto">
          <a:xfrm>
            <a:off x="5684331" y="2605366"/>
            <a:ext cx="18774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hierarchy</a:t>
            </a:r>
          </a:p>
        </p:txBody>
      </p:sp>
      <p:sp>
        <p:nvSpPr>
          <p:cNvPr id="804883" name="Rectangle 19"/>
          <p:cNvSpPr>
            <a:spLocks noChangeArrowheads="1"/>
          </p:cNvSpPr>
          <p:nvPr/>
        </p:nvSpPr>
        <p:spPr bwMode="auto">
          <a:xfrm>
            <a:off x="914400" y="3033713"/>
            <a:ext cx="3810000" cy="28194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4" name="Text Box 20"/>
          <p:cNvSpPr txBox="1">
            <a:spLocks noChangeArrowheads="1"/>
          </p:cNvSpPr>
          <p:nvPr/>
        </p:nvSpPr>
        <p:spPr bwMode="auto">
          <a:xfrm>
            <a:off x="966577" y="2560916"/>
            <a:ext cx="365008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Threads associated with process foo</a:t>
            </a:r>
          </a:p>
        </p:txBody>
      </p:sp>
      <p:sp>
        <p:nvSpPr>
          <p:cNvPr id="804885" name="Oval 21"/>
          <p:cNvSpPr>
            <a:spLocks noChangeArrowheads="1"/>
          </p:cNvSpPr>
          <p:nvPr/>
        </p:nvSpPr>
        <p:spPr bwMode="auto">
          <a:xfrm>
            <a:off x="2209800" y="3109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T2</a:t>
            </a:r>
          </a:p>
        </p:txBody>
      </p:sp>
      <p:sp>
        <p:nvSpPr>
          <p:cNvPr id="804886" name="Oval 22"/>
          <p:cNvSpPr>
            <a:spLocks noChangeArrowheads="1"/>
          </p:cNvSpPr>
          <p:nvPr/>
        </p:nvSpPr>
        <p:spPr bwMode="auto">
          <a:xfrm>
            <a:off x="4038600" y="3338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T4</a:t>
            </a:r>
          </a:p>
        </p:txBody>
      </p:sp>
      <p:sp>
        <p:nvSpPr>
          <p:cNvPr id="804887" name="Oval 23"/>
          <p:cNvSpPr>
            <a:spLocks noChangeArrowheads="1"/>
          </p:cNvSpPr>
          <p:nvPr/>
        </p:nvSpPr>
        <p:spPr bwMode="auto">
          <a:xfrm>
            <a:off x="1600200" y="5243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T5</a:t>
            </a:r>
          </a:p>
        </p:txBody>
      </p:sp>
      <p:sp>
        <p:nvSpPr>
          <p:cNvPr id="804888" name="Oval 24"/>
          <p:cNvSpPr>
            <a:spLocks noChangeArrowheads="1"/>
          </p:cNvSpPr>
          <p:nvPr/>
        </p:nvSpPr>
        <p:spPr bwMode="auto">
          <a:xfrm>
            <a:off x="3429000" y="5167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T3</a:t>
            </a:r>
          </a:p>
        </p:txBody>
      </p:sp>
      <p:sp>
        <p:nvSpPr>
          <p:cNvPr id="804889" name="Rectangle 25"/>
          <p:cNvSpPr>
            <a:spLocks noChangeArrowheads="1"/>
          </p:cNvSpPr>
          <p:nvPr/>
        </p:nvSpPr>
        <p:spPr bwMode="auto">
          <a:xfrm>
            <a:off x="1981200" y="4100513"/>
            <a:ext cx="1905000" cy="6096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code, data</a:t>
            </a:r>
          </a:p>
          <a:p>
            <a:pPr algn="ctr"/>
            <a:r>
              <a:rPr lang="en-US" sz="1800" dirty="0">
                <a:latin typeface="+mn-lt"/>
              </a:rPr>
              <a:t>and kernel context</a:t>
            </a:r>
          </a:p>
        </p:txBody>
      </p:sp>
      <p:sp>
        <p:nvSpPr>
          <p:cNvPr id="804890" name="Line 26"/>
          <p:cNvSpPr>
            <a:spLocks noChangeShapeType="1"/>
          </p:cNvSpPr>
          <p:nvPr/>
        </p:nvSpPr>
        <p:spPr bwMode="auto">
          <a:xfrm flipV="1">
            <a:off x="1905000" y="4710113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1" name="Line 27"/>
          <p:cNvSpPr>
            <a:spLocks noChangeShapeType="1"/>
          </p:cNvSpPr>
          <p:nvPr/>
        </p:nvSpPr>
        <p:spPr bwMode="auto">
          <a:xfrm flipH="1" flipV="1">
            <a:off x="3352800" y="4710113"/>
            <a:ext cx="228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2" name="Line 28"/>
          <p:cNvSpPr>
            <a:spLocks noChangeShapeType="1"/>
          </p:cNvSpPr>
          <p:nvPr/>
        </p:nvSpPr>
        <p:spPr bwMode="auto">
          <a:xfrm flipH="1" flipV="1">
            <a:off x="1524000" y="4024313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3" name="Line 29"/>
          <p:cNvSpPr>
            <a:spLocks noChangeShapeType="1"/>
          </p:cNvSpPr>
          <p:nvPr/>
        </p:nvSpPr>
        <p:spPr bwMode="auto">
          <a:xfrm flipH="1" flipV="1">
            <a:off x="2438400" y="3567113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4" name="Line 30"/>
          <p:cNvSpPr>
            <a:spLocks noChangeShapeType="1"/>
          </p:cNvSpPr>
          <p:nvPr/>
        </p:nvSpPr>
        <p:spPr bwMode="auto">
          <a:xfrm flipV="1">
            <a:off x="3657600" y="3719513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Threads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85175" cy="4972050"/>
          </a:xfrm>
        </p:spPr>
        <p:txBody>
          <a:bodyPr/>
          <a:lstStyle/>
          <a:p>
            <a:r>
              <a:rPr lang="en-US" sz="2600" dirty="0"/>
              <a:t>Two threads are </a:t>
            </a:r>
            <a:r>
              <a:rPr lang="en-US" sz="2600" i="1" dirty="0"/>
              <a:t>concurrent</a:t>
            </a:r>
            <a:r>
              <a:rPr lang="en-US" sz="2600" dirty="0"/>
              <a:t> if their flows overlap in time</a:t>
            </a:r>
          </a:p>
          <a:p>
            <a:r>
              <a:rPr lang="en-US" sz="2600" dirty="0"/>
              <a:t>Otherwise, they are sequential</a:t>
            </a:r>
          </a:p>
          <a:p>
            <a:endParaRPr lang="en-US" sz="2200" dirty="0"/>
          </a:p>
          <a:p>
            <a:r>
              <a:rPr lang="en-US" sz="2600" dirty="0"/>
              <a:t>Examples:</a:t>
            </a:r>
          </a:p>
          <a:p>
            <a:pPr lvl="1"/>
            <a:r>
              <a:rPr lang="en-US" sz="2200" dirty="0"/>
              <a:t>Concurrent: A &amp; B, A&amp;C</a:t>
            </a:r>
          </a:p>
          <a:p>
            <a:pPr lvl="1"/>
            <a:r>
              <a:rPr lang="en-US" sz="2200" dirty="0"/>
              <a:t>Sequential: B &amp; 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H="1">
            <a:off x="4419600" y="344805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704792" y="4504997"/>
            <a:ext cx="6596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5894" name="Line 6"/>
          <p:cNvSpPr>
            <a:spLocks noChangeShapeType="1"/>
          </p:cNvSpPr>
          <p:nvPr/>
        </p:nvSpPr>
        <p:spPr bwMode="auto">
          <a:xfrm>
            <a:off x="5200650" y="359886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633913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6157913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1913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C</a:t>
            </a: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6708775" y="39052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8232775" y="451485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>
            <a:off x="5184775" y="48958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1" name="Line 13"/>
          <p:cNvSpPr>
            <a:spLocks noChangeShapeType="1"/>
          </p:cNvSpPr>
          <p:nvPr/>
        </p:nvSpPr>
        <p:spPr bwMode="auto">
          <a:xfrm flipH="1">
            <a:off x="8232775" y="55054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4743450" y="3903663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3" name="Line 15"/>
          <p:cNvSpPr>
            <a:spLocks noChangeShapeType="1"/>
          </p:cNvSpPr>
          <p:nvPr/>
        </p:nvSpPr>
        <p:spPr bwMode="auto">
          <a:xfrm>
            <a:off x="4727575" y="4895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4" name="Line 16"/>
          <p:cNvSpPr>
            <a:spLocks noChangeShapeType="1"/>
          </p:cNvSpPr>
          <p:nvPr/>
        </p:nvSpPr>
        <p:spPr bwMode="auto">
          <a:xfrm>
            <a:off x="4727575" y="5505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5" name="Line 17"/>
          <p:cNvSpPr>
            <a:spLocks noChangeShapeType="1"/>
          </p:cNvSpPr>
          <p:nvPr/>
        </p:nvSpPr>
        <p:spPr bwMode="auto">
          <a:xfrm>
            <a:off x="4727575" y="61150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6" name="Line 18"/>
          <p:cNvSpPr>
            <a:spLocks noChangeShapeType="1"/>
          </p:cNvSpPr>
          <p:nvPr/>
        </p:nvSpPr>
        <p:spPr bwMode="auto">
          <a:xfrm>
            <a:off x="4727575" y="4514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4727575" y="3600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 Execution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sz="half" idx="1"/>
          </p:nvPr>
        </p:nvSpPr>
        <p:spPr>
          <a:xfrm>
            <a:off x="322263" y="1419225"/>
            <a:ext cx="3871913" cy="4972050"/>
          </a:xfrm>
        </p:spPr>
        <p:txBody>
          <a:bodyPr/>
          <a:lstStyle/>
          <a:p>
            <a:r>
              <a:rPr lang="en-US" dirty="0"/>
              <a:t>Single Core Processor</a:t>
            </a:r>
          </a:p>
          <a:p>
            <a:pPr lvl="1"/>
            <a:r>
              <a:rPr lang="en-US" dirty="0"/>
              <a:t>Simulate parallelism by time slicing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949825" y="1441231"/>
            <a:ext cx="3871912" cy="4972050"/>
          </a:xfrm>
        </p:spPr>
        <p:txBody>
          <a:bodyPr/>
          <a:lstStyle/>
          <a:p>
            <a:r>
              <a:rPr lang="en-US" dirty="0"/>
              <a:t>Multi-Core Processor</a:t>
            </a:r>
          </a:p>
          <a:p>
            <a:pPr lvl="1"/>
            <a:r>
              <a:rPr lang="en-US" dirty="0"/>
              <a:t>Can have true parallelism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35072" y="3429000"/>
            <a:ext cx="659631" cy="2743200"/>
            <a:chOff x="5530472" y="3429000"/>
            <a:chExt cx="659631" cy="2743200"/>
          </a:xfrm>
        </p:grpSpPr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 flipH="1">
              <a:off x="5867400" y="3429000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3" name="Text Box 5"/>
            <p:cNvSpPr txBox="1">
              <a:spLocks noChangeArrowheads="1"/>
            </p:cNvSpPr>
            <p:nvPr/>
          </p:nvSpPr>
          <p:spPr bwMode="auto">
            <a:xfrm>
              <a:off x="5530472" y="4494213"/>
              <a:ext cx="659631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Time</a:t>
              </a:r>
            </a:p>
          </p:txBody>
        </p:sp>
      </p:grp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14532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709932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3081532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08195" y="3598863"/>
            <a:ext cx="3505200" cy="2516187"/>
            <a:chOff x="322262" y="3598863"/>
            <a:chExt cx="4054475" cy="2516187"/>
          </a:xfrm>
        </p:grpSpPr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795337" y="3598863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8" name="Line 10"/>
            <p:cNvSpPr>
              <a:spLocks noChangeShapeType="1"/>
            </p:cNvSpPr>
            <p:nvPr/>
          </p:nvSpPr>
          <p:spPr bwMode="auto">
            <a:xfrm flipH="1">
              <a:off x="2303462" y="39052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9" name="Line 11"/>
            <p:cNvSpPr>
              <a:spLocks noChangeShapeType="1"/>
            </p:cNvSpPr>
            <p:nvPr/>
          </p:nvSpPr>
          <p:spPr bwMode="auto">
            <a:xfrm flipH="1">
              <a:off x="3827462" y="4514850"/>
              <a:ext cx="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779462" y="48958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1" name="Line 13"/>
            <p:cNvSpPr>
              <a:spLocks noChangeShapeType="1"/>
            </p:cNvSpPr>
            <p:nvPr/>
          </p:nvSpPr>
          <p:spPr bwMode="auto">
            <a:xfrm flipH="1">
              <a:off x="3827462" y="55054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2" name="Line 14"/>
            <p:cNvSpPr>
              <a:spLocks noChangeShapeType="1"/>
            </p:cNvSpPr>
            <p:nvPr/>
          </p:nvSpPr>
          <p:spPr bwMode="auto">
            <a:xfrm>
              <a:off x="338137" y="390366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3" name="Line 15"/>
            <p:cNvSpPr>
              <a:spLocks noChangeShapeType="1"/>
            </p:cNvSpPr>
            <p:nvPr/>
          </p:nvSpPr>
          <p:spPr bwMode="auto">
            <a:xfrm>
              <a:off x="322262" y="4895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4" name="Line 16"/>
            <p:cNvSpPr>
              <a:spLocks noChangeShapeType="1"/>
            </p:cNvSpPr>
            <p:nvPr/>
          </p:nvSpPr>
          <p:spPr bwMode="auto">
            <a:xfrm>
              <a:off x="322262" y="5505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5" name="Line 17"/>
            <p:cNvSpPr>
              <a:spLocks noChangeShapeType="1"/>
            </p:cNvSpPr>
            <p:nvPr/>
          </p:nvSpPr>
          <p:spPr bwMode="auto">
            <a:xfrm>
              <a:off x="322262" y="61150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6" name="Line 18"/>
            <p:cNvSpPr>
              <a:spLocks noChangeShapeType="1"/>
            </p:cNvSpPr>
            <p:nvPr/>
          </p:nvSpPr>
          <p:spPr bwMode="auto">
            <a:xfrm>
              <a:off x="322262" y="4514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7" name="Line 19"/>
            <p:cNvSpPr>
              <a:spLocks noChangeShapeType="1"/>
            </p:cNvSpPr>
            <p:nvPr/>
          </p:nvSpPr>
          <p:spPr bwMode="auto">
            <a:xfrm>
              <a:off x="322262" y="3600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14397" y="3048000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09797" y="3048000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81397" y="3048000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517045" y="3581399"/>
            <a:ext cx="0" cy="91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858000" y="3887787"/>
            <a:ext cx="0" cy="975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8153400" y="4497387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503321" y="48783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6858000" y="54879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121784" y="3886200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108060" y="4878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108060" y="5487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108060" y="60975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108060" y="4497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5108060" y="3582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999" y="6183868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Run 3 threads on 2 cores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327299" y="285750"/>
            <a:ext cx="7592093" cy="762000"/>
          </a:xfrm>
        </p:spPr>
        <p:txBody>
          <a:bodyPr/>
          <a:lstStyle/>
          <a:p>
            <a:r>
              <a:rPr lang="en-US" dirty="0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4887" cy="5351462"/>
          </a:xfrm>
        </p:spPr>
        <p:txBody>
          <a:bodyPr/>
          <a:lstStyle/>
          <a:p>
            <a:r>
              <a:rPr lang="en-US" sz="2600" dirty="0"/>
              <a:t>How threads and processes are similar</a:t>
            </a:r>
          </a:p>
          <a:p>
            <a:pPr lvl="1"/>
            <a:r>
              <a:rPr lang="en-US" sz="2200" dirty="0"/>
              <a:t>Each has its own logical control flow</a:t>
            </a:r>
          </a:p>
          <a:p>
            <a:pPr lvl="1"/>
            <a:r>
              <a:rPr lang="en-US" sz="2200" dirty="0"/>
              <a:t>Each can run concurrently with others (possibly on different cores)</a:t>
            </a:r>
          </a:p>
          <a:p>
            <a:pPr lvl="1"/>
            <a:r>
              <a:rPr lang="en-US" sz="2200" dirty="0"/>
              <a:t>Each is context switched</a:t>
            </a:r>
          </a:p>
          <a:p>
            <a:r>
              <a:rPr lang="en-US" sz="2600" dirty="0"/>
              <a:t>How threads and processes are different</a:t>
            </a:r>
          </a:p>
          <a:p>
            <a:pPr lvl="1"/>
            <a:r>
              <a:rPr lang="en-US" sz="2200" dirty="0"/>
              <a:t>Threads share all code and data (except local stacks)</a:t>
            </a:r>
          </a:p>
          <a:p>
            <a:pPr lvl="2"/>
            <a:r>
              <a:rPr lang="en-US" dirty="0"/>
              <a:t>Processes (typically) do not</a:t>
            </a:r>
          </a:p>
          <a:p>
            <a:pPr lvl="1"/>
            <a:r>
              <a:rPr lang="en-US" sz="2200" dirty="0"/>
              <a:t>Threads are somewhat less expensive than processes</a:t>
            </a:r>
          </a:p>
          <a:p>
            <a:pPr lvl="2"/>
            <a:r>
              <a:rPr lang="en-US" dirty="0"/>
              <a:t>Process control (creating and reaping) twice as expensive as thread control</a:t>
            </a:r>
          </a:p>
          <a:p>
            <a:pPr lvl="2"/>
            <a:r>
              <a:rPr lang="en-US" dirty="0"/>
              <a:t>Linux numbers:</a:t>
            </a:r>
          </a:p>
          <a:p>
            <a:pPr lvl="3"/>
            <a:r>
              <a:rPr lang="en-US" dirty="0"/>
              <a:t>~20K cycles to create and reap a process</a:t>
            </a:r>
          </a:p>
          <a:p>
            <a:pPr lvl="3"/>
            <a:r>
              <a:rPr lang="en-US" dirty="0"/>
              <a:t>~10K cycles (or less) to create and reap a thread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Signals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Signal handler shares state with regular program</a:t>
            </a:r>
          </a:p>
          <a:p>
            <a:pPr lvl="1"/>
            <a:r>
              <a:rPr lang="en-US" sz="2200" dirty="0"/>
              <a:t>Including stack</a:t>
            </a:r>
          </a:p>
          <a:p>
            <a:r>
              <a:rPr lang="en-US" sz="2600" dirty="0"/>
              <a:t>Signal handler interrupts normal program execution</a:t>
            </a:r>
          </a:p>
          <a:p>
            <a:pPr lvl="1"/>
            <a:r>
              <a:rPr lang="en-US" dirty="0"/>
              <a:t>Unexpected procedure call</a:t>
            </a:r>
          </a:p>
          <a:p>
            <a:pPr lvl="1"/>
            <a:r>
              <a:rPr lang="en-US" dirty="0"/>
              <a:t>Returns to regular execution stream</a:t>
            </a:r>
          </a:p>
          <a:p>
            <a:pPr lvl="1"/>
            <a:r>
              <a:rPr lang="en-US" i="1" dirty="0"/>
              <a:t>Not </a:t>
            </a:r>
            <a:r>
              <a:rPr lang="en-US" dirty="0"/>
              <a:t>a peer</a:t>
            </a:r>
          </a:p>
          <a:p>
            <a:r>
              <a:rPr lang="en-US" dirty="0"/>
              <a:t>Limited forms of synchronization</a:t>
            </a:r>
          </a:p>
          <a:p>
            <a:pPr lvl="1"/>
            <a:r>
              <a:rPr lang="en-US" dirty="0"/>
              <a:t>Main program can block / unblock signals</a:t>
            </a:r>
          </a:p>
          <a:p>
            <a:pPr lvl="1"/>
            <a:r>
              <a:rPr lang="en-US" dirty="0"/>
              <a:t>Main program can pause for signal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9326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/>
              <a:t>Posix Threads (Pthreads)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lvl="1"/>
            <a:r>
              <a:rPr lang="en-US" dirty="0"/>
              <a:t>Creating and reaping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pthread_create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/>
              <a:t>Determining your thread ID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pthread_self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Terminating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pthread_cancel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pthread_exit</a:t>
            </a:r>
            <a:r>
              <a:rPr lang="en-US" dirty="0">
                <a:latin typeface="Courier New" pitchFamily="49" charset="0"/>
              </a:rPr>
              <a:t>()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</a:rPr>
              <a:t>exit()</a:t>
            </a:r>
            <a:r>
              <a:rPr lang="en-US" dirty="0"/>
              <a:t> [terminates all threads] </a:t>
            </a:r>
          </a:p>
          <a:p>
            <a:pPr lvl="2"/>
            <a:r>
              <a:rPr lang="en-US" dirty="0">
                <a:latin typeface="Courier New" pitchFamily="49" charset="0"/>
              </a:rPr>
              <a:t>return </a:t>
            </a:r>
            <a:r>
              <a:rPr lang="en-US" dirty="0"/>
              <a:t>[terminates current thread]</a:t>
            </a:r>
          </a:p>
          <a:p>
            <a:pPr lvl="1"/>
            <a:r>
              <a:rPr lang="en-US" dirty="0"/>
              <a:t>Synchronizing access to shared variables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pthread_mutex_init</a:t>
            </a:r>
            <a:endParaRPr lang="en-US" dirty="0">
              <a:latin typeface="Courier New" pitchFamily="49" charset="0"/>
            </a:endParaRPr>
          </a:p>
          <a:p>
            <a:pPr lvl="2"/>
            <a:r>
              <a:rPr lang="en-US" dirty="0" err="1">
                <a:latin typeface="Courier New" pitchFamily="49" charset="0"/>
              </a:rPr>
              <a:t>pthread_mutex</a:t>
            </a:r>
            <a:r>
              <a:rPr lang="en-US" dirty="0">
                <a:latin typeface="Courier New" pitchFamily="49" charset="0"/>
              </a:rPr>
              <a:t>_[un]lock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Programming is Hard!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The human mind tends to be sequential</a:t>
            </a:r>
          </a:p>
          <a:p>
            <a:endParaRPr lang="en-US" sz="2600" dirty="0"/>
          </a:p>
          <a:p>
            <a:r>
              <a:rPr lang="en-US" sz="2600" dirty="0"/>
              <a:t>The notion of time is often misleading</a:t>
            </a:r>
          </a:p>
          <a:p>
            <a:endParaRPr lang="en-US" sz="2600" dirty="0"/>
          </a:p>
          <a:p>
            <a:r>
              <a:rPr lang="en-US" sz="2600" dirty="0"/>
              <a:t>Thinking about all possible sequences of events in a computer system is at least error prone and frequently impossible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376" y="5228272"/>
            <a:ext cx="6388287" cy="147732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"Hello, world!\n"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Pthreads "hello, world"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76200" y="1397436"/>
            <a:ext cx="6410464" cy="329320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          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hello.c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-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Pthreads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"hello, world" program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Pthread_join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                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0" y="1905000"/>
            <a:ext cx="5021969" cy="1752600"/>
            <a:chOff x="4114798" y="1905000"/>
            <a:chExt cx="5021969" cy="1752600"/>
          </a:xfrm>
        </p:grpSpPr>
        <p:sp>
          <p:nvSpPr>
            <p:cNvPr id="808964" name="Text Box 4"/>
            <p:cNvSpPr txBox="1">
              <a:spLocks noChangeArrowheads="1"/>
            </p:cNvSpPr>
            <p:nvPr/>
          </p:nvSpPr>
          <p:spPr bwMode="auto">
            <a:xfrm>
              <a:off x="7039643" y="1905000"/>
              <a:ext cx="2097124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attributes </a:t>
              </a:r>
            </a:p>
            <a:p>
              <a:pPr algn="ctr"/>
              <a:r>
                <a:rPr lang="en-US" sz="2000" i="1">
                  <a:latin typeface="+mn-lt"/>
                </a:rPr>
                <a:t>(usually NULL)</a:t>
              </a:r>
            </a:p>
          </p:txBody>
        </p:sp>
        <p:sp>
          <p:nvSpPr>
            <p:cNvPr id="80896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99380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800" y="3870557"/>
            <a:ext cx="3539887" cy="707887"/>
            <a:chOff x="6019799" y="3191013"/>
            <a:chExt cx="3539887" cy="707887"/>
          </a:xfrm>
        </p:grpSpPr>
        <p:sp>
          <p:nvSpPr>
            <p:cNvPr id="808965" name="Text Box 5"/>
            <p:cNvSpPr txBox="1">
              <a:spLocks noChangeArrowheads="1"/>
            </p:cNvSpPr>
            <p:nvPr/>
          </p:nvSpPr>
          <p:spPr bwMode="auto">
            <a:xfrm>
              <a:off x="7352481" y="3191014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>
                  <a:latin typeface="+mn-lt"/>
                </a:rPr>
                <a:t>(void *p) </a:t>
              </a:r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 flipH="1" flipV="1">
              <a:off x="6019799" y="3191013"/>
              <a:ext cx="1427034" cy="3539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4114800"/>
            <a:ext cx="4695877" cy="1552714"/>
            <a:chOff x="3810000" y="3857486"/>
            <a:chExt cx="4695877" cy="1552714"/>
          </a:xfrm>
        </p:grpSpPr>
        <p:sp>
          <p:nvSpPr>
            <p:cNvPr id="808966" name="Text Box 6"/>
            <p:cNvSpPr txBox="1">
              <a:spLocks noChangeArrowheads="1"/>
            </p:cNvSpPr>
            <p:nvPr/>
          </p:nvSpPr>
          <p:spPr bwMode="auto">
            <a:xfrm>
              <a:off x="6901552" y="4702314"/>
              <a:ext cx="160432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Return value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**p)</a:t>
              </a:r>
            </a:p>
          </p:txBody>
        </p:sp>
        <p:sp>
          <p:nvSpPr>
            <p:cNvPr id="808969" name="Line 9"/>
            <p:cNvSpPr>
              <a:spLocks noChangeShapeType="1"/>
            </p:cNvSpPr>
            <p:nvPr/>
          </p:nvSpPr>
          <p:spPr bwMode="auto">
            <a:xfrm flipH="1" flipV="1">
              <a:off x="3810000" y="3857486"/>
              <a:ext cx="3163098" cy="11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38801" y="6336268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hello.c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058888"/>
            <a:ext cx="2842459" cy="1598712"/>
            <a:chOff x="4114798" y="2058888"/>
            <a:chExt cx="5132216" cy="1598712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929404" y="2058888"/>
              <a:ext cx="231761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88553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3087588"/>
            <a:ext cx="4048080" cy="570012"/>
            <a:chOff x="4952998" y="2058888"/>
            <a:chExt cx="4048080" cy="570012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7175338" y="2058888"/>
              <a:ext cx="182574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4952998" y="2286000"/>
              <a:ext cx="2268270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65695" y="4321313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+mn-lt"/>
              </a:rPr>
              <a:t>hello.c</a:t>
            </a:r>
            <a:endParaRPr lang="en-US" sz="1800" dirty="0">
              <a:solidFill>
                <a:srgbClr val="7F7F7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Threaded “hello, world”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228104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6242204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3083872" y="209498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6724650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800850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3083872" y="2424232"/>
            <a:ext cx="3640778" cy="83649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229796" y="3502710"/>
            <a:ext cx="263405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3123776" y="3870325"/>
            <a:ext cx="3600873" cy="72584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447800" y="5110887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336391" y="2232984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613435" y="306870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283522" y="4554934"/>
            <a:ext cx="2819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781800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800850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51526" y="2553993"/>
            <a:ext cx="30722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/>
              <a:t>Thread-Based 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81000" y="998589"/>
            <a:ext cx="8495835" cy="44217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Accept(listenfd, 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5315" y="49646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81729" y="5428302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b="0" kern="0" dirty="0"/>
              <a:t>Spawn new thread for each client</a:t>
            </a:r>
          </a:p>
          <a:p>
            <a:pPr lvl="1"/>
            <a:r>
              <a:rPr lang="en-US" b="0" kern="0" dirty="0"/>
              <a:t>Pass it copy of connection file descriptor</a:t>
            </a:r>
          </a:p>
          <a:p>
            <a:pPr lvl="1"/>
            <a:r>
              <a:rPr lang="en-US" b="0" kern="0" dirty="0"/>
              <a:t>Note use of </a:t>
            </a:r>
            <a:r>
              <a:rPr lang="en-US" kern="0" dirty="0" err="1">
                <a:latin typeface="Courier New"/>
                <a:cs typeface="Courier New"/>
              </a:rPr>
              <a:t>Malloc</a:t>
            </a:r>
            <a:r>
              <a:rPr lang="en-US" kern="0" dirty="0">
                <a:latin typeface="Courier New"/>
                <a:cs typeface="Courier New"/>
              </a:rPr>
              <a:t>()</a:t>
            </a:r>
            <a:r>
              <a:rPr lang="en-US" b="0" kern="0" dirty="0"/>
              <a:t>! [but not </a:t>
            </a:r>
            <a:r>
              <a:rPr lang="en-US" kern="0" dirty="0">
                <a:latin typeface="Courier New"/>
                <a:cs typeface="Courier New"/>
              </a:rPr>
              <a:t>Free()</a:t>
            </a:r>
            <a:r>
              <a:rPr lang="en-US" b="0" kern="0" dirty="0"/>
              <a:t>]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/>
              <a:t>Thread-Based Concurrent Server (cont)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838200" y="1407855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255837"/>
          </a:xfrm>
        </p:spPr>
        <p:txBody>
          <a:bodyPr/>
          <a:lstStyle/>
          <a:p>
            <a:pPr lvl="1"/>
            <a:r>
              <a:rPr lang="en-US" sz="2600" dirty="0"/>
              <a:t>Run thread in “detached” mode.</a:t>
            </a:r>
          </a:p>
          <a:p>
            <a:pPr lvl="2"/>
            <a:r>
              <a:rPr lang="en-US" sz="2200" dirty="0"/>
              <a:t>Runs independently of other threads</a:t>
            </a:r>
          </a:p>
          <a:p>
            <a:pPr lvl="2"/>
            <a:r>
              <a:rPr lang="en-US" sz="2200" dirty="0"/>
              <a:t>Reaped automatically (by kernel) when it terminates</a:t>
            </a:r>
          </a:p>
          <a:p>
            <a:pPr lvl="1"/>
            <a:r>
              <a:rPr lang="en-US" sz="2600" dirty="0"/>
              <a:t>Free storage allocated to hold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sz="2600" dirty="0">
                <a:latin typeface="+mn-lt"/>
                <a:cs typeface="Courier New"/>
              </a:rPr>
              <a:t>Close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 (important!)</a:t>
            </a:r>
            <a:endParaRPr lang="en-US" sz="2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12" y="35930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Thread-based Server 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386043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individual peer thread</a:t>
            </a:r>
          </a:p>
          <a:p>
            <a:pPr lvl="1"/>
            <a:r>
              <a:rPr lang="en-US" sz="2600" dirty="0"/>
              <a:t>Threads share all process state except TID</a:t>
            </a:r>
          </a:p>
          <a:p>
            <a:pPr lvl="1"/>
            <a:r>
              <a:rPr lang="en-US" sz="2600" dirty="0"/>
              <a:t>Each thread has a separate stack for local variables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18288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 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46482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200400" y="1828800"/>
            <a:ext cx="1295400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906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n>
                <a:solidFill>
                  <a:srgbClr val="000000"/>
                </a:solidFill>
              </a:ln>
              <a:latin typeface="+mn-lt"/>
            </a:endParaRPr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134199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H="1">
            <a:off x="5753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5787393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2" y="1311275"/>
            <a:ext cx="86248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Run “detached” to automatically reap/cleanup threads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any point in time, a thread is either </a:t>
            </a:r>
            <a:r>
              <a:rPr lang="en-US" sz="2200" i="1" dirty="0"/>
              <a:t>joinable</a:t>
            </a:r>
            <a:r>
              <a:rPr lang="en-US" sz="2200" dirty="0"/>
              <a:t> or </a:t>
            </a:r>
            <a:r>
              <a:rPr lang="en-US" sz="2200" i="1" dirty="0"/>
              <a:t>detached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i="1" dirty="0"/>
              <a:t>Joinable</a:t>
            </a:r>
            <a:r>
              <a:rPr lang="en-US" sz="2200" dirty="0"/>
              <a:t> thread can be reaped and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resources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Detached </a:t>
            </a:r>
            <a:r>
              <a:rPr lang="en-US" sz="2200" dirty="0"/>
              <a:t>thread cannot be reaped or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termination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Default state is joinable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dirty="0" err="1">
                <a:latin typeface="Courier New" pitchFamily="49" charset="0"/>
              </a:rPr>
              <a:t>pthread_detach(pthread_self</a:t>
            </a:r>
            <a:r>
              <a:rPr lang="en-US" dirty="0">
                <a:latin typeface="Courier New" pitchFamily="49" charset="0"/>
              </a:rPr>
              <a:t>())</a:t>
            </a:r>
            <a:r>
              <a:rPr lang="en-US" dirty="0"/>
              <a:t> to make detached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Must be careful to avoid unintended sharing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 example, passing pointer to main thread’s stack</a:t>
            </a: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Courier New" pitchFamily="49" charset="0"/>
              </a:rPr>
              <a:t>Pthread_create(&amp;tid</a:t>
            </a:r>
            <a:r>
              <a:rPr lang="en-US" sz="1800" dirty="0">
                <a:latin typeface="Courier New" pitchFamily="49" charset="0"/>
              </a:rPr>
              <a:t>, NULL, thread, (void *)&amp;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  <a:endParaRPr lang="en-US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600" dirty="0"/>
              <a:t>All functions called by a thread must be </a:t>
            </a:r>
            <a:r>
              <a:rPr lang="en-US" sz="2600" i="1" dirty="0"/>
              <a:t>thread-safe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(next lecture)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Form of Unintended Sharing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87317" y="2525990"/>
            <a:ext cx="1359116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5131936" y="3879850"/>
            <a:ext cx="643626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peer</a:t>
            </a:r>
            <a:r>
              <a:rPr lang="en-US" sz="1600" baseline="-25000">
                <a:latin typeface="+mn-lt"/>
              </a:rPr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16478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54768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16478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325438" y="1159538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219825" y="3132138"/>
            <a:ext cx="1055688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connfd</a:t>
            </a:r>
            <a:endParaRPr lang="en-US" sz="1600" baseline="-25000">
              <a:latin typeface="+mn-lt"/>
            </a:endParaRPr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5686521" y="2717740"/>
            <a:ext cx="2111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7391400" y="4343400"/>
            <a:ext cx="1066800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7461507" y="3936940"/>
            <a:ext cx="1363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+mn-lt"/>
              </a:rPr>
              <a:t>Peer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 stack</a:t>
            </a:r>
          </a:p>
        </p:txBody>
      </p:sp>
      <p:sp>
        <p:nvSpPr>
          <p:cNvPr id="851994" name="Line 26"/>
          <p:cNvSpPr>
            <a:spLocks noChangeShapeType="1"/>
          </p:cNvSpPr>
          <p:nvPr/>
        </p:nvSpPr>
        <p:spPr bwMode="auto">
          <a:xfrm flipH="1" flipV="1">
            <a:off x="7162799" y="3505200"/>
            <a:ext cx="386557" cy="9112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1676400" y="3200400"/>
            <a:ext cx="19935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connfd = connfd</a:t>
            </a:r>
            <a:r>
              <a:rPr lang="en-US" sz="2000" baseline="-25000">
                <a:latin typeface="+mn-lt"/>
              </a:rPr>
              <a:t>1</a:t>
            </a:r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5410200" y="4495800"/>
            <a:ext cx="19517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 connfd = *vargp</a:t>
            </a:r>
            <a:endParaRPr lang="en-US" sz="2000" baseline="-2500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6875" y="4572000"/>
            <a:ext cx="5695051" cy="1752600"/>
            <a:chOff x="1666875" y="4572000"/>
            <a:chExt cx="5695051" cy="1752600"/>
          </a:xfrm>
        </p:grpSpPr>
        <p:sp>
          <p:nvSpPr>
            <p:cNvPr id="851997" name="Line 29"/>
            <p:cNvSpPr>
              <a:spLocks noChangeShapeType="1"/>
            </p:cNvSpPr>
            <p:nvPr/>
          </p:nvSpPr>
          <p:spPr bwMode="auto">
            <a:xfrm>
              <a:off x="5491163" y="5715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66875" y="4572000"/>
              <a:ext cx="5695051" cy="1511360"/>
              <a:chOff x="1666875" y="4572000"/>
              <a:chExt cx="5695051" cy="1511360"/>
            </a:xfrm>
          </p:grpSpPr>
          <p:sp>
            <p:nvSpPr>
              <p:cNvPr id="851978" name="Line 10"/>
              <p:cNvSpPr>
                <a:spLocks noChangeShapeType="1"/>
              </p:cNvSpPr>
              <p:nvPr/>
            </p:nvSpPr>
            <p:spPr bwMode="auto">
              <a:xfrm>
                <a:off x="1666875" y="5026025"/>
                <a:ext cx="3810000" cy="762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851996" name="Text Box 28"/>
              <p:cNvSpPr txBox="1">
                <a:spLocks noChangeArrowheads="1"/>
              </p:cNvSpPr>
              <p:nvPr/>
            </p:nvSpPr>
            <p:spPr bwMode="auto">
              <a:xfrm>
                <a:off x="5146224" y="5178425"/>
                <a:ext cx="643626" cy="338554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peer</a:t>
                </a:r>
                <a:r>
                  <a:rPr lang="en-US" sz="1600" baseline="-25000">
                    <a:latin typeface="+mn-lt"/>
                  </a:rPr>
                  <a:t>2</a:t>
                </a:r>
              </a:p>
            </p:txBody>
          </p:sp>
          <p:sp>
            <p:nvSpPr>
              <p:cNvPr id="852002" name="Text Box 34"/>
              <p:cNvSpPr txBox="1">
                <a:spLocks noChangeArrowheads="1"/>
              </p:cNvSpPr>
              <p:nvPr/>
            </p:nvSpPr>
            <p:spPr bwMode="auto">
              <a:xfrm>
                <a:off x="1676400" y="4572000"/>
                <a:ext cx="1993554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+mn-lt"/>
                  </a:rPr>
                  <a:t>connfd</a:t>
                </a:r>
                <a:r>
                  <a:rPr lang="en-US" sz="2000" dirty="0">
                    <a:latin typeface="+mn-lt"/>
                  </a:rPr>
                  <a:t> = connfd</a:t>
                </a:r>
                <a:r>
                  <a:rPr lang="en-US" sz="200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852003" name="Text Box 35"/>
              <p:cNvSpPr txBox="1">
                <a:spLocks noChangeArrowheads="1"/>
              </p:cNvSpPr>
              <p:nvPr/>
            </p:nvSpPr>
            <p:spPr bwMode="auto">
              <a:xfrm>
                <a:off x="5410200" y="5683250"/>
                <a:ext cx="1951726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+mn-lt"/>
                  </a:rPr>
                  <a:t> connfd = *vargp</a:t>
                </a:r>
                <a:endParaRPr lang="en-US" sz="2000" baseline="-2500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657600" y="4648200"/>
            <a:ext cx="1600200" cy="552510"/>
            <a:chOff x="3657600" y="4648200"/>
            <a:chExt cx="1600200" cy="552510"/>
          </a:xfrm>
        </p:grpSpPr>
        <p:sp>
          <p:nvSpPr>
            <p:cNvPr id="852004" name="Line 36"/>
            <p:cNvSpPr>
              <a:spLocks noChangeShapeType="1"/>
            </p:cNvSpPr>
            <p:nvPr/>
          </p:nvSpPr>
          <p:spPr bwMode="auto">
            <a:xfrm>
              <a:off x="3657600" y="4648200"/>
              <a:ext cx="1600200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852005" name="Text Box 37"/>
            <p:cNvSpPr txBox="1">
              <a:spLocks noChangeArrowheads="1"/>
            </p:cNvSpPr>
            <p:nvPr/>
          </p:nvSpPr>
          <p:spPr bwMode="auto">
            <a:xfrm>
              <a:off x="4182447" y="4800600"/>
              <a:ext cx="77564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Race!</a:t>
              </a:r>
            </a:p>
          </p:txBody>
        </p:sp>
      </p:grpSp>
      <p:sp>
        <p:nvSpPr>
          <p:cNvPr id="852006" name="Text Box 38"/>
          <p:cNvSpPr txBox="1">
            <a:spLocks noChangeArrowheads="1"/>
          </p:cNvSpPr>
          <p:nvPr/>
        </p:nvSpPr>
        <p:spPr bwMode="auto">
          <a:xfrm>
            <a:off x="1828800" y="6324600"/>
            <a:ext cx="684708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i="1" dirty="0">
                <a:solidFill>
                  <a:srgbClr val="FF0000"/>
                </a:solidFill>
                <a:latin typeface="+mn-lt"/>
              </a:rPr>
              <a:t>Why would both copies of </a:t>
            </a:r>
            <a:r>
              <a:rPr lang="en-US" sz="2200" b="0" i="1" dirty="0" err="1">
                <a:solidFill>
                  <a:srgbClr val="FF0000"/>
                </a:solidFill>
                <a:latin typeface="+mn-lt"/>
              </a:rPr>
              <a:t>vargp</a:t>
            </a:r>
            <a:r>
              <a:rPr lang="en-US" sz="2200" b="0" i="1" dirty="0">
                <a:solidFill>
                  <a:srgbClr val="FF0000"/>
                </a:solidFill>
                <a:latin typeface="+mn-lt"/>
              </a:rPr>
              <a:t> point to same location?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599" y="3505200"/>
            <a:ext cx="1738407" cy="2678113"/>
            <a:chOff x="7086599" y="3505200"/>
            <a:chExt cx="1738407" cy="2678113"/>
          </a:xfrm>
        </p:grpSpPr>
        <p:sp>
          <p:nvSpPr>
            <p:cNvPr id="851993" name="Text Box 25"/>
            <p:cNvSpPr txBox="1">
              <a:spLocks noChangeArrowheads="1"/>
            </p:cNvSpPr>
            <p:nvPr/>
          </p:nvSpPr>
          <p:spPr bwMode="auto">
            <a:xfrm>
              <a:off x="7461507" y="5391090"/>
              <a:ext cx="13634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Peer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stack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86599" y="3505200"/>
              <a:ext cx="1295401" cy="2678113"/>
              <a:chOff x="7086599" y="3505200"/>
              <a:chExt cx="1295401" cy="2678113"/>
            </a:xfrm>
          </p:grpSpPr>
          <p:sp>
            <p:nvSpPr>
              <p:cNvPr id="851992" name="Text Box 24"/>
              <p:cNvSpPr txBox="1">
                <a:spLocks noChangeArrowheads="1"/>
              </p:cNvSpPr>
              <p:nvPr/>
            </p:nvSpPr>
            <p:spPr bwMode="auto">
              <a:xfrm>
                <a:off x="7315200" y="5867400"/>
                <a:ext cx="1066800" cy="315913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+mn-lt"/>
                  </a:rPr>
                  <a:t>vargp</a:t>
                </a:r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 flipH="1" flipV="1">
                <a:off x="7086599" y="3505200"/>
                <a:ext cx="398463" cy="245030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/>
            </p:nvSpPr>
            <p:spPr bwMode="auto">
              <a:xfrm>
                <a:off x="7420769" y="5955506"/>
                <a:ext cx="128588" cy="128588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</p:grp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7529052" y="44164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0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race occur?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76200" y="1604665"/>
            <a:ext cx="4182555" cy="14773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100;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</a:t>
            </a:r>
          </a:p>
          <a:p>
            <a:r>
              <a:rPr lang="en-US" sz="1800" dirty="0">
                <a:latin typeface="Courier New" pitchFamily="49" charset="0"/>
              </a:rPr>
              <a:t>                 thread,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806826"/>
            <a:ext cx="8548687" cy="1319212"/>
          </a:xfrm>
        </p:spPr>
        <p:txBody>
          <a:bodyPr/>
          <a:lstStyle/>
          <a:p>
            <a:r>
              <a:rPr lang="en-US" sz="2600" dirty="0"/>
              <a:t>Race Test</a:t>
            </a:r>
          </a:p>
          <a:p>
            <a:pPr lvl="1"/>
            <a:r>
              <a:rPr lang="en-US" sz="2200" dirty="0"/>
              <a:t>If no race, then each thread would get different value of </a:t>
            </a:r>
            <a:r>
              <a:rPr lang="en-US" sz="2200" b="1" dirty="0" err="1">
                <a:latin typeface="Courier New"/>
                <a:cs typeface="Courier New"/>
              </a:rPr>
              <a:t>i</a:t>
            </a:r>
            <a:endParaRPr lang="en-US" sz="2200" b="1" dirty="0">
              <a:latin typeface="Courier New"/>
              <a:cs typeface="Courier New"/>
            </a:endParaRPr>
          </a:p>
          <a:p>
            <a:pPr lvl="1"/>
            <a:r>
              <a:rPr lang="en-US" sz="2200" dirty="0"/>
              <a:t>Set of saved values would consist of one copy each of 0 through 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353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Main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43400" y="1604665"/>
            <a:ext cx="4733988" cy="2031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*thread(void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r>
              <a:rPr lang="en-US" sz="1800" dirty="0">
                <a:latin typeface="Courier New" pitchFamily="49" charset="0"/>
              </a:rPr>
              <a:t>{ 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*((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*)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Pthread_detach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pthread_self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save_value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235333"/>
            <a:ext cx="85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2754896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990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 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549354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Multicore</a:t>
            </a:r>
            <a:r>
              <a:rPr lang="en-US" sz="1800" dirty="0">
                <a:latin typeface="Calibri" pitchFamily="34" charset="0"/>
              </a:rPr>
              <a:t> server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81000" y="1283732"/>
          <a:ext cx="8153399" cy="89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75939559"/>
              </p:ext>
            </p:extLst>
          </p:nvPr>
        </p:nvGraphicFramePr>
        <p:xfrm>
          <a:off x="457200" y="3810000"/>
          <a:ext cx="8153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5300" y="2221468"/>
            <a:ext cx="18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Single core laptop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025797943"/>
              </p:ext>
            </p:extLst>
          </p:nvPr>
        </p:nvGraphicFramePr>
        <p:xfrm>
          <a:off x="495300" y="2514600"/>
          <a:ext cx="8153399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3BE284B-0410-4A8F-A295-6B16ACBE2FD6}"/>
              </a:ext>
            </a:extLst>
          </p:cNvPr>
          <p:cNvSpPr txBox="1">
            <a:spLocks/>
          </p:cNvSpPr>
          <p:nvPr/>
        </p:nvSpPr>
        <p:spPr bwMode="auto">
          <a:xfrm>
            <a:off x="2590800" y="2263639"/>
            <a:ext cx="4523453" cy="34456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For each “0” there is some later “2” here</a:t>
            </a: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6FD260B2-AE30-4AA8-B4A0-560F6431A5F6}"/>
              </a:ext>
            </a:extLst>
          </p:cNvPr>
          <p:cNvSpPr txBox="1">
            <a:spLocks/>
          </p:cNvSpPr>
          <p:nvPr/>
        </p:nvSpPr>
        <p:spPr bwMode="auto">
          <a:xfrm>
            <a:off x="2590799" y="3581400"/>
            <a:ext cx="4523453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And here, values are all over the place:</a:t>
            </a:r>
          </a:p>
          <a:p>
            <a:pPr marL="0" indent="0">
              <a:buNone/>
            </a:pPr>
            <a:r>
              <a:rPr lang="en-US" sz="2000" kern="0" dirty="0"/>
              <a:t>Some bins get 0, some get 2 or more</a:t>
            </a:r>
          </a:p>
        </p:txBody>
      </p:sp>
    </p:spTree>
    <p:extLst>
      <p:ext uri="{BB962C8B-B14F-4D97-AF65-F5344CB8AC3E}">
        <p14:creationId xmlns:p14="http://schemas.microsoft.com/office/powerpoint/2010/main" val="17627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3" grpId="0">
        <p:bldAsOne/>
      </p:bldGraphic>
      <p:bldP spid="15" grpId="0"/>
      <p:bldGraphic spid="17" grpId="0">
        <p:bldAsOne/>
      </p:bldGraphic>
      <p:bldP spid="11" grpId="0" animBg="1"/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Correct passing of thread arguments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253349" y="1219200"/>
            <a:ext cx="6538970" cy="14465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Main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 . . . 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kern="0" dirty="0"/>
              <a:t>Producer-Consumer Model</a:t>
            </a:r>
          </a:p>
          <a:p>
            <a:pPr lvl="1"/>
            <a:r>
              <a:rPr lang="en-US" b="0" kern="0" dirty="0"/>
              <a:t>Allocate in main</a:t>
            </a:r>
          </a:p>
          <a:p>
            <a:pPr lvl="1"/>
            <a:r>
              <a:rPr lang="en-US" b="0" kern="0" dirty="0"/>
              <a:t>Free in thread routine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743200"/>
            <a:ext cx="4628190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2810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2043112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175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22446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Easy to share data structures between threads</a:t>
            </a:r>
          </a:p>
          <a:p>
            <a:pPr lvl="1"/>
            <a:r>
              <a:rPr lang="en-US" sz="2200" dirty="0"/>
              <a:t>e.g., logging information, file cache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Threads are more efficient than processes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Unintentional sharing can introduce subtle and </a:t>
            </a:r>
            <a:br>
              <a:rPr lang="en-US" sz="2600" dirty="0"/>
            </a:br>
            <a:r>
              <a:rPr lang="en-US" sz="2600" dirty="0"/>
              <a:t>   hard-to-reproduce errors!</a:t>
            </a:r>
          </a:p>
          <a:p>
            <a:pPr lvl="1"/>
            <a:r>
              <a:rPr lang="en-US" sz="2200" dirty="0"/>
              <a:t>The ease with which data can be shared is both the greatest strength and the greatest weakness of threads</a:t>
            </a:r>
          </a:p>
          <a:p>
            <a:pPr lvl="1"/>
            <a:r>
              <a:rPr lang="en-US" sz="2200" dirty="0"/>
              <a:t>Hard to know which data shared &amp; which private</a:t>
            </a:r>
          </a:p>
          <a:p>
            <a:pPr lvl="1"/>
            <a:r>
              <a:rPr lang="en-US" sz="2200" dirty="0"/>
              <a:t>Hard to detect by testing</a:t>
            </a:r>
          </a:p>
          <a:p>
            <a:pPr lvl="2"/>
            <a:r>
              <a:rPr lang="en-US" dirty="0"/>
              <a:t>Probability of bad race outcome very low</a:t>
            </a:r>
          </a:p>
          <a:p>
            <a:pPr lvl="2"/>
            <a:r>
              <a:rPr lang="en-US" dirty="0"/>
              <a:t>But nonzero!</a:t>
            </a:r>
          </a:p>
          <a:p>
            <a:pPr lvl="1"/>
            <a:r>
              <a:rPr lang="en-US" sz="2200" dirty="0"/>
              <a:t>Future lectures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 dirty="0"/>
              <a:t>Summary: Approaches 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21322"/>
            <a:ext cx="7896225" cy="5486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Process-based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High overhead in adding/removing clients</a:t>
            </a:r>
          </a:p>
          <a:p>
            <a:pPr lvl="1">
              <a:lnSpc>
                <a:spcPct val="85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sz="2600" dirty="0"/>
              <a:t>Event-based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Does not make use of multi-core</a:t>
            </a:r>
          </a:p>
          <a:p>
            <a:pPr lvl="1">
              <a:lnSpc>
                <a:spcPct val="85000"/>
              </a:lnSpc>
            </a:pPr>
            <a:endParaRPr lang="en-US" sz="1100" b="0" dirty="0"/>
          </a:p>
          <a:p>
            <a:pPr>
              <a:lnSpc>
                <a:spcPct val="85000"/>
              </a:lnSpc>
            </a:pPr>
            <a:r>
              <a:rPr lang="en-US" sz="2600" dirty="0"/>
              <a:t>Thread-based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Easy to share resources: Perhaps too easy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Difficult to debug: E</a:t>
            </a:r>
            <a:r>
              <a:rPr lang="en-US" dirty="0"/>
              <a:t>vent orderings not repeatable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  <a:p>
            <a:r>
              <a:rPr lang="en-US" dirty="0"/>
              <a:t>What if signal handler interrupts call to </a:t>
            </a:r>
            <a:r>
              <a:rPr lang="en-US" dirty="0" err="1"/>
              <a:t>printf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81400" y="3276600"/>
            <a:ext cx="3843586" cy="1663918"/>
            <a:chOff x="5124214" y="3549860"/>
            <a:chExt cx="3843586" cy="1663918"/>
          </a:xfrm>
        </p:grpSpPr>
        <p:sp>
          <p:nvSpPr>
            <p:cNvPr id="7" name="Line 93"/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4"/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 Box 101"/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6" name="Text Box 102"/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4003" y="3549860"/>
              <a:ext cx="970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5371" y="396240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(Try to)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98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2492" y="1298028"/>
            <a:ext cx="89122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char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[MAXLINE];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i;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(signal(SIGCHLD,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== SIG_ERR)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unix_error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(“signal error”);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for (i = 0; i &lt; 1000000; i++)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(fork() == 0</a:t>
            </a:r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exit(0); // in child, exit immediately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"Child #%d started\n",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("%s",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2743200"/>
            <a:ext cx="2590800" cy="3293209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#0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#1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#2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#4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#5888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#5889 started</a:t>
            </a:r>
          </a:p>
        </p:txBody>
      </p:sp>
    </p:spTree>
    <p:extLst>
      <p:ext uri="{BB962C8B-B14F-4D97-AF65-F5344CB8AC3E}">
        <p14:creationId xmlns:p14="http://schemas.microsoft.com/office/powerpoint/2010/main" val="89169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Printf</a:t>
            </a:r>
            <a:r>
              <a:rPr lang="en-US" dirty="0"/>
              <a:t> require 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0A6E2-FDAC-5749-9980-CCF2E968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95325"/>
          </a:xfrm>
        </p:spPr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(and </a:t>
            </a:r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sprintf</a:t>
            </a:r>
            <a:r>
              <a:rPr lang="en-US" dirty="0"/>
              <a:t>) implement </a:t>
            </a:r>
            <a:r>
              <a:rPr lang="en-US" i="1" dirty="0"/>
              <a:t>buffered</a:t>
            </a:r>
            <a:r>
              <a:rPr lang="en-US" dirty="0"/>
              <a:t>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 locks to access to shared buffers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9EB182A-7787-7B4D-81B3-08A9AC9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332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83DB2D5-AB9A-6E44-95F8-FE7879CC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332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D543DC17-9DE8-A94B-A53C-C722AD8B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332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2927157B-723D-6F4C-9802-95F2906F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26332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0D3803C-CED5-EC47-98A5-CFB012AB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6332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12" name="Arc 21">
            <a:extLst>
              <a:ext uri="{FF2B5EF4-FFF2-40B4-BE49-F238E27FC236}">
                <a16:creationId xmlns:a16="http://schemas.microsoft.com/office/drawing/2014/main" id="{B51EDF88-B21C-734C-89B2-55731382D314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6854910" y="30882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6A8B75EB-88C2-104A-B9C0-C5CA5A427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010" y="33952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81A50B9C-8164-194C-B2A2-B442FE821F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Line 24">
            <a:extLst>
              <a:ext uri="{FF2B5EF4-FFF2-40B4-BE49-F238E27FC236}">
                <a16:creationId xmlns:a16="http://schemas.microsoft.com/office/drawing/2014/main" id="{92186A69-1516-4148-B4E6-AD77F40B3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Line 25">
            <a:extLst>
              <a:ext uri="{FF2B5EF4-FFF2-40B4-BE49-F238E27FC236}">
                <a16:creationId xmlns:a16="http://schemas.microsoft.com/office/drawing/2014/main" id="{4DEC5844-662E-9347-A6A0-FCB128C37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3622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6D7FDA4C-1E17-DD42-9C42-15DDC4DC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098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2811922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32856</TotalTime>
  <Words>4450</Words>
  <Application>Microsoft Office PowerPoint</Application>
  <PresentationFormat>On-screen Show (4:3)</PresentationFormat>
  <Paragraphs>957</Paragraphs>
  <Slides>61</Slides>
  <Notes>51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Arial</vt:lpstr>
      <vt:lpstr>Arial Black</vt:lpstr>
      <vt:lpstr>Arial Narrow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Concurrent Programming  18-213/18-613: Introduction to Computer Systems 22nd Lecture, April 5, 2022</vt:lpstr>
      <vt:lpstr>Announcements</vt:lpstr>
      <vt:lpstr>Today</vt:lpstr>
      <vt:lpstr>Concurrent Programming is Hard!</vt:lpstr>
      <vt:lpstr>Deadlock</vt:lpstr>
      <vt:lpstr>Deadlock</vt:lpstr>
      <vt:lpstr>Testing Printf Deadlock</vt:lpstr>
      <vt:lpstr>Why Does Printf require Locks?</vt:lpstr>
      <vt:lpstr>Starvation</vt:lpstr>
      <vt:lpstr>Data Race</vt:lpstr>
      <vt:lpstr>Concurrent Programming is Hard!</vt:lpstr>
      <vt:lpstr>Concurrent Programming is Hard!</vt:lpstr>
      <vt:lpstr>Reminder: Iterative Echo Server</vt:lpstr>
      <vt:lpstr>Iterative Servers</vt:lpstr>
      <vt:lpstr>Iterative Servers</vt:lpstr>
      <vt:lpstr>Where Does Second Client Block?</vt:lpstr>
      <vt:lpstr>Fundamental Flaw of Iterative Servers</vt:lpstr>
      <vt:lpstr>Approaches for Writing Concurrent Servers</vt:lpstr>
      <vt:lpstr>Today</vt:lpstr>
      <vt:lpstr>Approach #1: Process-based Servers</vt:lpstr>
      <vt:lpstr>Approach #1: Process-based Servers</vt:lpstr>
      <vt:lpstr>Iterative Echo Server</vt:lpstr>
      <vt:lpstr>Making a Concurrent Echo Server</vt:lpstr>
      <vt:lpstr>Making a Concurrent Echo Server</vt:lpstr>
      <vt:lpstr>Making a Concurrent Echo Server</vt:lpstr>
      <vt:lpstr>Making a Concurrent Echo Server</vt:lpstr>
      <vt:lpstr>Process-Based Concurrent Echo Server</vt:lpstr>
      <vt:lpstr>Process-Based Concurrent Echo Server (cont)</vt:lpstr>
      <vt:lpstr>Concurrent Server: accept Illustrated</vt:lpstr>
      <vt:lpstr>Process-based Server Execution Model</vt:lpstr>
      <vt:lpstr>Issues with Process-based Servers</vt:lpstr>
      <vt:lpstr>Pros and Cons of Process-based Servers</vt:lpstr>
      <vt:lpstr>Today</vt:lpstr>
      <vt:lpstr>Approach #2: Event-based Servers</vt:lpstr>
      <vt:lpstr>I/O Multiplexed Event Processing</vt:lpstr>
      <vt:lpstr>Pros and Cons of Event-based Servers</vt:lpstr>
      <vt:lpstr>Quiz Time!</vt:lpstr>
      <vt:lpstr>Today</vt:lpstr>
      <vt:lpstr>Approach #3: Thread-based Servers</vt:lpstr>
      <vt:lpstr>Traditional View of a Process</vt:lpstr>
      <vt:lpstr>Alternate View of a Process</vt:lpstr>
      <vt:lpstr>A Process With Multiple Threads</vt:lpstr>
      <vt:lpstr>Logical View of Threads</vt:lpstr>
      <vt:lpstr>Concurrent Threads</vt:lpstr>
      <vt:lpstr>Concurrent Thread Execution</vt:lpstr>
      <vt:lpstr>Threads vs. Processes</vt:lpstr>
      <vt:lpstr>Threads vs. Signals</vt:lpstr>
      <vt:lpstr>Posix Threads (Pthreads) Interface</vt:lpstr>
      <vt:lpstr>The Pthreads "hello, world" Program</vt:lpstr>
      <vt:lpstr>Execution of Threaded “hello, world”</vt:lpstr>
      <vt:lpstr>Thread-Based Concurrent Echo Server</vt:lpstr>
      <vt:lpstr>Thread-Based Concurrent Server (cont)</vt:lpstr>
      <vt:lpstr>Thread-based Server Execution Model</vt:lpstr>
      <vt:lpstr>Issues With Thread-Based Servers</vt:lpstr>
      <vt:lpstr>Potential Form of Unintended Sharing</vt:lpstr>
      <vt:lpstr>Could this race occur?</vt:lpstr>
      <vt:lpstr>Experimental Results</vt:lpstr>
      <vt:lpstr>Correct passing of thread arguments</vt:lpstr>
      <vt:lpstr>Pros and Cons of Thread-Based Designs</vt:lpstr>
      <vt:lpstr>Summary: Approaches to Concurrency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973</cp:revision>
  <cp:lastPrinted>2012-11-14T01:18:46Z</cp:lastPrinted>
  <dcterms:created xsi:type="dcterms:W3CDTF">2012-11-14T01:16:09Z</dcterms:created>
  <dcterms:modified xsi:type="dcterms:W3CDTF">2022-04-05T02:31:46Z</dcterms:modified>
</cp:coreProperties>
</file>