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68"/>
  </p:notesMasterIdLst>
  <p:handoutMasterIdLst>
    <p:handoutMasterId r:id="rId69"/>
  </p:handoutMasterIdLst>
  <p:sldIdLst>
    <p:sldId id="332" r:id="rId3"/>
    <p:sldId id="256" r:id="rId4"/>
    <p:sldId id="754" r:id="rId5"/>
    <p:sldId id="733" r:id="rId6"/>
    <p:sldId id="732" r:id="rId7"/>
    <p:sldId id="735" r:id="rId8"/>
    <p:sldId id="737" r:id="rId9"/>
    <p:sldId id="738" r:id="rId10"/>
    <p:sldId id="739" r:id="rId11"/>
    <p:sldId id="755" r:id="rId12"/>
    <p:sldId id="671" r:id="rId13"/>
    <p:sldId id="673" r:id="rId14"/>
    <p:sldId id="674" r:id="rId15"/>
    <p:sldId id="675" r:id="rId16"/>
    <p:sldId id="710" r:id="rId17"/>
    <p:sldId id="676" r:id="rId18"/>
    <p:sldId id="677" r:id="rId19"/>
    <p:sldId id="756" r:id="rId20"/>
    <p:sldId id="741" r:id="rId21"/>
    <p:sldId id="742" r:id="rId22"/>
    <p:sldId id="746" r:id="rId23"/>
    <p:sldId id="747" r:id="rId24"/>
    <p:sldId id="743" r:id="rId25"/>
    <p:sldId id="744" r:id="rId26"/>
    <p:sldId id="745" r:id="rId27"/>
    <p:sldId id="748" r:id="rId28"/>
    <p:sldId id="749" r:id="rId29"/>
    <p:sldId id="750" r:id="rId30"/>
    <p:sldId id="751" r:id="rId31"/>
    <p:sldId id="760" r:id="rId32"/>
    <p:sldId id="753" r:id="rId33"/>
    <p:sldId id="591" r:id="rId34"/>
    <p:sldId id="593" r:id="rId35"/>
    <p:sldId id="757" r:id="rId36"/>
    <p:sldId id="685" r:id="rId37"/>
    <p:sldId id="645" r:id="rId38"/>
    <p:sldId id="599" r:id="rId39"/>
    <p:sldId id="602" r:id="rId40"/>
    <p:sldId id="600" r:id="rId41"/>
    <p:sldId id="601" r:id="rId42"/>
    <p:sldId id="648" r:id="rId43"/>
    <p:sldId id="686" r:id="rId44"/>
    <p:sldId id="606" r:id="rId45"/>
    <p:sldId id="721" r:id="rId46"/>
    <p:sldId id="722" r:id="rId47"/>
    <p:sldId id="723" r:id="rId48"/>
    <p:sldId id="649" r:id="rId49"/>
    <p:sldId id="711" r:id="rId50"/>
    <p:sldId id="611" r:id="rId51"/>
    <p:sldId id="615" r:id="rId52"/>
    <p:sldId id="612" r:id="rId53"/>
    <p:sldId id="613" r:id="rId54"/>
    <p:sldId id="617" r:id="rId55"/>
    <p:sldId id="620" r:id="rId56"/>
    <p:sldId id="626" r:id="rId57"/>
    <p:sldId id="628" r:id="rId58"/>
    <p:sldId id="715" r:id="rId59"/>
    <p:sldId id="716" r:id="rId60"/>
    <p:sldId id="717" r:id="rId61"/>
    <p:sldId id="689" r:id="rId62"/>
    <p:sldId id="704" r:id="rId63"/>
    <p:sldId id="664" r:id="rId64"/>
    <p:sldId id="665" r:id="rId65"/>
    <p:sldId id="764" r:id="rId66"/>
    <p:sldId id="763" r:id="rId67"/>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6FC09-84DA-423D-B55A-60C8DD2D7AAE}" v="11" dt="2022-09-01T04:06:47.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92"/>
    <p:restoredTop sz="94757"/>
  </p:normalViewPr>
  <p:slideViewPr>
    <p:cSldViewPr>
      <p:cViewPr varScale="1">
        <p:scale>
          <a:sx n="107" d="100"/>
          <a:sy n="107" d="100"/>
        </p:scale>
        <p:origin x="1208" y="176"/>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26568"/>
    </p:cViewPr>
  </p:sorterViewPr>
  <p:notesViewPr>
    <p:cSldViewPr snapToGrid="0" snapToObjects="1">
      <p:cViewPr varScale="1">
        <p:scale>
          <a:sx n="78" d="100"/>
          <a:sy n="78" d="100"/>
        </p:scale>
        <p:origin x="-23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CFFC39-3AF6-8048-8D2D-0B9CBEDA9E0F}" type="datetimeFigureOut">
              <a:rPr lang="en-US" smtClean="0"/>
              <a:pPr/>
              <a:t>1/18/23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326445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3650" y="725488"/>
            <a:ext cx="4776788" cy="3582987"/>
          </a:xfrm>
          <a:ln/>
        </p:spPr>
      </p:sp>
      <p:sp>
        <p:nvSpPr>
          <p:cNvPr id="5939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63650" y="725488"/>
            <a:ext cx="4776788" cy="3582987"/>
          </a:xfrm>
          <a:ln/>
        </p:spPr>
      </p:sp>
      <p:sp>
        <p:nvSpPr>
          <p:cNvPr id="61443"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63650" y="725488"/>
            <a:ext cx="4776788" cy="3582987"/>
          </a:xfrm>
          <a:ln/>
        </p:spPr>
      </p:sp>
      <p:sp>
        <p:nvSpPr>
          <p:cNvPr id="6451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63650" y="725488"/>
            <a:ext cx="4776788" cy="3582987"/>
          </a:xfrm>
          <a:ln/>
        </p:spPr>
      </p:sp>
      <p:sp>
        <p:nvSpPr>
          <p:cNvPr id="62467"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63650" y="725488"/>
            <a:ext cx="4776788" cy="3582987"/>
          </a:xfrm>
          <a:ln/>
        </p:spPr>
      </p:sp>
      <p:sp>
        <p:nvSpPr>
          <p:cNvPr id="6349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63650" y="725488"/>
            <a:ext cx="4776788" cy="3582987"/>
          </a:xfrm>
          <a:ln/>
        </p:spPr>
      </p:sp>
      <p:sp>
        <p:nvSpPr>
          <p:cNvPr id="68611" name="Rectangle 3"/>
          <p:cNvSpPr>
            <a:spLocks noGrp="1" noChangeArrowheads="1"/>
          </p:cNvSpPr>
          <p:nvPr>
            <p:ph type="body" idx="1"/>
          </p:nvPr>
        </p:nvSpPr>
        <p:spPr>
          <a:xfrm>
            <a:off x="973033" y="4555686"/>
            <a:ext cx="5356434" cy="4313160"/>
          </a:xfrm>
          <a:noFill/>
          <a:ln w="9525"/>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5166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63650" y="725488"/>
            <a:ext cx="4776788" cy="3582987"/>
          </a:xfrm>
          <a:ln/>
        </p:spPr>
      </p:sp>
      <p:sp>
        <p:nvSpPr>
          <p:cNvPr id="6861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263650" y="725488"/>
            <a:ext cx="4776788" cy="3582987"/>
          </a:xfrm>
          <a:ln/>
        </p:spPr>
      </p:sp>
      <p:sp>
        <p:nvSpPr>
          <p:cNvPr id="7373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63650" y="725488"/>
            <a:ext cx="4776788" cy="3582987"/>
          </a:xfrm>
          <a:ln/>
        </p:spPr>
      </p:sp>
      <p:sp>
        <p:nvSpPr>
          <p:cNvPr id="77827"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63650" y="725488"/>
            <a:ext cx="4776788" cy="3582987"/>
          </a:xfrm>
          <a:ln/>
        </p:spPr>
      </p:sp>
      <p:sp>
        <p:nvSpPr>
          <p:cNvPr id="7475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263650" y="725488"/>
            <a:ext cx="4776788" cy="3582987"/>
          </a:xfrm>
          <a:ln/>
        </p:spPr>
      </p:sp>
      <p:sp>
        <p:nvSpPr>
          <p:cNvPr id="75779"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3650" y="725488"/>
            <a:ext cx="4776788" cy="3582987"/>
          </a:xfrm>
          <a:ln/>
        </p:spPr>
      </p:sp>
      <p:sp>
        <p:nvSpPr>
          <p:cNvPr id="798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63650" y="725488"/>
            <a:ext cx="4776788" cy="3582987"/>
          </a:xfrm>
          <a:ln/>
        </p:spPr>
      </p:sp>
      <p:sp>
        <p:nvSpPr>
          <p:cNvPr id="82947"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8</a:t>
            </a:fld>
            <a:endParaRPr lang="en-US"/>
          </a:p>
        </p:txBody>
      </p:sp>
    </p:spTree>
    <p:extLst>
      <p:ext uri="{BB962C8B-B14F-4D97-AF65-F5344CB8AC3E}">
        <p14:creationId xmlns:p14="http://schemas.microsoft.com/office/powerpoint/2010/main" val="324234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263650" y="725488"/>
            <a:ext cx="4776788" cy="3582987"/>
          </a:xfrm>
          <a:ln/>
        </p:spPr>
      </p:sp>
      <p:sp>
        <p:nvSpPr>
          <p:cNvPr id="8909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263650" y="725488"/>
            <a:ext cx="4776788" cy="3582987"/>
          </a:xfrm>
          <a:ln/>
        </p:spPr>
      </p:sp>
      <p:sp>
        <p:nvSpPr>
          <p:cNvPr id="91139"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263650" y="725488"/>
            <a:ext cx="4776788" cy="3582987"/>
          </a:xfrm>
          <a:ln/>
        </p:spPr>
      </p:sp>
      <p:sp>
        <p:nvSpPr>
          <p:cNvPr id="93187"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63650" y="725488"/>
            <a:ext cx="4776788" cy="3582987"/>
          </a:xfrm>
          <a:ln/>
        </p:spPr>
      </p:sp>
      <p:sp>
        <p:nvSpPr>
          <p:cNvPr id="9421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3650" y="725488"/>
            <a:ext cx="4776788" cy="3582987"/>
          </a:xfrm>
          <a:ln/>
        </p:spPr>
      </p:sp>
      <p:sp>
        <p:nvSpPr>
          <p:cNvPr id="9523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65</a:t>
            </a:fld>
            <a:endParaRPr lang="en-US"/>
          </a:p>
        </p:txBody>
      </p:sp>
    </p:spTree>
    <p:extLst>
      <p:ext uri="{BB962C8B-B14F-4D97-AF65-F5344CB8AC3E}">
        <p14:creationId xmlns:p14="http://schemas.microsoft.com/office/powerpoint/2010/main" val="317312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9</a:t>
            </a:fld>
            <a:endParaRPr lang="en-US"/>
          </a:p>
        </p:txBody>
      </p:sp>
    </p:spTree>
    <p:extLst>
      <p:ext uri="{BB962C8B-B14F-4D97-AF65-F5344CB8AC3E}">
        <p14:creationId xmlns:p14="http://schemas.microsoft.com/office/powerpoint/2010/main" val="101942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10</a:t>
            </a:fld>
            <a:endParaRPr lang="en-US"/>
          </a:p>
        </p:txBody>
      </p:sp>
    </p:spTree>
    <p:extLst>
      <p:ext uri="{BB962C8B-B14F-4D97-AF65-F5344CB8AC3E}">
        <p14:creationId xmlns:p14="http://schemas.microsoft.com/office/powerpoint/2010/main" val="153539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150467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263650" y="725488"/>
            <a:ext cx="4776788" cy="3582987"/>
          </a:xfrm>
          <a:ln/>
        </p:spPr>
      </p:sp>
      <p:sp>
        <p:nvSpPr>
          <p:cNvPr id="72707" name="Rectangle 3"/>
          <p:cNvSpPr>
            <a:spLocks noGrp="1" noChangeArrowheads="1"/>
          </p:cNvSpPr>
          <p:nvPr>
            <p:ph type="body" idx="1"/>
          </p:nvPr>
        </p:nvSpPr>
        <p:spPr>
          <a:xfrm>
            <a:off x="973033" y="4555686"/>
            <a:ext cx="5356434" cy="4313160"/>
          </a:xfrm>
          <a:noFill/>
          <a:ln w="9525"/>
        </p:spPr>
        <p:txBody>
          <a:bodyPr/>
          <a:lstStyle/>
          <a:p>
            <a:endParaRPr lang="en-US"/>
          </a:p>
        </p:txBody>
      </p:sp>
    </p:spTree>
    <p:extLst>
      <p:ext uri="{BB962C8B-B14F-4D97-AF65-F5344CB8AC3E}">
        <p14:creationId xmlns:p14="http://schemas.microsoft.com/office/powerpoint/2010/main" val="351523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63650" y="725488"/>
            <a:ext cx="4776788" cy="3582987"/>
          </a:xfrm>
          <a:ln/>
        </p:spPr>
      </p:sp>
      <p:sp>
        <p:nvSpPr>
          <p:cNvPr id="5325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63650" y="725488"/>
            <a:ext cx="4776788" cy="3582987"/>
          </a:xfrm>
          <a:ln/>
        </p:spPr>
      </p:sp>
      <p:sp>
        <p:nvSpPr>
          <p:cNvPr id="55299"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7"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3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daycounter.com/Calculators/Voltage-Summer/Voltage-Summer-Calculator.phtml" TargetMode="External"/><Relationship Id="rId2" Type="http://schemas.openxmlformats.org/officeDocument/2006/relationships/image" Target="../media/image2.gif"/><Relationship Id="rId1" Type="http://schemas.openxmlformats.org/officeDocument/2006/relationships/slideLayout" Target="../slideLayouts/slideLayout13.xml"/><Relationship Id="rId5" Type="http://schemas.openxmlformats.org/officeDocument/2006/relationships/hyperlink" Target="https://www.quora.com/What-is-the-most-basic-voltage-adder-circuit-without-a-transistor-op-amp-and-any-external-supply"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t>Bit-level manipulations</a:t>
            </a:r>
          </a:p>
          <a:p>
            <a:r>
              <a:rPr lang="en-US" dirty="0">
                <a:solidFill>
                  <a:srgbClr val="A6A6A6"/>
                </a:solidFill>
              </a:rPr>
              <a:t>Integers</a:t>
            </a:r>
          </a:p>
          <a:p>
            <a:pPr lvl="1"/>
            <a:r>
              <a:rPr lang="en-US" dirty="0">
                <a:solidFill>
                  <a:schemeClr val="bg2"/>
                </a:solidFill>
              </a:rPr>
              <a:t>Representation: unsigned and signed</a:t>
            </a:r>
          </a:p>
          <a:p>
            <a:pPr lvl="1"/>
            <a:r>
              <a:rPr lang="en-US" dirty="0">
                <a:solidFill>
                  <a:schemeClr val="bg2"/>
                </a:solidFill>
              </a:rPr>
              <a:t>Conversion, casting</a:t>
            </a:r>
          </a:p>
          <a:p>
            <a:pPr lvl="1"/>
            <a:r>
              <a:rPr lang="en-US" dirty="0">
                <a:solidFill>
                  <a:schemeClr val="bg2"/>
                </a:solidFill>
              </a:rPr>
              <a:t>Expanding, truncating</a:t>
            </a:r>
          </a:p>
          <a:p>
            <a:pPr lvl="1"/>
            <a:r>
              <a:rPr lang="en-US" dirty="0">
                <a:solidFill>
                  <a:schemeClr val="bg2"/>
                </a:solidFill>
              </a:rPr>
              <a:t>Addition, negation, multiplication, shifting</a:t>
            </a:r>
          </a:p>
          <a:p>
            <a:r>
              <a:rPr lang="en-US" dirty="0">
                <a:solidFill>
                  <a:schemeClr val="bg2"/>
                </a:solidFill>
              </a:rPr>
              <a:t>Byte Ordering</a:t>
            </a:r>
            <a:endParaRPr lang="en-US" dirty="0">
              <a:solidFill>
                <a:srgbClr val="A6A6A6"/>
              </a:solidFill>
            </a:endParaRPr>
          </a:p>
        </p:txBody>
      </p:sp>
    </p:spTree>
    <p:extLst>
      <p:ext uri="{BB962C8B-B14F-4D97-AF65-F5344CB8AC3E}">
        <p14:creationId xmlns:p14="http://schemas.microsoft.com/office/powerpoint/2010/main" val="4163300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type="title"/>
          </p:nvPr>
        </p:nvSpPr>
        <p:spPr/>
        <p:txBody>
          <a:bodyPr/>
          <a:lstStyle/>
          <a:p>
            <a:pPr marL="119063" indent="-119063" eaLnBrk="1" hangingPunct="1"/>
            <a:r>
              <a:rPr lang="en-US"/>
              <a:t>Boolean Algebra</a:t>
            </a:r>
          </a:p>
        </p:txBody>
      </p:sp>
      <p:sp>
        <p:nvSpPr>
          <p:cNvPr id="56325" name="Rectangle 4"/>
          <p:cNvSpPr>
            <a:spLocks noGrp="1" noChangeArrowheads="1"/>
          </p:cNvSpPr>
          <p:nvPr>
            <p:ph idx="1"/>
          </p:nvPr>
        </p:nvSpPr>
        <p:spPr>
          <a:xfrm>
            <a:off x="381000" y="1143000"/>
            <a:ext cx="8382000" cy="5435600"/>
          </a:xfrm>
        </p:spPr>
        <p:txBody>
          <a:bodyPr/>
          <a:lstStyle/>
          <a:p>
            <a:pPr eaLnBrk="1" hangingPunct="1"/>
            <a:r>
              <a:rPr lang="en-US" dirty="0"/>
              <a:t>Developed by George Boole in 19th Century</a:t>
            </a:r>
          </a:p>
          <a:p>
            <a:pPr marL="552450" lvl="1" eaLnBrk="1" hangingPunct="1"/>
            <a:r>
              <a:rPr lang="en-US" dirty="0"/>
              <a:t>Algebraic representation of logic</a:t>
            </a:r>
          </a:p>
          <a:p>
            <a:pPr marL="838200" lvl="2" eaLnBrk="1" hangingPunct="1"/>
            <a:r>
              <a:rPr lang="en-US" dirty="0"/>
              <a:t>Encode “True” as 1 and “False” as 0</a:t>
            </a:r>
          </a:p>
        </p:txBody>
      </p:sp>
      <p:sp>
        <p:nvSpPr>
          <p:cNvPr id="56326" name="Rectangle 5"/>
          <p:cNvSpPr>
            <a:spLocks/>
          </p:cNvSpPr>
          <p:nvPr/>
        </p:nvSpPr>
        <p:spPr bwMode="auto">
          <a:xfrm>
            <a:off x="328386" y="2270124"/>
            <a:ext cx="37465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And</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A&amp;B = 1 when both A=1 and B=1</a:t>
            </a:r>
          </a:p>
        </p:txBody>
      </p:sp>
      <p:pic>
        <p:nvPicPr>
          <p:cNvPr id="56327" name="Picture 6"/>
          <p:cNvPicPr>
            <a:picLocks noChangeArrowheads="1"/>
          </p:cNvPicPr>
          <p:nvPr/>
        </p:nvPicPr>
        <p:blipFill>
          <a:blip r:embed="rId2"/>
          <a:srcRect r="77623"/>
          <a:stretch>
            <a:fillRect/>
          </a:stretch>
        </p:blipFill>
        <p:spPr bwMode="auto">
          <a:xfrm>
            <a:off x="578757" y="3271043"/>
            <a:ext cx="1397000" cy="1376363"/>
          </a:xfrm>
          <a:prstGeom prst="rect">
            <a:avLst/>
          </a:prstGeom>
          <a:noFill/>
          <a:ln w="9525">
            <a:noFill/>
            <a:miter lim="800000"/>
            <a:headEnd/>
            <a:tailEnd/>
          </a:ln>
        </p:spPr>
      </p:pic>
      <p:sp>
        <p:nvSpPr>
          <p:cNvPr id="56328" name="Rectangle 7"/>
          <p:cNvSpPr>
            <a:spLocks/>
          </p:cNvSpPr>
          <p:nvPr/>
        </p:nvSpPr>
        <p:spPr bwMode="auto">
          <a:xfrm>
            <a:off x="4414157" y="2270124"/>
            <a:ext cx="37465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Or</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A|B = 1 when either A=1 or B=1</a:t>
            </a:r>
          </a:p>
        </p:txBody>
      </p:sp>
      <p:pic>
        <p:nvPicPr>
          <p:cNvPr id="56329" name="Picture 8"/>
          <p:cNvPicPr>
            <a:picLocks noChangeArrowheads="1"/>
          </p:cNvPicPr>
          <p:nvPr/>
        </p:nvPicPr>
        <p:blipFill>
          <a:blip r:embed="rId3"/>
          <a:srcRect r="77623"/>
          <a:stretch>
            <a:fillRect/>
          </a:stretch>
        </p:blipFill>
        <p:spPr bwMode="auto">
          <a:xfrm>
            <a:off x="4757057" y="3278981"/>
            <a:ext cx="1397000" cy="1376362"/>
          </a:xfrm>
          <a:prstGeom prst="rect">
            <a:avLst/>
          </a:prstGeom>
          <a:noFill/>
          <a:ln w="9525">
            <a:noFill/>
            <a:miter lim="800000"/>
            <a:headEnd/>
            <a:tailEnd/>
          </a:ln>
        </p:spPr>
      </p:pic>
      <p:pic>
        <p:nvPicPr>
          <p:cNvPr id="56330" name="Picture 9"/>
          <p:cNvPicPr>
            <a:picLocks noChangeArrowheads="1"/>
          </p:cNvPicPr>
          <p:nvPr/>
        </p:nvPicPr>
        <p:blipFill>
          <a:blip r:embed="rId4"/>
          <a:srcRect r="77623"/>
          <a:stretch>
            <a:fillRect/>
          </a:stretch>
        </p:blipFill>
        <p:spPr bwMode="auto">
          <a:xfrm>
            <a:off x="584200" y="5461000"/>
            <a:ext cx="1397000" cy="1376363"/>
          </a:xfrm>
          <a:prstGeom prst="rect">
            <a:avLst/>
          </a:prstGeom>
          <a:noFill/>
          <a:ln w="9525">
            <a:noFill/>
            <a:miter lim="800000"/>
            <a:headEnd/>
            <a:tailEnd/>
          </a:ln>
        </p:spPr>
      </p:pic>
      <p:sp>
        <p:nvSpPr>
          <p:cNvPr id="56331" name="Rectangle 10"/>
          <p:cNvSpPr>
            <a:spLocks/>
          </p:cNvSpPr>
          <p:nvPr/>
        </p:nvSpPr>
        <p:spPr bwMode="auto">
          <a:xfrm>
            <a:off x="317500" y="4462462"/>
            <a:ext cx="20955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Not</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 = 1 when A=0</a:t>
            </a:r>
          </a:p>
        </p:txBody>
      </p:sp>
      <p:pic>
        <p:nvPicPr>
          <p:cNvPr id="56332" name="Picture 11"/>
          <p:cNvPicPr>
            <a:picLocks noChangeArrowheads="1"/>
          </p:cNvPicPr>
          <p:nvPr/>
        </p:nvPicPr>
        <p:blipFill>
          <a:blip r:embed="rId5"/>
          <a:srcRect r="77623"/>
          <a:stretch>
            <a:fillRect/>
          </a:stretch>
        </p:blipFill>
        <p:spPr bwMode="auto">
          <a:xfrm>
            <a:off x="4762500" y="5468938"/>
            <a:ext cx="1397000" cy="1376362"/>
          </a:xfrm>
          <a:prstGeom prst="rect">
            <a:avLst/>
          </a:prstGeom>
          <a:noFill/>
          <a:ln w="9525">
            <a:noFill/>
            <a:miter lim="800000"/>
            <a:headEnd/>
            <a:tailEnd/>
          </a:ln>
        </p:spPr>
      </p:pic>
      <p:sp>
        <p:nvSpPr>
          <p:cNvPr id="56333" name="Rectangle 12"/>
          <p:cNvSpPr>
            <a:spLocks/>
          </p:cNvSpPr>
          <p:nvPr/>
        </p:nvSpPr>
        <p:spPr bwMode="auto">
          <a:xfrm>
            <a:off x="3568700" y="4513603"/>
            <a:ext cx="51816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Exclusive-Or (</a:t>
            </a:r>
            <a:r>
              <a:rPr lang="en-US" b="0" dirty="0" err="1">
                <a:solidFill>
                  <a:srgbClr val="000000"/>
                </a:solidFill>
                <a:latin typeface="Calibri Bold" charset="0"/>
                <a:ea typeface="Calibri Bold" charset="0"/>
                <a:cs typeface="Calibri Bold" charset="0"/>
                <a:sym typeface="Calibri Bold" charset="0"/>
              </a:rPr>
              <a:t>Xor</a:t>
            </a:r>
            <a:r>
              <a:rPr lang="en-US" b="0" dirty="0">
                <a:solidFill>
                  <a:srgbClr val="000000"/>
                </a:solidFill>
                <a:latin typeface="Calibri Bold" charset="0"/>
                <a:ea typeface="Calibri Bold" charset="0"/>
                <a:cs typeface="Calibri Bold" charset="0"/>
                <a:sym typeface="Calibri Bold" charset="0"/>
              </a:rPr>
              <a:t>)</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A^B = 1 when either A=1 or B=1, but not both</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title"/>
          </p:nvPr>
        </p:nvSpPr>
        <p:spPr/>
        <p:txBody>
          <a:bodyPr/>
          <a:lstStyle/>
          <a:p>
            <a:pPr marL="119063" indent="-119063" eaLnBrk="1" hangingPunct="1"/>
            <a:r>
              <a:rPr lang="en-US"/>
              <a:t>General Boolean Algebras</a:t>
            </a:r>
          </a:p>
        </p:txBody>
      </p:sp>
      <p:sp>
        <p:nvSpPr>
          <p:cNvPr id="58373" name="Rectangle 4"/>
          <p:cNvSpPr>
            <a:spLocks noGrp="1" noChangeArrowheads="1"/>
          </p:cNvSpPr>
          <p:nvPr>
            <p:ph idx="1"/>
          </p:nvPr>
        </p:nvSpPr>
        <p:spPr/>
        <p:txBody>
          <a:bodyPr/>
          <a:lstStyle/>
          <a:p>
            <a:pPr eaLnBrk="1" hangingPunct="1"/>
            <a:r>
              <a:rPr lang="en-US"/>
              <a:t>Operate on Bit Vectors</a:t>
            </a:r>
          </a:p>
          <a:p>
            <a:pPr marL="552450" lvl="1" eaLnBrk="1" hangingPunct="1"/>
            <a:r>
              <a:rPr lang="en-US"/>
              <a:t>Operations applied bitwise</a:t>
            </a:r>
          </a:p>
          <a:p>
            <a:pPr eaLnBrk="1" hangingPunct="1"/>
            <a:endParaRPr lang="en-US"/>
          </a:p>
          <a:p>
            <a:pPr eaLnBrk="1" hangingPunct="1"/>
            <a:endParaRPr lang="en-US"/>
          </a:p>
          <a:p>
            <a:pPr eaLnBrk="1" hangingPunct="1"/>
            <a:endParaRPr lang="en-US"/>
          </a:p>
          <a:p>
            <a:pPr eaLnBrk="1" hangingPunct="1"/>
            <a:r>
              <a:rPr lang="en-US"/>
              <a:t>All of the Properties of Boolean Algebra Apply</a:t>
            </a:r>
          </a:p>
        </p:txBody>
      </p:sp>
      <p:sp>
        <p:nvSpPr>
          <p:cNvPr id="58374" name="Rectangle 5"/>
          <p:cNvSpPr>
            <a:spLocks/>
          </p:cNvSpPr>
          <p:nvPr/>
        </p:nvSpPr>
        <p:spPr bwMode="auto">
          <a:xfrm>
            <a:off x="787400" y="2349500"/>
            <a:ext cx="1677988"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01101001</a:t>
            </a:r>
          </a:p>
          <a:p>
            <a:pPr eaLnBrk="1" hangingPunct="1"/>
            <a:r>
              <a:rPr lang="en-US" sz="2000" b="0">
                <a:solidFill>
                  <a:srgbClr val="000066"/>
                </a:solidFill>
                <a:latin typeface="Courier New Bold" charset="0"/>
                <a:ea typeface="Courier New Bold" charset="0"/>
                <a:cs typeface="Courier New Bold" charset="0"/>
                <a:sym typeface="Courier New Bold" charset="0"/>
              </a:rPr>
              <a:t>&amp;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01000001</a:t>
            </a:r>
          </a:p>
        </p:txBody>
      </p:sp>
      <p:sp>
        <p:nvSpPr>
          <p:cNvPr id="58375" name="Line 6"/>
          <p:cNvSpPr>
            <a:spLocks noChangeShapeType="1"/>
          </p:cNvSpPr>
          <p:nvPr/>
        </p:nvSpPr>
        <p:spPr bwMode="auto">
          <a:xfrm>
            <a:off x="863600" y="2981325"/>
            <a:ext cx="15240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376" name="Rectangle 7"/>
          <p:cNvSpPr>
            <a:spLocks/>
          </p:cNvSpPr>
          <p:nvPr/>
        </p:nvSpPr>
        <p:spPr bwMode="auto">
          <a:xfrm>
            <a:off x="2616200" y="2349500"/>
            <a:ext cx="1677988"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01101001</a:t>
            </a:r>
          </a:p>
          <a:p>
            <a:pPr eaLnBrk="1" hangingPunct="1"/>
            <a:r>
              <a:rPr lang="en-US" sz="2000" b="0">
                <a:solidFill>
                  <a:srgbClr val="000066"/>
                </a:solidFill>
                <a:latin typeface="Courier New Bold" charset="0"/>
                <a:ea typeface="Courier New Bold" charset="0"/>
                <a:cs typeface="Courier New Bold" charset="0"/>
                <a:sym typeface="Courier New Bold" charset="0"/>
              </a:rPr>
              <a:t>|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01111101</a:t>
            </a:r>
          </a:p>
        </p:txBody>
      </p:sp>
      <p:sp>
        <p:nvSpPr>
          <p:cNvPr id="58377" name="Line 8"/>
          <p:cNvSpPr>
            <a:spLocks noChangeShapeType="1"/>
          </p:cNvSpPr>
          <p:nvPr/>
        </p:nvSpPr>
        <p:spPr bwMode="auto">
          <a:xfrm>
            <a:off x="2692400" y="2981325"/>
            <a:ext cx="15240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378" name="Rectangle 9"/>
          <p:cNvSpPr>
            <a:spLocks/>
          </p:cNvSpPr>
          <p:nvPr/>
        </p:nvSpPr>
        <p:spPr bwMode="auto">
          <a:xfrm>
            <a:off x="4445000" y="2349500"/>
            <a:ext cx="1677988"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01101001</a:t>
            </a:r>
          </a:p>
          <a:p>
            <a:pPr eaLnBrk="1" hangingPunct="1"/>
            <a:r>
              <a:rPr lang="en-US" sz="2000" b="0">
                <a:solidFill>
                  <a:srgbClr val="000066"/>
                </a:solidFill>
                <a:latin typeface="Courier New Bold" charset="0"/>
                <a:ea typeface="Courier New Bold" charset="0"/>
                <a:cs typeface="Courier New Bold" charset="0"/>
                <a:sym typeface="Courier New Bold" charset="0"/>
              </a:rPr>
              <a:t>^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00111100</a:t>
            </a:r>
          </a:p>
        </p:txBody>
      </p:sp>
      <p:sp>
        <p:nvSpPr>
          <p:cNvPr id="58379" name="Line 10"/>
          <p:cNvSpPr>
            <a:spLocks noChangeShapeType="1"/>
          </p:cNvSpPr>
          <p:nvPr/>
        </p:nvSpPr>
        <p:spPr bwMode="auto">
          <a:xfrm>
            <a:off x="4597400" y="2981325"/>
            <a:ext cx="15240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380" name="Rectangle 11"/>
          <p:cNvSpPr>
            <a:spLocks/>
          </p:cNvSpPr>
          <p:nvPr/>
        </p:nvSpPr>
        <p:spPr bwMode="auto">
          <a:xfrm>
            <a:off x="6348413" y="2349500"/>
            <a:ext cx="1679575"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a:t>
            </a:r>
          </a:p>
          <a:p>
            <a:pPr eaLnBrk="1" hangingPunct="1"/>
            <a:r>
              <a:rPr lang="en-US" sz="2000" b="0">
                <a:solidFill>
                  <a:srgbClr val="000066"/>
                </a:solidFill>
                <a:latin typeface="Courier New Bold" charset="0"/>
                <a:ea typeface="Courier New Bold" charset="0"/>
                <a:cs typeface="Courier New Bold" charset="0"/>
                <a:sym typeface="Courier New Bold" charset="0"/>
              </a:rPr>
              <a:t>~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10101010</a:t>
            </a:r>
          </a:p>
        </p:txBody>
      </p:sp>
      <p:sp>
        <p:nvSpPr>
          <p:cNvPr id="58381" name="Line 12"/>
          <p:cNvSpPr>
            <a:spLocks noChangeShapeType="1"/>
          </p:cNvSpPr>
          <p:nvPr/>
        </p:nvSpPr>
        <p:spPr bwMode="auto">
          <a:xfrm>
            <a:off x="6426200" y="2981325"/>
            <a:ext cx="16002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3565" name="Rectangle 13"/>
          <p:cNvSpPr>
            <a:spLocks/>
          </p:cNvSpPr>
          <p:nvPr/>
        </p:nvSpPr>
        <p:spPr bwMode="auto">
          <a:xfrm>
            <a:off x="787400" y="3035300"/>
            <a:ext cx="16779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  01000001</a:t>
            </a:r>
          </a:p>
        </p:txBody>
      </p:sp>
      <p:sp>
        <p:nvSpPr>
          <p:cNvPr id="23566" name="Rectangle 14"/>
          <p:cNvSpPr>
            <a:spLocks/>
          </p:cNvSpPr>
          <p:nvPr/>
        </p:nvSpPr>
        <p:spPr bwMode="auto">
          <a:xfrm>
            <a:off x="2921000" y="3035300"/>
            <a:ext cx="13731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01111101</a:t>
            </a:r>
          </a:p>
        </p:txBody>
      </p:sp>
      <p:sp>
        <p:nvSpPr>
          <p:cNvPr id="23567" name="Rectangle 15"/>
          <p:cNvSpPr>
            <a:spLocks/>
          </p:cNvSpPr>
          <p:nvPr/>
        </p:nvSpPr>
        <p:spPr bwMode="auto">
          <a:xfrm>
            <a:off x="4749800" y="3035300"/>
            <a:ext cx="13731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00111100</a:t>
            </a:r>
          </a:p>
        </p:txBody>
      </p:sp>
      <p:sp>
        <p:nvSpPr>
          <p:cNvPr id="23568" name="Rectangle 16"/>
          <p:cNvSpPr>
            <a:spLocks/>
          </p:cNvSpPr>
          <p:nvPr/>
        </p:nvSpPr>
        <p:spPr bwMode="auto">
          <a:xfrm>
            <a:off x="6654800" y="3035300"/>
            <a:ext cx="13731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10101010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3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356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356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35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build="p" autoUpdateAnimBg="0"/>
      <p:bldP spid="23566" grpId="0" build="p" autoUpdateAnimBg="0"/>
      <p:bldP spid="23567" grpId="0" build="p" autoUpdateAnimBg="0"/>
      <p:bldP spid="2356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title"/>
          </p:nvPr>
        </p:nvSpPr>
        <p:spPr>
          <a:xfrm>
            <a:off x="357018" y="435678"/>
            <a:ext cx="8634582" cy="762000"/>
          </a:xfrm>
        </p:spPr>
        <p:txBody>
          <a:bodyPr/>
          <a:lstStyle/>
          <a:p>
            <a:r>
              <a:rPr lang="en-US" dirty="0"/>
              <a:t>Example: Representing &amp; Manipulating Sets</a:t>
            </a:r>
          </a:p>
        </p:txBody>
      </p:sp>
      <p:sp>
        <p:nvSpPr>
          <p:cNvPr id="59397" name="Rectangle 4"/>
          <p:cNvSpPr>
            <a:spLocks noGrp="1" noChangeArrowheads="1"/>
          </p:cNvSpPr>
          <p:nvPr>
            <p:ph idx="1"/>
          </p:nvPr>
        </p:nvSpPr>
        <p:spPr/>
        <p:txBody>
          <a:bodyPr/>
          <a:lstStyle/>
          <a:p>
            <a:r>
              <a:rPr lang="en-US" dirty="0"/>
              <a:t>Representation</a:t>
            </a:r>
          </a:p>
          <a:p>
            <a:pPr lvl="1"/>
            <a:r>
              <a:rPr lang="en-US" dirty="0"/>
              <a:t>Width </a:t>
            </a:r>
            <a:r>
              <a:rPr lang="en-US" dirty="0" err="1"/>
              <a:t>w</a:t>
            </a:r>
            <a:r>
              <a:rPr lang="en-US" dirty="0"/>
              <a:t> bit vector represents subsets of {0, …, </a:t>
            </a:r>
            <a:r>
              <a:rPr lang="en-US" dirty="0" err="1"/>
              <a:t>w</a:t>
            </a:r>
            <a:r>
              <a:rPr lang="en-US" dirty="0"/>
              <a:t>–1}</a:t>
            </a:r>
          </a:p>
          <a:p>
            <a:pPr lvl="1"/>
            <a:r>
              <a:rPr lang="en-US" dirty="0" err="1"/>
              <a:t>a</a:t>
            </a:r>
            <a:r>
              <a:rPr lang="en-US" baseline="-25000" dirty="0" err="1"/>
              <a:t>j</a:t>
            </a:r>
            <a:r>
              <a:rPr lang="en-US" dirty="0"/>
              <a:t> = 1 if </a:t>
            </a:r>
            <a:r>
              <a:rPr lang="en-US" dirty="0" err="1"/>
              <a:t>j</a:t>
            </a:r>
            <a:r>
              <a:rPr lang="en-US" dirty="0"/>
              <a:t>  ∈ A</a:t>
            </a:r>
          </a:p>
          <a:p>
            <a:pPr lvl="2"/>
            <a:endParaRPr lang="en-US" dirty="0">
              <a:sym typeface="Monaco" charset="0"/>
            </a:endParaRPr>
          </a:p>
          <a:p>
            <a:pPr lvl="2"/>
            <a:r>
              <a:rPr lang="en-US" dirty="0">
                <a:sym typeface="Monaco" charset="0"/>
              </a:rPr>
              <a:t> 01101001	{ 0, 3, 5, 6 }</a:t>
            </a:r>
          </a:p>
          <a:p>
            <a:pPr lvl="2"/>
            <a:r>
              <a:rPr lang="en-US" dirty="0">
                <a:sym typeface="Monaco" charset="0"/>
              </a:rPr>
              <a:t> </a:t>
            </a:r>
            <a:r>
              <a:rPr lang="en-US" i="1" dirty="0">
                <a:sym typeface="Monaco" charset="0"/>
              </a:rPr>
              <a:t>7</a:t>
            </a:r>
            <a:r>
              <a:rPr lang="en-US" i="1" dirty="0">
                <a:solidFill>
                  <a:srgbClr val="FF0000"/>
                </a:solidFill>
                <a:sym typeface="Monaco" charset="0"/>
              </a:rPr>
              <a:t>65</a:t>
            </a:r>
            <a:r>
              <a:rPr lang="en-US" i="1" dirty="0">
                <a:sym typeface="Monaco" charset="0"/>
              </a:rPr>
              <a:t>4</a:t>
            </a:r>
            <a:r>
              <a:rPr lang="en-US" i="1" dirty="0">
                <a:solidFill>
                  <a:srgbClr val="FF0000"/>
                </a:solidFill>
                <a:sym typeface="Monaco" charset="0"/>
              </a:rPr>
              <a:t>3</a:t>
            </a:r>
            <a:r>
              <a:rPr lang="en-US" i="1" dirty="0">
                <a:sym typeface="Monaco" charset="0"/>
              </a:rPr>
              <a:t>21</a:t>
            </a:r>
            <a:r>
              <a:rPr lang="en-US" i="1" dirty="0">
                <a:solidFill>
                  <a:srgbClr val="FF0000"/>
                </a:solidFill>
                <a:sym typeface="Monaco" charset="0"/>
              </a:rPr>
              <a:t>0</a:t>
            </a:r>
          </a:p>
          <a:p>
            <a:pPr lvl="2"/>
            <a:endParaRPr lang="en-US" dirty="0">
              <a:sym typeface="Monaco" charset="0"/>
            </a:endParaRPr>
          </a:p>
          <a:p>
            <a:pPr lvl="2"/>
            <a:r>
              <a:rPr lang="en-US" dirty="0">
                <a:sym typeface="Monaco" charset="0"/>
              </a:rPr>
              <a:t> 01010101	{ 0, 2, 4, 6 }</a:t>
            </a:r>
          </a:p>
          <a:p>
            <a:pPr lvl="2"/>
            <a:r>
              <a:rPr lang="en-US" dirty="0">
                <a:sym typeface="Monaco" charset="0"/>
              </a:rPr>
              <a:t> </a:t>
            </a:r>
            <a:r>
              <a:rPr lang="en-US" i="1" dirty="0">
                <a:sym typeface="Monaco" charset="0"/>
              </a:rPr>
              <a:t>7</a:t>
            </a:r>
            <a:r>
              <a:rPr lang="en-US" i="1" dirty="0">
                <a:solidFill>
                  <a:srgbClr val="FF0000"/>
                </a:solidFill>
                <a:sym typeface="Monaco" charset="0"/>
              </a:rPr>
              <a:t>6</a:t>
            </a:r>
            <a:r>
              <a:rPr lang="en-US" i="1" dirty="0">
                <a:sym typeface="Monaco" charset="0"/>
              </a:rPr>
              <a:t>5</a:t>
            </a:r>
            <a:r>
              <a:rPr lang="en-US" i="1" dirty="0">
                <a:solidFill>
                  <a:srgbClr val="FF0000"/>
                </a:solidFill>
                <a:sym typeface="Monaco" charset="0"/>
              </a:rPr>
              <a:t>4</a:t>
            </a:r>
            <a:r>
              <a:rPr lang="en-US" i="1" dirty="0">
                <a:sym typeface="Monaco" charset="0"/>
              </a:rPr>
              <a:t>3</a:t>
            </a:r>
            <a:r>
              <a:rPr lang="en-US" i="1" dirty="0">
                <a:solidFill>
                  <a:srgbClr val="FF0000"/>
                </a:solidFill>
                <a:sym typeface="Monaco" charset="0"/>
              </a:rPr>
              <a:t>2</a:t>
            </a:r>
            <a:r>
              <a:rPr lang="en-US" i="1" dirty="0">
                <a:sym typeface="Monaco" charset="0"/>
              </a:rPr>
              <a:t>1</a:t>
            </a:r>
            <a:r>
              <a:rPr lang="en-US" i="1" dirty="0">
                <a:solidFill>
                  <a:srgbClr val="FF0000"/>
                </a:solidFill>
                <a:sym typeface="Monaco" charset="0"/>
              </a:rPr>
              <a:t>0</a:t>
            </a:r>
          </a:p>
          <a:p>
            <a:r>
              <a:rPr lang="en-US" dirty="0"/>
              <a:t>Operations</a:t>
            </a:r>
          </a:p>
          <a:p>
            <a:pPr lvl="1"/>
            <a:r>
              <a:rPr lang="en-US" dirty="0"/>
              <a:t>&amp;    Intersection		01000001	{ 0, 6 }</a:t>
            </a:r>
          </a:p>
          <a:p>
            <a:pPr lvl="1"/>
            <a:r>
              <a:rPr lang="en-US" dirty="0"/>
              <a:t>|     Union			01111101	{ 0, 2, 3, 4, 5, 6 }</a:t>
            </a:r>
          </a:p>
          <a:p>
            <a:pPr lvl="1"/>
            <a:r>
              <a:rPr lang="en-US" dirty="0"/>
              <a:t>^	    Symmetric difference	00111100	{ 2, 3, 4, 5 }</a:t>
            </a:r>
          </a:p>
          <a:p>
            <a:pPr lvl="1"/>
            <a:r>
              <a:rPr lang="en-US" dirty="0"/>
              <a:t>~	    Complement		10101010	{ 1, 3, 5, 7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type="title"/>
          </p:nvPr>
        </p:nvSpPr>
        <p:spPr/>
        <p:txBody>
          <a:bodyPr/>
          <a:lstStyle/>
          <a:p>
            <a:pPr marL="119063" indent="-119063" eaLnBrk="1" hangingPunct="1"/>
            <a:r>
              <a:rPr lang="en-US"/>
              <a:t>Bit-Level Operations in C</a:t>
            </a:r>
          </a:p>
        </p:txBody>
      </p:sp>
      <p:sp>
        <p:nvSpPr>
          <p:cNvPr id="60421" name="Rectangle 4"/>
          <p:cNvSpPr>
            <a:spLocks noGrp="1" noChangeArrowheads="1"/>
          </p:cNvSpPr>
          <p:nvPr>
            <p:ph idx="1"/>
          </p:nvPr>
        </p:nvSpPr>
        <p:spPr/>
        <p:txBody>
          <a:bodyPr/>
          <a:lstStyle/>
          <a:p>
            <a:pPr eaLnBrk="1" hangingPunct="1"/>
            <a:r>
              <a:rPr lang="en-US" dirty="0"/>
              <a:t>Operations </a:t>
            </a:r>
            <a:r>
              <a:rPr lang="en-US" dirty="0">
                <a:latin typeface="Monaco" charset="0"/>
                <a:ea typeface="Monaco" charset="0"/>
                <a:cs typeface="Monaco" charset="0"/>
                <a:sym typeface="Monaco" charset="0"/>
              </a:rPr>
              <a:t>&amp;</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Available in C</a:t>
            </a:r>
          </a:p>
          <a:p>
            <a:pPr marL="552450" lvl="1" eaLnBrk="1" hangingPunct="1"/>
            <a:r>
              <a:rPr lang="en-US" dirty="0"/>
              <a:t>Apply to any “integral” data type</a:t>
            </a:r>
          </a:p>
          <a:p>
            <a:pPr marL="838200" lvl="2" eaLnBrk="1" hangingPunct="1"/>
            <a:r>
              <a:rPr lang="en-US" sz="1800" dirty="0">
                <a:latin typeface="Monaco" charset="0"/>
                <a:ea typeface="Monaco" charset="0"/>
                <a:cs typeface="Monaco" charset="0"/>
                <a:sym typeface="Monaco" charset="0"/>
              </a:rPr>
              <a:t>long, </a:t>
            </a:r>
            <a:r>
              <a:rPr lang="en-US" sz="1800" dirty="0" err="1">
                <a:latin typeface="Monaco" charset="0"/>
                <a:ea typeface="Monaco" charset="0"/>
                <a:cs typeface="Monaco" charset="0"/>
                <a:sym typeface="Monaco" charset="0"/>
              </a:rPr>
              <a:t>int</a:t>
            </a:r>
            <a:r>
              <a:rPr lang="en-US" sz="1800" dirty="0">
                <a:latin typeface="Monaco" charset="0"/>
                <a:ea typeface="Monaco" charset="0"/>
                <a:cs typeface="Monaco" charset="0"/>
                <a:sym typeface="Monaco" charset="0"/>
              </a:rPr>
              <a:t>, short, char, unsigned</a:t>
            </a:r>
            <a:endParaRPr lang="en-US" sz="1800" dirty="0">
              <a:latin typeface="Monaco" charset="0"/>
              <a:sym typeface="Monaco" charset="0"/>
            </a:endParaRPr>
          </a:p>
          <a:p>
            <a:pPr marL="552450" lvl="1" eaLnBrk="1" hangingPunct="1"/>
            <a:r>
              <a:rPr lang="en-US" dirty="0"/>
              <a:t>View arguments as bit vectors</a:t>
            </a:r>
          </a:p>
          <a:p>
            <a:pPr marL="552450" lvl="1" eaLnBrk="1" hangingPunct="1"/>
            <a:r>
              <a:rPr lang="en-US" dirty="0"/>
              <a:t>Arguments applied bit-wise</a:t>
            </a:r>
          </a:p>
          <a:p>
            <a:pPr eaLnBrk="1" hangingPunct="1"/>
            <a:r>
              <a:rPr lang="en-US" dirty="0"/>
              <a:t>Examples (Char data type)</a:t>
            </a:r>
          </a:p>
          <a:p>
            <a:pPr marL="552450" lvl="1" eaLnBrk="1" hangingPunct="1"/>
            <a:r>
              <a:rPr lang="en-US" sz="1800" dirty="0">
                <a:latin typeface="Monaco" charset="0"/>
                <a:ea typeface="Zapf Dingbats" charset="2"/>
                <a:cs typeface="Zapf Dingbats" charset="2"/>
                <a:sym typeface="Monaco" charset="0"/>
              </a:rPr>
              <a:t>~0x41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0xBE</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~01000001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Zapf Dingbats" charset="2"/>
                <a:cs typeface="Zapf Dingbats" charset="2"/>
                <a:sym typeface="Monaco" charset="0"/>
              </a:rPr>
              <a:t> </a:t>
            </a:r>
            <a:r>
              <a:rPr lang="en-US" sz="1800" dirty="0">
                <a:solidFill>
                  <a:schemeClr val="bg1"/>
                </a:solidFill>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10111110</a:t>
            </a:r>
            <a:r>
              <a:rPr lang="en-US" sz="1800" baseline="-6000" dirty="0">
                <a:solidFill>
                  <a:schemeClr val="bg1"/>
                </a:solidFill>
                <a:latin typeface="Monaco" charset="0"/>
                <a:ea typeface="Monaco" charset="0"/>
                <a:cs typeface="Monaco" charset="0"/>
                <a:sym typeface="Monaco" charset="0"/>
              </a:rPr>
              <a:t>2</a:t>
            </a:r>
            <a:endParaRPr lang="en-US" sz="1800" dirty="0">
              <a:solidFill>
                <a:schemeClr val="bg1"/>
              </a:solidFill>
              <a:latin typeface="Monaco" charset="0"/>
              <a:sym typeface="Monaco" charset="0"/>
            </a:endParaRPr>
          </a:p>
          <a:p>
            <a:pPr marL="552450" lvl="1"/>
            <a:r>
              <a:rPr lang="en-US" sz="1800" dirty="0">
                <a:latin typeface="Monaco" charset="0"/>
                <a:ea typeface="Zapf Dingbats" charset="2"/>
                <a:cs typeface="Zapf Dingbats" charset="2"/>
                <a:sym typeface="Monaco" charset="0"/>
              </a:rPr>
              <a:t>~0x00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0xFF</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~00000000</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Zapf Dingbats" charset="2"/>
                <a:cs typeface="Zapf Dingbats" charset="2"/>
                <a:sym typeface="Monaco" charset="0"/>
              </a:rPr>
              <a:t> </a:t>
            </a:r>
            <a:r>
              <a:rPr lang="en-US" sz="1800" dirty="0">
                <a:solidFill>
                  <a:schemeClr val="bg1"/>
                </a:solidFill>
                <a:ea typeface="Zapf Dingbats" charset="2"/>
                <a:cs typeface="Zapf Dingbats" charset="2"/>
                <a:sym typeface="Monaco" charset="0"/>
              </a:rPr>
              <a:t>→</a:t>
            </a:r>
            <a:r>
              <a:rPr lang="en-US" sz="1800" dirty="0">
                <a:solidFill>
                  <a:schemeClr val="bg1"/>
                </a:solidFill>
                <a:latin typeface="Monaco" charset="0"/>
                <a:ea typeface="Zapf Dingbats" charset="2"/>
                <a:cs typeface="Zapf Dingbats" charset="2"/>
                <a:sym typeface="Monaco" charset="0"/>
              </a:rPr>
              <a:t> 11111111</a:t>
            </a:r>
            <a:r>
              <a:rPr lang="en-US" sz="1800" baseline="-6000" dirty="0">
                <a:solidFill>
                  <a:schemeClr val="bg1"/>
                </a:solidFill>
                <a:latin typeface="Monaco" charset="0"/>
                <a:ea typeface="Monaco" charset="0"/>
                <a:cs typeface="Monaco" charset="0"/>
                <a:sym typeface="Monaco" charset="0"/>
              </a:rPr>
              <a:t>2</a:t>
            </a:r>
            <a:endParaRPr lang="en-US" sz="1800" dirty="0">
              <a:solidFill>
                <a:schemeClr val="bg1"/>
              </a:solidFill>
              <a:latin typeface="Monaco" charset="0"/>
              <a:sym typeface="Monaco" charset="0"/>
            </a:endParaRPr>
          </a:p>
          <a:p>
            <a:pPr marL="552450" lvl="1"/>
            <a:r>
              <a:rPr lang="en-US" sz="1800" dirty="0">
                <a:latin typeface="Monaco" charset="0"/>
                <a:ea typeface="Zapf Dingbats" charset="2"/>
                <a:cs typeface="Zapf Dingbats" charset="2"/>
                <a:sym typeface="Monaco" charset="0"/>
              </a:rPr>
              <a:t>0x69 &amp;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0x41</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01101001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Monaco" charset="0"/>
                <a:cs typeface="Monaco" charset="0"/>
                <a:sym typeface="Monaco" charset="0"/>
              </a:rPr>
              <a:t> &amp; 01010101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Zapf Dingbats" charset="2"/>
                <a:cs typeface="Zapf Dingbats" charset="2"/>
                <a:sym typeface="Monaco" charset="0"/>
              </a:rPr>
              <a:t> </a:t>
            </a:r>
            <a:r>
              <a:rPr lang="en-US" sz="1800" dirty="0">
                <a:solidFill>
                  <a:schemeClr val="bg1"/>
                </a:solidFill>
                <a:ea typeface="Zapf Dingbats" charset="2"/>
                <a:cs typeface="Zapf Dingbats" charset="2"/>
                <a:sym typeface="Monaco" charset="0"/>
              </a:rPr>
              <a:t>→</a:t>
            </a:r>
            <a:r>
              <a:rPr lang="en-US" sz="1800" dirty="0">
                <a:solidFill>
                  <a:schemeClr val="bg1"/>
                </a:solidFill>
                <a:latin typeface="Monaco" charset="0"/>
                <a:ea typeface="Zapf Dingbats" charset="2"/>
                <a:cs typeface="Zapf Dingbats" charset="2"/>
                <a:sym typeface="Monaco" charset="0"/>
              </a:rPr>
              <a:t> 01000001</a:t>
            </a:r>
            <a:r>
              <a:rPr lang="en-US" sz="1800" baseline="-6000" dirty="0">
                <a:solidFill>
                  <a:schemeClr val="bg1"/>
                </a:solidFill>
                <a:latin typeface="Monaco" charset="0"/>
                <a:ea typeface="Monaco" charset="0"/>
                <a:cs typeface="Monaco" charset="0"/>
                <a:sym typeface="Monaco" charset="0"/>
              </a:rPr>
              <a:t>2</a:t>
            </a:r>
            <a:endParaRPr lang="en-US" sz="1800" dirty="0">
              <a:solidFill>
                <a:schemeClr val="bg1"/>
              </a:solidFill>
              <a:latin typeface="Monaco" charset="0"/>
              <a:sym typeface="Monaco" charset="0"/>
            </a:endParaRPr>
          </a:p>
          <a:p>
            <a:pPr marL="552450" lvl="1"/>
            <a:r>
              <a:rPr lang="en-US" sz="1800" dirty="0">
                <a:latin typeface="Monaco" charset="0"/>
                <a:ea typeface="Zapf Dingbats" charset="2"/>
                <a:cs typeface="Zapf Dingbats" charset="2"/>
                <a:sym typeface="Monaco" charset="0"/>
              </a:rPr>
              <a:t>0x69 |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0x7D</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01101001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Monaco" charset="0"/>
                <a:cs typeface="Monaco" charset="0"/>
                <a:sym typeface="Monaco" charset="0"/>
              </a:rPr>
              <a:t> | 01010101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Monaco" charset="0"/>
                <a:cs typeface="Monaco" charset="0"/>
                <a:sym typeface="Monaco" charset="0"/>
              </a:rPr>
              <a:t> </a:t>
            </a:r>
            <a:r>
              <a:rPr lang="en-US" sz="1800" dirty="0">
                <a:solidFill>
                  <a:schemeClr val="bg1"/>
                </a:solidFill>
                <a:ea typeface="Zapf Dingbats" charset="2"/>
                <a:cs typeface="Zapf Dingbats" charset="2"/>
                <a:sym typeface="Monaco" charset="0"/>
              </a:rPr>
              <a:t>→</a:t>
            </a:r>
            <a:r>
              <a:rPr lang="en-US" sz="1800" dirty="0">
                <a:solidFill>
                  <a:schemeClr val="bg1"/>
                </a:solidFill>
                <a:latin typeface="Monaco" charset="0"/>
                <a:ea typeface="Monaco" charset="0"/>
                <a:cs typeface="Monaco" charset="0"/>
                <a:sym typeface="Monaco" charset="0"/>
              </a:rPr>
              <a:t> 01111101</a:t>
            </a:r>
            <a:r>
              <a:rPr lang="en-US" sz="1800" baseline="-6000" dirty="0">
                <a:solidFill>
                  <a:schemeClr val="bg1"/>
                </a:solidFill>
                <a:latin typeface="Monaco" charset="0"/>
                <a:ea typeface="Monaco" charset="0"/>
                <a:cs typeface="Monaco" charset="0"/>
                <a:sym typeface="Monaco" charset="0"/>
              </a:rPr>
              <a:t>2</a:t>
            </a:r>
            <a:endParaRPr lang="en-US" sz="1800" baseline="-6000" dirty="0">
              <a:solidFill>
                <a:schemeClr val="bg1"/>
              </a:solidFill>
              <a:latin typeface="Monaco" charset="0"/>
              <a:sym typeface="Monaco" charset="0"/>
            </a:endParaRPr>
          </a:p>
        </p:txBody>
      </p:sp>
      <p:grpSp>
        <p:nvGrpSpPr>
          <p:cNvPr id="4" name="Group 5"/>
          <p:cNvGrpSpPr>
            <a:grpSpLocks/>
          </p:cNvGrpSpPr>
          <p:nvPr/>
        </p:nvGrpSpPr>
        <p:grpSpPr bwMode="auto">
          <a:xfrm>
            <a:off x="6858000" y="814287"/>
            <a:ext cx="1851025" cy="4591050"/>
            <a:chOff x="0" y="0"/>
            <a:chExt cx="1166" cy="2891"/>
          </a:xfrm>
        </p:grpSpPr>
        <p:grpSp>
          <p:nvGrpSpPr>
            <p:cNvPr id="5" name="Group 6"/>
            <p:cNvGrpSpPr>
              <a:grpSpLocks/>
            </p:cNvGrpSpPr>
            <p:nvPr/>
          </p:nvGrpSpPr>
          <p:grpSpPr bwMode="auto">
            <a:xfrm>
              <a:off x="0" y="507"/>
              <a:ext cx="1104" cy="2384"/>
              <a:chOff x="0" y="0"/>
              <a:chExt cx="1104" cy="2384"/>
            </a:xfrm>
          </p:grpSpPr>
          <p:grpSp>
            <p:nvGrpSpPr>
              <p:cNvPr id="9" name="Group 7"/>
              <p:cNvGrpSpPr>
                <a:grpSpLocks/>
              </p:cNvGrpSpPr>
              <p:nvPr/>
            </p:nvGrpSpPr>
            <p:grpSpPr bwMode="auto">
              <a:xfrm>
                <a:off x="0" y="0"/>
                <a:ext cx="288" cy="224"/>
                <a:chOff x="0" y="0"/>
                <a:chExt cx="288" cy="224"/>
              </a:xfrm>
            </p:grpSpPr>
            <p:sp>
              <p:nvSpPr>
                <p:cNvPr id="151"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2" name="Rectangle 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0" name="Group 10"/>
              <p:cNvGrpSpPr>
                <a:grpSpLocks/>
              </p:cNvGrpSpPr>
              <p:nvPr/>
            </p:nvGrpSpPr>
            <p:grpSpPr bwMode="auto">
              <a:xfrm>
                <a:off x="288" y="0"/>
                <a:ext cx="288" cy="224"/>
                <a:chOff x="0" y="0"/>
                <a:chExt cx="288" cy="224"/>
              </a:xfrm>
            </p:grpSpPr>
            <p:sp>
              <p:nvSpPr>
                <p:cNvPr id="149"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0" name="Rectangle 1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1" name="Group 13"/>
              <p:cNvGrpSpPr>
                <a:grpSpLocks/>
              </p:cNvGrpSpPr>
              <p:nvPr/>
            </p:nvGrpSpPr>
            <p:grpSpPr bwMode="auto">
              <a:xfrm>
                <a:off x="576" y="0"/>
                <a:ext cx="528" cy="224"/>
                <a:chOff x="0" y="0"/>
                <a:chExt cx="528" cy="224"/>
              </a:xfrm>
            </p:grpSpPr>
            <p:sp>
              <p:nvSpPr>
                <p:cNvPr id="147"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8" name="Rectangle 1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0000</a:t>
                  </a:r>
                </a:p>
              </p:txBody>
            </p:sp>
          </p:grpSp>
          <p:grpSp>
            <p:nvGrpSpPr>
              <p:cNvPr id="12" name="Group 16"/>
              <p:cNvGrpSpPr>
                <a:grpSpLocks/>
              </p:cNvGrpSpPr>
              <p:nvPr/>
            </p:nvGrpSpPr>
            <p:grpSpPr bwMode="auto">
              <a:xfrm>
                <a:off x="0" y="144"/>
                <a:ext cx="288" cy="224"/>
                <a:chOff x="0" y="0"/>
                <a:chExt cx="288" cy="224"/>
              </a:xfrm>
            </p:grpSpPr>
            <p:sp>
              <p:nvSpPr>
                <p:cNvPr id="145"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6" name="Rectangle 1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3" name="Group 19"/>
              <p:cNvGrpSpPr>
                <a:grpSpLocks/>
              </p:cNvGrpSpPr>
              <p:nvPr/>
            </p:nvGrpSpPr>
            <p:grpSpPr bwMode="auto">
              <a:xfrm>
                <a:off x="288" y="144"/>
                <a:ext cx="288" cy="224"/>
                <a:chOff x="0" y="0"/>
                <a:chExt cx="288" cy="224"/>
              </a:xfrm>
            </p:grpSpPr>
            <p:sp>
              <p:nvSpPr>
                <p:cNvPr id="143"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4" name="Rectangle 2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4" name="Group 22"/>
              <p:cNvGrpSpPr>
                <a:grpSpLocks/>
              </p:cNvGrpSpPr>
              <p:nvPr/>
            </p:nvGrpSpPr>
            <p:grpSpPr bwMode="auto">
              <a:xfrm>
                <a:off x="576" y="144"/>
                <a:ext cx="528" cy="224"/>
                <a:chOff x="0" y="0"/>
                <a:chExt cx="528" cy="224"/>
              </a:xfrm>
            </p:grpSpPr>
            <p:sp>
              <p:nvSpPr>
                <p:cNvPr id="141"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2" name="Rectangle 2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a:t>
                  </a:r>
                </a:p>
              </p:txBody>
            </p:sp>
          </p:grpSp>
          <p:grpSp>
            <p:nvGrpSpPr>
              <p:cNvPr id="15" name="Group 25"/>
              <p:cNvGrpSpPr>
                <a:grpSpLocks/>
              </p:cNvGrpSpPr>
              <p:nvPr/>
            </p:nvGrpSpPr>
            <p:grpSpPr bwMode="auto">
              <a:xfrm>
                <a:off x="0" y="288"/>
                <a:ext cx="288" cy="224"/>
                <a:chOff x="0" y="0"/>
                <a:chExt cx="288" cy="224"/>
              </a:xfrm>
            </p:grpSpPr>
            <p:sp>
              <p:nvSpPr>
                <p:cNvPr id="139"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0" name="Rectangle 2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6" name="Group 28"/>
              <p:cNvGrpSpPr>
                <a:grpSpLocks/>
              </p:cNvGrpSpPr>
              <p:nvPr/>
            </p:nvGrpSpPr>
            <p:grpSpPr bwMode="auto">
              <a:xfrm>
                <a:off x="288" y="288"/>
                <a:ext cx="288" cy="224"/>
                <a:chOff x="0" y="0"/>
                <a:chExt cx="288" cy="224"/>
              </a:xfrm>
            </p:grpSpPr>
            <p:sp>
              <p:nvSpPr>
                <p:cNvPr id="137"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8" name="Rectangle 3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7" name="Group 31"/>
              <p:cNvGrpSpPr>
                <a:grpSpLocks/>
              </p:cNvGrpSpPr>
              <p:nvPr/>
            </p:nvGrpSpPr>
            <p:grpSpPr bwMode="auto">
              <a:xfrm>
                <a:off x="576" y="288"/>
                <a:ext cx="528" cy="224"/>
                <a:chOff x="0" y="0"/>
                <a:chExt cx="528" cy="224"/>
              </a:xfrm>
            </p:grpSpPr>
            <p:sp>
              <p:nvSpPr>
                <p:cNvPr id="135"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6" name="Rectangle 3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0010</a:t>
                  </a:r>
                </a:p>
              </p:txBody>
            </p:sp>
          </p:grpSp>
          <p:grpSp>
            <p:nvGrpSpPr>
              <p:cNvPr id="18" name="Group 34"/>
              <p:cNvGrpSpPr>
                <a:grpSpLocks/>
              </p:cNvGrpSpPr>
              <p:nvPr/>
            </p:nvGrpSpPr>
            <p:grpSpPr bwMode="auto">
              <a:xfrm>
                <a:off x="0" y="432"/>
                <a:ext cx="288" cy="224"/>
                <a:chOff x="0" y="0"/>
                <a:chExt cx="288" cy="224"/>
              </a:xfrm>
            </p:grpSpPr>
            <p:sp>
              <p:nvSpPr>
                <p:cNvPr id="133"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4" name="Rectangle 3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19" name="Group 37"/>
              <p:cNvGrpSpPr>
                <a:grpSpLocks/>
              </p:cNvGrpSpPr>
              <p:nvPr/>
            </p:nvGrpSpPr>
            <p:grpSpPr bwMode="auto">
              <a:xfrm>
                <a:off x="288" y="432"/>
                <a:ext cx="288" cy="224"/>
                <a:chOff x="0" y="0"/>
                <a:chExt cx="288" cy="224"/>
              </a:xfrm>
            </p:grpSpPr>
            <p:sp>
              <p:nvSpPr>
                <p:cNvPr id="131"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2" name="Rectangle 3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20" name="Group 40"/>
              <p:cNvGrpSpPr>
                <a:grpSpLocks/>
              </p:cNvGrpSpPr>
              <p:nvPr/>
            </p:nvGrpSpPr>
            <p:grpSpPr bwMode="auto">
              <a:xfrm>
                <a:off x="576" y="432"/>
                <a:ext cx="528" cy="224"/>
                <a:chOff x="0" y="0"/>
                <a:chExt cx="528" cy="224"/>
              </a:xfrm>
            </p:grpSpPr>
            <p:sp>
              <p:nvSpPr>
                <p:cNvPr id="129"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0" name="Rectangle 4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0011</a:t>
                  </a:r>
                </a:p>
              </p:txBody>
            </p:sp>
          </p:grpSp>
          <p:grpSp>
            <p:nvGrpSpPr>
              <p:cNvPr id="21" name="Group 43"/>
              <p:cNvGrpSpPr>
                <a:grpSpLocks/>
              </p:cNvGrpSpPr>
              <p:nvPr/>
            </p:nvGrpSpPr>
            <p:grpSpPr bwMode="auto">
              <a:xfrm>
                <a:off x="0" y="576"/>
                <a:ext cx="288" cy="224"/>
                <a:chOff x="0" y="0"/>
                <a:chExt cx="288" cy="224"/>
              </a:xfrm>
            </p:grpSpPr>
            <p:sp>
              <p:nvSpPr>
                <p:cNvPr id="127"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8" name="Rectangle 4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2" name="Group 46"/>
              <p:cNvGrpSpPr>
                <a:grpSpLocks/>
              </p:cNvGrpSpPr>
              <p:nvPr/>
            </p:nvGrpSpPr>
            <p:grpSpPr bwMode="auto">
              <a:xfrm>
                <a:off x="288" y="576"/>
                <a:ext cx="288" cy="224"/>
                <a:chOff x="0" y="0"/>
                <a:chExt cx="288" cy="224"/>
              </a:xfrm>
            </p:grpSpPr>
            <p:sp>
              <p:nvSpPr>
                <p:cNvPr id="125"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6" name="Rectangle 4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3" name="Group 49"/>
              <p:cNvGrpSpPr>
                <a:grpSpLocks/>
              </p:cNvGrpSpPr>
              <p:nvPr/>
            </p:nvGrpSpPr>
            <p:grpSpPr bwMode="auto">
              <a:xfrm>
                <a:off x="576" y="576"/>
                <a:ext cx="528" cy="224"/>
                <a:chOff x="0" y="0"/>
                <a:chExt cx="528" cy="224"/>
              </a:xfrm>
            </p:grpSpPr>
            <p:sp>
              <p:nvSpPr>
                <p:cNvPr id="123"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4" name="Rectangle 5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0100</a:t>
                  </a:r>
                </a:p>
              </p:txBody>
            </p:sp>
          </p:grpSp>
          <p:grpSp>
            <p:nvGrpSpPr>
              <p:cNvPr id="24" name="Group 52"/>
              <p:cNvGrpSpPr>
                <a:grpSpLocks/>
              </p:cNvGrpSpPr>
              <p:nvPr/>
            </p:nvGrpSpPr>
            <p:grpSpPr bwMode="auto">
              <a:xfrm>
                <a:off x="0" y="720"/>
                <a:ext cx="288" cy="224"/>
                <a:chOff x="0" y="0"/>
                <a:chExt cx="288" cy="224"/>
              </a:xfrm>
            </p:grpSpPr>
            <p:sp>
              <p:nvSpPr>
                <p:cNvPr id="121"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2" name="Rectangle 5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5" name="Group 55"/>
              <p:cNvGrpSpPr>
                <a:grpSpLocks/>
              </p:cNvGrpSpPr>
              <p:nvPr/>
            </p:nvGrpSpPr>
            <p:grpSpPr bwMode="auto">
              <a:xfrm>
                <a:off x="288" y="720"/>
                <a:ext cx="288" cy="224"/>
                <a:chOff x="0" y="0"/>
                <a:chExt cx="288" cy="224"/>
              </a:xfrm>
            </p:grpSpPr>
            <p:sp>
              <p:nvSpPr>
                <p:cNvPr id="119"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0" name="Rectangle 5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6" name="Group 58"/>
              <p:cNvGrpSpPr>
                <a:grpSpLocks/>
              </p:cNvGrpSpPr>
              <p:nvPr/>
            </p:nvGrpSpPr>
            <p:grpSpPr bwMode="auto">
              <a:xfrm>
                <a:off x="576" y="720"/>
                <a:ext cx="528" cy="224"/>
                <a:chOff x="0" y="0"/>
                <a:chExt cx="528" cy="224"/>
              </a:xfrm>
            </p:grpSpPr>
            <p:sp>
              <p:nvSpPr>
                <p:cNvPr id="117"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8" name="Rectangle 6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0101</a:t>
                  </a:r>
                </a:p>
              </p:txBody>
            </p:sp>
          </p:grpSp>
          <p:grpSp>
            <p:nvGrpSpPr>
              <p:cNvPr id="27" name="Group 61"/>
              <p:cNvGrpSpPr>
                <a:grpSpLocks/>
              </p:cNvGrpSpPr>
              <p:nvPr/>
            </p:nvGrpSpPr>
            <p:grpSpPr bwMode="auto">
              <a:xfrm>
                <a:off x="0" y="864"/>
                <a:ext cx="288" cy="224"/>
                <a:chOff x="0" y="0"/>
                <a:chExt cx="288" cy="224"/>
              </a:xfrm>
            </p:grpSpPr>
            <p:sp>
              <p:nvSpPr>
                <p:cNvPr id="115"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6" name="Rectangle 6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8" name="Group 64"/>
              <p:cNvGrpSpPr>
                <a:grpSpLocks/>
              </p:cNvGrpSpPr>
              <p:nvPr/>
            </p:nvGrpSpPr>
            <p:grpSpPr bwMode="auto">
              <a:xfrm>
                <a:off x="288" y="864"/>
                <a:ext cx="288" cy="224"/>
                <a:chOff x="0" y="0"/>
                <a:chExt cx="288" cy="224"/>
              </a:xfrm>
            </p:grpSpPr>
            <p:sp>
              <p:nvSpPr>
                <p:cNvPr id="113"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4" name="Rectangle 6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9" name="Group 67"/>
              <p:cNvGrpSpPr>
                <a:grpSpLocks/>
              </p:cNvGrpSpPr>
              <p:nvPr/>
            </p:nvGrpSpPr>
            <p:grpSpPr bwMode="auto">
              <a:xfrm>
                <a:off x="576" y="864"/>
                <a:ext cx="528" cy="224"/>
                <a:chOff x="0" y="0"/>
                <a:chExt cx="528" cy="224"/>
              </a:xfrm>
            </p:grpSpPr>
            <p:sp>
              <p:nvSpPr>
                <p:cNvPr id="111"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2" name="Rectangle 69"/>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0110</a:t>
                  </a:r>
                </a:p>
              </p:txBody>
            </p:sp>
          </p:grpSp>
          <p:grpSp>
            <p:nvGrpSpPr>
              <p:cNvPr id="30" name="Group 70"/>
              <p:cNvGrpSpPr>
                <a:grpSpLocks/>
              </p:cNvGrpSpPr>
              <p:nvPr/>
            </p:nvGrpSpPr>
            <p:grpSpPr bwMode="auto">
              <a:xfrm>
                <a:off x="0" y="1008"/>
                <a:ext cx="288" cy="224"/>
                <a:chOff x="0" y="0"/>
                <a:chExt cx="288" cy="224"/>
              </a:xfrm>
            </p:grpSpPr>
            <p:sp>
              <p:nvSpPr>
                <p:cNvPr id="109"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0" name="Rectangle 7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1" name="Group 73"/>
              <p:cNvGrpSpPr>
                <a:grpSpLocks/>
              </p:cNvGrpSpPr>
              <p:nvPr/>
            </p:nvGrpSpPr>
            <p:grpSpPr bwMode="auto">
              <a:xfrm>
                <a:off x="288" y="1008"/>
                <a:ext cx="288" cy="224"/>
                <a:chOff x="0" y="0"/>
                <a:chExt cx="288" cy="224"/>
              </a:xfrm>
            </p:grpSpPr>
            <p:sp>
              <p:nvSpPr>
                <p:cNvPr id="107"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8" name="Rectangle 7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2" name="Group 76"/>
              <p:cNvGrpSpPr>
                <a:grpSpLocks/>
              </p:cNvGrpSpPr>
              <p:nvPr/>
            </p:nvGrpSpPr>
            <p:grpSpPr bwMode="auto">
              <a:xfrm>
                <a:off x="576" y="1008"/>
                <a:ext cx="528" cy="224"/>
                <a:chOff x="0" y="0"/>
                <a:chExt cx="528" cy="224"/>
              </a:xfrm>
            </p:grpSpPr>
            <p:sp>
              <p:nvSpPr>
                <p:cNvPr id="105"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6" name="Rectangle 78"/>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0111</a:t>
                  </a:r>
                </a:p>
              </p:txBody>
            </p:sp>
          </p:grpSp>
          <p:grpSp>
            <p:nvGrpSpPr>
              <p:cNvPr id="33" name="Group 79"/>
              <p:cNvGrpSpPr>
                <a:grpSpLocks/>
              </p:cNvGrpSpPr>
              <p:nvPr/>
            </p:nvGrpSpPr>
            <p:grpSpPr bwMode="auto">
              <a:xfrm>
                <a:off x="0" y="1152"/>
                <a:ext cx="288" cy="224"/>
                <a:chOff x="0" y="0"/>
                <a:chExt cx="288" cy="224"/>
              </a:xfrm>
            </p:grpSpPr>
            <p:sp>
              <p:nvSpPr>
                <p:cNvPr id="103"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4" name="Rectangle 8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4" name="Group 82"/>
              <p:cNvGrpSpPr>
                <a:grpSpLocks/>
              </p:cNvGrpSpPr>
              <p:nvPr/>
            </p:nvGrpSpPr>
            <p:grpSpPr bwMode="auto">
              <a:xfrm>
                <a:off x="288" y="1152"/>
                <a:ext cx="288" cy="224"/>
                <a:chOff x="0" y="0"/>
                <a:chExt cx="288" cy="224"/>
              </a:xfrm>
            </p:grpSpPr>
            <p:sp>
              <p:nvSpPr>
                <p:cNvPr id="101"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2" name="Rectangle 8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5" name="Group 85"/>
              <p:cNvGrpSpPr>
                <a:grpSpLocks/>
              </p:cNvGrpSpPr>
              <p:nvPr/>
            </p:nvGrpSpPr>
            <p:grpSpPr bwMode="auto">
              <a:xfrm>
                <a:off x="576" y="1152"/>
                <a:ext cx="528" cy="224"/>
                <a:chOff x="0" y="0"/>
                <a:chExt cx="528" cy="224"/>
              </a:xfrm>
            </p:grpSpPr>
            <p:sp>
              <p:nvSpPr>
                <p:cNvPr id="99"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0" name="Rectangle 87"/>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1000</a:t>
                  </a:r>
                </a:p>
              </p:txBody>
            </p:sp>
          </p:grpSp>
          <p:grpSp>
            <p:nvGrpSpPr>
              <p:cNvPr id="36" name="Group 88"/>
              <p:cNvGrpSpPr>
                <a:grpSpLocks/>
              </p:cNvGrpSpPr>
              <p:nvPr/>
            </p:nvGrpSpPr>
            <p:grpSpPr bwMode="auto">
              <a:xfrm>
                <a:off x="0" y="1296"/>
                <a:ext cx="288" cy="224"/>
                <a:chOff x="0" y="0"/>
                <a:chExt cx="288" cy="224"/>
              </a:xfrm>
            </p:grpSpPr>
            <p:sp>
              <p:nvSpPr>
                <p:cNvPr id="97"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8" name="Rectangle 9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7" name="Group 91"/>
              <p:cNvGrpSpPr>
                <a:grpSpLocks/>
              </p:cNvGrpSpPr>
              <p:nvPr/>
            </p:nvGrpSpPr>
            <p:grpSpPr bwMode="auto">
              <a:xfrm>
                <a:off x="288" y="1296"/>
                <a:ext cx="288" cy="224"/>
                <a:chOff x="0" y="0"/>
                <a:chExt cx="288" cy="224"/>
              </a:xfrm>
            </p:grpSpPr>
            <p:sp>
              <p:nvSpPr>
                <p:cNvPr id="95"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6" name="Rectangle 9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8" name="Group 94"/>
              <p:cNvGrpSpPr>
                <a:grpSpLocks/>
              </p:cNvGrpSpPr>
              <p:nvPr/>
            </p:nvGrpSpPr>
            <p:grpSpPr bwMode="auto">
              <a:xfrm>
                <a:off x="576" y="1296"/>
                <a:ext cx="528" cy="224"/>
                <a:chOff x="0" y="0"/>
                <a:chExt cx="528" cy="224"/>
              </a:xfrm>
            </p:grpSpPr>
            <p:sp>
              <p:nvSpPr>
                <p:cNvPr id="93"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4" name="Rectangle 96"/>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1001</a:t>
                  </a:r>
                </a:p>
              </p:txBody>
            </p:sp>
          </p:grpSp>
          <p:grpSp>
            <p:nvGrpSpPr>
              <p:cNvPr id="39" name="Group 97"/>
              <p:cNvGrpSpPr>
                <a:grpSpLocks/>
              </p:cNvGrpSpPr>
              <p:nvPr/>
            </p:nvGrpSpPr>
            <p:grpSpPr bwMode="auto">
              <a:xfrm>
                <a:off x="0" y="1440"/>
                <a:ext cx="288" cy="224"/>
                <a:chOff x="0" y="0"/>
                <a:chExt cx="288" cy="224"/>
              </a:xfrm>
            </p:grpSpPr>
            <p:sp>
              <p:nvSpPr>
                <p:cNvPr id="91"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2" name="Rectangle 9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A</a:t>
                  </a:r>
                </a:p>
              </p:txBody>
            </p:sp>
          </p:grpSp>
          <p:grpSp>
            <p:nvGrpSpPr>
              <p:cNvPr id="40" name="Group 100"/>
              <p:cNvGrpSpPr>
                <a:grpSpLocks/>
              </p:cNvGrpSpPr>
              <p:nvPr/>
            </p:nvGrpSpPr>
            <p:grpSpPr bwMode="auto">
              <a:xfrm>
                <a:off x="288" y="1440"/>
                <a:ext cx="288" cy="224"/>
                <a:chOff x="0" y="0"/>
                <a:chExt cx="288" cy="224"/>
              </a:xfrm>
            </p:grpSpPr>
            <p:sp>
              <p:nvSpPr>
                <p:cNvPr id="89"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0" name="Rectangle 102"/>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a:t>
                  </a:r>
                </a:p>
              </p:txBody>
            </p:sp>
          </p:grpSp>
          <p:grpSp>
            <p:nvGrpSpPr>
              <p:cNvPr id="41" name="Group 103"/>
              <p:cNvGrpSpPr>
                <a:grpSpLocks/>
              </p:cNvGrpSpPr>
              <p:nvPr/>
            </p:nvGrpSpPr>
            <p:grpSpPr bwMode="auto">
              <a:xfrm>
                <a:off x="576" y="1440"/>
                <a:ext cx="528" cy="224"/>
                <a:chOff x="0" y="0"/>
                <a:chExt cx="528" cy="224"/>
              </a:xfrm>
            </p:grpSpPr>
            <p:sp>
              <p:nvSpPr>
                <p:cNvPr id="87"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8" name="Rectangle 10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1010</a:t>
                  </a:r>
                </a:p>
              </p:txBody>
            </p:sp>
          </p:grpSp>
          <p:grpSp>
            <p:nvGrpSpPr>
              <p:cNvPr id="42" name="Group 106"/>
              <p:cNvGrpSpPr>
                <a:grpSpLocks/>
              </p:cNvGrpSpPr>
              <p:nvPr/>
            </p:nvGrpSpPr>
            <p:grpSpPr bwMode="auto">
              <a:xfrm>
                <a:off x="0" y="1584"/>
                <a:ext cx="288" cy="224"/>
                <a:chOff x="0" y="0"/>
                <a:chExt cx="288" cy="224"/>
              </a:xfrm>
            </p:grpSpPr>
            <p:sp>
              <p:nvSpPr>
                <p:cNvPr id="85"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6" name="Rectangle 10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B</a:t>
                  </a:r>
                </a:p>
              </p:txBody>
            </p:sp>
          </p:grpSp>
          <p:grpSp>
            <p:nvGrpSpPr>
              <p:cNvPr id="43" name="Group 109"/>
              <p:cNvGrpSpPr>
                <a:grpSpLocks/>
              </p:cNvGrpSpPr>
              <p:nvPr/>
            </p:nvGrpSpPr>
            <p:grpSpPr bwMode="auto">
              <a:xfrm>
                <a:off x="288" y="1584"/>
                <a:ext cx="288" cy="224"/>
                <a:chOff x="0" y="0"/>
                <a:chExt cx="288" cy="224"/>
              </a:xfrm>
            </p:grpSpPr>
            <p:sp>
              <p:nvSpPr>
                <p:cNvPr id="83"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4" name="Rectangle 111"/>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a:t>
                  </a:r>
                </a:p>
              </p:txBody>
            </p:sp>
          </p:grpSp>
          <p:grpSp>
            <p:nvGrpSpPr>
              <p:cNvPr id="44" name="Group 112"/>
              <p:cNvGrpSpPr>
                <a:grpSpLocks/>
              </p:cNvGrpSpPr>
              <p:nvPr/>
            </p:nvGrpSpPr>
            <p:grpSpPr bwMode="auto">
              <a:xfrm>
                <a:off x="576" y="1584"/>
                <a:ext cx="528" cy="224"/>
                <a:chOff x="0" y="0"/>
                <a:chExt cx="528" cy="224"/>
              </a:xfrm>
            </p:grpSpPr>
            <p:sp>
              <p:nvSpPr>
                <p:cNvPr id="81"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2" name="Rectangle 11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1011</a:t>
                  </a:r>
                </a:p>
              </p:txBody>
            </p:sp>
          </p:grpSp>
          <p:grpSp>
            <p:nvGrpSpPr>
              <p:cNvPr id="45" name="Group 115"/>
              <p:cNvGrpSpPr>
                <a:grpSpLocks/>
              </p:cNvGrpSpPr>
              <p:nvPr/>
            </p:nvGrpSpPr>
            <p:grpSpPr bwMode="auto">
              <a:xfrm>
                <a:off x="0" y="1728"/>
                <a:ext cx="288" cy="224"/>
                <a:chOff x="0" y="0"/>
                <a:chExt cx="288" cy="224"/>
              </a:xfrm>
            </p:grpSpPr>
            <p:sp>
              <p:nvSpPr>
                <p:cNvPr id="79"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0" name="Rectangle 11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C</a:t>
                  </a:r>
                </a:p>
              </p:txBody>
            </p:sp>
          </p:grpSp>
          <p:grpSp>
            <p:nvGrpSpPr>
              <p:cNvPr id="46" name="Group 118"/>
              <p:cNvGrpSpPr>
                <a:grpSpLocks/>
              </p:cNvGrpSpPr>
              <p:nvPr/>
            </p:nvGrpSpPr>
            <p:grpSpPr bwMode="auto">
              <a:xfrm>
                <a:off x="288" y="1728"/>
                <a:ext cx="288" cy="224"/>
                <a:chOff x="0" y="0"/>
                <a:chExt cx="288" cy="224"/>
              </a:xfrm>
            </p:grpSpPr>
            <p:sp>
              <p:nvSpPr>
                <p:cNvPr id="77"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8" name="Rectangle 120"/>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12</a:t>
                  </a:r>
                </a:p>
              </p:txBody>
            </p:sp>
          </p:grpSp>
          <p:grpSp>
            <p:nvGrpSpPr>
              <p:cNvPr id="47" name="Group 121"/>
              <p:cNvGrpSpPr>
                <a:grpSpLocks/>
              </p:cNvGrpSpPr>
              <p:nvPr/>
            </p:nvGrpSpPr>
            <p:grpSpPr bwMode="auto">
              <a:xfrm>
                <a:off x="576" y="1728"/>
                <a:ext cx="528" cy="224"/>
                <a:chOff x="0" y="0"/>
                <a:chExt cx="528" cy="224"/>
              </a:xfrm>
            </p:grpSpPr>
            <p:sp>
              <p:nvSpPr>
                <p:cNvPr id="75"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6" name="Rectangle 12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1100</a:t>
                  </a:r>
                </a:p>
              </p:txBody>
            </p:sp>
          </p:grpSp>
          <p:grpSp>
            <p:nvGrpSpPr>
              <p:cNvPr id="48" name="Group 124"/>
              <p:cNvGrpSpPr>
                <a:grpSpLocks/>
              </p:cNvGrpSpPr>
              <p:nvPr/>
            </p:nvGrpSpPr>
            <p:grpSpPr bwMode="auto">
              <a:xfrm>
                <a:off x="0" y="1872"/>
                <a:ext cx="288" cy="224"/>
                <a:chOff x="0" y="0"/>
                <a:chExt cx="288" cy="224"/>
              </a:xfrm>
            </p:grpSpPr>
            <p:sp>
              <p:nvSpPr>
                <p:cNvPr id="73"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4" name="Rectangle 12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D</a:t>
                  </a:r>
                </a:p>
              </p:txBody>
            </p:sp>
          </p:grpSp>
          <p:grpSp>
            <p:nvGrpSpPr>
              <p:cNvPr id="49" name="Group 127"/>
              <p:cNvGrpSpPr>
                <a:grpSpLocks/>
              </p:cNvGrpSpPr>
              <p:nvPr/>
            </p:nvGrpSpPr>
            <p:grpSpPr bwMode="auto">
              <a:xfrm>
                <a:off x="288" y="1872"/>
                <a:ext cx="288" cy="224"/>
                <a:chOff x="0" y="0"/>
                <a:chExt cx="288" cy="224"/>
              </a:xfrm>
            </p:grpSpPr>
            <p:sp>
              <p:nvSpPr>
                <p:cNvPr id="71"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2" name="Rectangle 129"/>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13</a:t>
                  </a:r>
                </a:p>
              </p:txBody>
            </p:sp>
          </p:grpSp>
          <p:grpSp>
            <p:nvGrpSpPr>
              <p:cNvPr id="50" name="Group 130"/>
              <p:cNvGrpSpPr>
                <a:grpSpLocks/>
              </p:cNvGrpSpPr>
              <p:nvPr/>
            </p:nvGrpSpPr>
            <p:grpSpPr bwMode="auto">
              <a:xfrm>
                <a:off x="576" y="1872"/>
                <a:ext cx="528" cy="224"/>
                <a:chOff x="0" y="0"/>
                <a:chExt cx="528" cy="224"/>
              </a:xfrm>
            </p:grpSpPr>
            <p:sp>
              <p:nvSpPr>
                <p:cNvPr id="69"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0" name="Rectangle 13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1101</a:t>
                  </a:r>
                </a:p>
              </p:txBody>
            </p:sp>
          </p:grpSp>
          <p:grpSp>
            <p:nvGrpSpPr>
              <p:cNvPr id="51" name="Group 133"/>
              <p:cNvGrpSpPr>
                <a:grpSpLocks/>
              </p:cNvGrpSpPr>
              <p:nvPr/>
            </p:nvGrpSpPr>
            <p:grpSpPr bwMode="auto">
              <a:xfrm>
                <a:off x="0" y="2016"/>
                <a:ext cx="288" cy="224"/>
                <a:chOff x="0" y="0"/>
                <a:chExt cx="288" cy="224"/>
              </a:xfrm>
            </p:grpSpPr>
            <p:sp>
              <p:nvSpPr>
                <p:cNvPr id="67"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8" name="Rectangle 13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E</a:t>
                  </a:r>
                </a:p>
              </p:txBody>
            </p:sp>
          </p:grpSp>
          <p:grpSp>
            <p:nvGrpSpPr>
              <p:cNvPr id="52" name="Group 136"/>
              <p:cNvGrpSpPr>
                <a:grpSpLocks/>
              </p:cNvGrpSpPr>
              <p:nvPr/>
            </p:nvGrpSpPr>
            <p:grpSpPr bwMode="auto">
              <a:xfrm>
                <a:off x="288" y="2016"/>
                <a:ext cx="288" cy="224"/>
                <a:chOff x="0" y="0"/>
                <a:chExt cx="288" cy="224"/>
              </a:xfrm>
            </p:grpSpPr>
            <p:sp>
              <p:nvSpPr>
                <p:cNvPr id="65"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6" name="Rectangle 138"/>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14</a:t>
                  </a:r>
                </a:p>
              </p:txBody>
            </p:sp>
          </p:grpSp>
          <p:grpSp>
            <p:nvGrpSpPr>
              <p:cNvPr id="53" name="Group 139"/>
              <p:cNvGrpSpPr>
                <a:grpSpLocks/>
              </p:cNvGrpSpPr>
              <p:nvPr/>
            </p:nvGrpSpPr>
            <p:grpSpPr bwMode="auto">
              <a:xfrm>
                <a:off x="576" y="2016"/>
                <a:ext cx="528" cy="224"/>
                <a:chOff x="0" y="0"/>
                <a:chExt cx="528" cy="224"/>
              </a:xfrm>
            </p:grpSpPr>
            <p:sp>
              <p:nvSpPr>
                <p:cNvPr id="63"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4" name="Rectangle 14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1110</a:t>
                  </a:r>
                </a:p>
              </p:txBody>
            </p:sp>
          </p:grpSp>
          <p:grpSp>
            <p:nvGrpSpPr>
              <p:cNvPr id="54" name="Group 142"/>
              <p:cNvGrpSpPr>
                <a:grpSpLocks/>
              </p:cNvGrpSpPr>
              <p:nvPr/>
            </p:nvGrpSpPr>
            <p:grpSpPr bwMode="auto">
              <a:xfrm>
                <a:off x="0" y="2160"/>
                <a:ext cx="288" cy="224"/>
                <a:chOff x="0" y="0"/>
                <a:chExt cx="288" cy="224"/>
              </a:xfrm>
            </p:grpSpPr>
            <p:sp>
              <p:nvSpPr>
                <p:cNvPr id="61"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 name="Rectangle 14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F</a:t>
                  </a:r>
                </a:p>
              </p:txBody>
            </p:sp>
          </p:grpSp>
          <p:grpSp>
            <p:nvGrpSpPr>
              <p:cNvPr id="55" name="Group 145"/>
              <p:cNvGrpSpPr>
                <a:grpSpLocks/>
              </p:cNvGrpSpPr>
              <p:nvPr/>
            </p:nvGrpSpPr>
            <p:grpSpPr bwMode="auto">
              <a:xfrm>
                <a:off x="288" y="2160"/>
                <a:ext cx="288" cy="224"/>
                <a:chOff x="0" y="0"/>
                <a:chExt cx="288" cy="224"/>
              </a:xfrm>
            </p:grpSpPr>
            <p:sp>
              <p:nvSpPr>
                <p:cNvPr id="59"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0" name="Rectangle 147"/>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15</a:t>
                  </a:r>
                </a:p>
              </p:txBody>
            </p:sp>
          </p:grpSp>
          <p:grpSp>
            <p:nvGrpSpPr>
              <p:cNvPr id="56" name="Group 148"/>
              <p:cNvGrpSpPr>
                <a:grpSpLocks/>
              </p:cNvGrpSpPr>
              <p:nvPr/>
            </p:nvGrpSpPr>
            <p:grpSpPr bwMode="auto">
              <a:xfrm>
                <a:off x="576" y="2160"/>
                <a:ext cx="528" cy="224"/>
                <a:chOff x="0" y="0"/>
                <a:chExt cx="528" cy="224"/>
              </a:xfrm>
            </p:grpSpPr>
            <p:sp>
              <p:nvSpPr>
                <p:cNvPr id="57"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 name="Rectangle 15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1111</a:t>
                  </a:r>
                </a:p>
              </p:txBody>
            </p:sp>
          </p:grpSp>
        </p:grpSp>
        <p:sp>
          <p:nvSpPr>
            <p:cNvPr id="6" name="Rectangle 151"/>
            <p:cNvSpPr>
              <a:spLocks/>
            </p:cNvSpPr>
            <p:nvPr/>
          </p:nvSpPr>
          <p:spPr bwMode="auto">
            <a:xfrm rot="-2340000">
              <a:off x="50" y="267"/>
              <a:ext cx="362"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Hex</a:t>
              </a:r>
            </a:p>
          </p:txBody>
        </p:sp>
        <p:sp>
          <p:nvSpPr>
            <p:cNvPr id="7" name="Rectangle 152"/>
            <p:cNvSpPr>
              <a:spLocks/>
            </p:cNvSpPr>
            <p:nvPr/>
          </p:nvSpPr>
          <p:spPr bwMode="auto">
            <a:xfrm rot="-2340000">
              <a:off x="307" y="177"/>
              <a:ext cx="649"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Decimal</a:t>
              </a:r>
            </a:p>
          </p:txBody>
        </p:sp>
        <p:sp>
          <p:nvSpPr>
            <p:cNvPr id="8" name="Rectangle 153"/>
            <p:cNvSpPr>
              <a:spLocks/>
            </p:cNvSpPr>
            <p:nvPr/>
          </p:nvSpPr>
          <p:spPr bwMode="auto">
            <a:xfrm rot="-2340000">
              <a:off x="606" y="210"/>
              <a:ext cx="546"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Binary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Operations </a:t>
            </a:r>
            <a:r>
              <a:rPr lang="en-US" kern="0" dirty="0">
                <a:latin typeface="Monaco" charset="0"/>
                <a:ea typeface="Monaco" charset="0"/>
                <a:cs typeface="Monaco" charset="0"/>
                <a:sym typeface="Monaco" charset="0"/>
              </a:rPr>
              <a:t>&amp;</a:t>
            </a:r>
            <a:r>
              <a:rPr lang="en-US" kern="0" dirty="0"/>
              <a:t>,  </a:t>
            </a:r>
            <a:r>
              <a:rPr lang="en-US" kern="0" dirty="0">
                <a:latin typeface="Monaco" charset="0"/>
                <a:ea typeface="Monaco" charset="0"/>
                <a:cs typeface="Monaco" charset="0"/>
                <a:sym typeface="Monaco" charset="0"/>
              </a:rPr>
              <a:t>|</a:t>
            </a:r>
            <a:r>
              <a:rPr lang="en-US" kern="0" dirty="0"/>
              <a:t>,  </a:t>
            </a:r>
            <a:r>
              <a:rPr lang="en-US" kern="0" dirty="0">
                <a:latin typeface="Monaco" charset="0"/>
                <a:ea typeface="Monaco" charset="0"/>
                <a:cs typeface="Monaco" charset="0"/>
                <a:sym typeface="Monaco" charset="0"/>
              </a:rPr>
              <a:t>~</a:t>
            </a:r>
            <a:r>
              <a:rPr lang="en-US" kern="0" dirty="0"/>
              <a:t>,  </a:t>
            </a:r>
            <a:r>
              <a:rPr lang="en-US" kern="0" dirty="0">
                <a:latin typeface="Monaco" charset="0"/>
                <a:ea typeface="Monaco" charset="0"/>
                <a:cs typeface="Monaco" charset="0"/>
                <a:sym typeface="Monaco" charset="0"/>
              </a:rPr>
              <a:t>^</a:t>
            </a:r>
            <a:r>
              <a:rPr lang="en-US" kern="0" dirty="0"/>
              <a:t> Available in C</a:t>
            </a:r>
          </a:p>
          <a:p>
            <a:pPr marL="552450" lvl="1"/>
            <a:r>
              <a:rPr lang="en-US" b="0" kern="0" dirty="0"/>
              <a:t>Apply to any “integral” data type</a:t>
            </a:r>
          </a:p>
          <a:p>
            <a:pPr marL="838200" lvl="2"/>
            <a:r>
              <a:rPr lang="en-US" sz="1800" b="0" kern="0" dirty="0">
                <a:latin typeface="Monaco" charset="0"/>
                <a:ea typeface="Monaco" charset="0"/>
                <a:cs typeface="Monaco" charset="0"/>
                <a:sym typeface="Monaco" charset="0"/>
              </a:rPr>
              <a:t>long, </a:t>
            </a:r>
            <a:r>
              <a:rPr lang="en-US" sz="1800" b="0" kern="0" dirty="0" err="1">
                <a:latin typeface="Monaco" charset="0"/>
                <a:ea typeface="Monaco" charset="0"/>
                <a:cs typeface="Monaco" charset="0"/>
                <a:sym typeface="Monaco" charset="0"/>
              </a:rPr>
              <a:t>int</a:t>
            </a:r>
            <a:r>
              <a:rPr lang="en-US" sz="1800" b="0" kern="0" dirty="0">
                <a:latin typeface="Monaco" charset="0"/>
                <a:ea typeface="Monaco" charset="0"/>
                <a:cs typeface="Monaco" charset="0"/>
                <a:sym typeface="Monaco" charset="0"/>
              </a:rPr>
              <a:t>, short, char, unsigned</a:t>
            </a:r>
            <a:endParaRPr lang="en-US" sz="1800" b="0" kern="0" dirty="0">
              <a:latin typeface="Monaco" charset="0"/>
              <a:sym typeface="Monaco" charset="0"/>
            </a:endParaRPr>
          </a:p>
          <a:p>
            <a:pPr marL="552450" lvl="1"/>
            <a:r>
              <a:rPr lang="en-US" b="0" kern="0" dirty="0"/>
              <a:t>View arguments as bit vectors</a:t>
            </a:r>
          </a:p>
          <a:p>
            <a:pPr marL="552450" lvl="1"/>
            <a:r>
              <a:rPr lang="en-US" b="0" kern="0" dirty="0"/>
              <a:t>Arguments applied bit-wise</a:t>
            </a:r>
          </a:p>
          <a:p>
            <a:r>
              <a:rPr lang="en-US" kern="0" dirty="0"/>
              <a:t>Examples (Char data type)</a:t>
            </a:r>
          </a:p>
          <a:p>
            <a:pPr marL="552450" lvl="1"/>
            <a:r>
              <a:rPr lang="en-US" sz="1800" b="0" kern="0" dirty="0">
                <a:latin typeface="Monaco" charset="0"/>
                <a:ea typeface="Zapf Dingbats" charset="2"/>
                <a:cs typeface="Zapf Dingbats" charset="2"/>
                <a:sym typeface="Monaco" charset="0"/>
              </a:rPr>
              <a:t>~0x41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kern="0" dirty="0">
                <a:latin typeface="Monaco" charset="0"/>
                <a:ea typeface="Zapf Dingbats" charset="2"/>
                <a:cs typeface="Zapf Dingbats" charset="2"/>
                <a:sym typeface="Monaco" charset="0"/>
              </a:rPr>
              <a:t>1011</a:t>
            </a:r>
            <a:r>
              <a:rPr lang="en-US" sz="1800" b="0" kern="0" dirty="0">
                <a:latin typeface="Monaco" charset="0"/>
                <a:ea typeface="Zapf Dingbats" charset="2"/>
                <a:cs typeface="Zapf Dingbats" charset="2"/>
                <a:sym typeface="Monaco" charset="0"/>
              </a:rPr>
              <a:t> 1110</a:t>
            </a:r>
            <a:r>
              <a:rPr lang="en-US" sz="1800" b="0" kern="0" dirty="0">
                <a:solidFill>
                  <a:schemeClr val="bg1"/>
                </a:solidFill>
                <a:latin typeface="Monaco" charset="0"/>
                <a:ea typeface="Zapf Dingbats" charset="2"/>
                <a:cs typeface="Zapf Dingbats" charset="2"/>
                <a:sym typeface="Monaco" charset="0"/>
              </a:rPr>
              <a:t>0xBE</a:t>
            </a:r>
            <a:r>
              <a:rPr lang="en-US" sz="1800" b="0" kern="0" dirty="0">
                <a:solidFill>
                  <a:schemeClr val="bg1"/>
                </a:solidFill>
                <a:latin typeface="Monaco" charset="0"/>
                <a:ea typeface="Monaco" charset="0"/>
                <a:cs typeface="Monaco" charset="0"/>
                <a:sym typeface="Monaco" charset="0"/>
              </a:rPr>
              <a:t>~01000001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Zapf Dingbats" charset="2"/>
                <a:cs typeface="Zapf Dingbats" charset="2"/>
                <a:sym typeface="Monaco" charset="0"/>
              </a:rPr>
              <a:t> </a:t>
            </a:r>
            <a:r>
              <a:rPr lang="en-US" sz="1800" b="0" kern="0" dirty="0">
                <a:solidFill>
                  <a:schemeClr val="bg1"/>
                </a:solidFill>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10111110</a:t>
            </a:r>
            <a:r>
              <a:rPr lang="en-US" sz="1800" b="0" kern="0" baseline="-6000" dirty="0">
                <a:solidFill>
                  <a:schemeClr val="bg1"/>
                </a:solidFill>
                <a:latin typeface="Monaco" charset="0"/>
                <a:ea typeface="Monaco" charset="0"/>
                <a:cs typeface="Monaco" charset="0"/>
                <a:sym typeface="Monaco" charset="0"/>
              </a:rPr>
              <a:t>2</a:t>
            </a:r>
            <a:endParaRPr lang="en-US" sz="1800" b="0" kern="0" dirty="0">
              <a:solidFill>
                <a:schemeClr val="bg1"/>
              </a:solidFill>
              <a:latin typeface="Monaco" charset="0"/>
              <a:sym typeface="Monaco" charset="0"/>
            </a:endParaRPr>
          </a:p>
          <a:p>
            <a:pPr marL="552450" lvl="1"/>
            <a:r>
              <a:rPr lang="en-US" sz="1800" b="0" kern="0" dirty="0">
                <a:latin typeface="Monaco" charset="0"/>
                <a:ea typeface="Zapf Dingbats" charset="2"/>
                <a:cs typeface="Zapf Dingbats" charset="2"/>
                <a:sym typeface="Monaco" charset="0"/>
              </a:rPr>
              <a:t>~0x00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kern="0" dirty="0">
                <a:latin typeface="Monaco" charset="0"/>
                <a:ea typeface="Zapf Dingbats" charset="2"/>
                <a:cs typeface="Zapf Dingbats" charset="2"/>
                <a:sym typeface="Monaco" charset="0"/>
              </a:rPr>
              <a:t>1111 1111</a:t>
            </a:r>
            <a:r>
              <a:rPr lang="en-US" sz="1800" b="0" kern="0" dirty="0">
                <a:solidFill>
                  <a:schemeClr val="bg1"/>
                </a:solidFill>
                <a:latin typeface="Monaco" charset="0"/>
                <a:ea typeface="Zapf Dingbats" charset="2"/>
                <a:cs typeface="Zapf Dingbats" charset="2"/>
                <a:sym typeface="Monaco" charset="0"/>
              </a:rPr>
              <a:t>0xF</a:t>
            </a:r>
            <a:r>
              <a:rPr lang="en-US" sz="1800" b="0" kern="0" dirty="0">
                <a:solidFill>
                  <a:schemeClr val="bg1"/>
                </a:solidFill>
                <a:latin typeface="Monaco" charset="0"/>
                <a:ea typeface="Monaco" charset="0"/>
                <a:cs typeface="Monaco" charset="0"/>
                <a:sym typeface="Monaco" charset="0"/>
              </a:rPr>
              <a:t>~00000000</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Zapf Dingbats" charset="2"/>
                <a:cs typeface="Zapf Dingbats" charset="2"/>
                <a:sym typeface="Monaco" charset="0"/>
              </a:rPr>
              <a:t> </a:t>
            </a:r>
            <a:r>
              <a:rPr lang="en-US" sz="1800" b="0" kern="0" dirty="0">
                <a:solidFill>
                  <a:schemeClr val="bg1"/>
                </a:solidFill>
                <a:ea typeface="Zapf Dingbats" charset="2"/>
                <a:cs typeface="Zapf Dingbats" charset="2"/>
                <a:sym typeface="Monaco" charset="0"/>
              </a:rPr>
              <a:t>→</a:t>
            </a:r>
            <a:r>
              <a:rPr lang="en-US" sz="1800" b="0" kern="0" dirty="0">
                <a:solidFill>
                  <a:schemeClr val="bg1"/>
                </a:solidFill>
                <a:latin typeface="Monaco" charset="0"/>
                <a:ea typeface="Zapf Dingbats" charset="2"/>
                <a:cs typeface="Zapf Dingbats" charset="2"/>
                <a:sym typeface="Monaco" charset="0"/>
              </a:rPr>
              <a:t> 111111</a:t>
            </a:r>
            <a:r>
              <a:rPr lang="en-US" sz="1800" b="0" kern="0" baseline="-6000" dirty="0">
                <a:solidFill>
                  <a:schemeClr val="bg1"/>
                </a:solidFill>
                <a:latin typeface="Monaco" charset="0"/>
                <a:ea typeface="Monaco" charset="0"/>
                <a:cs typeface="Monaco" charset="0"/>
                <a:sym typeface="Monaco" charset="0"/>
              </a:rPr>
              <a:t>2</a:t>
            </a:r>
            <a:endParaRPr lang="en-US" sz="1800" b="0" kern="0" dirty="0">
              <a:solidFill>
                <a:schemeClr val="bg1"/>
              </a:solidFill>
              <a:latin typeface="Monaco" charset="0"/>
              <a:sym typeface="Monaco" charset="0"/>
            </a:endParaRPr>
          </a:p>
          <a:p>
            <a:pPr marL="552450" lvl="1"/>
            <a:r>
              <a:rPr lang="en-US" sz="1800" b="0" kern="0" dirty="0">
                <a:latin typeface="Monaco" charset="0"/>
                <a:ea typeface="Zapf Dingbats" charset="2"/>
                <a:cs typeface="Zapf Dingbats" charset="2"/>
                <a:sym typeface="Monaco" charset="0"/>
              </a:rPr>
              <a:t>0x69 &amp; 0x55:                   0x69 | 0x55: </a:t>
            </a:r>
          </a:p>
          <a:p>
            <a:pPr marL="266700" lvl="1" indent="0">
              <a:buNone/>
            </a:pPr>
            <a:r>
              <a:rPr lang="en-US" sz="1800" kern="0" dirty="0">
                <a:latin typeface="Monaco" charset="0"/>
                <a:ea typeface="Zapf Dingbats" charset="2"/>
                <a:cs typeface="Zapf Dingbats" charset="2"/>
                <a:sym typeface="Monaco" charset="0"/>
              </a:rPr>
              <a:t>      </a:t>
            </a:r>
            <a:r>
              <a:rPr lang="en-US" sz="1800" b="0" kern="0" dirty="0">
                <a:latin typeface="Monaco" charset="0"/>
                <a:ea typeface="Zapf Dingbats" charset="2"/>
                <a:cs typeface="Zapf Dingbats" charset="2"/>
                <a:sym typeface="Monaco" charset="0"/>
              </a:rPr>
              <a:t>0110 1001		 0110 1001 	 </a:t>
            </a:r>
          </a:p>
          <a:p>
            <a:pPr marL="266700" lvl="1" indent="0">
              <a:buNone/>
            </a:pPr>
            <a:r>
              <a:rPr lang="en-US" sz="1800" b="0" kern="0" dirty="0">
                <a:latin typeface="Monaco" charset="0"/>
                <a:ea typeface="Zapf Dingbats" charset="2"/>
                <a:cs typeface="Zapf Dingbats" charset="2"/>
                <a:sym typeface="Monaco" charset="0"/>
              </a:rPr>
              <a:t>  &amp; 0101 0101 	                | 0101 0101 </a:t>
            </a:r>
            <a:endParaRPr lang="en-US" sz="1800" kern="0" dirty="0">
              <a:latin typeface="Monaco" charset="0"/>
              <a:ea typeface="Zapf Dingbats" charset="2"/>
              <a:cs typeface="Zapf Dingbats" charset="2"/>
              <a:sym typeface="Monaco" charset="0"/>
            </a:endParaRPr>
          </a:p>
          <a:p>
            <a:pPr marL="266700" lvl="1" indent="0">
              <a:buNone/>
            </a:pPr>
            <a:r>
              <a:rPr lang="en-US" sz="1800" b="0" kern="0" dirty="0">
                <a:latin typeface="Monaco" charset="0"/>
                <a:ea typeface="Zapf Dingbats" charset="2"/>
                <a:cs typeface="Zapf Dingbats" charset="2"/>
                <a:sym typeface="Monaco" charset="0"/>
              </a:rPr>
              <a:t> -----------------		-----------------</a:t>
            </a:r>
          </a:p>
          <a:p>
            <a:pPr marL="266700" lvl="1" indent="0">
              <a:buNone/>
            </a:pPr>
            <a:r>
              <a:rPr lang="en-US" sz="1800" kern="0" dirty="0">
                <a:latin typeface="Monaco" charset="0"/>
                <a:ea typeface="Zapf Dingbats" charset="2"/>
                <a:cs typeface="Zapf Dingbats" charset="2"/>
                <a:sym typeface="Monaco" charset="0"/>
              </a:rPr>
              <a:t>      0100 0001</a:t>
            </a:r>
            <a:r>
              <a:rPr lang="en-US" sz="1800" b="0" kern="0" dirty="0">
                <a:solidFill>
                  <a:schemeClr val="bg1"/>
                </a:solidFill>
                <a:latin typeface="Monaco" charset="0"/>
                <a:ea typeface="Monaco" charset="0"/>
                <a:cs typeface="Monaco" charset="0"/>
                <a:sym typeface="Monaco" charset="0"/>
              </a:rPr>
              <a:t>011010</a:t>
            </a:r>
            <a:r>
              <a:rPr lang="en-US" sz="1800" kern="0" dirty="0">
                <a:latin typeface="Monaco" charset="0"/>
                <a:ea typeface="Zapf Dingbats" charset="2"/>
                <a:cs typeface="Zapf Dingbats" charset="2"/>
                <a:sym typeface="Monaco" charset="0"/>
              </a:rPr>
              <a:t>          0111 1101</a:t>
            </a:r>
            <a:r>
              <a:rPr lang="en-US" sz="1800" b="0" kern="0" dirty="0">
                <a:solidFill>
                  <a:schemeClr val="bg1"/>
                </a:solidFill>
                <a:latin typeface="Monaco" charset="0"/>
                <a:ea typeface="Monaco" charset="0"/>
                <a:cs typeface="Monaco" charset="0"/>
                <a:sym typeface="Monaco" charset="0"/>
              </a:rPr>
              <a:t>01101001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&amp; 01010101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Zapf Dingbats" charset="2"/>
                <a:cs typeface="Zapf Dingbats" charset="2"/>
                <a:sym typeface="Monaco" charset="0"/>
              </a:rPr>
              <a:t> </a:t>
            </a:r>
            <a:r>
              <a:rPr lang="en-US" sz="1800" b="0" kern="0" dirty="0">
                <a:solidFill>
                  <a:schemeClr val="bg1"/>
                </a:solidFill>
                <a:ea typeface="Zapf Dingbats" charset="2"/>
                <a:cs typeface="Zapf Dingbats" charset="2"/>
                <a:sym typeface="Monaco" charset="0"/>
              </a:rPr>
              <a:t>→</a:t>
            </a:r>
            <a:r>
              <a:rPr lang="en-US" sz="1800" b="0" kern="0" dirty="0">
                <a:solidFill>
                  <a:schemeClr val="bg1"/>
                </a:solidFill>
                <a:latin typeface="Monaco" charset="0"/>
                <a:ea typeface="Zapf Dingbats" charset="2"/>
                <a:cs typeface="Zapf Dingbats" charset="2"/>
                <a:sym typeface="Monaco" charset="0"/>
              </a:rPr>
              <a:t> 01000001</a:t>
            </a:r>
            <a:r>
              <a:rPr lang="en-US" sz="1800" b="0" kern="0" baseline="-6000" dirty="0">
                <a:solidFill>
                  <a:schemeClr val="bg1"/>
                </a:solidFill>
                <a:latin typeface="Monaco" charset="0"/>
                <a:ea typeface="Monaco" charset="0"/>
                <a:cs typeface="Monaco" charset="0"/>
                <a:sym typeface="Monaco" charset="0"/>
              </a:rPr>
              <a:t>2</a:t>
            </a:r>
            <a:endParaRPr lang="en-US" sz="1800" b="0" kern="0" dirty="0">
              <a:solidFill>
                <a:schemeClr val="bg1"/>
              </a:solidFill>
              <a:latin typeface="Monaco" charset="0"/>
              <a:sym typeface="Monaco" charset="0"/>
            </a:endParaRPr>
          </a:p>
          <a:p>
            <a:pPr marL="266700" lvl="1" indent="0">
              <a:buNone/>
            </a:pPr>
            <a:r>
              <a:rPr lang="en-US" sz="1800" b="0" kern="0" dirty="0">
                <a:solidFill>
                  <a:schemeClr val="bg1"/>
                </a:solidFill>
                <a:latin typeface="Monaco" charset="0"/>
                <a:ea typeface="Zapf Dingbats" charset="2"/>
                <a:cs typeface="Zapf Dingbats" charset="2"/>
                <a:sym typeface="Monaco" charset="0"/>
              </a:rPr>
              <a:t>0x7D</a:t>
            </a:r>
            <a:endParaRPr lang="en-US" sz="1800" b="0" kern="0" dirty="0">
              <a:solidFill>
                <a:schemeClr val="bg1"/>
              </a:solidFill>
              <a:latin typeface="Monaco" charset="0"/>
              <a:sym typeface="Monaco" charset="0"/>
            </a:endParaRPr>
          </a:p>
          <a:p>
            <a:pPr marL="838200" lvl="2"/>
            <a:r>
              <a:rPr lang="en-US" sz="1800" b="0" kern="0" dirty="0">
                <a:solidFill>
                  <a:schemeClr val="bg1"/>
                </a:solidFill>
                <a:latin typeface="Monaco" charset="0"/>
                <a:ea typeface="Monaco" charset="0"/>
                <a:cs typeface="Monaco" charset="0"/>
                <a:sym typeface="Monaco" charset="0"/>
              </a:rPr>
              <a:t>01101001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 01010101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a:t>
            </a:r>
            <a:r>
              <a:rPr lang="en-US" sz="1800" b="0" kern="0" dirty="0">
                <a:solidFill>
                  <a:schemeClr val="bg1"/>
                </a:solidFill>
                <a:ea typeface="Zapf Dingbats" charset="2"/>
                <a:cs typeface="Zapf Dingbats" charset="2"/>
                <a:sym typeface="Monaco" charset="0"/>
              </a:rPr>
              <a:t>→</a:t>
            </a:r>
            <a:r>
              <a:rPr lang="en-US" sz="1800" b="0" kern="0" dirty="0">
                <a:solidFill>
                  <a:schemeClr val="bg1"/>
                </a:solidFill>
                <a:latin typeface="Monaco" charset="0"/>
                <a:ea typeface="Monaco" charset="0"/>
                <a:cs typeface="Monaco" charset="0"/>
                <a:sym typeface="Monaco" charset="0"/>
              </a:rPr>
              <a:t> 01111101</a:t>
            </a:r>
            <a:r>
              <a:rPr lang="en-US" sz="1800" b="0" kern="0" baseline="-6000" dirty="0">
                <a:solidFill>
                  <a:schemeClr val="bg1"/>
                </a:solidFill>
                <a:latin typeface="Monaco" charset="0"/>
                <a:ea typeface="Monaco" charset="0"/>
                <a:cs typeface="Monaco" charset="0"/>
                <a:sym typeface="Monaco" charset="0"/>
              </a:rPr>
              <a:t>2</a:t>
            </a:r>
            <a:endParaRPr lang="en-US" sz="1800" b="0" kern="0" baseline="-6000" dirty="0">
              <a:solidFill>
                <a:schemeClr val="bg1"/>
              </a:solidFill>
              <a:latin typeface="Monaco" charset="0"/>
              <a:sym typeface="Monaco" charset="0"/>
            </a:endParaRPr>
          </a:p>
        </p:txBody>
      </p:sp>
      <p:sp>
        <p:nvSpPr>
          <p:cNvPr id="60420" name="Rectangle 3"/>
          <p:cNvSpPr>
            <a:spLocks noGrp="1" noChangeArrowheads="1"/>
          </p:cNvSpPr>
          <p:nvPr>
            <p:ph type="title"/>
          </p:nvPr>
        </p:nvSpPr>
        <p:spPr/>
        <p:txBody>
          <a:bodyPr/>
          <a:lstStyle/>
          <a:p>
            <a:pPr marL="119063" indent="-119063" eaLnBrk="1" hangingPunct="1"/>
            <a:r>
              <a:rPr lang="en-US" dirty="0"/>
              <a:t>Bit-Level Operations in C</a:t>
            </a:r>
          </a:p>
        </p:txBody>
      </p:sp>
      <p:grpSp>
        <p:nvGrpSpPr>
          <p:cNvPr id="5" name="Group 5"/>
          <p:cNvGrpSpPr>
            <a:grpSpLocks/>
          </p:cNvGrpSpPr>
          <p:nvPr/>
        </p:nvGrpSpPr>
        <p:grpSpPr bwMode="auto">
          <a:xfrm>
            <a:off x="6858000" y="814287"/>
            <a:ext cx="1851025" cy="4591050"/>
            <a:chOff x="0" y="0"/>
            <a:chExt cx="1166" cy="2891"/>
          </a:xfrm>
        </p:grpSpPr>
        <p:grpSp>
          <p:nvGrpSpPr>
            <p:cNvPr id="6" name="Group 6"/>
            <p:cNvGrpSpPr>
              <a:grpSpLocks/>
            </p:cNvGrpSpPr>
            <p:nvPr/>
          </p:nvGrpSpPr>
          <p:grpSpPr bwMode="auto">
            <a:xfrm>
              <a:off x="0" y="507"/>
              <a:ext cx="1104" cy="2384"/>
              <a:chOff x="0" y="0"/>
              <a:chExt cx="1104" cy="2384"/>
            </a:xfrm>
          </p:grpSpPr>
          <p:grpSp>
            <p:nvGrpSpPr>
              <p:cNvPr id="10" name="Group 7"/>
              <p:cNvGrpSpPr>
                <a:grpSpLocks/>
              </p:cNvGrpSpPr>
              <p:nvPr/>
            </p:nvGrpSpPr>
            <p:grpSpPr bwMode="auto">
              <a:xfrm>
                <a:off x="0" y="0"/>
                <a:ext cx="288" cy="224"/>
                <a:chOff x="0" y="0"/>
                <a:chExt cx="288" cy="224"/>
              </a:xfrm>
            </p:grpSpPr>
            <p:sp>
              <p:nvSpPr>
                <p:cNvPr id="152"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3" name="Rectangle 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1" name="Group 10"/>
              <p:cNvGrpSpPr>
                <a:grpSpLocks/>
              </p:cNvGrpSpPr>
              <p:nvPr/>
            </p:nvGrpSpPr>
            <p:grpSpPr bwMode="auto">
              <a:xfrm>
                <a:off x="288" y="0"/>
                <a:ext cx="288" cy="224"/>
                <a:chOff x="0" y="0"/>
                <a:chExt cx="288" cy="224"/>
              </a:xfrm>
            </p:grpSpPr>
            <p:sp>
              <p:nvSpPr>
                <p:cNvPr id="150"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1" name="Rectangle 1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2" name="Group 13"/>
              <p:cNvGrpSpPr>
                <a:grpSpLocks/>
              </p:cNvGrpSpPr>
              <p:nvPr/>
            </p:nvGrpSpPr>
            <p:grpSpPr bwMode="auto">
              <a:xfrm>
                <a:off x="576" y="0"/>
                <a:ext cx="528" cy="224"/>
                <a:chOff x="0" y="0"/>
                <a:chExt cx="528" cy="224"/>
              </a:xfrm>
            </p:grpSpPr>
            <p:sp>
              <p:nvSpPr>
                <p:cNvPr id="148"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9" name="Rectangle 1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0000</a:t>
                  </a:r>
                </a:p>
              </p:txBody>
            </p:sp>
          </p:grpSp>
          <p:grpSp>
            <p:nvGrpSpPr>
              <p:cNvPr id="13" name="Group 16"/>
              <p:cNvGrpSpPr>
                <a:grpSpLocks/>
              </p:cNvGrpSpPr>
              <p:nvPr/>
            </p:nvGrpSpPr>
            <p:grpSpPr bwMode="auto">
              <a:xfrm>
                <a:off x="0" y="144"/>
                <a:ext cx="288" cy="224"/>
                <a:chOff x="0" y="0"/>
                <a:chExt cx="288" cy="224"/>
              </a:xfrm>
            </p:grpSpPr>
            <p:sp>
              <p:nvSpPr>
                <p:cNvPr id="146"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7" name="Rectangle 1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4" name="Group 19"/>
              <p:cNvGrpSpPr>
                <a:grpSpLocks/>
              </p:cNvGrpSpPr>
              <p:nvPr/>
            </p:nvGrpSpPr>
            <p:grpSpPr bwMode="auto">
              <a:xfrm>
                <a:off x="288" y="144"/>
                <a:ext cx="288" cy="224"/>
                <a:chOff x="0" y="0"/>
                <a:chExt cx="288" cy="224"/>
              </a:xfrm>
            </p:grpSpPr>
            <p:sp>
              <p:nvSpPr>
                <p:cNvPr id="144"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5" name="Rectangle 2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5" name="Group 22"/>
              <p:cNvGrpSpPr>
                <a:grpSpLocks/>
              </p:cNvGrpSpPr>
              <p:nvPr/>
            </p:nvGrpSpPr>
            <p:grpSpPr bwMode="auto">
              <a:xfrm>
                <a:off x="576" y="144"/>
                <a:ext cx="528" cy="224"/>
                <a:chOff x="0" y="0"/>
                <a:chExt cx="528" cy="224"/>
              </a:xfrm>
            </p:grpSpPr>
            <p:sp>
              <p:nvSpPr>
                <p:cNvPr id="142"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3" name="Rectangle 2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a:t>
                  </a:r>
                </a:p>
              </p:txBody>
            </p:sp>
          </p:grpSp>
          <p:grpSp>
            <p:nvGrpSpPr>
              <p:cNvPr id="16" name="Group 25"/>
              <p:cNvGrpSpPr>
                <a:grpSpLocks/>
              </p:cNvGrpSpPr>
              <p:nvPr/>
            </p:nvGrpSpPr>
            <p:grpSpPr bwMode="auto">
              <a:xfrm>
                <a:off x="0" y="288"/>
                <a:ext cx="288" cy="224"/>
                <a:chOff x="0" y="0"/>
                <a:chExt cx="288" cy="224"/>
              </a:xfrm>
            </p:grpSpPr>
            <p:sp>
              <p:nvSpPr>
                <p:cNvPr id="140"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1" name="Rectangle 2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7" name="Group 28"/>
              <p:cNvGrpSpPr>
                <a:grpSpLocks/>
              </p:cNvGrpSpPr>
              <p:nvPr/>
            </p:nvGrpSpPr>
            <p:grpSpPr bwMode="auto">
              <a:xfrm>
                <a:off x="288" y="288"/>
                <a:ext cx="288" cy="224"/>
                <a:chOff x="0" y="0"/>
                <a:chExt cx="288" cy="224"/>
              </a:xfrm>
            </p:grpSpPr>
            <p:sp>
              <p:nvSpPr>
                <p:cNvPr id="138"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9" name="Rectangle 3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8" name="Group 31"/>
              <p:cNvGrpSpPr>
                <a:grpSpLocks/>
              </p:cNvGrpSpPr>
              <p:nvPr/>
            </p:nvGrpSpPr>
            <p:grpSpPr bwMode="auto">
              <a:xfrm>
                <a:off x="576" y="288"/>
                <a:ext cx="528" cy="224"/>
                <a:chOff x="0" y="0"/>
                <a:chExt cx="528" cy="224"/>
              </a:xfrm>
            </p:grpSpPr>
            <p:sp>
              <p:nvSpPr>
                <p:cNvPr id="136"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7" name="Rectangle 3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0010</a:t>
                  </a:r>
                </a:p>
              </p:txBody>
            </p:sp>
          </p:grpSp>
          <p:grpSp>
            <p:nvGrpSpPr>
              <p:cNvPr id="19" name="Group 34"/>
              <p:cNvGrpSpPr>
                <a:grpSpLocks/>
              </p:cNvGrpSpPr>
              <p:nvPr/>
            </p:nvGrpSpPr>
            <p:grpSpPr bwMode="auto">
              <a:xfrm>
                <a:off x="0" y="432"/>
                <a:ext cx="288" cy="224"/>
                <a:chOff x="0" y="0"/>
                <a:chExt cx="288" cy="224"/>
              </a:xfrm>
            </p:grpSpPr>
            <p:sp>
              <p:nvSpPr>
                <p:cNvPr id="134"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5" name="Rectangle 3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20" name="Group 37"/>
              <p:cNvGrpSpPr>
                <a:grpSpLocks/>
              </p:cNvGrpSpPr>
              <p:nvPr/>
            </p:nvGrpSpPr>
            <p:grpSpPr bwMode="auto">
              <a:xfrm>
                <a:off x="288" y="432"/>
                <a:ext cx="288" cy="224"/>
                <a:chOff x="0" y="0"/>
                <a:chExt cx="288" cy="224"/>
              </a:xfrm>
            </p:grpSpPr>
            <p:sp>
              <p:nvSpPr>
                <p:cNvPr id="132"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3" name="Rectangle 3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21" name="Group 40"/>
              <p:cNvGrpSpPr>
                <a:grpSpLocks/>
              </p:cNvGrpSpPr>
              <p:nvPr/>
            </p:nvGrpSpPr>
            <p:grpSpPr bwMode="auto">
              <a:xfrm>
                <a:off x="576" y="432"/>
                <a:ext cx="528" cy="224"/>
                <a:chOff x="0" y="0"/>
                <a:chExt cx="528" cy="224"/>
              </a:xfrm>
            </p:grpSpPr>
            <p:sp>
              <p:nvSpPr>
                <p:cNvPr id="130"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1" name="Rectangle 4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0011</a:t>
                  </a:r>
                </a:p>
              </p:txBody>
            </p:sp>
          </p:grpSp>
          <p:grpSp>
            <p:nvGrpSpPr>
              <p:cNvPr id="22" name="Group 43"/>
              <p:cNvGrpSpPr>
                <a:grpSpLocks/>
              </p:cNvGrpSpPr>
              <p:nvPr/>
            </p:nvGrpSpPr>
            <p:grpSpPr bwMode="auto">
              <a:xfrm>
                <a:off x="0" y="576"/>
                <a:ext cx="288" cy="224"/>
                <a:chOff x="0" y="0"/>
                <a:chExt cx="288" cy="224"/>
              </a:xfrm>
            </p:grpSpPr>
            <p:sp>
              <p:nvSpPr>
                <p:cNvPr id="128"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9" name="Rectangle 4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3" name="Group 46"/>
              <p:cNvGrpSpPr>
                <a:grpSpLocks/>
              </p:cNvGrpSpPr>
              <p:nvPr/>
            </p:nvGrpSpPr>
            <p:grpSpPr bwMode="auto">
              <a:xfrm>
                <a:off x="288" y="576"/>
                <a:ext cx="288" cy="224"/>
                <a:chOff x="0" y="0"/>
                <a:chExt cx="288" cy="224"/>
              </a:xfrm>
            </p:grpSpPr>
            <p:sp>
              <p:nvSpPr>
                <p:cNvPr id="126"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7" name="Rectangle 4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4" name="Group 49"/>
              <p:cNvGrpSpPr>
                <a:grpSpLocks/>
              </p:cNvGrpSpPr>
              <p:nvPr/>
            </p:nvGrpSpPr>
            <p:grpSpPr bwMode="auto">
              <a:xfrm>
                <a:off x="576" y="576"/>
                <a:ext cx="528" cy="224"/>
                <a:chOff x="0" y="0"/>
                <a:chExt cx="528" cy="224"/>
              </a:xfrm>
            </p:grpSpPr>
            <p:sp>
              <p:nvSpPr>
                <p:cNvPr id="124"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5" name="Rectangle 5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0100</a:t>
                  </a:r>
                </a:p>
              </p:txBody>
            </p:sp>
          </p:grpSp>
          <p:grpSp>
            <p:nvGrpSpPr>
              <p:cNvPr id="25" name="Group 52"/>
              <p:cNvGrpSpPr>
                <a:grpSpLocks/>
              </p:cNvGrpSpPr>
              <p:nvPr/>
            </p:nvGrpSpPr>
            <p:grpSpPr bwMode="auto">
              <a:xfrm>
                <a:off x="0" y="720"/>
                <a:ext cx="288" cy="224"/>
                <a:chOff x="0" y="0"/>
                <a:chExt cx="288" cy="224"/>
              </a:xfrm>
            </p:grpSpPr>
            <p:sp>
              <p:nvSpPr>
                <p:cNvPr id="122"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3" name="Rectangle 5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6" name="Group 55"/>
              <p:cNvGrpSpPr>
                <a:grpSpLocks/>
              </p:cNvGrpSpPr>
              <p:nvPr/>
            </p:nvGrpSpPr>
            <p:grpSpPr bwMode="auto">
              <a:xfrm>
                <a:off x="288" y="720"/>
                <a:ext cx="288" cy="224"/>
                <a:chOff x="0" y="0"/>
                <a:chExt cx="288" cy="224"/>
              </a:xfrm>
            </p:grpSpPr>
            <p:sp>
              <p:nvSpPr>
                <p:cNvPr id="120"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1" name="Rectangle 5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7" name="Group 58"/>
              <p:cNvGrpSpPr>
                <a:grpSpLocks/>
              </p:cNvGrpSpPr>
              <p:nvPr/>
            </p:nvGrpSpPr>
            <p:grpSpPr bwMode="auto">
              <a:xfrm>
                <a:off x="576" y="720"/>
                <a:ext cx="528" cy="224"/>
                <a:chOff x="0" y="0"/>
                <a:chExt cx="528" cy="224"/>
              </a:xfrm>
            </p:grpSpPr>
            <p:sp>
              <p:nvSpPr>
                <p:cNvPr id="118"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9" name="Rectangle 6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0101</a:t>
                  </a:r>
                </a:p>
              </p:txBody>
            </p:sp>
          </p:grpSp>
          <p:grpSp>
            <p:nvGrpSpPr>
              <p:cNvPr id="28" name="Group 61"/>
              <p:cNvGrpSpPr>
                <a:grpSpLocks/>
              </p:cNvGrpSpPr>
              <p:nvPr/>
            </p:nvGrpSpPr>
            <p:grpSpPr bwMode="auto">
              <a:xfrm>
                <a:off x="0" y="864"/>
                <a:ext cx="288" cy="224"/>
                <a:chOff x="0" y="0"/>
                <a:chExt cx="288" cy="224"/>
              </a:xfrm>
            </p:grpSpPr>
            <p:sp>
              <p:nvSpPr>
                <p:cNvPr id="116"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7" name="Rectangle 6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9" name="Group 64"/>
              <p:cNvGrpSpPr>
                <a:grpSpLocks/>
              </p:cNvGrpSpPr>
              <p:nvPr/>
            </p:nvGrpSpPr>
            <p:grpSpPr bwMode="auto">
              <a:xfrm>
                <a:off x="288" y="864"/>
                <a:ext cx="288" cy="224"/>
                <a:chOff x="0" y="0"/>
                <a:chExt cx="288" cy="224"/>
              </a:xfrm>
            </p:grpSpPr>
            <p:sp>
              <p:nvSpPr>
                <p:cNvPr id="114"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5" name="Rectangle 6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30" name="Group 67"/>
              <p:cNvGrpSpPr>
                <a:grpSpLocks/>
              </p:cNvGrpSpPr>
              <p:nvPr/>
            </p:nvGrpSpPr>
            <p:grpSpPr bwMode="auto">
              <a:xfrm>
                <a:off x="576" y="864"/>
                <a:ext cx="528" cy="224"/>
                <a:chOff x="0" y="0"/>
                <a:chExt cx="528" cy="224"/>
              </a:xfrm>
            </p:grpSpPr>
            <p:sp>
              <p:nvSpPr>
                <p:cNvPr id="112"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3" name="Rectangle 69"/>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0110</a:t>
                  </a:r>
                </a:p>
              </p:txBody>
            </p:sp>
          </p:grpSp>
          <p:grpSp>
            <p:nvGrpSpPr>
              <p:cNvPr id="31" name="Group 70"/>
              <p:cNvGrpSpPr>
                <a:grpSpLocks/>
              </p:cNvGrpSpPr>
              <p:nvPr/>
            </p:nvGrpSpPr>
            <p:grpSpPr bwMode="auto">
              <a:xfrm>
                <a:off x="0" y="1008"/>
                <a:ext cx="288" cy="224"/>
                <a:chOff x="0" y="0"/>
                <a:chExt cx="288" cy="224"/>
              </a:xfrm>
            </p:grpSpPr>
            <p:sp>
              <p:nvSpPr>
                <p:cNvPr id="110"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1" name="Rectangle 7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2" name="Group 73"/>
              <p:cNvGrpSpPr>
                <a:grpSpLocks/>
              </p:cNvGrpSpPr>
              <p:nvPr/>
            </p:nvGrpSpPr>
            <p:grpSpPr bwMode="auto">
              <a:xfrm>
                <a:off x="288" y="1008"/>
                <a:ext cx="288" cy="224"/>
                <a:chOff x="0" y="0"/>
                <a:chExt cx="288" cy="224"/>
              </a:xfrm>
            </p:grpSpPr>
            <p:sp>
              <p:nvSpPr>
                <p:cNvPr id="108"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9" name="Rectangle 7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3" name="Group 76"/>
              <p:cNvGrpSpPr>
                <a:grpSpLocks/>
              </p:cNvGrpSpPr>
              <p:nvPr/>
            </p:nvGrpSpPr>
            <p:grpSpPr bwMode="auto">
              <a:xfrm>
                <a:off x="576" y="1008"/>
                <a:ext cx="528" cy="224"/>
                <a:chOff x="0" y="0"/>
                <a:chExt cx="528" cy="224"/>
              </a:xfrm>
            </p:grpSpPr>
            <p:sp>
              <p:nvSpPr>
                <p:cNvPr id="106"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7" name="Rectangle 78"/>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0111</a:t>
                  </a:r>
                </a:p>
              </p:txBody>
            </p:sp>
          </p:grpSp>
          <p:grpSp>
            <p:nvGrpSpPr>
              <p:cNvPr id="34" name="Group 79"/>
              <p:cNvGrpSpPr>
                <a:grpSpLocks/>
              </p:cNvGrpSpPr>
              <p:nvPr/>
            </p:nvGrpSpPr>
            <p:grpSpPr bwMode="auto">
              <a:xfrm>
                <a:off x="0" y="1152"/>
                <a:ext cx="288" cy="224"/>
                <a:chOff x="0" y="0"/>
                <a:chExt cx="288" cy="224"/>
              </a:xfrm>
            </p:grpSpPr>
            <p:sp>
              <p:nvSpPr>
                <p:cNvPr id="104"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5" name="Rectangle 8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5" name="Group 82"/>
              <p:cNvGrpSpPr>
                <a:grpSpLocks/>
              </p:cNvGrpSpPr>
              <p:nvPr/>
            </p:nvGrpSpPr>
            <p:grpSpPr bwMode="auto">
              <a:xfrm>
                <a:off x="288" y="1152"/>
                <a:ext cx="288" cy="224"/>
                <a:chOff x="0" y="0"/>
                <a:chExt cx="288" cy="224"/>
              </a:xfrm>
            </p:grpSpPr>
            <p:sp>
              <p:nvSpPr>
                <p:cNvPr id="102"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3" name="Rectangle 8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6" name="Group 85"/>
              <p:cNvGrpSpPr>
                <a:grpSpLocks/>
              </p:cNvGrpSpPr>
              <p:nvPr/>
            </p:nvGrpSpPr>
            <p:grpSpPr bwMode="auto">
              <a:xfrm>
                <a:off x="576" y="1152"/>
                <a:ext cx="528" cy="224"/>
                <a:chOff x="0" y="0"/>
                <a:chExt cx="528" cy="224"/>
              </a:xfrm>
            </p:grpSpPr>
            <p:sp>
              <p:nvSpPr>
                <p:cNvPr id="100"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1" name="Rectangle 87"/>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1000</a:t>
                  </a:r>
                </a:p>
              </p:txBody>
            </p:sp>
          </p:grpSp>
          <p:grpSp>
            <p:nvGrpSpPr>
              <p:cNvPr id="37" name="Group 88"/>
              <p:cNvGrpSpPr>
                <a:grpSpLocks/>
              </p:cNvGrpSpPr>
              <p:nvPr/>
            </p:nvGrpSpPr>
            <p:grpSpPr bwMode="auto">
              <a:xfrm>
                <a:off x="0" y="1296"/>
                <a:ext cx="288" cy="224"/>
                <a:chOff x="0" y="0"/>
                <a:chExt cx="288" cy="224"/>
              </a:xfrm>
            </p:grpSpPr>
            <p:sp>
              <p:nvSpPr>
                <p:cNvPr id="98"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9" name="Rectangle 9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8" name="Group 91"/>
              <p:cNvGrpSpPr>
                <a:grpSpLocks/>
              </p:cNvGrpSpPr>
              <p:nvPr/>
            </p:nvGrpSpPr>
            <p:grpSpPr bwMode="auto">
              <a:xfrm>
                <a:off x="288" y="1296"/>
                <a:ext cx="288" cy="224"/>
                <a:chOff x="0" y="0"/>
                <a:chExt cx="288" cy="224"/>
              </a:xfrm>
            </p:grpSpPr>
            <p:sp>
              <p:nvSpPr>
                <p:cNvPr id="96"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7" name="Rectangle 9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9" name="Group 94"/>
              <p:cNvGrpSpPr>
                <a:grpSpLocks/>
              </p:cNvGrpSpPr>
              <p:nvPr/>
            </p:nvGrpSpPr>
            <p:grpSpPr bwMode="auto">
              <a:xfrm>
                <a:off x="576" y="1296"/>
                <a:ext cx="528" cy="224"/>
                <a:chOff x="0" y="0"/>
                <a:chExt cx="528" cy="224"/>
              </a:xfrm>
            </p:grpSpPr>
            <p:sp>
              <p:nvSpPr>
                <p:cNvPr id="94"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5" name="Rectangle 96"/>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1001</a:t>
                  </a:r>
                </a:p>
              </p:txBody>
            </p:sp>
          </p:grpSp>
          <p:grpSp>
            <p:nvGrpSpPr>
              <p:cNvPr id="40" name="Group 97"/>
              <p:cNvGrpSpPr>
                <a:grpSpLocks/>
              </p:cNvGrpSpPr>
              <p:nvPr/>
            </p:nvGrpSpPr>
            <p:grpSpPr bwMode="auto">
              <a:xfrm>
                <a:off x="0" y="1440"/>
                <a:ext cx="288" cy="224"/>
                <a:chOff x="0" y="0"/>
                <a:chExt cx="288" cy="224"/>
              </a:xfrm>
            </p:grpSpPr>
            <p:sp>
              <p:nvSpPr>
                <p:cNvPr id="92"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3" name="Rectangle 9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A</a:t>
                  </a:r>
                </a:p>
              </p:txBody>
            </p:sp>
          </p:grpSp>
          <p:grpSp>
            <p:nvGrpSpPr>
              <p:cNvPr id="41" name="Group 100"/>
              <p:cNvGrpSpPr>
                <a:grpSpLocks/>
              </p:cNvGrpSpPr>
              <p:nvPr/>
            </p:nvGrpSpPr>
            <p:grpSpPr bwMode="auto">
              <a:xfrm>
                <a:off x="288" y="1440"/>
                <a:ext cx="288" cy="224"/>
                <a:chOff x="0" y="0"/>
                <a:chExt cx="288" cy="224"/>
              </a:xfrm>
            </p:grpSpPr>
            <p:sp>
              <p:nvSpPr>
                <p:cNvPr id="90"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1" name="Rectangle 102"/>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a:t>
                  </a:r>
                </a:p>
              </p:txBody>
            </p:sp>
          </p:grpSp>
          <p:grpSp>
            <p:nvGrpSpPr>
              <p:cNvPr id="42" name="Group 103"/>
              <p:cNvGrpSpPr>
                <a:grpSpLocks/>
              </p:cNvGrpSpPr>
              <p:nvPr/>
            </p:nvGrpSpPr>
            <p:grpSpPr bwMode="auto">
              <a:xfrm>
                <a:off x="576" y="1440"/>
                <a:ext cx="528" cy="224"/>
                <a:chOff x="0" y="0"/>
                <a:chExt cx="528" cy="224"/>
              </a:xfrm>
            </p:grpSpPr>
            <p:sp>
              <p:nvSpPr>
                <p:cNvPr id="88"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9" name="Rectangle 10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1010</a:t>
                  </a:r>
                </a:p>
              </p:txBody>
            </p:sp>
          </p:grpSp>
          <p:grpSp>
            <p:nvGrpSpPr>
              <p:cNvPr id="43" name="Group 106"/>
              <p:cNvGrpSpPr>
                <a:grpSpLocks/>
              </p:cNvGrpSpPr>
              <p:nvPr/>
            </p:nvGrpSpPr>
            <p:grpSpPr bwMode="auto">
              <a:xfrm>
                <a:off x="0" y="1584"/>
                <a:ext cx="288" cy="224"/>
                <a:chOff x="0" y="0"/>
                <a:chExt cx="288" cy="224"/>
              </a:xfrm>
            </p:grpSpPr>
            <p:sp>
              <p:nvSpPr>
                <p:cNvPr id="86"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7" name="Rectangle 10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B</a:t>
                  </a:r>
                </a:p>
              </p:txBody>
            </p:sp>
          </p:grpSp>
          <p:grpSp>
            <p:nvGrpSpPr>
              <p:cNvPr id="44" name="Group 109"/>
              <p:cNvGrpSpPr>
                <a:grpSpLocks/>
              </p:cNvGrpSpPr>
              <p:nvPr/>
            </p:nvGrpSpPr>
            <p:grpSpPr bwMode="auto">
              <a:xfrm>
                <a:off x="288" y="1584"/>
                <a:ext cx="288" cy="224"/>
                <a:chOff x="0" y="0"/>
                <a:chExt cx="288" cy="224"/>
              </a:xfrm>
            </p:grpSpPr>
            <p:sp>
              <p:nvSpPr>
                <p:cNvPr id="84"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5" name="Rectangle 111"/>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a:t>
                  </a:r>
                </a:p>
              </p:txBody>
            </p:sp>
          </p:grpSp>
          <p:grpSp>
            <p:nvGrpSpPr>
              <p:cNvPr id="45" name="Group 112"/>
              <p:cNvGrpSpPr>
                <a:grpSpLocks/>
              </p:cNvGrpSpPr>
              <p:nvPr/>
            </p:nvGrpSpPr>
            <p:grpSpPr bwMode="auto">
              <a:xfrm>
                <a:off x="576" y="1584"/>
                <a:ext cx="528" cy="224"/>
                <a:chOff x="0" y="0"/>
                <a:chExt cx="528" cy="224"/>
              </a:xfrm>
            </p:grpSpPr>
            <p:sp>
              <p:nvSpPr>
                <p:cNvPr id="82"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3" name="Rectangle 11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1011</a:t>
                  </a:r>
                </a:p>
              </p:txBody>
            </p:sp>
          </p:grpSp>
          <p:grpSp>
            <p:nvGrpSpPr>
              <p:cNvPr id="46" name="Group 115"/>
              <p:cNvGrpSpPr>
                <a:grpSpLocks/>
              </p:cNvGrpSpPr>
              <p:nvPr/>
            </p:nvGrpSpPr>
            <p:grpSpPr bwMode="auto">
              <a:xfrm>
                <a:off x="0" y="1728"/>
                <a:ext cx="288" cy="224"/>
                <a:chOff x="0" y="0"/>
                <a:chExt cx="288" cy="224"/>
              </a:xfrm>
            </p:grpSpPr>
            <p:sp>
              <p:nvSpPr>
                <p:cNvPr id="80"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1" name="Rectangle 11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C</a:t>
                  </a:r>
                </a:p>
              </p:txBody>
            </p:sp>
          </p:grpSp>
          <p:grpSp>
            <p:nvGrpSpPr>
              <p:cNvPr id="47" name="Group 118"/>
              <p:cNvGrpSpPr>
                <a:grpSpLocks/>
              </p:cNvGrpSpPr>
              <p:nvPr/>
            </p:nvGrpSpPr>
            <p:grpSpPr bwMode="auto">
              <a:xfrm>
                <a:off x="288" y="1728"/>
                <a:ext cx="288" cy="224"/>
                <a:chOff x="0" y="0"/>
                <a:chExt cx="288" cy="224"/>
              </a:xfrm>
            </p:grpSpPr>
            <p:sp>
              <p:nvSpPr>
                <p:cNvPr id="78"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9" name="Rectangle 120"/>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12</a:t>
                  </a:r>
                </a:p>
              </p:txBody>
            </p:sp>
          </p:grpSp>
          <p:grpSp>
            <p:nvGrpSpPr>
              <p:cNvPr id="48" name="Group 121"/>
              <p:cNvGrpSpPr>
                <a:grpSpLocks/>
              </p:cNvGrpSpPr>
              <p:nvPr/>
            </p:nvGrpSpPr>
            <p:grpSpPr bwMode="auto">
              <a:xfrm>
                <a:off x="576" y="1728"/>
                <a:ext cx="528" cy="224"/>
                <a:chOff x="0" y="0"/>
                <a:chExt cx="528" cy="224"/>
              </a:xfrm>
            </p:grpSpPr>
            <p:sp>
              <p:nvSpPr>
                <p:cNvPr id="76"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7" name="Rectangle 12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1100</a:t>
                  </a:r>
                </a:p>
              </p:txBody>
            </p:sp>
          </p:grpSp>
          <p:grpSp>
            <p:nvGrpSpPr>
              <p:cNvPr id="49" name="Group 124"/>
              <p:cNvGrpSpPr>
                <a:grpSpLocks/>
              </p:cNvGrpSpPr>
              <p:nvPr/>
            </p:nvGrpSpPr>
            <p:grpSpPr bwMode="auto">
              <a:xfrm>
                <a:off x="0" y="1872"/>
                <a:ext cx="288" cy="224"/>
                <a:chOff x="0" y="0"/>
                <a:chExt cx="288" cy="224"/>
              </a:xfrm>
            </p:grpSpPr>
            <p:sp>
              <p:nvSpPr>
                <p:cNvPr id="74"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5" name="Rectangle 12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D</a:t>
                  </a:r>
                </a:p>
              </p:txBody>
            </p:sp>
          </p:grpSp>
          <p:grpSp>
            <p:nvGrpSpPr>
              <p:cNvPr id="50" name="Group 127"/>
              <p:cNvGrpSpPr>
                <a:grpSpLocks/>
              </p:cNvGrpSpPr>
              <p:nvPr/>
            </p:nvGrpSpPr>
            <p:grpSpPr bwMode="auto">
              <a:xfrm>
                <a:off x="288" y="1872"/>
                <a:ext cx="288" cy="224"/>
                <a:chOff x="0" y="0"/>
                <a:chExt cx="288" cy="224"/>
              </a:xfrm>
            </p:grpSpPr>
            <p:sp>
              <p:nvSpPr>
                <p:cNvPr id="72"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3" name="Rectangle 129"/>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13</a:t>
                  </a:r>
                </a:p>
              </p:txBody>
            </p:sp>
          </p:grpSp>
          <p:grpSp>
            <p:nvGrpSpPr>
              <p:cNvPr id="51" name="Group 130"/>
              <p:cNvGrpSpPr>
                <a:grpSpLocks/>
              </p:cNvGrpSpPr>
              <p:nvPr/>
            </p:nvGrpSpPr>
            <p:grpSpPr bwMode="auto">
              <a:xfrm>
                <a:off x="576" y="1872"/>
                <a:ext cx="528" cy="224"/>
                <a:chOff x="0" y="0"/>
                <a:chExt cx="528" cy="224"/>
              </a:xfrm>
            </p:grpSpPr>
            <p:sp>
              <p:nvSpPr>
                <p:cNvPr id="70"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1" name="Rectangle 13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1101</a:t>
                  </a:r>
                </a:p>
              </p:txBody>
            </p:sp>
          </p:grpSp>
          <p:grpSp>
            <p:nvGrpSpPr>
              <p:cNvPr id="52" name="Group 133"/>
              <p:cNvGrpSpPr>
                <a:grpSpLocks/>
              </p:cNvGrpSpPr>
              <p:nvPr/>
            </p:nvGrpSpPr>
            <p:grpSpPr bwMode="auto">
              <a:xfrm>
                <a:off x="0" y="2016"/>
                <a:ext cx="288" cy="224"/>
                <a:chOff x="0" y="0"/>
                <a:chExt cx="288" cy="224"/>
              </a:xfrm>
            </p:grpSpPr>
            <p:sp>
              <p:nvSpPr>
                <p:cNvPr id="68"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9" name="Rectangle 13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E</a:t>
                  </a:r>
                </a:p>
              </p:txBody>
            </p:sp>
          </p:grpSp>
          <p:grpSp>
            <p:nvGrpSpPr>
              <p:cNvPr id="53" name="Group 136"/>
              <p:cNvGrpSpPr>
                <a:grpSpLocks/>
              </p:cNvGrpSpPr>
              <p:nvPr/>
            </p:nvGrpSpPr>
            <p:grpSpPr bwMode="auto">
              <a:xfrm>
                <a:off x="288" y="2016"/>
                <a:ext cx="288" cy="224"/>
                <a:chOff x="0" y="0"/>
                <a:chExt cx="288" cy="224"/>
              </a:xfrm>
            </p:grpSpPr>
            <p:sp>
              <p:nvSpPr>
                <p:cNvPr id="66"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7" name="Rectangle 138"/>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14</a:t>
                  </a:r>
                </a:p>
              </p:txBody>
            </p:sp>
          </p:grpSp>
          <p:grpSp>
            <p:nvGrpSpPr>
              <p:cNvPr id="54" name="Group 139"/>
              <p:cNvGrpSpPr>
                <a:grpSpLocks/>
              </p:cNvGrpSpPr>
              <p:nvPr/>
            </p:nvGrpSpPr>
            <p:grpSpPr bwMode="auto">
              <a:xfrm>
                <a:off x="576" y="2016"/>
                <a:ext cx="528" cy="224"/>
                <a:chOff x="0" y="0"/>
                <a:chExt cx="528" cy="224"/>
              </a:xfrm>
            </p:grpSpPr>
            <p:sp>
              <p:nvSpPr>
                <p:cNvPr id="64"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5" name="Rectangle 14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1110</a:t>
                  </a:r>
                </a:p>
              </p:txBody>
            </p:sp>
          </p:grpSp>
          <p:grpSp>
            <p:nvGrpSpPr>
              <p:cNvPr id="55" name="Group 142"/>
              <p:cNvGrpSpPr>
                <a:grpSpLocks/>
              </p:cNvGrpSpPr>
              <p:nvPr/>
            </p:nvGrpSpPr>
            <p:grpSpPr bwMode="auto">
              <a:xfrm>
                <a:off x="0" y="2160"/>
                <a:ext cx="288" cy="224"/>
                <a:chOff x="0" y="0"/>
                <a:chExt cx="288" cy="224"/>
              </a:xfrm>
            </p:grpSpPr>
            <p:sp>
              <p:nvSpPr>
                <p:cNvPr id="62"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3" name="Rectangle 14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F</a:t>
                  </a:r>
                </a:p>
              </p:txBody>
            </p:sp>
          </p:grpSp>
          <p:grpSp>
            <p:nvGrpSpPr>
              <p:cNvPr id="56" name="Group 145"/>
              <p:cNvGrpSpPr>
                <a:grpSpLocks/>
              </p:cNvGrpSpPr>
              <p:nvPr/>
            </p:nvGrpSpPr>
            <p:grpSpPr bwMode="auto">
              <a:xfrm>
                <a:off x="288" y="2160"/>
                <a:ext cx="288" cy="224"/>
                <a:chOff x="0" y="0"/>
                <a:chExt cx="288" cy="224"/>
              </a:xfrm>
            </p:grpSpPr>
            <p:sp>
              <p:nvSpPr>
                <p:cNvPr id="60"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1" name="Rectangle 147"/>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15</a:t>
                  </a:r>
                </a:p>
              </p:txBody>
            </p:sp>
          </p:grpSp>
          <p:grpSp>
            <p:nvGrpSpPr>
              <p:cNvPr id="57" name="Group 148"/>
              <p:cNvGrpSpPr>
                <a:grpSpLocks/>
              </p:cNvGrpSpPr>
              <p:nvPr/>
            </p:nvGrpSpPr>
            <p:grpSpPr bwMode="auto">
              <a:xfrm>
                <a:off x="576" y="2160"/>
                <a:ext cx="528" cy="224"/>
                <a:chOff x="0" y="0"/>
                <a:chExt cx="528" cy="224"/>
              </a:xfrm>
            </p:grpSpPr>
            <p:sp>
              <p:nvSpPr>
                <p:cNvPr id="58"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9" name="Rectangle 15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1111</a:t>
                  </a:r>
                </a:p>
              </p:txBody>
            </p:sp>
          </p:grpSp>
        </p:grpSp>
        <p:sp>
          <p:nvSpPr>
            <p:cNvPr id="7" name="Rectangle 151"/>
            <p:cNvSpPr>
              <a:spLocks/>
            </p:cNvSpPr>
            <p:nvPr/>
          </p:nvSpPr>
          <p:spPr bwMode="auto">
            <a:xfrm rot="-2340000">
              <a:off x="50" y="267"/>
              <a:ext cx="362"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Hex</a:t>
              </a:r>
            </a:p>
          </p:txBody>
        </p:sp>
        <p:sp>
          <p:nvSpPr>
            <p:cNvPr id="8" name="Rectangle 152"/>
            <p:cNvSpPr>
              <a:spLocks/>
            </p:cNvSpPr>
            <p:nvPr/>
          </p:nvSpPr>
          <p:spPr bwMode="auto">
            <a:xfrm rot="-2340000">
              <a:off x="307" y="177"/>
              <a:ext cx="649"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Decimal</a:t>
              </a:r>
            </a:p>
          </p:txBody>
        </p:sp>
        <p:sp>
          <p:nvSpPr>
            <p:cNvPr id="9" name="Rectangle 153"/>
            <p:cNvSpPr>
              <a:spLocks/>
            </p:cNvSpPr>
            <p:nvPr/>
          </p:nvSpPr>
          <p:spPr bwMode="auto">
            <a:xfrm rot="-2340000">
              <a:off x="606" y="210"/>
              <a:ext cx="546"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Binary</a:t>
              </a:r>
            </a:p>
          </p:txBody>
        </p:sp>
      </p:grpSp>
    </p:spTree>
    <p:extLst>
      <p:ext uri="{BB962C8B-B14F-4D97-AF65-F5344CB8AC3E}">
        <p14:creationId xmlns:p14="http://schemas.microsoft.com/office/powerpoint/2010/main" val="32733283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type="title"/>
          </p:nvPr>
        </p:nvSpPr>
        <p:spPr/>
        <p:txBody>
          <a:bodyPr/>
          <a:lstStyle/>
          <a:p>
            <a:pPr marL="119063" indent="-119063" eaLnBrk="1" hangingPunct="1"/>
            <a:r>
              <a:rPr lang="en-US"/>
              <a:t>Contrast: Logic Operations in C</a:t>
            </a:r>
          </a:p>
        </p:txBody>
      </p:sp>
      <p:sp>
        <p:nvSpPr>
          <p:cNvPr id="61445" name="Rectangle 4"/>
          <p:cNvSpPr>
            <a:spLocks noGrp="1" noChangeArrowheads="1"/>
          </p:cNvSpPr>
          <p:nvPr>
            <p:ph idx="1"/>
          </p:nvPr>
        </p:nvSpPr>
        <p:spPr/>
        <p:txBody>
          <a:bodyPr/>
          <a:lstStyle/>
          <a:p>
            <a:pPr eaLnBrk="1" hangingPunct="1"/>
            <a:r>
              <a:rPr lang="en-US" dirty="0"/>
              <a:t>Contrast to Bit-Level Operators</a:t>
            </a:r>
          </a:p>
          <a:p>
            <a:pPr marL="552450" lvl="1" eaLnBrk="1" hangingPunct="1"/>
            <a:r>
              <a:rPr lang="en-US" b="1" dirty="0">
                <a:ea typeface="Monaco" charset="0"/>
                <a:cs typeface="Monaco" charset="0"/>
                <a:sym typeface="Monaco" charset="0"/>
              </a:rPr>
              <a:t>Logic Operations: &amp;&amp;, ||, !</a:t>
            </a:r>
            <a:endParaRPr lang="en-US" b="1" dirty="0">
              <a:sym typeface="Monaco" charset="0"/>
            </a:endParaRPr>
          </a:p>
          <a:p>
            <a:pPr marL="838200" lvl="2" eaLnBrk="1" hangingPunct="1"/>
            <a:r>
              <a:rPr lang="en-US" dirty="0"/>
              <a:t>View 0 as “False”</a:t>
            </a:r>
          </a:p>
          <a:p>
            <a:pPr marL="838200" lvl="2" eaLnBrk="1" hangingPunct="1"/>
            <a:r>
              <a:rPr lang="en-US" dirty="0">
                <a:solidFill>
                  <a:srgbClr val="C00000"/>
                </a:solidFill>
              </a:rPr>
              <a:t>Anything nonzero as “True”</a:t>
            </a:r>
          </a:p>
          <a:p>
            <a:pPr marL="838200" lvl="2" eaLnBrk="1" hangingPunct="1"/>
            <a:r>
              <a:rPr lang="en-US" dirty="0"/>
              <a:t>Always return 0 or 1</a:t>
            </a:r>
          </a:p>
          <a:p>
            <a:pPr marL="838200" lvl="2" eaLnBrk="1" hangingPunct="1"/>
            <a:r>
              <a:rPr lang="en-US" dirty="0">
                <a:solidFill>
                  <a:srgbClr val="C00000"/>
                </a:solidFill>
              </a:rPr>
              <a:t>Early termination</a:t>
            </a:r>
          </a:p>
          <a:p>
            <a:pPr eaLnBrk="1" hangingPunct="1"/>
            <a:r>
              <a:rPr lang="en-US" dirty="0"/>
              <a:t>Examples (char data type)</a:t>
            </a:r>
          </a:p>
          <a:p>
            <a:pPr marL="552450" lvl="1"/>
            <a:r>
              <a:rPr lang="en-US" sz="1800" dirty="0">
                <a:latin typeface="Monaco" charset="0"/>
                <a:ea typeface="Zapf Dingbats" charset="2"/>
                <a:cs typeface="Zapf Dingbats" charset="2"/>
                <a:sym typeface="Monaco" charset="0"/>
              </a:rPr>
              <a:t>!0x41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0x00</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!0x00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!!0x41</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a:spcBef>
                <a:spcPts val="2100"/>
              </a:spcBef>
            </a:pPr>
            <a:r>
              <a:rPr lang="en-US" sz="1800" dirty="0">
                <a:latin typeface="Monaco" charset="0"/>
                <a:ea typeface="Zapf Dingbats" charset="2"/>
                <a:cs typeface="Zapf Dingbats" charset="2"/>
                <a:sym typeface="Monaco" charset="0"/>
              </a:rPr>
              <a:t>0x69 &amp;&amp;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0x69 ||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eaLnBrk="1" hangingPunct="1"/>
            <a:r>
              <a:rPr lang="en-US" sz="1800" dirty="0" err="1">
                <a:latin typeface="Monaco" charset="0"/>
                <a:ea typeface="Monaco" charset="0"/>
                <a:cs typeface="Monaco" charset="0"/>
                <a:sym typeface="Monaco" charset="0"/>
              </a:rPr>
              <a:t>p</a:t>
            </a:r>
            <a:r>
              <a:rPr lang="en-US" sz="1800" dirty="0">
                <a:latin typeface="Monaco" charset="0"/>
                <a:ea typeface="Monaco" charset="0"/>
                <a:cs typeface="Monaco" charset="0"/>
                <a:sym typeface="Monaco" charset="0"/>
              </a:rPr>
              <a:t> &amp;&amp; *</a:t>
            </a:r>
            <a:r>
              <a:rPr lang="en-US" sz="1800" dirty="0" err="1">
                <a:latin typeface="Monaco" charset="0"/>
                <a:ea typeface="Monaco" charset="0"/>
                <a:cs typeface="Monaco" charset="0"/>
                <a:sym typeface="Monaco" charset="0"/>
              </a:rPr>
              <a:t>p</a:t>
            </a:r>
            <a:r>
              <a:rPr lang="en-US" sz="1800" dirty="0">
                <a:latin typeface="Monaco" charset="0"/>
                <a:ea typeface="Monaco" charset="0"/>
                <a:cs typeface="Monaco" charset="0"/>
                <a:sym typeface="Monaco" charset="0"/>
              </a:rPr>
              <a:t> </a:t>
            </a:r>
            <a:r>
              <a:rPr lang="en-US" dirty="0"/>
              <a:t>	(avoids null pointer access)</a:t>
            </a:r>
          </a:p>
        </p:txBody>
      </p:sp>
      <p:sp>
        <p:nvSpPr>
          <p:cNvPr id="4" name="AutoShape 8"/>
          <p:cNvSpPr>
            <a:spLocks noChangeArrowheads="1"/>
          </p:cNvSpPr>
          <p:nvPr/>
        </p:nvSpPr>
        <p:spPr bwMode="auto">
          <a:xfrm>
            <a:off x="4267200" y="3124200"/>
            <a:ext cx="4724400" cy="2133600"/>
          </a:xfrm>
          <a:prstGeom prst="wedgeRoundRectCallout">
            <a:avLst>
              <a:gd name="adj1" fmla="val -37463"/>
              <a:gd name="adj2" fmla="val -102659"/>
              <a:gd name="adj3" fmla="val 16667"/>
            </a:avLst>
          </a:prstGeom>
          <a:solidFill>
            <a:srgbClr val="C00000"/>
          </a:solidFill>
          <a:ln w="19050">
            <a:solidFill>
              <a:schemeClr val="tx2"/>
            </a:solidFill>
            <a:miter lim="800000"/>
            <a:headEnd/>
            <a:tailEnd type="none" w="sm" len="sm"/>
          </a:ln>
          <a:effectLst/>
        </p:spPr>
        <p:txBody>
          <a:bodyPr lIns="45720" rIns="45720" anchor="ctr">
            <a:prstTxWarp prst="textNoShape">
              <a:avLst/>
            </a:prstTxWarp>
          </a:bodyPr>
          <a:lstStyle/>
          <a:p>
            <a:r>
              <a:rPr lang="en-US" sz="2000" dirty="0">
                <a:solidFill>
                  <a:schemeClr val="bg1"/>
                </a:solidFill>
                <a:latin typeface="Calibri" panose="020F0502020204030204" pitchFamily="34" charset="0"/>
              </a:rPr>
              <a:t>Watch out for &amp;&amp; vs. &amp; (and || vs. |)… </a:t>
            </a:r>
          </a:p>
          <a:p>
            <a:r>
              <a:rPr lang="en-US" sz="2000" dirty="0">
                <a:solidFill>
                  <a:schemeClr val="bg1"/>
                </a:solidFill>
                <a:latin typeface="Calibri" panose="020F0502020204030204" pitchFamily="34" charset="0"/>
              </a:rPr>
              <a:t>Super common C programming pitfall!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bwMode="auto">
          <a:xfrm>
            <a:off x="7162800" y="46482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7" name="Rectangle 96"/>
          <p:cNvSpPr/>
          <p:nvPr/>
        </p:nvSpPr>
        <p:spPr bwMode="auto">
          <a:xfrm>
            <a:off x="7162801" y="51054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8" name="Rectangle 97"/>
          <p:cNvSpPr/>
          <p:nvPr/>
        </p:nvSpPr>
        <p:spPr bwMode="auto">
          <a:xfrm>
            <a:off x="6896418" y="4191000"/>
            <a:ext cx="703262" cy="152400"/>
          </a:xfrm>
          <a:prstGeom prst="rect">
            <a:avLst/>
          </a:prstGeom>
          <a:solidFill>
            <a:srgbClr val="F1C7C7"/>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99" name="Straight Connector 98"/>
          <p:cNvCxnSpPr/>
          <p:nvPr/>
        </p:nvCxnSpPr>
        <p:spPr bwMode="auto">
          <a:xfrm flipH="1">
            <a:off x="7315201" y="3911600"/>
            <a:ext cx="685799" cy="0"/>
          </a:xfrm>
          <a:prstGeom prst="line">
            <a:avLst/>
          </a:prstGeom>
          <a:noFill/>
          <a:ln w="38100" cap="flat" cmpd="sng" algn="ctr">
            <a:solidFill>
              <a:srgbClr val="F1C7C7"/>
            </a:solidFill>
            <a:prstDash val="solid"/>
            <a:round/>
            <a:headEnd type="none" w="med" len="med"/>
            <a:tailEnd type="none" w="med" len="med"/>
          </a:ln>
          <a:effectLst/>
        </p:spPr>
      </p:cxnSp>
      <p:cxnSp>
        <p:nvCxnSpPr>
          <p:cNvPr id="100" name="Straight Connector 99"/>
          <p:cNvCxnSpPr/>
          <p:nvPr/>
        </p:nvCxnSpPr>
        <p:spPr bwMode="auto">
          <a:xfrm flipH="1">
            <a:off x="6913882" y="3698240"/>
            <a:ext cx="777238" cy="0"/>
          </a:xfrm>
          <a:prstGeom prst="line">
            <a:avLst/>
          </a:prstGeom>
          <a:noFill/>
          <a:ln w="38100" cap="flat" cmpd="sng" algn="ctr">
            <a:solidFill>
              <a:srgbClr val="A8E799"/>
            </a:solidFill>
            <a:prstDash val="solid"/>
            <a:round/>
            <a:headEnd type="none" w="med" len="med"/>
            <a:tailEnd type="none" w="med" len="med"/>
          </a:ln>
          <a:effectLst/>
        </p:spPr>
      </p:cxnSp>
      <p:sp>
        <p:nvSpPr>
          <p:cNvPr id="89" name="Rectangle 88"/>
          <p:cNvSpPr/>
          <p:nvPr/>
        </p:nvSpPr>
        <p:spPr bwMode="auto">
          <a:xfrm>
            <a:off x="7162800" y="24384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0" name="Rectangle 89"/>
          <p:cNvSpPr/>
          <p:nvPr/>
        </p:nvSpPr>
        <p:spPr bwMode="auto">
          <a:xfrm>
            <a:off x="7162801" y="28956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0" name="Rectangle 29"/>
          <p:cNvSpPr/>
          <p:nvPr/>
        </p:nvSpPr>
        <p:spPr bwMode="auto">
          <a:xfrm>
            <a:off x="6896418" y="1981200"/>
            <a:ext cx="703262" cy="152400"/>
          </a:xfrm>
          <a:prstGeom prst="rect">
            <a:avLst/>
          </a:prstGeom>
          <a:solidFill>
            <a:srgbClr val="F1C7C7"/>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62468" name="Rectangle 3"/>
          <p:cNvSpPr>
            <a:spLocks noGrp="1" noChangeArrowheads="1"/>
          </p:cNvSpPr>
          <p:nvPr>
            <p:ph type="title"/>
          </p:nvPr>
        </p:nvSpPr>
        <p:spPr/>
        <p:txBody>
          <a:bodyPr/>
          <a:lstStyle/>
          <a:p>
            <a:pPr marL="119063" indent="-119063" eaLnBrk="1" hangingPunct="1"/>
            <a:r>
              <a:rPr lang="en-US" dirty="0"/>
              <a:t>Shift Operations</a:t>
            </a:r>
          </a:p>
        </p:txBody>
      </p:sp>
      <p:sp>
        <p:nvSpPr>
          <p:cNvPr id="62469" name="Rectangle 4"/>
          <p:cNvSpPr>
            <a:spLocks noGrp="1" noChangeArrowheads="1"/>
          </p:cNvSpPr>
          <p:nvPr>
            <p:ph idx="1"/>
          </p:nvPr>
        </p:nvSpPr>
        <p:spPr/>
        <p:txBody>
          <a:bodyPr/>
          <a:lstStyle/>
          <a:p>
            <a:pPr eaLnBrk="1" hangingPunct="1"/>
            <a:r>
              <a:rPr lang="en-US" dirty="0"/>
              <a:t>Left Shift: 	</a:t>
            </a:r>
            <a:r>
              <a:rPr lang="en-US" dirty="0" err="1">
                <a:latin typeface="Courier New"/>
                <a:ea typeface="Monaco" charset="0"/>
                <a:cs typeface="Courier New"/>
                <a:sym typeface="Monaco" charset="0"/>
              </a:rPr>
              <a:t>x</a:t>
            </a:r>
            <a:r>
              <a:rPr lang="en-US" dirty="0">
                <a:latin typeface="Courier New"/>
                <a:ea typeface="Monaco" charset="0"/>
                <a:cs typeface="Courier New"/>
                <a:sym typeface="Monaco" charset="0"/>
              </a:rPr>
              <a:t> &lt;&lt; </a:t>
            </a:r>
            <a:r>
              <a:rPr lang="en-US" dirty="0" err="1">
                <a:latin typeface="Courier New"/>
                <a:ea typeface="Monaco" charset="0"/>
                <a:cs typeface="Courier New"/>
                <a:sym typeface="Monaco" charset="0"/>
              </a:rPr>
              <a:t>y</a:t>
            </a:r>
            <a:endParaRPr lang="en-US" dirty="0">
              <a:latin typeface="Courier New"/>
              <a:cs typeface="Courier New"/>
            </a:endParaRPr>
          </a:p>
          <a:p>
            <a:pPr marL="552450" lvl="1" eaLnBrk="1" hangingPunct="1"/>
            <a:r>
              <a:rPr lang="en-US" dirty="0"/>
              <a:t>Shift bit-vector </a:t>
            </a:r>
            <a:r>
              <a:rPr lang="en-US" b="1" dirty="0" err="1">
                <a:latin typeface="Courier New"/>
                <a:ea typeface="Monaco" charset="0"/>
                <a:cs typeface="Courier New"/>
                <a:sym typeface="Monaco" charset="0"/>
              </a:rPr>
              <a:t>x</a:t>
            </a:r>
            <a:r>
              <a:rPr lang="en-US" dirty="0"/>
              <a:t> left </a:t>
            </a:r>
            <a:r>
              <a:rPr lang="en-US" b="1" dirty="0" err="1">
                <a:latin typeface="Courier New"/>
                <a:ea typeface="Monaco" charset="0"/>
                <a:cs typeface="Courier New"/>
                <a:sym typeface="Monaco" charset="0"/>
              </a:rPr>
              <a:t>y</a:t>
            </a:r>
            <a:r>
              <a:rPr lang="en-US" dirty="0"/>
              <a:t> positions</a:t>
            </a:r>
          </a:p>
          <a:p>
            <a:pPr marL="1181100" lvl="3" eaLnBrk="1" hangingPunct="1"/>
            <a:r>
              <a:rPr lang="en-US" dirty="0"/>
              <a:t>Throw away extra bits on left</a:t>
            </a:r>
          </a:p>
          <a:p>
            <a:pPr marL="838200" lvl="2" eaLnBrk="1" hangingPunct="1"/>
            <a:r>
              <a:rPr lang="en-US" dirty="0"/>
              <a:t>Fill with </a:t>
            </a:r>
            <a:r>
              <a:rPr lang="en-US" sz="1800" dirty="0">
                <a:latin typeface="Calibri"/>
                <a:ea typeface="Monaco" charset="0"/>
                <a:cs typeface="Calibri"/>
                <a:sym typeface="Monaco" charset="0"/>
              </a:rPr>
              <a:t>0</a:t>
            </a:r>
            <a:r>
              <a:rPr lang="en-US" dirty="0"/>
              <a:t>’s on right</a:t>
            </a:r>
          </a:p>
          <a:p>
            <a:pPr eaLnBrk="1" hangingPunct="1"/>
            <a:r>
              <a:rPr lang="en-US" dirty="0"/>
              <a:t>Right Shift: 	</a:t>
            </a:r>
            <a:r>
              <a:rPr lang="en-US" dirty="0" err="1">
                <a:latin typeface="Courier New"/>
                <a:ea typeface="Monaco" charset="0"/>
                <a:cs typeface="Courier New"/>
                <a:sym typeface="Monaco" charset="0"/>
              </a:rPr>
              <a:t>x</a:t>
            </a:r>
            <a:r>
              <a:rPr lang="en-US" dirty="0">
                <a:latin typeface="Courier New"/>
                <a:ea typeface="Monaco" charset="0"/>
                <a:cs typeface="Courier New"/>
                <a:sym typeface="Monaco" charset="0"/>
              </a:rPr>
              <a:t> &gt;&gt; </a:t>
            </a:r>
            <a:r>
              <a:rPr lang="en-US" dirty="0" err="1">
                <a:latin typeface="Courier New"/>
                <a:ea typeface="Monaco" charset="0"/>
                <a:cs typeface="Courier New"/>
                <a:sym typeface="Monaco" charset="0"/>
              </a:rPr>
              <a:t>y</a:t>
            </a:r>
            <a:endParaRPr lang="en-US" dirty="0">
              <a:latin typeface="Courier New"/>
              <a:cs typeface="Courier New"/>
            </a:endParaRPr>
          </a:p>
          <a:p>
            <a:pPr marL="552450" lvl="1" eaLnBrk="1" hangingPunct="1"/>
            <a:r>
              <a:rPr lang="en-US" dirty="0"/>
              <a:t>Shift bit-vector </a:t>
            </a:r>
            <a:r>
              <a:rPr lang="en-US" b="1" dirty="0" err="1">
                <a:latin typeface="Courier New"/>
                <a:ea typeface="Monaco" charset="0"/>
                <a:cs typeface="Courier New"/>
                <a:sym typeface="Monaco" charset="0"/>
              </a:rPr>
              <a:t>x</a:t>
            </a:r>
            <a:r>
              <a:rPr lang="en-US" dirty="0"/>
              <a:t> right </a:t>
            </a:r>
            <a:r>
              <a:rPr lang="en-US" b="1" dirty="0" err="1">
                <a:latin typeface="Courier New"/>
                <a:ea typeface="Monaco" charset="0"/>
                <a:cs typeface="Courier New"/>
                <a:sym typeface="Monaco" charset="0"/>
              </a:rPr>
              <a:t>y</a:t>
            </a:r>
            <a:r>
              <a:rPr lang="en-US" dirty="0"/>
              <a:t> positions</a:t>
            </a:r>
          </a:p>
          <a:p>
            <a:pPr marL="838200" lvl="2" eaLnBrk="1" hangingPunct="1"/>
            <a:r>
              <a:rPr lang="en-US" dirty="0"/>
              <a:t>Throw away extra bits on right</a:t>
            </a:r>
          </a:p>
          <a:p>
            <a:pPr marL="552450" lvl="1" eaLnBrk="1" hangingPunct="1"/>
            <a:r>
              <a:rPr lang="en-US" dirty="0"/>
              <a:t>Logical shift</a:t>
            </a:r>
          </a:p>
          <a:p>
            <a:pPr marL="838200" lvl="2" eaLnBrk="1" hangingPunct="1"/>
            <a:r>
              <a:rPr lang="en-US" dirty="0"/>
              <a:t>Fill with </a:t>
            </a:r>
            <a:r>
              <a:rPr lang="en-US" sz="1800" dirty="0">
                <a:latin typeface="Calibri"/>
                <a:ea typeface="Monaco" charset="0"/>
                <a:cs typeface="Calibri"/>
                <a:sym typeface="Monaco" charset="0"/>
              </a:rPr>
              <a:t>0</a:t>
            </a:r>
            <a:r>
              <a:rPr lang="en-US" dirty="0"/>
              <a:t>’s on left</a:t>
            </a:r>
          </a:p>
          <a:p>
            <a:pPr marL="552450" lvl="1" eaLnBrk="1" hangingPunct="1"/>
            <a:r>
              <a:rPr lang="en-US" dirty="0"/>
              <a:t>Arithmetic shift</a:t>
            </a:r>
          </a:p>
          <a:p>
            <a:pPr marL="838200" lvl="2" eaLnBrk="1" hangingPunct="1"/>
            <a:r>
              <a:rPr lang="en-US" dirty="0"/>
              <a:t>Replicate most significant bit on left</a:t>
            </a:r>
          </a:p>
          <a:p>
            <a:pPr eaLnBrk="1" hangingPunct="1"/>
            <a:r>
              <a:rPr lang="en-US" dirty="0"/>
              <a:t>Undefined Behavior</a:t>
            </a:r>
          </a:p>
          <a:p>
            <a:pPr marL="552450" lvl="1" eaLnBrk="1" hangingPunct="1"/>
            <a:r>
              <a:rPr lang="en-US" dirty="0"/>
              <a:t>Shift amount &lt; 0 or ≥ word size</a:t>
            </a:r>
          </a:p>
        </p:txBody>
      </p:sp>
      <p:grpSp>
        <p:nvGrpSpPr>
          <p:cNvPr id="2" name="Group 5"/>
          <p:cNvGrpSpPr>
            <a:grpSpLocks/>
          </p:cNvGrpSpPr>
          <p:nvPr/>
        </p:nvGrpSpPr>
        <p:grpSpPr bwMode="auto">
          <a:xfrm>
            <a:off x="6781800" y="1371600"/>
            <a:ext cx="1371600" cy="457200"/>
            <a:chOff x="0" y="0"/>
            <a:chExt cx="864" cy="288"/>
          </a:xfrm>
          <a:noFill/>
        </p:grpSpPr>
        <p:sp>
          <p:nvSpPr>
            <p:cNvPr id="62552" name="Rectangle 6"/>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53" name="Rectangle 7"/>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C00000"/>
                  </a:solidFill>
                  <a:latin typeface="Courier New Bold" charset="0"/>
                  <a:ea typeface="Courier New Bold" charset="0"/>
                  <a:cs typeface="Courier New Bold" charset="0"/>
                  <a:sym typeface="Courier New Bold" charset="0"/>
                </a:rPr>
                <a:t>0</a:t>
              </a:r>
              <a:r>
                <a:rPr lang="en-US" sz="1800" b="0" dirty="0">
                  <a:solidFill>
                    <a:srgbClr val="000066"/>
                  </a:solidFill>
                  <a:latin typeface="Courier New Bold" charset="0"/>
                  <a:ea typeface="Courier New Bold" charset="0"/>
                  <a:cs typeface="Courier New Bold" charset="0"/>
                  <a:sym typeface="Courier New Bold" charset="0"/>
                </a:rPr>
                <a:t>1100010</a:t>
              </a:r>
            </a:p>
          </p:txBody>
        </p:sp>
      </p:grpSp>
      <p:grpSp>
        <p:nvGrpSpPr>
          <p:cNvPr id="3" name="Group 8"/>
          <p:cNvGrpSpPr>
            <a:grpSpLocks/>
          </p:cNvGrpSpPr>
          <p:nvPr/>
        </p:nvGrpSpPr>
        <p:grpSpPr bwMode="auto">
          <a:xfrm>
            <a:off x="5376863" y="1371600"/>
            <a:ext cx="1436687" cy="457200"/>
            <a:chOff x="0" y="0"/>
            <a:chExt cx="904" cy="288"/>
          </a:xfrm>
          <a:noFill/>
        </p:grpSpPr>
        <p:sp>
          <p:nvSpPr>
            <p:cNvPr id="62550" name="Rectangle 9"/>
            <p:cNvSpPr>
              <a:spLocks/>
            </p:cNvSpPr>
            <p:nvPr/>
          </p:nvSpPr>
          <p:spPr bwMode="auto">
            <a:xfrm>
              <a:off x="2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51" name="Rectangle 10"/>
            <p:cNvSpPr>
              <a:spLocks/>
            </p:cNvSpPr>
            <p:nvPr/>
          </p:nvSpPr>
          <p:spPr bwMode="auto">
            <a:xfrm>
              <a:off x="0" y="16"/>
              <a:ext cx="904"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dirty="0">
                  <a:solidFill>
                    <a:srgbClr val="000066"/>
                  </a:solidFill>
                  <a:latin typeface="Helvetica" charset="0"/>
                  <a:ea typeface="Helvetica" charset="0"/>
                  <a:cs typeface="Helvetica" charset="0"/>
                  <a:sym typeface="Helvetica" charset="0"/>
                </a:rPr>
                <a:t>Argument </a:t>
              </a:r>
              <a:r>
                <a:rPr lang="en-US" sz="1800" b="0" dirty="0">
                  <a:solidFill>
                    <a:srgbClr val="000066"/>
                  </a:solidFill>
                  <a:latin typeface="Courier New Bold" charset="0"/>
                  <a:ea typeface="Courier New Bold" charset="0"/>
                  <a:cs typeface="Courier New Bold" charset="0"/>
                  <a:sym typeface="Courier New Bold" charset="0"/>
                </a:rPr>
                <a:t>x</a:t>
              </a:r>
            </a:p>
          </p:txBody>
        </p:sp>
      </p:grpSp>
      <p:grpSp>
        <p:nvGrpSpPr>
          <p:cNvPr id="4" name="Group 11"/>
          <p:cNvGrpSpPr>
            <a:grpSpLocks/>
          </p:cNvGrpSpPr>
          <p:nvPr/>
        </p:nvGrpSpPr>
        <p:grpSpPr bwMode="auto">
          <a:xfrm>
            <a:off x="6781800" y="1828800"/>
            <a:ext cx="1371600" cy="457200"/>
            <a:chOff x="0" y="0"/>
            <a:chExt cx="864" cy="288"/>
          </a:xfrm>
          <a:noFill/>
        </p:grpSpPr>
        <p:sp>
          <p:nvSpPr>
            <p:cNvPr id="62548" name="Rectangle 12"/>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9" name="Rectangle 13"/>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5" name="Group 14"/>
          <p:cNvGrpSpPr>
            <a:grpSpLocks/>
          </p:cNvGrpSpPr>
          <p:nvPr/>
        </p:nvGrpSpPr>
        <p:grpSpPr bwMode="auto">
          <a:xfrm>
            <a:off x="5410200" y="1828800"/>
            <a:ext cx="1371600" cy="457200"/>
            <a:chOff x="0" y="0"/>
            <a:chExt cx="864" cy="288"/>
          </a:xfrm>
          <a:noFill/>
        </p:grpSpPr>
        <p:sp>
          <p:nvSpPr>
            <p:cNvPr id="62546" name="Rectangle 15"/>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7" name="Rectangle 16"/>
            <p:cNvSpPr>
              <a:spLocks/>
            </p:cNvSpPr>
            <p:nvPr/>
          </p:nvSpPr>
          <p:spPr bwMode="auto">
            <a:xfrm>
              <a:off x="210" y="32"/>
              <a:ext cx="443"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&lt;&lt; 3</a:t>
              </a:r>
            </a:p>
          </p:txBody>
        </p:sp>
      </p:grpSp>
      <p:grpSp>
        <p:nvGrpSpPr>
          <p:cNvPr id="6" name="Group 17"/>
          <p:cNvGrpSpPr>
            <a:grpSpLocks/>
          </p:cNvGrpSpPr>
          <p:nvPr/>
        </p:nvGrpSpPr>
        <p:grpSpPr bwMode="auto">
          <a:xfrm>
            <a:off x="6781800" y="2286000"/>
            <a:ext cx="1371600" cy="457200"/>
            <a:chOff x="0" y="0"/>
            <a:chExt cx="864" cy="288"/>
          </a:xfrm>
          <a:noFill/>
        </p:grpSpPr>
        <p:sp>
          <p:nvSpPr>
            <p:cNvPr id="62544" name="Rectangle 18"/>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5" name="Rectangle 19"/>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FFFFFF"/>
                  </a:solidFill>
                  <a:latin typeface="Courier New Bold" charset="0"/>
                  <a:ea typeface="Courier New Bold" charset="0"/>
                  <a:cs typeface="Courier New Bold" charset="0"/>
                  <a:sym typeface="Courier New Bold" charset="0"/>
                </a:rPr>
                <a:t>011000</a:t>
              </a:r>
            </a:p>
          </p:txBody>
        </p:sp>
      </p:grpSp>
      <p:grpSp>
        <p:nvGrpSpPr>
          <p:cNvPr id="7" name="Group 20"/>
          <p:cNvGrpSpPr>
            <a:grpSpLocks/>
          </p:cNvGrpSpPr>
          <p:nvPr/>
        </p:nvGrpSpPr>
        <p:grpSpPr bwMode="auto">
          <a:xfrm>
            <a:off x="5410200" y="2286000"/>
            <a:ext cx="1371600" cy="457200"/>
            <a:chOff x="0" y="0"/>
            <a:chExt cx="864" cy="288"/>
          </a:xfrm>
          <a:noFill/>
        </p:grpSpPr>
        <p:sp>
          <p:nvSpPr>
            <p:cNvPr id="62542" name="Rectangle 21"/>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3" name="Rectangle 22"/>
            <p:cNvSpPr>
              <a:spLocks/>
            </p:cNvSpPr>
            <p:nvPr/>
          </p:nvSpPr>
          <p:spPr bwMode="auto">
            <a:xfrm>
              <a:off x="38" y="16"/>
              <a:ext cx="787"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dirty="0">
                  <a:solidFill>
                    <a:srgbClr val="000066"/>
                  </a:solidFill>
                  <a:latin typeface="Helvetica" charset="0"/>
                  <a:ea typeface="Helvetica" charset="0"/>
                  <a:cs typeface="Helvetica" charset="0"/>
                  <a:sym typeface="Helvetica" charset="0"/>
                </a:rPr>
                <a:t>Log. </a:t>
              </a:r>
              <a:r>
                <a:rPr lang="en-US" sz="1800" b="0" dirty="0">
                  <a:solidFill>
                    <a:srgbClr val="000066"/>
                  </a:solidFill>
                  <a:latin typeface="Courier New Bold" charset="0"/>
                  <a:ea typeface="Courier New Bold" charset="0"/>
                  <a:cs typeface="Courier New Bold" charset="0"/>
                  <a:sym typeface="Courier New Bold" charset="0"/>
                </a:rPr>
                <a:t>&gt;&gt; 2</a:t>
              </a:r>
            </a:p>
          </p:txBody>
        </p:sp>
      </p:grpSp>
      <p:grpSp>
        <p:nvGrpSpPr>
          <p:cNvPr id="8" name="Group 23"/>
          <p:cNvGrpSpPr>
            <a:grpSpLocks/>
          </p:cNvGrpSpPr>
          <p:nvPr/>
        </p:nvGrpSpPr>
        <p:grpSpPr bwMode="auto">
          <a:xfrm>
            <a:off x="6781800" y="2743200"/>
            <a:ext cx="1371600" cy="457200"/>
            <a:chOff x="0" y="0"/>
            <a:chExt cx="864" cy="288"/>
          </a:xfrm>
          <a:noFill/>
        </p:grpSpPr>
        <p:sp>
          <p:nvSpPr>
            <p:cNvPr id="62540" name="Rectangle 24"/>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1" name="Rectangle 25"/>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FFFFFF"/>
                  </a:solidFill>
                  <a:latin typeface="Courier New Bold" charset="0"/>
                  <a:ea typeface="Courier New Bold" charset="0"/>
                  <a:cs typeface="Courier New Bold" charset="0"/>
                  <a:sym typeface="Courier New Bold" charset="0"/>
                </a:rPr>
                <a:t>011000</a:t>
              </a:r>
            </a:p>
          </p:txBody>
        </p:sp>
      </p:grpSp>
      <p:grpSp>
        <p:nvGrpSpPr>
          <p:cNvPr id="9" name="Group 26"/>
          <p:cNvGrpSpPr>
            <a:grpSpLocks/>
          </p:cNvGrpSpPr>
          <p:nvPr/>
        </p:nvGrpSpPr>
        <p:grpSpPr bwMode="auto">
          <a:xfrm>
            <a:off x="5410200" y="2743200"/>
            <a:ext cx="1371600" cy="457200"/>
            <a:chOff x="0" y="0"/>
            <a:chExt cx="864" cy="288"/>
          </a:xfrm>
          <a:noFill/>
        </p:grpSpPr>
        <p:sp>
          <p:nvSpPr>
            <p:cNvPr id="62538" name="Rectangle 27"/>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9" name="Rectangle 28"/>
            <p:cNvSpPr>
              <a:spLocks/>
            </p:cNvSpPr>
            <p:nvPr/>
          </p:nvSpPr>
          <p:spPr bwMode="auto">
            <a:xfrm>
              <a:off x="2" y="16"/>
              <a:ext cx="859"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Arith. </a:t>
              </a:r>
              <a:r>
                <a:rPr lang="en-US" sz="1800" b="0">
                  <a:solidFill>
                    <a:srgbClr val="000066"/>
                  </a:solidFill>
                  <a:latin typeface="Courier New Bold" charset="0"/>
                  <a:ea typeface="Courier New Bold" charset="0"/>
                  <a:cs typeface="Courier New Bold" charset="0"/>
                  <a:sym typeface="Courier New Bold" charset="0"/>
                </a:rPr>
                <a:t>&gt;&gt; 2</a:t>
              </a:r>
            </a:p>
          </p:txBody>
        </p:sp>
      </p:grpSp>
      <p:grpSp>
        <p:nvGrpSpPr>
          <p:cNvPr id="10" name="Group 29"/>
          <p:cNvGrpSpPr>
            <a:grpSpLocks/>
          </p:cNvGrpSpPr>
          <p:nvPr/>
        </p:nvGrpSpPr>
        <p:grpSpPr bwMode="auto">
          <a:xfrm>
            <a:off x="6781800" y="3581400"/>
            <a:ext cx="1371600" cy="457200"/>
            <a:chOff x="0" y="0"/>
            <a:chExt cx="864" cy="288"/>
          </a:xfrm>
          <a:noFill/>
        </p:grpSpPr>
        <p:sp>
          <p:nvSpPr>
            <p:cNvPr id="62536" name="Rectangle 30"/>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7" name="Rectangle 31"/>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C00000"/>
                  </a:solidFill>
                  <a:latin typeface="Courier New Bold" charset="0"/>
                  <a:ea typeface="Courier New Bold" charset="0"/>
                  <a:cs typeface="Courier New Bold" charset="0"/>
                  <a:sym typeface="Courier New Bold" charset="0"/>
                </a:rPr>
                <a:t>1</a:t>
              </a:r>
              <a:r>
                <a:rPr lang="en-US" sz="1800" b="0" dirty="0">
                  <a:solidFill>
                    <a:srgbClr val="000066"/>
                  </a:solidFill>
                  <a:latin typeface="Courier New Bold" charset="0"/>
                  <a:ea typeface="Courier New Bold" charset="0"/>
                  <a:cs typeface="Courier New Bold" charset="0"/>
                  <a:sym typeface="Courier New Bold" charset="0"/>
                </a:rPr>
                <a:t>0100010</a:t>
              </a:r>
            </a:p>
          </p:txBody>
        </p:sp>
      </p:grpSp>
      <p:grpSp>
        <p:nvGrpSpPr>
          <p:cNvPr id="11" name="Group 32"/>
          <p:cNvGrpSpPr>
            <a:grpSpLocks/>
          </p:cNvGrpSpPr>
          <p:nvPr/>
        </p:nvGrpSpPr>
        <p:grpSpPr bwMode="auto">
          <a:xfrm>
            <a:off x="5376863" y="3581400"/>
            <a:ext cx="1436687" cy="457200"/>
            <a:chOff x="0" y="0"/>
            <a:chExt cx="904" cy="288"/>
          </a:xfrm>
          <a:noFill/>
        </p:grpSpPr>
        <p:sp>
          <p:nvSpPr>
            <p:cNvPr id="62534" name="Rectangle 33"/>
            <p:cNvSpPr>
              <a:spLocks/>
            </p:cNvSpPr>
            <p:nvPr/>
          </p:nvSpPr>
          <p:spPr bwMode="auto">
            <a:xfrm>
              <a:off x="2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5" name="Rectangle 34"/>
            <p:cNvSpPr>
              <a:spLocks/>
            </p:cNvSpPr>
            <p:nvPr/>
          </p:nvSpPr>
          <p:spPr bwMode="auto">
            <a:xfrm>
              <a:off x="0" y="16"/>
              <a:ext cx="904"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Argument </a:t>
              </a:r>
              <a:r>
                <a:rPr lang="en-US" sz="1800" b="0">
                  <a:solidFill>
                    <a:srgbClr val="000066"/>
                  </a:solidFill>
                  <a:latin typeface="Courier New Bold" charset="0"/>
                  <a:ea typeface="Courier New Bold" charset="0"/>
                  <a:cs typeface="Courier New Bold" charset="0"/>
                  <a:sym typeface="Courier New Bold" charset="0"/>
                </a:rPr>
                <a:t>x</a:t>
              </a:r>
            </a:p>
          </p:txBody>
        </p:sp>
      </p:grpSp>
      <p:grpSp>
        <p:nvGrpSpPr>
          <p:cNvPr id="12" name="Group 35"/>
          <p:cNvGrpSpPr>
            <a:grpSpLocks/>
          </p:cNvGrpSpPr>
          <p:nvPr/>
        </p:nvGrpSpPr>
        <p:grpSpPr bwMode="auto">
          <a:xfrm>
            <a:off x="6781800" y="4038600"/>
            <a:ext cx="1371600" cy="457200"/>
            <a:chOff x="0" y="0"/>
            <a:chExt cx="864" cy="288"/>
          </a:xfrm>
          <a:noFill/>
        </p:grpSpPr>
        <p:sp>
          <p:nvSpPr>
            <p:cNvPr id="62532" name="Rectangle 36"/>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3" name="Rectangle 37"/>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13" name="Group 38"/>
          <p:cNvGrpSpPr>
            <a:grpSpLocks/>
          </p:cNvGrpSpPr>
          <p:nvPr/>
        </p:nvGrpSpPr>
        <p:grpSpPr bwMode="auto">
          <a:xfrm>
            <a:off x="5410200" y="4038600"/>
            <a:ext cx="1371600" cy="457200"/>
            <a:chOff x="0" y="0"/>
            <a:chExt cx="864" cy="288"/>
          </a:xfrm>
          <a:noFill/>
        </p:grpSpPr>
        <p:sp>
          <p:nvSpPr>
            <p:cNvPr id="62530" name="Rectangle 39"/>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1" name="Rectangle 40"/>
            <p:cNvSpPr>
              <a:spLocks/>
            </p:cNvSpPr>
            <p:nvPr/>
          </p:nvSpPr>
          <p:spPr bwMode="auto">
            <a:xfrm>
              <a:off x="210" y="32"/>
              <a:ext cx="443"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&lt;&lt; 3</a:t>
              </a:r>
            </a:p>
          </p:txBody>
        </p:sp>
      </p:grpSp>
      <p:grpSp>
        <p:nvGrpSpPr>
          <p:cNvPr id="14" name="Group 41"/>
          <p:cNvGrpSpPr>
            <a:grpSpLocks/>
          </p:cNvGrpSpPr>
          <p:nvPr/>
        </p:nvGrpSpPr>
        <p:grpSpPr bwMode="auto">
          <a:xfrm>
            <a:off x="6781800" y="4495800"/>
            <a:ext cx="1371600" cy="457200"/>
            <a:chOff x="0" y="0"/>
            <a:chExt cx="864" cy="288"/>
          </a:xfrm>
          <a:noFill/>
        </p:grpSpPr>
        <p:sp>
          <p:nvSpPr>
            <p:cNvPr id="62528" name="Rectangle 42"/>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9" name="Rectangle 43"/>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FFFFFF"/>
                  </a:solidFill>
                  <a:latin typeface="Courier New Bold" charset="0"/>
                  <a:ea typeface="Courier New Bold" charset="0"/>
                  <a:cs typeface="Courier New Bold" charset="0"/>
                  <a:sym typeface="Courier New Bold" charset="0"/>
                </a:rPr>
                <a:t>101000</a:t>
              </a:r>
            </a:p>
          </p:txBody>
        </p:sp>
      </p:grpSp>
      <p:grpSp>
        <p:nvGrpSpPr>
          <p:cNvPr id="15" name="Group 44"/>
          <p:cNvGrpSpPr>
            <a:grpSpLocks/>
          </p:cNvGrpSpPr>
          <p:nvPr/>
        </p:nvGrpSpPr>
        <p:grpSpPr bwMode="auto">
          <a:xfrm>
            <a:off x="5410200" y="4495800"/>
            <a:ext cx="1371600" cy="457200"/>
            <a:chOff x="0" y="0"/>
            <a:chExt cx="864" cy="288"/>
          </a:xfrm>
          <a:noFill/>
        </p:grpSpPr>
        <p:sp>
          <p:nvSpPr>
            <p:cNvPr id="62526" name="Rectangle 45"/>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7" name="Rectangle 46"/>
            <p:cNvSpPr>
              <a:spLocks/>
            </p:cNvSpPr>
            <p:nvPr/>
          </p:nvSpPr>
          <p:spPr bwMode="auto">
            <a:xfrm>
              <a:off x="38" y="16"/>
              <a:ext cx="787"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Log. </a:t>
              </a:r>
              <a:r>
                <a:rPr lang="en-US" sz="1800" b="0">
                  <a:solidFill>
                    <a:srgbClr val="000066"/>
                  </a:solidFill>
                  <a:latin typeface="Courier New Bold" charset="0"/>
                  <a:ea typeface="Courier New Bold" charset="0"/>
                  <a:cs typeface="Courier New Bold" charset="0"/>
                  <a:sym typeface="Courier New Bold" charset="0"/>
                </a:rPr>
                <a:t>&gt;&gt; 2</a:t>
              </a:r>
            </a:p>
          </p:txBody>
        </p:sp>
      </p:grpSp>
      <p:grpSp>
        <p:nvGrpSpPr>
          <p:cNvPr id="16" name="Group 47"/>
          <p:cNvGrpSpPr>
            <a:grpSpLocks/>
          </p:cNvGrpSpPr>
          <p:nvPr/>
        </p:nvGrpSpPr>
        <p:grpSpPr bwMode="auto">
          <a:xfrm>
            <a:off x="6781800" y="4953000"/>
            <a:ext cx="1371600" cy="457200"/>
            <a:chOff x="0" y="0"/>
            <a:chExt cx="864" cy="288"/>
          </a:xfrm>
          <a:noFill/>
        </p:grpSpPr>
        <p:sp>
          <p:nvSpPr>
            <p:cNvPr id="62524" name="Rectangle 48"/>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5" name="Rectangle 49"/>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11</a:t>
              </a:r>
              <a:r>
                <a:rPr lang="en-US" sz="1800" b="0">
                  <a:solidFill>
                    <a:srgbClr val="FFFFFF"/>
                  </a:solidFill>
                  <a:latin typeface="Courier New Bold" charset="0"/>
                  <a:ea typeface="Courier New Bold" charset="0"/>
                  <a:cs typeface="Courier New Bold" charset="0"/>
                  <a:sym typeface="Courier New Bold" charset="0"/>
                </a:rPr>
                <a:t>101000</a:t>
              </a:r>
            </a:p>
          </p:txBody>
        </p:sp>
      </p:grpSp>
      <p:grpSp>
        <p:nvGrpSpPr>
          <p:cNvPr id="17" name="Group 50"/>
          <p:cNvGrpSpPr>
            <a:grpSpLocks/>
          </p:cNvGrpSpPr>
          <p:nvPr/>
        </p:nvGrpSpPr>
        <p:grpSpPr bwMode="auto">
          <a:xfrm>
            <a:off x="5410200" y="4953000"/>
            <a:ext cx="1371600" cy="457200"/>
            <a:chOff x="0" y="0"/>
            <a:chExt cx="864" cy="288"/>
          </a:xfrm>
          <a:noFill/>
        </p:grpSpPr>
        <p:sp>
          <p:nvSpPr>
            <p:cNvPr id="62522" name="Rectangle 51"/>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3" name="Rectangle 52"/>
            <p:cNvSpPr>
              <a:spLocks/>
            </p:cNvSpPr>
            <p:nvPr/>
          </p:nvSpPr>
          <p:spPr bwMode="auto">
            <a:xfrm>
              <a:off x="2" y="16"/>
              <a:ext cx="859"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Arith. </a:t>
              </a:r>
              <a:r>
                <a:rPr lang="en-US" sz="1800" b="0">
                  <a:solidFill>
                    <a:srgbClr val="000066"/>
                  </a:solidFill>
                  <a:latin typeface="Courier New Bold" charset="0"/>
                  <a:ea typeface="Courier New Bold" charset="0"/>
                  <a:cs typeface="Courier New Bold" charset="0"/>
                  <a:sym typeface="Courier New Bold" charset="0"/>
                </a:rPr>
                <a:t>&gt;&gt; 2</a:t>
              </a:r>
            </a:p>
          </p:txBody>
        </p:sp>
      </p:grpSp>
      <p:grpSp>
        <p:nvGrpSpPr>
          <p:cNvPr id="18" name="Group 53"/>
          <p:cNvGrpSpPr>
            <a:grpSpLocks/>
          </p:cNvGrpSpPr>
          <p:nvPr/>
        </p:nvGrpSpPr>
        <p:grpSpPr bwMode="auto">
          <a:xfrm>
            <a:off x="6781800" y="1828800"/>
            <a:ext cx="1371600" cy="457200"/>
            <a:chOff x="0" y="0"/>
            <a:chExt cx="864" cy="288"/>
          </a:xfrm>
          <a:noFill/>
        </p:grpSpPr>
        <p:sp>
          <p:nvSpPr>
            <p:cNvPr id="62520" name="Rectangle 54"/>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1" name="Rectangle 55"/>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19" name="Group 56"/>
          <p:cNvGrpSpPr>
            <a:grpSpLocks/>
          </p:cNvGrpSpPr>
          <p:nvPr/>
        </p:nvGrpSpPr>
        <p:grpSpPr bwMode="auto">
          <a:xfrm>
            <a:off x="6781800" y="1828800"/>
            <a:ext cx="1371600" cy="457200"/>
            <a:chOff x="0" y="0"/>
            <a:chExt cx="864" cy="288"/>
          </a:xfrm>
          <a:noFill/>
        </p:grpSpPr>
        <p:sp>
          <p:nvSpPr>
            <p:cNvPr id="62518" name="Rectangle 57"/>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9" name="Rectangle 58"/>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00010</a:t>
              </a:r>
              <a:r>
                <a:rPr lang="en-US" sz="1800" b="0" dirty="0">
                  <a:solidFill>
                    <a:srgbClr val="000066"/>
                  </a:solidFill>
                  <a:latin typeface="Courier New Bold Italic" charset="0"/>
                  <a:ea typeface="Courier New Bold Italic" charset="0"/>
                  <a:cs typeface="Courier New Bold Italic" charset="0"/>
                  <a:sym typeface="Courier New Bold Italic" charset="0"/>
                </a:rPr>
                <a:t>000</a:t>
              </a:r>
            </a:p>
          </p:txBody>
        </p:sp>
      </p:grpSp>
      <p:grpSp>
        <p:nvGrpSpPr>
          <p:cNvPr id="20" name="Group 59"/>
          <p:cNvGrpSpPr>
            <a:grpSpLocks/>
          </p:cNvGrpSpPr>
          <p:nvPr/>
        </p:nvGrpSpPr>
        <p:grpSpPr bwMode="auto">
          <a:xfrm>
            <a:off x="6781800" y="2286000"/>
            <a:ext cx="1371600" cy="457200"/>
            <a:chOff x="0" y="0"/>
            <a:chExt cx="864" cy="288"/>
          </a:xfrm>
          <a:noFill/>
        </p:grpSpPr>
        <p:sp>
          <p:nvSpPr>
            <p:cNvPr id="62516" name="Rectangle 60"/>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7" name="Rectangle 61"/>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000066"/>
                  </a:solidFill>
                  <a:latin typeface="Courier New Bold" charset="0"/>
                  <a:ea typeface="Courier New Bold" charset="0"/>
                  <a:cs typeface="Courier New Bold" charset="0"/>
                  <a:sym typeface="Courier New Bold" charset="0"/>
                </a:rPr>
                <a:t>011000</a:t>
              </a:r>
            </a:p>
          </p:txBody>
        </p:sp>
      </p:grpSp>
      <p:grpSp>
        <p:nvGrpSpPr>
          <p:cNvPr id="21" name="Group 62"/>
          <p:cNvGrpSpPr>
            <a:grpSpLocks/>
          </p:cNvGrpSpPr>
          <p:nvPr/>
        </p:nvGrpSpPr>
        <p:grpSpPr bwMode="auto">
          <a:xfrm>
            <a:off x="6781800" y="2286000"/>
            <a:ext cx="1371600" cy="457200"/>
            <a:chOff x="0" y="0"/>
            <a:chExt cx="864" cy="288"/>
          </a:xfrm>
          <a:noFill/>
        </p:grpSpPr>
        <p:sp>
          <p:nvSpPr>
            <p:cNvPr id="62514" name="Rectangle 63"/>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5" name="Rectangle 64"/>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Italic" charset="0"/>
                  <a:ea typeface="Courier New Bold Italic" charset="0"/>
                  <a:cs typeface="Courier New Bold Italic" charset="0"/>
                  <a:sym typeface="Courier New Bold Italic" charset="0"/>
                </a:rPr>
                <a:t>00</a:t>
              </a:r>
              <a:r>
                <a:rPr lang="en-US" sz="1800" b="0" dirty="0">
                  <a:solidFill>
                    <a:srgbClr val="000066"/>
                  </a:solidFill>
                  <a:latin typeface="Courier New Bold" charset="0"/>
                  <a:ea typeface="Courier New Bold" charset="0"/>
                  <a:cs typeface="Courier New Bold" charset="0"/>
                  <a:sym typeface="Courier New Bold" charset="0"/>
                </a:rPr>
                <a:t>011000</a:t>
              </a:r>
            </a:p>
          </p:txBody>
        </p:sp>
      </p:grpSp>
      <p:grpSp>
        <p:nvGrpSpPr>
          <p:cNvPr id="22" name="Group 65"/>
          <p:cNvGrpSpPr>
            <a:grpSpLocks/>
          </p:cNvGrpSpPr>
          <p:nvPr/>
        </p:nvGrpSpPr>
        <p:grpSpPr bwMode="auto">
          <a:xfrm>
            <a:off x="6781800" y="2743200"/>
            <a:ext cx="1371600" cy="457200"/>
            <a:chOff x="0" y="0"/>
            <a:chExt cx="864" cy="288"/>
          </a:xfrm>
          <a:noFill/>
        </p:grpSpPr>
        <p:sp>
          <p:nvSpPr>
            <p:cNvPr id="62512" name="Rectangle 66"/>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3" name="Rectangle 67"/>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000066"/>
                  </a:solidFill>
                  <a:latin typeface="Courier New Bold" charset="0"/>
                  <a:ea typeface="Courier New Bold" charset="0"/>
                  <a:cs typeface="Courier New Bold" charset="0"/>
                  <a:sym typeface="Courier New Bold" charset="0"/>
                </a:rPr>
                <a:t>011000</a:t>
              </a:r>
            </a:p>
          </p:txBody>
        </p:sp>
      </p:grpSp>
      <p:grpSp>
        <p:nvGrpSpPr>
          <p:cNvPr id="23" name="Group 68"/>
          <p:cNvGrpSpPr>
            <a:grpSpLocks/>
          </p:cNvGrpSpPr>
          <p:nvPr/>
        </p:nvGrpSpPr>
        <p:grpSpPr bwMode="auto">
          <a:xfrm>
            <a:off x="6781800" y="2743200"/>
            <a:ext cx="1371600" cy="457200"/>
            <a:chOff x="0" y="0"/>
            <a:chExt cx="864" cy="288"/>
          </a:xfrm>
          <a:noFill/>
        </p:grpSpPr>
        <p:sp>
          <p:nvSpPr>
            <p:cNvPr id="62510" name="Rectangle 69"/>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1" name="Rectangle 70"/>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C00000"/>
                  </a:solidFill>
                  <a:latin typeface="Courier New Bold Italic" charset="0"/>
                  <a:ea typeface="Courier New Bold Italic" charset="0"/>
                  <a:cs typeface="Courier New Bold Italic" charset="0"/>
                  <a:sym typeface="Courier New Bold Italic" charset="0"/>
                </a:rPr>
                <a:t>00</a:t>
              </a:r>
              <a:r>
                <a:rPr lang="en-US" sz="1800" b="0" dirty="0">
                  <a:solidFill>
                    <a:srgbClr val="000066"/>
                  </a:solidFill>
                  <a:latin typeface="Courier New Bold" charset="0"/>
                  <a:ea typeface="Courier New Bold" charset="0"/>
                  <a:cs typeface="Courier New Bold" charset="0"/>
                  <a:sym typeface="Courier New Bold" charset="0"/>
                </a:rPr>
                <a:t>011000</a:t>
              </a:r>
            </a:p>
          </p:txBody>
        </p:sp>
      </p:grpSp>
      <p:grpSp>
        <p:nvGrpSpPr>
          <p:cNvPr id="24" name="Group 71"/>
          <p:cNvGrpSpPr>
            <a:grpSpLocks/>
          </p:cNvGrpSpPr>
          <p:nvPr/>
        </p:nvGrpSpPr>
        <p:grpSpPr bwMode="auto">
          <a:xfrm>
            <a:off x="6781800" y="4038600"/>
            <a:ext cx="1371600" cy="457200"/>
            <a:chOff x="0" y="0"/>
            <a:chExt cx="864" cy="288"/>
          </a:xfrm>
          <a:noFill/>
        </p:grpSpPr>
        <p:sp>
          <p:nvSpPr>
            <p:cNvPr id="62508" name="Rectangle 72"/>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9" name="Rectangle 73"/>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25" name="Group 74"/>
          <p:cNvGrpSpPr>
            <a:grpSpLocks/>
          </p:cNvGrpSpPr>
          <p:nvPr/>
        </p:nvGrpSpPr>
        <p:grpSpPr bwMode="auto">
          <a:xfrm>
            <a:off x="6781800" y="4495800"/>
            <a:ext cx="1371600" cy="457200"/>
            <a:chOff x="0" y="0"/>
            <a:chExt cx="864" cy="288"/>
          </a:xfrm>
          <a:noFill/>
        </p:grpSpPr>
        <p:sp>
          <p:nvSpPr>
            <p:cNvPr id="62506" name="Rectangle 75"/>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7" name="Rectangle 76"/>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000066"/>
                  </a:solidFill>
                  <a:latin typeface="Courier New Bold" charset="0"/>
                  <a:ea typeface="Courier New Bold" charset="0"/>
                  <a:cs typeface="Courier New Bold" charset="0"/>
                  <a:sym typeface="Courier New Bold" charset="0"/>
                </a:rPr>
                <a:t>101000</a:t>
              </a:r>
            </a:p>
          </p:txBody>
        </p:sp>
      </p:grpSp>
      <p:grpSp>
        <p:nvGrpSpPr>
          <p:cNvPr id="26" name="Group 77"/>
          <p:cNvGrpSpPr>
            <a:grpSpLocks/>
          </p:cNvGrpSpPr>
          <p:nvPr/>
        </p:nvGrpSpPr>
        <p:grpSpPr bwMode="auto">
          <a:xfrm>
            <a:off x="6781800" y="4953000"/>
            <a:ext cx="1371600" cy="457200"/>
            <a:chOff x="0" y="0"/>
            <a:chExt cx="864" cy="288"/>
          </a:xfrm>
          <a:noFill/>
        </p:grpSpPr>
        <p:sp>
          <p:nvSpPr>
            <p:cNvPr id="62504" name="Rectangle 78"/>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5" name="Rectangle 79"/>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11</a:t>
              </a:r>
              <a:r>
                <a:rPr lang="en-US" sz="1800" b="0">
                  <a:solidFill>
                    <a:srgbClr val="000066"/>
                  </a:solidFill>
                  <a:latin typeface="Courier New Bold" charset="0"/>
                  <a:ea typeface="Courier New Bold" charset="0"/>
                  <a:cs typeface="Courier New Bold" charset="0"/>
                  <a:sym typeface="Courier New Bold" charset="0"/>
                </a:rPr>
                <a:t>101000</a:t>
              </a:r>
            </a:p>
          </p:txBody>
        </p:sp>
      </p:grpSp>
      <p:grpSp>
        <p:nvGrpSpPr>
          <p:cNvPr id="27" name="Group 80"/>
          <p:cNvGrpSpPr>
            <a:grpSpLocks/>
          </p:cNvGrpSpPr>
          <p:nvPr/>
        </p:nvGrpSpPr>
        <p:grpSpPr bwMode="auto">
          <a:xfrm>
            <a:off x="6781800" y="4038600"/>
            <a:ext cx="1371600" cy="457200"/>
            <a:chOff x="0" y="0"/>
            <a:chExt cx="864" cy="288"/>
          </a:xfrm>
          <a:noFill/>
        </p:grpSpPr>
        <p:sp>
          <p:nvSpPr>
            <p:cNvPr id="62502" name="Rectangle 81"/>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3" name="Rectangle 82"/>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00010</a:t>
              </a:r>
              <a:r>
                <a:rPr lang="en-US" sz="1800" b="0">
                  <a:solidFill>
                    <a:srgbClr val="000066"/>
                  </a:solidFill>
                  <a:latin typeface="Courier New Bold Italic" charset="0"/>
                  <a:ea typeface="Courier New Bold Italic" charset="0"/>
                  <a:cs typeface="Courier New Bold Italic" charset="0"/>
                  <a:sym typeface="Courier New Bold Italic" charset="0"/>
                </a:rPr>
                <a:t>000</a:t>
              </a:r>
            </a:p>
          </p:txBody>
        </p:sp>
      </p:grpSp>
      <p:grpSp>
        <p:nvGrpSpPr>
          <p:cNvPr id="28" name="Group 83"/>
          <p:cNvGrpSpPr>
            <a:grpSpLocks/>
          </p:cNvGrpSpPr>
          <p:nvPr/>
        </p:nvGrpSpPr>
        <p:grpSpPr bwMode="auto">
          <a:xfrm>
            <a:off x="6781800" y="4495800"/>
            <a:ext cx="1371600" cy="457200"/>
            <a:chOff x="0" y="0"/>
            <a:chExt cx="864" cy="288"/>
          </a:xfrm>
          <a:noFill/>
        </p:grpSpPr>
        <p:sp>
          <p:nvSpPr>
            <p:cNvPr id="62500" name="Rectangle 84"/>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1" name="Rectangle 85"/>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Italic" charset="0"/>
                  <a:ea typeface="Courier New Bold Italic" charset="0"/>
                  <a:cs typeface="Courier New Bold Italic" charset="0"/>
                  <a:sym typeface="Courier New Bold Italic" charset="0"/>
                </a:rPr>
                <a:t>00</a:t>
              </a:r>
              <a:r>
                <a:rPr lang="en-US" sz="1800" b="0" dirty="0">
                  <a:solidFill>
                    <a:srgbClr val="000066"/>
                  </a:solidFill>
                  <a:latin typeface="Courier New Bold" charset="0"/>
                  <a:ea typeface="Courier New Bold" charset="0"/>
                  <a:cs typeface="Courier New Bold" charset="0"/>
                  <a:sym typeface="Courier New Bold" charset="0"/>
                </a:rPr>
                <a:t>101000</a:t>
              </a:r>
            </a:p>
          </p:txBody>
        </p:sp>
      </p:grpSp>
      <p:grpSp>
        <p:nvGrpSpPr>
          <p:cNvPr id="29" name="Group 86"/>
          <p:cNvGrpSpPr>
            <a:grpSpLocks/>
          </p:cNvGrpSpPr>
          <p:nvPr/>
        </p:nvGrpSpPr>
        <p:grpSpPr bwMode="auto">
          <a:xfrm>
            <a:off x="6781800" y="4953000"/>
            <a:ext cx="1371600" cy="457200"/>
            <a:chOff x="0" y="0"/>
            <a:chExt cx="864" cy="288"/>
          </a:xfrm>
          <a:noFill/>
        </p:grpSpPr>
        <p:sp>
          <p:nvSpPr>
            <p:cNvPr id="62498" name="Rectangle 87"/>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499" name="Rectangle 88"/>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dirty="0">
                  <a:solidFill>
                    <a:srgbClr val="C00000"/>
                  </a:solidFill>
                  <a:latin typeface="Courier New Bold Italic" charset="0"/>
                  <a:ea typeface="Courier New Bold Italic" charset="0"/>
                  <a:cs typeface="Courier New Bold Italic" charset="0"/>
                  <a:sym typeface="Courier New Bold Italic" charset="0"/>
                </a:rPr>
                <a:t>11</a:t>
              </a:r>
              <a:r>
                <a:rPr lang="en-US" sz="1800" b="0" dirty="0">
                  <a:solidFill>
                    <a:srgbClr val="000066"/>
                  </a:solidFill>
                  <a:latin typeface="Courier New Bold" charset="0"/>
                  <a:ea typeface="Courier New Bold" charset="0"/>
                  <a:cs typeface="Courier New Bold" charset="0"/>
                  <a:sym typeface="Courier New Bold" charset="0"/>
                </a:rPr>
                <a:t>101000</a:t>
              </a:r>
            </a:p>
          </p:txBody>
        </p:sp>
      </p:grpSp>
      <p:cxnSp>
        <p:nvCxnSpPr>
          <p:cNvPr id="62496" name="Straight Connector 62495"/>
          <p:cNvCxnSpPr/>
          <p:nvPr/>
        </p:nvCxnSpPr>
        <p:spPr bwMode="auto">
          <a:xfrm flipH="1">
            <a:off x="7315201" y="1701800"/>
            <a:ext cx="685799" cy="0"/>
          </a:xfrm>
          <a:prstGeom prst="line">
            <a:avLst/>
          </a:prstGeom>
          <a:noFill/>
          <a:ln w="38100" cap="flat" cmpd="sng" algn="ctr">
            <a:solidFill>
              <a:srgbClr val="F1C7C7"/>
            </a:solidFill>
            <a:prstDash val="solid"/>
            <a:round/>
            <a:headEnd type="none" w="med" len="med"/>
            <a:tailEnd type="none" w="med" len="med"/>
          </a:ln>
          <a:effectLst/>
        </p:spPr>
      </p:cxnSp>
      <p:cxnSp>
        <p:nvCxnSpPr>
          <p:cNvPr id="94" name="Straight Connector 93"/>
          <p:cNvCxnSpPr/>
          <p:nvPr/>
        </p:nvCxnSpPr>
        <p:spPr bwMode="auto">
          <a:xfrm flipH="1">
            <a:off x="6913882" y="1488440"/>
            <a:ext cx="777238" cy="0"/>
          </a:xfrm>
          <a:prstGeom prst="line">
            <a:avLst/>
          </a:prstGeom>
          <a:noFill/>
          <a:ln w="38100" cap="flat" cmpd="sng" algn="ctr">
            <a:solidFill>
              <a:srgbClr val="A8E799"/>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499"/>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499"/>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89" grpId="0" animBg="1"/>
      <p:bldP spid="90"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chemeClr val="bg1">
                    <a:lumMod val="65000"/>
                  </a:schemeClr>
                </a:solidFill>
              </a:rPr>
              <a:t>Bit-level manipulations</a:t>
            </a:r>
          </a:p>
          <a:p>
            <a:r>
              <a:rPr lang="en-US" dirty="0"/>
              <a:t>Integers</a:t>
            </a:r>
          </a:p>
          <a:p>
            <a:pPr lvl="1"/>
            <a:r>
              <a:rPr lang="en-US" dirty="0"/>
              <a:t>Representation: unsigned and signed</a:t>
            </a:r>
          </a:p>
          <a:p>
            <a:pPr lvl="1"/>
            <a:r>
              <a:rPr lang="en-US" dirty="0">
                <a:solidFill>
                  <a:schemeClr val="bg2"/>
                </a:solidFill>
              </a:rPr>
              <a:t>Conversion, casting</a:t>
            </a:r>
          </a:p>
          <a:p>
            <a:pPr lvl="1"/>
            <a:r>
              <a:rPr lang="en-US" dirty="0">
                <a:solidFill>
                  <a:schemeClr val="bg2"/>
                </a:solidFill>
              </a:rPr>
              <a:t>Expanding, truncating</a:t>
            </a:r>
          </a:p>
          <a:p>
            <a:pPr lvl="1"/>
            <a:r>
              <a:rPr lang="en-US" dirty="0">
                <a:solidFill>
                  <a:schemeClr val="bg2"/>
                </a:solidFill>
              </a:rPr>
              <a:t>Addition, negation, multiplication, shifting</a:t>
            </a:r>
            <a:endParaRPr lang="en-US" dirty="0">
              <a:solidFill>
                <a:srgbClr val="A6A6A6"/>
              </a:solidFill>
            </a:endParaRPr>
          </a:p>
        </p:txBody>
      </p:sp>
    </p:spTree>
    <p:extLst>
      <p:ext uri="{BB962C8B-B14F-4D97-AF65-F5344CB8AC3E}">
        <p14:creationId xmlns:p14="http://schemas.microsoft.com/office/powerpoint/2010/main" val="6399462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F66B-E04B-47BE-8565-8EBCBE9465F1}"/>
              </a:ext>
            </a:extLst>
          </p:cNvPr>
          <p:cNvSpPr>
            <a:spLocks noGrp="1"/>
          </p:cNvSpPr>
          <p:nvPr>
            <p:ph type="title"/>
          </p:nvPr>
        </p:nvSpPr>
        <p:spPr/>
        <p:txBody>
          <a:bodyPr/>
          <a:lstStyle/>
          <a:p>
            <a:r>
              <a:rPr lang="en-US" dirty="0"/>
              <a:t>Binary Number Lines</a:t>
            </a:r>
          </a:p>
        </p:txBody>
      </p:sp>
      <p:sp>
        <p:nvSpPr>
          <p:cNvPr id="3" name="Content Placeholder 2">
            <a:extLst>
              <a:ext uri="{FF2B5EF4-FFF2-40B4-BE49-F238E27FC236}">
                <a16:creationId xmlns:a16="http://schemas.microsoft.com/office/drawing/2014/main" id="{EF8191AD-5A56-4DCA-A5E4-00761AC63433}"/>
              </a:ext>
            </a:extLst>
          </p:cNvPr>
          <p:cNvSpPr>
            <a:spLocks noGrp="1"/>
          </p:cNvSpPr>
          <p:nvPr>
            <p:ph idx="1"/>
          </p:nvPr>
        </p:nvSpPr>
        <p:spPr>
          <a:xfrm>
            <a:off x="396875" y="1143000"/>
            <a:ext cx="7896225" cy="5191125"/>
          </a:xfrm>
        </p:spPr>
        <p:txBody>
          <a:bodyPr/>
          <a:lstStyle/>
          <a:p>
            <a:r>
              <a:rPr lang="en-US" dirty="0"/>
              <a:t>In binary, the number of bits in the data type size determines the number of points on the number line. </a:t>
            </a:r>
          </a:p>
          <a:p>
            <a:pPr lvl="1"/>
            <a:r>
              <a:rPr lang="en-US" dirty="0"/>
              <a:t>We can assign the points any meaning we’d like</a:t>
            </a:r>
          </a:p>
          <a:p>
            <a:pPr marL="457200" lvl="1" indent="0">
              <a:buNone/>
            </a:pPr>
            <a:endParaRPr lang="en-US" dirty="0"/>
          </a:p>
          <a:p>
            <a:r>
              <a:rPr lang="en-US" dirty="0"/>
              <a:t>Consider the following examples:</a:t>
            </a:r>
          </a:p>
          <a:p>
            <a:pPr lvl="1"/>
            <a:r>
              <a:rPr lang="en-US" dirty="0"/>
              <a:t>1 bit number line</a:t>
            </a:r>
          </a:p>
          <a:p>
            <a:pPr lvl="1"/>
            <a:endParaRPr lang="en-US" dirty="0"/>
          </a:p>
          <a:p>
            <a:pPr marL="457200" lvl="1" indent="0">
              <a:buNone/>
            </a:pPr>
            <a:r>
              <a:rPr lang="en-US" dirty="0"/>
              <a:t>                            0                                                  1</a:t>
            </a:r>
          </a:p>
          <a:p>
            <a:pPr lvl="1"/>
            <a:r>
              <a:rPr lang="en-US" dirty="0"/>
              <a:t>2 bit number line</a:t>
            </a:r>
          </a:p>
          <a:p>
            <a:pPr lvl="1"/>
            <a:endParaRPr lang="en-US" dirty="0"/>
          </a:p>
          <a:p>
            <a:pPr marL="457200" lvl="1" indent="0">
              <a:buNone/>
            </a:pPr>
            <a:r>
              <a:rPr lang="en-US" dirty="0"/>
              <a:t>                           00            01              10             11                 </a:t>
            </a:r>
          </a:p>
          <a:p>
            <a:pPr lvl="1"/>
            <a:r>
              <a:rPr lang="en-US" dirty="0"/>
              <a:t>3 bit number line</a:t>
            </a:r>
          </a:p>
          <a:p>
            <a:pPr lvl="1"/>
            <a:endParaRPr lang="en-US" dirty="0"/>
          </a:p>
          <a:p>
            <a:pPr marL="457200" lvl="1" indent="0">
              <a:buNone/>
            </a:pPr>
            <a:r>
              <a:rPr lang="en-US" dirty="0"/>
              <a:t>                  000  001 010  011  100   101  110  111     </a:t>
            </a:r>
          </a:p>
        </p:txBody>
      </p:sp>
      <p:cxnSp>
        <p:nvCxnSpPr>
          <p:cNvPr id="5" name="Straight Connector 4">
            <a:extLst>
              <a:ext uri="{FF2B5EF4-FFF2-40B4-BE49-F238E27FC236}">
                <a16:creationId xmlns:a16="http://schemas.microsoft.com/office/drawing/2014/main" id="{F3EFC35B-4CC9-4590-94AA-3FA125FEED1E}"/>
              </a:ext>
            </a:extLst>
          </p:cNvPr>
          <p:cNvCxnSpPr/>
          <p:nvPr/>
        </p:nvCxnSpPr>
        <p:spPr bwMode="auto">
          <a:xfrm flipV="1">
            <a:off x="1143000" y="3719298"/>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6" name="Oval 5">
            <a:extLst>
              <a:ext uri="{FF2B5EF4-FFF2-40B4-BE49-F238E27FC236}">
                <a16:creationId xmlns:a16="http://schemas.microsoft.com/office/drawing/2014/main" id="{E9093212-DE4A-4FC1-9818-7698F90450F2}"/>
              </a:ext>
            </a:extLst>
          </p:cNvPr>
          <p:cNvSpPr/>
          <p:nvPr/>
        </p:nvSpPr>
        <p:spPr bwMode="auto">
          <a:xfrm>
            <a:off x="2438400" y="3643098"/>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 name="Oval 6">
            <a:extLst>
              <a:ext uri="{FF2B5EF4-FFF2-40B4-BE49-F238E27FC236}">
                <a16:creationId xmlns:a16="http://schemas.microsoft.com/office/drawing/2014/main" id="{3CEDEB24-371D-4999-969D-4F06CD3920E9}"/>
              </a:ext>
            </a:extLst>
          </p:cNvPr>
          <p:cNvSpPr/>
          <p:nvPr/>
        </p:nvSpPr>
        <p:spPr bwMode="auto">
          <a:xfrm>
            <a:off x="5403850" y="362340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8" name="Straight Connector 7">
            <a:extLst>
              <a:ext uri="{FF2B5EF4-FFF2-40B4-BE49-F238E27FC236}">
                <a16:creationId xmlns:a16="http://schemas.microsoft.com/office/drawing/2014/main" id="{1867AB9A-C632-4A94-AD02-92C582487855}"/>
              </a:ext>
            </a:extLst>
          </p:cNvPr>
          <p:cNvCxnSpPr/>
          <p:nvPr/>
        </p:nvCxnSpPr>
        <p:spPr bwMode="auto">
          <a:xfrm flipV="1">
            <a:off x="1143000" y="4763579"/>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9" name="Oval 8">
            <a:extLst>
              <a:ext uri="{FF2B5EF4-FFF2-40B4-BE49-F238E27FC236}">
                <a16:creationId xmlns:a16="http://schemas.microsoft.com/office/drawing/2014/main" id="{7096AAA7-FD27-471A-AA19-5A568697B248}"/>
              </a:ext>
            </a:extLst>
          </p:cNvPr>
          <p:cNvSpPr/>
          <p:nvPr/>
        </p:nvSpPr>
        <p:spPr bwMode="auto">
          <a:xfrm>
            <a:off x="2438400" y="4687379"/>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0" name="Oval 9">
            <a:extLst>
              <a:ext uri="{FF2B5EF4-FFF2-40B4-BE49-F238E27FC236}">
                <a16:creationId xmlns:a16="http://schemas.microsoft.com/office/drawing/2014/main" id="{0E28070E-0F26-4D40-A45A-4BBB65391E9A}"/>
              </a:ext>
            </a:extLst>
          </p:cNvPr>
          <p:cNvSpPr/>
          <p:nvPr/>
        </p:nvSpPr>
        <p:spPr bwMode="auto">
          <a:xfrm>
            <a:off x="3375025" y="466768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1" name="Oval 10">
            <a:extLst>
              <a:ext uri="{FF2B5EF4-FFF2-40B4-BE49-F238E27FC236}">
                <a16:creationId xmlns:a16="http://schemas.microsoft.com/office/drawing/2014/main" id="{3D2CE5AF-2507-4676-A1F2-BA58C120FA99}"/>
              </a:ext>
            </a:extLst>
          </p:cNvPr>
          <p:cNvSpPr/>
          <p:nvPr/>
        </p:nvSpPr>
        <p:spPr bwMode="auto">
          <a:xfrm>
            <a:off x="4427537" y="4649279"/>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2" name="Oval 11">
            <a:extLst>
              <a:ext uri="{FF2B5EF4-FFF2-40B4-BE49-F238E27FC236}">
                <a16:creationId xmlns:a16="http://schemas.microsoft.com/office/drawing/2014/main" id="{05C8A58B-4C37-408E-AF37-428A3E74C6C2}"/>
              </a:ext>
            </a:extLst>
          </p:cNvPr>
          <p:cNvSpPr/>
          <p:nvPr/>
        </p:nvSpPr>
        <p:spPr bwMode="auto">
          <a:xfrm>
            <a:off x="5428644" y="4673305"/>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14" name="Straight Connector 13">
            <a:extLst>
              <a:ext uri="{FF2B5EF4-FFF2-40B4-BE49-F238E27FC236}">
                <a16:creationId xmlns:a16="http://schemas.microsoft.com/office/drawing/2014/main" id="{EC9A6BB3-EB84-4895-9581-6F8A77BE980D}"/>
              </a:ext>
            </a:extLst>
          </p:cNvPr>
          <p:cNvCxnSpPr/>
          <p:nvPr/>
        </p:nvCxnSpPr>
        <p:spPr bwMode="auto">
          <a:xfrm flipV="1">
            <a:off x="1219200" y="5942591"/>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15" name="Oval 14">
            <a:extLst>
              <a:ext uri="{FF2B5EF4-FFF2-40B4-BE49-F238E27FC236}">
                <a16:creationId xmlns:a16="http://schemas.microsoft.com/office/drawing/2014/main" id="{F1484FB2-73B8-4A9F-8C5C-AC52962EADE8}"/>
              </a:ext>
            </a:extLst>
          </p:cNvPr>
          <p:cNvSpPr/>
          <p:nvPr/>
        </p:nvSpPr>
        <p:spPr bwMode="auto">
          <a:xfrm>
            <a:off x="2514600" y="5866391"/>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6" name="Oval 15">
            <a:extLst>
              <a:ext uri="{FF2B5EF4-FFF2-40B4-BE49-F238E27FC236}">
                <a16:creationId xmlns:a16="http://schemas.microsoft.com/office/drawing/2014/main" id="{5FE4A6BC-B2AE-4BF2-9FC0-2EABB79B9829}"/>
              </a:ext>
            </a:extLst>
          </p:cNvPr>
          <p:cNvSpPr/>
          <p:nvPr/>
        </p:nvSpPr>
        <p:spPr bwMode="auto">
          <a:xfrm>
            <a:off x="3451225" y="588811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7" name="Oval 16">
            <a:extLst>
              <a:ext uri="{FF2B5EF4-FFF2-40B4-BE49-F238E27FC236}">
                <a16:creationId xmlns:a16="http://schemas.microsoft.com/office/drawing/2014/main" id="{7A4ED81A-BA74-4E03-890E-5846DC1E0F22}"/>
              </a:ext>
            </a:extLst>
          </p:cNvPr>
          <p:cNvSpPr/>
          <p:nvPr/>
        </p:nvSpPr>
        <p:spPr bwMode="auto">
          <a:xfrm>
            <a:off x="4503737" y="588811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8" name="Oval 17">
            <a:extLst>
              <a:ext uri="{FF2B5EF4-FFF2-40B4-BE49-F238E27FC236}">
                <a16:creationId xmlns:a16="http://schemas.microsoft.com/office/drawing/2014/main" id="{756CAF64-2081-4D7C-A2F4-7710F7F11629}"/>
              </a:ext>
            </a:extLst>
          </p:cNvPr>
          <p:cNvSpPr/>
          <p:nvPr/>
        </p:nvSpPr>
        <p:spPr bwMode="auto">
          <a:xfrm>
            <a:off x="5504844" y="585231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9" name="Oval 18">
            <a:extLst>
              <a:ext uri="{FF2B5EF4-FFF2-40B4-BE49-F238E27FC236}">
                <a16:creationId xmlns:a16="http://schemas.microsoft.com/office/drawing/2014/main" id="{07A60A22-381D-4E2D-A9B9-A28276722F79}"/>
              </a:ext>
            </a:extLst>
          </p:cNvPr>
          <p:cNvSpPr/>
          <p:nvPr/>
        </p:nvSpPr>
        <p:spPr bwMode="auto">
          <a:xfrm>
            <a:off x="2008563" y="5893414"/>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0" name="Oval 19">
            <a:extLst>
              <a:ext uri="{FF2B5EF4-FFF2-40B4-BE49-F238E27FC236}">
                <a16:creationId xmlns:a16="http://schemas.microsoft.com/office/drawing/2014/main" id="{90EB3580-CC55-4DF7-8F41-84A99EDA036B}"/>
              </a:ext>
            </a:extLst>
          </p:cNvPr>
          <p:cNvSpPr/>
          <p:nvPr/>
        </p:nvSpPr>
        <p:spPr bwMode="auto">
          <a:xfrm>
            <a:off x="2945188" y="5873722"/>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1" name="Oval 20">
            <a:extLst>
              <a:ext uri="{FF2B5EF4-FFF2-40B4-BE49-F238E27FC236}">
                <a16:creationId xmlns:a16="http://schemas.microsoft.com/office/drawing/2014/main" id="{5A9328E3-1169-4C64-8FF6-1974A06833E3}"/>
              </a:ext>
            </a:extLst>
          </p:cNvPr>
          <p:cNvSpPr/>
          <p:nvPr/>
        </p:nvSpPr>
        <p:spPr bwMode="auto">
          <a:xfrm>
            <a:off x="3997700" y="5855314"/>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2" name="Oval 21">
            <a:extLst>
              <a:ext uri="{FF2B5EF4-FFF2-40B4-BE49-F238E27FC236}">
                <a16:creationId xmlns:a16="http://schemas.microsoft.com/office/drawing/2014/main" id="{51A28D1F-43AB-47E0-9ADF-9EF2E574C4D4}"/>
              </a:ext>
            </a:extLst>
          </p:cNvPr>
          <p:cNvSpPr/>
          <p:nvPr/>
        </p:nvSpPr>
        <p:spPr bwMode="auto">
          <a:xfrm>
            <a:off x="4992687" y="5875113"/>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6697910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62000" y="1981200"/>
            <a:ext cx="777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a:solidFill>
                  <a:schemeClr val="tx1"/>
                </a:solidFill>
                <a:latin typeface="Calibri" pitchFamily="34" charset="0"/>
                <a:ea typeface="+mj-ea"/>
                <a:cs typeface="+mj-cs"/>
              </a:rPr>
              <a:t>From Bits through Integers</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3200" b="0" i="0" u="none" strike="noStrike" kern="0" cap="none" spc="0" normalizeH="0" baseline="0" noProof="0" dirty="0">
                <a:ln>
                  <a:noFill/>
                </a:ln>
                <a:solidFill>
                  <a:schemeClr val="tx1"/>
                </a:solidFill>
                <a:effectLst/>
                <a:uLnTx/>
                <a:uFillTx/>
                <a:latin typeface="Calibri" pitchFamily="34" charset="0"/>
                <a:ea typeface="+mj-ea"/>
                <a:cs typeface="+mj-cs"/>
              </a:rPr>
              <a:t>18-213/18-613</a:t>
            </a:r>
            <a:b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1" i="0" u="none" strike="noStrike" kern="0" cap="none" spc="0" normalizeH="0" baseline="0" noProof="0" dirty="0">
                <a:ln>
                  <a:noFill/>
                </a:ln>
                <a:solidFill>
                  <a:schemeClr val="tx1"/>
                </a:solidFill>
                <a:effectLst/>
                <a:uLnTx/>
                <a:uFillTx/>
                <a:latin typeface="Calibri" pitchFamily="34" charset="0"/>
                <a:ea typeface="+mj-ea"/>
                <a:cs typeface="+mj-cs"/>
              </a:rPr>
              <a:t>Introduction to Computer Systems</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a:t>
            </a:r>
            <a:b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br>
            <a:br>
              <a:rPr kumimoji="0" lang="en-US" sz="1400" b="0" i="0" u="none" strike="noStrike" kern="0" cap="none" spc="0" normalizeH="0" baseline="0" noProof="0" dirty="0">
                <a:ln>
                  <a:noFill/>
                </a:ln>
                <a:solidFill>
                  <a:schemeClr val="tx1"/>
                </a:solidFill>
                <a:effectLst/>
                <a:uLnTx/>
                <a:uFillTx/>
                <a:latin typeface="Calibri" pitchFamily="34" charset="0"/>
                <a:ea typeface="+mj-ea"/>
                <a:cs typeface="+mj-cs"/>
              </a:rPr>
            </a:br>
            <a:endParaRPr kumimoji="0" lang="en-US" sz="1400" b="0" i="0" u="none" strike="noStrike" kern="0" cap="none" spc="0" normalizeH="0" baseline="0" noProof="0" dirty="0">
              <a:ln>
                <a:noFill/>
              </a:ln>
              <a:solidFill>
                <a:schemeClr val="tx1"/>
              </a:solidFill>
              <a:effectLst/>
              <a:uLnTx/>
              <a:uFillTx/>
              <a:latin typeface="Calibri"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2</a:t>
            </a:r>
            <a:r>
              <a:rPr kumimoji="0" lang="en-US" sz="2000" b="0" i="0" u="none" strike="noStrike" kern="0" cap="none" spc="0" normalizeH="0" baseline="30000" noProof="0" dirty="0">
                <a:ln>
                  <a:noFill/>
                </a:ln>
                <a:solidFill>
                  <a:schemeClr val="tx1"/>
                </a:solidFill>
                <a:effectLst/>
                <a:uLnTx/>
                <a:uFillTx/>
                <a:latin typeface="Calibri" pitchFamily="34" charset="0"/>
                <a:ea typeface="+mj-ea"/>
                <a:cs typeface="+mj-cs"/>
              </a:rPr>
              <a:t>nd</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Lecture, January 18, 2023</a:t>
            </a:r>
            <a:endParaRPr lang="en-US" sz="2000" kern="0" dirty="0">
              <a:solidFill>
                <a:schemeClr val="tx1"/>
              </a:solidFill>
              <a:latin typeface="Calibri" pitchFamily="34" charset="0"/>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2191-2A0A-4B3A-A0F7-D7A01B385043}"/>
              </a:ext>
            </a:extLst>
          </p:cNvPr>
          <p:cNvSpPr>
            <a:spLocks noGrp="1"/>
          </p:cNvSpPr>
          <p:nvPr>
            <p:ph type="title"/>
          </p:nvPr>
        </p:nvSpPr>
        <p:spPr/>
        <p:txBody>
          <a:bodyPr/>
          <a:lstStyle/>
          <a:p>
            <a:r>
              <a:rPr lang="en-US" dirty="0"/>
              <a:t>Some Purely Imaginary Examples</a:t>
            </a:r>
          </a:p>
        </p:txBody>
      </p:sp>
      <p:sp>
        <p:nvSpPr>
          <p:cNvPr id="3" name="Content Placeholder 2">
            <a:extLst>
              <a:ext uri="{FF2B5EF4-FFF2-40B4-BE49-F238E27FC236}">
                <a16:creationId xmlns:a16="http://schemas.microsoft.com/office/drawing/2014/main" id="{90D602BB-0875-4709-BC27-23C016AF8630}"/>
              </a:ext>
            </a:extLst>
          </p:cNvPr>
          <p:cNvSpPr>
            <a:spLocks noGrp="1"/>
          </p:cNvSpPr>
          <p:nvPr>
            <p:ph idx="1"/>
          </p:nvPr>
        </p:nvSpPr>
        <p:spPr/>
        <p:txBody>
          <a:bodyPr/>
          <a:lstStyle/>
          <a:p>
            <a:r>
              <a:rPr lang="en-US" dirty="0"/>
              <a:t>3 bit number line</a:t>
            </a:r>
          </a:p>
          <a:p>
            <a:pPr lvl="1"/>
            <a:endParaRPr lang="en-US" dirty="0"/>
          </a:p>
          <a:p>
            <a:pPr marL="457200" lvl="1" indent="0">
              <a:buNone/>
            </a:pPr>
            <a:r>
              <a:rPr lang="en-US" sz="1200" dirty="0"/>
              <a:t>                             -1/16       -1/8     -1/4         0           1/16      1/8        1/4          1/2</a:t>
            </a:r>
          </a:p>
          <a:p>
            <a:pPr marL="457200" lvl="1" indent="0">
              <a:buNone/>
            </a:pPr>
            <a:endParaRPr lang="en-US" sz="1200" dirty="0"/>
          </a:p>
          <a:p>
            <a:pPr marL="457200" lvl="1" indent="0">
              <a:buNone/>
            </a:pPr>
            <a:endParaRPr lang="en-US" sz="1200" dirty="0"/>
          </a:p>
          <a:p>
            <a:pPr marL="457200" lvl="1" indent="0">
              <a:buNone/>
            </a:pPr>
            <a:endParaRPr lang="en-US" sz="1200" dirty="0"/>
          </a:p>
          <a:p>
            <a:pPr marL="457200" lvl="1" indent="0">
              <a:buNone/>
            </a:pPr>
            <a:r>
              <a:rPr lang="en-US" sz="1200" dirty="0"/>
              <a:t>                                0             1         2            3              4             5           6             7</a:t>
            </a:r>
          </a:p>
          <a:p>
            <a:pPr marL="457200" lvl="1" indent="0">
              <a:buNone/>
            </a:pPr>
            <a:endParaRPr lang="en-US" sz="1200" dirty="0"/>
          </a:p>
          <a:p>
            <a:pPr marL="457200" lvl="1" indent="0">
              <a:buNone/>
            </a:pPr>
            <a:endParaRPr lang="en-US" sz="1200" dirty="0"/>
          </a:p>
          <a:p>
            <a:pPr marL="457200" lvl="1" indent="0">
              <a:buNone/>
            </a:pPr>
            <a:endParaRPr lang="en-US" sz="1200" dirty="0"/>
          </a:p>
          <a:p>
            <a:pPr marL="457200" lvl="1" indent="0">
              <a:buNone/>
            </a:pPr>
            <a:endParaRPr lang="en-US" sz="1200" dirty="0"/>
          </a:p>
          <a:p>
            <a:pPr marL="457200" lvl="1" indent="0">
              <a:buNone/>
            </a:pPr>
            <a:r>
              <a:rPr lang="en-US" sz="1200" dirty="0"/>
              <a:t>                                -4          -3        -2            -1             0            1            2             3</a:t>
            </a:r>
          </a:p>
          <a:p>
            <a:pPr marL="457200" lvl="1" indent="0">
              <a:buNone/>
            </a:pPr>
            <a:endParaRPr lang="en-US" sz="1200" dirty="0"/>
          </a:p>
          <a:p>
            <a:pPr marL="457200" lvl="1" indent="0">
              <a:buNone/>
            </a:pPr>
            <a:endParaRPr lang="en-US" sz="1200" dirty="0"/>
          </a:p>
          <a:p>
            <a:pPr marL="457200" lvl="1" indent="0">
              <a:buNone/>
            </a:pPr>
            <a:endParaRPr lang="en-US" sz="1200" dirty="0"/>
          </a:p>
          <a:p>
            <a:pPr marL="457200" lvl="1" indent="0">
              <a:buNone/>
            </a:pPr>
            <a:endParaRPr lang="en-US" sz="1200" dirty="0"/>
          </a:p>
          <a:p>
            <a:pPr marL="457200" lvl="1" indent="0">
              <a:buNone/>
            </a:pPr>
            <a:r>
              <a:rPr lang="en-US" sz="1200" dirty="0"/>
              <a:t>                                   A            B          C            D             E             F           G             H</a:t>
            </a:r>
          </a:p>
          <a:p>
            <a:pPr marL="457200" lvl="1" indent="0">
              <a:buNone/>
            </a:pPr>
            <a:endParaRPr lang="en-US" sz="1200" dirty="0"/>
          </a:p>
          <a:p>
            <a:pPr marL="0" indent="0">
              <a:buNone/>
            </a:pPr>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185CF820-6EF5-4BF1-8DF1-315F531AFA6D}"/>
              </a:ext>
            </a:extLst>
          </p:cNvPr>
          <p:cNvCxnSpPr/>
          <p:nvPr/>
        </p:nvCxnSpPr>
        <p:spPr bwMode="auto">
          <a:xfrm flipV="1">
            <a:off x="1232899" y="1981200"/>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5" name="Oval 4">
            <a:extLst>
              <a:ext uri="{FF2B5EF4-FFF2-40B4-BE49-F238E27FC236}">
                <a16:creationId xmlns:a16="http://schemas.microsoft.com/office/drawing/2014/main" id="{B77074BF-F941-4018-82CD-1216C3ECF5AF}"/>
              </a:ext>
            </a:extLst>
          </p:cNvPr>
          <p:cNvSpPr/>
          <p:nvPr/>
        </p:nvSpPr>
        <p:spPr bwMode="auto">
          <a:xfrm>
            <a:off x="2528299" y="19050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6" name="Oval 5">
            <a:extLst>
              <a:ext uri="{FF2B5EF4-FFF2-40B4-BE49-F238E27FC236}">
                <a16:creationId xmlns:a16="http://schemas.microsoft.com/office/drawing/2014/main" id="{66650D7C-37F9-4C57-9405-59405365ACAA}"/>
              </a:ext>
            </a:extLst>
          </p:cNvPr>
          <p:cNvSpPr/>
          <p:nvPr/>
        </p:nvSpPr>
        <p:spPr bwMode="auto">
          <a:xfrm>
            <a:off x="3464924" y="192672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 name="Oval 6">
            <a:extLst>
              <a:ext uri="{FF2B5EF4-FFF2-40B4-BE49-F238E27FC236}">
                <a16:creationId xmlns:a16="http://schemas.microsoft.com/office/drawing/2014/main" id="{B07BA2DB-675B-473D-B26D-CB59DE80E224}"/>
              </a:ext>
            </a:extLst>
          </p:cNvPr>
          <p:cNvSpPr/>
          <p:nvPr/>
        </p:nvSpPr>
        <p:spPr bwMode="auto">
          <a:xfrm>
            <a:off x="4517436" y="192672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 name="Oval 7">
            <a:extLst>
              <a:ext uri="{FF2B5EF4-FFF2-40B4-BE49-F238E27FC236}">
                <a16:creationId xmlns:a16="http://schemas.microsoft.com/office/drawing/2014/main" id="{4E9A3351-AE4A-4CB2-86E6-C50D183FD245}"/>
              </a:ext>
            </a:extLst>
          </p:cNvPr>
          <p:cNvSpPr/>
          <p:nvPr/>
        </p:nvSpPr>
        <p:spPr bwMode="auto">
          <a:xfrm>
            <a:off x="5518543" y="189092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 name="Oval 8">
            <a:extLst>
              <a:ext uri="{FF2B5EF4-FFF2-40B4-BE49-F238E27FC236}">
                <a16:creationId xmlns:a16="http://schemas.microsoft.com/office/drawing/2014/main" id="{B434F394-B0CF-43CD-A819-0F72914600BF}"/>
              </a:ext>
            </a:extLst>
          </p:cNvPr>
          <p:cNvSpPr/>
          <p:nvPr/>
        </p:nvSpPr>
        <p:spPr bwMode="auto">
          <a:xfrm>
            <a:off x="2022262" y="1932023"/>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0" name="Oval 9">
            <a:extLst>
              <a:ext uri="{FF2B5EF4-FFF2-40B4-BE49-F238E27FC236}">
                <a16:creationId xmlns:a16="http://schemas.microsoft.com/office/drawing/2014/main" id="{B06FF2BF-C330-4B6D-803B-BBDF7C45812F}"/>
              </a:ext>
            </a:extLst>
          </p:cNvPr>
          <p:cNvSpPr/>
          <p:nvPr/>
        </p:nvSpPr>
        <p:spPr bwMode="auto">
          <a:xfrm>
            <a:off x="2958887" y="1912331"/>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1" name="Oval 10">
            <a:extLst>
              <a:ext uri="{FF2B5EF4-FFF2-40B4-BE49-F238E27FC236}">
                <a16:creationId xmlns:a16="http://schemas.microsoft.com/office/drawing/2014/main" id="{45A1567F-B470-495D-A5D1-9126DCC5E996}"/>
              </a:ext>
            </a:extLst>
          </p:cNvPr>
          <p:cNvSpPr/>
          <p:nvPr/>
        </p:nvSpPr>
        <p:spPr bwMode="auto">
          <a:xfrm>
            <a:off x="4011399" y="1893923"/>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2" name="Oval 11">
            <a:extLst>
              <a:ext uri="{FF2B5EF4-FFF2-40B4-BE49-F238E27FC236}">
                <a16:creationId xmlns:a16="http://schemas.microsoft.com/office/drawing/2014/main" id="{B684CE69-6471-495D-96C9-F332EF8E69EB}"/>
              </a:ext>
            </a:extLst>
          </p:cNvPr>
          <p:cNvSpPr/>
          <p:nvPr/>
        </p:nvSpPr>
        <p:spPr bwMode="auto">
          <a:xfrm>
            <a:off x="5006386" y="1913722"/>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13" name="Straight Connector 12">
            <a:extLst>
              <a:ext uri="{FF2B5EF4-FFF2-40B4-BE49-F238E27FC236}">
                <a16:creationId xmlns:a16="http://schemas.microsoft.com/office/drawing/2014/main" id="{94F78A36-12B6-43B9-A851-8B9DF3A864C4}"/>
              </a:ext>
            </a:extLst>
          </p:cNvPr>
          <p:cNvCxnSpPr/>
          <p:nvPr/>
        </p:nvCxnSpPr>
        <p:spPr bwMode="auto">
          <a:xfrm flipV="1">
            <a:off x="1208070" y="2895600"/>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14" name="Oval 13">
            <a:extLst>
              <a:ext uri="{FF2B5EF4-FFF2-40B4-BE49-F238E27FC236}">
                <a16:creationId xmlns:a16="http://schemas.microsoft.com/office/drawing/2014/main" id="{038AC86C-0BE2-425D-8627-7074FD4EFA04}"/>
              </a:ext>
            </a:extLst>
          </p:cNvPr>
          <p:cNvSpPr/>
          <p:nvPr/>
        </p:nvSpPr>
        <p:spPr bwMode="auto">
          <a:xfrm>
            <a:off x="2503470" y="28194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 name="Oval 14">
            <a:extLst>
              <a:ext uri="{FF2B5EF4-FFF2-40B4-BE49-F238E27FC236}">
                <a16:creationId xmlns:a16="http://schemas.microsoft.com/office/drawing/2014/main" id="{ACAFB347-57C2-49B6-8258-7001D4C885A7}"/>
              </a:ext>
            </a:extLst>
          </p:cNvPr>
          <p:cNvSpPr/>
          <p:nvPr/>
        </p:nvSpPr>
        <p:spPr bwMode="auto">
          <a:xfrm>
            <a:off x="3440095" y="284112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6" name="Oval 15">
            <a:extLst>
              <a:ext uri="{FF2B5EF4-FFF2-40B4-BE49-F238E27FC236}">
                <a16:creationId xmlns:a16="http://schemas.microsoft.com/office/drawing/2014/main" id="{FA34871F-FCDA-4A1B-870B-6892A70B13FE}"/>
              </a:ext>
            </a:extLst>
          </p:cNvPr>
          <p:cNvSpPr/>
          <p:nvPr/>
        </p:nvSpPr>
        <p:spPr bwMode="auto">
          <a:xfrm>
            <a:off x="4492607" y="284112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7" name="Oval 16">
            <a:extLst>
              <a:ext uri="{FF2B5EF4-FFF2-40B4-BE49-F238E27FC236}">
                <a16:creationId xmlns:a16="http://schemas.microsoft.com/office/drawing/2014/main" id="{323C83E6-627B-403B-B225-5CA2C3CB6EC8}"/>
              </a:ext>
            </a:extLst>
          </p:cNvPr>
          <p:cNvSpPr/>
          <p:nvPr/>
        </p:nvSpPr>
        <p:spPr bwMode="auto">
          <a:xfrm>
            <a:off x="5493714" y="280532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8" name="Oval 17">
            <a:extLst>
              <a:ext uri="{FF2B5EF4-FFF2-40B4-BE49-F238E27FC236}">
                <a16:creationId xmlns:a16="http://schemas.microsoft.com/office/drawing/2014/main" id="{799D3C06-7665-46DE-9922-D1DE6C38CD0A}"/>
              </a:ext>
            </a:extLst>
          </p:cNvPr>
          <p:cNvSpPr/>
          <p:nvPr/>
        </p:nvSpPr>
        <p:spPr bwMode="auto">
          <a:xfrm>
            <a:off x="1997433" y="2846423"/>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9" name="Oval 18">
            <a:extLst>
              <a:ext uri="{FF2B5EF4-FFF2-40B4-BE49-F238E27FC236}">
                <a16:creationId xmlns:a16="http://schemas.microsoft.com/office/drawing/2014/main" id="{952A6C90-CFE7-4E98-B4A0-BFEC74879AEA}"/>
              </a:ext>
            </a:extLst>
          </p:cNvPr>
          <p:cNvSpPr/>
          <p:nvPr/>
        </p:nvSpPr>
        <p:spPr bwMode="auto">
          <a:xfrm>
            <a:off x="2934058" y="2826731"/>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0" name="Oval 19">
            <a:extLst>
              <a:ext uri="{FF2B5EF4-FFF2-40B4-BE49-F238E27FC236}">
                <a16:creationId xmlns:a16="http://schemas.microsoft.com/office/drawing/2014/main" id="{74C354E1-5F55-49E4-A6C2-81EB512A2236}"/>
              </a:ext>
            </a:extLst>
          </p:cNvPr>
          <p:cNvSpPr/>
          <p:nvPr/>
        </p:nvSpPr>
        <p:spPr bwMode="auto">
          <a:xfrm>
            <a:off x="3986570" y="2808323"/>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1" name="Oval 20">
            <a:extLst>
              <a:ext uri="{FF2B5EF4-FFF2-40B4-BE49-F238E27FC236}">
                <a16:creationId xmlns:a16="http://schemas.microsoft.com/office/drawing/2014/main" id="{FBD418D0-5FAC-4A99-B04E-B38E9AB3B53D}"/>
              </a:ext>
            </a:extLst>
          </p:cNvPr>
          <p:cNvSpPr/>
          <p:nvPr/>
        </p:nvSpPr>
        <p:spPr bwMode="auto">
          <a:xfrm>
            <a:off x="4981557" y="2828122"/>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2" name="Straight Connector 21">
            <a:extLst>
              <a:ext uri="{FF2B5EF4-FFF2-40B4-BE49-F238E27FC236}">
                <a16:creationId xmlns:a16="http://schemas.microsoft.com/office/drawing/2014/main" id="{5A20C7FA-FD16-4CB7-A4EE-2961D5E51B8C}"/>
              </a:ext>
            </a:extLst>
          </p:cNvPr>
          <p:cNvCxnSpPr/>
          <p:nvPr/>
        </p:nvCxnSpPr>
        <p:spPr bwMode="auto">
          <a:xfrm flipV="1">
            <a:off x="1211959" y="3896528"/>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23" name="Oval 22">
            <a:extLst>
              <a:ext uri="{FF2B5EF4-FFF2-40B4-BE49-F238E27FC236}">
                <a16:creationId xmlns:a16="http://schemas.microsoft.com/office/drawing/2014/main" id="{9D674CF4-3FCE-47F6-AF2F-19D3DC068F15}"/>
              </a:ext>
            </a:extLst>
          </p:cNvPr>
          <p:cNvSpPr/>
          <p:nvPr/>
        </p:nvSpPr>
        <p:spPr bwMode="auto">
          <a:xfrm>
            <a:off x="2507359" y="3820328"/>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4" name="Oval 23">
            <a:extLst>
              <a:ext uri="{FF2B5EF4-FFF2-40B4-BE49-F238E27FC236}">
                <a16:creationId xmlns:a16="http://schemas.microsoft.com/office/drawing/2014/main" id="{94312CBC-D2E5-4BF3-A53C-FA29702659A3}"/>
              </a:ext>
            </a:extLst>
          </p:cNvPr>
          <p:cNvSpPr/>
          <p:nvPr/>
        </p:nvSpPr>
        <p:spPr bwMode="auto">
          <a:xfrm>
            <a:off x="3443984" y="3842054"/>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5" name="Oval 24">
            <a:extLst>
              <a:ext uri="{FF2B5EF4-FFF2-40B4-BE49-F238E27FC236}">
                <a16:creationId xmlns:a16="http://schemas.microsoft.com/office/drawing/2014/main" id="{BE17C607-B2D5-4981-BFD2-D8E840542B90}"/>
              </a:ext>
            </a:extLst>
          </p:cNvPr>
          <p:cNvSpPr/>
          <p:nvPr/>
        </p:nvSpPr>
        <p:spPr bwMode="auto">
          <a:xfrm>
            <a:off x="4496496" y="3842054"/>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6" name="Oval 25">
            <a:extLst>
              <a:ext uri="{FF2B5EF4-FFF2-40B4-BE49-F238E27FC236}">
                <a16:creationId xmlns:a16="http://schemas.microsoft.com/office/drawing/2014/main" id="{93602B79-ECD5-4311-98FC-9E51B1825C2F}"/>
              </a:ext>
            </a:extLst>
          </p:cNvPr>
          <p:cNvSpPr/>
          <p:nvPr/>
        </p:nvSpPr>
        <p:spPr bwMode="auto">
          <a:xfrm>
            <a:off x="5497603" y="3806254"/>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7" name="Oval 26">
            <a:extLst>
              <a:ext uri="{FF2B5EF4-FFF2-40B4-BE49-F238E27FC236}">
                <a16:creationId xmlns:a16="http://schemas.microsoft.com/office/drawing/2014/main" id="{457828BD-511F-462A-9574-494042D85302}"/>
              </a:ext>
            </a:extLst>
          </p:cNvPr>
          <p:cNvSpPr/>
          <p:nvPr/>
        </p:nvSpPr>
        <p:spPr bwMode="auto">
          <a:xfrm>
            <a:off x="2001322" y="3847351"/>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8" name="Oval 27">
            <a:extLst>
              <a:ext uri="{FF2B5EF4-FFF2-40B4-BE49-F238E27FC236}">
                <a16:creationId xmlns:a16="http://schemas.microsoft.com/office/drawing/2014/main" id="{28E8EFEB-3F63-42DA-A981-BBAB863490E7}"/>
              </a:ext>
            </a:extLst>
          </p:cNvPr>
          <p:cNvSpPr/>
          <p:nvPr/>
        </p:nvSpPr>
        <p:spPr bwMode="auto">
          <a:xfrm>
            <a:off x="2937947" y="3827659"/>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9" name="Oval 28">
            <a:extLst>
              <a:ext uri="{FF2B5EF4-FFF2-40B4-BE49-F238E27FC236}">
                <a16:creationId xmlns:a16="http://schemas.microsoft.com/office/drawing/2014/main" id="{F324449A-43BD-4397-955B-BC24CD1F0B37}"/>
              </a:ext>
            </a:extLst>
          </p:cNvPr>
          <p:cNvSpPr/>
          <p:nvPr/>
        </p:nvSpPr>
        <p:spPr bwMode="auto">
          <a:xfrm>
            <a:off x="3990459" y="3809251"/>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0" name="Oval 29">
            <a:extLst>
              <a:ext uri="{FF2B5EF4-FFF2-40B4-BE49-F238E27FC236}">
                <a16:creationId xmlns:a16="http://schemas.microsoft.com/office/drawing/2014/main" id="{A28F1DBB-C5AA-4EBD-B70F-228A250D3D0D}"/>
              </a:ext>
            </a:extLst>
          </p:cNvPr>
          <p:cNvSpPr/>
          <p:nvPr/>
        </p:nvSpPr>
        <p:spPr bwMode="auto">
          <a:xfrm>
            <a:off x="4985446" y="382905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40" name="Straight Connector 39">
            <a:extLst>
              <a:ext uri="{FF2B5EF4-FFF2-40B4-BE49-F238E27FC236}">
                <a16:creationId xmlns:a16="http://schemas.microsoft.com/office/drawing/2014/main" id="{1102B5EE-AAE1-453D-BCF5-8A793A36366C}"/>
              </a:ext>
            </a:extLst>
          </p:cNvPr>
          <p:cNvCxnSpPr/>
          <p:nvPr/>
        </p:nvCxnSpPr>
        <p:spPr bwMode="auto">
          <a:xfrm flipV="1">
            <a:off x="1211959" y="4913162"/>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41" name="Oval 40">
            <a:extLst>
              <a:ext uri="{FF2B5EF4-FFF2-40B4-BE49-F238E27FC236}">
                <a16:creationId xmlns:a16="http://schemas.microsoft.com/office/drawing/2014/main" id="{27B9FE35-50DC-4438-AA17-5110A04328DD}"/>
              </a:ext>
            </a:extLst>
          </p:cNvPr>
          <p:cNvSpPr/>
          <p:nvPr/>
        </p:nvSpPr>
        <p:spPr bwMode="auto">
          <a:xfrm>
            <a:off x="2507359" y="4836962"/>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2" name="Oval 41">
            <a:extLst>
              <a:ext uri="{FF2B5EF4-FFF2-40B4-BE49-F238E27FC236}">
                <a16:creationId xmlns:a16="http://schemas.microsoft.com/office/drawing/2014/main" id="{2276F5B7-F6D8-4C6F-9769-9D13224C291B}"/>
              </a:ext>
            </a:extLst>
          </p:cNvPr>
          <p:cNvSpPr/>
          <p:nvPr/>
        </p:nvSpPr>
        <p:spPr bwMode="auto">
          <a:xfrm>
            <a:off x="3443984" y="4858688"/>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3" name="Oval 42">
            <a:extLst>
              <a:ext uri="{FF2B5EF4-FFF2-40B4-BE49-F238E27FC236}">
                <a16:creationId xmlns:a16="http://schemas.microsoft.com/office/drawing/2014/main" id="{6E74A60A-D4AC-4027-8643-6195AC798D81}"/>
              </a:ext>
            </a:extLst>
          </p:cNvPr>
          <p:cNvSpPr/>
          <p:nvPr/>
        </p:nvSpPr>
        <p:spPr bwMode="auto">
          <a:xfrm>
            <a:off x="4496496" y="4858688"/>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4" name="Oval 43">
            <a:extLst>
              <a:ext uri="{FF2B5EF4-FFF2-40B4-BE49-F238E27FC236}">
                <a16:creationId xmlns:a16="http://schemas.microsoft.com/office/drawing/2014/main" id="{5A37C877-00D8-4B6C-B080-D46E7ACD0BFB}"/>
              </a:ext>
            </a:extLst>
          </p:cNvPr>
          <p:cNvSpPr/>
          <p:nvPr/>
        </p:nvSpPr>
        <p:spPr bwMode="auto">
          <a:xfrm>
            <a:off x="5497603" y="4822888"/>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5" name="Oval 44">
            <a:extLst>
              <a:ext uri="{FF2B5EF4-FFF2-40B4-BE49-F238E27FC236}">
                <a16:creationId xmlns:a16="http://schemas.microsoft.com/office/drawing/2014/main" id="{83377445-D237-4CF1-B3DB-0F5085ECC1E3}"/>
              </a:ext>
            </a:extLst>
          </p:cNvPr>
          <p:cNvSpPr/>
          <p:nvPr/>
        </p:nvSpPr>
        <p:spPr bwMode="auto">
          <a:xfrm>
            <a:off x="2001322" y="4863985"/>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6" name="Oval 45">
            <a:extLst>
              <a:ext uri="{FF2B5EF4-FFF2-40B4-BE49-F238E27FC236}">
                <a16:creationId xmlns:a16="http://schemas.microsoft.com/office/drawing/2014/main" id="{D3A97448-7E5F-4CA7-B2A3-4830898D9BA4}"/>
              </a:ext>
            </a:extLst>
          </p:cNvPr>
          <p:cNvSpPr/>
          <p:nvPr/>
        </p:nvSpPr>
        <p:spPr bwMode="auto">
          <a:xfrm>
            <a:off x="2937947" y="4844293"/>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7" name="Oval 46">
            <a:extLst>
              <a:ext uri="{FF2B5EF4-FFF2-40B4-BE49-F238E27FC236}">
                <a16:creationId xmlns:a16="http://schemas.microsoft.com/office/drawing/2014/main" id="{87264EFD-0C73-46B1-A430-00F50B90C0B2}"/>
              </a:ext>
            </a:extLst>
          </p:cNvPr>
          <p:cNvSpPr/>
          <p:nvPr/>
        </p:nvSpPr>
        <p:spPr bwMode="auto">
          <a:xfrm>
            <a:off x="3990459" y="4825885"/>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8" name="Oval 47">
            <a:extLst>
              <a:ext uri="{FF2B5EF4-FFF2-40B4-BE49-F238E27FC236}">
                <a16:creationId xmlns:a16="http://schemas.microsoft.com/office/drawing/2014/main" id="{364F5FA6-2549-4932-9A17-EC07B6EA5890}"/>
              </a:ext>
            </a:extLst>
          </p:cNvPr>
          <p:cNvSpPr/>
          <p:nvPr/>
        </p:nvSpPr>
        <p:spPr bwMode="auto">
          <a:xfrm>
            <a:off x="4985446" y="4845684"/>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49" name="Straight Connector 48">
            <a:extLst>
              <a:ext uri="{FF2B5EF4-FFF2-40B4-BE49-F238E27FC236}">
                <a16:creationId xmlns:a16="http://schemas.microsoft.com/office/drawing/2014/main" id="{8FF43B86-EEE1-4422-9AAA-7C497B8FA1B2}"/>
              </a:ext>
            </a:extLst>
          </p:cNvPr>
          <p:cNvCxnSpPr/>
          <p:nvPr/>
        </p:nvCxnSpPr>
        <p:spPr bwMode="auto">
          <a:xfrm flipV="1">
            <a:off x="1246170" y="5929474"/>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50" name="Oval 49">
            <a:extLst>
              <a:ext uri="{FF2B5EF4-FFF2-40B4-BE49-F238E27FC236}">
                <a16:creationId xmlns:a16="http://schemas.microsoft.com/office/drawing/2014/main" id="{5FE1EECB-0AF8-4E18-A810-AFE9EAD1150A}"/>
              </a:ext>
            </a:extLst>
          </p:cNvPr>
          <p:cNvSpPr/>
          <p:nvPr/>
        </p:nvSpPr>
        <p:spPr bwMode="auto">
          <a:xfrm>
            <a:off x="2541570" y="5853274"/>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1" name="Oval 50">
            <a:extLst>
              <a:ext uri="{FF2B5EF4-FFF2-40B4-BE49-F238E27FC236}">
                <a16:creationId xmlns:a16="http://schemas.microsoft.com/office/drawing/2014/main" id="{CFE69AEE-B22D-4BDF-BF0D-A9EB5071DA72}"/>
              </a:ext>
            </a:extLst>
          </p:cNvPr>
          <p:cNvSpPr/>
          <p:nvPr/>
        </p:nvSpPr>
        <p:spPr bwMode="auto">
          <a:xfrm>
            <a:off x="3478195" y="58750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Oval 51">
            <a:extLst>
              <a:ext uri="{FF2B5EF4-FFF2-40B4-BE49-F238E27FC236}">
                <a16:creationId xmlns:a16="http://schemas.microsoft.com/office/drawing/2014/main" id="{407ADFF5-C79E-406B-B3F1-FAB871BC0EDD}"/>
              </a:ext>
            </a:extLst>
          </p:cNvPr>
          <p:cNvSpPr/>
          <p:nvPr/>
        </p:nvSpPr>
        <p:spPr bwMode="auto">
          <a:xfrm>
            <a:off x="4530707" y="58750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Oval 52">
            <a:extLst>
              <a:ext uri="{FF2B5EF4-FFF2-40B4-BE49-F238E27FC236}">
                <a16:creationId xmlns:a16="http://schemas.microsoft.com/office/drawing/2014/main" id="{7D2F575D-9BB8-40F4-B551-A9FAC0364F41}"/>
              </a:ext>
            </a:extLst>
          </p:cNvPr>
          <p:cNvSpPr/>
          <p:nvPr/>
        </p:nvSpPr>
        <p:spPr bwMode="auto">
          <a:xfrm>
            <a:off x="5531814" y="58392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Oval 53">
            <a:extLst>
              <a:ext uri="{FF2B5EF4-FFF2-40B4-BE49-F238E27FC236}">
                <a16:creationId xmlns:a16="http://schemas.microsoft.com/office/drawing/2014/main" id="{297A45D9-1847-4AC7-BD10-6487BFA9D2E5}"/>
              </a:ext>
            </a:extLst>
          </p:cNvPr>
          <p:cNvSpPr/>
          <p:nvPr/>
        </p:nvSpPr>
        <p:spPr bwMode="auto">
          <a:xfrm>
            <a:off x="2035533" y="588029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5" name="Oval 54">
            <a:extLst>
              <a:ext uri="{FF2B5EF4-FFF2-40B4-BE49-F238E27FC236}">
                <a16:creationId xmlns:a16="http://schemas.microsoft.com/office/drawing/2014/main" id="{3CDE710B-4F9F-4786-BC44-5CA06F288BB6}"/>
              </a:ext>
            </a:extLst>
          </p:cNvPr>
          <p:cNvSpPr/>
          <p:nvPr/>
        </p:nvSpPr>
        <p:spPr bwMode="auto">
          <a:xfrm>
            <a:off x="2972158" y="5860605"/>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6" name="Oval 55">
            <a:extLst>
              <a:ext uri="{FF2B5EF4-FFF2-40B4-BE49-F238E27FC236}">
                <a16:creationId xmlns:a16="http://schemas.microsoft.com/office/drawing/2014/main" id="{2A7B3A73-C112-415E-998D-DD613A986E85}"/>
              </a:ext>
            </a:extLst>
          </p:cNvPr>
          <p:cNvSpPr/>
          <p:nvPr/>
        </p:nvSpPr>
        <p:spPr bwMode="auto">
          <a:xfrm>
            <a:off x="4024670" y="584219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Oval 56">
            <a:extLst>
              <a:ext uri="{FF2B5EF4-FFF2-40B4-BE49-F238E27FC236}">
                <a16:creationId xmlns:a16="http://schemas.microsoft.com/office/drawing/2014/main" id="{E41FBB1A-84F2-4D3C-A94D-162CDED2A15D}"/>
              </a:ext>
            </a:extLst>
          </p:cNvPr>
          <p:cNvSpPr/>
          <p:nvPr/>
        </p:nvSpPr>
        <p:spPr bwMode="auto">
          <a:xfrm>
            <a:off x="5019657" y="586199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0065824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A610-DD66-434B-84F5-69916CF60503}"/>
              </a:ext>
            </a:extLst>
          </p:cNvPr>
          <p:cNvSpPr>
            <a:spLocks noGrp="1"/>
          </p:cNvSpPr>
          <p:nvPr>
            <p:ph type="title"/>
          </p:nvPr>
        </p:nvSpPr>
        <p:spPr/>
        <p:txBody>
          <a:bodyPr/>
          <a:lstStyle/>
          <a:p>
            <a:r>
              <a:rPr lang="en-US" dirty="0"/>
              <a:t>Overflow</a:t>
            </a:r>
          </a:p>
        </p:txBody>
      </p:sp>
      <p:sp>
        <p:nvSpPr>
          <p:cNvPr id="3" name="Content Placeholder 2">
            <a:extLst>
              <a:ext uri="{FF2B5EF4-FFF2-40B4-BE49-F238E27FC236}">
                <a16:creationId xmlns:a16="http://schemas.microsoft.com/office/drawing/2014/main" id="{F0508108-18CB-46F6-A10B-6AB4FC125CA1}"/>
              </a:ext>
            </a:extLst>
          </p:cNvPr>
          <p:cNvSpPr>
            <a:spLocks noGrp="1"/>
          </p:cNvSpPr>
          <p:nvPr>
            <p:ph idx="1"/>
          </p:nvPr>
        </p:nvSpPr>
        <p:spPr/>
        <p:txBody>
          <a:bodyPr/>
          <a:lstStyle/>
          <a:p>
            <a:r>
              <a:rPr lang="en-US" dirty="0"/>
              <a:t>Let’s consider a simple 3 digit number line:</a:t>
            </a:r>
          </a:p>
          <a:p>
            <a:endParaRPr lang="en-US" dirty="0"/>
          </a:p>
          <a:p>
            <a:pPr marL="0" indent="0">
              <a:buNone/>
            </a:pPr>
            <a:r>
              <a:rPr lang="en-US" sz="1200" dirty="0"/>
              <a:t>                                              </a:t>
            </a:r>
          </a:p>
          <a:p>
            <a:pPr marL="0" indent="0">
              <a:buNone/>
            </a:pPr>
            <a:r>
              <a:rPr lang="en-US" sz="1200" dirty="0"/>
              <a:t>                                             0              1          2             3            4            5            6             7</a:t>
            </a:r>
          </a:p>
          <a:p>
            <a:pPr marL="0" indent="0">
              <a:buNone/>
            </a:pPr>
            <a:r>
              <a:rPr lang="en-US" sz="1200" dirty="0"/>
              <a:t>                                            000        001       010        011       100         101      110          111</a:t>
            </a:r>
          </a:p>
          <a:p>
            <a:pPr marL="0" indent="0">
              <a:buNone/>
            </a:pPr>
            <a:r>
              <a:rPr lang="en-US" sz="1200" dirty="0"/>
              <a:t>                                                       </a:t>
            </a:r>
            <a:endParaRPr lang="en-US" dirty="0"/>
          </a:p>
          <a:p>
            <a:r>
              <a:rPr lang="en-US" dirty="0"/>
              <a:t>What happens if we add 1 to 7?</a:t>
            </a:r>
          </a:p>
          <a:p>
            <a:pPr lvl="1"/>
            <a:r>
              <a:rPr lang="en-US" dirty="0"/>
              <a:t>In other words, what happens if we add 1 to 111?</a:t>
            </a:r>
          </a:p>
          <a:p>
            <a:pPr lvl="1"/>
            <a:endParaRPr lang="en-US" dirty="0"/>
          </a:p>
          <a:p>
            <a:r>
              <a:rPr lang="en-US" dirty="0"/>
              <a:t>111+ 001 = 1 000</a:t>
            </a:r>
          </a:p>
          <a:p>
            <a:pPr lvl="1"/>
            <a:r>
              <a:rPr lang="en-US" dirty="0"/>
              <a:t>But, we only get 3 bits – so we lose the leading-1. </a:t>
            </a:r>
          </a:p>
          <a:p>
            <a:pPr lvl="1"/>
            <a:r>
              <a:rPr lang="en-US" dirty="0"/>
              <a:t>This is called overflow</a:t>
            </a:r>
          </a:p>
          <a:p>
            <a:pPr marL="457200" lvl="1" indent="0">
              <a:buNone/>
            </a:pPr>
            <a:endParaRPr lang="en-US" dirty="0"/>
          </a:p>
          <a:p>
            <a:r>
              <a:rPr lang="en-US" dirty="0"/>
              <a:t>The result is 000</a:t>
            </a:r>
          </a:p>
        </p:txBody>
      </p:sp>
      <p:cxnSp>
        <p:nvCxnSpPr>
          <p:cNvPr id="4" name="Straight Connector 3">
            <a:extLst>
              <a:ext uri="{FF2B5EF4-FFF2-40B4-BE49-F238E27FC236}">
                <a16:creationId xmlns:a16="http://schemas.microsoft.com/office/drawing/2014/main" id="{62B7DE07-2FA4-4C09-AF22-EFAC3DAA123C}"/>
              </a:ext>
            </a:extLst>
          </p:cNvPr>
          <p:cNvCxnSpPr/>
          <p:nvPr/>
        </p:nvCxnSpPr>
        <p:spPr bwMode="auto">
          <a:xfrm flipV="1">
            <a:off x="1246170" y="2126269"/>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5" name="Oval 4">
            <a:extLst>
              <a:ext uri="{FF2B5EF4-FFF2-40B4-BE49-F238E27FC236}">
                <a16:creationId xmlns:a16="http://schemas.microsoft.com/office/drawing/2014/main" id="{1E2BC98E-92E6-48D6-B971-5BBB9AF0793F}"/>
              </a:ext>
            </a:extLst>
          </p:cNvPr>
          <p:cNvSpPr/>
          <p:nvPr/>
        </p:nvSpPr>
        <p:spPr bwMode="auto">
          <a:xfrm>
            <a:off x="2541570" y="2050069"/>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6" name="Oval 5">
            <a:extLst>
              <a:ext uri="{FF2B5EF4-FFF2-40B4-BE49-F238E27FC236}">
                <a16:creationId xmlns:a16="http://schemas.microsoft.com/office/drawing/2014/main" id="{98CD2078-926A-4401-A797-F3499F91CB3E}"/>
              </a:ext>
            </a:extLst>
          </p:cNvPr>
          <p:cNvSpPr/>
          <p:nvPr/>
        </p:nvSpPr>
        <p:spPr bwMode="auto">
          <a:xfrm>
            <a:off x="3478195" y="2071795"/>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 name="Oval 6">
            <a:extLst>
              <a:ext uri="{FF2B5EF4-FFF2-40B4-BE49-F238E27FC236}">
                <a16:creationId xmlns:a16="http://schemas.microsoft.com/office/drawing/2014/main" id="{F2A911C9-05CC-4E88-A0E8-8FD145B264BF}"/>
              </a:ext>
            </a:extLst>
          </p:cNvPr>
          <p:cNvSpPr/>
          <p:nvPr/>
        </p:nvSpPr>
        <p:spPr bwMode="auto">
          <a:xfrm>
            <a:off x="4530707" y="2071795"/>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 name="Oval 7">
            <a:extLst>
              <a:ext uri="{FF2B5EF4-FFF2-40B4-BE49-F238E27FC236}">
                <a16:creationId xmlns:a16="http://schemas.microsoft.com/office/drawing/2014/main" id="{6025A96B-3BCE-4D98-8D49-4734C26AA9BA}"/>
              </a:ext>
            </a:extLst>
          </p:cNvPr>
          <p:cNvSpPr/>
          <p:nvPr/>
        </p:nvSpPr>
        <p:spPr bwMode="auto">
          <a:xfrm>
            <a:off x="5531814" y="2035995"/>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 name="Oval 8">
            <a:extLst>
              <a:ext uri="{FF2B5EF4-FFF2-40B4-BE49-F238E27FC236}">
                <a16:creationId xmlns:a16="http://schemas.microsoft.com/office/drawing/2014/main" id="{BC88DF21-F83B-4A68-A783-76E270F9E917}"/>
              </a:ext>
            </a:extLst>
          </p:cNvPr>
          <p:cNvSpPr/>
          <p:nvPr/>
        </p:nvSpPr>
        <p:spPr bwMode="auto">
          <a:xfrm>
            <a:off x="2035533" y="2077092"/>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0" name="Oval 9">
            <a:extLst>
              <a:ext uri="{FF2B5EF4-FFF2-40B4-BE49-F238E27FC236}">
                <a16:creationId xmlns:a16="http://schemas.microsoft.com/office/drawing/2014/main" id="{93181B41-2851-44D3-B8DF-10501843D1E9}"/>
              </a:ext>
            </a:extLst>
          </p:cNvPr>
          <p:cNvSpPr/>
          <p:nvPr/>
        </p:nvSpPr>
        <p:spPr bwMode="auto">
          <a:xfrm>
            <a:off x="2972158" y="20574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1" name="Oval 10">
            <a:extLst>
              <a:ext uri="{FF2B5EF4-FFF2-40B4-BE49-F238E27FC236}">
                <a16:creationId xmlns:a16="http://schemas.microsoft.com/office/drawing/2014/main" id="{BF619491-84D9-483F-AAD8-2046162B02E8}"/>
              </a:ext>
            </a:extLst>
          </p:cNvPr>
          <p:cNvSpPr/>
          <p:nvPr/>
        </p:nvSpPr>
        <p:spPr bwMode="auto">
          <a:xfrm>
            <a:off x="4024670" y="2038992"/>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2" name="Oval 11">
            <a:extLst>
              <a:ext uri="{FF2B5EF4-FFF2-40B4-BE49-F238E27FC236}">
                <a16:creationId xmlns:a16="http://schemas.microsoft.com/office/drawing/2014/main" id="{445E5441-5BFB-42D4-A131-A74D7E02F0F0}"/>
              </a:ext>
            </a:extLst>
          </p:cNvPr>
          <p:cNvSpPr/>
          <p:nvPr/>
        </p:nvSpPr>
        <p:spPr bwMode="auto">
          <a:xfrm>
            <a:off x="5019657" y="2058791"/>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0097316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15A8-60B2-4838-A035-AD702C36AA96}"/>
              </a:ext>
            </a:extLst>
          </p:cNvPr>
          <p:cNvSpPr>
            <a:spLocks noGrp="1"/>
          </p:cNvSpPr>
          <p:nvPr>
            <p:ph type="title"/>
          </p:nvPr>
        </p:nvSpPr>
        <p:spPr/>
        <p:txBody>
          <a:bodyPr/>
          <a:lstStyle/>
          <a:p>
            <a:r>
              <a:rPr lang="en-US" dirty="0"/>
              <a:t>Modulus Arithmetic</a:t>
            </a:r>
          </a:p>
        </p:txBody>
      </p:sp>
      <p:sp>
        <p:nvSpPr>
          <p:cNvPr id="3" name="Content Placeholder 2">
            <a:extLst>
              <a:ext uri="{FF2B5EF4-FFF2-40B4-BE49-F238E27FC236}">
                <a16:creationId xmlns:a16="http://schemas.microsoft.com/office/drawing/2014/main" id="{616D3AC6-41BB-404F-9069-C8A2C1C8289D}"/>
              </a:ext>
            </a:extLst>
          </p:cNvPr>
          <p:cNvSpPr>
            <a:spLocks noGrp="1"/>
          </p:cNvSpPr>
          <p:nvPr>
            <p:ph idx="1"/>
          </p:nvPr>
        </p:nvSpPr>
        <p:spPr/>
        <p:txBody>
          <a:bodyPr/>
          <a:lstStyle/>
          <a:p>
            <a:r>
              <a:rPr lang="en-US" dirty="0"/>
              <a:t>Let’s explore this idea of overflow some more</a:t>
            </a:r>
          </a:p>
          <a:p>
            <a:pPr lvl="1"/>
            <a:r>
              <a:rPr lang="en-US" dirty="0"/>
              <a:t>111 + 001 = 1 000 = 000</a:t>
            </a:r>
          </a:p>
          <a:p>
            <a:pPr lvl="1"/>
            <a:r>
              <a:rPr lang="en-US" dirty="0"/>
              <a:t>111 + 010  = 1 001 = 001</a:t>
            </a:r>
          </a:p>
          <a:p>
            <a:pPr lvl="1"/>
            <a:r>
              <a:rPr lang="en-US" dirty="0"/>
              <a:t>111 + 011 =  1 010  = 010</a:t>
            </a:r>
          </a:p>
          <a:p>
            <a:pPr lvl="1"/>
            <a:r>
              <a:rPr lang="en-US" dirty="0"/>
              <a:t>111 + 100 =  1 011  = 011</a:t>
            </a:r>
          </a:p>
          <a:p>
            <a:pPr lvl="1"/>
            <a:r>
              <a:rPr lang="en-US" dirty="0"/>
              <a:t>…</a:t>
            </a:r>
          </a:p>
          <a:p>
            <a:pPr lvl="1"/>
            <a:r>
              <a:rPr lang="en-US" dirty="0"/>
              <a:t>111 + 110  = 1 101 = 101</a:t>
            </a:r>
          </a:p>
          <a:p>
            <a:pPr lvl="1"/>
            <a:r>
              <a:rPr lang="en-US" dirty="0"/>
              <a:t>111 + 111 = 1 110 =  110</a:t>
            </a:r>
          </a:p>
          <a:p>
            <a:pPr lvl="1"/>
            <a:endParaRPr lang="en-US" dirty="0"/>
          </a:p>
          <a:p>
            <a:r>
              <a:rPr lang="en-US" dirty="0"/>
              <a:t>So, arithmetic “wraps around” when it gets “too positive”</a:t>
            </a:r>
          </a:p>
          <a:p>
            <a:endParaRPr lang="en-US" dirty="0"/>
          </a:p>
        </p:txBody>
      </p:sp>
    </p:spTree>
    <p:extLst>
      <p:ext uri="{BB962C8B-B14F-4D97-AF65-F5344CB8AC3E}">
        <p14:creationId xmlns:p14="http://schemas.microsoft.com/office/powerpoint/2010/main" val="10903544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BA68-650F-42E0-8E30-7322842C048E}"/>
              </a:ext>
            </a:extLst>
          </p:cNvPr>
          <p:cNvSpPr>
            <a:spLocks noGrp="1"/>
          </p:cNvSpPr>
          <p:nvPr>
            <p:ph type="title"/>
          </p:nvPr>
        </p:nvSpPr>
        <p:spPr/>
        <p:txBody>
          <a:bodyPr/>
          <a:lstStyle/>
          <a:p>
            <a:r>
              <a:rPr lang="en-US" dirty="0"/>
              <a:t>Unsigned and Non-Negative Integers</a:t>
            </a:r>
          </a:p>
        </p:txBody>
      </p:sp>
      <p:sp>
        <p:nvSpPr>
          <p:cNvPr id="3" name="Content Placeholder 2">
            <a:extLst>
              <a:ext uri="{FF2B5EF4-FFF2-40B4-BE49-F238E27FC236}">
                <a16:creationId xmlns:a16="http://schemas.microsoft.com/office/drawing/2014/main" id="{EE1BAA1B-20A5-4A06-B035-57D50CFE8C59}"/>
              </a:ext>
            </a:extLst>
          </p:cNvPr>
          <p:cNvSpPr>
            <a:spLocks noGrp="1"/>
          </p:cNvSpPr>
          <p:nvPr>
            <p:ph idx="1"/>
          </p:nvPr>
        </p:nvSpPr>
        <p:spPr/>
        <p:txBody>
          <a:bodyPr/>
          <a:lstStyle/>
          <a:p>
            <a:r>
              <a:rPr lang="en-US" dirty="0"/>
              <a:t>We’ll use the term “</a:t>
            </a:r>
            <a:r>
              <a:rPr lang="en-US" dirty="0" err="1"/>
              <a:t>ints</a:t>
            </a:r>
            <a:r>
              <a:rPr lang="en-US" dirty="0"/>
              <a:t>” to mean the finite set of integer numbers that we can represent on a number line enumerated by some fixed number of bits, i.e. </a:t>
            </a:r>
            <a:r>
              <a:rPr lang="en-US" i="1" dirty="0"/>
              <a:t>bit width</a:t>
            </a:r>
            <a:r>
              <a:rPr lang="en-US" dirty="0"/>
              <a:t>. </a:t>
            </a:r>
          </a:p>
          <a:p>
            <a:endParaRPr lang="en-US" dirty="0"/>
          </a:p>
          <a:p>
            <a:r>
              <a:rPr lang="en-US" dirty="0"/>
              <a:t>We normally represent unsigned and non-negative int using simple binary as we have already discussed</a:t>
            </a:r>
          </a:p>
          <a:p>
            <a:pPr lvl="1"/>
            <a:r>
              <a:rPr lang="en-US" dirty="0"/>
              <a:t>An “unsigned” int is any int on a number line, e.g. of a data type, that doesn’t contain any negative numbers</a:t>
            </a:r>
          </a:p>
          <a:p>
            <a:pPr lvl="1"/>
            <a:r>
              <a:rPr lang="en-US" dirty="0"/>
              <a:t>A non-negative number is a number greater than or equal to (&gt;=) 0 on a number line, e.g. of a data type, that does contain negative numbers</a:t>
            </a:r>
          </a:p>
        </p:txBody>
      </p:sp>
    </p:spTree>
    <p:extLst>
      <p:ext uri="{BB962C8B-B14F-4D97-AF65-F5344CB8AC3E}">
        <p14:creationId xmlns:p14="http://schemas.microsoft.com/office/powerpoint/2010/main" val="15354672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7003-311E-4A71-9CBD-26C8B479B25B}"/>
              </a:ext>
            </a:extLst>
          </p:cNvPr>
          <p:cNvSpPr>
            <a:spLocks noGrp="1"/>
          </p:cNvSpPr>
          <p:nvPr>
            <p:ph type="title"/>
          </p:nvPr>
        </p:nvSpPr>
        <p:spPr>
          <a:xfrm>
            <a:off x="357018" y="435678"/>
            <a:ext cx="7936082" cy="762000"/>
          </a:xfrm>
        </p:spPr>
        <p:txBody>
          <a:bodyPr/>
          <a:lstStyle/>
          <a:p>
            <a:r>
              <a:rPr lang="en-US" dirty="0"/>
              <a:t>How represent negative Numbers?</a:t>
            </a:r>
          </a:p>
        </p:txBody>
      </p:sp>
      <p:sp>
        <p:nvSpPr>
          <p:cNvPr id="3" name="Content Placeholder 2">
            <a:extLst>
              <a:ext uri="{FF2B5EF4-FFF2-40B4-BE49-F238E27FC236}">
                <a16:creationId xmlns:a16="http://schemas.microsoft.com/office/drawing/2014/main" id="{FB7ABEE1-1623-4DB9-AD74-1C8BEE809653}"/>
              </a:ext>
            </a:extLst>
          </p:cNvPr>
          <p:cNvSpPr>
            <a:spLocks noGrp="1"/>
          </p:cNvSpPr>
          <p:nvPr>
            <p:ph idx="1"/>
          </p:nvPr>
        </p:nvSpPr>
        <p:spPr>
          <a:xfrm>
            <a:off x="396875" y="1174572"/>
            <a:ext cx="7896225" cy="4972050"/>
          </a:xfrm>
        </p:spPr>
        <p:txBody>
          <a:bodyPr/>
          <a:lstStyle/>
          <a:p>
            <a:r>
              <a:rPr lang="en-US" dirty="0"/>
              <a:t>We could use the leading bit as a </a:t>
            </a:r>
            <a:r>
              <a:rPr lang="en-US" i="1" dirty="0"/>
              <a:t>sign bit</a:t>
            </a:r>
            <a:r>
              <a:rPr lang="en-US" dirty="0"/>
              <a:t>:</a:t>
            </a:r>
          </a:p>
          <a:p>
            <a:pPr lvl="1"/>
            <a:r>
              <a:rPr lang="en-US" dirty="0"/>
              <a:t>0 means non-negative</a:t>
            </a:r>
          </a:p>
          <a:p>
            <a:pPr lvl="1"/>
            <a:r>
              <a:rPr lang="en-US" dirty="0"/>
              <a:t>1 means negative</a:t>
            </a:r>
          </a:p>
          <a:p>
            <a:pPr lvl="1"/>
            <a:endParaRPr lang="en-US" dirty="0"/>
          </a:p>
          <a:p>
            <a:pPr marL="457200" lvl="1" indent="0">
              <a:buNone/>
            </a:pPr>
            <a:endParaRPr lang="en-US" sz="1200" dirty="0"/>
          </a:p>
          <a:p>
            <a:pPr marL="457200" lvl="1" indent="0">
              <a:buNone/>
            </a:pPr>
            <a:r>
              <a:rPr lang="en-US" sz="1200" dirty="0"/>
              <a:t>                       000        001      010        011         100        101       110        111</a:t>
            </a:r>
          </a:p>
          <a:p>
            <a:pPr marL="457200" lvl="1" indent="0">
              <a:buNone/>
            </a:pPr>
            <a:r>
              <a:rPr lang="en-US" sz="1200" dirty="0"/>
              <a:t>                         0            1           2            3              -0          -1            -2          -3</a:t>
            </a:r>
            <a:endParaRPr lang="en-US" dirty="0"/>
          </a:p>
          <a:p>
            <a:r>
              <a:rPr lang="en-US" dirty="0"/>
              <a:t>This has some benefits</a:t>
            </a:r>
          </a:p>
          <a:p>
            <a:pPr lvl="1"/>
            <a:r>
              <a:rPr lang="en-US" dirty="0"/>
              <a:t>It lets us represent negative and non-negative numbers</a:t>
            </a:r>
          </a:p>
          <a:p>
            <a:pPr lvl="1"/>
            <a:r>
              <a:rPr lang="en-US" dirty="0"/>
              <a:t>0 represents 0</a:t>
            </a:r>
          </a:p>
          <a:p>
            <a:pPr lvl="1"/>
            <a:endParaRPr lang="en-US" dirty="0"/>
          </a:p>
          <a:p>
            <a:r>
              <a:rPr lang="en-US" dirty="0"/>
              <a:t>It also has some drawbacks</a:t>
            </a:r>
          </a:p>
          <a:p>
            <a:pPr lvl="1"/>
            <a:r>
              <a:rPr lang="en-US" dirty="0"/>
              <a:t>There is a -0, which is the same as 0, except that it is different</a:t>
            </a:r>
          </a:p>
          <a:p>
            <a:pPr lvl="1"/>
            <a:r>
              <a:rPr lang="en-US" dirty="0"/>
              <a:t>How to add such numbers 1 + -1 should equal 0</a:t>
            </a:r>
          </a:p>
          <a:p>
            <a:pPr lvl="2"/>
            <a:r>
              <a:rPr lang="en-US" dirty="0"/>
              <a:t>But, by simple math, 001 + 101 = 110, which is -2?</a:t>
            </a:r>
          </a:p>
          <a:p>
            <a:pPr lvl="1"/>
            <a:endParaRPr lang="en-US" dirty="0"/>
          </a:p>
          <a:p>
            <a:pPr lvl="1"/>
            <a:endParaRPr lang="en-US" dirty="0"/>
          </a:p>
        </p:txBody>
      </p:sp>
      <p:cxnSp>
        <p:nvCxnSpPr>
          <p:cNvPr id="4" name="Straight Connector 3">
            <a:extLst>
              <a:ext uri="{FF2B5EF4-FFF2-40B4-BE49-F238E27FC236}">
                <a16:creationId xmlns:a16="http://schemas.microsoft.com/office/drawing/2014/main" id="{FBD287E1-D8C8-4D4D-A19D-D27677A635FD}"/>
              </a:ext>
            </a:extLst>
          </p:cNvPr>
          <p:cNvCxnSpPr/>
          <p:nvPr/>
        </p:nvCxnSpPr>
        <p:spPr bwMode="auto">
          <a:xfrm flipV="1">
            <a:off x="963237" y="2681074"/>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5" name="Oval 4">
            <a:extLst>
              <a:ext uri="{FF2B5EF4-FFF2-40B4-BE49-F238E27FC236}">
                <a16:creationId xmlns:a16="http://schemas.microsoft.com/office/drawing/2014/main" id="{FA17FEA9-08D6-4C0F-B3D0-7F51EB23CD43}"/>
              </a:ext>
            </a:extLst>
          </p:cNvPr>
          <p:cNvSpPr/>
          <p:nvPr/>
        </p:nvSpPr>
        <p:spPr bwMode="auto">
          <a:xfrm>
            <a:off x="2258637" y="2604874"/>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6" name="Oval 5">
            <a:extLst>
              <a:ext uri="{FF2B5EF4-FFF2-40B4-BE49-F238E27FC236}">
                <a16:creationId xmlns:a16="http://schemas.microsoft.com/office/drawing/2014/main" id="{CB21D0D7-94F3-4142-8CAE-1A7F902ADF5E}"/>
              </a:ext>
            </a:extLst>
          </p:cNvPr>
          <p:cNvSpPr/>
          <p:nvPr/>
        </p:nvSpPr>
        <p:spPr bwMode="auto">
          <a:xfrm>
            <a:off x="3195262" y="26266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 name="Oval 6">
            <a:extLst>
              <a:ext uri="{FF2B5EF4-FFF2-40B4-BE49-F238E27FC236}">
                <a16:creationId xmlns:a16="http://schemas.microsoft.com/office/drawing/2014/main" id="{B44BA2D1-F036-4F5E-B6CD-0BB6075300E2}"/>
              </a:ext>
            </a:extLst>
          </p:cNvPr>
          <p:cNvSpPr/>
          <p:nvPr/>
        </p:nvSpPr>
        <p:spPr bwMode="auto">
          <a:xfrm>
            <a:off x="4247774" y="26266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 name="Oval 7">
            <a:extLst>
              <a:ext uri="{FF2B5EF4-FFF2-40B4-BE49-F238E27FC236}">
                <a16:creationId xmlns:a16="http://schemas.microsoft.com/office/drawing/2014/main" id="{7C60784D-0C42-4ED3-BDEB-F4BD5AF4350D}"/>
              </a:ext>
            </a:extLst>
          </p:cNvPr>
          <p:cNvSpPr/>
          <p:nvPr/>
        </p:nvSpPr>
        <p:spPr bwMode="auto">
          <a:xfrm>
            <a:off x="5248881" y="25908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 name="Oval 8">
            <a:extLst>
              <a:ext uri="{FF2B5EF4-FFF2-40B4-BE49-F238E27FC236}">
                <a16:creationId xmlns:a16="http://schemas.microsoft.com/office/drawing/2014/main" id="{767D0119-FAB2-47F5-8B41-DBF80F23A56F}"/>
              </a:ext>
            </a:extLst>
          </p:cNvPr>
          <p:cNvSpPr/>
          <p:nvPr/>
        </p:nvSpPr>
        <p:spPr bwMode="auto">
          <a:xfrm>
            <a:off x="1752600" y="263189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0" name="Oval 9">
            <a:extLst>
              <a:ext uri="{FF2B5EF4-FFF2-40B4-BE49-F238E27FC236}">
                <a16:creationId xmlns:a16="http://schemas.microsoft.com/office/drawing/2014/main" id="{8EA28F32-4316-468C-86FD-FAAC0BCC7849}"/>
              </a:ext>
            </a:extLst>
          </p:cNvPr>
          <p:cNvSpPr/>
          <p:nvPr/>
        </p:nvSpPr>
        <p:spPr bwMode="auto">
          <a:xfrm>
            <a:off x="2689225" y="2612205"/>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1" name="Oval 10">
            <a:extLst>
              <a:ext uri="{FF2B5EF4-FFF2-40B4-BE49-F238E27FC236}">
                <a16:creationId xmlns:a16="http://schemas.microsoft.com/office/drawing/2014/main" id="{1454072F-B0B9-4396-BF5C-30AE9D40B71A}"/>
              </a:ext>
            </a:extLst>
          </p:cNvPr>
          <p:cNvSpPr/>
          <p:nvPr/>
        </p:nvSpPr>
        <p:spPr bwMode="auto">
          <a:xfrm>
            <a:off x="3741737" y="259379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2" name="Oval 11">
            <a:extLst>
              <a:ext uri="{FF2B5EF4-FFF2-40B4-BE49-F238E27FC236}">
                <a16:creationId xmlns:a16="http://schemas.microsoft.com/office/drawing/2014/main" id="{9BFC6D42-B1B8-4FA3-ADA0-0636A787D4EE}"/>
              </a:ext>
            </a:extLst>
          </p:cNvPr>
          <p:cNvSpPr/>
          <p:nvPr/>
        </p:nvSpPr>
        <p:spPr bwMode="auto">
          <a:xfrm>
            <a:off x="4736724" y="261359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4283477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AFC1-1328-4BD4-88C3-12B6DD1914B6}"/>
              </a:ext>
            </a:extLst>
          </p:cNvPr>
          <p:cNvSpPr>
            <a:spLocks noGrp="1"/>
          </p:cNvSpPr>
          <p:nvPr>
            <p:ph type="title"/>
          </p:nvPr>
        </p:nvSpPr>
        <p:spPr>
          <a:xfrm>
            <a:off x="357018" y="304800"/>
            <a:ext cx="7592093" cy="762000"/>
          </a:xfrm>
        </p:spPr>
        <p:txBody>
          <a:bodyPr/>
          <a:lstStyle/>
          <a:p>
            <a:r>
              <a:rPr lang="en-US" dirty="0"/>
              <a:t>A Magic Trick!</a:t>
            </a:r>
          </a:p>
        </p:txBody>
      </p:sp>
      <p:sp>
        <p:nvSpPr>
          <p:cNvPr id="3" name="Content Placeholder 2">
            <a:extLst>
              <a:ext uri="{FF2B5EF4-FFF2-40B4-BE49-F238E27FC236}">
                <a16:creationId xmlns:a16="http://schemas.microsoft.com/office/drawing/2014/main" id="{19C6614C-E703-4C15-A8D9-2B1924DF6995}"/>
              </a:ext>
            </a:extLst>
          </p:cNvPr>
          <p:cNvSpPr>
            <a:spLocks noGrp="1"/>
          </p:cNvSpPr>
          <p:nvPr>
            <p:ph idx="1"/>
          </p:nvPr>
        </p:nvSpPr>
        <p:spPr>
          <a:xfrm>
            <a:off x="396875" y="990600"/>
            <a:ext cx="7896225" cy="5343525"/>
          </a:xfrm>
        </p:spPr>
        <p:txBody>
          <a:bodyPr/>
          <a:lstStyle/>
          <a:p>
            <a:r>
              <a:rPr lang="en-US" dirty="0"/>
              <a:t>Let’s just start with three ideas:</a:t>
            </a:r>
          </a:p>
          <a:p>
            <a:pPr lvl="1"/>
            <a:r>
              <a:rPr lang="en-US" dirty="0"/>
              <a:t>1 should be represented as 1</a:t>
            </a:r>
          </a:p>
          <a:p>
            <a:pPr lvl="1"/>
            <a:r>
              <a:rPr lang="en-US" dirty="0"/>
              <a:t>-1 + 1 = 0</a:t>
            </a:r>
          </a:p>
          <a:p>
            <a:pPr lvl="1"/>
            <a:r>
              <a:rPr lang="en-US" dirty="0"/>
              <a:t>We want addition to work in the familiar way, with simple rules.</a:t>
            </a:r>
          </a:p>
          <a:p>
            <a:pPr marL="0" indent="0">
              <a:buNone/>
            </a:pPr>
            <a:endParaRPr lang="en-US" dirty="0"/>
          </a:p>
          <a:p>
            <a:r>
              <a:rPr lang="en-US" dirty="0"/>
              <a:t>We want a situation where “-1” + 1 = 0</a:t>
            </a:r>
          </a:p>
          <a:p>
            <a:pPr marL="0" indent="0">
              <a:buNone/>
            </a:pPr>
            <a:endParaRPr lang="en-US" dirty="0"/>
          </a:p>
          <a:p>
            <a:r>
              <a:rPr lang="en-US" dirty="0"/>
              <a:t>Consider a 3 bit number:</a:t>
            </a:r>
          </a:p>
          <a:p>
            <a:pPr lvl="1"/>
            <a:r>
              <a:rPr lang="en-US" dirty="0"/>
              <a:t>001 + “-1” = 0</a:t>
            </a:r>
          </a:p>
          <a:p>
            <a:pPr lvl="1"/>
            <a:r>
              <a:rPr lang="en-US" dirty="0"/>
              <a:t>001 + </a:t>
            </a:r>
            <a:r>
              <a:rPr lang="en-US" dirty="0">
                <a:solidFill>
                  <a:srgbClr val="C00000"/>
                </a:solidFill>
              </a:rPr>
              <a:t>111</a:t>
            </a:r>
            <a:r>
              <a:rPr lang="en-US" dirty="0"/>
              <a:t> = 0 </a:t>
            </a:r>
          </a:p>
          <a:p>
            <a:pPr lvl="2"/>
            <a:r>
              <a:rPr lang="en-US" dirty="0"/>
              <a:t>Remember 001 + 111 = 1 000, and the leading one is lost to overflow.</a:t>
            </a:r>
          </a:p>
          <a:p>
            <a:r>
              <a:rPr lang="en-US" dirty="0"/>
              <a:t>“-1” = 111</a:t>
            </a:r>
          </a:p>
          <a:p>
            <a:pPr lvl="1"/>
            <a:r>
              <a:rPr lang="en-US" dirty="0"/>
              <a:t>Yep!</a:t>
            </a:r>
          </a:p>
          <a:p>
            <a:endParaRPr lang="en-US" dirty="0"/>
          </a:p>
          <a:p>
            <a:endParaRPr lang="en-US" dirty="0"/>
          </a:p>
        </p:txBody>
      </p:sp>
    </p:spTree>
    <p:extLst>
      <p:ext uri="{BB962C8B-B14F-4D97-AF65-F5344CB8AC3E}">
        <p14:creationId xmlns:p14="http://schemas.microsoft.com/office/powerpoint/2010/main" val="1881536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B8EA-C8E4-4063-8DCA-A5986BE042B7}"/>
              </a:ext>
            </a:extLst>
          </p:cNvPr>
          <p:cNvSpPr>
            <a:spLocks noGrp="1"/>
          </p:cNvSpPr>
          <p:nvPr>
            <p:ph type="title"/>
          </p:nvPr>
        </p:nvSpPr>
        <p:spPr/>
        <p:txBody>
          <a:bodyPr/>
          <a:lstStyle/>
          <a:p>
            <a:r>
              <a:rPr lang="en-US" dirty="0"/>
              <a:t>Negative Numbers</a:t>
            </a:r>
          </a:p>
        </p:txBody>
      </p:sp>
      <p:sp>
        <p:nvSpPr>
          <p:cNvPr id="3" name="Content Placeholder 2">
            <a:extLst>
              <a:ext uri="{FF2B5EF4-FFF2-40B4-BE49-F238E27FC236}">
                <a16:creationId xmlns:a16="http://schemas.microsoft.com/office/drawing/2014/main" id="{8411F2C7-978F-4080-95E8-470903F1E54C}"/>
              </a:ext>
            </a:extLst>
          </p:cNvPr>
          <p:cNvSpPr>
            <a:spLocks noGrp="1"/>
          </p:cNvSpPr>
          <p:nvPr>
            <p:ph idx="1"/>
          </p:nvPr>
        </p:nvSpPr>
        <p:spPr>
          <a:xfrm>
            <a:off x="396875" y="1362074"/>
            <a:ext cx="7896225" cy="5191125"/>
          </a:xfrm>
        </p:spPr>
        <p:txBody>
          <a:bodyPr/>
          <a:lstStyle/>
          <a:p>
            <a:r>
              <a:rPr lang="en-US" dirty="0"/>
              <a:t>Well, if 111 is -1, what is -2? </a:t>
            </a:r>
          </a:p>
          <a:p>
            <a:pPr lvl="1"/>
            <a:r>
              <a:rPr lang="en-US" dirty="0"/>
              <a:t>-1   -  1</a:t>
            </a:r>
          </a:p>
          <a:p>
            <a:pPr lvl="1"/>
            <a:r>
              <a:rPr lang="en-US" dirty="0"/>
              <a:t>111 – 001 = 110</a:t>
            </a:r>
          </a:p>
          <a:p>
            <a:pPr lvl="1"/>
            <a:endParaRPr lang="en-US" dirty="0"/>
          </a:p>
          <a:p>
            <a:r>
              <a:rPr lang="en-US" dirty="0"/>
              <a:t>Does that really work?</a:t>
            </a:r>
          </a:p>
          <a:p>
            <a:pPr lvl="1"/>
            <a:r>
              <a:rPr lang="en-US" dirty="0"/>
              <a:t>If it does -2 + 2 = 0</a:t>
            </a:r>
          </a:p>
          <a:p>
            <a:pPr lvl="1"/>
            <a:r>
              <a:rPr lang="en-US" dirty="0"/>
              <a:t>110  +  010 = 1 000  = 000</a:t>
            </a:r>
          </a:p>
          <a:p>
            <a:endParaRPr lang="en-US" dirty="0"/>
          </a:p>
          <a:p>
            <a:r>
              <a:rPr lang="en-US" dirty="0"/>
              <a:t>-2 + 5 should be 3, right? </a:t>
            </a:r>
          </a:p>
          <a:p>
            <a:pPr lvl="1"/>
            <a:r>
              <a:rPr lang="en-US" dirty="0"/>
              <a:t>110 + 101 =  1 011  =  011</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1026825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2F52-DD00-47F4-ABF5-647942EE6735}"/>
              </a:ext>
            </a:extLst>
          </p:cNvPr>
          <p:cNvSpPr>
            <a:spLocks noGrp="1"/>
          </p:cNvSpPr>
          <p:nvPr>
            <p:ph type="title"/>
          </p:nvPr>
        </p:nvSpPr>
        <p:spPr/>
        <p:txBody>
          <a:bodyPr/>
          <a:lstStyle/>
          <a:p>
            <a:r>
              <a:rPr lang="en-US" dirty="0"/>
              <a:t>Finding –x the easy way</a:t>
            </a:r>
          </a:p>
        </p:txBody>
      </p:sp>
      <p:sp>
        <p:nvSpPr>
          <p:cNvPr id="3" name="Content Placeholder 2">
            <a:extLst>
              <a:ext uri="{FF2B5EF4-FFF2-40B4-BE49-F238E27FC236}">
                <a16:creationId xmlns:a16="http://schemas.microsoft.com/office/drawing/2014/main" id="{68097453-9EEB-4503-859D-8A51DF867153}"/>
              </a:ext>
            </a:extLst>
          </p:cNvPr>
          <p:cNvSpPr>
            <a:spLocks noGrp="1"/>
          </p:cNvSpPr>
          <p:nvPr>
            <p:ph idx="1"/>
          </p:nvPr>
        </p:nvSpPr>
        <p:spPr>
          <a:xfrm>
            <a:off x="228601" y="1362075"/>
            <a:ext cx="8064500" cy="4972050"/>
          </a:xfrm>
        </p:spPr>
        <p:txBody>
          <a:bodyPr/>
          <a:lstStyle/>
          <a:p>
            <a:r>
              <a:rPr lang="en-US" dirty="0"/>
              <a:t>Given a non-negative number in binary, e.g. 5, represented with a fixed bit width, e.g. 4</a:t>
            </a:r>
          </a:p>
          <a:p>
            <a:pPr lvl="1"/>
            <a:r>
              <a:rPr lang="en-US" dirty="0"/>
              <a:t>0101</a:t>
            </a:r>
          </a:p>
          <a:p>
            <a:pPr lvl="1"/>
            <a:endParaRPr lang="en-US" dirty="0"/>
          </a:p>
          <a:p>
            <a:r>
              <a:rPr lang="en-US" dirty="0"/>
              <a:t>We can find its negative by flipping each bit and adding 1</a:t>
            </a:r>
          </a:p>
          <a:p>
            <a:pPr lvl="1"/>
            <a:r>
              <a:rPr lang="en-US" dirty="0"/>
              <a:t>0101	This is 5</a:t>
            </a:r>
          </a:p>
          <a:p>
            <a:pPr lvl="1"/>
            <a:r>
              <a:rPr lang="en-US" dirty="0"/>
              <a:t>1010	This is the “ones complement of 5”, e.g. 5 with bits flipped</a:t>
            </a:r>
          </a:p>
          <a:p>
            <a:pPr lvl="1"/>
            <a:r>
              <a:rPr lang="en-US" dirty="0"/>
              <a:t>1011          This is the “twos complement of 5”, e.g. 5 with the bits 		flipped and 1 added</a:t>
            </a:r>
          </a:p>
          <a:p>
            <a:pPr lvl="1"/>
            <a:r>
              <a:rPr lang="en-US" dirty="0"/>
              <a:t>0101  +  1011 =  1 0000 = 0000</a:t>
            </a:r>
          </a:p>
          <a:p>
            <a:pPr lvl="1"/>
            <a:r>
              <a:rPr lang="en-US" dirty="0"/>
              <a:t>-x = ~x+1</a:t>
            </a:r>
          </a:p>
          <a:p>
            <a:pPr lvl="1"/>
            <a:endParaRPr lang="en-US" dirty="0"/>
          </a:p>
          <a:p>
            <a:r>
              <a:rPr lang="en-US" dirty="0"/>
              <a:t>Because of the fixed width, the “two’s complement” of a number can be used as its negative.  </a:t>
            </a:r>
          </a:p>
        </p:txBody>
      </p:sp>
    </p:spTree>
    <p:extLst>
      <p:ext uri="{BB962C8B-B14F-4D97-AF65-F5344CB8AC3E}">
        <p14:creationId xmlns:p14="http://schemas.microsoft.com/office/powerpoint/2010/main" val="14163088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B7F2-AE54-4261-A463-0F2CD7824FC2}"/>
              </a:ext>
            </a:extLst>
          </p:cNvPr>
          <p:cNvSpPr>
            <a:spLocks noGrp="1"/>
          </p:cNvSpPr>
          <p:nvPr>
            <p:ph type="title"/>
          </p:nvPr>
        </p:nvSpPr>
        <p:spPr/>
        <p:txBody>
          <a:bodyPr/>
          <a:lstStyle/>
          <a:p>
            <a:r>
              <a:rPr lang="en-US" dirty="0"/>
              <a:t>Why Does This Work?</a:t>
            </a:r>
          </a:p>
        </p:txBody>
      </p:sp>
      <p:sp>
        <p:nvSpPr>
          <p:cNvPr id="3" name="Content Placeholder 2">
            <a:extLst>
              <a:ext uri="{FF2B5EF4-FFF2-40B4-BE49-F238E27FC236}">
                <a16:creationId xmlns:a16="http://schemas.microsoft.com/office/drawing/2014/main" id="{343E2B51-AB09-452F-B5B0-9AEBF59830EC}"/>
              </a:ext>
            </a:extLst>
          </p:cNvPr>
          <p:cNvSpPr>
            <a:spLocks noGrp="1"/>
          </p:cNvSpPr>
          <p:nvPr>
            <p:ph idx="1"/>
          </p:nvPr>
        </p:nvSpPr>
        <p:spPr>
          <a:xfrm>
            <a:off x="396875" y="1143000"/>
            <a:ext cx="7896225" cy="5191125"/>
          </a:xfrm>
        </p:spPr>
        <p:txBody>
          <a:bodyPr/>
          <a:lstStyle/>
          <a:p>
            <a:r>
              <a:rPr lang="en-US" dirty="0"/>
              <a:t> Consider any number and its (ones) complement:</a:t>
            </a:r>
          </a:p>
          <a:p>
            <a:pPr lvl="1"/>
            <a:r>
              <a:rPr lang="en-US" dirty="0"/>
              <a:t>0101</a:t>
            </a:r>
          </a:p>
          <a:p>
            <a:pPr lvl="1"/>
            <a:r>
              <a:rPr lang="en-US" dirty="0"/>
              <a:t>1010</a:t>
            </a:r>
          </a:p>
          <a:p>
            <a:pPr lvl="1"/>
            <a:endParaRPr lang="en-US" dirty="0"/>
          </a:p>
          <a:p>
            <a:r>
              <a:rPr lang="en-US" dirty="0"/>
              <a:t>They are called complements because complementary bits are set. As a result, if they are added, all bits are necessarily set:</a:t>
            </a:r>
          </a:p>
          <a:p>
            <a:pPr lvl="1"/>
            <a:r>
              <a:rPr lang="en-US" dirty="0"/>
              <a:t>0101 + 1010 = 1111</a:t>
            </a:r>
          </a:p>
          <a:p>
            <a:pPr marL="457200" lvl="1" indent="0">
              <a:buNone/>
            </a:pPr>
            <a:endParaRPr lang="en-US" dirty="0"/>
          </a:p>
          <a:p>
            <a:r>
              <a:rPr lang="en-US" dirty="0"/>
              <a:t>Adding 1 to the sum of a number and its complement necessarily results in a 0 due to overflow</a:t>
            </a:r>
          </a:p>
          <a:p>
            <a:pPr lvl="1"/>
            <a:r>
              <a:rPr lang="en-US" dirty="0"/>
              <a:t>(0101 + 1010) + 1   =   1111 + 1   = 1 0000  =  0000</a:t>
            </a:r>
          </a:p>
          <a:p>
            <a:pPr marL="457200" lvl="1" indent="0">
              <a:buNone/>
            </a:pPr>
            <a:endParaRPr lang="en-US" dirty="0"/>
          </a:p>
          <a:p>
            <a:r>
              <a:rPr lang="en-US" dirty="0"/>
              <a:t>And if x + y = 0, y must equal –x</a:t>
            </a:r>
          </a:p>
        </p:txBody>
      </p:sp>
    </p:spTree>
    <p:extLst>
      <p:ext uri="{BB962C8B-B14F-4D97-AF65-F5344CB8AC3E}">
        <p14:creationId xmlns:p14="http://schemas.microsoft.com/office/powerpoint/2010/main" val="7054723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B7F2-AE54-4261-A463-0F2CD7824FC2}"/>
              </a:ext>
            </a:extLst>
          </p:cNvPr>
          <p:cNvSpPr>
            <a:spLocks noGrp="1"/>
          </p:cNvSpPr>
          <p:nvPr>
            <p:ph type="title"/>
          </p:nvPr>
        </p:nvSpPr>
        <p:spPr/>
        <p:txBody>
          <a:bodyPr/>
          <a:lstStyle/>
          <a:p>
            <a:r>
              <a:rPr lang="en-US" dirty="0"/>
              <a:t>Why Does This Work? </a:t>
            </a:r>
            <a:r>
              <a:rPr lang="en-US" i="1" dirty="0"/>
              <a:t>Cont.</a:t>
            </a:r>
            <a:endParaRPr lang="en-US" dirty="0"/>
          </a:p>
        </p:txBody>
      </p:sp>
      <p:sp>
        <p:nvSpPr>
          <p:cNvPr id="3" name="Content Placeholder 2">
            <a:extLst>
              <a:ext uri="{FF2B5EF4-FFF2-40B4-BE49-F238E27FC236}">
                <a16:creationId xmlns:a16="http://schemas.microsoft.com/office/drawing/2014/main" id="{343E2B51-AB09-452F-B5B0-9AEBF59830EC}"/>
              </a:ext>
            </a:extLst>
          </p:cNvPr>
          <p:cNvSpPr>
            <a:spLocks noGrp="1"/>
          </p:cNvSpPr>
          <p:nvPr>
            <p:ph idx="1"/>
          </p:nvPr>
        </p:nvSpPr>
        <p:spPr/>
        <p:txBody>
          <a:bodyPr/>
          <a:lstStyle/>
          <a:p>
            <a:r>
              <a:rPr lang="en-US" dirty="0"/>
              <a:t> If x + y = 0</a:t>
            </a:r>
          </a:p>
          <a:p>
            <a:pPr lvl="1"/>
            <a:r>
              <a:rPr lang="en-US" dirty="0"/>
              <a:t>y must equal –x</a:t>
            </a:r>
          </a:p>
          <a:p>
            <a:pPr marL="457200" lvl="1" indent="0">
              <a:buNone/>
            </a:pPr>
            <a:endParaRPr lang="en-US" dirty="0"/>
          </a:p>
          <a:p>
            <a:r>
              <a:rPr lang="en-US" dirty="0"/>
              <a:t>So if x + (Complement(x) + 1) = 0</a:t>
            </a:r>
          </a:p>
          <a:p>
            <a:pPr lvl="1"/>
            <a:r>
              <a:rPr lang="en-US" dirty="0"/>
              <a:t>Complement(x) + 1 must equal –x</a:t>
            </a:r>
          </a:p>
          <a:p>
            <a:pPr marL="457200" lvl="1" indent="0">
              <a:buNone/>
            </a:pPr>
            <a:endParaRPr lang="en-US" dirty="0"/>
          </a:p>
          <a:p>
            <a:r>
              <a:rPr lang="en-US" dirty="0"/>
              <a:t>Another way of looking at it:</a:t>
            </a:r>
          </a:p>
          <a:p>
            <a:pPr lvl="1"/>
            <a:r>
              <a:rPr lang="en-US" dirty="0"/>
              <a:t>if x + (Complement(x) + 1) = 0</a:t>
            </a:r>
          </a:p>
          <a:p>
            <a:pPr lvl="1"/>
            <a:r>
              <a:rPr lang="en-US" dirty="0"/>
              <a:t>x + Complement(x) = -1</a:t>
            </a:r>
          </a:p>
          <a:p>
            <a:pPr lvl="1"/>
            <a:r>
              <a:rPr lang="en-US" dirty="0"/>
              <a:t>x = -1 - Complement(x)</a:t>
            </a:r>
          </a:p>
          <a:p>
            <a:pPr lvl="1"/>
            <a:r>
              <a:rPr lang="en-US" dirty="0"/>
              <a:t>-x = 1 + Complement(x)</a:t>
            </a:r>
          </a:p>
          <a:p>
            <a:pPr marL="457200" lvl="1" indent="0">
              <a:buNone/>
            </a:pPr>
            <a:endParaRPr lang="en-US" dirty="0"/>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5871905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Bits, Bytes, and Integers</a:t>
            </a:r>
          </a:p>
        </p:txBody>
      </p:sp>
      <p:sp>
        <p:nvSpPr>
          <p:cNvPr id="3" name="Content Placeholder 2"/>
          <p:cNvSpPr>
            <a:spLocks noGrp="1"/>
          </p:cNvSpPr>
          <p:nvPr>
            <p:ph idx="1"/>
          </p:nvPr>
        </p:nvSpPr>
        <p:spPr/>
        <p:txBody>
          <a:bodyPr/>
          <a:lstStyle/>
          <a:p>
            <a:r>
              <a:rPr lang="en-US" dirty="0"/>
              <a:t>Representing information as bits			</a:t>
            </a:r>
            <a:r>
              <a:rPr lang="en-US" dirty="0">
                <a:solidFill>
                  <a:srgbClr val="7F7F7F"/>
                </a:solidFill>
              </a:rPr>
              <a:t>CSAPP 2.1</a:t>
            </a:r>
            <a:endParaRPr lang="en-US" dirty="0"/>
          </a:p>
          <a:p>
            <a:r>
              <a:rPr lang="en-US" dirty="0"/>
              <a:t>Bit-level manipulations</a:t>
            </a:r>
          </a:p>
          <a:p>
            <a:r>
              <a:rPr lang="en-US" dirty="0"/>
              <a:t>Integers						</a:t>
            </a:r>
            <a:r>
              <a:rPr lang="en-US" dirty="0">
                <a:solidFill>
                  <a:srgbClr val="7F7F7F"/>
                </a:solidFill>
              </a:rPr>
              <a:t>CSAPP 2.2</a:t>
            </a:r>
            <a:endParaRPr lang="en-US" dirty="0">
              <a:solidFill>
                <a:srgbClr val="A6A6A6"/>
              </a:solidFill>
            </a:endParaRPr>
          </a:p>
          <a:p>
            <a:pPr lvl="1"/>
            <a:r>
              <a:rPr lang="en-US" dirty="0"/>
              <a:t>Representation: unsigned and signed</a:t>
            </a:r>
          </a:p>
          <a:p>
            <a:pPr lvl="1"/>
            <a:r>
              <a:rPr lang="en-US" dirty="0"/>
              <a:t>Conversion, casting</a:t>
            </a:r>
          </a:p>
          <a:p>
            <a:pPr lvl="1"/>
            <a:r>
              <a:rPr lang="en-US" dirty="0"/>
              <a:t>Expanding, truncating</a:t>
            </a:r>
          </a:p>
          <a:p>
            <a:pPr lvl="1"/>
            <a:r>
              <a:rPr lang="en-US" dirty="0"/>
              <a:t>Addition, negation, multiplication, shifting</a:t>
            </a:r>
            <a:r>
              <a:rPr kumimoji="0" lang="en-US" sz="2400" b="0" i="0" u="none" strike="noStrike" kern="0" cap="none" spc="0" normalizeH="0" baseline="0" noProof="0" dirty="0">
                <a:ln>
                  <a:noFill/>
                </a:ln>
                <a:solidFill>
                  <a:srgbClr val="000000"/>
                </a:solidFill>
                <a:effectLst/>
                <a:uLnTx/>
                <a:uFillTx/>
                <a:latin typeface="Calibri Bold"/>
                <a:sym typeface="Calibri Bold" charset="0"/>
              </a:rPr>
              <a:t>		</a:t>
            </a:r>
            <a:r>
              <a:rPr kumimoji="0" lang="en-US" sz="2400" b="0" i="0" u="none" strike="noStrike" kern="0" cap="none" spc="0" normalizeH="0" baseline="0" noProof="0" dirty="0">
                <a:ln>
                  <a:noFill/>
                </a:ln>
                <a:solidFill>
                  <a:srgbClr val="7F7F7F"/>
                </a:solidFill>
                <a:effectLst/>
                <a:uLnTx/>
                <a:uFillTx/>
                <a:latin typeface="Calibri Bold"/>
                <a:sym typeface="Calibri Bold" charset="0"/>
              </a:rPr>
              <a:t>CSAPP 2.3</a:t>
            </a:r>
            <a:endParaRPr lang="en-US" dirty="0"/>
          </a:p>
          <a:p>
            <a:r>
              <a:rPr lang="en-US" dirty="0"/>
              <a:t>Byte Ordering</a:t>
            </a:r>
            <a:r>
              <a:rPr kumimoji="0" lang="en-US" sz="2400" b="0" i="0" u="none" strike="noStrike" kern="0" cap="none" spc="0" normalizeH="0" baseline="0" noProof="0" dirty="0">
                <a:ln>
                  <a:noFill/>
                </a:ln>
                <a:solidFill>
                  <a:srgbClr val="000000"/>
                </a:solidFill>
                <a:effectLst/>
                <a:uLnTx/>
                <a:uFillTx/>
                <a:latin typeface="Calibri Bold"/>
                <a:sym typeface="Calibri Bold" charset="0"/>
              </a:rPr>
              <a:t>					</a:t>
            </a:r>
            <a:r>
              <a:rPr kumimoji="0" lang="en-US" sz="2400" b="0" i="0" u="none" strike="noStrike" kern="0" cap="none" spc="0" normalizeH="0" baseline="0" noProof="0" dirty="0">
                <a:ln>
                  <a:noFill/>
                </a:ln>
                <a:solidFill>
                  <a:srgbClr val="7F7F7F"/>
                </a:solidFill>
                <a:effectLst/>
                <a:uLnTx/>
                <a:uFillTx/>
                <a:latin typeface="Calibri Bold"/>
                <a:sym typeface="Calibri Bold" charset="0"/>
              </a:rPr>
              <a:t>CSAPP 2.1.3</a:t>
            </a:r>
            <a:endParaRPr lang="en-US" dirty="0"/>
          </a:p>
          <a:p>
            <a:endParaRPr lang="en-US" dirty="0"/>
          </a:p>
          <a:p>
            <a:pPr marL="0" indent="0">
              <a:buNone/>
            </a:pPr>
            <a:endParaRPr lang="en-US" dirty="0">
              <a:solidFill>
                <a:srgbClr val="A6A6A6"/>
              </a:solidFill>
            </a:endParaRPr>
          </a:p>
        </p:txBody>
      </p:sp>
    </p:spTree>
    <p:extLst>
      <p:ext uri="{BB962C8B-B14F-4D97-AF65-F5344CB8AC3E}">
        <p14:creationId xmlns:p14="http://schemas.microsoft.com/office/powerpoint/2010/main" val="19474218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7003-311E-4A71-9CBD-26C8B479B25B}"/>
              </a:ext>
            </a:extLst>
          </p:cNvPr>
          <p:cNvSpPr>
            <a:spLocks noGrp="1"/>
          </p:cNvSpPr>
          <p:nvPr>
            <p:ph type="title"/>
          </p:nvPr>
        </p:nvSpPr>
        <p:spPr>
          <a:xfrm>
            <a:off x="357018" y="435678"/>
            <a:ext cx="7936082" cy="762000"/>
          </a:xfrm>
        </p:spPr>
        <p:txBody>
          <a:bodyPr/>
          <a:lstStyle/>
          <a:p>
            <a:r>
              <a:rPr lang="en-US" dirty="0"/>
              <a:t>Visualizing Two’s Complement</a:t>
            </a:r>
          </a:p>
        </p:txBody>
      </p:sp>
      <p:sp>
        <p:nvSpPr>
          <p:cNvPr id="3" name="Content Placeholder 2">
            <a:extLst>
              <a:ext uri="{FF2B5EF4-FFF2-40B4-BE49-F238E27FC236}">
                <a16:creationId xmlns:a16="http://schemas.microsoft.com/office/drawing/2014/main" id="{FB7ABEE1-1623-4DB9-AD74-1C8BEE809653}"/>
              </a:ext>
            </a:extLst>
          </p:cNvPr>
          <p:cNvSpPr>
            <a:spLocks noGrp="1"/>
          </p:cNvSpPr>
          <p:nvPr>
            <p:ph idx="1"/>
          </p:nvPr>
        </p:nvSpPr>
        <p:spPr>
          <a:xfrm>
            <a:off x="385399" y="1600200"/>
            <a:ext cx="7896225" cy="4165422"/>
          </a:xfrm>
        </p:spPr>
        <p:txBody>
          <a:bodyPr/>
          <a:lstStyle/>
          <a:p>
            <a:r>
              <a:rPr lang="en-US" dirty="0"/>
              <a:t>Numbers “wrap around” with -1 at the very end</a:t>
            </a:r>
          </a:p>
          <a:p>
            <a:pPr marL="0" indent="0">
              <a:buNone/>
            </a:pPr>
            <a:endParaRPr lang="en-US" dirty="0"/>
          </a:p>
          <a:p>
            <a:pPr lvl="1"/>
            <a:endParaRPr lang="en-US" dirty="0"/>
          </a:p>
          <a:p>
            <a:pPr marL="457200" lvl="1" indent="0">
              <a:buNone/>
            </a:pPr>
            <a:endParaRPr lang="en-US" sz="1200" dirty="0"/>
          </a:p>
          <a:p>
            <a:pPr marL="457200" lvl="1" indent="0">
              <a:buNone/>
            </a:pPr>
            <a:r>
              <a:rPr lang="en-US" sz="1200" dirty="0"/>
              <a:t>                       000        001      010        011         100        101       110        111</a:t>
            </a:r>
          </a:p>
          <a:p>
            <a:pPr marL="457200" lvl="1" indent="0">
              <a:buNone/>
            </a:pPr>
            <a:r>
              <a:rPr lang="en-US" sz="1200" dirty="0"/>
              <a:t>                         0            1           2            3              -4          -3            -2          -1</a:t>
            </a:r>
            <a:endParaRPr lang="en-US" dirty="0"/>
          </a:p>
          <a:p>
            <a:r>
              <a:rPr lang="en-US" dirty="0"/>
              <a:t>A few things to note:</a:t>
            </a:r>
          </a:p>
          <a:p>
            <a:pPr lvl="1"/>
            <a:r>
              <a:rPr lang="en-US" dirty="0"/>
              <a:t>All negative numbers start with a ”1”</a:t>
            </a:r>
          </a:p>
          <a:p>
            <a:pPr lvl="2"/>
            <a:r>
              <a:rPr lang="en-US" dirty="0"/>
              <a:t>E.g. 100 is “-4”</a:t>
            </a:r>
          </a:p>
          <a:p>
            <a:pPr lvl="1"/>
            <a:r>
              <a:rPr lang="en-US" dirty="0"/>
              <a:t>You can view the leading “1” as introducing a “-4”</a:t>
            </a:r>
          </a:p>
          <a:p>
            <a:pPr lvl="2"/>
            <a:r>
              <a:rPr lang="en-US" dirty="0"/>
              <a:t>E.g.  </a:t>
            </a:r>
            <a:r>
              <a:rPr lang="en-US" dirty="0">
                <a:solidFill>
                  <a:srgbClr val="FF0000"/>
                </a:solidFill>
              </a:rPr>
              <a:t>101</a:t>
            </a:r>
            <a:r>
              <a:rPr lang="en-US" dirty="0"/>
              <a:t> = </a:t>
            </a:r>
            <a:r>
              <a:rPr lang="en-US" dirty="0">
                <a:solidFill>
                  <a:srgbClr val="FF0000"/>
                </a:solidFill>
              </a:rPr>
              <a:t>1</a:t>
            </a:r>
            <a:r>
              <a:rPr lang="en-US" dirty="0"/>
              <a:t>*-4+</a:t>
            </a:r>
            <a:r>
              <a:rPr lang="en-US" dirty="0">
                <a:solidFill>
                  <a:srgbClr val="FF0000"/>
                </a:solidFill>
              </a:rPr>
              <a:t>0</a:t>
            </a:r>
            <a:r>
              <a:rPr lang="en-US" dirty="0"/>
              <a:t>*2+</a:t>
            </a:r>
            <a:r>
              <a:rPr lang="en-US" dirty="0">
                <a:solidFill>
                  <a:srgbClr val="FF0000"/>
                </a:solidFill>
              </a:rPr>
              <a:t>1</a:t>
            </a:r>
            <a:r>
              <a:rPr lang="en-US" dirty="0"/>
              <a:t>*1= -3 </a:t>
            </a:r>
          </a:p>
          <a:p>
            <a:pPr lvl="2"/>
            <a:r>
              <a:rPr lang="en-US" dirty="0"/>
              <a:t>But  </a:t>
            </a:r>
            <a:r>
              <a:rPr lang="en-US" dirty="0">
                <a:solidFill>
                  <a:srgbClr val="FF0000"/>
                </a:solidFill>
              </a:rPr>
              <a:t>010</a:t>
            </a:r>
            <a:r>
              <a:rPr lang="en-US" dirty="0"/>
              <a:t> = </a:t>
            </a:r>
            <a:r>
              <a:rPr lang="en-US" dirty="0">
                <a:solidFill>
                  <a:srgbClr val="FF0000"/>
                </a:solidFill>
              </a:rPr>
              <a:t>0</a:t>
            </a:r>
            <a:r>
              <a:rPr lang="en-US" dirty="0"/>
              <a:t>*-4+</a:t>
            </a:r>
            <a:r>
              <a:rPr lang="en-US" dirty="0">
                <a:solidFill>
                  <a:srgbClr val="FF0000"/>
                </a:solidFill>
              </a:rPr>
              <a:t>1</a:t>
            </a:r>
            <a:r>
              <a:rPr lang="en-US" dirty="0"/>
              <a:t>*2+</a:t>
            </a:r>
            <a:r>
              <a:rPr lang="en-US" dirty="0">
                <a:solidFill>
                  <a:srgbClr val="FF0000"/>
                </a:solidFill>
              </a:rPr>
              <a:t>0</a:t>
            </a:r>
            <a:r>
              <a:rPr lang="en-US" dirty="0"/>
              <a:t>*1 = 2</a:t>
            </a:r>
          </a:p>
          <a:p>
            <a:pPr lvl="1"/>
            <a:r>
              <a:rPr lang="en-US" dirty="0"/>
              <a:t>-4 is missing a positive partner</a:t>
            </a:r>
          </a:p>
        </p:txBody>
      </p:sp>
      <p:cxnSp>
        <p:nvCxnSpPr>
          <p:cNvPr id="4" name="Straight Connector 3">
            <a:extLst>
              <a:ext uri="{FF2B5EF4-FFF2-40B4-BE49-F238E27FC236}">
                <a16:creationId xmlns:a16="http://schemas.microsoft.com/office/drawing/2014/main" id="{FBD287E1-D8C8-4D4D-A19D-D27677A635FD}"/>
              </a:ext>
            </a:extLst>
          </p:cNvPr>
          <p:cNvCxnSpPr/>
          <p:nvPr/>
        </p:nvCxnSpPr>
        <p:spPr bwMode="auto">
          <a:xfrm flipV="1">
            <a:off x="963237" y="2681074"/>
            <a:ext cx="6096000" cy="76200"/>
          </a:xfrm>
          <a:prstGeom prst="line">
            <a:avLst/>
          </a:prstGeom>
          <a:noFill/>
          <a:ln w="25400" cap="flat" cmpd="sng" algn="ctr">
            <a:solidFill>
              <a:srgbClr val="CC0000"/>
            </a:solidFill>
            <a:prstDash val="solid"/>
            <a:round/>
            <a:headEnd type="none" w="med" len="med"/>
            <a:tailEnd type="none" w="med" len="med"/>
          </a:ln>
          <a:effectLst/>
        </p:spPr>
      </p:cxnSp>
      <p:sp>
        <p:nvSpPr>
          <p:cNvPr id="5" name="Oval 4">
            <a:extLst>
              <a:ext uri="{FF2B5EF4-FFF2-40B4-BE49-F238E27FC236}">
                <a16:creationId xmlns:a16="http://schemas.microsoft.com/office/drawing/2014/main" id="{FA17FEA9-08D6-4C0F-B3D0-7F51EB23CD43}"/>
              </a:ext>
            </a:extLst>
          </p:cNvPr>
          <p:cNvSpPr/>
          <p:nvPr/>
        </p:nvSpPr>
        <p:spPr bwMode="auto">
          <a:xfrm>
            <a:off x="2258637" y="2604874"/>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6" name="Oval 5">
            <a:extLst>
              <a:ext uri="{FF2B5EF4-FFF2-40B4-BE49-F238E27FC236}">
                <a16:creationId xmlns:a16="http://schemas.microsoft.com/office/drawing/2014/main" id="{CB21D0D7-94F3-4142-8CAE-1A7F902ADF5E}"/>
              </a:ext>
            </a:extLst>
          </p:cNvPr>
          <p:cNvSpPr/>
          <p:nvPr/>
        </p:nvSpPr>
        <p:spPr bwMode="auto">
          <a:xfrm>
            <a:off x="3195262" y="26266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 name="Oval 6">
            <a:extLst>
              <a:ext uri="{FF2B5EF4-FFF2-40B4-BE49-F238E27FC236}">
                <a16:creationId xmlns:a16="http://schemas.microsoft.com/office/drawing/2014/main" id="{B44BA2D1-F036-4F5E-B6CD-0BB6075300E2}"/>
              </a:ext>
            </a:extLst>
          </p:cNvPr>
          <p:cNvSpPr/>
          <p:nvPr/>
        </p:nvSpPr>
        <p:spPr bwMode="auto">
          <a:xfrm>
            <a:off x="4247774" y="26266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 name="Oval 7">
            <a:extLst>
              <a:ext uri="{FF2B5EF4-FFF2-40B4-BE49-F238E27FC236}">
                <a16:creationId xmlns:a16="http://schemas.microsoft.com/office/drawing/2014/main" id="{7C60784D-0C42-4ED3-BDEB-F4BD5AF4350D}"/>
              </a:ext>
            </a:extLst>
          </p:cNvPr>
          <p:cNvSpPr/>
          <p:nvPr/>
        </p:nvSpPr>
        <p:spPr bwMode="auto">
          <a:xfrm>
            <a:off x="5248881" y="2590800"/>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 name="Oval 8">
            <a:extLst>
              <a:ext uri="{FF2B5EF4-FFF2-40B4-BE49-F238E27FC236}">
                <a16:creationId xmlns:a16="http://schemas.microsoft.com/office/drawing/2014/main" id="{767D0119-FAB2-47F5-8B41-DBF80F23A56F}"/>
              </a:ext>
            </a:extLst>
          </p:cNvPr>
          <p:cNvSpPr/>
          <p:nvPr/>
        </p:nvSpPr>
        <p:spPr bwMode="auto">
          <a:xfrm>
            <a:off x="1752600" y="263189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0" name="Oval 9">
            <a:extLst>
              <a:ext uri="{FF2B5EF4-FFF2-40B4-BE49-F238E27FC236}">
                <a16:creationId xmlns:a16="http://schemas.microsoft.com/office/drawing/2014/main" id="{8EA28F32-4316-468C-86FD-FAAC0BCC7849}"/>
              </a:ext>
            </a:extLst>
          </p:cNvPr>
          <p:cNvSpPr/>
          <p:nvPr/>
        </p:nvSpPr>
        <p:spPr bwMode="auto">
          <a:xfrm>
            <a:off x="2689225" y="2612205"/>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1" name="Oval 10">
            <a:extLst>
              <a:ext uri="{FF2B5EF4-FFF2-40B4-BE49-F238E27FC236}">
                <a16:creationId xmlns:a16="http://schemas.microsoft.com/office/drawing/2014/main" id="{1454072F-B0B9-4396-BF5C-30AE9D40B71A}"/>
              </a:ext>
            </a:extLst>
          </p:cNvPr>
          <p:cNvSpPr/>
          <p:nvPr/>
        </p:nvSpPr>
        <p:spPr bwMode="auto">
          <a:xfrm>
            <a:off x="3741737" y="2593797"/>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2" name="Oval 11">
            <a:extLst>
              <a:ext uri="{FF2B5EF4-FFF2-40B4-BE49-F238E27FC236}">
                <a16:creationId xmlns:a16="http://schemas.microsoft.com/office/drawing/2014/main" id="{9BFC6D42-B1B8-4FA3-ADA0-0636A787D4EE}"/>
              </a:ext>
            </a:extLst>
          </p:cNvPr>
          <p:cNvSpPr/>
          <p:nvPr/>
        </p:nvSpPr>
        <p:spPr bwMode="auto">
          <a:xfrm>
            <a:off x="4736724" y="2613596"/>
            <a:ext cx="228600" cy="228600"/>
          </a:xfrm>
          <a:prstGeom prst="ellipse">
            <a:avLst/>
          </a:prstGeom>
          <a:solidFill>
            <a:srgbClr val="FF0000"/>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7887792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533400"/>
            <a:ext cx="7256463" cy="555625"/>
          </a:xfrm>
        </p:spPr>
        <p:txBody>
          <a:bodyPr/>
          <a:lstStyle/>
          <a:p>
            <a:pPr eaLnBrk="1" hangingPunct="1">
              <a:defRPr/>
            </a:pPr>
            <a:r>
              <a:rPr lang="en-US" dirty="0"/>
              <a:t>Complement &amp; Increment Examples</a:t>
            </a:r>
          </a:p>
        </p:txBody>
      </p:sp>
      <p:grpSp>
        <p:nvGrpSpPr>
          <p:cNvPr id="2" name="Group 1"/>
          <p:cNvGrpSpPr/>
          <p:nvPr/>
        </p:nvGrpSpPr>
        <p:grpSpPr>
          <a:xfrm>
            <a:off x="1143000" y="3657600"/>
            <a:ext cx="7503977" cy="2611438"/>
            <a:chOff x="1143000" y="1257300"/>
            <a:chExt cx="7503977" cy="2611438"/>
          </a:xfrm>
        </p:grpSpPr>
        <p:graphicFrame>
          <p:nvGraphicFramePr>
            <p:cNvPr id="6146" name="Object 3"/>
            <p:cNvGraphicFramePr>
              <a:graphicFrameLocks noChangeAspect="1"/>
            </p:cNvGraphicFramePr>
            <p:nvPr/>
          </p:nvGraphicFramePr>
          <p:xfrm>
            <a:off x="1450975" y="1828800"/>
            <a:ext cx="5988050" cy="2039938"/>
          </p:xfrm>
          <a:graphic>
            <a:graphicData uri="http://schemas.openxmlformats.org/presentationml/2006/ole">
              <mc:AlternateContent xmlns:mc="http://schemas.openxmlformats.org/markup-compatibility/2006">
                <mc:Choice xmlns:v="urn:schemas-microsoft-com:vml" Requires="v">
                  <p:oleObj name="Document" r:id="rId3" imgW="6177018" imgH="2105264" progId="Word.Document.8">
                    <p:embed/>
                  </p:oleObj>
                </mc:Choice>
                <mc:Fallback>
                  <p:oleObj name="Document" r:id="rId3" imgW="6177018" imgH="2105264" progId="Word.Document.8">
                    <p:embed/>
                    <p:pic>
                      <p:nvPicPr>
                        <p:cNvPr id="6146" name="Object 3"/>
                        <p:cNvPicPr>
                          <a:picLocks noChangeAspect="1" noChangeArrowheads="1"/>
                        </p:cNvPicPr>
                        <p:nvPr/>
                      </p:nvPicPr>
                      <p:blipFill>
                        <a:blip r:embed="rId4"/>
                        <a:srcRect/>
                        <a:stretch>
                          <a:fillRect/>
                        </a:stretch>
                      </p:blipFill>
                      <p:spPr bwMode="auto">
                        <a:xfrm>
                          <a:off x="1450975" y="1828800"/>
                          <a:ext cx="5988050" cy="203993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49" name="Text Box 4"/>
            <p:cNvSpPr txBox="1">
              <a:spLocks noChangeArrowheads="1"/>
            </p:cNvSpPr>
            <p:nvPr/>
          </p:nvSpPr>
          <p:spPr bwMode="auto">
            <a:xfrm>
              <a:off x="1143000" y="1257300"/>
              <a:ext cx="7503977"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x = </a:t>
              </a:r>
              <a:r>
                <a:rPr kumimoji="0" lang="en-US" sz="2400" b="1" i="0" u="none" strike="noStrike" kern="1200" cap="none" spc="0" normalizeH="0" baseline="0" noProof="0" dirty="0" err="1">
                  <a:ln>
                    <a:noFill/>
                  </a:ln>
                  <a:solidFill>
                    <a:srgbClr val="000000"/>
                  </a:solidFill>
                  <a:effectLst/>
                  <a:uLnTx/>
                  <a:uFillTx/>
                  <a:latin typeface="Calibri" pitchFamily="34" charset="0"/>
                  <a:ea typeface="+mn-ea"/>
                  <a:cs typeface="+mn-cs"/>
                </a:rPr>
                <a:t>Tmin</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   (The most negative two’s complement number)</a:t>
              </a:r>
            </a:p>
          </p:txBody>
        </p:sp>
      </p:grpSp>
      <p:grpSp>
        <p:nvGrpSpPr>
          <p:cNvPr id="3" name="Group 2"/>
          <p:cNvGrpSpPr/>
          <p:nvPr/>
        </p:nvGrpSpPr>
        <p:grpSpPr>
          <a:xfrm>
            <a:off x="1143000" y="1524000"/>
            <a:ext cx="6210300" cy="1854200"/>
            <a:chOff x="1143000" y="3746500"/>
            <a:chExt cx="6210300" cy="1854200"/>
          </a:xfrm>
        </p:grpSpPr>
        <p:graphicFrame>
          <p:nvGraphicFramePr>
            <p:cNvPr id="6147" name="Object 5"/>
            <p:cNvGraphicFramePr>
              <a:graphicFrameLocks noChangeAspect="1"/>
            </p:cNvGraphicFramePr>
            <p:nvPr/>
          </p:nvGraphicFramePr>
          <p:xfrm>
            <a:off x="1447800" y="4241800"/>
            <a:ext cx="5905500" cy="1358900"/>
          </p:xfrm>
          <a:graphic>
            <a:graphicData uri="http://schemas.openxmlformats.org/presentationml/2006/ole">
              <mc:AlternateContent xmlns:mc="http://schemas.openxmlformats.org/markup-compatibility/2006">
                <mc:Choice xmlns:v="urn:schemas-microsoft-com:vml" Requires="v">
                  <p:oleObj name="Document" r:id="rId5" imgW="6083300" imgH="1371600" progId="Word.Document.8">
                    <p:embed/>
                  </p:oleObj>
                </mc:Choice>
                <mc:Fallback>
                  <p:oleObj name="Document" r:id="rId5" imgW="6083300" imgH="1371600" progId="Word.Document.8">
                    <p:embed/>
                    <p:pic>
                      <p:nvPicPr>
                        <p:cNvPr id="614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241800"/>
                          <a:ext cx="5905500" cy="13589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50" name="Text Box 6"/>
            <p:cNvSpPr txBox="1">
              <a:spLocks noChangeArrowheads="1"/>
            </p:cNvSpPr>
            <p:nvPr/>
          </p:nvSpPr>
          <p:spPr bwMode="auto">
            <a:xfrm>
              <a:off x="1143000" y="3746500"/>
              <a:ext cx="792205"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x = 0</a:t>
              </a:r>
            </a:p>
          </p:txBody>
        </p:sp>
      </p:grpSp>
      <p:sp>
        <p:nvSpPr>
          <p:cNvPr id="4" name="TextBox 3"/>
          <p:cNvSpPr txBox="1"/>
          <p:nvPr/>
        </p:nvSpPr>
        <p:spPr>
          <a:xfrm>
            <a:off x="2439295" y="5638800"/>
            <a:ext cx="363561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itchFamily="34" charset="0"/>
                <a:ea typeface="+mn-ea"/>
                <a:cs typeface="+mn-cs"/>
              </a:rPr>
              <a:t>Canonical counter example</a:t>
            </a:r>
          </a:p>
        </p:txBody>
      </p:sp>
    </p:spTree>
    <p:extLst>
      <p:ext uri="{BB962C8B-B14F-4D97-AF65-F5344CB8AC3E}">
        <p14:creationId xmlns:p14="http://schemas.microsoft.com/office/powerpoint/2010/main" val="3929522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36562" y="493712"/>
            <a:ext cx="6116638" cy="573088"/>
          </a:xfrm>
        </p:spPr>
        <p:txBody>
          <a:bodyPr/>
          <a:lstStyle/>
          <a:p>
            <a:pPr eaLnBrk="1" hangingPunct="1">
              <a:defRPr/>
            </a:pPr>
            <a:r>
              <a:rPr lang="en-US" dirty="0"/>
              <a:t>Encoding Integers: Dense Form</a:t>
            </a:r>
          </a:p>
        </p:txBody>
      </p:sp>
      <p:sp>
        <p:nvSpPr>
          <p:cNvPr id="1030" name="Text Box 3"/>
          <p:cNvSpPr txBox="1">
            <a:spLocks noChangeArrowheads="1"/>
          </p:cNvSpPr>
          <p:nvPr/>
        </p:nvSpPr>
        <p:spPr bwMode="auto">
          <a:xfrm>
            <a:off x="1752600" y="2362200"/>
            <a:ext cx="3429000" cy="646331"/>
          </a:xfrm>
          <a:prstGeom prst="rect">
            <a:avLst/>
          </a:prstGeom>
          <a:solidFill>
            <a:srgbClr val="CDF1C5"/>
          </a:solidFill>
          <a:ln w="12700" cmpd="dbl">
            <a:solidFill>
              <a:schemeClr val="tx1"/>
            </a:solidFill>
            <a:miter lim="800000"/>
            <a:headEnd/>
            <a:tailEnd/>
          </a:ln>
        </p:spPr>
        <p:txBody>
          <a:bodyPr>
            <a:spAutoFit/>
          </a:bodyPr>
          <a:lstStyle/>
          <a:p>
            <a:pPr>
              <a:lnSpc>
                <a:spcPct val="100000"/>
              </a:lnSpc>
            </a:pPr>
            <a:r>
              <a:rPr lang="en-US" sz="1800" dirty="0">
                <a:latin typeface="Courier New" pitchFamily="49" charset="0"/>
                <a:cs typeface="Courier New" pitchFamily="49" charset="0"/>
              </a:rPr>
              <a:t>  short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x =  15213;</a:t>
            </a:r>
          </a:p>
          <a:p>
            <a:pPr>
              <a:lnSpc>
                <a:spcPct val="100000"/>
              </a:lnSpc>
            </a:pPr>
            <a:r>
              <a:rPr lang="en-US" sz="1800" dirty="0">
                <a:latin typeface="Courier New" pitchFamily="49" charset="0"/>
                <a:cs typeface="Courier New" pitchFamily="49" charset="0"/>
              </a:rPr>
              <a:t>  short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y = -15213;</a:t>
            </a:r>
          </a:p>
        </p:txBody>
      </p:sp>
      <p:sp>
        <p:nvSpPr>
          <p:cNvPr id="103428" name="Rectangle 4"/>
          <p:cNvSpPr>
            <a:spLocks noGrp="1" noChangeArrowheads="1"/>
          </p:cNvSpPr>
          <p:nvPr>
            <p:ph type="body" idx="1"/>
          </p:nvPr>
        </p:nvSpPr>
        <p:spPr>
          <a:xfrm>
            <a:off x="457200" y="3124200"/>
            <a:ext cx="8305800" cy="3505200"/>
          </a:xfrm>
        </p:spPr>
        <p:txBody>
          <a:bodyPr/>
          <a:lstStyle/>
          <a:p>
            <a:pPr>
              <a:defRPr/>
            </a:pPr>
            <a:r>
              <a:rPr lang="en-US" dirty="0"/>
              <a:t>C does not mandate using two’s complement</a:t>
            </a:r>
          </a:p>
          <a:p>
            <a:pPr lvl="1">
              <a:defRPr/>
            </a:pPr>
            <a:r>
              <a:rPr lang="en-US" dirty="0"/>
              <a:t>But, most machines do, and we will assume so</a:t>
            </a:r>
          </a:p>
          <a:p>
            <a:pPr>
              <a:defRPr/>
            </a:pPr>
            <a:r>
              <a:rPr lang="en-US" dirty="0"/>
              <a:t>C </a:t>
            </a:r>
            <a:r>
              <a:rPr lang="en-US" dirty="0">
                <a:latin typeface="Courier New" pitchFamily="49" charset="0"/>
              </a:rPr>
              <a:t>short </a:t>
            </a:r>
            <a:r>
              <a:rPr lang="en-US" b="1" dirty="0">
                <a:latin typeface="Courier New" pitchFamily="49" charset="0"/>
              </a:rPr>
              <a:t>(</a:t>
            </a:r>
            <a:r>
              <a:rPr lang="en-US" dirty="0"/>
              <a:t>2 bytes long)</a:t>
            </a:r>
          </a:p>
          <a:p>
            <a:pPr eaLnBrk="1" hangingPunct="1">
              <a:defRPr/>
            </a:pPr>
            <a:endParaRPr lang="en-US" dirty="0"/>
          </a:p>
          <a:p>
            <a:pPr eaLnBrk="1" hangingPunct="1">
              <a:defRPr/>
            </a:pPr>
            <a:endParaRPr lang="en-US" dirty="0"/>
          </a:p>
          <a:p>
            <a:pPr eaLnBrk="1" hangingPunct="1">
              <a:defRPr/>
            </a:pPr>
            <a:r>
              <a:rPr lang="en-US" dirty="0"/>
              <a:t>Sign Bit</a:t>
            </a:r>
          </a:p>
          <a:p>
            <a:pPr lvl="1" eaLnBrk="1" hangingPunct="1">
              <a:defRPr/>
            </a:pPr>
            <a:r>
              <a:rPr lang="en-US" dirty="0"/>
              <a:t>For 2’s complement, most significant bit indicates sign</a:t>
            </a:r>
          </a:p>
          <a:p>
            <a:pPr lvl="2" eaLnBrk="1" hangingPunct="1">
              <a:defRPr/>
            </a:pPr>
            <a:r>
              <a:rPr lang="en-US" dirty="0"/>
              <a:t>0 for nonnegative, 1 for negative</a:t>
            </a:r>
          </a:p>
        </p:txBody>
      </p:sp>
      <p:graphicFrame>
        <p:nvGraphicFramePr>
          <p:cNvPr id="1026" name="Object 5"/>
          <p:cNvGraphicFramePr>
            <a:graphicFrameLocks noChangeAspect="1"/>
          </p:cNvGraphicFramePr>
          <p:nvPr/>
        </p:nvGraphicFramePr>
        <p:xfrm>
          <a:off x="4800600" y="1524000"/>
          <a:ext cx="3340100" cy="596900"/>
        </p:xfrm>
        <a:graphic>
          <a:graphicData uri="http://schemas.openxmlformats.org/presentationml/2006/ole">
            <mc:AlternateContent xmlns:mc="http://schemas.openxmlformats.org/markup-compatibility/2006">
              <mc:Choice xmlns:v="urn:schemas-microsoft-com:vml" Requires="v">
                <p:oleObj name="Equation" r:id="rId3" imgW="3340100" imgH="596900" progId="Equation.3">
                  <p:embed/>
                </p:oleObj>
              </mc:Choice>
              <mc:Fallback>
                <p:oleObj name="Equation" r:id="rId3" imgW="3340100" imgH="596900" progId="Equation.3">
                  <p:embed/>
                  <p:pic>
                    <p:nvPicPr>
                      <p:cNvPr id="10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3340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ChangeAspect="1"/>
          </p:cNvGraphicFramePr>
          <p:nvPr/>
        </p:nvGraphicFramePr>
        <p:xfrm>
          <a:off x="990600" y="1524000"/>
          <a:ext cx="2133600" cy="596900"/>
        </p:xfrm>
        <a:graphic>
          <a:graphicData uri="http://schemas.openxmlformats.org/presentationml/2006/ole">
            <mc:AlternateContent xmlns:mc="http://schemas.openxmlformats.org/markup-compatibility/2006">
              <mc:Choice xmlns:v="urn:schemas-microsoft-com:vml" Requires="v">
                <p:oleObj name="Equation" r:id="rId5" imgW="2133600" imgH="596900" progId="Equation.3">
                  <p:embed/>
                </p:oleObj>
              </mc:Choice>
              <mc:Fallback>
                <p:oleObj name="Equation" r:id="rId5" imgW="2133600" imgH="596900" progId="Equation.3">
                  <p:embed/>
                  <p:pic>
                    <p:nvPicPr>
                      <p:cNvPr id="10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524000"/>
                        <a:ext cx="2133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7"/>
          <p:cNvSpPr txBox="1">
            <a:spLocks noChangeArrowheads="1"/>
          </p:cNvSpPr>
          <p:nvPr/>
        </p:nvSpPr>
        <p:spPr bwMode="auto">
          <a:xfrm>
            <a:off x="914400" y="1143000"/>
            <a:ext cx="1380506" cy="461665"/>
          </a:xfrm>
          <a:prstGeom prst="rect">
            <a:avLst/>
          </a:prstGeom>
          <a:noFill/>
          <a:ln w="25400">
            <a:noFill/>
            <a:miter lim="800000"/>
            <a:headEnd/>
            <a:tailEnd/>
          </a:ln>
        </p:spPr>
        <p:txBody>
          <a:bodyPr wrap="none">
            <a:spAutoFit/>
          </a:bodyPr>
          <a:lstStyle/>
          <a:p>
            <a:pPr>
              <a:lnSpc>
                <a:spcPct val="100000"/>
              </a:lnSpc>
            </a:pPr>
            <a:r>
              <a:rPr lang="en-US" sz="2400" dirty="0">
                <a:latin typeface="Calibri" pitchFamily="34" charset="0"/>
              </a:rPr>
              <a:t>Unsigned</a:t>
            </a:r>
          </a:p>
        </p:txBody>
      </p:sp>
      <p:sp>
        <p:nvSpPr>
          <p:cNvPr id="1033" name="Text Box 8"/>
          <p:cNvSpPr txBox="1">
            <a:spLocks noChangeArrowheads="1"/>
          </p:cNvSpPr>
          <p:nvPr/>
        </p:nvSpPr>
        <p:spPr bwMode="auto">
          <a:xfrm>
            <a:off x="4800600" y="1143000"/>
            <a:ext cx="2624693" cy="461665"/>
          </a:xfrm>
          <a:prstGeom prst="rect">
            <a:avLst/>
          </a:prstGeom>
          <a:noFill/>
          <a:ln w="25400">
            <a:noFill/>
            <a:miter lim="800000"/>
            <a:headEnd/>
            <a:tailEnd/>
          </a:ln>
        </p:spPr>
        <p:txBody>
          <a:bodyPr wrap="none">
            <a:spAutoFit/>
          </a:bodyPr>
          <a:lstStyle/>
          <a:p>
            <a:pPr>
              <a:lnSpc>
                <a:spcPct val="100000"/>
              </a:lnSpc>
            </a:pPr>
            <a:r>
              <a:rPr lang="en-US" sz="2400" dirty="0">
                <a:latin typeface="Calibri" pitchFamily="34" charset="0"/>
              </a:rPr>
              <a:t>Two’s Complement</a:t>
            </a:r>
          </a:p>
        </p:txBody>
      </p:sp>
      <p:sp>
        <p:nvSpPr>
          <p:cNvPr id="1034" name="Line 9"/>
          <p:cNvSpPr>
            <a:spLocks noChangeShapeType="1"/>
          </p:cNvSpPr>
          <p:nvPr/>
        </p:nvSpPr>
        <p:spPr bwMode="auto">
          <a:xfrm flipH="1" flipV="1">
            <a:off x="6629400" y="2057400"/>
            <a:ext cx="1066800" cy="609600"/>
          </a:xfrm>
          <a:prstGeom prst="line">
            <a:avLst/>
          </a:prstGeom>
          <a:noFill/>
          <a:ln w="25400">
            <a:solidFill>
              <a:schemeClr val="tx1"/>
            </a:solidFill>
            <a:round/>
            <a:headEnd/>
            <a:tailEnd type="triangle" w="med" len="med"/>
          </a:ln>
        </p:spPr>
        <p:txBody>
          <a:bodyPr wrap="none" anchor="ctr"/>
          <a:lstStyle/>
          <a:p>
            <a:endParaRPr lang="en-US"/>
          </a:p>
        </p:txBody>
      </p:sp>
      <p:sp>
        <p:nvSpPr>
          <p:cNvPr id="1035" name="Rectangle 10"/>
          <p:cNvSpPr>
            <a:spLocks noChangeArrowheads="1"/>
          </p:cNvSpPr>
          <p:nvPr/>
        </p:nvSpPr>
        <p:spPr bwMode="auto">
          <a:xfrm>
            <a:off x="7696200" y="2590800"/>
            <a:ext cx="1371600" cy="459100"/>
          </a:xfrm>
          <a:prstGeom prst="rect">
            <a:avLst/>
          </a:prstGeom>
          <a:noFill/>
          <a:ln w="25400">
            <a:noFill/>
            <a:miter lim="800000"/>
            <a:headEnd/>
            <a:tailEnd/>
          </a:ln>
        </p:spPr>
        <p:txBody>
          <a:bodyPr wrap="square" lIns="90487" tIns="44450" rIns="90487" bIns="44450">
            <a:spAutoFit/>
          </a:bodyPr>
          <a:lstStyle/>
          <a:p>
            <a:pPr>
              <a:lnSpc>
                <a:spcPct val="100000"/>
              </a:lnSpc>
            </a:pPr>
            <a:r>
              <a:rPr lang="en-US" dirty="0">
                <a:latin typeface="Calibri" pitchFamily="34" charset="0"/>
              </a:rPr>
              <a:t>Sign Bit</a:t>
            </a:r>
          </a:p>
        </p:txBody>
      </p:sp>
      <p:graphicFrame>
        <p:nvGraphicFramePr>
          <p:cNvPr id="1028" name="Object 11"/>
          <p:cNvGraphicFramePr>
            <a:graphicFrameLocks noChangeAspect="1"/>
          </p:cNvGraphicFramePr>
          <p:nvPr/>
        </p:nvGraphicFramePr>
        <p:xfrm>
          <a:off x="2133600" y="4383087"/>
          <a:ext cx="5640387" cy="987425"/>
        </p:xfrm>
        <a:graphic>
          <a:graphicData uri="http://schemas.openxmlformats.org/presentationml/2006/ole">
            <mc:AlternateContent xmlns:mc="http://schemas.openxmlformats.org/markup-compatibility/2006">
              <mc:Choice xmlns:v="urn:schemas-microsoft-com:vml" Requires="v">
                <p:oleObj name="Document" r:id="rId7" imgW="5969000" imgH="1016000" progId="Word.Document.8">
                  <p:embed/>
                </p:oleObj>
              </mc:Choice>
              <mc:Fallback>
                <p:oleObj name="Document" r:id="rId7" imgW="5969000" imgH="1016000" progId="Word.Document.8">
                  <p:embed/>
                  <p:pic>
                    <p:nvPicPr>
                      <p:cNvPr id="1028"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383087"/>
                        <a:ext cx="5640387" cy="987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511175"/>
            <a:ext cx="5822950" cy="555625"/>
          </a:xfrm>
        </p:spPr>
        <p:txBody>
          <a:bodyPr/>
          <a:lstStyle/>
          <a:p>
            <a:pPr eaLnBrk="1" hangingPunct="1">
              <a:defRPr/>
            </a:pPr>
            <a:r>
              <a:rPr lang="en-US" dirty="0"/>
              <a:t>Numeric Ranges</a:t>
            </a:r>
          </a:p>
        </p:txBody>
      </p:sp>
      <p:sp>
        <p:nvSpPr>
          <p:cNvPr id="107523" name="Rectangle 3"/>
          <p:cNvSpPr>
            <a:spLocks noGrp="1" noChangeArrowheads="1"/>
          </p:cNvSpPr>
          <p:nvPr>
            <p:ph type="body" sz="half" idx="1"/>
          </p:nvPr>
        </p:nvSpPr>
        <p:spPr>
          <a:xfrm>
            <a:off x="290513" y="1220788"/>
            <a:ext cx="4078287" cy="5224462"/>
          </a:xfrm>
        </p:spPr>
        <p:txBody>
          <a:bodyPr lIns="90487" tIns="44450" rIns="90487" bIns="44450"/>
          <a:lstStyle/>
          <a:p>
            <a:pPr marL="227013" indent="-227013">
              <a:tabLst>
                <a:tab pos="1828800" algn="l"/>
                <a:tab pos="2235200" algn="l"/>
              </a:tabLst>
              <a:defRPr/>
            </a:pPr>
            <a:r>
              <a:rPr lang="en-US" sz="2000" dirty="0"/>
              <a:t>Unsigned Values</a:t>
            </a:r>
          </a:p>
          <a:p>
            <a:pPr lvl="1" eaLnBrk="1" hangingPunct="1">
              <a:tabLst>
                <a:tab pos="1828800" algn="l"/>
                <a:tab pos="2235200" algn="l"/>
              </a:tabLst>
              <a:defRPr/>
            </a:pPr>
            <a:r>
              <a:rPr lang="en-US" sz="2000" b="0" i="1" dirty="0" err="1"/>
              <a:t>UMin</a:t>
            </a:r>
            <a:r>
              <a:rPr lang="en-US" sz="2000" b="0" dirty="0"/>
              <a:t>	=	0</a:t>
            </a:r>
          </a:p>
          <a:p>
            <a:pPr lvl="2" eaLnBrk="1" hangingPunct="1">
              <a:buFont typeface="Wingdings" pitchFamily="2" charset="2"/>
              <a:buNone/>
              <a:tabLst>
                <a:tab pos="1828800" algn="l"/>
                <a:tab pos="2235200" algn="l"/>
              </a:tabLst>
              <a:defRPr/>
            </a:pPr>
            <a:r>
              <a:rPr lang="en-US" sz="1800" dirty="0"/>
              <a:t>000…0</a:t>
            </a:r>
          </a:p>
          <a:p>
            <a:pPr lvl="1" eaLnBrk="1" hangingPunct="1">
              <a:tabLst>
                <a:tab pos="1828800" algn="l"/>
                <a:tab pos="2235200" algn="l"/>
              </a:tabLst>
              <a:defRPr/>
            </a:pPr>
            <a:r>
              <a:rPr lang="en-US" sz="2000" b="0" i="1" dirty="0" err="1"/>
              <a:t>UMax</a:t>
            </a:r>
            <a:r>
              <a:rPr lang="en-US" sz="2000" dirty="0"/>
              <a:t> 	=	 </a:t>
            </a:r>
            <a:r>
              <a:rPr lang="en-US" sz="2000" b="0" dirty="0"/>
              <a:t>2</a:t>
            </a:r>
            <a:r>
              <a:rPr lang="en-US" sz="2000" b="0" i="1" baseline="30000" dirty="0"/>
              <a:t>w</a:t>
            </a:r>
            <a:r>
              <a:rPr lang="en-US" sz="2000" b="0" dirty="0"/>
              <a:t> – 1</a:t>
            </a:r>
          </a:p>
          <a:p>
            <a:pPr lvl="2" eaLnBrk="1" hangingPunct="1">
              <a:buFont typeface="Wingdings" pitchFamily="2" charset="2"/>
              <a:buNone/>
              <a:tabLst>
                <a:tab pos="1828800" algn="l"/>
                <a:tab pos="2235200" algn="l"/>
              </a:tabLst>
              <a:defRPr/>
            </a:pPr>
            <a:r>
              <a:rPr lang="en-US" sz="1800" dirty="0"/>
              <a:t>111…1</a:t>
            </a:r>
          </a:p>
        </p:txBody>
      </p:sp>
      <p:sp>
        <p:nvSpPr>
          <p:cNvPr id="107524" name="Rectangle 4"/>
          <p:cNvSpPr>
            <a:spLocks noGrp="1" noChangeArrowheads="1"/>
          </p:cNvSpPr>
          <p:nvPr>
            <p:ph type="body" sz="half" idx="2"/>
          </p:nvPr>
        </p:nvSpPr>
        <p:spPr>
          <a:xfrm>
            <a:off x="4662488" y="1362075"/>
            <a:ext cx="4100512" cy="4972050"/>
          </a:xfrm>
        </p:spPr>
        <p:txBody>
          <a:bodyPr lIns="90487" tIns="44450" rIns="90487" bIns="44450"/>
          <a:lstStyle/>
          <a:p>
            <a:pPr marL="0" indent="0">
              <a:tabLst>
                <a:tab pos="1714500" algn="l"/>
                <a:tab pos="2286000" algn="l"/>
              </a:tabLst>
              <a:defRPr/>
            </a:pPr>
            <a:r>
              <a:rPr lang="en-US" sz="2000" dirty="0"/>
              <a:t> Two’s Complement Values</a:t>
            </a:r>
          </a:p>
          <a:p>
            <a:pPr lvl="1" eaLnBrk="1" hangingPunct="1">
              <a:tabLst>
                <a:tab pos="1714500" algn="l"/>
                <a:tab pos="2286000" algn="l"/>
              </a:tabLst>
              <a:defRPr/>
            </a:pPr>
            <a:r>
              <a:rPr lang="en-US" sz="2000" b="0" i="1" dirty="0" err="1"/>
              <a:t>TMin</a:t>
            </a:r>
            <a:r>
              <a:rPr lang="en-US" sz="2000" b="0" dirty="0"/>
              <a:t>	=	 –2</a:t>
            </a:r>
            <a:r>
              <a:rPr lang="en-US" sz="2000" b="0" i="1" baseline="30000" dirty="0"/>
              <a:t>w</a:t>
            </a:r>
            <a:r>
              <a:rPr lang="en-US" sz="2000" b="0" baseline="30000" dirty="0"/>
              <a:t>–1</a:t>
            </a:r>
          </a:p>
          <a:p>
            <a:pPr lvl="2" eaLnBrk="1" hangingPunct="1">
              <a:buFont typeface="Wingdings" pitchFamily="2" charset="2"/>
              <a:buNone/>
              <a:tabLst>
                <a:tab pos="1714500" algn="l"/>
                <a:tab pos="2286000" algn="l"/>
              </a:tabLst>
              <a:defRPr/>
            </a:pPr>
            <a:r>
              <a:rPr lang="en-US" sz="1800" dirty="0"/>
              <a:t>100…0</a:t>
            </a:r>
          </a:p>
          <a:p>
            <a:pPr lvl="1" eaLnBrk="1" hangingPunct="1">
              <a:tabLst>
                <a:tab pos="1714500" algn="l"/>
                <a:tab pos="2286000" algn="l"/>
              </a:tabLst>
              <a:defRPr/>
            </a:pPr>
            <a:r>
              <a:rPr lang="en-US" sz="2000" b="0" i="1" dirty="0" err="1"/>
              <a:t>TMax</a:t>
            </a:r>
            <a:r>
              <a:rPr lang="en-US" sz="2000" dirty="0"/>
              <a:t> 	=	 </a:t>
            </a:r>
            <a:r>
              <a:rPr lang="en-US" sz="2000" b="0" dirty="0"/>
              <a:t>2</a:t>
            </a:r>
            <a:r>
              <a:rPr lang="en-US" sz="2000" b="0" i="1" baseline="30000" dirty="0"/>
              <a:t>w</a:t>
            </a:r>
            <a:r>
              <a:rPr lang="en-US" sz="2000" b="0" baseline="30000" dirty="0"/>
              <a:t>–1</a:t>
            </a:r>
            <a:r>
              <a:rPr lang="en-US" sz="2000" b="0" dirty="0"/>
              <a:t> – 1</a:t>
            </a:r>
          </a:p>
          <a:p>
            <a:pPr lvl="2" eaLnBrk="1" hangingPunct="1">
              <a:buFont typeface="Wingdings" pitchFamily="2" charset="2"/>
              <a:buNone/>
              <a:tabLst>
                <a:tab pos="1714500" algn="l"/>
                <a:tab pos="2286000" algn="l"/>
              </a:tabLst>
              <a:defRPr/>
            </a:pPr>
            <a:r>
              <a:rPr lang="en-US" sz="1800" dirty="0"/>
              <a:t>011…1</a:t>
            </a:r>
            <a:endParaRPr lang="en-US" sz="2000" dirty="0"/>
          </a:p>
          <a:p>
            <a:pPr lvl="1" eaLnBrk="1" hangingPunct="1">
              <a:tabLst>
                <a:tab pos="1714500" algn="l"/>
                <a:tab pos="2286000" algn="l"/>
              </a:tabLst>
              <a:defRPr/>
            </a:pPr>
            <a:r>
              <a:rPr lang="en-US" sz="2000" b="0" dirty="0"/>
              <a:t>Minus 1</a:t>
            </a:r>
          </a:p>
          <a:p>
            <a:pPr lvl="2" eaLnBrk="1" hangingPunct="1">
              <a:buFont typeface="Wingdings" pitchFamily="2" charset="2"/>
              <a:buNone/>
              <a:tabLst>
                <a:tab pos="1714500" algn="l"/>
                <a:tab pos="2286000" algn="l"/>
              </a:tabLst>
              <a:defRPr/>
            </a:pPr>
            <a:r>
              <a:rPr lang="en-US" sz="1800" dirty="0"/>
              <a:t>111…1</a:t>
            </a:r>
          </a:p>
        </p:txBody>
      </p:sp>
      <p:graphicFrame>
        <p:nvGraphicFramePr>
          <p:cNvPr id="3074" name="Object 5"/>
          <p:cNvGraphicFramePr>
            <a:graphicFrameLocks noChangeAspect="1"/>
          </p:cNvGraphicFramePr>
          <p:nvPr/>
        </p:nvGraphicFramePr>
        <p:xfrm>
          <a:off x="1374775" y="4638675"/>
          <a:ext cx="5872163" cy="1914525"/>
        </p:xfrm>
        <a:graphic>
          <a:graphicData uri="http://schemas.openxmlformats.org/presentationml/2006/ole">
            <mc:AlternateContent xmlns:mc="http://schemas.openxmlformats.org/markup-compatibility/2006">
              <mc:Choice xmlns:v="urn:schemas-microsoft-com:vml" Requires="v">
                <p:oleObj name="Document" r:id="rId3" imgW="6083300" imgH="1943100" progId="Word.Document.8">
                  <p:embed/>
                </p:oleObj>
              </mc:Choice>
              <mc:Fallback>
                <p:oleObj name="Document" r:id="rId3" imgW="6083300" imgH="1943100" progId="Word.Document.8">
                  <p:embed/>
                  <p:pic>
                    <p:nvPicPr>
                      <p:cNvPr id="307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4638675"/>
                        <a:ext cx="5872163" cy="191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8" name="Rectangle 6"/>
          <p:cNvSpPr>
            <a:spLocks noChangeArrowheads="1"/>
          </p:cNvSpPr>
          <p:nvPr/>
        </p:nvSpPr>
        <p:spPr bwMode="auto">
          <a:xfrm>
            <a:off x="1295400" y="4240152"/>
            <a:ext cx="2040495" cy="400110"/>
          </a:xfrm>
          <a:prstGeom prst="rect">
            <a:avLst/>
          </a:prstGeom>
          <a:noFill/>
          <a:ln w="25400">
            <a:noFill/>
            <a:miter lim="800000"/>
            <a:headEnd/>
            <a:tailEnd/>
          </a:ln>
        </p:spPr>
        <p:txBody>
          <a:bodyPr wrap="none">
            <a:spAutoFit/>
          </a:bodyPr>
          <a:lstStyle/>
          <a:p>
            <a:pPr>
              <a:lnSpc>
                <a:spcPct val="100000"/>
              </a:lnSpc>
            </a:pPr>
            <a:r>
              <a:rPr lang="en-US" sz="2000" dirty="0">
                <a:solidFill>
                  <a:schemeClr val="tx2"/>
                </a:solidFill>
                <a:latin typeface="Calibri" pitchFamily="34" charset="0"/>
              </a:rPr>
              <a:t>Values for </a:t>
            </a:r>
            <a:r>
              <a:rPr lang="en-US" sz="2000" i="1" dirty="0">
                <a:solidFill>
                  <a:schemeClr val="tx2"/>
                </a:solidFill>
                <a:latin typeface="Calibri" pitchFamily="34" charset="0"/>
              </a:rPr>
              <a:t>W</a:t>
            </a:r>
            <a:r>
              <a:rPr lang="en-US" sz="2000" dirty="0">
                <a:solidFill>
                  <a:schemeClr val="tx2"/>
                </a:solidFill>
                <a:latin typeface="Calibri" pitchFamily="34" charset="0"/>
              </a:rPr>
              <a:t> = 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5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52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52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52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52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52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5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uiExpand="1" build="p"/>
      <p:bldP spid="107524" grpId="0" uiExpand="1" build="p"/>
      <p:bldP spid="30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6AC6-3CFA-E24C-ADA5-22C876834D3E}"/>
              </a:ext>
            </a:extLst>
          </p:cNvPr>
          <p:cNvSpPr>
            <a:spLocks noGrp="1"/>
          </p:cNvSpPr>
          <p:nvPr>
            <p:ph type="title"/>
          </p:nvPr>
        </p:nvSpPr>
        <p:spPr/>
        <p:txBody>
          <a:bodyPr/>
          <a:lstStyle/>
          <a:p>
            <a:r>
              <a:rPr lang="en-US" dirty="0"/>
              <a:t>Quiz Time!</a:t>
            </a:r>
          </a:p>
        </p:txBody>
      </p:sp>
      <p:pic>
        <p:nvPicPr>
          <p:cNvPr id="5" name="Picture 4" descr="Graphical user interface, text, application&#10;&#10;Description automatically generated">
            <a:extLst>
              <a:ext uri="{FF2B5EF4-FFF2-40B4-BE49-F238E27FC236}">
                <a16:creationId xmlns:a16="http://schemas.microsoft.com/office/drawing/2014/main" id="{CA737D5D-7058-C5A7-6F59-5B3CE70E27DE}"/>
              </a:ext>
            </a:extLst>
          </p:cNvPr>
          <p:cNvPicPr>
            <a:picLocks noChangeAspect="1"/>
          </p:cNvPicPr>
          <p:nvPr/>
        </p:nvPicPr>
        <p:blipFill>
          <a:blip r:embed="rId2"/>
          <a:stretch>
            <a:fillRect/>
          </a:stretch>
        </p:blipFill>
        <p:spPr>
          <a:xfrm>
            <a:off x="0" y="1600200"/>
            <a:ext cx="9144000" cy="2195412"/>
          </a:xfrm>
          <a:prstGeom prst="rect">
            <a:avLst/>
          </a:prstGeom>
        </p:spPr>
      </p:pic>
    </p:spTree>
    <p:extLst>
      <p:ext uri="{BB962C8B-B14F-4D97-AF65-F5344CB8AC3E}">
        <p14:creationId xmlns:p14="http://schemas.microsoft.com/office/powerpoint/2010/main" val="207498750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t>Integers</a:t>
            </a:r>
          </a:p>
          <a:p>
            <a:pPr lvl="1"/>
            <a:r>
              <a:rPr lang="en-US" dirty="0">
                <a:solidFill>
                  <a:schemeClr val="bg1">
                    <a:lumMod val="65000"/>
                  </a:schemeClr>
                </a:solidFill>
              </a:rPr>
              <a:t>Representation: unsigned and signed</a:t>
            </a:r>
          </a:p>
          <a:p>
            <a:pPr lvl="1"/>
            <a:r>
              <a:rPr lang="en-US" b="1" dirty="0"/>
              <a:t>Conversion, casting</a:t>
            </a:r>
          </a:p>
          <a:p>
            <a:pPr lvl="1"/>
            <a:r>
              <a:rPr lang="en-US" dirty="0">
                <a:solidFill>
                  <a:srgbClr val="A6A6A6"/>
                </a:solidFill>
              </a:rPr>
              <a:t>Expanding, truncating</a:t>
            </a:r>
          </a:p>
          <a:p>
            <a:pPr lvl="1"/>
            <a:r>
              <a:rPr lang="en-US" dirty="0">
                <a:solidFill>
                  <a:srgbClr val="A6A6A6"/>
                </a:solidFill>
              </a:rPr>
              <a:t>Addition, negation, multiplication, shifting</a:t>
            </a:r>
          </a:p>
          <a:p>
            <a:r>
              <a:rPr lang="en-US" dirty="0">
                <a:solidFill>
                  <a:schemeClr val="bg2"/>
                </a:solidFill>
              </a:rPr>
              <a:t>Byte Ordering</a:t>
            </a:r>
            <a:endParaRPr lang="en-US" dirty="0">
              <a:solidFill>
                <a:srgbClr val="A6A6A6"/>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4813" y="247650"/>
            <a:ext cx="6824662" cy="555625"/>
          </a:xfrm>
          <a:noFill/>
        </p:spPr>
        <p:txBody>
          <a:bodyPr wrap="none" lIns="63500" tIns="25400" rIns="63500" bIns="25400" anchor="t">
            <a:spAutoFit/>
          </a:bodyPr>
          <a:lstStyle/>
          <a:p>
            <a:pPr eaLnBrk="1" hangingPunct="1"/>
            <a:r>
              <a:rPr lang="en-US" dirty="0"/>
              <a:t>Mapping Signed </a:t>
            </a:r>
            <a:r>
              <a:rPr lang="en-US" dirty="0">
                <a:sym typeface="Symbol" pitchFamily="18" charset="2"/>
              </a:rPr>
              <a:t></a:t>
            </a:r>
            <a:r>
              <a:rPr lang="en-US" dirty="0"/>
              <a:t> Unsigned</a:t>
            </a:r>
          </a:p>
        </p:txBody>
      </p:sp>
      <p:graphicFrame>
        <p:nvGraphicFramePr>
          <p:cNvPr id="203779" name="Group 3"/>
          <p:cNvGraphicFramePr>
            <a:graphicFrameLocks noGrp="1"/>
          </p:cNvGraphicFramePr>
          <p:nvPr/>
        </p:nvGraphicFramePr>
        <p:xfrm>
          <a:off x="37338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17" name="Group 41"/>
          <p:cNvGraphicFramePr>
            <a:graphicFrameLocks noGrp="1"/>
          </p:cNvGraphicFramePr>
          <p:nvPr/>
        </p:nvGraphicFramePr>
        <p:xfrm>
          <a:off x="70104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Unsigned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9</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55" name="Group 79"/>
          <p:cNvGraphicFramePr>
            <a:graphicFrameLocks noGrp="1"/>
          </p:cNvGraphicFramePr>
          <p:nvPr/>
        </p:nvGraphicFramePr>
        <p:xfrm>
          <a:off x="17526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Bits</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1"/>
                  </a:ext>
                </a:extLst>
              </a:tr>
              <a:tr h="28098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6"/>
                  </a:ext>
                </a:extLst>
              </a:tr>
            </a:tbl>
          </a:graphicData>
        </a:graphic>
      </p:graphicFrame>
      <p:grpSp>
        <p:nvGrpSpPr>
          <p:cNvPr id="14" name="Group 126"/>
          <p:cNvGrpSpPr>
            <a:grpSpLocks/>
          </p:cNvGrpSpPr>
          <p:nvPr/>
        </p:nvGrpSpPr>
        <p:grpSpPr bwMode="auto">
          <a:xfrm>
            <a:off x="5257800" y="2286000"/>
            <a:ext cx="1447800" cy="492125"/>
            <a:chOff x="3312" y="1226"/>
            <a:chExt cx="912" cy="310"/>
          </a:xfrm>
        </p:grpSpPr>
        <p:sp>
          <p:nvSpPr>
            <p:cNvPr id="15" name="Line 121"/>
            <p:cNvSpPr>
              <a:spLocks noChangeShapeType="1"/>
            </p:cNvSpPr>
            <p:nvPr/>
          </p:nvSpPr>
          <p:spPr bwMode="auto">
            <a:xfrm flipH="1" flipV="1">
              <a:off x="3312" y="1536"/>
              <a:ext cx="912" cy="0"/>
            </a:xfrm>
            <a:prstGeom prst="line">
              <a:avLst/>
            </a:prstGeom>
            <a:noFill/>
            <a:ln w="57150">
              <a:solidFill>
                <a:schemeClr val="tx1"/>
              </a:solidFill>
              <a:round/>
              <a:headEnd type="triangle" w="lg" len="lg"/>
              <a:tailEnd type="triangle" w="lg" len="lg"/>
            </a:ln>
          </p:spPr>
          <p:txBody>
            <a:bodyPr wrap="none" anchor="ctr"/>
            <a:lstStyle/>
            <a:p>
              <a:endParaRPr lang="en-US" sz="2000"/>
            </a:p>
          </p:txBody>
        </p:sp>
        <p:sp>
          <p:nvSpPr>
            <p:cNvPr id="16" name="Text Box 124"/>
            <p:cNvSpPr txBox="1">
              <a:spLocks noChangeArrowheads="1"/>
            </p:cNvSpPr>
            <p:nvPr/>
          </p:nvSpPr>
          <p:spPr bwMode="auto">
            <a:xfrm>
              <a:off x="3720" y="1226"/>
              <a:ext cx="139" cy="252"/>
            </a:xfrm>
            <a:prstGeom prst="rect">
              <a:avLst/>
            </a:prstGeom>
            <a:noFill/>
            <a:ln w="19050">
              <a:noFill/>
              <a:miter lim="800000"/>
              <a:headEnd/>
              <a:tailEnd type="none" w="sm" len="sm"/>
            </a:ln>
          </p:spPr>
          <p:txBody>
            <a:bodyPr wrap="none" lIns="45720" rIns="45720">
              <a:spAutoFit/>
            </a:bodyPr>
            <a:lstStyle/>
            <a:p>
              <a:pPr algn="ctr"/>
              <a:r>
                <a:rPr lang="en-US" sz="2000" dirty="0">
                  <a:latin typeface="Calibri" pitchFamily="34" charset="0"/>
                </a:rPr>
                <a:t>=</a:t>
              </a:r>
            </a:p>
          </p:txBody>
        </p:sp>
      </p:grpSp>
      <p:grpSp>
        <p:nvGrpSpPr>
          <p:cNvPr id="17" name="Group 127"/>
          <p:cNvGrpSpPr>
            <a:grpSpLocks/>
          </p:cNvGrpSpPr>
          <p:nvPr/>
        </p:nvGrpSpPr>
        <p:grpSpPr bwMode="auto">
          <a:xfrm>
            <a:off x="5257800" y="4724396"/>
            <a:ext cx="1447800" cy="492124"/>
            <a:chOff x="3312" y="2762"/>
            <a:chExt cx="912" cy="310"/>
          </a:xfrm>
        </p:grpSpPr>
        <p:sp>
          <p:nvSpPr>
            <p:cNvPr id="18" name="Line 123"/>
            <p:cNvSpPr>
              <a:spLocks noChangeShapeType="1"/>
            </p:cNvSpPr>
            <p:nvPr/>
          </p:nvSpPr>
          <p:spPr bwMode="auto">
            <a:xfrm flipH="1" flipV="1">
              <a:off x="3312" y="3072"/>
              <a:ext cx="912" cy="0"/>
            </a:xfrm>
            <a:prstGeom prst="line">
              <a:avLst/>
            </a:prstGeom>
            <a:noFill/>
            <a:ln w="57150">
              <a:solidFill>
                <a:schemeClr val="tx1"/>
              </a:solidFill>
              <a:round/>
              <a:headEnd type="triangle" w="lg" len="lg"/>
              <a:tailEnd type="triangle" w="lg" len="lg"/>
            </a:ln>
          </p:spPr>
          <p:txBody>
            <a:bodyPr wrap="none" anchor="ctr"/>
            <a:lstStyle/>
            <a:p>
              <a:endParaRPr lang="en-US" sz="2000"/>
            </a:p>
          </p:txBody>
        </p:sp>
        <p:sp>
          <p:nvSpPr>
            <p:cNvPr id="19" name="Text Box 125"/>
            <p:cNvSpPr txBox="1">
              <a:spLocks noChangeArrowheads="1"/>
            </p:cNvSpPr>
            <p:nvPr/>
          </p:nvSpPr>
          <p:spPr bwMode="auto">
            <a:xfrm>
              <a:off x="3504" y="2762"/>
              <a:ext cx="329" cy="291"/>
            </a:xfrm>
            <a:prstGeom prst="rect">
              <a:avLst/>
            </a:prstGeom>
            <a:noFill/>
            <a:ln w="57150">
              <a:noFill/>
              <a:round/>
              <a:headEnd type="triangle" w="lg" len="lg"/>
              <a:tailEnd type="triangle" w="lg" len="lg"/>
            </a:ln>
          </p:spPr>
          <p:txBody>
            <a:bodyPr wrap="none" anchor="ctr"/>
            <a:lstStyle/>
            <a:p>
              <a:r>
                <a:rPr lang="en-US" sz="2000" dirty="0">
                  <a:latin typeface="Calibri" pitchFamily="34" charset="0"/>
                </a:rPr>
                <a:t>+/- 16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a:grpSpLocks/>
          </p:cNvGrpSpPr>
          <p:nvPr/>
        </p:nvGrpSpPr>
        <p:grpSpPr bwMode="auto">
          <a:xfrm>
            <a:off x="1752600" y="3810000"/>
            <a:ext cx="2743200" cy="228600"/>
            <a:chOff x="2832" y="2208"/>
            <a:chExt cx="1728" cy="144"/>
          </a:xfrm>
        </p:grpSpPr>
        <p:sp>
          <p:nvSpPr>
            <p:cNvPr id="5142" name="Rectangle 17"/>
            <p:cNvSpPr>
              <a:spLocks noChangeArrowheads="1"/>
            </p:cNvSpPr>
            <p:nvPr/>
          </p:nvSpPr>
          <p:spPr bwMode="auto">
            <a:xfrm>
              <a:off x="2832"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43" name="Rectangle 18"/>
            <p:cNvSpPr>
              <a:spLocks noChangeArrowheads="1"/>
            </p:cNvSpPr>
            <p:nvPr/>
          </p:nvSpPr>
          <p:spPr bwMode="auto">
            <a:xfrm>
              <a:off x="297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44" name="Rectangle 19"/>
            <p:cNvSpPr>
              <a:spLocks noChangeArrowheads="1"/>
            </p:cNvSpPr>
            <p:nvPr/>
          </p:nvSpPr>
          <p:spPr bwMode="auto">
            <a:xfrm>
              <a:off x="3120"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45" name="Rectangle 20"/>
            <p:cNvSpPr>
              <a:spLocks noChangeArrowheads="1"/>
            </p:cNvSpPr>
            <p:nvPr/>
          </p:nvSpPr>
          <p:spPr bwMode="auto">
            <a:xfrm>
              <a:off x="4128"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46" name="Rectangle 21"/>
            <p:cNvSpPr>
              <a:spLocks noChangeArrowheads="1"/>
            </p:cNvSpPr>
            <p:nvPr/>
          </p:nvSpPr>
          <p:spPr bwMode="auto">
            <a:xfrm>
              <a:off x="4272"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47" name="Rectangle 22"/>
            <p:cNvSpPr>
              <a:spLocks noChangeArrowheads="1"/>
            </p:cNvSpPr>
            <p:nvPr/>
          </p:nvSpPr>
          <p:spPr bwMode="auto">
            <a:xfrm>
              <a:off x="441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48" name="Rectangle 23"/>
            <p:cNvSpPr>
              <a:spLocks noChangeArrowheads="1"/>
            </p:cNvSpPr>
            <p:nvPr/>
          </p:nvSpPr>
          <p:spPr bwMode="auto">
            <a:xfrm>
              <a:off x="3264" y="2208"/>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 • •</a:t>
              </a:r>
            </a:p>
          </p:txBody>
        </p:sp>
      </p:grpSp>
      <p:grpSp>
        <p:nvGrpSpPr>
          <p:cNvPr id="4" name="Group 24"/>
          <p:cNvGrpSpPr>
            <a:grpSpLocks/>
          </p:cNvGrpSpPr>
          <p:nvPr/>
        </p:nvGrpSpPr>
        <p:grpSpPr bwMode="auto">
          <a:xfrm>
            <a:off x="1752600" y="4267200"/>
            <a:ext cx="2743200" cy="228600"/>
            <a:chOff x="2832" y="2208"/>
            <a:chExt cx="1728" cy="144"/>
          </a:xfrm>
        </p:grpSpPr>
        <p:sp>
          <p:nvSpPr>
            <p:cNvPr id="5135" name="Rectangle 25"/>
            <p:cNvSpPr>
              <a:spLocks noChangeArrowheads="1"/>
            </p:cNvSpPr>
            <p:nvPr/>
          </p:nvSpPr>
          <p:spPr bwMode="auto">
            <a:xfrm>
              <a:off x="2832" y="2208"/>
              <a:ext cx="144" cy="144"/>
            </a:xfrm>
            <a:prstGeom prst="rect">
              <a:avLst/>
            </a:prstGeom>
            <a:solidFill>
              <a:srgbClr val="F1C7C7"/>
            </a:solidFill>
            <a:ln w="25400">
              <a:solidFill>
                <a:schemeClr val="tx1"/>
              </a:solidFill>
              <a:miter lim="800000"/>
              <a:headEnd/>
              <a:tailEnd/>
            </a:ln>
          </p:spPr>
          <p:txBody>
            <a:bodyPr wrap="none" anchor="ctr"/>
            <a:lstStyle/>
            <a:p>
              <a:pPr algn="ctr">
                <a:lnSpc>
                  <a:spcPct val="100000"/>
                </a:lnSpc>
              </a:pPr>
              <a:r>
                <a:rPr lang="en-US" sz="2000" b="0" dirty="0"/>
                <a:t>-</a:t>
              </a:r>
            </a:p>
          </p:txBody>
        </p:sp>
        <p:sp>
          <p:nvSpPr>
            <p:cNvPr id="5136" name="Rectangle 26"/>
            <p:cNvSpPr>
              <a:spLocks noChangeArrowheads="1"/>
            </p:cNvSpPr>
            <p:nvPr/>
          </p:nvSpPr>
          <p:spPr bwMode="auto">
            <a:xfrm>
              <a:off x="297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37" name="Rectangle 27"/>
            <p:cNvSpPr>
              <a:spLocks noChangeArrowheads="1"/>
            </p:cNvSpPr>
            <p:nvPr/>
          </p:nvSpPr>
          <p:spPr bwMode="auto">
            <a:xfrm>
              <a:off x="3120"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38" name="Rectangle 28"/>
            <p:cNvSpPr>
              <a:spLocks noChangeArrowheads="1"/>
            </p:cNvSpPr>
            <p:nvPr/>
          </p:nvSpPr>
          <p:spPr bwMode="auto">
            <a:xfrm>
              <a:off x="4128"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39" name="Rectangle 29"/>
            <p:cNvSpPr>
              <a:spLocks noChangeArrowheads="1"/>
            </p:cNvSpPr>
            <p:nvPr/>
          </p:nvSpPr>
          <p:spPr bwMode="auto">
            <a:xfrm>
              <a:off x="4272"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40" name="Rectangle 30"/>
            <p:cNvSpPr>
              <a:spLocks noChangeArrowheads="1"/>
            </p:cNvSpPr>
            <p:nvPr/>
          </p:nvSpPr>
          <p:spPr bwMode="auto">
            <a:xfrm>
              <a:off x="441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a:t>
              </a:r>
            </a:p>
          </p:txBody>
        </p:sp>
        <p:sp>
          <p:nvSpPr>
            <p:cNvPr id="5141" name="Rectangle 31"/>
            <p:cNvSpPr>
              <a:spLocks noChangeArrowheads="1"/>
            </p:cNvSpPr>
            <p:nvPr/>
          </p:nvSpPr>
          <p:spPr bwMode="auto">
            <a:xfrm>
              <a:off x="3264" y="2208"/>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 • •</a:t>
              </a:r>
            </a:p>
          </p:txBody>
        </p:sp>
      </p:grpSp>
      <p:sp>
        <p:nvSpPr>
          <p:cNvPr id="5126" name="Rectangle 32"/>
          <p:cNvSpPr>
            <a:spLocks noChangeArrowheads="1"/>
          </p:cNvSpPr>
          <p:nvPr/>
        </p:nvSpPr>
        <p:spPr bwMode="auto">
          <a:xfrm>
            <a:off x="1205865" y="3657600"/>
            <a:ext cx="426720" cy="400110"/>
          </a:xfrm>
          <a:prstGeom prst="rect">
            <a:avLst/>
          </a:prstGeom>
          <a:noFill/>
          <a:ln w="25400">
            <a:noFill/>
            <a:miter lim="800000"/>
            <a:headEnd/>
            <a:tailEnd/>
          </a:ln>
        </p:spPr>
        <p:txBody>
          <a:bodyPr wrap="none">
            <a:spAutoFit/>
          </a:bodyPr>
          <a:lstStyle/>
          <a:p>
            <a:pPr>
              <a:lnSpc>
                <a:spcPct val="100000"/>
              </a:lnSpc>
            </a:pPr>
            <a:r>
              <a:rPr lang="en-US" sz="2000" b="0" i="1">
                <a:latin typeface="Times" pitchFamily="18" charset="0"/>
              </a:rPr>
              <a:t>ux</a:t>
            </a:r>
          </a:p>
        </p:txBody>
      </p:sp>
      <p:sp>
        <p:nvSpPr>
          <p:cNvPr id="5127" name="Rectangle 33"/>
          <p:cNvSpPr>
            <a:spLocks noChangeArrowheads="1"/>
          </p:cNvSpPr>
          <p:nvPr/>
        </p:nvSpPr>
        <p:spPr bwMode="auto">
          <a:xfrm>
            <a:off x="1212835" y="4114800"/>
            <a:ext cx="298480" cy="400110"/>
          </a:xfrm>
          <a:prstGeom prst="rect">
            <a:avLst/>
          </a:prstGeom>
          <a:noFill/>
          <a:ln w="25400">
            <a:noFill/>
            <a:miter lim="800000"/>
            <a:headEnd/>
            <a:tailEnd/>
          </a:ln>
        </p:spPr>
        <p:txBody>
          <a:bodyPr wrap="none">
            <a:spAutoFit/>
          </a:bodyPr>
          <a:lstStyle/>
          <a:p>
            <a:pPr>
              <a:lnSpc>
                <a:spcPct val="100000"/>
              </a:lnSpc>
            </a:pPr>
            <a:r>
              <a:rPr lang="en-US" sz="2000" b="0" i="1">
                <a:latin typeface="Times" pitchFamily="18" charset="0"/>
              </a:rPr>
              <a:t>x</a:t>
            </a:r>
          </a:p>
        </p:txBody>
      </p:sp>
      <p:sp>
        <p:nvSpPr>
          <p:cNvPr id="5128" name="Rectangle 36"/>
          <p:cNvSpPr>
            <a:spLocks noChangeArrowheads="1"/>
          </p:cNvSpPr>
          <p:nvPr/>
        </p:nvSpPr>
        <p:spPr bwMode="auto">
          <a:xfrm>
            <a:off x="1576441" y="3429000"/>
            <a:ext cx="612668" cy="400110"/>
          </a:xfrm>
          <a:prstGeom prst="rect">
            <a:avLst/>
          </a:prstGeom>
          <a:noFill/>
          <a:ln w="25400">
            <a:noFill/>
            <a:miter lim="800000"/>
            <a:headEnd/>
            <a:tailEnd/>
          </a:ln>
        </p:spPr>
        <p:txBody>
          <a:bodyPr wrap="none">
            <a:spAutoFit/>
          </a:bodyPr>
          <a:lstStyle/>
          <a:p>
            <a:pPr>
              <a:lnSpc>
                <a:spcPct val="100000"/>
              </a:lnSpc>
            </a:pPr>
            <a:r>
              <a:rPr lang="en-US" sz="2000" b="0" i="1">
                <a:latin typeface="Times" pitchFamily="18" charset="0"/>
              </a:rPr>
              <a:t>w</a:t>
            </a:r>
            <a:r>
              <a:rPr lang="en-US" sz="2000" b="0">
                <a:latin typeface="Times" pitchFamily="18" charset="0"/>
              </a:rPr>
              <a:t>–1</a:t>
            </a:r>
            <a:endParaRPr lang="en-US" sz="2000" b="0" i="1">
              <a:latin typeface="Times" pitchFamily="18" charset="0"/>
            </a:endParaRPr>
          </a:p>
        </p:txBody>
      </p:sp>
      <p:sp>
        <p:nvSpPr>
          <p:cNvPr id="5129" name="Rectangle 37"/>
          <p:cNvSpPr>
            <a:spLocks noChangeArrowheads="1"/>
          </p:cNvSpPr>
          <p:nvPr/>
        </p:nvSpPr>
        <p:spPr bwMode="auto">
          <a:xfrm>
            <a:off x="4259972" y="3429000"/>
            <a:ext cx="312906" cy="400110"/>
          </a:xfrm>
          <a:prstGeom prst="rect">
            <a:avLst/>
          </a:prstGeom>
          <a:noFill/>
          <a:ln w="25400">
            <a:noFill/>
            <a:miter lim="800000"/>
            <a:headEnd/>
            <a:tailEnd/>
          </a:ln>
        </p:spPr>
        <p:txBody>
          <a:bodyPr wrap="none">
            <a:spAutoFit/>
          </a:bodyPr>
          <a:lstStyle/>
          <a:p>
            <a:pPr>
              <a:lnSpc>
                <a:spcPct val="100000"/>
              </a:lnSpc>
            </a:pPr>
            <a:r>
              <a:rPr lang="en-US" sz="2000" b="0">
                <a:latin typeface="Times" pitchFamily="18" charset="0"/>
              </a:rPr>
              <a:t>0</a:t>
            </a:r>
          </a:p>
        </p:txBody>
      </p:sp>
      <p:sp>
        <p:nvSpPr>
          <p:cNvPr id="189482" name="Rectangle 42"/>
          <p:cNvSpPr>
            <a:spLocks noGrp="1" noChangeArrowheads="1"/>
          </p:cNvSpPr>
          <p:nvPr>
            <p:ph type="title"/>
          </p:nvPr>
        </p:nvSpPr>
        <p:spPr/>
        <p:txBody>
          <a:bodyPr/>
          <a:lstStyle/>
          <a:p>
            <a:pPr eaLnBrk="1" hangingPunct="1">
              <a:defRPr/>
            </a:pPr>
            <a:r>
              <a:rPr lang="en-US"/>
              <a:t>Relation between Signed &amp; Unsigned</a:t>
            </a:r>
          </a:p>
        </p:txBody>
      </p:sp>
      <p:sp>
        <p:nvSpPr>
          <p:cNvPr id="5132" name="Line 43"/>
          <p:cNvSpPr>
            <a:spLocks noChangeShapeType="1"/>
          </p:cNvSpPr>
          <p:nvPr/>
        </p:nvSpPr>
        <p:spPr bwMode="auto">
          <a:xfrm flipV="1">
            <a:off x="1828800" y="4648200"/>
            <a:ext cx="0" cy="533400"/>
          </a:xfrm>
          <a:prstGeom prst="line">
            <a:avLst/>
          </a:prstGeom>
          <a:noFill/>
          <a:ln w="28575">
            <a:solidFill>
              <a:schemeClr val="tx2"/>
            </a:solidFill>
            <a:round/>
            <a:headEnd/>
            <a:tailEnd type="triangle" w="lg" len="med"/>
          </a:ln>
        </p:spPr>
        <p:txBody>
          <a:bodyPr wrap="none" lIns="45720" rIns="45720" anchor="ctr">
            <a:spAutoFit/>
          </a:bodyPr>
          <a:lstStyle/>
          <a:p>
            <a:endParaRPr lang="en-US" sz="2000"/>
          </a:p>
        </p:txBody>
      </p:sp>
      <p:sp>
        <p:nvSpPr>
          <p:cNvPr id="5133" name="Text Box 44"/>
          <p:cNvSpPr txBox="1">
            <a:spLocks noChangeArrowheads="1"/>
          </p:cNvSpPr>
          <p:nvPr/>
        </p:nvSpPr>
        <p:spPr bwMode="auto">
          <a:xfrm>
            <a:off x="840600" y="5257800"/>
            <a:ext cx="2364751" cy="1015663"/>
          </a:xfrm>
          <a:prstGeom prst="rect">
            <a:avLst/>
          </a:prstGeom>
          <a:noFill/>
          <a:ln w="19050">
            <a:noFill/>
            <a:miter lim="800000"/>
            <a:headEnd/>
            <a:tailEnd type="none" w="sm" len="sm"/>
          </a:ln>
        </p:spPr>
        <p:txBody>
          <a:bodyPr wrap="none" lIns="45720" rIns="45720">
            <a:spAutoFit/>
          </a:bodyPr>
          <a:lstStyle/>
          <a:p>
            <a:pPr algn="ctr"/>
            <a:r>
              <a:rPr lang="en-US" sz="2000" dirty="0">
                <a:latin typeface="Calibri" pitchFamily="34" charset="0"/>
              </a:rPr>
              <a:t>Large negative weight</a:t>
            </a:r>
          </a:p>
          <a:p>
            <a:pPr algn="ctr"/>
            <a:r>
              <a:rPr lang="en-US" sz="2000" b="0" i="1" dirty="0">
                <a:latin typeface="Calibri" pitchFamily="34" charset="0"/>
                <a:sym typeface="Symbol" pitchFamily="18" charset="2"/>
              </a:rPr>
              <a:t>becomes</a:t>
            </a:r>
          </a:p>
          <a:p>
            <a:pPr algn="ctr"/>
            <a:r>
              <a:rPr lang="en-US" sz="2000" dirty="0">
                <a:latin typeface="Calibri" pitchFamily="34" charset="0"/>
              </a:rPr>
              <a:t>Large positive weight</a:t>
            </a:r>
          </a:p>
        </p:txBody>
      </p:sp>
      <p:sp>
        <p:nvSpPr>
          <p:cNvPr id="41" name="Rectangle 3"/>
          <p:cNvSpPr>
            <a:spLocks noChangeArrowheads="1"/>
          </p:cNvSpPr>
          <p:nvPr/>
        </p:nvSpPr>
        <p:spPr bwMode="auto">
          <a:xfrm>
            <a:off x="3587750" y="1753394"/>
            <a:ext cx="2336800" cy="1041400"/>
          </a:xfrm>
          <a:prstGeom prst="rect">
            <a:avLst/>
          </a:prstGeom>
          <a:solidFill>
            <a:schemeClr val="accent2">
              <a:lumMod val="20000"/>
              <a:lumOff val="80000"/>
            </a:schemeClr>
          </a:solidFill>
          <a:ln w="25400">
            <a:solidFill>
              <a:schemeClr val="tx1"/>
            </a:solidFill>
            <a:miter lim="800000"/>
            <a:headEnd/>
            <a:tailEnd/>
          </a:ln>
        </p:spPr>
        <p:txBody>
          <a:bodyPr wrap="none" lIns="90487" tIns="44450" rIns="90487" bIns="44450" anchorCtr="1"/>
          <a:lstStyle/>
          <a:p>
            <a:pPr algn="ctr">
              <a:lnSpc>
                <a:spcPct val="100000"/>
              </a:lnSpc>
            </a:pPr>
            <a:r>
              <a:rPr lang="en-US" sz="2000" b="0">
                <a:latin typeface="Calibri" pitchFamily="34" charset="0"/>
              </a:rPr>
              <a:t>T2U</a:t>
            </a:r>
          </a:p>
        </p:txBody>
      </p:sp>
      <p:sp>
        <p:nvSpPr>
          <p:cNvPr id="42" name="Rectangle 4"/>
          <p:cNvSpPr>
            <a:spLocks noChangeArrowheads="1"/>
          </p:cNvSpPr>
          <p:nvPr/>
        </p:nvSpPr>
        <p:spPr bwMode="auto">
          <a:xfrm>
            <a:off x="3892550" y="2134394"/>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dirty="0">
                <a:latin typeface="Calibri" pitchFamily="34" charset="0"/>
              </a:rPr>
              <a:t>T2B</a:t>
            </a:r>
          </a:p>
        </p:txBody>
      </p:sp>
      <p:sp>
        <p:nvSpPr>
          <p:cNvPr id="43" name="Rectangle 5"/>
          <p:cNvSpPr>
            <a:spLocks noChangeArrowheads="1"/>
          </p:cNvSpPr>
          <p:nvPr/>
        </p:nvSpPr>
        <p:spPr bwMode="auto">
          <a:xfrm>
            <a:off x="5035550" y="2134394"/>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a:latin typeface="Calibri" pitchFamily="34" charset="0"/>
              </a:rPr>
              <a:t>B2U</a:t>
            </a:r>
          </a:p>
        </p:txBody>
      </p:sp>
      <p:sp>
        <p:nvSpPr>
          <p:cNvPr id="44" name="Line 6"/>
          <p:cNvSpPr>
            <a:spLocks noChangeShapeType="1"/>
          </p:cNvSpPr>
          <p:nvPr/>
        </p:nvSpPr>
        <p:spPr bwMode="auto">
          <a:xfrm>
            <a:off x="2901950" y="2274094"/>
            <a:ext cx="965200" cy="0"/>
          </a:xfrm>
          <a:prstGeom prst="line">
            <a:avLst/>
          </a:prstGeom>
          <a:noFill/>
          <a:ln w="25400">
            <a:solidFill>
              <a:schemeClr val="tx1"/>
            </a:solidFill>
            <a:round/>
            <a:headEnd/>
            <a:tailEnd type="triangle" w="med" len="med"/>
          </a:ln>
        </p:spPr>
        <p:txBody>
          <a:bodyPr wrap="none" anchor="ctr"/>
          <a:lstStyle/>
          <a:p>
            <a:endParaRPr lang="en-US" sz="2000">
              <a:latin typeface="Calibri" pitchFamily="34" charset="0"/>
            </a:endParaRPr>
          </a:p>
        </p:txBody>
      </p:sp>
      <p:sp>
        <p:nvSpPr>
          <p:cNvPr id="45" name="Line 7"/>
          <p:cNvSpPr>
            <a:spLocks noChangeShapeType="1"/>
          </p:cNvSpPr>
          <p:nvPr/>
        </p:nvSpPr>
        <p:spPr bwMode="auto">
          <a:xfrm>
            <a:off x="5645150" y="2274094"/>
            <a:ext cx="965200" cy="0"/>
          </a:xfrm>
          <a:prstGeom prst="line">
            <a:avLst/>
          </a:prstGeom>
          <a:noFill/>
          <a:ln w="25400">
            <a:solidFill>
              <a:schemeClr val="tx1"/>
            </a:solidFill>
            <a:round/>
            <a:headEnd/>
            <a:tailEnd type="triangle" w="med" len="med"/>
          </a:ln>
        </p:spPr>
        <p:txBody>
          <a:bodyPr wrap="none" anchor="ctr"/>
          <a:lstStyle/>
          <a:p>
            <a:endParaRPr lang="en-US" sz="2000">
              <a:latin typeface="Calibri" pitchFamily="34" charset="0"/>
            </a:endParaRPr>
          </a:p>
        </p:txBody>
      </p:sp>
      <p:sp>
        <p:nvSpPr>
          <p:cNvPr id="46" name="Line 8"/>
          <p:cNvSpPr>
            <a:spLocks noChangeShapeType="1"/>
          </p:cNvSpPr>
          <p:nvPr/>
        </p:nvSpPr>
        <p:spPr bwMode="auto">
          <a:xfrm>
            <a:off x="4502150" y="2274094"/>
            <a:ext cx="508000" cy="0"/>
          </a:xfrm>
          <a:prstGeom prst="line">
            <a:avLst/>
          </a:prstGeom>
          <a:noFill/>
          <a:ln w="25400">
            <a:solidFill>
              <a:schemeClr val="tx1"/>
            </a:solidFill>
            <a:round/>
            <a:headEnd/>
            <a:tailEnd type="triangle" w="med" len="med"/>
          </a:ln>
        </p:spPr>
        <p:txBody>
          <a:bodyPr wrap="none" anchor="ctr"/>
          <a:lstStyle/>
          <a:p>
            <a:endParaRPr lang="en-US" sz="2000">
              <a:latin typeface="Calibri" pitchFamily="34" charset="0"/>
            </a:endParaRPr>
          </a:p>
        </p:txBody>
      </p:sp>
      <p:sp>
        <p:nvSpPr>
          <p:cNvPr id="47" name="Rectangle 9"/>
          <p:cNvSpPr>
            <a:spLocks noChangeArrowheads="1"/>
          </p:cNvSpPr>
          <p:nvPr/>
        </p:nvSpPr>
        <p:spPr bwMode="auto">
          <a:xfrm>
            <a:off x="601045" y="1586707"/>
            <a:ext cx="2169760" cy="397545"/>
          </a:xfrm>
          <a:prstGeom prst="rect">
            <a:avLst/>
          </a:prstGeom>
          <a:noFill/>
          <a:ln w="25400">
            <a:noFill/>
            <a:miter lim="800000"/>
            <a:headEnd/>
            <a:tailEnd/>
          </a:ln>
        </p:spPr>
        <p:txBody>
          <a:bodyPr wrap="none" lIns="90487" tIns="44450" rIns="90487" bIns="44450">
            <a:spAutoFit/>
          </a:bodyPr>
          <a:lstStyle/>
          <a:p>
            <a:pPr>
              <a:lnSpc>
                <a:spcPct val="100000"/>
              </a:lnSpc>
            </a:pPr>
            <a:r>
              <a:rPr lang="en-US" sz="2000" dirty="0">
                <a:latin typeface="Calibri" pitchFamily="34" charset="0"/>
              </a:rPr>
              <a:t>Two’s Complement</a:t>
            </a:r>
          </a:p>
        </p:txBody>
      </p:sp>
      <p:sp>
        <p:nvSpPr>
          <p:cNvPr id="48" name="Rectangle 10"/>
          <p:cNvSpPr>
            <a:spLocks noChangeArrowheads="1"/>
          </p:cNvSpPr>
          <p:nvPr/>
        </p:nvSpPr>
        <p:spPr bwMode="auto">
          <a:xfrm>
            <a:off x="6807938" y="1524000"/>
            <a:ext cx="1160574" cy="397545"/>
          </a:xfrm>
          <a:prstGeom prst="rect">
            <a:avLst/>
          </a:prstGeom>
          <a:noFill/>
          <a:ln w="25400">
            <a:noFill/>
            <a:miter lim="800000"/>
            <a:headEnd/>
            <a:tailEnd/>
          </a:ln>
        </p:spPr>
        <p:txBody>
          <a:bodyPr wrap="none" lIns="90487" tIns="44450" rIns="90487" bIns="44450">
            <a:spAutoFit/>
          </a:bodyPr>
          <a:lstStyle/>
          <a:p>
            <a:pPr>
              <a:lnSpc>
                <a:spcPct val="100000"/>
              </a:lnSpc>
            </a:pPr>
            <a:r>
              <a:rPr lang="en-US" sz="2000" dirty="0">
                <a:latin typeface="Calibri" pitchFamily="34" charset="0"/>
              </a:rPr>
              <a:t>Unsigned</a:t>
            </a:r>
          </a:p>
        </p:txBody>
      </p:sp>
      <p:sp>
        <p:nvSpPr>
          <p:cNvPr id="49" name="Rectangle 11"/>
          <p:cNvSpPr>
            <a:spLocks noChangeArrowheads="1"/>
          </p:cNvSpPr>
          <p:nvPr/>
        </p:nvSpPr>
        <p:spPr bwMode="auto">
          <a:xfrm>
            <a:off x="3322297" y="2861469"/>
            <a:ext cx="2920094" cy="39754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dirty="0">
                <a:latin typeface="Calibri" pitchFamily="34" charset="0"/>
              </a:rPr>
              <a:t>Maintain Same Bit Pattern</a:t>
            </a:r>
          </a:p>
        </p:txBody>
      </p:sp>
      <p:sp>
        <p:nvSpPr>
          <p:cNvPr id="50" name="Rectangle 12"/>
          <p:cNvSpPr>
            <a:spLocks noChangeArrowheads="1"/>
          </p:cNvSpPr>
          <p:nvPr/>
        </p:nvSpPr>
        <p:spPr bwMode="auto">
          <a:xfrm>
            <a:off x="2428984" y="2043595"/>
            <a:ext cx="296555" cy="39754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i="1" dirty="0">
                <a:latin typeface="Times" pitchFamily="18" charset="0"/>
              </a:rPr>
              <a:t>x</a:t>
            </a:r>
          </a:p>
        </p:txBody>
      </p:sp>
      <p:sp>
        <p:nvSpPr>
          <p:cNvPr id="51" name="Rectangle 13"/>
          <p:cNvSpPr>
            <a:spLocks noChangeArrowheads="1"/>
          </p:cNvSpPr>
          <p:nvPr/>
        </p:nvSpPr>
        <p:spPr bwMode="auto">
          <a:xfrm>
            <a:off x="6709008" y="2043595"/>
            <a:ext cx="424795" cy="39754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i="1">
                <a:latin typeface="Times" pitchFamily="18" charset="0"/>
              </a:rPr>
              <a:t>ux</a:t>
            </a:r>
          </a:p>
        </p:txBody>
      </p:sp>
      <p:sp>
        <p:nvSpPr>
          <p:cNvPr id="52" name="Rectangle 14"/>
          <p:cNvSpPr>
            <a:spLocks noChangeArrowheads="1"/>
          </p:cNvSpPr>
          <p:nvPr/>
        </p:nvSpPr>
        <p:spPr bwMode="auto">
          <a:xfrm>
            <a:off x="4566591" y="2216779"/>
            <a:ext cx="339836" cy="39754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i="1" dirty="0">
                <a:latin typeface="Times" pitchFamily="18" charset="0"/>
              </a:rPr>
              <a:t>X</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ChangeArrowheads="1"/>
          </p:cNvSpPr>
          <p:nvPr/>
        </p:nvSpPr>
        <p:spPr bwMode="auto">
          <a:xfrm>
            <a:off x="5675314" y="3124200"/>
            <a:ext cx="457200" cy="1828800"/>
          </a:xfrm>
          <a:prstGeom prst="rect">
            <a:avLst/>
          </a:prstGeom>
          <a:solidFill>
            <a:srgbClr val="CDF1C5"/>
          </a:solidFill>
          <a:ln w="25400">
            <a:noFill/>
            <a:miter lim="800000"/>
            <a:headEnd/>
            <a:tailEnd/>
          </a:ln>
        </p:spPr>
        <p:txBody>
          <a:bodyPr wrap="none" anchor="ctr"/>
          <a:lstStyle/>
          <a:p>
            <a:endParaRPr lang="en-US" sz="2000"/>
          </a:p>
        </p:txBody>
      </p:sp>
      <p:sp>
        <p:nvSpPr>
          <p:cNvPr id="24582" name="Rectangle 4"/>
          <p:cNvSpPr>
            <a:spLocks noChangeArrowheads="1"/>
          </p:cNvSpPr>
          <p:nvPr/>
        </p:nvSpPr>
        <p:spPr bwMode="auto">
          <a:xfrm>
            <a:off x="3998914" y="3124200"/>
            <a:ext cx="457200" cy="1828800"/>
          </a:xfrm>
          <a:prstGeom prst="rect">
            <a:avLst/>
          </a:prstGeom>
          <a:solidFill>
            <a:srgbClr val="CDF1C5"/>
          </a:solidFill>
          <a:ln w="25400">
            <a:noFill/>
            <a:miter lim="800000"/>
            <a:headEnd/>
            <a:tailEnd/>
          </a:ln>
        </p:spPr>
        <p:txBody>
          <a:bodyPr wrap="none" anchor="ctr"/>
          <a:lstStyle/>
          <a:p>
            <a:endParaRPr lang="en-US" sz="2000"/>
          </a:p>
        </p:txBody>
      </p:sp>
      <p:sp>
        <p:nvSpPr>
          <p:cNvPr id="24583" name="Rectangle 5"/>
          <p:cNvSpPr>
            <a:spLocks noChangeArrowheads="1"/>
          </p:cNvSpPr>
          <p:nvPr/>
        </p:nvSpPr>
        <p:spPr bwMode="auto">
          <a:xfrm>
            <a:off x="3998914" y="4953000"/>
            <a:ext cx="457200" cy="1524000"/>
          </a:xfrm>
          <a:prstGeom prst="rect">
            <a:avLst/>
          </a:prstGeom>
          <a:solidFill>
            <a:srgbClr val="EFBFBF"/>
          </a:solidFill>
          <a:ln w="25400">
            <a:noFill/>
            <a:miter lim="800000"/>
            <a:headEnd/>
            <a:tailEnd/>
          </a:ln>
        </p:spPr>
        <p:txBody>
          <a:bodyPr wrap="none" anchor="ctr"/>
          <a:lstStyle/>
          <a:p>
            <a:endParaRPr lang="en-US" sz="2000"/>
          </a:p>
        </p:txBody>
      </p:sp>
      <p:sp>
        <p:nvSpPr>
          <p:cNvPr id="24584" name="Rectangle 6"/>
          <p:cNvSpPr>
            <a:spLocks noChangeArrowheads="1"/>
          </p:cNvSpPr>
          <p:nvPr/>
        </p:nvSpPr>
        <p:spPr bwMode="auto">
          <a:xfrm>
            <a:off x="5675314" y="1600200"/>
            <a:ext cx="457200" cy="1524000"/>
          </a:xfrm>
          <a:prstGeom prst="rect">
            <a:avLst/>
          </a:prstGeom>
          <a:solidFill>
            <a:srgbClr val="EFBFBF"/>
          </a:solidFill>
          <a:ln w="25400">
            <a:noFill/>
            <a:miter lim="800000"/>
            <a:headEnd/>
            <a:tailEnd/>
          </a:ln>
        </p:spPr>
        <p:txBody>
          <a:bodyPr wrap="none" anchor="ctr"/>
          <a:lstStyle/>
          <a:p>
            <a:endParaRPr lang="en-US" sz="2000"/>
          </a:p>
        </p:txBody>
      </p:sp>
      <p:sp>
        <p:nvSpPr>
          <p:cNvPr id="24590" name="Oval 8"/>
          <p:cNvSpPr>
            <a:spLocks noChangeArrowheads="1"/>
          </p:cNvSpPr>
          <p:nvPr/>
        </p:nvSpPr>
        <p:spPr bwMode="auto">
          <a:xfrm>
            <a:off x="4075114" y="4724400"/>
            <a:ext cx="152400" cy="152400"/>
          </a:xfrm>
          <a:prstGeom prst="ellipse">
            <a:avLst/>
          </a:prstGeom>
          <a:solidFill>
            <a:schemeClr val="tx1"/>
          </a:solidFill>
          <a:ln w="25400">
            <a:solidFill>
              <a:schemeClr val="tx1"/>
            </a:solidFill>
            <a:round/>
            <a:headEnd/>
            <a:tailEnd/>
          </a:ln>
        </p:spPr>
        <p:txBody>
          <a:bodyPr wrap="none" anchor="ctr"/>
          <a:lstStyle/>
          <a:p>
            <a:endParaRPr lang="en-US" sz="2000"/>
          </a:p>
        </p:txBody>
      </p:sp>
      <p:sp>
        <p:nvSpPr>
          <p:cNvPr id="24591" name="Text Box 9"/>
          <p:cNvSpPr txBox="1">
            <a:spLocks noChangeArrowheads="1"/>
          </p:cNvSpPr>
          <p:nvPr/>
        </p:nvSpPr>
        <p:spPr bwMode="auto">
          <a:xfrm>
            <a:off x="3160714" y="4648200"/>
            <a:ext cx="762000" cy="400110"/>
          </a:xfrm>
          <a:prstGeom prst="rect">
            <a:avLst/>
          </a:prstGeom>
          <a:noFill/>
          <a:ln w="25400">
            <a:noFill/>
            <a:miter lim="800000"/>
            <a:headEnd/>
            <a:tailEnd/>
          </a:ln>
        </p:spPr>
        <p:txBody>
          <a:bodyPr>
            <a:spAutoFit/>
          </a:bodyPr>
          <a:lstStyle/>
          <a:p>
            <a:pPr algn="r">
              <a:lnSpc>
                <a:spcPct val="100000"/>
              </a:lnSpc>
            </a:pPr>
            <a:r>
              <a:rPr lang="en-US" sz="2000" b="0" dirty="0">
                <a:latin typeface="Calibri" pitchFamily="34" charset="0"/>
              </a:rPr>
              <a:t>0</a:t>
            </a:r>
          </a:p>
        </p:txBody>
      </p:sp>
      <p:sp>
        <p:nvSpPr>
          <p:cNvPr id="24592" name="Line 10"/>
          <p:cNvSpPr>
            <a:spLocks noChangeShapeType="1"/>
          </p:cNvSpPr>
          <p:nvPr/>
        </p:nvSpPr>
        <p:spPr bwMode="auto">
          <a:xfrm>
            <a:off x="4227514" y="4800600"/>
            <a:ext cx="1676400" cy="0"/>
          </a:xfrm>
          <a:prstGeom prst="line">
            <a:avLst/>
          </a:prstGeom>
          <a:noFill/>
          <a:ln w="25400">
            <a:solidFill>
              <a:schemeClr val="tx1"/>
            </a:solidFill>
            <a:round/>
            <a:headEnd/>
            <a:tailEnd type="triangle" w="med" len="med"/>
          </a:ln>
        </p:spPr>
        <p:txBody>
          <a:bodyPr wrap="none" anchor="ctr"/>
          <a:lstStyle/>
          <a:p>
            <a:endParaRPr lang="en-US" sz="2000"/>
          </a:p>
        </p:txBody>
      </p:sp>
      <p:sp>
        <p:nvSpPr>
          <p:cNvPr id="24593" name="Oval 11"/>
          <p:cNvSpPr>
            <a:spLocks noChangeArrowheads="1"/>
          </p:cNvSpPr>
          <p:nvPr/>
        </p:nvSpPr>
        <p:spPr bwMode="auto">
          <a:xfrm>
            <a:off x="4075114" y="3200400"/>
            <a:ext cx="152400" cy="152400"/>
          </a:xfrm>
          <a:prstGeom prst="ellipse">
            <a:avLst/>
          </a:prstGeom>
          <a:solidFill>
            <a:schemeClr val="tx1"/>
          </a:solidFill>
          <a:ln w="25400">
            <a:solidFill>
              <a:schemeClr val="tx1"/>
            </a:solidFill>
            <a:round/>
            <a:headEnd/>
            <a:tailEnd/>
          </a:ln>
        </p:spPr>
        <p:txBody>
          <a:bodyPr wrap="none" anchor="ctr"/>
          <a:lstStyle/>
          <a:p>
            <a:endParaRPr lang="en-US" sz="2000"/>
          </a:p>
        </p:txBody>
      </p:sp>
      <p:sp>
        <p:nvSpPr>
          <p:cNvPr id="24594" name="Text Box 12"/>
          <p:cNvSpPr txBox="1">
            <a:spLocks noChangeArrowheads="1"/>
          </p:cNvSpPr>
          <p:nvPr/>
        </p:nvSpPr>
        <p:spPr bwMode="auto">
          <a:xfrm>
            <a:off x="3221199" y="3124200"/>
            <a:ext cx="771365" cy="400110"/>
          </a:xfrm>
          <a:prstGeom prst="rect">
            <a:avLst/>
          </a:prstGeom>
          <a:noFill/>
          <a:ln w="25400">
            <a:noFill/>
            <a:miter lim="800000"/>
            <a:headEnd/>
            <a:tailEnd/>
          </a:ln>
        </p:spPr>
        <p:txBody>
          <a:bodyPr wrap="none">
            <a:spAutoFit/>
          </a:bodyPr>
          <a:lstStyle/>
          <a:p>
            <a:pPr algn="r">
              <a:lnSpc>
                <a:spcPct val="100000"/>
              </a:lnSpc>
            </a:pPr>
            <a:r>
              <a:rPr lang="en-US" sz="2000" b="0" i="1" dirty="0" err="1">
                <a:latin typeface="Calibri" pitchFamily="34" charset="0"/>
              </a:rPr>
              <a:t>TMax</a:t>
            </a:r>
            <a:endParaRPr lang="en-US" sz="2000" b="0" i="1" dirty="0">
              <a:latin typeface="Calibri" pitchFamily="34" charset="0"/>
            </a:endParaRPr>
          </a:p>
        </p:txBody>
      </p:sp>
      <p:sp>
        <p:nvSpPr>
          <p:cNvPr id="24595" name="Line 13"/>
          <p:cNvSpPr>
            <a:spLocks noChangeShapeType="1"/>
          </p:cNvSpPr>
          <p:nvPr/>
        </p:nvSpPr>
        <p:spPr bwMode="auto">
          <a:xfrm>
            <a:off x="4227514" y="3276600"/>
            <a:ext cx="1676400" cy="0"/>
          </a:xfrm>
          <a:prstGeom prst="line">
            <a:avLst/>
          </a:prstGeom>
          <a:noFill/>
          <a:ln w="25400">
            <a:solidFill>
              <a:schemeClr val="tx1"/>
            </a:solidFill>
            <a:round/>
            <a:headEnd/>
            <a:tailEnd type="triangle" w="med" len="med"/>
          </a:ln>
        </p:spPr>
        <p:txBody>
          <a:bodyPr wrap="none" anchor="ctr"/>
          <a:lstStyle/>
          <a:p>
            <a:endParaRPr lang="en-US" sz="2000"/>
          </a:p>
        </p:txBody>
      </p:sp>
      <p:sp>
        <p:nvSpPr>
          <p:cNvPr id="24596" name="Oval 14"/>
          <p:cNvSpPr>
            <a:spLocks noChangeArrowheads="1"/>
          </p:cNvSpPr>
          <p:nvPr/>
        </p:nvSpPr>
        <p:spPr bwMode="auto">
          <a:xfrm>
            <a:off x="4075114" y="6248400"/>
            <a:ext cx="152400" cy="152400"/>
          </a:xfrm>
          <a:prstGeom prst="ellipse">
            <a:avLst/>
          </a:prstGeom>
          <a:solidFill>
            <a:schemeClr val="tx1"/>
          </a:solidFill>
          <a:ln w="25400">
            <a:noFill/>
            <a:round/>
            <a:headEnd/>
            <a:tailEnd/>
          </a:ln>
        </p:spPr>
        <p:txBody>
          <a:bodyPr wrap="none" anchor="ctr"/>
          <a:lstStyle/>
          <a:p>
            <a:endParaRPr lang="en-US" sz="2000"/>
          </a:p>
        </p:txBody>
      </p:sp>
      <p:sp>
        <p:nvSpPr>
          <p:cNvPr id="24597" name="Text Box 15"/>
          <p:cNvSpPr txBox="1">
            <a:spLocks noChangeArrowheads="1"/>
          </p:cNvSpPr>
          <p:nvPr/>
        </p:nvSpPr>
        <p:spPr bwMode="auto">
          <a:xfrm>
            <a:off x="3196295" y="6172200"/>
            <a:ext cx="720069" cy="400110"/>
          </a:xfrm>
          <a:prstGeom prst="rect">
            <a:avLst/>
          </a:prstGeom>
          <a:noFill/>
          <a:ln w="25400">
            <a:noFill/>
            <a:miter lim="800000"/>
            <a:headEnd/>
            <a:tailEnd/>
          </a:ln>
        </p:spPr>
        <p:txBody>
          <a:bodyPr wrap="none">
            <a:spAutoFit/>
          </a:bodyPr>
          <a:lstStyle/>
          <a:p>
            <a:pPr algn="r">
              <a:lnSpc>
                <a:spcPct val="100000"/>
              </a:lnSpc>
            </a:pPr>
            <a:r>
              <a:rPr lang="en-US" sz="2000" b="0" i="1" dirty="0" err="1">
                <a:latin typeface="Calibri" pitchFamily="34" charset="0"/>
              </a:rPr>
              <a:t>TMin</a:t>
            </a:r>
            <a:endParaRPr lang="en-US" sz="2000" b="0" i="1" dirty="0">
              <a:latin typeface="Calibri" pitchFamily="34" charset="0"/>
            </a:endParaRPr>
          </a:p>
        </p:txBody>
      </p:sp>
      <p:sp>
        <p:nvSpPr>
          <p:cNvPr id="24598" name="Oval 16"/>
          <p:cNvSpPr>
            <a:spLocks noChangeArrowheads="1"/>
          </p:cNvSpPr>
          <p:nvPr/>
        </p:nvSpPr>
        <p:spPr bwMode="auto">
          <a:xfrm>
            <a:off x="4075114" y="5029200"/>
            <a:ext cx="152400" cy="152400"/>
          </a:xfrm>
          <a:prstGeom prst="ellipse">
            <a:avLst/>
          </a:prstGeom>
          <a:solidFill>
            <a:schemeClr val="tx1"/>
          </a:solidFill>
          <a:ln w="25400">
            <a:noFill/>
            <a:round/>
            <a:headEnd/>
            <a:tailEnd/>
          </a:ln>
        </p:spPr>
        <p:txBody>
          <a:bodyPr wrap="none" anchor="ctr"/>
          <a:lstStyle/>
          <a:p>
            <a:endParaRPr lang="en-US" sz="2000"/>
          </a:p>
        </p:txBody>
      </p:sp>
      <p:sp>
        <p:nvSpPr>
          <p:cNvPr id="24599" name="Text Box 17"/>
          <p:cNvSpPr txBox="1">
            <a:spLocks noChangeArrowheads="1"/>
          </p:cNvSpPr>
          <p:nvPr/>
        </p:nvSpPr>
        <p:spPr bwMode="auto">
          <a:xfrm>
            <a:off x="3160714" y="4953000"/>
            <a:ext cx="762000" cy="400110"/>
          </a:xfrm>
          <a:prstGeom prst="rect">
            <a:avLst/>
          </a:prstGeom>
          <a:noFill/>
          <a:ln w="25400">
            <a:noFill/>
            <a:miter lim="800000"/>
            <a:headEnd/>
            <a:tailEnd/>
          </a:ln>
        </p:spPr>
        <p:txBody>
          <a:bodyPr>
            <a:spAutoFit/>
          </a:bodyPr>
          <a:lstStyle/>
          <a:p>
            <a:pPr algn="r">
              <a:lnSpc>
                <a:spcPct val="100000"/>
              </a:lnSpc>
            </a:pPr>
            <a:r>
              <a:rPr lang="en-US" sz="2000" b="0" dirty="0">
                <a:latin typeface="Calibri" pitchFamily="34" charset="0"/>
              </a:rPr>
              <a:t>–1</a:t>
            </a:r>
          </a:p>
        </p:txBody>
      </p:sp>
      <p:sp>
        <p:nvSpPr>
          <p:cNvPr id="24600" name="Oval 18"/>
          <p:cNvSpPr>
            <a:spLocks noChangeArrowheads="1"/>
          </p:cNvSpPr>
          <p:nvPr/>
        </p:nvSpPr>
        <p:spPr bwMode="auto">
          <a:xfrm>
            <a:off x="4075114" y="5334000"/>
            <a:ext cx="152400" cy="152400"/>
          </a:xfrm>
          <a:prstGeom prst="ellipse">
            <a:avLst/>
          </a:prstGeom>
          <a:solidFill>
            <a:schemeClr val="tx1"/>
          </a:solidFill>
          <a:ln w="25400">
            <a:noFill/>
            <a:round/>
            <a:headEnd/>
            <a:tailEnd/>
          </a:ln>
        </p:spPr>
        <p:txBody>
          <a:bodyPr wrap="none" anchor="ctr"/>
          <a:lstStyle/>
          <a:p>
            <a:endParaRPr lang="en-US" sz="2000"/>
          </a:p>
        </p:txBody>
      </p:sp>
      <p:sp>
        <p:nvSpPr>
          <p:cNvPr id="24601" name="Text Box 19"/>
          <p:cNvSpPr txBox="1">
            <a:spLocks noChangeArrowheads="1"/>
          </p:cNvSpPr>
          <p:nvPr/>
        </p:nvSpPr>
        <p:spPr bwMode="auto">
          <a:xfrm>
            <a:off x="3160714" y="5257800"/>
            <a:ext cx="762000" cy="400110"/>
          </a:xfrm>
          <a:prstGeom prst="rect">
            <a:avLst/>
          </a:prstGeom>
          <a:noFill/>
          <a:ln w="25400">
            <a:noFill/>
            <a:miter lim="800000"/>
            <a:headEnd/>
            <a:tailEnd/>
          </a:ln>
        </p:spPr>
        <p:txBody>
          <a:bodyPr>
            <a:spAutoFit/>
          </a:bodyPr>
          <a:lstStyle/>
          <a:p>
            <a:pPr algn="r">
              <a:lnSpc>
                <a:spcPct val="100000"/>
              </a:lnSpc>
            </a:pPr>
            <a:r>
              <a:rPr lang="en-US" sz="2000" b="0" dirty="0">
                <a:latin typeface="Calibri" pitchFamily="34" charset="0"/>
              </a:rPr>
              <a:t>–2</a:t>
            </a:r>
          </a:p>
        </p:txBody>
      </p:sp>
      <p:sp>
        <p:nvSpPr>
          <p:cNvPr id="24602" name="Oval 20"/>
          <p:cNvSpPr>
            <a:spLocks noChangeArrowheads="1"/>
          </p:cNvSpPr>
          <p:nvPr/>
        </p:nvSpPr>
        <p:spPr bwMode="auto">
          <a:xfrm>
            <a:off x="5903914" y="4724400"/>
            <a:ext cx="152400" cy="152400"/>
          </a:xfrm>
          <a:prstGeom prst="ellipse">
            <a:avLst/>
          </a:prstGeom>
          <a:solidFill>
            <a:schemeClr val="tx1"/>
          </a:solidFill>
          <a:ln w="25400">
            <a:noFill/>
            <a:round/>
            <a:headEnd/>
            <a:tailEnd/>
          </a:ln>
        </p:spPr>
        <p:txBody>
          <a:bodyPr wrap="none" anchor="ctr"/>
          <a:lstStyle/>
          <a:p>
            <a:endParaRPr lang="en-US" sz="2000"/>
          </a:p>
        </p:txBody>
      </p:sp>
      <p:sp>
        <p:nvSpPr>
          <p:cNvPr id="24603" name="Oval 21"/>
          <p:cNvSpPr>
            <a:spLocks noChangeArrowheads="1"/>
          </p:cNvSpPr>
          <p:nvPr/>
        </p:nvSpPr>
        <p:spPr bwMode="auto">
          <a:xfrm>
            <a:off x="5903914" y="3200400"/>
            <a:ext cx="152400" cy="152400"/>
          </a:xfrm>
          <a:prstGeom prst="ellipse">
            <a:avLst/>
          </a:prstGeom>
          <a:solidFill>
            <a:schemeClr val="tx1"/>
          </a:solidFill>
          <a:ln w="25400">
            <a:noFill/>
            <a:round/>
            <a:headEnd/>
            <a:tailEnd/>
          </a:ln>
        </p:spPr>
        <p:txBody>
          <a:bodyPr wrap="none" anchor="ctr"/>
          <a:lstStyle/>
          <a:p>
            <a:endParaRPr lang="en-US" sz="2000"/>
          </a:p>
        </p:txBody>
      </p:sp>
      <p:sp>
        <p:nvSpPr>
          <p:cNvPr id="24604" name="Oval 22"/>
          <p:cNvSpPr>
            <a:spLocks noChangeArrowheads="1"/>
          </p:cNvSpPr>
          <p:nvPr/>
        </p:nvSpPr>
        <p:spPr bwMode="auto">
          <a:xfrm>
            <a:off x="5903914" y="2895600"/>
            <a:ext cx="152400" cy="152400"/>
          </a:xfrm>
          <a:prstGeom prst="ellipse">
            <a:avLst/>
          </a:prstGeom>
          <a:solidFill>
            <a:schemeClr val="tx1"/>
          </a:solidFill>
          <a:ln w="25400">
            <a:noFill/>
            <a:round/>
            <a:headEnd/>
            <a:tailEnd/>
          </a:ln>
        </p:spPr>
        <p:txBody>
          <a:bodyPr wrap="none" anchor="ctr"/>
          <a:lstStyle/>
          <a:p>
            <a:endParaRPr lang="en-US" sz="2000"/>
          </a:p>
        </p:txBody>
      </p:sp>
      <p:sp>
        <p:nvSpPr>
          <p:cNvPr id="24605" name="Oval 23"/>
          <p:cNvSpPr>
            <a:spLocks noChangeArrowheads="1"/>
          </p:cNvSpPr>
          <p:nvPr/>
        </p:nvSpPr>
        <p:spPr bwMode="auto">
          <a:xfrm>
            <a:off x="5903914" y="1676400"/>
            <a:ext cx="152400" cy="152400"/>
          </a:xfrm>
          <a:prstGeom prst="ellipse">
            <a:avLst/>
          </a:prstGeom>
          <a:solidFill>
            <a:schemeClr val="tx1"/>
          </a:solidFill>
          <a:ln w="25400">
            <a:noFill/>
            <a:round/>
            <a:headEnd/>
            <a:tailEnd/>
          </a:ln>
        </p:spPr>
        <p:txBody>
          <a:bodyPr wrap="none" anchor="ctr"/>
          <a:lstStyle/>
          <a:p>
            <a:endParaRPr lang="en-US" sz="2000"/>
          </a:p>
        </p:txBody>
      </p:sp>
      <p:sp>
        <p:nvSpPr>
          <p:cNvPr id="24606" name="Oval 24"/>
          <p:cNvSpPr>
            <a:spLocks noChangeArrowheads="1"/>
          </p:cNvSpPr>
          <p:nvPr/>
        </p:nvSpPr>
        <p:spPr bwMode="auto">
          <a:xfrm>
            <a:off x="5903914" y="1981200"/>
            <a:ext cx="152400" cy="152400"/>
          </a:xfrm>
          <a:prstGeom prst="ellipse">
            <a:avLst/>
          </a:prstGeom>
          <a:solidFill>
            <a:schemeClr val="tx1"/>
          </a:solidFill>
          <a:ln w="25400">
            <a:noFill/>
            <a:round/>
            <a:headEnd/>
            <a:tailEnd/>
          </a:ln>
        </p:spPr>
        <p:txBody>
          <a:bodyPr wrap="none" anchor="ctr"/>
          <a:lstStyle/>
          <a:p>
            <a:endParaRPr lang="en-US" sz="2000"/>
          </a:p>
        </p:txBody>
      </p:sp>
      <p:sp>
        <p:nvSpPr>
          <p:cNvPr id="24607" name="Freeform 25"/>
          <p:cNvSpPr>
            <a:spLocks/>
          </p:cNvSpPr>
          <p:nvPr/>
        </p:nvSpPr>
        <p:spPr bwMode="auto">
          <a:xfrm>
            <a:off x="4227514" y="1752600"/>
            <a:ext cx="1676400" cy="3352800"/>
          </a:xfrm>
          <a:custGeom>
            <a:avLst/>
            <a:gdLst>
              <a:gd name="T0" fmla="*/ 0 w 1056"/>
              <a:gd name="T1" fmla="*/ 2112 h 2112"/>
              <a:gd name="T2" fmla="*/ 144 w 1056"/>
              <a:gd name="T3" fmla="*/ 2112 h 2112"/>
              <a:gd name="T4" fmla="*/ 912 w 1056"/>
              <a:gd name="T5" fmla="*/ 0 h 2112"/>
              <a:gd name="T6" fmla="*/ 1056 w 1056"/>
              <a:gd name="T7" fmla="*/ 0 h 2112"/>
              <a:gd name="T8" fmla="*/ 0 60000 65536"/>
              <a:gd name="T9" fmla="*/ 0 60000 65536"/>
              <a:gd name="T10" fmla="*/ 0 60000 65536"/>
              <a:gd name="T11" fmla="*/ 0 60000 65536"/>
              <a:gd name="T12" fmla="*/ 0 w 1056"/>
              <a:gd name="T13" fmla="*/ 0 h 2112"/>
              <a:gd name="T14" fmla="*/ 1056 w 1056"/>
              <a:gd name="T15" fmla="*/ 2112 h 2112"/>
            </a:gdLst>
            <a:ahLst/>
            <a:cxnLst>
              <a:cxn ang="T8">
                <a:pos x="T0" y="T1"/>
              </a:cxn>
              <a:cxn ang="T9">
                <a:pos x="T2" y="T3"/>
              </a:cxn>
              <a:cxn ang="T10">
                <a:pos x="T4" y="T5"/>
              </a:cxn>
              <a:cxn ang="T11">
                <a:pos x="T6" y="T7"/>
              </a:cxn>
            </a:cxnLst>
            <a:rect l="T12" t="T13" r="T14" b="T15"/>
            <a:pathLst>
              <a:path w="1056" h="2112">
                <a:moveTo>
                  <a:pt x="0" y="2112"/>
                </a:moveTo>
                <a:lnTo>
                  <a:pt x="144" y="2112"/>
                </a:lnTo>
                <a:lnTo>
                  <a:pt x="912" y="0"/>
                </a:lnTo>
                <a:lnTo>
                  <a:pt x="1056" y="0"/>
                </a:lnTo>
              </a:path>
            </a:pathLst>
          </a:custGeom>
          <a:noFill/>
          <a:ln w="25400">
            <a:solidFill>
              <a:schemeClr val="tx1"/>
            </a:solidFill>
            <a:round/>
            <a:headEnd/>
            <a:tailEnd type="triangle" w="med" len="med"/>
          </a:ln>
        </p:spPr>
        <p:txBody>
          <a:bodyPr wrap="none" anchor="ctr"/>
          <a:lstStyle/>
          <a:p>
            <a:endParaRPr lang="en-US" sz="2000"/>
          </a:p>
        </p:txBody>
      </p:sp>
      <p:sp>
        <p:nvSpPr>
          <p:cNvPr id="24608" name="Freeform 26"/>
          <p:cNvSpPr>
            <a:spLocks/>
          </p:cNvSpPr>
          <p:nvPr/>
        </p:nvSpPr>
        <p:spPr bwMode="auto">
          <a:xfrm>
            <a:off x="4227514" y="2057400"/>
            <a:ext cx="1676400" cy="3352800"/>
          </a:xfrm>
          <a:custGeom>
            <a:avLst/>
            <a:gdLst>
              <a:gd name="T0" fmla="*/ 0 w 1056"/>
              <a:gd name="T1" fmla="*/ 2112 h 2112"/>
              <a:gd name="T2" fmla="*/ 144 w 1056"/>
              <a:gd name="T3" fmla="*/ 2112 h 2112"/>
              <a:gd name="T4" fmla="*/ 912 w 1056"/>
              <a:gd name="T5" fmla="*/ 0 h 2112"/>
              <a:gd name="T6" fmla="*/ 1056 w 1056"/>
              <a:gd name="T7" fmla="*/ 0 h 2112"/>
              <a:gd name="T8" fmla="*/ 0 60000 65536"/>
              <a:gd name="T9" fmla="*/ 0 60000 65536"/>
              <a:gd name="T10" fmla="*/ 0 60000 65536"/>
              <a:gd name="T11" fmla="*/ 0 60000 65536"/>
              <a:gd name="T12" fmla="*/ 0 w 1056"/>
              <a:gd name="T13" fmla="*/ 0 h 2112"/>
              <a:gd name="T14" fmla="*/ 1056 w 1056"/>
              <a:gd name="T15" fmla="*/ 2112 h 2112"/>
            </a:gdLst>
            <a:ahLst/>
            <a:cxnLst>
              <a:cxn ang="T8">
                <a:pos x="T0" y="T1"/>
              </a:cxn>
              <a:cxn ang="T9">
                <a:pos x="T2" y="T3"/>
              </a:cxn>
              <a:cxn ang="T10">
                <a:pos x="T4" y="T5"/>
              </a:cxn>
              <a:cxn ang="T11">
                <a:pos x="T6" y="T7"/>
              </a:cxn>
            </a:cxnLst>
            <a:rect l="T12" t="T13" r="T14" b="T15"/>
            <a:pathLst>
              <a:path w="1056" h="2112">
                <a:moveTo>
                  <a:pt x="0" y="2112"/>
                </a:moveTo>
                <a:lnTo>
                  <a:pt x="144" y="2112"/>
                </a:lnTo>
                <a:lnTo>
                  <a:pt x="912" y="0"/>
                </a:lnTo>
                <a:lnTo>
                  <a:pt x="1056" y="0"/>
                </a:lnTo>
              </a:path>
            </a:pathLst>
          </a:custGeom>
          <a:noFill/>
          <a:ln w="25400">
            <a:solidFill>
              <a:schemeClr val="tx1"/>
            </a:solidFill>
            <a:round/>
            <a:headEnd/>
            <a:tailEnd type="triangle" w="med" len="med"/>
          </a:ln>
        </p:spPr>
        <p:txBody>
          <a:bodyPr wrap="none" anchor="ctr"/>
          <a:lstStyle/>
          <a:p>
            <a:endParaRPr lang="en-US" sz="2000"/>
          </a:p>
        </p:txBody>
      </p:sp>
      <p:sp>
        <p:nvSpPr>
          <p:cNvPr id="24609" name="Freeform 27"/>
          <p:cNvSpPr>
            <a:spLocks/>
          </p:cNvSpPr>
          <p:nvPr/>
        </p:nvSpPr>
        <p:spPr bwMode="auto">
          <a:xfrm>
            <a:off x="4227514" y="2971800"/>
            <a:ext cx="1676400" cy="3352800"/>
          </a:xfrm>
          <a:custGeom>
            <a:avLst/>
            <a:gdLst>
              <a:gd name="T0" fmla="*/ 0 w 1056"/>
              <a:gd name="T1" fmla="*/ 2112 h 2112"/>
              <a:gd name="T2" fmla="*/ 144 w 1056"/>
              <a:gd name="T3" fmla="*/ 2112 h 2112"/>
              <a:gd name="T4" fmla="*/ 912 w 1056"/>
              <a:gd name="T5" fmla="*/ 0 h 2112"/>
              <a:gd name="T6" fmla="*/ 1056 w 1056"/>
              <a:gd name="T7" fmla="*/ 0 h 2112"/>
              <a:gd name="T8" fmla="*/ 0 60000 65536"/>
              <a:gd name="T9" fmla="*/ 0 60000 65536"/>
              <a:gd name="T10" fmla="*/ 0 60000 65536"/>
              <a:gd name="T11" fmla="*/ 0 60000 65536"/>
              <a:gd name="T12" fmla="*/ 0 w 1056"/>
              <a:gd name="T13" fmla="*/ 0 h 2112"/>
              <a:gd name="T14" fmla="*/ 1056 w 1056"/>
              <a:gd name="T15" fmla="*/ 2112 h 2112"/>
            </a:gdLst>
            <a:ahLst/>
            <a:cxnLst>
              <a:cxn ang="T8">
                <a:pos x="T0" y="T1"/>
              </a:cxn>
              <a:cxn ang="T9">
                <a:pos x="T2" y="T3"/>
              </a:cxn>
              <a:cxn ang="T10">
                <a:pos x="T4" y="T5"/>
              </a:cxn>
              <a:cxn ang="T11">
                <a:pos x="T6" y="T7"/>
              </a:cxn>
            </a:cxnLst>
            <a:rect l="T12" t="T13" r="T14" b="T15"/>
            <a:pathLst>
              <a:path w="1056" h="2112">
                <a:moveTo>
                  <a:pt x="0" y="2112"/>
                </a:moveTo>
                <a:lnTo>
                  <a:pt x="144" y="2112"/>
                </a:lnTo>
                <a:lnTo>
                  <a:pt x="912" y="0"/>
                </a:lnTo>
                <a:lnTo>
                  <a:pt x="1056" y="0"/>
                </a:lnTo>
              </a:path>
            </a:pathLst>
          </a:custGeom>
          <a:noFill/>
          <a:ln w="25400">
            <a:solidFill>
              <a:schemeClr val="tx1"/>
            </a:solidFill>
            <a:round/>
            <a:headEnd/>
            <a:tailEnd type="triangle" w="med" len="med"/>
          </a:ln>
        </p:spPr>
        <p:txBody>
          <a:bodyPr wrap="none" anchor="ctr"/>
          <a:lstStyle/>
          <a:p>
            <a:endParaRPr lang="en-US" sz="2000"/>
          </a:p>
        </p:txBody>
      </p:sp>
      <p:sp>
        <p:nvSpPr>
          <p:cNvPr id="24610" name="Text Box 28"/>
          <p:cNvSpPr txBox="1">
            <a:spLocks noChangeArrowheads="1"/>
          </p:cNvSpPr>
          <p:nvPr/>
        </p:nvSpPr>
        <p:spPr bwMode="auto">
          <a:xfrm>
            <a:off x="6208714" y="4648200"/>
            <a:ext cx="762000" cy="400110"/>
          </a:xfrm>
          <a:prstGeom prst="rect">
            <a:avLst/>
          </a:prstGeom>
          <a:noFill/>
          <a:ln w="25400">
            <a:noFill/>
            <a:miter lim="800000"/>
            <a:headEnd/>
            <a:tailEnd/>
          </a:ln>
        </p:spPr>
        <p:txBody>
          <a:bodyPr>
            <a:spAutoFit/>
          </a:bodyPr>
          <a:lstStyle/>
          <a:p>
            <a:pPr>
              <a:lnSpc>
                <a:spcPct val="100000"/>
              </a:lnSpc>
            </a:pPr>
            <a:r>
              <a:rPr lang="en-US" sz="2000" b="0" dirty="0">
                <a:latin typeface="Calibri" pitchFamily="34" charset="0"/>
              </a:rPr>
              <a:t>0</a:t>
            </a:r>
          </a:p>
        </p:txBody>
      </p:sp>
      <p:sp>
        <p:nvSpPr>
          <p:cNvPr id="24611" name="Text Box 29"/>
          <p:cNvSpPr txBox="1">
            <a:spLocks noChangeArrowheads="1"/>
          </p:cNvSpPr>
          <p:nvPr/>
        </p:nvSpPr>
        <p:spPr bwMode="auto">
          <a:xfrm>
            <a:off x="6132514" y="1524000"/>
            <a:ext cx="1143000" cy="400110"/>
          </a:xfrm>
          <a:prstGeom prst="rect">
            <a:avLst/>
          </a:prstGeom>
          <a:noFill/>
          <a:ln w="25400">
            <a:noFill/>
            <a:miter lim="800000"/>
            <a:headEnd/>
            <a:tailEnd/>
          </a:ln>
        </p:spPr>
        <p:txBody>
          <a:bodyPr wrap="square">
            <a:spAutoFit/>
          </a:bodyPr>
          <a:lstStyle/>
          <a:p>
            <a:pPr>
              <a:lnSpc>
                <a:spcPct val="100000"/>
              </a:lnSpc>
            </a:pPr>
            <a:r>
              <a:rPr lang="en-US" sz="2000" b="0" i="1" dirty="0" err="1">
                <a:latin typeface="Calibri" pitchFamily="34" charset="0"/>
              </a:rPr>
              <a:t>UMax</a:t>
            </a:r>
            <a:endParaRPr lang="en-US" sz="2000" b="0" i="1" dirty="0">
              <a:latin typeface="Calibri" pitchFamily="34" charset="0"/>
            </a:endParaRPr>
          </a:p>
        </p:txBody>
      </p:sp>
      <p:sp>
        <p:nvSpPr>
          <p:cNvPr id="24612" name="Text Box 30"/>
          <p:cNvSpPr txBox="1">
            <a:spLocks noChangeArrowheads="1"/>
          </p:cNvSpPr>
          <p:nvPr/>
        </p:nvSpPr>
        <p:spPr bwMode="auto">
          <a:xfrm>
            <a:off x="6132514" y="1828800"/>
            <a:ext cx="1447800" cy="400110"/>
          </a:xfrm>
          <a:prstGeom prst="rect">
            <a:avLst/>
          </a:prstGeom>
          <a:noFill/>
          <a:ln w="25400">
            <a:noFill/>
            <a:miter lim="800000"/>
            <a:headEnd/>
            <a:tailEnd/>
          </a:ln>
        </p:spPr>
        <p:txBody>
          <a:bodyPr>
            <a:spAutoFit/>
          </a:bodyPr>
          <a:lstStyle/>
          <a:p>
            <a:pPr>
              <a:lnSpc>
                <a:spcPct val="100000"/>
              </a:lnSpc>
            </a:pPr>
            <a:r>
              <a:rPr lang="en-US" sz="2000" b="0" i="1" dirty="0" err="1">
                <a:latin typeface="Calibri" pitchFamily="34" charset="0"/>
              </a:rPr>
              <a:t>UMax</a:t>
            </a:r>
            <a:r>
              <a:rPr lang="en-US" sz="2000" b="0" dirty="0">
                <a:latin typeface="Calibri" pitchFamily="34" charset="0"/>
              </a:rPr>
              <a:t> – 1</a:t>
            </a:r>
            <a:endParaRPr lang="en-US" sz="2000" b="0" i="1" dirty="0">
              <a:latin typeface="Calibri" pitchFamily="34" charset="0"/>
            </a:endParaRPr>
          </a:p>
        </p:txBody>
      </p:sp>
      <p:sp>
        <p:nvSpPr>
          <p:cNvPr id="24613" name="Text Box 31"/>
          <p:cNvSpPr txBox="1">
            <a:spLocks noChangeArrowheads="1"/>
          </p:cNvSpPr>
          <p:nvPr/>
        </p:nvSpPr>
        <p:spPr bwMode="auto">
          <a:xfrm>
            <a:off x="6268325" y="3124200"/>
            <a:ext cx="771365" cy="400110"/>
          </a:xfrm>
          <a:prstGeom prst="rect">
            <a:avLst/>
          </a:prstGeom>
          <a:noFill/>
          <a:ln w="25400">
            <a:noFill/>
            <a:miter lim="800000"/>
            <a:headEnd/>
            <a:tailEnd/>
          </a:ln>
        </p:spPr>
        <p:txBody>
          <a:bodyPr wrap="none">
            <a:spAutoFit/>
          </a:bodyPr>
          <a:lstStyle/>
          <a:p>
            <a:pPr>
              <a:lnSpc>
                <a:spcPct val="100000"/>
              </a:lnSpc>
            </a:pPr>
            <a:r>
              <a:rPr lang="en-US" sz="2000" b="0" i="1" dirty="0" err="1">
                <a:latin typeface="Calibri" pitchFamily="34" charset="0"/>
              </a:rPr>
              <a:t>TMax</a:t>
            </a:r>
            <a:endParaRPr lang="en-US" sz="2000" b="0" i="1" dirty="0">
              <a:latin typeface="Calibri" pitchFamily="34" charset="0"/>
            </a:endParaRPr>
          </a:p>
        </p:txBody>
      </p:sp>
      <p:sp>
        <p:nvSpPr>
          <p:cNvPr id="24614" name="Text Box 32"/>
          <p:cNvSpPr txBox="1">
            <a:spLocks noChangeArrowheads="1"/>
          </p:cNvSpPr>
          <p:nvPr/>
        </p:nvSpPr>
        <p:spPr bwMode="auto">
          <a:xfrm>
            <a:off x="6310690" y="2819400"/>
            <a:ext cx="1202572" cy="400110"/>
          </a:xfrm>
          <a:prstGeom prst="rect">
            <a:avLst/>
          </a:prstGeom>
          <a:noFill/>
          <a:ln w="25400">
            <a:noFill/>
            <a:miter lim="800000"/>
            <a:headEnd/>
            <a:tailEnd/>
          </a:ln>
        </p:spPr>
        <p:txBody>
          <a:bodyPr wrap="none">
            <a:spAutoFit/>
          </a:bodyPr>
          <a:lstStyle/>
          <a:p>
            <a:pPr>
              <a:lnSpc>
                <a:spcPct val="100000"/>
              </a:lnSpc>
            </a:pPr>
            <a:r>
              <a:rPr lang="en-US" sz="2000" b="0" i="1" dirty="0" err="1">
                <a:latin typeface="Calibri" pitchFamily="34" charset="0"/>
              </a:rPr>
              <a:t>TMax</a:t>
            </a:r>
            <a:r>
              <a:rPr lang="en-US" sz="2000" b="0" i="1" dirty="0">
                <a:latin typeface="Calibri" pitchFamily="34" charset="0"/>
              </a:rPr>
              <a:t>  </a:t>
            </a:r>
            <a:r>
              <a:rPr lang="en-US" sz="2000" b="0" dirty="0">
                <a:latin typeface="Calibri" pitchFamily="34" charset="0"/>
              </a:rPr>
              <a:t>+ 1</a:t>
            </a:r>
            <a:endParaRPr lang="en-US" sz="2000" b="0" i="1" dirty="0">
              <a:latin typeface="Calibri" pitchFamily="34" charset="0"/>
            </a:endParaRPr>
          </a:p>
        </p:txBody>
      </p:sp>
      <p:sp>
        <p:nvSpPr>
          <p:cNvPr id="24586" name="Rectangle 33"/>
          <p:cNvSpPr>
            <a:spLocks noChangeArrowheads="1"/>
          </p:cNvSpPr>
          <p:nvPr/>
        </p:nvSpPr>
        <p:spPr bwMode="auto">
          <a:xfrm>
            <a:off x="685801" y="4549775"/>
            <a:ext cx="2133600" cy="708025"/>
          </a:xfrm>
          <a:prstGeom prst="rect">
            <a:avLst/>
          </a:prstGeom>
          <a:noFill/>
          <a:ln w="25400">
            <a:noFill/>
            <a:miter lim="800000"/>
            <a:headEnd/>
            <a:tailEnd/>
          </a:ln>
        </p:spPr>
        <p:txBody>
          <a:bodyPr wrap="square">
            <a:spAutoFit/>
          </a:bodyPr>
          <a:lstStyle/>
          <a:p>
            <a:pPr algn="r">
              <a:lnSpc>
                <a:spcPct val="100000"/>
              </a:lnSpc>
            </a:pPr>
            <a:r>
              <a:rPr lang="en-US" sz="2000" b="0" dirty="0">
                <a:latin typeface="Calibri" pitchFamily="34" charset="0"/>
              </a:rPr>
              <a:t>2’s Complement Range</a:t>
            </a:r>
          </a:p>
        </p:txBody>
      </p:sp>
      <p:sp>
        <p:nvSpPr>
          <p:cNvPr id="24587" name="Freeform 34"/>
          <p:cNvSpPr>
            <a:spLocks/>
          </p:cNvSpPr>
          <p:nvPr/>
        </p:nvSpPr>
        <p:spPr bwMode="auto">
          <a:xfrm>
            <a:off x="2971801" y="3200400"/>
            <a:ext cx="152400" cy="3352800"/>
          </a:xfrm>
          <a:custGeom>
            <a:avLst/>
            <a:gdLst>
              <a:gd name="T0" fmla="*/ 96 w 144"/>
              <a:gd name="T1" fmla="*/ 2160 h 2160"/>
              <a:gd name="T2" fmla="*/ 0 w 144"/>
              <a:gd name="T3" fmla="*/ 2160 h 2160"/>
              <a:gd name="T4" fmla="*/ 0 w 144"/>
              <a:gd name="T5" fmla="*/ 0 h 2160"/>
              <a:gd name="T6" fmla="*/ 144 w 144"/>
              <a:gd name="T7" fmla="*/ 0 h 2160"/>
              <a:gd name="T8" fmla="*/ 0 60000 65536"/>
              <a:gd name="T9" fmla="*/ 0 60000 65536"/>
              <a:gd name="T10" fmla="*/ 0 60000 65536"/>
              <a:gd name="T11" fmla="*/ 0 60000 65536"/>
              <a:gd name="T12" fmla="*/ 0 w 144"/>
              <a:gd name="T13" fmla="*/ 0 h 2160"/>
              <a:gd name="T14" fmla="*/ 144 w 144"/>
              <a:gd name="T15" fmla="*/ 2160 h 2160"/>
            </a:gdLst>
            <a:ahLst/>
            <a:cxnLst>
              <a:cxn ang="T8">
                <a:pos x="T0" y="T1"/>
              </a:cxn>
              <a:cxn ang="T9">
                <a:pos x="T2" y="T3"/>
              </a:cxn>
              <a:cxn ang="T10">
                <a:pos x="T4" y="T5"/>
              </a:cxn>
              <a:cxn ang="T11">
                <a:pos x="T6" y="T7"/>
              </a:cxn>
            </a:cxnLst>
            <a:rect l="T12" t="T13" r="T14" b="T15"/>
            <a:pathLst>
              <a:path w="144" h="2160">
                <a:moveTo>
                  <a:pt x="96" y="2160"/>
                </a:moveTo>
                <a:lnTo>
                  <a:pt x="0" y="2160"/>
                </a:lnTo>
                <a:lnTo>
                  <a:pt x="0" y="0"/>
                </a:lnTo>
                <a:lnTo>
                  <a:pt x="144" y="0"/>
                </a:lnTo>
              </a:path>
            </a:pathLst>
          </a:custGeom>
          <a:noFill/>
          <a:ln w="25400">
            <a:solidFill>
              <a:schemeClr val="tx1"/>
            </a:solidFill>
            <a:round/>
            <a:headEnd/>
            <a:tailEnd/>
          </a:ln>
        </p:spPr>
        <p:txBody>
          <a:bodyPr wrap="none" anchor="ctr"/>
          <a:lstStyle/>
          <a:p>
            <a:endParaRPr lang="en-US" sz="2000"/>
          </a:p>
        </p:txBody>
      </p:sp>
      <p:sp>
        <p:nvSpPr>
          <p:cNvPr id="24588" name="Freeform 35"/>
          <p:cNvSpPr>
            <a:spLocks/>
          </p:cNvSpPr>
          <p:nvPr/>
        </p:nvSpPr>
        <p:spPr bwMode="auto">
          <a:xfrm flipH="1">
            <a:off x="7564439" y="1600200"/>
            <a:ext cx="152400" cy="3352800"/>
          </a:xfrm>
          <a:custGeom>
            <a:avLst/>
            <a:gdLst>
              <a:gd name="T0" fmla="*/ 96 w 144"/>
              <a:gd name="T1" fmla="*/ 2160 h 2160"/>
              <a:gd name="T2" fmla="*/ 0 w 144"/>
              <a:gd name="T3" fmla="*/ 2160 h 2160"/>
              <a:gd name="T4" fmla="*/ 0 w 144"/>
              <a:gd name="T5" fmla="*/ 0 h 2160"/>
              <a:gd name="T6" fmla="*/ 144 w 144"/>
              <a:gd name="T7" fmla="*/ 0 h 2160"/>
              <a:gd name="T8" fmla="*/ 0 60000 65536"/>
              <a:gd name="T9" fmla="*/ 0 60000 65536"/>
              <a:gd name="T10" fmla="*/ 0 60000 65536"/>
              <a:gd name="T11" fmla="*/ 0 60000 65536"/>
              <a:gd name="T12" fmla="*/ 0 w 144"/>
              <a:gd name="T13" fmla="*/ 0 h 2160"/>
              <a:gd name="T14" fmla="*/ 144 w 144"/>
              <a:gd name="T15" fmla="*/ 2160 h 2160"/>
            </a:gdLst>
            <a:ahLst/>
            <a:cxnLst>
              <a:cxn ang="T8">
                <a:pos x="T0" y="T1"/>
              </a:cxn>
              <a:cxn ang="T9">
                <a:pos x="T2" y="T3"/>
              </a:cxn>
              <a:cxn ang="T10">
                <a:pos x="T4" y="T5"/>
              </a:cxn>
              <a:cxn ang="T11">
                <a:pos x="T6" y="T7"/>
              </a:cxn>
            </a:cxnLst>
            <a:rect l="T12" t="T13" r="T14" b="T15"/>
            <a:pathLst>
              <a:path w="144" h="2160">
                <a:moveTo>
                  <a:pt x="96" y="2160"/>
                </a:moveTo>
                <a:lnTo>
                  <a:pt x="0" y="2160"/>
                </a:lnTo>
                <a:lnTo>
                  <a:pt x="0" y="0"/>
                </a:lnTo>
                <a:lnTo>
                  <a:pt x="144" y="0"/>
                </a:lnTo>
              </a:path>
            </a:pathLst>
          </a:custGeom>
          <a:noFill/>
          <a:ln w="25400">
            <a:solidFill>
              <a:schemeClr val="tx1"/>
            </a:solidFill>
            <a:round/>
            <a:headEnd/>
            <a:tailEnd/>
          </a:ln>
        </p:spPr>
        <p:txBody>
          <a:bodyPr wrap="none" anchor="ctr"/>
          <a:lstStyle/>
          <a:p>
            <a:endParaRPr lang="en-US" sz="2000"/>
          </a:p>
        </p:txBody>
      </p:sp>
      <p:sp>
        <p:nvSpPr>
          <p:cNvPr id="24589" name="Rectangle 36"/>
          <p:cNvSpPr>
            <a:spLocks noChangeArrowheads="1"/>
          </p:cNvSpPr>
          <p:nvPr/>
        </p:nvSpPr>
        <p:spPr bwMode="auto">
          <a:xfrm>
            <a:off x="7753352" y="2895600"/>
            <a:ext cx="1162050" cy="708025"/>
          </a:xfrm>
          <a:prstGeom prst="rect">
            <a:avLst/>
          </a:prstGeom>
          <a:noFill/>
          <a:ln w="25400">
            <a:noFill/>
            <a:miter lim="800000"/>
            <a:headEnd/>
            <a:tailEnd/>
          </a:ln>
        </p:spPr>
        <p:txBody>
          <a:bodyPr wrap="none">
            <a:spAutoFit/>
          </a:bodyPr>
          <a:lstStyle/>
          <a:p>
            <a:pPr>
              <a:lnSpc>
                <a:spcPct val="100000"/>
              </a:lnSpc>
            </a:pPr>
            <a:r>
              <a:rPr lang="en-US" sz="2000" b="0" dirty="0">
                <a:latin typeface="Calibri" pitchFamily="34" charset="0"/>
              </a:rPr>
              <a:t>Unsigned</a:t>
            </a:r>
          </a:p>
          <a:p>
            <a:pPr>
              <a:lnSpc>
                <a:spcPct val="100000"/>
              </a:lnSpc>
            </a:pPr>
            <a:r>
              <a:rPr lang="en-US" sz="2000" b="0" dirty="0">
                <a:latin typeface="Calibri" pitchFamily="34" charset="0"/>
              </a:rPr>
              <a:t>Range</a:t>
            </a:r>
          </a:p>
        </p:txBody>
      </p:sp>
      <p:sp>
        <p:nvSpPr>
          <p:cNvPr id="123941" name="Rectangle 37"/>
          <p:cNvSpPr>
            <a:spLocks noGrp="1" noChangeArrowheads="1"/>
          </p:cNvSpPr>
          <p:nvPr>
            <p:ph type="title"/>
          </p:nvPr>
        </p:nvSpPr>
        <p:spPr>
          <a:xfrm>
            <a:off x="270412" y="533400"/>
            <a:ext cx="7945438" cy="573088"/>
          </a:xfrm>
        </p:spPr>
        <p:txBody>
          <a:bodyPr/>
          <a:lstStyle/>
          <a:p>
            <a:pPr eaLnBrk="1" hangingPunct="1">
              <a:defRPr/>
            </a:pPr>
            <a:r>
              <a:rPr lang="en-US" dirty="0"/>
              <a:t>Conversion Visualized</a:t>
            </a:r>
          </a:p>
        </p:txBody>
      </p:sp>
      <p:sp>
        <p:nvSpPr>
          <p:cNvPr id="123942" name="Rectangle 38"/>
          <p:cNvSpPr>
            <a:spLocks noGrp="1" noChangeArrowheads="1"/>
          </p:cNvSpPr>
          <p:nvPr>
            <p:ph type="body" idx="1"/>
          </p:nvPr>
        </p:nvSpPr>
        <p:spPr>
          <a:xfrm>
            <a:off x="290513" y="1220788"/>
            <a:ext cx="4159250" cy="1716087"/>
          </a:xfrm>
        </p:spPr>
        <p:txBody>
          <a:bodyPr/>
          <a:lstStyle/>
          <a:p>
            <a:pPr eaLnBrk="1" hangingPunct="1">
              <a:defRPr/>
            </a:pPr>
            <a:r>
              <a:rPr lang="en-US" sz="2000"/>
              <a:t>2’s Comp. </a:t>
            </a:r>
            <a:r>
              <a:rPr lang="en-US" sz="2000">
                <a:sym typeface="Symbol" pitchFamily="18" charset="2"/>
              </a:rPr>
              <a:t></a:t>
            </a:r>
            <a:r>
              <a:rPr lang="en-US" sz="2000"/>
              <a:t> Unsigned</a:t>
            </a:r>
          </a:p>
          <a:p>
            <a:pPr lvl="1" eaLnBrk="1" hangingPunct="1">
              <a:defRPr/>
            </a:pPr>
            <a:r>
              <a:rPr lang="en-US"/>
              <a:t>Ordering Inversion</a:t>
            </a:r>
          </a:p>
          <a:p>
            <a:pPr lvl="1" eaLnBrk="1" hangingPunct="1">
              <a:defRPr/>
            </a:pPr>
            <a:r>
              <a:rPr lang="en-US"/>
              <a:t>Negative </a:t>
            </a:r>
            <a:r>
              <a:rPr lang="en-US">
                <a:sym typeface="Symbol" pitchFamily="18" charset="2"/>
              </a:rPr>
              <a:t></a:t>
            </a:r>
            <a:r>
              <a:rPr lang="en-US"/>
              <a:t> Big Positive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6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6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6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6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animBg="1"/>
      <p:bldP spid="24592" grpId="0" animBg="1"/>
      <p:bldP spid="24593" grpId="0" animBg="1"/>
      <p:bldP spid="24595" grpId="0" animBg="1"/>
      <p:bldP spid="24596" grpId="0" animBg="1"/>
      <p:bldP spid="24598" grpId="0" animBg="1"/>
      <p:bldP spid="24600" grpId="0" animBg="1"/>
      <p:bldP spid="24602" grpId="0" animBg="1"/>
      <p:bldP spid="24603" grpId="0" animBg="1"/>
      <p:bldP spid="24604" grpId="0" animBg="1"/>
      <p:bldP spid="24605" grpId="0" animBg="1"/>
      <p:bldP spid="24606" grpId="0" animBg="1"/>
      <p:bldP spid="24607" grpId="0" animBg="1"/>
      <p:bldP spid="24608" grpId="0" animBg="1"/>
      <p:bldP spid="24609" grpId="0" animBg="1"/>
      <p:bldP spid="24587" grpId="0" animBg="1"/>
      <p:bldP spid="2458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533400"/>
            <a:ext cx="7323138" cy="555625"/>
          </a:xfrm>
        </p:spPr>
        <p:txBody>
          <a:bodyPr/>
          <a:lstStyle/>
          <a:p>
            <a:pPr eaLnBrk="1" hangingPunct="1">
              <a:defRPr/>
            </a:pPr>
            <a:r>
              <a:rPr lang="en-US"/>
              <a:t>Signed vs. Unsigned in C</a:t>
            </a:r>
          </a:p>
        </p:txBody>
      </p:sp>
      <p:sp>
        <p:nvSpPr>
          <p:cNvPr id="119811" name="Rectangle 3"/>
          <p:cNvSpPr>
            <a:spLocks noGrp="1" noChangeArrowheads="1"/>
          </p:cNvSpPr>
          <p:nvPr>
            <p:ph type="body" idx="1"/>
          </p:nvPr>
        </p:nvSpPr>
        <p:spPr>
          <a:xfrm>
            <a:off x="290513" y="1220788"/>
            <a:ext cx="8853487" cy="5224462"/>
          </a:xfrm>
        </p:spPr>
        <p:txBody>
          <a:bodyPr lIns="90487" tIns="44450" rIns="90487" bIns="44450"/>
          <a:lstStyle/>
          <a:p>
            <a:pPr eaLnBrk="1" hangingPunct="1">
              <a:defRPr/>
            </a:pPr>
            <a:r>
              <a:rPr lang="en-US" dirty="0"/>
              <a:t>Constants</a:t>
            </a:r>
          </a:p>
          <a:p>
            <a:pPr lvl="1" eaLnBrk="1" hangingPunct="1">
              <a:defRPr/>
            </a:pPr>
            <a:r>
              <a:rPr lang="en-US" dirty="0"/>
              <a:t>By default are considered to be signed integers</a:t>
            </a:r>
          </a:p>
          <a:p>
            <a:pPr lvl="1" eaLnBrk="1" hangingPunct="1">
              <a:defRPr/>
            </a:pPr>
            <a:r>
              <a:rPr lang="en-US" dirty="0"/>
              <a:t>Unsigned if have “U” as suffix</a:t>
            </a:r>
          </a:p>
          <a:p>
            <a:pPr lvl="2" eaLnBrk="1" hangingPunct="1">
              <a:buFont typeface="Wingdings" pitchFamily="2" charset="2"/>
              <a:buNone/>
              <a:defRPr/>
            </a:pPr>
            <a:r>
              <a:rPr lang="en-US" b="1" dirty="0">
                <a:latin typeface="Courier New" pitchFamily="49" charset="0"/>
              </a:rPr>
              <a:t>0U, 4294967259U</a:t>
            </a:r>
          </a:p>
          <a:p>
            <a:pPr eaLnBrk="1" hangingPunct="1">
              <a:defRPr/>
            </a:pPr>
            <a:r>
              <a:rPr lang="en-US" dirty="0"/>
              <a:t>Casting</a:t>
            </a:r>
          </a:p>
          <a:p>
            <a:pPr lvl="1" eaLnBrk="1" hangingPunct="1">
              <a:defRPr/>
            </a:pPr>
            <a:r>
              <a:rPr lang="en-US" dirty="0"/>
              <a:t>Explicit casting between signed &amp; unsigned same as U2T and T2U</a:t>
            </a:r>
          </a:p>
          <a:p>
            <a:pPr lvl="2" eaLnBrk="1" hangingPunct="1">
              <a:buFont typeface="Wingdings" pitchFamily="2" charset="2"/>
              <a:buNone/>
              <a:defRPr/>
            </a:pPr>
            <a:r>
              <a:rPr lang="en-US" sz="1800" b="1" dirty="0" err="1">
                <a:latin typeface="Courier New" pitchFamily="49" charset="0"/>
              </a:rPr>
              <a:t>int</a:t>
            </a:r>
            <a:r>
              <a:rPr lang="en-US" sz="1800" b="1" dirty="0">
                <a:latin typeface="Courier New" pitchFamily="49" charset="0"/>
              </a:rPr>
              <a:t> </a:t>
            </a:r>
            <a:r>
              <a:rPr lang="en-US" sz="1800" b="1" dirty="0" err="1">
                <a:latin typeface="Courier New" pitchFamily="49" charset="0"/>
              </a:rPr>
              <a:t>tx</a:t>
            </a:r>
            <a:r>
              <a:rPr lang="en-US" sz="1800" b="1" dirty="0">
                <a:latin typeface="Courier New" pitchFamily="49" charset="0"/>
              </a:rPr>
              <a:t>, </a:t>
            </a:r>
            <a:r>
              <a:rPr lang="en-US" sz="1800" b="1" dirty="0" err="1">
                <a:latin typeface="Courier New" pitchFamily="49" charset="0"/>
              </a:rPr>
              <a:t>ty</a:t>
            </a:r>
            <a:r>
              <a:rPr lang="en-US" sz="1800" b="1" dirty="0">
                <a:latin typeface="Courier New" pitchFamily="49" charset="0"/>
              </a:rPr>
              <a:t>;</a:t>
            </a:r>
          </a:p>
          <a:p>
            <a:pPr lvl="2" eaLnBrk="1" hangingPunct="1">
              <a:buFont typeface="Wingdings" pitchFamily="2" charset="2"/>
              <a:buNone/>
              <a:defRPr/>
            </a:pPr>
            <a:r>
              <a:rPr lang="en-US" sz="1800" b="1" dirty="0">
                <a:latin typeface="Courier New" pitchFamily="49" charset="0"/>
              </a:rPr>
              <a:t>unsigned </a:t>
            </a:r>
            <a:r>
              <a:rPr lang="en-US" sz="1800" b="1" dirty="0" err="1">
                <a:latin typeface="Courier New" pitchFamily="49" charset="0"/>
              </a:rPr>
              <a:t>ux</a:t>
            </a:r>
            <a:r>
              <a:rPr lang="en-US" sz="1800" b="1" dirty="0">
                <a:latin typeface="Courier New" pitchFamily="49" charset="0"/>
              </a:rPr>
              <a:t>, </a:t>
            </a:r>
            <a:r>
              <a:rPr lang="en-US" sz="1800" b="1" dirty="0" err="1">
                <a:latin typeface="Courier New" pitchFamily="49" charset="0"/>
              </a:rPr>
              <a:t>uy</a:t>
            </a:r>
            <a:r>
              <a:rPr lang="en-US" sz="1800" b="1" dirty="0">
                <a:latin typeface="Courier New" pitchFamily="49" charset="0"/>
              </a:rPr>
              <a:t>;</a:t>
            </a:r>
          </a:p>
          <a:p>
            <a:pPr lvl="2" eaLnBrk="1" hangingPunct="1">
              <a:buFont typeface="Wingdings" pitchFamily="2" charset="2"/>
              <a:buNone/>
              <a:defRPr/>
            </a:pPr>
            <a:r>
              <a:rPr lang="en-US" sz="1800" b="1" dirty="0" err="1">
                <a:latin typeface="Courier New" pitchFamily="49" charset="0"/>
              </a:rPr>
              <a:t>tx</a:t>
            </a:r>
            <a:r>
              <a:rPr lang="en-US" sz="1800" b="1" dirty="0">
                <a:latin typeface="Courier New" pitchFamily="49" charset="0"/>
              </a:rPr>
              <a:t> = (</a:t>
            </a:r>
            <a:r>
              <a:rPr lang="en-US" sz="1800" b="1" dirty="0" err="1">
                <a:latin typeface="Courier New" pitchFamily="49" charset="0"/>
              </a:rPr>
              <a:t>int</a:t>
            </a:r>
            <a:r>
              <a:rPr lang="en-US" sz="1800" b="1" dirty="0">
                <a:latin typeface="Courier New" pitchFamily="49" charset="0"/>
              </a:rPr>
              <a:t>) </a:t>
            </a:r>
            <a:r>
              <a:rPr lang="en-US" sz="1800" b="1" dirty="0" err="1">
                <a:latin typeface="Courier New" pitchFamily="49" charset="0"/>
              </a:rPr>
              <a:t>ux</a:t>
            </a:r>
            <a:r>
              <a:rPr lang="en-US" sz="1800" b="1" dirty="0">
                <a:latin typeface="Courier New" pitchFamily="49" charset="0"/>
              </a:rPr>
              <a:t>;</a:t>
            </a:r>
          </a:p>
          <a:p>
            <a:pPr lvl="2" eaLnBrk="1" hangingPunct="1">
              <a:buFont typeface="Wingdings" pitchFamily="2" charset="2"/>
              <a:buNone/>
              <a:defRPr/>
            </a:pPr>
            <a:r>
              <a:rPr lang="en-US" sz="1800" b="1" dirty="0" err="1">
                <a:latin typeface="Courier New" pitchFamily="49" charset="0"/>
              </a:rPr>
              <a:t>uy</a:t>
            </a:r>
            <a:r>
              <a:rPr lang="en-US" sz="1800" b="1" dirty="0">
                <a:latin typeface="Courier New" pitchFamily="49" charset="0"/>
              </a:rPr>
              <a:t> = (unsigned) </a:t>
            </a:r>
            <a:r>
              <a:rPr lang="en-US" sz="1800" b="1" dirty="0" err="1">
                <a:latin typeface="Courier New" pitchFamily="49" charset="0"/>
              </a:rPr>
              <a:t>ty</a:t>
            </a:r>
            <a:r>
              <a:rPr lang="en-US" sz="1800" b="1" dirty="0">
                <a:latin typeface="Courier New" pitchFamily="49" charset="0"/>
              </a:rPr>
              <a:t>;</a:t>
            </a:r>
          </a:p>
          <a:p>
            <a:pPr lvl="1" eaLnBrk="1" hangingPunct="1">
              <a:defRPr/>
            </a:pPr>
            <a:endParaRPr lang="en-US" dirty="0"/>
          </a:p>
          <a:p>
            <a:pPr lvl="1" eaLnBrk="1" hangingPunct="1">
              <a:defRPr/>
            </a:pPr>
            <a:r>
              <a:rPr lang="en-US" dirty="0"/>
              <a:t>Implicit casting also occurs via assignments and procedure calls</a:t>
            </a:r>
          </a:p>
          <a:p>
            <a:pPr lvl="2" eaLnBrk="1" hangingPunct="1">
              <a:buFont typeface="Wingdings" pitchFamily="2" charset="2"/>
              <a:buNone/>
              <a:defRPr/>
            </a:pPr>
            <a:r>
              <a:rPr lang="en-US" sz="1800" b="1" dirty="0" err="1">
                <a:latin typeface="Courier New" pitchFamily="49" charset="0"/>
              </a:rPr>
              <a:t>tx</a:t>
            </a:r>
            <a:r>
              <a:rPr lang="en-US" sz="1800" b="1" dirty="0">
                <a:latin typeface="Courier New" pitchFamily="49" charset="0"/>
              </a:rPr>
              <a:t> = </a:t>
            </a:r>
            <a:r>
              <a:rPr lang="en-US" sz="1800" b="1" dirty="0" err="1">
                <a:latin typeface="Courier New" pitchFamily="49" charset="0"/>
              </a:rPr>
              <a:t>ux</a:t>
            </a:r>
            <a:r>
              <a:rPr lang="en-US" sz="1800" b="1" dirty="0">
                <a:latin typeface="Courier New" pitchFamily="49" charset="0"/>
              </a:rPr>
              <a:t>;                   </a:t>
            </a:r>
            <a:r>
              <a:rPr lang="en-US" sz="1800" b="1" dirty="0" err="1">
                <a:latin typeface="Courier New" pitchFamily="49" charset="0"/>
              </a:rPr>
              <a:t>int</a:t>
            </a:r>
            <a:r>
              <a:rPr lang="en-US" sz="1800" b="1" dirty="0">
                <a:latin typeface="Courier New" pitchFamily="49" charset="0"/>
              </a:rPr>
              <a:t> fun(unsigned u);</a:t>
            </a:r>
          </a:p>
          <a:p>
            <a:pPr lvl="2" eaLnBrk="1" hangingPunct="1">
              <a:buFont typeface="Wingdings" pitchFamily="2" charset="2"/>
              <a:buNone/>
              <a:defRPr/>
            </a:pPr>
            <a:r>
              <a:rPr lang="en-US" sz="1800" b="1" dirty="0" err="1">
                <a:latin typeface="Courier New" pitchFamily="49" charset="0"/>
              </a:rPr>
              <a:t>uy</a:t>
            </a:r>
            <a:r>
              <a:rPr lang="en-US" sz="1800" b="1" dirty="0">
                <a:latin typeface="Courier New" pitchFamily="49" charset="0"/>
              </a:rPr>
              <a:t> = ty;                   </a:t>
            </a:r>
            <a:r>
              <a:rPr lang="en-US" sz="1800" b="1" dirty="0" err="1">
                <a:latin typeface="Courier New" pitchFamily="49" charset="0"/>
              </a:rPr>
              <a:t>uy</a:t>
            </a:r>
            <a:r>
              <a:rPr lang="en-US" sz="1800" b="1" dirty="0">
                <a:latin typeface="Courier New" pitchFamily="49" charset="0"/>
              </a:rPr>
              <a:t> = fun(</a:t>
            </a:r>
            <a:r>
              <a:rPr lang="en-US" sz="1800" b="1" dirty="0" err="1">
                <a:latin typeface="Courier New" pitchFamily="49" charset="0"/>
              </a:rPr>
              <a:t>tx</a:t>
            </a:r>
            <a:r>
              <a:rPr lang="en-US" sz="1800" b="1" dirty="0">
                <a:latin typeface="Courier New" pitchFamily="49" charset="0"/>
              </a:rPr>
              <a:t>);</a:t>
            </a:r>
          </a:p>
          <a:p>
            <a:pPr eaLnBrk="1" hangingPunct="1">
              <a:defRPr/>
            </a:pPr>
            <a:endParaRPr lang="en-US" sz="1800" b="0" dirty="0">
              <a:latin typeface="Courier New" pitchFamily="49"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4A86-7344-4A84-B698-AF9423C25CCF}"/>
              </a:ext>
            </a:extLst>
          </p:cNvPr>
          <p:cNvSpPr>
            <a:spLocks noGrp="1"/>
          </p:cNvSpPr>
          <p:nvPr>
            <p:ph type="title"/>
          </p:nvPr>
        </p:nvSpPr>
        <p:spPr/>
        <p:txBody>
          <a:bodyPr/>
          <a:lstStyle/>
          <a:p>
            <a:r>
              <a:rPr lang="en-US" dirty="0"/>
              <a:t>Analog Computers</a:t>
            </a:r>
          </a:p>
        </p:txBody>
      </p:sp>
      <p:sp>
        <p:nvSpPr>
          <p:cNvPr id="3" name="Content Placeholder 2">
            <a:extLst>
              <a:ext uri="{FF2B5EF4-FFF2-40B4-BE49-F238E27FC236}">
                <a16:creationId xmlns:a16="http://schemas.microsoft.com/office/drawing/2014/main" id="{EDFD883A-69B2-410D-A32A-F4E596CC809E}"/>
              </a:ext>
            </a:extLst>
          </p:cNvPr>
          <p:cNvSpPr>
            <a:spLocks noGrp="1"/>
          </p:cNvSpPr>
          <p:nvPr>
            <p:ph idx="1"/>
          </p:nvPr>
        </p:nvSpPr>
        <p:spPr>
          <a:xfrm>
            <a:off x="396875" y="1197678"/>
            <a:ext cx="7680325" cy="28680849"/>
          </a:xfrm>
        </p:spPr>
        <p:txBody>
          <a:bodyPr/>
          <a:lstStyle/>
          <a:p>
            <a:r>
              <a:rPr lang="en-US" dirty="0"/>
              <a:t>Before digital computers there were analog computers. </a:t>
            </a:r>
          </a:p>
          <a:p>
            <a:pPr marL="0" indent="0">
              <a:buNone/>
            </a:pPr>
            <a:endParaRPr lang="en-US" dirty="0"/>
          </a:p>
          <a:p>
            <a:r>
              <a:rPr lang="en-US" dirty="0"/>
              <a:t>Consider a couple of simple analog computers:</a:t>
            </a:r>
          </a:p>
          <a:p>
            <a:pPr lvl="1"/>
            <a:r>
              <a:rPr lang="en-US" dirty="0"/>
              <a:t>A simple circuit can allow one to adjust voltages using variable resistors and measure the output using a volt meter:</a:t>
            </a:r>
          </a:p>
          <a:p>
            <a:pPr lvl="1"/>
            <a:r>
              <a:rPr lang="en-US" dirty="0"/>
              <a:t>A simple network of adjustable parallel resistors can allow one to find the average of the inputs. </a:t>
            </a:r>
          </a:p>
          <a:p>
            <a:pPr lvl="1"/>
            <a:endParaRPr lang="en-US" dirty="0"/>
          </a:p>
          <a:p>
            <a:pPr lvl="1"/>
            <a:endParaRPr lang="en-US" dirty="0"/>
          </a:p>
        </p:txBody>
      </p:sp>
      <p:pic>
        <p:nvPicPr>
          <p:cNvPr id="76802" name="Picture 2" descr="Resistive Adder Circuit Schematic">
            <a:extLst>
              <a:ext uri="{FF2B5EF4-FFF2-40B4-BE49-F238E27FC236}">
                <a16:creationId xmlns:a16="http://schemas.microsoft.com/office/drawing/2014/main" id="{814EDE54-8710-4743-931D-D00CB2318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832" y="4062599"/>
            <a:ext cx="1537842" cy="14391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4C26DDD-DDD1-4FD0-A203-186D6B815F95}"/>
              </a:ext>
            </a:extLst>
          </p:cNvPr>
          <p:cNvSpPr/>
          <p:nvPr/>
        </p:nvSpPr>
        <p:spPr>
          <a:xfrm>
            <a:off x="1482850" y="5599702"/>
            <a:ext cx="4572000" cy="461665"/>
          </a:xfrm>
          <a:prstGeom prst="rect">
            <a:avLst/>
          </a:prstGeom>
        </p:spPr>
        <p:txBody>
          <a:bodyPr>
            <a:spAutoFit/>
          </a:bodyPr>
          <a:lstStyle/>
          <a:p>
            <a:r>
              <a:rPr lang="en-US" sz="1200" dirty="0">
                <a:hlinkClick r:id="rId3"/>
              </a:rPr>
              <a:t>https://www.daycounter.com/Calculators/Voltage-Summer/Voltage-Summer-Calculator.phtml</a:t>
            </a:r>
            <a:endParaRPr lang="en-US" sz="1200" dirty="0"/>
          </a:p>
        </p:txBody>
      </p:sp>
      <p:sp>
        <p:nvSpPr>
          <p:cNvPr id="8" name="AutoShape 10">
            <a:extLst>
              <a:ext uri="{FF2B5EF4-FFF2-40B4-BE49-F238E27FC236}">
                <a16:creationId xmlns:a16="http://schemas.microsoft.com/office/drawing/2014/main" id="{30FCB51F-5E82-4B31-9EC9-AA9F1F2CDE00}"/>
              </a:ext>
            </a:extLst>
          </p:cNvPr>
          <p:cNvSpPr>
            <a:spLocks noChangeAspect="1" noChangeArrowheads="1"/>
          </p:cNvSpPr>
          <p:nvPr/>
        </p:nvSpPr>
        <p:spPr bwMode="auto">
          <a:xfrm>
            <a:off x="4423025" y="3890507"/>
            <a:ext cx="2209800" cy="220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22CB1832-8857-4B4A-B5F5-0747B36AC59D}"/>
              </a:ext>
            </a:extLst>
          </p:cNvPr>
          <p:cNvGrpSpPr/>
          <p:nvPr/>
        </p:nvGrpSpPr>
        <p:grpSpPr>
          <a:xfrm>
            <a:off x="4118225" y="4062599"/>
            <a:ext cx="2438400" cy="1447800"/>
            <a:chOff x="4114800" y="3448692"/>
            <a:chExt cx="2438400" cy="1447800"/>
          </a:xfrm>
        </p:grpSpPr>
        <p:pic>
          <p:nvPicPr>
            <p:cNvPr id="76812" name="Picture 12">
              <a:extLst>
                <a:ext uri="{FF2B5EF4-FFF2-40B4-BE49-F238E27FC236}">
                  <a16:creationId xmlns:a16="http://schemas.microsoft.com/office/drawing/2014/main" id="{A4990DBF-095F-4B1C-A4F0-9C8308EEDB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690" r="32745" b="-44"/>
            <a:stretch/>
          </p:blipFill>
          <p:spPr bwMode="auto">
            <a:xfrm>
              <a:off x="4114800" y="3448692"/>
              <a:ext cx="2216944" cy="1447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5BF3D40-2D70-4E61-ADF6-5B9C354CAD3B}"/>
                </a:ext>
              </a:extLst>
            </p:cNvPr>
            <p:cNvSpPr/>
            <p:nvPr/>
          </p:nvSpPr>
          <p:spPr bwMode="auto">
            <a:xfrm>
              <a:off x="5715000" y="4419600"/>
              <a:ext cx="838200" cy="476892"/>
            </a:xfrm>
            <a:prstGeom prst="rect">
              <a:avLst/>
            </a:prstGeom>
            <a:solidFill>
              <a:schemeClr val="bg1"/>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sp>
        <p:nvSpPr>
          <p:cNvPr id="11" name="Rectangle 10">
            <a:extLst>
              <a:ext uri="{FF2B5EF4-FFF2-40B4-BE49-F238E27FC236}">
                <a16:creationId xmlns:a16="http://schemas.microsoft.com/office/drawing/2014/main" id="{78292016-AFBB-43AC-AB8E-B2B2436FF9E9}"/>
              </a:ext>
            </a:extLst>
          </p:cNvPr>
          <p:cNvSpPr/>
          <p:nvPr/>
        </p:nvSpPr>
        <p:spPr>
          <a:xfrm>
            <a:off x="4049169" y="5928449"/>
            <a:ext cx="4572000" cy="461665"/>
          </a:xfrm>
          <a:prstGeom prst="rect">
            <a:avLst/>
          </a:prstGeom>
        </p:spPr>
        <p:txBody>
          <a:bodyPr>
            <a:spAutoFit/>
          </a:bodyPr>
          <a:lstStyle/>
          <a:p>
            <a:r>
              <a:rPr lang="en-US" sz="1200" dirty="0">
                <a:hlinkClick r:id="rId5"/>
              </a:rPr>
              <a:t>https://www.quora.com/What-is-the-most-basic-voltage-adder-circuit-without-a-transistor-op-amp-and-any-external-supply</a:t>
            </a:r>
            <a:endParaRPr lang="en-US" sz="1200" dirty="0"/>
          </a:p>
        </p:txBody>
      </p:sp>
    </p:spTree>
    <p:extLst>
      <p:ext uri="{BB962C8B-B14F-4D97-AF65-F5344CB8AC3E}">
        <p14:creationId xmlns:p14="http://schemas.microsoft.com/office/powerpoint/2010/main" val="16620056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290513" y="3276600"/>
            <a:ext cx="8853487" cy="3581400"/>
          </a:xfrm>
          <a:prstGeom prst="rect">
            <a:avLst/>
          </a:prstGeom>
          <a:noFill/>
          <a:ln w="12700">
            <a:noFill/>
            <a:miter lim="800000"/>
            <a:headEnd/>
            <a:tailEnd/>
          </a:ln>
        </p:spPr>
        <p:txBody>
          <a:bodyPr lIns="90487" tIns="44450" rIns="90487" bIns="44450"/>
          <a:lstStyle/>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0	0U	</a:t>
            </a:r>
            <a:r>
              <a:rPr lang="en-US" sz="2000" dirty="0"/>
              <a: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-1	0	</a:t>
            </a:r>
            <a:r>
              <a:rPr lang="en-US" sz="2000" dirty="0"/>
              <a:t>&lt;	</a:t>
            </a:r>
            <a:r>
              <a:rPr lang="en-US" sz="2000" dirty="0">
                <a:latin typeface="Calibri" pitchFamily="34" charset="0"/>
              </a:rPr>
              <a:t>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-1	0U	</a:t>
            </a:r>
            <a:r>
              <a:rPr lang="en-US" sz="2000" dirty="0"/>
              <a:t>&gt;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	-2147483648</a:t>
            </a:r>
            <a:r>
              <a:rPr lang="en-US" sz="2000" dirty="0"/>
              <a:t> 	&gt;	</a:t>
            </a:r>
            <a:r>
              <a:rPr lang="en-US" sz="2000" dirty="0">
                <a:latin typeface="Calibri" pitchFamily="34" charset="0"/>
              </a:rPr>
              <a:t>signed</a:t>
            </a:r>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2147483647U	-2147483648</a:t>
            </a:r>
            <a:r>
              <a:rPr lang="en-US" sz="2000" dirty="0"/>
              <a:t> 	&lt;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-1	-2</a:t>
            </a:r>
            <a:r>
              <a:rPr lang="en-US" sz="2000" dirty="0"/>
              <a:t> 	&gt;	</a:t>
            </a:r>
            <a:r>
              <a:rPr lang="en-US" sz="2000" dirty="0">
                <a:latin typeface="Calibri" pitchFamily="34" charset="0"/>
              </a:rPr>
              <a:t>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(unsigned) -1	-2</a:t>
            </a:r>
            <a:r>
              <a:rPr lang="en-US" sz="2000" dirty="0"/>
              <a:t> 	&gt;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 	2147483648U</a:t>
            </a:r>
            <a:r>
              <a:rPr lang="en-US" sz="2000" dirty="0"/>
              <a:t> 	&lt;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 	(</a:t>
            </a:r>
            <a:r>
              <a:rPr lang="en-US" sz="2000" dirty="0" err="1">
                <a:solidFill>
                  <a:schemeClr val="bg1"/>
                </a:solidFill>
              </a:rPr>
              <a:t>int</a:t>
            </a:r>
            <a:r>
              <a:rPr lang="en-US" sz="2000" dirty="0">
                <a:solidFill>
                  <a:schemeClr val="bg1"/>
                </a:solidFill>
              </a:rPr>
              <a:t>) 2147483648U</a:t>
            </a:r>
            <a:r>
              <a:rPr lang="en-US" sz="2000" dirty="0"/>
              <a:t>	&gt;	</a:t>
            </a:r>
            <a:r>
              <a:rPr lang="en-US" sz="2000" dirty="0">
                <a:latin typeface="Calibri" pitchFamily="34" charset="0"/>
              </a:rPr>
              <a:t>signed</a:t>
            </a:r>
            <a:endParaRPr lang="en-US" sz="2000" dirty="0"/>
          </a:p>
        </p:txBody>
      </p:sp>
      <p:sp>
        <p:nvSpPr>
          <p:cNvPr id="121859" name="Rectangle 3"/>
          <p:cNvSpPr>
            <a:spLocks noGrp="1" noChangeArrowheads="1"/>
          </p:cNvSpPr>
          <p:nvPr>
            <p:ph type="title"/>
          </p:nvPr>
        </p:nvSpPr>
        <p:spPr>
          <a:xfrm>
            <a:off x="304800" y="323850"/>
            <a:ext cx="6524625" cy="555625"/>
          </a:xfrm>
        </p:spPr>
        <p:txBody>
          <a:bodyPr/>
          <a:lstStyle/>
          <a:p>
            <a:pPr eaLnBrk="1" hangingPunct="1">
              <a:defRPr/>
            </a:pPr>
            <a:r>
              <a:rPr lang="en-US"/>
              <a:t>Casting Surprises</a:t>
            </a:r>
          </a:p>
        </p:txBody>
      </p:sp>
      <p:sp>
        <p:nvSpPr>
          <p:cNvPr id="121860" name="Rectangle 4"/>
          <p:cNvSpPr>
            <a:spLocks noGrp="1" noChangeArrowheads="1"/>
          </p:cNvSpPr>
          <p:nvPr>
            <p:ph type="body" idx="1"/>
          </p:nvPr>
        </p:nvSpPr>
        <p:spPr>
          <a:xfrm>
            <a:off x="290513" y="914400"/>
            <a:ext cx="9005887" cy="5867400"/>
          </a:xfrm>
        </p:spPr>
        <p:txBody>
          <a:bodyPr lIns="90487" tIns="44450" rIns="90487" bIns="44450"/>
          <a:lstStyle/>
          <a:p>
            <a:pPr eaLnBrk="1" hangingPunct="1">
              <a:tabLst>
                <a:tab pos="457200" algn="l"/>
                <a:tab pos="2857500" algn="l"/>
                <a:tab pos="5549900" algn="l"/>
                <a:tab pos="6972300" algn="l"/>
              </a:tabLst>
              <a:defRPr/>
            </a:pPr>
            <a:r>
              <a:rPr lang="en-US" dirty="0"/>
              <a:t>Expression Evaluation</a:t>
            </a:r>
          </a:p>
          <a:p>
            <a:pPr marL="687388" lvl="1" indent="-187325" eaLnBrk="1" hangingPunct="1">
              <a:tabLst>
                <a:tab pos="457200" algn="l"/>
                <a:tab pos="2857500" algn="l"/>
                <a:tab pos="5549900" algn="l"/>
                <a:tab pos="6972300" algn="l"/>
              </a:tabLst>
              <a:defRPr/>
            </a:pPr>
            <a:r>
              <a:rPr lang="en-US" dirty="0"/>
              <a:t>If there is a mix of unsigned and signed in single expression, </a:t>
            </a:r>
            <a:br>
              <a:rPr lang="en-US" dirty="0"/>
            </a:br>
            <a:r>
              <a:rPr lang="en-US" b="1" i="1" dirty="0">
                <a:solidFill>
                  <a:srgbClr val="C00000"/>
                </a:solidFill>
              </a:rPr>
              <a:t>signed values implicitly cast to unsigned</a:t>
            </a:r>
          </a:p>
          <a:p>
            <a:pPr marL="687388" lvl="1" indent="-187325" eaLnBrk="1" hangingPunct="1">
              <a:tabLst>
                <a:tab pos="457200" algn="l"/>
                <a:tab pos="2857500" algn="l"/>
                <a:tab pos="5549900" algn="l"/>
                <a:tab pos="6972300" algn="l"/>
              </a:tabLst>
              <a:defRPr/>
            </a:pPr>
            <a:r>
              <a:rPr lang="en-US" dirty="0"/>
              <a:t>Including comparison operations </a:t>
            </a:r>
            <a:r>
              <a:rPr lang="en-US" b="1" dirty="0">
                <a:latin typeface="Courier New" pitchFamily="49" charset="0"/>
              </a:rPr>
              <a:t>&lt;</a:t>
            </a:r>
            <a:r>
              <a:rPr lang="en-US" b="1" dirty="0"/>
              <a:t>, </a:t>
            </a:r>
            <a:r>
              <a:rPr lang="en-US" b="1" dirty="0">
                <a:latin typeface="Courier New" pitchFamily="49" charset="0"/>
              </a:rPr>
              <a:t>&gt;</a:t>
            </a:r>
            <a:r>
              <a:rPr lang="en-US" b="1" dirty="0"/>
              <a:t>, </a:t>
            </a:r>
            <a:r>
              <a:rPr lang="en-US" b="1" dirty="0">
                <a:latin typeface="Courier New" pitchFamily="49" charset="0"/>
              </a:rPr>
              <a:t>==</a:t>
            </a:r>
            <a:r>
              <a:rPr lang="en-US" b="1" dirty="0"/>
              <a:t>, </a:t>
            </a:r>
            <a:r>
              <a:rPr lang="en-US" b="1" dirty="0">
                <a:latin typeface="Courier New" pitchFamily="49" charset="0"/>
              </a:rPr>
              <a:t>&lt;=</a:t>
            </a:r>
            <a:r>
              <a:rPr lang="en-US" b="1" dirty="0"/>
              <a:t>, </a:t>
            </a:r>
            <a:r>
              <a:rPr lang="en-US" b="1" dirty="0">
                <a:latin typeface="Courier New" pitchFamily="49" charset="0"/>
              </a:rPr>
              <a:t>&gt;=</a:t>
            </a:r>
          </a:p>
          <a:p>
            <a:pPr marL="687388" lvl="1" indent="-187325">
              <a:tabLst>
                <a:tab pos="457200" algn="l"/>
                <a:tab pos="2857500" algn="l"/>
                <a:tab pos="5549900" algn="l"/>
                <a:tab pos="6972300" algn="l"/>
              </a:tabLst>
              <a:defRPr/>
            </a:pPr>
            <a:r>
              <a:rPr lang="en-US" dirty="0"/>
              <a:t>Examples for </a:t>
            </a:r>
            <a:r>
              <a:rPr lang="en-US" i="1" dirty="0"/>
              <a:t>W</a:t>
            </a:r>
            <a:r>
              <a:rPr lang="en-US" dirty="0"/>
              <a:t> = 32:    </a:t>
            </a:r>
            <a:r>
              <a:rPr lang="en-US" b="1" dirty="0">
                <a:solidFill>
                  <a:srgbClr val="C00000"/>
                </a:solidFill>
              </a:rPr>
              <a:t>TMIN = -2,147,483,648 ,     TMAX = 2,147,483,647</a:t>
            </a:r>
          </a:p>
          <a:p>
            <a:pPr eaLnBrk="1" hangingPunct="1">
              <a:tabLst>
                <a:tab pos="457200" algn="l"/>
                <a:tab pos="2857500" algn="l"/>
                <a:tab pos="5549900" algn="l"/>
                <a:tab pos="6972300" algn="l"/>
              </a:tabLst>
              <a:defRPr/>
            </a:pPr>
            <a:r>
              <a:rPr lang="en-US" dirty="0"/>
              <a:t>Constant</a:t>
            </a:r>
            <a:r>
              <a:rPr lang="en-US" baseline="-25000" dirty="0"/>
              <a:t>1</a:t>
            </a:r>
            <a:r>
              <a:rPr lang="en-US" dirty="0"/>
              <a:t>	Constant</a:t>
            </a:r>
            <a:r>
              <a:rPr lang="en-US" baseline="-25000" dirty="0"/>
              <a:t>2</a:t>
            </a:r>
            <a:r>
              <a:rPr lang="en-US" dirty="0"/>
              <a:t>	Relation	Evaluation</a:t>
            </a:r>
          </a:p>
          <a:p>
            <a:pPr marL="288925" lvl="1" indent="-117475" eaLnBrk="1" hangingPunct="1">
              <a:buFont typeface="Wingdings" pitchFamily="2" charset="2"/>
              <a:buNone/>
              <a:tabLst>
                <a:tab pos="227013" algn="l"/>
                <a:tab pos="2860675" algn="l"/>
                <a:tab pos="5657850" algn="l"/>
                <a:tab pos="6972300" algn="l"/>
              </a:tabLst>
              <a:defRPr/>
            </a:pPr>
            <a:r>
              <a:rPr lang="en-US" sz="2100" dirty="0"/>
              <a:t>	0	0U	</a:t>
            </a:r>
          </a:p>
          <a:p>
            <a:pPr marL="288925" lvl="1" indent="-117475" eaLnBrk="1" hangingPunct="1">
              <a:buFont typeface="Wingdings" pitchFamily="2" charset="2"/>
              <a:buNone/>
              <a:tabLst>
                <a:tab pos="227013" algn="l"/>
                <a:tab pos="2860675" algn="l"/>
                <a:tab pos="5549900" algn="l"/>
                <a:tab pos="6972300" algn="l"/>
              </a:tabLst>
              <a:defRPr/>
            </a:pPr>
            <a:r>
              <a:rPr lang="en-US" sz="2100" dirty="0"/>
              <a:t>	-1	0	</a:t>
            </a:r>
          </a:p>
          <a:p>
            <a:pPr marL="288925" lvl="1" indent="-117475" eaLnBrk="1" hangingPunct="1">
              <a:buFont typeface="Wingdings" pitchFamily="2" charset="2"/>
              <a:buNone/>
              <a:tabLst>
                <a:tab pos="227013" algn="l"/>
                <a:tab pos="2860675" algn="l"/>
                <a:tab pos="5549900" algn="l"/>
                <a:tab pos="6972300" algn="l"/>
              </a:tabLst>
              <a:defRPr/>
            </a:pPr>
            <a:r>
              <a:rPr lang="en-US" sz="2100" dirty="0"/>
              <a:t>	-1	0U	</a:t>
            </a:r>
          </a:p>
          <a:p>
            <a:pPr marL="288925" lvl="1" indent="-117475" eaLnBrk="1" hangingPunct="1">
              <a:buFont typeface="Wingdings" pitchFamily="2" charset="2"/>
              <a:buNone/>
              <a:tabLst>
                <a:tab pos="227013" algn="l"/>
                <a:tab pos="2860675" algn="l"/>
                <a:tab pos="5549900" algn="l"/>
                <a:tab pos="6972300" algn="l"/>
              </a:tabLst>
              <a:defRPr/>
            </a:pPr>
            <a:r>
              <a:rPr lang="en-US" sz="2100" dirty="0"/>
              <a:t>	2147483647	-2147483647-1 	</a:t>
            </a:r>
          </a:p>
          <a:p>
            <a:pPr marL="288925" lvl="1" indent="-117475" eaLnBrk="1" hangingPunct="1">
              <a:buFont typeface="Wingdings" pitchFamily="2" charset="2"/>
              <a:buNone/>
              <a:tabLst>
                <a:tab pos="227013" algn="l"/>
                <a:tab pos="2860675" algn="l"/>
                <a:tab pos="5549900" algn="l"/>
                <a:tab pos="6972300" algn="l"/>
              </a:tabLst>
              <a:defRPr/>
            </a:pPr>
            <a:r>
              <a:rPr lang="en-US" sz="2100" dirty="0"/>
              <a:t>	2147483647U	-2147483647-1 	</a:t>
            </a:r>
          </a:p>
          <a:p>
            <a:pPr marL="288925" lvl="1" indent="-117475" eaLnBrk="1" hangingPunct="1">
              <a:buFont typeface="Wingdings" pitchFamily="2" charset="2"/>
              <a:buNone/>
              <a:tabLst>
                <a:tab pos="227013" algn="l"/>
                <a:tab pos="2860675" algn="l"/>
                <a:tab pos="5549900" algn="l"/>
                <a:tab pos="6972300" algn="l"/>
              </a:tabLst>
              <a:defRPr/>
            </a:pPr>
            <a:r>
              <a:rPr lang="en-US" sz="2100" dirty="0"/>
              <a:t>	-1	-2 	</a:t>
            </a:r>
          </a:p>
          <a:p>
            <a:pPr marL="288925" lvl="1" indent="-117475" eaLnBrk="1" hangingPunct="1">
              <a:buFont typeface="Wingdings" pitchFamily="2" charset="2"/>
              <a:buNone/>
              <a:tabLst>
                <a:tab pos="227013" algn="l"/>
                <a:tab pos="2860675" algn="l"/>
                <a:tab pos="5549900" algn="l"/>
                <a:tab pos="6972300" algn="l"/>
              </a:tabLst>
              <a:defRPr/>
            </a:pPr>
            <a:r>
              <a:rPr lang="en-US" sz="2100" dirty="0"/>
              <a:t>	(unsigned)-1	-2 	</a:t>
            </a:r>
          </a:p>
          <a:p>
            <a:pPr marL="288925" lvl="1" indent="-117475" eaLnBrk="1" hangingPunct="1">
              <a:buFont typeface="Wingdings" pitchFamily="2" charset="2"/>
              <a:buNone/>
              <a:tabLst>
                <a:tab pos="227013" algn="l"/>
                <a:tab pos="2860675" algn="l"/>
                <a:tab pos="5713413" algn="l"/>
                <a:tab pos="6972300" algn="l"/>
              </a:tabLst>
              <a:defRPr/>
            </a:pPr>
            <a:r>
              <a:rPr lang="en-US" sz="2100" dirty="0"/>
              <a:t>	 2147483647 	2147483648U 	</a:t>
            </a:r>
          </a:p>
          <a:p>
            <a:pPr marL="288925" lvl="1" indent="-117475" eaLnBrk="1" hangingPunct="1">
              <a:buFont typeface="Wingdings" pitchFamily="2" charset="2"/>
              <a:buNone/>
              <a:tabLst>
                <a:tab pos="227013" algn="l"/>
                <a:tab pos="2860675" algn="l"/>
                <a:tab pos="5549900" algn="l"/>
                <a:tab pos="6972300" algn="l"/>
              </a:tabLst>
              <a:defRPr/>
            </a:pPr>
            <a:r>
              <a:rPr lang="en-US" sz="2100" dirty="0"/>
              <a:t>	 2147483647 	(</a:t>
            </a:r>
            <a:r>
              <a:rPr lang="en-US" sz="2100" dirty="0" err="1"/>
              <a:t>int</a:t>
            </a:r>
            <a:r>
              <a:rPr lang="en-US" sz="2100" dirty="0"/>
              <a:t>) 2147483648U </a:t>
            </a:r>
            <a:r>
              <a:rPr lang="en-US" dirty="0">
                <a:latin typeface="Courier New"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18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18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18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18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185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18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09600" y="3505200"/>
            <a:ext cx="6172200" cy="91440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 name="Content Placeholder 2"/>
          <p:cNvSpPr>
            <a:spLocks noGrp="1"/>
          </p:cNvSpPr>
          <p:nvPr>
            <p:ph idx="1"/>
          </p:nvPr>
        </p:nvSpPr>
        <p:spPr>
          <a:xfrm>
            <a:off x="396875" y="1809750"/>
            <a:ext cx="7896225" cy="4972050"/>
          </a:xfrm>
        </p:spPr>
        <p:txBody>
          <a:bodyPr/>
          <a:lstStyle/>
          <a:p>
            <a:r>
              <a:rPr lang="en-US" dirty="0"/>
              <a:t>Bit pattern is maintained</a:t>
            </a:r>
          </a:p>
          <a:p>
            <a:r>
              <a:rPr lang="en-US" dirty="0"/>
              <a:t>But reinterpreted</a:t>
            </a:r>
          </a:p>
          <a:p>
            <a:r>
              <a:rPr lang="en-US" dirty="0"/>
              <a:t>Can have unexpected effects: adding or subtracting 2</a:t>
            </a:r>
            <a:r>
              <a:rPr lang="en-US" baseline="30000" dirty="0"/>
              <a:t>w</a:t>
            </a:r>
          </a:p>
          <a:p>
            <a:endParaRPr lang="en-US" dirty="0"/>
          </a:p>
          <a:p>
            <a:r>
              <a:rPr lang="en-US" dirty="0"/>
              <a:t>Expression containing signed and unsigned </a:t>
            </a:r>
            <a:r>
              <a:rPr lang="en-US" dirty="0" err="1"/>
              <a:t>int</a:t>
            </a:r>
            <a:endParaRPr lang="en-US" dirty="0"/>
          </a:p>
          <a:p>
            <a:pPr lvl="1"/>
            <a:r>
              <a:rPr lang="en-US" dirty="0" err="1">
                <a:latin typeface="Courier New"/>
                <a:cs typeface="Courier New"/>
              </a:rPr>
              <a:t>int</a:t>
            </a:r>
            <a:r>
              <a:rPr lang="en-US" dirty="0"/>
              <a:t> is cast to </a:t>
            </a:r>
            <a:r>
              <a:rPr lang="en-US" dirty="0">
                <a:latin typeface="Courier New"/>
                <a:cs typeface="Courier New"/>
              </a:rPr>
              <a:t>unsigned</a:t>
            </a:r>
            <a:r>
              <a:rPr lang="en-US" dirty="0"/>
              <a:t>!!</a:t>
            </a:r>
          </a:p>
        </p:txBody>
      </p:sp>
      <p:sp>
        <p:nvSpPr>
          <p:cNvPr id="2" name="Title 1"/>
          <p:cNvSpPr>
            <a:spLocks noGrp="1"/>
          </p:cNvSpPr>
          <p:nvPr>
            <p:ph type="title"/>
          </p:nvPr>
        </p:nvSpPr>
        <p:spPr>
          <a:xfrm>
            <a:off x="381000" y="685800"/>
            <a:ext cx="8177382" cy="762000"/>
          </a:xfrm>
        </p:spPr>
        <p:txBody>
          <a:bodyPr/>
          <a:lstStyle/>
          <a:p>
            <a:pPr marL="0" indent="0"/>
            <a:r>
              <a:rPr lang="en-US" dirty="0"/>
              <a:t>Summary</a:t>
            </a:r>
            <a:br>
              <a:rPr lang="en-US" dirty="0"/>
            </a:br>
            <a:r>
              <a:rPr lang="en-US" dirty="0"/>
              <a:t>Casting Signed ↔ Unsigned: Basic Rules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t>Integers</a:t>
            </a:r>
          </a:p>
          <a:p>
            <a:pPr lvl="1"/>
            <a:r>
              <a:rPr lang="en-US" dirty="0">
                <a:solidFill>
                  <a:schemeClr val="bg1">
                    <a:lumMod val="65000"/>
                  </a:schemeClr>
                </a:solidFill>
              </a:rPr>
              <a:t>Representation: unsigned and signed</a:t>
            </a:r>
          </a:p>
          <a:p>
            <a:pPr lvl="1"/>
            <a:r>
              <a:rPr lang="en-US" dirty="0">
                <a:solidFill>
                  <a:srgbClr val="A6A6A6"/>
                </a:solidFill>
              </a:rPr>
              <a:t>Conversion, casting</a:t>
            </a:r>
          </a:p>
          <a:p>
            <a:pPr lvl="1"/>
            <a:r>
              <a:rPr lang="en-US" b="1" dirty="0"/>
              <a:t>Expanding, truncating</a:t>
            </a:r>
          </a:p>
          <a:p>
            <a:pPr lvl="1"/>
            <a:r>
              <a:rPr lang="en-US" dirty="0">
                <a:solidFill>
                  <a:srgbClr val="A6A6A6"/>
                </a:solidFill>
              </a:rPr>
              <a:t>Addition, negation, multiplication, shifting</a:t>
            </a:r>
          </a:p>
          <a:p>
            <a:r>
              <a:rPr lang="en-US" dirty="0">
                <a:solidFill>
                  <a:schemeClr val="bg2"/>
                </a:solidFill>
              </a:rPr>
              <a:t>Byte Ordering</a:t>
            </a:r>
            <a:endParaRPr lang="en-US" dirty="0">
              <a:solidFill>
                <a:srgbClr val="A6A6A6"/>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4800" y="533400"/>
            <a:ext cx="6110288" cy="555625"/>
          </a:xfrm>
        </p:spPr>
        <p:txBody>
          <a:bodyPr/>
          <a:lstStyle/>
          <a:p>
            <a:pPr eaLnBrk="1" hangingPunct="1">
              <a:defRPr/>
            </a:pPr>
            <a:r>
              <a:rPr lang="en-US"/>
              <a:t>Sign Extension</a:t>
            </a:r>
          </a:p>
        </p:txBody>
      </p:sp>
      <p:sp>
        <p:nvSpPr>
          <p:cNvPr id="125955" name="Rectangle 3"/>
          <p:cNvSpPr>
            <a:spLocks noGrp="1" noChangeArrowheads="1"/>
          </p:cNvSpPr>
          <p:nvPr>
            <p:ph type="body" idx="1"/>
          </p:nvPr>
        </p:nvSpPr>
        <p:spPr>
          <a:xfrm>
            <a:off x="303213" y="1220788"/>
            <a:ext cx="8294687" cy="5224462"/>
          </a:xfrm>
        </p:spPr>
        <p:txBody>
          <a:bodyPr lIns="90487" tIns="44450" rIns="90487" bIns="44450"/>
          <a:lstStyle/>
          <a:p>
            <a:pPr eaLnBrk="1" hangingPunct="1">
              <a:defRPr/>
            </a:pPr>
            <a:r>
              <a:rPr lang="en-US" dirty="0"/>
              <a:t>Task:</a:t>
            </a:r>
          </a:p>
          <a:p>
            <a:pPr lvl="1" eaLnBrk="1" hangingPunct="1">
              <a:defRPr/>
            </a:pPr>
            <a:r>
              <a:rPr lang="en-US" dirty="0"/>
              <a:t>Given </a:t>
            </a:r>
            <a:r>
              <a:rPr lang="en-US" i="1" dirty="0"/>
              <a:t>w</a:t>
            </a:r>
            <a:r>
              <a:rPr lang="en-US" dirty="0"/>
              <a:t>-bit signed integer </a:t>
            </a:r>
            <a:r>
              <a:rPr lang="en-US" i="1" dirty="0"/>
              <a:t>x</a:t>
            </a:r>
            <a:endParaRPr lang="en-US" dirty="0"/>
          </a:p>
          <a:p>
            <a:pPr lvl="1" eaLnBrk="1" hangingPunct="1">
              <a:defRPr/>
            </a:pPr>
            <a:r>
              <a:rPr lang="en-US" dirty="0"/>
              <a:t>Convert it to </a:t>
            </a:r>
            <a:r>
              <a:rPr lang="en-US" i="1" dirty="0" err="1"/>
              <a:t>w</a:t>
            </a:r>
            <a:r>
              <a:rPr lang="en-US" dirty="0" err="1"/>
              <a:t>+</a:t>
            </a:r>
            <a:r>
              <a:rPr lang="en-US" i="1" dirty="0" err="1"/>
              <a:t>k</a:t>
            </a:r>
            <a:r>
              <a:rPr lang="en-US" dirty="0" err="1"/>
              <a:t>-bit</a:t>
            </a:r>
            <a:r>
              <a:rPr lang="en-US" dirty="0"/>
              <a:t> integer with same value</a:t>
            </a:r>
          </a:p>
          <a:p>
            <a:pPr eaLnBrk="1" hangingPunct="1">
              <a:defRPr/>
            </a:pPr>
            <a:r>
              <a:rPr lang="en-US" dirty="0"/>
              <a:t>Rule:</a:t>
            </a:r>
          </a:p>
          <a:p>
            <a:pPr lvl="1" eaLnBrk="1" hangingPunct="1">
              <a:defRPr/>
            </a:pPr>
            <a:r>
              <a:rPr lang="en-US" dirty="0"/>
              <a:t>Make </a:t>
            </a:r>
            <a:r>
              <a:rPr lang="en-US" i="1" dirty="0"/>
              <a:t>k</a:t>
            </a:r>
            <a:r>
              <a:rPr lang="en-US" dirty="0"/>
              <a:t> copies of sign bit:</a:t>
            </a:r>
          </a:p>
          <a:p>
            <a:pPr lvl="1" eaLnBrk="1" hangingPunct="1">
              <a:defRPr/>
            </a:pPr>
            <a:r>
              <a:rPr lang="en-US" b="0" i="1" dirty="0"/>
              <a:t>X’</a:t>
            </a:r>
            <a:r>
              <a:rPr lang="en-US" dirty="0"/>
              <a:t> =  </a:t>
            </a:r>
            <a:r>
              <a:rPr lang="en-US" b="0" i="1" dirty="0" err="1"/>
              <a:t>x</a:t>
            </a:r>
            <a:r>
              <a:rPr lang="en-US" b="0" i="1" baseline="-25000" dirty="0" err="1"/>
              <a:t>w</a:t>
            </a:r>
            <a:r>
              <a:rPr lang="en-US" b="0" baseline="-25000" dirty="0"/>
              <a:t>–1 </a:t>
            </a:r>
            <a:r>
              <a:rPr lang="en-US" dirty="0"/>
              <a:t>,…, </a:t>
            </a:r>
            <a:r>
              <a:rPr lang="en-US" b="0" i="1" dirty="0" err="1"/>
              <a:t>x</a:t>
            </a:r>
            <a:r>
              <a:rPr lang="en-US" b="0" i="1" baseline="-25000" dirty="0" err="1"/>
              <a:t>w</a:t>
            </a:r>
            <a:r>
              <a:rPr lang="en-US" b="0" baseline="-25000" dirty="0"/>
              <a:t>–1 </a:t>
            </a:r>
            <a:r>
              <a:rPr lang="en-US" dirty="0"/>
              <a:t>, </a:t>
            </a:r>
            <a:r>
              <a:rPr lang="en-US" b="0" i="1" dirty="0" err="1"/>
              <a:t>x</a:t>
            </a:r>
            <a:r>
              <a:rPr lang="en-US" b="0" i="1" baseline="-25000" dirty="0" err="1"/>
              <a:t>w</a:t>
            </a:r>
            <a:r>
              <a:rPr lang="en-US" b="0" baseline="-25000" dirty="0"/>
              <a:t>–1 </a:t>
            </a:r>
            <a:r>
              <a:rPr lang="en-US" dirty="0"/>
              <a:t>, </a:t>
            </a:r>
            <a:r>
              <a:rPr lang="en-US" b="0" i="1" dirty="0" err="1"/>
              <a:t>x</a:t>
            </a:r>
            <a:r>
              <a:rPr lang="en-US" b="0" i="1" baseline="-25000" dirty="0" err="1"/>
              <a:t>w</a:t>
            </a:r>
            <a:r>
              <a:rPr lang="en-US" b="0" baseline="-25000" dirty="0"/>
              <a:t>–2 </a:t>
            </a:r>
            <a:r>
              <a:rPr lang="en-US" dirty="0"/>
              <a:t>,…, </a:t>
            </a:r>
            <a:r>
              <a:rPr lang="en-US" b="0" i="1" dirty="0"/>
              <a:t>x</a:t>
            </a:r>
            <a:r>
              <a:rPr lang="en-US" b="0" baseline="-25000" dirty="0"/>
              <a:t>0</a:t>
            </a:r>
          </a:p>
          <a:p>
            <a:pPr eaLnBrk="1" hangingPunct="1">
              <a:defRPr/>
            </a:pPr>
            <a:endParaRPr lang="en-US" dirty="0"/>
          </a:p>
        </p:txBody>
      </p:sp>
      <p:sp>
        <p:nvSpPr>
          <p:cNvPr id="28676" name="Freeform 4"/>
          <p:cNvSpPr>
            <a:spLocks/>
          </p:cNvSpPr>
          <p:nvPr/>
        </p:nvSpPr>
        <p:spPr bwMode="auto">
          <a:xfrm>
            <a:off x="1752600" y="3733800"/>
            <a:ext cx="1296988" cy="77788"/>
          </a:xfrm>
          <a:custGeom>
            <a:avLst/>
            <a:gdLst>
              <a:gd name="T0" fmla="*/ 0 w 817"/>
              <a:gd name="T1" fmla="*/ 0 h 49"/>
              <a:gd name="T2" fmla="*/ 0 w 817"/>
              <a:gd name="T3" fmla="*/ 48 h 49"/>
              <a:gd name="T4" fmla="*/ 816 w 817"/>
              <a:gd name="T5" fmla="*/ 48 h 49"/>
              <a:gd name="T6" fmla="*/ 816 w 817"/>
              <a:gd name="T7" fmla="*/ 0 h 49"/>
              <a:gd name="T8" fmla="*/ 0 60000 65536"/>
              <a:gd name="T9" fmla="*/ 0 60000 65536"/>
              <a:gd name="T10" fmla="*/ 0 60000 65536"/>
              <a:gd name="T11" fmla="*/ 0 60000 65536"/>
              <a:gd name="T12" fmla="*/ 0 w 817"/>
              <a:gd name="T13" fmla="*/ 0 h 49"/>
              <a:gd name="T14" fmla="*/ 817 w 817"/>
              <a:gd name="T15" fmla="*/ 49 h 49"/>
            </a:gdLst>
            <a:ahLst/>
            <a:cxnLst>
              <a:cxn ang="T8">
                <a:pos x="T0" y="T1"/>
              </a:cxn>
              <a:cxn ang="T9">
                <a:pos x="T2" y="T3"/>
              </a:cxn>
              <a:cxn ang="T10">
                <a:pos x="T4" y="T5"/>
              </a:cxn>
              <a:cxn ang="T11">
                <a:pos x="T6" y="T7"/>
              </a:cxn>
            </a:cxnLst>
            <a:rect l="T12" t="T13" r="T14" b="T15"/>
            <a:pathLst>
              <a:path w="817" h="49">
                <a:moveTo>
                  <a:pt x="0" y="0"/>
                </a:moveTo>
                <a:lnTo>
                  <a:pt x="0" y="48"/>
                </a:lnTo>
                <a:lnTo>
                  <a:pt x="816" y="48"/>
                </a:lnTo>
                <a:lnTo>
                  <a:pt x="816" y="0"/>
                </a:lnTo>
              </a:path>
            </a:pathLst>
          </a:custGeom>
          <a:noFill/>
          <a:ln w="25400" cap="rnd">
            <a:solidFill>
              <a:schemeClr val="tx1"/>
            </a:solidFill>
            <a:round/>
            <a:headEnd/>
            <a:tailEnd/>
          </a:ln>
        </p:spPr>
        <p:txBody>
          <a:bodyPr/>
          <a:lstStyle/>
          <a:p>
            <a:endParaRPr lang="en-US" sz="1400"/>
          </a:p>
        </p:txBody>
      </p:sp>
      <p:sp>
        <p:nvSpPr>
          <p:cNvPr id="28677" name="Rectangle 5"/>
          <p:cNvSpPr>
            <a:spLocks noChangeArrowheads="1"/>
          </p:cNvSpPr>
          <p:nvPr/>
        </p:nvSpPr>
        <p:spPr bwMode="auto">
          <a:xfrm>
            <a:off x="1546609" y="3962400"/>
            <a:ext cx="1332222" cy="305212"/>
          </a:xfrm>
          <a:prstGeom prst="rect">
            <a:avLst/>
          </a:prstGeom>
          <a:noFill/>
          <a:ln w="25400">
            <a:noFill/>
            <a:miter lim="800000"/>
            <a:headEnd/>
            <a:tailEnd/>
          </a:ln>
        </p:spPr>
        <p:txBody>
          <a:bodyPr wrap="none" lIns="90487" tIns="44450" rIns="90487" bIns="44450">
            <a:spAutoFit/>
          </a:bodyPr>
          <a:lstStyle/>
          <a:p>
            <a:pPr>
              <a:lnSpc>
                <a:spcPct val="100000"/>
              </a:lnSpc>
            </a:pPr>
            <a:r>
              <a:rPr lang="en-US" sz="1400" i="1" dirty="0">
                <a:latin typeface="Calibri" pitchFamily="34" charset="0"/>
              </a:rPr>
              <a:t>k</a:t>
            </a:r>
            <a:r>
              <a:rPr lang="en-US" sz="1400" dirty="0">
                <a:latin typeface="Calibri" pitchFamily="34" charset="0"/>
              </a:rPr>
              <a:t> copies of MSB</a:t>
            </a:r>
          </a:p>
        </p:txBody>
      </p:sp>
      <p:grpSp>
        <p:nvGrpSpPr>
          <p:cNvPr id="2" name="Group 6"/>
          <p:cNvGrpSpPr>
            <a:grpSpLocks/>
          </p:cNvGrpSpPr>
          <p:nvPr/>
        </p:nvGrpSpPr>
        <p:grpSpPr bwMode="auto">
          <a:xfrm>
            <a:off x="1954214" y="3876676"/>
            <a:ext cx="5132389" cy="2770187"/>
            <a:chOff x="1423" y="2097"/>
            <a:chExt cx="3233" cy="1745"/>
          </a:xfrm>
        </p:grpSpPr>
        <p:grpSp>
          <p:nvGrpSpPr>
            <p:cNvPr id="3" name="Group 7"/>
            <p:cNvGrpSpPr>
              <a:grpSpLocks/>
            </p:cNvGrpSpPr>
            <p:nvPr/>
          </p:nvGrpSpPr>
          <p:grpSpPr bwMode="auto">
            <a:xfrm>
              <a:off x="1423" y="2352"/>
              <a:ext cx="3233" cy="1248"/>
              <a:chOff x="1423" y="2352"/>
              <a:chExt cx="3233" cy="1248"/>
            </a:xfrm>
          </p:grpSpPr>
          <p:grpSp>
            <p:nvGrpSpPr>
              <p:cNvPr id="4" name="Group 8"/>
              <p:cNvGrpSpPr>
                <a:grpSpLocks/>
              </p:cNvGrpSpPr>
              <p:nvPr/>
            </p:nvGrpSpPr>
            <p:grpSpPr bwMode="auto">
              <a:xfrm>
                <a:off x="2928" y="2400"/>
                <a:ext cx="1728" cy="144"/>
                <a:chOff x="2928" y="2400"/>
                <a:chExt cx="1728" cy="144"/>
              </a:xfrm>
            </p:grpSpPr>
            <p:sp>
              <p:nvSpPr>
                <p:cNvPr id="28714" name="Rectangle 9"/>
                <p:cNvSpPr>
                  <a:spLocks noChangeArrowheads="1"/>
                </p:cNvSpPr>
                <p:nvPr/>
              </p:nvSpPr>
              <p:spPr bwMode="auto">
                <a:xfrm>
                  <a:off x="2928" y="2400"/>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sz="1400" b="0"/>
                </a:p>
              </p:txBody>
            </p:sp>
            <p:sp>
              <p:nvSpPr>
                <p:cNvPr id="28715" name="Rectangle 10"/>
                <p:cNvSpPr>
                  <a:spLocks noChangeArrowheads="1"/>
                </p:cNvSpPr>
                <p:nvPr/>
              </p:nvSpPr>
              <p:spPr bwMode="auto">
                <a:xfrm>
                  <a:off x="307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16" name="Rectangle 11"/>
                <p:cNvSpPr>
                  <a:spLocks noChangeArrowheads="1"/>
                </p:cNvSpPr>
                <p:nvPr/>
              </p:nvSpPr>
              <p:spPr bwMode="auto">
                <a:xfrm>
                  <a:off x="3216"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17" name="Rectangle 12"/>
                <p:cNvSpPr>
                  <a:spLocks noChangeArrowheads="1"/>
                </p:cNvSpPr>
                <p:nvPr/>
              </p:nvSpPr>
              <p:spPr bwMode="auto">
                <a:xfrm>
                  <a:off x="4224"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18" name="Rectangle 13"/>
                <p:cNvSpPr>
                  <a:spLocks noChangeArrowheads="1"/>
                </p:cNvSpPr>
                <p:nvPr/>
              </p:nvSpPr>
              <p:spPr bwMode="auto">
                <a:xfrm>
                  <a:off x="4368"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19" name="Rectangle 14"/>
                <p:cNvSpPr>
                  <a:spLocks noChangeArrowheads="1"/>
                </p:cNvSpPr>
                <p:nvPr/>
              </p:nvSpPr>
              <p:spPr bwMode="auto">
                <a:xfrm>
                  <a:off x="451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20" name="Rectangle 15"/>
                <p:cNvSpPr>
                  <a:spLocks noChangeArrowheads="1"/>
                </p:cNvSpPr>
                <p:nvPr/>
              </p:nvSpPr>
              <p:spPr bwMode="auto">
                <a:xfrm>
                  <a:off x="3360" y="2400"/>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1400" b="0"/>
                    <a:t>• • •</a:t>
                  </a:r>
                </a:p>
              </p:txBody>
            </p:sp>
          </p:grpSp>
          <p:sp>
            <p:nvSpPr>
              <p:cNvPr id="28687" name="Rectangle 16"/>
              <p:cNvSpPr>
                <a:spLocks noChangeArrowheads="1"/>
              </p:cNvSpPr>
              <p:nvPr/>
            </p:nvSpPr>
            <p:spPr bwMode="auto">
              <a:xfrm>
                <a:off x="2561" y="2352"/>
                <a:ext cx="213" cy="194"/>
              </a:xfrm>
              <a:prstGeom prst="rect">
                <a:avLst/>
              </a:prstGeom>
              <a:noFill/>
              <a:ln w="25400">
                <a:noFill/>
                <a:miter lim="800000"/>
                <a:headEnd/>
                <a:tailEnd/>
              </a:ln>
            </p:spPr>
            <p:txBody>
              <a:bodyPr wrap="none">
                <a:spAutoFit/>
              </a:bodyPr>
              <a:lstStyle/>
              <a:p>
                <a:pPr>
                  <a:lnSpc>
                    <a:spcPct val="100000"/>
                  </a:lnSpc>
                </a:pPr>
                <a:r>
                  <a:rPr lang="en-US" sz="1400" i="1">
                    <a:latin typeface="Times" pitchFamily="18" charset="0"/>
                  </a:rPr>
                  <a:t>X</a:t>
                </a:r>
                <a:r>
                  <a:rPr lang="en-US" sz="1400" b="0">
                    <a:latin typeface="Times" pitchFamily="18" charset="0"/>
                  </a:rPr>
                  <a:t> </a:t>
                </a:r>
                <a:endParaRPr lang="en-US" sz="1400" b="0">
                  <a:latin typeface="Symbol" pitchFamily="18" charset="2"/>
                </a:endParaRPr>
              </a:p>
            </p:txBody>
          </p:sp>
          <p:sp>
            <p:nvSpPr>
              <p:cNvPr id="28688" name="Rectangle 17"/>
              <p:cNvSpPr>
                <a:spLocks noChangeArrowheads="1"/>
              </p:cNvSpPr>
              <p:nvPr/>
            </p:nvSpPr>
            <p:spPr bwMode="auto">
              <a:xfrm>
                <a:off x="1423" y="3360"/>
                <a:ext cx="222" cy="194"/>
              </a:xfrm>
              <a:prstGeom prst="rect">
                <a:avLst/>
              </a:prstGeom>
              <a:noFill/>
              <a:ln w="25400">
                <a:noFill/>
                <a:miter lim="800000"/>
                <a:headEnd/>
                <a:tailEnd/>
              </a:ln>
            </p:spPr>
            <p:txBody>
              <a:bodyPr wrap="none">
                <a:spAutoFit/>
              </a:bodyPr>
              <a:lstStyle/>
              <a:p>
                <a:pPr>
                  <a:lnSpc>
                    <a:spcPct val="100000"/>
                  </a:lnSpc>
                </a:pPr>
                <a:r>
                  <a:rPr lang="en-US" sz="1400" i="1" dirty="0">
                    <a:latin typeface="Times" pitchFamily="18" charset="0"/>
                  </a:rPr>
                  <a:t>X’</a:t>
                </a:r>
                <a:endParaRPr lang="en-US" sz="1400" b="0" dirty="0">
                  <a:latin typeface="Symbol" pitchFamily="18" charset="2"/>
                </a:endParaRPr>
              </a:p>
            </p:txBody>
          </p:sp>
          <p:sp>
            <p:nvSpPr>
              <p:cNvPr id="28689" name="Line 18"/>
              <p:cNvSpPr>
                <a:spLocks noChangeShapeType="1"/>
              </p:cNvSpPr>
              <p:nvPr/>
            </p:nvSpPr>
            <p:spPr bwMode="auto">
              <a:xfrm>
                <a:off x="3024" y="2592"/>
                <a:ext cx="0" cy="816"/>
              </a:xfrm>
              <a:prstGeom prst="line">
                <a:avLst/>
              </a:prstGeom>
              <a:noFill/>
              <a:ln w="25400">
                <a:solidFill>
                  <a:schemeClr val="tx1"/>
                </a:solidFill>
                <a:round/>
                <a:headEnd/>
                <a:tailEnd type="triangle" w="med" len="med"/>
              </a:ln>
            </p:spPr>
            <p:txBody>
              <a:bodyPr wrap="none" anchor="ctr"/>
              <a:lstStyle/>
              <a:p>
                <a:endParaRPr lang="en-US" sz="1400"/>
              </a:p>
            </p:txBody>
          </p:sp>
          <p:sp>
            <p:nvSpPr>
              <p:cNvPr id="28690" name="Line 19"/>
              <p:cNvSpPr>
                <a:spLocks noChangeShapeType="1"/>
              </p:cNvSpPr>
              <p:nvPr/>
            </p:nvSpPr>
            <p:spPr bwMode="auto">
              <a:xfrm flipH="1">
                <a:off x="2880" y="2592"/>
                <a:ext cx="144" cy="816"/>
              </a:xfrm>
              <a:prstGeom prst="line">
                <a:avLst/>
              </a:prstGeom>
              <a:noFill/>
              <a:ln w="25400">
                <a:solidFill>
                  <a:schemeClr val="tx1"/>
                </a:solidFill>
                <a:round/>
                <a:headEnd/>
                <a:tailEnd type="triangle" w="med" len="med"/>
              </a:ln>
            </p:spPr>
            <p:txBody>
              <a:bodyPr wrap="none" anchor="ctr"/>
              <a:lstStyle/>
              <a:p>
                <a:endParaRPr lang="en-US" sz="1400"/>
              </a:p>
            </p:txBody>
          </p:sp>
          <p:grpSp>
            <p:nvGrpSpPr>
              <p:cNvPr id="5" name="Group 20"/>
              <p:cNvGrpSpPr>
                <a:grpSpLocks/>
              </p:cNvGrpSpPr>
              <p:nvPr/>
            </p:nvGrpSpPr>
            <p:grpSpPr bwMode="auto">
              <a:xfrm>
                <a:off x="1824" y="3456"/>
                <a:ext cx="2832" cy="144"/>
                <a:chOff x="1824" y="3456"/>
                <a:chExt cx="2832" cy="144"/>
              </a:xfrm>
            </p:grpSpPr>
            <p:sp>
              <p:nvSpPr>
                <p:cNvPr id="28701" name="Rectangle 21"/>
                <p:cNvSpPr>
                  <a:spLocks noChangeArrowheads="1"/>
                </p:cNvSpPr>
                <p:nvPr/>
              </p:nvSpPr>
              <p:spPr bwMode="auto">
                <a:xfrm>
                  <a:off x="2112" y="3456"/>
                  <a:ext cx="528"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r>
                    <a:rPr lang="en-US" sz="1400" b="0"/>
                    <a:t>• • •</a:t>
                  </a:r>
                </a:p>
              </p:txBody>
            </p:sp>
            <p:sp>
              <p:nvSpPr>
                <p:cNvPr id="28702" name="Rectangle 22"/>
                <p:cNvSpPr>
                  <a:spLocks noChangeArrowheads="1"/>
                </p:cNvSpPr>
                <p:nvPr/>
              </p:nvSpPr>
              <p:spPr bwMode="auto">
                <a:xfrm>
                  <a:off x="278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sz="1400" b="0"/>
                </a:p>
              </p:txBody>
            </p:sp>
            <p:sp>
              <p:nvSpPr>
                <p:cNvPr id="28703" name="Rectangle 23"/>
                <p:cNvSpPr>
                  <a:spLocks noChangeArrowheads="1"/>
                </p:cNvSpPr>
                <p:nvPr/>
              </p:nvSpPr>
              <p:spPr bwMode="auto">
                <a:xfrm>
                  <a:off x="2640"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sz="1400" b="0"/>
                </a:p>
              </p:txBody>
            </p:sp>
            <p:sp>
              <p:nvSpPr>
                <p:cNvPr id="28704" name="Rectangle 24"/>
                <p:cNvSpPr>
                  <a:spLocks noChangeArrowheads="1"/>
                </p:cNvSpPr>
                <p:nvPr/>
              </p:nvSpPr>
              <p:spPr bwMode="auto">
                <a:xfrm>
                  <a:off x="1968"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sz="1400" b="0"/>
                </a:p>
              </p:txBody>
            </p:sp>
            <p:sp>
              <p:nvSpPr>
                <p:cNvPr id="28705" name="Rectangle 25"/>
                <p:cNvSpPr>
                  <a:spLocks noChangeArrowheads="1"/>
                </p:cNvSpPr>
                <p:nvPr/>
              </p:nvSpPr>
              <p:spPr bwMode="auto">
                <a:xfrm>
                  <a:off x="182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sz="1400" b="0"/>
                </a:p>
              </p:txBody>
            </p:sp>
            <p:grpSp>
              <p:nvGrpSpPr>
                <p:cNvPr id="6" name="Group 26"/>
                <p:cNvGrpSpPr>
                  <a:grpSpLocks/>
                </p:cNvGrpSpPr>
                <p:nvPr/>
              </p:nvGrpSpPr>
              <p:grpSpPr bwMode="auto">
                <a:xfrm>
                  <a:off x="2928" y="3456"/>
                  <a:ext cx="1728" cy="144"/>
                  <a:chOff x="2928" y="3456"/>
                  <a:chExt cx="1728" cy="144"/>
                </a:xfrm>
              </p:grpSpPr>
              <p:sp>
                <p:nvSpPr>
                  <p:cNvPr id="28707" name="Rectangle 27"/>
                  <p:cNvSpPr>
                    <a:spLocks noChangeArrowheads="1"/>
                  </p:cNvSpPr>
                  <p:nvPr/>
                </p:nvSpPr>
                <p:spPr bwMode="auto">
                  <a:xfrm>
                    <a:off x="2928"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sz="1400" b="0"/>
                  </a:p>
                </p:txBody>
              </p:sp>
              <p:sp>
                <p:nvSpPr>
                  <p:cNvPr id="28708" name="Rectangle 28"/>
                  <p:cNvSpPr>
                    <a:spLocks noChangeArrowheads="1"/>
                  </p:cNvSpPr>
                  <p:nvPr/>
                </p:nvSpPr>
                <p:spPr bwMode="auto">
                  <a:xfrm>
                    <a:off x="307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09" name="Rectangle 29"/>
                  <p:cNvSpPr>
                    <a:spLocks noChangeArrowheads="1"/>
                  </p:cNvSpPr>
                  <p:nvPr/>
                </p:nvSpPr>
                <p:spPr bwMode="auto">
                  <a:xfrm>
                    <a:off x="3216"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10" name="Rectangle 30"/>
                  <p:cNvSpPr>
                    <a:spLocks noChangeArrowheads="1"/>
                  </p:cNvSpPr>
                  <p:nvPr/>
                </p:nvSpPr>
                <p:spPr bwMode="auto">
                  <a:xfrm>
                    <a:off x="4224"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11" name="Rectangle 31"/>
                  <p:cNvSpPr>
                    <a:spLocks noChangeArrowheads="1"/>
                  </p:cNvSpPr>
                  <p:nvPr/>
                </p:nvSpPr>
                <p:spPr bwMode="auto">
                  <a:xfrm>
                    <a:off x="4368"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12" name="Rectangle 32"/>
                  <p:cNvSpPr>
                    <a:spLocks noChangeArrowheads="1"/>
                  </p:cNvSpPr>
                  <p:nvPr/>
                </p:nvSpPr>
                <p:spPr bwMode="auto">
                  <a:xfrm>
                    <a:off x="451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1400" b="0"/>
                  </a:p>
                </p:txBody>
              </p:sp>
              <p:sp>
                <p:nvSpPr>
                  <p:cNvPr id="28713" name="Rectangle 33"/>
                  <p:cNvSpPr>
                    <a:spLocks noChangeArrowheads="1"/>
                  </p:cNvSpPr>
                  <p:nvPr/>
                </p:nvSpPr>
                <p:spPr bwMode="auto">
                  <a:xfrm>
                    <a:off x="3360" y="3456"/>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1400" b="0"/>
                      <a:t>• • •</a:t>
                    </a:r>
                  </a:p>
                </p:txBody>
              </p:sp>
            </p:grpSp>
          </p:grpSp>
          <p:sp>
            <p:nvSpPr>
              <p:cNvPr id="28692" name="Line 34"/>
              <p:cNvSpPr>
                <a:spLocks noChangeShapeType="1"/>
              </p:cNvSpPr>
              <p:nvPr/>
            </p:nvSpPr>
            <p:spPr bwMode="auto">
              <a:xfrm flipH="1">
                <a:off x="2736" y="2592"/>
                <a:ext cx="288" cy="816"/>
              </a:xfrm>
              <a:prstGeom prst="line">
                <a:avLst/>
              </a:prstGeom>
              <a:noFill/>
              <a:ln w="25400">
                <a:solidFill>
                  <a:schemeClr val="tx1"/>
                </a:solidFill>
                <a:round/>
                <a:headEnd/>
                <a:tailEnd type="triangle" w="med" len="med"/>
              </a:ln>
            </p:spPr>
            <p:txBody>
              <a:bodyPr wrap="none" anchor="ctr"/>
              <a:lstStyle/>
              <a:p>
                <a:endParaRPr lang="en-US" sz="1400"/>
              </a:p>
            </p:txBody>
          </p:sp>
          <p:sp>
            <p:nvSpPr>
              <p:cNvPr id="28693" name="Line 35"/>
              <p:cNvSpPr>
                <a:spLocks noChangeShapeType="1"/>
              </p:cNvSpPr>
              <p:nvPr/>
            </p:nvSpPr>
            <p:spPr bwMode="auto">
              <a:xfrm flipH="1">
                <a:off x="2064" y="2592"/>
                <a:ext cx="960" cy="816"/>
              </a:xfrm>
              <a:prstGeom prst="line">
                <a:avLst/>
              </a:prstGeom>
              <a:noFill/>
              <a:ln w="25400">
                <a:solidFill>
                  <a:schemeClr val="tx1"/>
                </a:solidFill>
                <a:round/>
                <a:headEnd/>
                <a:tailEnd type="triangle" w="med" len="med"/>
              </a:ln>
            </p:spPr>
            <p:txBody>
              <a:bodyPr wrap="none" anchor="ctr"/>
              <a:lstStyle/>
              <a:p>
                <a:endParaRPr lang="en-US" sz="1400"/>
              </a:p>
            </p:txBody>
          </p:sp>
          <p:sp>
            <p:nvSpPr>
              <p:cNvPr id="28694" name="Line 36"/>
              <p:cNvSpPr>
                <a:spLocks noChangeShapeType="1"/>
              </p:cNvSpPr>
              <p:nvPr/>
            </p:nvSpPr>
            <p:spPr bwMode="auto">
              <a:xfrm flipH="1">
                <a:off x="1920" y="2592"/>
                <a:ext cx="1104" cy="816"/>
              </a:xfrm>
              <a:prstGeom prst="line">
                <a:avLst/>
              </a:prstGeom>
              <a:noFill/>
              <a:ln w="25400">
                <a:solidFill>
                  <a:schemeClr val="tx1"/>
                </a:solidFill>
                <a:round/>
                <a:headEnd/>
                <a:tailEnd type="triangle" w="med" len="med"/>
              </a:ln>
            </p:spPr>
            <p:txBody>
              <a:bodyPr wrap="none" anchor="ctr"/>
              <a:lstStyle/>
              <a:p>
                <a:endParaRPr lang="en-US" sz="1400"/>
              </a:p>
            </p:txBody>
          </p:sp>
          <p:sp>
            <p:nvSpPr>
              <p:cNvPr id="28695" name="Line 37"/>
              <p:cNvSpPr>
                <a:spLocks noChangeShapeType="1"/>
              </p:cNvSpPr>
              <p:nvPr/>
            </p:nvSpPr>
            <p:spPr bwMode="auto">
              <a:xfrm>
                <a:off x="3168" y="2592"/>
                <a:ext cx="0" cy="816"/>
              </a:xfrm>
              <a:prstGeom prst="line">
                <a:avLst/>
              </a:prstGeom>
              <a:noFill/>
              <a:ln w="25400">
                <a:solidFill>
                  <a:schemeClr val="tx1"/>
                </a:solidFill>
                <a:round/>
                <a:headEnd/>
                <a:tailEnd type="triangle" w="med" len="med"/>
              </a:ln>
            </p:spPr>
            <p:txBody>
              <a:bodyPr wrap="none" anchor="ctr"/>
              <a:lstStyle/>
              <a:p>
                <a:endParaRPr lang="en-US" sz="1400"/>
              </a:p>
            </p:txBody>
          </p:sp>
          <p:sp>
            <p:nvSpPr>
              <p:cNvPr id="28696" name="Line 38"/>
              <p:cNvSpPr>
                <a:spLocks noChangeShapeType="1"/>
              </p:cNvSpPr>
              <p:nvPr/>
            </p:nvSpPr>
            <p:spPr bwMode="auto">
              <a:xfrm>
                <a:off x="3312" y="2592"/>
                <a:ext cx="0" cy="816"/>
              </a:xfrm>
              <a:prstGeom prst="line">
                <a:avLst/>
              </a:prstGeom>
              <a:noFill/>
              <a:ln w="25400">
                <a:solidFill>
                  <a:schemeClr val="tx1"/>
                </a:solidFill>
                <a:round/>
                <a:headEnd/>
                <a:tailEnd type="triangle" w="med" len="med"/>
              </a:ln>
            </p:spPr>
            <p:txBody>
              <a:bodyPr wrap="none" anchor="ctr"/>
              <a:lstStyle/>
              <a:p>
                <a:endParaRPr lang="en-US" sz="1400"/>
              </a:p>
            </p:txBody>
          </p:sp>
          <p:sp>
            <p:nvSpPr>
              <p:cNvPr id="28697" name="Line 39"/>
              <p:cNvSpPr>
                <a:spLocks noChangeShapeType="1"/>
              </p:cNvSpPr>
              <p:nvPr/>
            </p:nvSpPr>
            <p:spPr bwMode="auto">
              <a:xfrm>
                <a:off x="4320" y="2592"/>
                <a:ext cx="0" cy="816"/>
              </a:xfrm>
              <a:prstGeom prst="line">
                <a:avLst/>
              </a:prstGeom>
              <a:noFill/>
              <a:ln w="25400">
                <a:solidFill>
                  <a:schemeClr val="tx1"/>
                </a:solidFill>
                <a:round/>
                <a:headEnd/>
                <a:tailEnd type="triangle" w="med" len="med"/>
              </a:ln>
            </p:spPr>
            <p:txBody>
              <a:bodyPr wrap="none" anchor="ctr"/>
              <a:lstStyle/>
              <a:p>
                <a:endParaRPr lang="en-US" sz="1400"/>
              </a:p>
            </p:txBody>
          </p:sp>
          <p:sp>
            <p:nvSpPr>
              <p:cNvPr id="28698" name="Line 40"/>
              <p:cNvSpPr>
                <a:spLocks noChangeShapeType="1"/>
              </p:cNvSpPr>
              <p:nvPr/>
            </p:nvSpPr>
            <p:spPr bwMode="auto">
              <a:xfrm>
                <a:off x="4464" y="2592"/>
                <a:ext cx="0" cy="816"/>
              </a:xfrm>
              <a:prstGeom prst="line">
                <a:avLst/>
              </a:prstGeom>
              <a:noFill/>
              <a:ln w="25400">
                <a:solidFill>
                  <a:schemeClr val="tx1"/>
                </a:solidFill>
                <a:round/>
                <a:headEnd/>
                <a:tailEnd type="triangle" w="med" len="med"/>
              </a:ln>
            </p:spPr>
            <p:txBody>
              <a:bodyPr wrap="none" anchor="ctr"/>
              <a:lstStyle/>
              <a:p>
                <a:endParaRPr lang="en-US" sz="1400"/>
              </a:p>
            </p:txBody>
          </p:sp>
          <p:sp>
            <p:nvSpPr>
              <p:cNvPr id="28699" name="Line 41"/>
              <p:cNvSpPr>
                <a:spLocks noChangeShapeType="1"/>
              </p:cNvSpPr>
              <p:nvPr/>
            </p:nvSpPr>
            <p:spPr bwMode="auto">
              <a:xfrm>
                <a:off x="4608" y="2592"/>
                <a:ext cx="0" cy="816"/>
              </a:xfrm>
              <a:prstGeom prst="line">
                <a:avLst/>
              </a:prstGeom>
              <a:noFill/>
              <a:ln w="25400">
                <a:solidFill>
                  <a:schemeClr val="tx1"/>
                </a:solidFill>
                <a:round/>
                <a:headEnd/>
                <a:tailEnd type="triangle" w="med" len="med"/>
              </a:ln>
            </p:spPr>
            <p:txBody>
              <a:bodyPr wrap="none" anchor="ctr"/>
              <a:lstStyle/>
              <a:p>
                <a:endParaRPr lang="en-US" sz="1400"/>
              </a:p>
            </p:txBody>
          </p:sp>
          <p:sp>
            <p:nvSpPr>
              <p:cNvPr id="28700" name="Rectangle 42"/>
              <p:cNvSpPr>
                <a:spLocks noChangeArrowheads="1"/>
              </p:cNvSpPr>
              <p:nvPr/>
            </p:nvSpPr>
            <p:spPr bwMode="auto">
              <a:xfrm>
                <a:off x="2409" y="3120"/>
                <a:ext cx="336" cy="194"/>
              </a:xfrm>
              <a:prstGeom prst="rect">
                <a:avLst/>
              </a:prstGeom>
              <a:noFill/>
              <a:ln w="25400">
                <a:noFill/>
                <a:miter lim="800000"/>
                <a:headEnd/>
                <a:tailEnd/>
              </a:ln>
            </p:spPr>
            <p:txBody>
              <a:bodyPr wrap="none">
                <a:spAutoFit/>
              </a:bodyPr>
              <a:lstStyle/>
              <a:p>
                <a:pPr>
                  <a:lnSpc>
                    <a:spcPct val="100000"/>
                  </a:lnSpc>
                </a:pPr>
                <a:r>
                  <a:rPr lang="en-US" sz="1400" b="0"/>
                  <a:t>• • •</a:t>
                </a:r>
              </a:p>
            </p:txBody>
          </p:sp>
        </p:grpSp>
        <p:sp>
          <p:nvSpPr>
            <p:cNvPr id="28680" name="Line 43"/>
            <p:cNvSpPr>
              <a:spLocks noChangeShapeType="1"/>
            </p:cNvSpPr>
            <p:nvPr/>
          </p:nvSpPr>
          <p:spPr bwMode="auto">
            <a:xfrm>
              <a:off x="2928" y="2208"/>
              <a:ext cx="1728" cy="0"/>
            </a:xfrm>
            <a:prstGeom prst="line">
              <a:avLst/>
            </a:prstGeom>
            <a:noFill/>
            <a:ln w="25400">
              <a:solidFill>
                <a:schemeClr val="tx1"/>
              </a:solidFill>
              <a:round/>
              <a:headEnd type="arrow" w="med" len="med"/>
              <a:tailEnd type="arrow" w="med" len="med"/>
            </a:ln>
          </p:spPr>
          <p:txBody>
            <a:bodyPr wrap="none" anchor="ctr"/>
            <a:lstStyle/>
            <a:p>
              <a:endParaRPr lang="en-US" sz="1400"/>
            </a:p>
          </p:txBody>
        </p:sp>
        <p:sp>
          <p:nvSpPr>
            <p:cNvPr id="28681" name="Rectangle 44"/>
            <p:cNvSpPr>
              <a:spLocks noChangeArrowheads="1"/>
            </p:cNvSpPr>
            <p:nvPr/>
          </p:nvSpPr>
          <p:spPr bwMode="auto">
            <a:xfrm>
              <a:off x="3725" y="2097"/>
              <a:ext cx="197" cy="194"/>
            </a:xfrm>
            <a:prstGeom prst="rect">
              <a:avLst/>
            </a:prstGeom>
            <a:solidFill>
              <a:schemeClr val="bg1"/>
            </a:solidFill>
            <a:ln w="25400">
              <a:noFill/>
              <a:miter lim="800000"/>
              <a:headEnd/>
              <a:tailEnd/>
            </a:ln>
          </p:spPr>
          <p:txBody>
            <a:bodyPr wrap="none">
              <a:spAutoFit/>
            </a:bodyPr>
            <a:lstStyle/>
            <a:p>
              <a:pPr>
                <a:lnSpc>
                  <a:spcPct val="100000"/>
                </a:lnSpc>
              </a:pPr>
              <a:r>
                <a:rPr lang="en-US" sz="1400" b="0" i="1" dirty="0">
                  <a:latin typeface="Calibri" pitchFamily="34" charset="0"/>
                </a:rPr>
                <a:t>w</a:t>
              </a:r>
            </a:p>
          </p:txBody>
        </p:sp>
        <p:sp>
          <p:nvSpPr>
            <p:cNvPr id="28682" name="Line 45"/>
            <p:cNvSpPr>
              <a:spLocks noChangeShapeType="1"/>
            </p:cNvSpPr>
            <p:nvPr/>
          </p:nvSpPr>
          <p:spPr bwMode="auto">
            <a:xfrm>
              <a:off x="2928" y="3744"/>
              <a:ext cx="1728" cy="0"/>
            </a:xfrm>
            <a:prstGeom prst="line">
              <a:avLst/>
            </a:prstGeom>
            <a:noFill/>
            <a:ln w="25400">
              <a:solidFill>
                <a:schemeClr val="tx1"/>
              </a:solidFill>
              <a:round/>
              <a:headEnd type="arrow" w="med" len="med"/>
              <a:tailEnd type="arrow" w="med" len="med"/>
            </a:ln>
          </p:spPr>
          <p:txBody>
            <a:bodyPr wrap="none" anchor="ctr"/>
            <a:lstStyle/>
            <a:p>
              <a:endParaRPr lang="en-US" sz="1400"/>
            </a:p>
          </p:txBody>
        </p:sp>
        <p:sp>
          <p:nvSpPr>
            <p:cNvPr id="28683" name="Rectangle 46"/>
            <p:cNvSpPr>
              <a:spLocks noChangeArrowheads="1"/>
            </p:cNvSpPr>
            <p:nvPr/>
          </p:nvSpPr>
          <p:spPr bwMode="auto">
            <a:xfrm>
              <a:off x="3725" y="3640"/>
              <a:ext cx="197" cy="194"/>
            </a:xfrm>
            <a:prstGeom prst="rect">
              <a:avLst/>
            </a:prstGeom>
            <a:solidFill>
              <a:schemeClr val="bg1"/>
            </a:solidFill>
            <a:ln w="25400">
              <a:noFill/>
              <a:miter lim="800000"/>
              <a:headEnd/>
              <a:tailEnd/>
            </a:ln>
          </p:spPr>
          <p:txBody>
            <a:bodyPr wrap="none">
              <a:spAutoFit/>
            </a:bodyPr>
            <a:lstStyle/>
            <a:p>
              <a:pPr>
                <a:lnSpc>
                  <a:spcPct val="100000"/>
                </a:lnSpc>
              </a:pPr>
              <a:r>
                <a:rPr lang="en-US" sz="1400" b="0" i="1" dirty="0">
                  <a:latin typeface="Calibri" pitchFamily="34" charset="0"/>
                </a:rPr>
                <a:t>w</a:t>
              </a:r>
            </a:p>
          </p:txBody>
        </p:sp>
        <p:sp>
          <p:nvSpPr>
            <p:cNvPr id="28684" name="Line 47"/>
            <p:cNvSpPr>
              <a:spLocks noChangeShapeType="1"/>
            </p:cNvSpPr>
            <p:nvPr/>
          </p:nvSpPr>
          <p:spPr bwMode="auto">
            <a:xfrm>
              <a:off x="1824" y="3744"/>
              <a:ext cx="1104" cy="0"/>
            </a:xfrm>
            <a:prstGeom prst="line">
              <a:avLst/>
            </a:prstGeom>
            <a:noFill/>
            <a:ln w="25400">
              <a:solidFill>
                <a:schemeClr val="tx1"/>
              </a:solidFill>
              <a:round/>
              <a:headEnd type="arrow" w="med" len="med"/>
              <a:tailEnd type="arrow" w="med" len="med"/>
            </a:ln>
          </p:spPr>
          <p:txBody>
            <a:bodyPr wrap="none" anchor="ctr"/>
            <a:lstStyle/>
            <a:p>
              <a:endParaRPr lang="en-US" sz="1400"/>
            </a:p>
          </p:txBody>
        </p:sp>
        <p:sp>
          <p:nvSpPr>
            <p:cNvPr id="28685" name="Rectangle 48"/>
            <p:cNvSpPr>
              <a:spLocks noChangeArrowheads="1"/>
            </p:cNvSpPr>
            <p:nvPr/>
          </p:nvSpPr>
          <p:spPr bwMode="auto">
            <a:xfrm>
              <a:off x="2226" y="3648"/>
              <a:ext cx="168" cy="194"/>
            </a:xfrm>
            <a:prstGeom prst="rect">
              <a:avLst/>
            </a:prstGeom>
            <a:solidFill>
              <a:schemeClr val="bg1"/>
            </a:solidFill>
            <a:ln w="25400">
              <a:noFill/>
              <a:miter lim="800000"/>
              <a:headEnd/>
              <a:tailEnd/>
            </a:ln>
          </p:spPr>
          <p:txBody>
            <a:bodyPr wrap="none">
              <a:spAutoFit/>
            </a:bodyPr>
            <a:lstStyle/>
            <a:p>
              <a:pPr>
                <a:lnSpc>
                  <a:spcPct val="100000"/>
                </a:lnSpc>
              </a:pPr>
              <a:r>
                <a:rPr lang="en-US" sz="1400" b="0" i="1" dirty="0">
                  <a:latin typeface="Calibri" pitchFamily="34" charset="0"/>
                </a:rPr>
                <a:t>k</a:t>
              </a: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Sign Extension: Simple Example</a:t>
            </a:r>
          </a:p>
        </p:txBody>
      </p:sp>
      <p:sp>
        <p:nvSpPr>
          <p:cNvPr id="2" name="TextBox 1"/>
          <p:cNvSpPr txBox="1"/>
          <p:nvPr/>
        </p:nvSpPr>
        <p:spPr>
          <a:xfrm>
            <a:off x="76200" y="309371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3" name="Table 2"/>
          <p:cNvGraphicFramePr>
            <a:graphicFrameLocks noGrp="1"/>
          </p:cNvGraphicFramePr>
          <p:nvPr/>
        </p:nvGraphicFramePr>
        <p:xfrm>
          <a:off x="1503749" y="271271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76200" y="478149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12" name="Table 11"/>
          <p:cNvGraphicFramePr>
            <a:graphicFrameLocks noGrp="1"/>
          </p:cNvGraphicFramePr>
          <p:nvPr/>
        </p:nvGraphicFramePr>
        <p:xfrm>
          <a:off x="914400" y="4400490"/>
          <a:ext cx="3505200" cy="767080"/>
        </p:xfrm>
        <a:graphic>
          <a:graphicData uri="http://schemas.openxmlformats.org/drawingml/2006/table">
            <a:tbl>
              <a:tblPr firstRow="1" bandRow="1">
                <a:tableStyleId>{5C22544A-7EE6-4342-B048-85BDC9FD1C3A}</a:tableStyleId>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-32</a:t>
                      </a:r>
                    </a:p>
                  </a:txBody>
                  <a:tcPr>
                    <a:solidFill>
                      <a:schemeClr val="bg1">
                        <a:lumMod val="95000"/>
                      </a:schemeClr>
                    </a:solidFill>
                  </a:tcPr>
                </a:tc>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4719320" y="3093710"/>
            <a:ext cx="1107996"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14" name="Table 13"/>
          <p:cNvGraphicFramePr>
            <a:graphicFrameLocks noGrp="1"/>
          </p:cNvGraphicFramePr>
          <p:nvPr/>
        </p:nvGraphicFramePr>
        <p:xfrm>
          <a:off x="6146869" y="271271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nvGraphicFramePr>
        <p:xfrm>
          <a:off x="5582920" y="4400490"/>
          <a:ext cx="3505200" cy="767080"/>
        </p:xfrm>
        <a:graphic>
          <a:graphicData uri="http://schemas.openxmlformats.org/drawingml/2006/table">
            <a:tbl>
              <a:tblPr firstRow="1" bandRow="1">
                <a:tableStyleId>{5C22544A-7EE6-4342-B048-85BDC9FD1C3A}</a:tableStyleId>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-32</a:t>
                      </a:r>
                    </a:p>
                  </a:txBody>
                  <a:tcPr>
                    <a:solidFill>
                      <a:schemeClr val="bg1">
                        <a:lumMod val="95000"/>
                      </a:schemeClr>
                    </a:solidFill>
                  </a:tcPr>
                </a:tc>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4719320" y="4781490"/>
            <a:ext cx="1107996"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cxnSp>
        <p:nvCxnSpPr>
          <p:cNvPr id="5" name="Straight Connector 4"/>
          <p:cNvCxnSpPr/>
          <p:nvPr/>
        </p:nvCxnSpPr>
        <p:spPr bwMode="auto">
          <a:xfrm>
            <a:off x="4572000" y="1752600"/>
            <a:ext cx="0" cy="4572000"/>
          </a:xfrm>
          <a:prstGeom prst="line">
            <a:avLst/>
          </a:prstGeom>
          <a:noFill/>
          <a:ln w="25400" cap="flat" cmpd="sng" algn="ctr">
            <a:solidFill>
              <a:schemeClr val="bg2">
                <a:lumMod val="75000"/>
              </a:schemeClr>
            </a:solidFill>
            <a:prstDash val="solid"/>
            <a:round/>
            <a:headEnd type="none" w="med" len="med"/>
            <a:tailEnd type="none" w="med" len="med"/>
          </a:ln>
          <a:effectLst/>
        </p:spPr>
      </p:cxnSp>
      <p:cxnSp>
        <p:nvCxnSpPr>
          <p:cNvPr id="17" name="Straight Arrow Connector 16"/>
          <p:cNvCxnSpPr/>
          <p:nvPr/>
        </p:nvCxnSpPr>
        <p:spPr bwMode="auto">
          <a:xfrm>
            <a:off x="1788160" y="3373120"/>
            <a:ext cx="0" cy="1524000"/>
          </a:xfrm>
          <a:prstGeom prst="straightConnector1">
            <a:avLst/>
          </a:prstGeom>
          <a:noFill/>
          <a:ln w="25400" cap="flat" cmpd="sng" algn="ctr">
            <a:solidFill>
              <a:srgbClr val="CC0000"/>
            </a:solidFill>
            <a:prstDash val="solid"/>
            <a:round/>
            <a:headEnd type="none" w="med" len="med"/>
            <a:tailEnd type="arrow"/>
          </a:ln>
          <a:effectLst/>
        </p:spPr>
      </p:cxnSp>
      <p:cxnSp>
        <p:nvCxnSpPr>
          <p:cNvPr id="21" name="Straight Arrow Connector 20"/>
          <p:cNvCxnSpPr/>
          <p:nvPr/>
        </p:nvCxnSpPr>
        <p:spPr bwMode="auto">
          <a:xfrm flipH="1">
            <a:off x="1219200" y="3352800"/>
            <a:ext cx="533400" cy="1524000"/>
          </a:xfrm>
          <a:prstGeom prst="straightConnector1">
            <a:avLst/>
          </a:prstGeom>
          <a:noFill/>
          <a:ln w="25400" cap="flat" cmpd="sng" algn="ctr">
            <a:solidFill>
              <a:srgbClr val="CC0000"/>
            </a:solidFill>
            <a:prstDash val="solid"/>
            <a:round/>
            <a:headEnd type="none" w="med" len="med"/>
            <a:tailEnd type="arrow"/>
          </a:ln>
          <a:effectLst/>
        </p:spPr>
      </p:cxnSp>
      <p:cxnSp>
        <p:nvCxnSpPr>
          <p:cNvPr id="26" name="Straight Arrow Connector 25"/>
          <p:cNvCxnSpPr/>
          <p:nvPr/>
        </p:nvCxnSpPr>
        <p:spPr bwMode="auto">
          <a:xfrm>
            <a:off x="6461760" y="3373120"/>
            <a:ext cx="0" cy="1524000"/>
          </a:xfrm>
          <a:prstGeom prst="straightConnector1">
            <a:avLst/>
          </a:prstGeom>
          <a:noFill/>
          <a:ln w="25400" cap="flat" cmpd="sng" algn="ctr">
            <a:solidFill>
              <a:srgbClr val="CC0000"/>
            </a:solidFill>
            <a:prstDash val="solid"/>
            <a:round/>
            <a:headEnd type="none" w="med" len="med"/>
            <a:tailEnd type="arrow"/>
          </a:ln>
          <a:effectLst/>
        </p:spPr>
      </p:cxnSp>
      <p:cxnSp>
        <p:nvCxnSpPr>
          <p:cNvPr id="27" name="Straight Arrow Connector 26"/>
          <p:cNvCxnSpPr/>
          <p:nvPr/>
        </p:nvCxnSpPr>
        <p:spPr bwMode="auto">
          <a:xfrm flipH="1">
            <a:off x="5892800" y="3352800"/>
            <a:ext cx="533400" cy="1524000"/>
          </a:xfrm>
          <a:prstGeom prst="straightConnector1">
            <a:avLst/>
          </a:prstGeom>
          <a:noFill/>
          <a:ln w="25400" cap="flat" cmpd="sng" algn="ctr">
            <a:solidFill>
              <a:srgbClr val="CC0000"/>
            </a:solidFill>
            <a:prstDash val="solid"/>
            <a:round/>
            <a:headEnd type="none" w="med" len="med"/>
            <a:tailEnd type="arrow"/>
          </a:ln>
          <a:effectLst/>
        </p:spPr>
      </p:cxnSp>
      <p:sp>
        <p:nvSpPr>
          <p:cNvPr id="25" name="TextBox 24"/>
          <p:cNvSpPr txBox="1"/>
          <p:nvPr/>
        </p:nvSpPr>
        <p:spPr>
          <a:xfrm>
            <a:off x="905620" y="1600200"/>
            <a:ext cx="2894317" cy="584775"/>
          </a:xfrm>
          <a:prstGeom prst="rect">
            <a:avLst/>
          </a:prstGeom>
          <a:noFill/>
        </p:spPr>
        <p:txBody>
          <a:bodyPr wrap="none" rtlCol="0">
            <a:spAutoFit/>
          </a:bodyPr>
          <a:lstStyle/>
          <a:p>
            <a:r>
              <a:rPr lang="en-US" sz="3200" dirty="0">
                <a:solidFill>
                  <a:schemeClr val="bg2">
                    <a:lumMod val="75000"/>
                  </a:schemeClr>
                </a:solidFill>
                <a:latin typeface="Calibri" pitchFamily="34" charset="0"/>
              </a:rPr>
              <a:t>Positive number</a:t>
            </a:r>
          </a:p>
        </p:txBody>
      </p:sp>
      <p:sp>
        <p:nvSpPr>
          <p:cNvPr id="29" name="TextBox 28"/>
          <p:cNvSpPr txBox="1"/>
          <p:nvPr/>
        </p:nvSpPr>
        <p:spPr>
          <a:xfrm>
            <a:off x="5580576" y="1600200"/>
            <a:ext cx="3067442" cy="584775"/>
          </a:xfrm>
          <a:prstGeom prst="rect">
            <a:avLst/>
          </a:prstGeom>
          <a:noFill/>
        </p:spPr>
        <p:txBody>
          <a:bodyPr wrap="none" rtlCol="0">
            <a:spAutoFit/>
          </a:bodyPr>
          <a:lstStyle/>
          <a:p>
            <a:r>
              <a:rPr lang="en-US" sz="3200" dirty="0">
                <a:solidFill>
                  <a:schemeClr val="bg2">
                    <a:lumMod val="75000"/>
                  </a:schemeClr>
                </a:solidFill>
                <a:latin typeface="Calibri" pitchFamily="34" charset="0"/>
              </a:rPr>
              <a:t>Negative number</a:t>
            </a:r>
          </a:p>
        </p:txBody>
      </p:sp>
    </p:spTree>
    <p:extLst>
      <p:ext uri="{BB962C8B-B14F-4D97-AF65-F5344CB8AC3E}">
        <p14:creationId xmlns:p14="http://schemas.microsoft.com/office/powerpoint/2010/main" val="460219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4800" y="533400"/>
            <a:ext cx="6110288" cy="555625"/>
          </a:xfrm>
        </p:spPr>
        <p:txBody>
          <a:bodyPr/>
          <a:lstStyle/>
          <a:p>
            <a:pPr eaLnBrk="1" hangingPunct="1">
              <a:defRPr/>
            </a:pPr>
            <a:r>
              <a:rPr lang="en-US" dirty="0"/>
              <a:t>Truncation</a:t>
            </a:r>
          </a:p>
        </p:txBody>
      </p:sp>
      <p:sp>
        <p:nvSpPr>
          <p:cNvPr id="125955" name="Rectangle 3"/>
          <p:cNvSpPr>
            <a:spLocks noGrp="1" noChangeArrowheads="1"/>
          </p:cNvSpPr>
          <p:nvPr>
            <p:ph type="body" idx="1"/>
          </p:nvPr>
        </p:nvSpPr>
        <p:spPr>
          <a:xfrm>
            <a:off x="303213" y="1220788"/>
            <a:ext cx="8294687" cy="2360612"/>
          </a:xfrm>
        </p:spPr>
        <p:txBody>
          <a:bodyPr lIns="90487" tIns="44450" rIns="90487" bIns="44450"/>
          <a:lstStyle/>
          <a:p>
            <a:pPr eaLnBrk="1" hangingPunct="1">
              <a:defRPr/>
            </a:pPr>
            <a:r>
              <a:rPr lang="en-US" dirty="0"/>
              <a:t>Task:</a:t>
            </a:r>
          </a:p>
          <a:p>
            <a:pPr lvl="1" eaLnBrk="1" hangingPunct="1">
              <a:defRPr/>
            </a:pPr>
            <a:r>
              <a:rPr lang="en-US" dirty="0"/>
              <a:t>Given </a:t>
            </a:r>
            <a:r>
              <a:rPr lang="en-US" dirty="0" err="1"/>
              <a:t>k+</a:t>
            </a:r>
            <a:r>
              <a:rPr lang="en-US" i="1" dirty="0" err="1"/>
              <a:t>w</a:t>
            </a:r>
            <a:r>
              <a:rPr lang="en-US" dirty="0" err="1"/>
              <a:t>-bit</a:t>
            </a:r>
            <a:r>
              <a:rPr lang="en-US" dirty="0"/>
              <a:t> signed or unsigned integer </a:t>
            </a:r>
            <a:r>
              <a:rPr lang="en-US" i="1" dirty="0"/>
              <a:t>X</a:t>
            </a:r>
            <a:endParaRPr lang="en-US" dirty="0"/>
          </a:p>
          <a:p>
            <a:pPr lvl="1" eaLnBrk="1" hangingPunct="1">
              <a:defRPr/>
            </a:pPr>
            <a:r>
              <a:rPr lang="en-US" dirty="0"/>
              <a:t>Convert it to </a:t>
            </a:r>
            <a:r>
              <a:rPr lang="en-US" i="1" dirty="0"/>
              <a:t>w</a:t>
            </a:r>
            <a:r>
              <a:rPr lang="en-US" dirty="0"/>
              <a:t>-bit integer X’ with same value for “small enough” X</a:t>
            </a:r>
          </a:p>
          <a:p>
            <a:pPr eaLnBrk="1" hangingPunct="1">
              <a:defRPr/>
            </a:pPr>
            <a:r>
              <a:rPr lang="en-US" dirty="0"/>
              <a:t>Rule:</a:t>
            </a:r>
          </a:p>
          <a:p>
            <a:pPr lvl="1" eaLnBrk="1" hangingPunct="1">
              <a:defRPr/>
            </a:pPr>
            <a:r>
              <a:rPr lang="en-US" dirty="0"/>
              <a:t>Drop top </a:t>
            </a:r>
            <a:r>
              <a:rPr lang="en-US" i="1" dirty="0"/>
              <a:t>k</a:t>
            </a:r>
            <a:r>
              <a:rPr lang="en-US" dirty="0"/>
              <a:t> bits:</a:t>
            </a:r>
          </a:p>
          <a:p>
            <a:pPr lvl="1" eaLnBrk="1" hangingPunct="1">
              <a:defRPr/>
            </a:pPr>
            <a:r>
              <a:rPr lang="en-US" b="0" i="1" dirty="0"/>
              <a:t>X’</a:t>
            </a:r>
            <a:r>
              <a:rPr lang="en-US" dirty="0"/>
              <a:t> =  </a:t>
            </a:r>
            <a:r>
              <a:rPr lang="en-US" b="0" i="1" dirty="0" err="1"/>
              <a:t>x</a:t>
            </a:r>
            <a:r>
              <a:rPr lang="en-US" b="0" i="1" baseline="-25000" dirty="0" err="1"/>
              <a:t>w</a:t>
            </a:r>
            <a:r>
              <a:rPr lang="en-US" b="0" baseline="-25000" dirty="0"/>
              <a:t>–1 </a:t>
            </a:r>
            <a:r>
              <a:rPr lang="en-US" dirty="0"/>
              <a:t>, </a:t>
            </a:r>
            <a:r>
              <a:rPr lang="en-US" b="0" i="1" dirty="0" err="1"/>
              <a:t>x</a:t>
            </a:r>
            <a:r>
              <a:rPr lang="en-US" b="0" i="1" baseline="-25000" dirty="0" err="1"/>
              <a:t>w</a:t>
            </a:r>
            <a:r>
              <a:rPr lang="en-US" b="0" baseline="-25000" dirty="0"/>
              <a:t>–2 </a:t>
            </a:r>
            <a:r>
              <a:rPr lang="en-US" dirty="0"/>
              <a:t>,…, </a:t>
            </a:r>
            <a:r>
              <a:rPr lang="en-US" b="0" i="1" dirty="0"/>
              <a:t>x</a:t>
            </a:r>
            <a:r>
              <a:rPr lang="en-US" b="0" baseline="-25000" dirty="0"/>
              <a:t>0</a:t>
            </a:r>
          </a:p>
          <a:p>
            <a:pPr eaLnBrk="1" hangingPunct="1">
              <a:defRPr/>
            </a:pPr>
            <a:endParaRPr lang="en-US" dirty="0"/>
          </a:p>
        </p:txBody>
      </p:sp>
      <p:sp>
        <p:nvSpPr>
          <p:cNvPr id="28689" name="Line 18"/>
          <p:cNvSpPr>
            <a:spLocks noChangeShapeType="1"/>
          </p:cNvSpPr>
          <p:nvPr/>
        </p:nvSpPr>
        <p:spPr bwMode="auto">
          <a:xfrm>
            <a:off x="4495800" y="4662487"/>
            <a:ext cx="0" cy="1295399"/>
          </a:xfrm>
          <a:prstGeom prst="line">
            <a:avLst/>
          </a:prstGeom>
          <a:noFill/>
          <a:ln w="25400">
            <a:solidFill>
              <a:schemeClr val="tx1"/>
            </a:solidFill>
            <a:round/>
            <a:headEnd/>
            <a:tailEnd type="triangle" w="med" len="med"/>
          </a:ln>
        </p:spPr>
        <p:txBody>
          <a:bodyPr wrap="none" anchor="ctr"/>
          <a:lstStyle/>
          <a:p>
            <a:endParaRPr lang="en-US" sz="2000"/>
          </a:p>
        </p:txBody>
      </p:sp>
      <p:sp>
        <p:nvSpPr>
          <p:cNvPr id="28695" name="Line 37"/>
          <p:cNvSpPr>
            <a:spLocks noChangeShapeType="1"/>
          </p:cNvSpPr>
          <p:nvPr/>
        </p:nvSpPr>
        <p:spPr bwMode="auto">
          <a:xfrm>
            <a:off x="4724400" y="4662487"/>
            <a:ext cx="0" cy="1295399"/>
          </a:xfrm>
          <a:prstGeom prst="line">
            <a:avLst/>
          </a:prstGeom>
          <a:noFill/>
          <a:ln w="25400">
            <a:solidFill>
              <a:schemeClr val="tx1"/>
            </a:solidFill>
            <a:round/>
            <a:headEnd/>
            <a:tailEnd type="triangle" w="med" len="med"/>
          </a:ln>
        </p:spPr>
        <p:txBody>
          <a:bodyPr wrap="none" anchor="ctr"/>
          <a:lstStyle/>
          <a:p>
            <a:endParaRPr lang="en-US" sz="2000"/>
          </a:p>
        </p:txBody>
      </p:sp>
      <p:sp>
        <p:nvSpPr>
          <p:cNvPr id="28696" name="Line 38"/>
          <p:cNvSpPr>
            <a:spLocks noChangeShapeType="1"/>
          </p:cNvSpPr>
          <p:nvPr/>
        </p:nvSpPr>
        <p:spPr bwMode="auto">
          <a:xfrm>
            <a:off x="4953000" y="4662487"/>
            <a:ext cx="0" cy="1295399"/>
          </a:xfrm>
          <a:prstGeom prst="line">
            <a:avLst/>
          </a:prstGeom>
          <a:noFill/>
          <a:ln w="25400">
            <a:solidFill>
              <a:schemeClr val="tx1"/>
            </a:solidFill>
            <a:round/>
            <a:headEnd/>
            <a:tailEnd type="triangle" w="med" len="med"/>
          </a:ln>
        </p:spPr>
        <p:txBody>
          <a:bodyPr wrap="none" anchor="ctr"/>
          <a:lstStyle/>
          <a:p>
            <a:endParaRPr lang="en-US" sz="2000"/>
          </a:p>
        </p:txBody>
      </p:sp>
      <p:sp>
        <p:nvSpPr>
          <p:cNvPr id="28697" name="Line 39"/>
          <p:cNvSpPr>
            <a:spLocks noChangeShapeType="1"/>
          </p:cNvSpPr>
          <p:nvPr/>
        </p:nvSpPr>
        <p:spPr bwMode="auto">
          <a:xfrm>
            <a:off x="6553200" y="4662487"/>
            <a:ext cx="0" cy="1295399"/>
          </a:xfrm>
          <a:prstGeom prst="line">
            <a:avLst/>
          </a:prstGeom>
          <a:noFill/>
          <a:ln w="25400">
            <a:solidFill>
              <a:schemeClr val="tx1"/>
            </a:solidFill>
            <a:round/>
            <a:headEnd/>
            <a:tailEnd type="triangle" w="med" len="med"/>
          </a:ln>
        </p:spPr>
        <p:txBody>
          <a:bodyPr wrap="none" anchor="ctr"/>
          <a:lstStyle/>
          <a:p>
            <a:endParaRPr lang="en-US" sz="2000"/>
          </a:p>
        </p:txBody>
      </p:sp>
      <p:sp>
        <p:nvSpPr>
          <p:cNvPr id="28698" name="Line 40"/>
          <p:cNvSpPr>
            <a:spLocks noChangeShapeType="1"/>
          </p:cNvSpPr>
          <p:nvPr/>
        </p:nvSpPr>
        <p:spPr bwMode="auto">
          <a:xfrm>
            <a:off x="6781800" y="4662487"/>
            <a:ext cx="0" cy="1295399"/>
          </a:xfrm>
          <a:prstGeom prst="line">
            <a:avLst/>
          </a:prstGeom>
          <a:noFill/>
          <a:ln w="25400">
            <a:solidFill>
              <a:schemeClr val="tx1"/>
            </a:solidFill>
            <a:round/>
            <a:headEnd/>
            <a:tailEnd type="triangle" w="med" len="med"/>
          </a:ln>
        </p:spPr>
        <p:txBody>
          <a:bodyPr wrap="none" anchor="ctr"/>
          <a:lstStyle/>
          <a:p>
            <a:endParaRPr lang="en-US" sz="2000"/>
          </a:p>
        </p:txBody>
      </p:sp>
      <p:sp>
        <p:nvSpPr>
          <p:cNvPr id="28699" name="Line 41"/>
          <p:cNvSpPr>
            <a:spLocks noChangeShapeType="1"/>
          </p:cNvSpPr>
          <p:nvPr/>
        </p:nvSpPr>
        <p:spPr bwMode="auto">
          <a:xfrm>
            <a:off x="7010400" y="4662487"/>
            <a:ext cx="0" cy="1295399"/>
          </a:xfrm>
          <a:prstGeom prst="line">
            <a:avLst/>
          </a:prstGeom>
          <a:noFill/>
          <a:ln w="25400">
            <a:solidFill>
              <a:schemeClr val="tx1"/>
            </a:solidFill>
            <a:round/>
            <a:headEnd/>
            <a:tailEnd type="triangle" w="med" len="med"/>
          </a:ln>
        </p:spPr>
        <p:txBody>
          <a:bodyPr wrap="none" anchor="ctr"/>
          <a:lstStyle/>
          <a:p>
            <a:endParaRPr lang="en-US" sz="2000"/>
          </a:p>
        </p:txBody>
      </p:sp>
      <p:sp>
        <p:nvSpPr>
          <p:cNvPr id="28700" name="Rectangle 42"/>
          <p:cNvSpPr>
            <a:spLocks noChangeArrowheads="1"/>
          </p:cNvSpPr>
          <p:nvPr/>
        </p:nvSpPr>
        <p:spPr bwMode="auto">
          <a:xfrm>
            <a:off x="3444580" y="5500686"/>
            <a:ext cx="684803" cy="400110"/>
          </a:xfrm>
          <a:prstGeom prst="rect">
            <a:avLst/>
          </a:prstGeom>
          <a:noFill/>
          <a:ln w="25400">
            <a:noFill/>
            <a:miter lim="800000"/>
            <a:headEnd/>
            <a:tailEnd/>
          </a:ln>
        </p:spPr>
        <p:txBody>
          <a:bodyPr wrap="none">
            <a:spAutoFit/>
          </a:bodyPr>
          <a:lstStyle/>
          <a:p>
            <a:pPr>
              <a:lnSpc>
                <a:spcPct val="100000"/>
              </a:lnSpc>
            </a:pPr>
            <a:r>
              <a:rPr lang="en-US" sz="2000" b="0"/>
              <a:t>• • •</a:t>
            </a:r>
          </a:p>
        </p:txBody>
      </p:sp>
      <p:grpSp>
        <p:nvGrpSpPr>
          <p:cNvPr id="4" name="Group 8"/>
          <p:cNvGrpSpPr>
            <a:grpSpLocks/>
          </p:cNvGrpSpPr>
          <p:nvPr/>
        </p:nvGrpSpPr>
        <p:grpSpPr bwMode="auto">
          <a:xfrm>
            <a:off x="4343400" y="6019800"/>
            <a:ext cx="2743200" cy="228600"/>
            <a:chOff x="2928" y="2400"/>
            <a:chExt cx="1728" cy="144"/>
          </a:xfrm>
        </p:grpSpPr>
        <p:sp>
          <p:nvSpPr>
            <p:cNvPr id="28714" name="Rectangle 9"/>
            <p:cNvSpPr>
              <a:spLocks noChangeArrowheads="1"/>
            </p:cNvSpPr>
            <p:nvPr/>
          </p:nvSpPr>
          <p:spPr bwMode="auto">
            <a:xfrm>
              <a:off x="2928" y="2400"/>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sz="2000" b="0"/>
            </a:p>
          </p:txBody>
        </p:sp>
        <p:sp>
          <p:nvSpPr>
            <p:cNvPr id="28715" name="Rectangle 10"/>
            <p:cNvSpPr>
              <a:spLocks noChangeArrowheads="1"/>
            </p:cNvSpPr>
            <p:nvPr/>
          </p:nvSpPr>
          <p:spPr bwMode="auto">
            <a:xfrm>
              <a:off x="307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16" name="Rectangle 11"/>
            <p:cNvSpPr>
              <a:spLocks noChangeArrowheads="1"/>
            </p:cNvSpPr>
            <p:nvPr/>
          </p:nvSpPr>
          <p:spPr bwMode="auto">
            <a:xfrm>
              <a:off x="3216"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17" name="Rectangle 12"/>
            <p:cNvSpPr>
              <a:spLocks noChangeArrowheads="1"/>
            </p:cNvSpPr>
            <p:nvPr/>
          </p:nvSpPr>
          <p:spPr bwMode="auto">
            <a:xfrm>
              <a:off x="4224"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18" name="Rectangle 13"/>
            <p:cNvSpPr>
              <a:spLocks noChangeArrowheads="1"/>
            </p:cNvSpPr>
            <p:nvPr/>
          </p:nvSpPr>
          <p:spPr bwMode="auto">
            <a:xfrm>
              <a:off x="4368"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19" name="Rectangle 14"/>
            <p:cNvSpPr>
              <a:spLocks noChangeArrowheads="1"/>
            </p:cNvSpPr>
            <p:nvPr/>
          </p:nvSpPr>
          <p:spPr bwMode="auto">
            <a:xfrm>
              <a:off x="451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20" name="Rectangle 15"/>
            <p:cNvSpPr>
              <a:spLocks noChangeArrowheads="1"/>
            </p:cNvSpPr>
            <p:nvPr/>
          </p:nvSpPr>
          <p:spPr bwMode="auto">
            <a:xfrm>
              <a:off x="3360" y="2400"/>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 • •</a:t>
              </a:r>
            </a:p>
          </p:txBody>
        </p:sp>
      </p:grpSp>
      <p:sp>
        <p:nvSpPr>
          <p:cNvPr id="28687" name="Rectangle 16"/>
          <p:cNvSpPr>
            <a:spLocks noChangeArrowheads="1"/>
          </p:cNvSpPr>
          <p:nvPr/>
        </p:nvSpPr>
        <p:spPr bwMode="auto">
          <a:xfrm>
            <a:off x="3797920" y="5943600"/>
            <a:ext cx="490840" cy="400110"/>
          </a:xfrm>
          <a:prstGeom prst="rect">
            <a:avLst/>
          </a:prstGeom>
          <a:noFill/>
          <a:ln w="25400">
            <a:noFill/>
            <a:miter lim="800000"/>
            <a:headEnd/>
            <a:tailEnd/>
          </a:ln>
        </p:spPr>
        <p:txBody>
          <a:bodyPr wrap="none">
            <a:spAutoFit/>
          </a:bodyPr>
          <a:lstStyle/>
          <a:p>
            <a:pPr>
              <a:lnSpc>
                <a:spcPct val="100000"/>
              </a:lnSpc>
            </a:pPr>
            <a:r>
              <a:rPr lang="en-US" sz="2000" b="0" i="1" dirty="0">
                <a:latin typeface="Times" pitchFamily="18" charset="0"/>
              </a:rPr>
              <a:t>X’</a:t>
            </a:r>
            <a:r>
              <a:rPr lang="en-US" sz="2000" b="0" dirty="0">
                <a:latin typeface="Times" pitchFamily="18" charset="0"/>
              </a:rPr>
              <a:t> </a:t>
            </a:r>
            <a:endParaRPr lang="en-US" sz="2000" b="0" dirty="0">
              <a:latin typeface="Symbol" pitchFamily="18" charset="2"/>
            </a:endParaRPr>
          </a:p>
        </p:txBody>
      </p:sp>
      <p:grpSp>
        <p:nvGrpSpPr>
          <p:cNvPr id="9" name="Group 8"/>
          <p:cNvGrpSpPr/>
          <p:nvPr/>
        </p:nvGrpSpPr>
        <p:grpSpPr>
          <a:xfrm>
            <a:off x="4343400" y="6296026"/>
            <a:ext cx="2743200" cy="400110"/>
            <a:chOff x="4343400" y="5867400"/>
            <a:chExt cx="2743200" cy="400110"/>
          </a:xfrm>
        </p:grpSpPr>
        <p:sp>
          <p:nvSpPr>
            <p:cNvPr id="28680" name="Line 43"/>
            <p:cNvSpPr>
              <a:spLocks noChangeShapeType="1"/>
            </p:cNvSpPr>
            <p:nvPr/>
          </p:nvSpPr>
          <p:spPr bwMode="auto">
            <a:xfrm>
              <a:off x="4343400" y="6043612"/>
              <a:ext cx="2743200" cy="0"/>
            </a:xfrm>
            <a:prstGeom prst="line">
              <a:avLst/>
            </a:prstGeom>
            <a:noFill/>
            <a:ln w="25400">
              <a:solidFill>
                <a:schemeClr val="tx1"/>
              </a:solidFill>
              <a:round/>
              <a:headEnd type="arrow" w="med" len="med"/>
              <a:tailEnd type="arrow" w="med" len="med"/>
            </a:ln>
          </p:spPr>
          <p:txBody>
            <a:bodyPr wrap="none" anchor="ctr"/>
            <a:lstStyle/>
            <a:p>
              <a:endParaRPr lang="en-US" sz="2000"/>
            </a:p>
          </p:txBody>
        </p:sp>
        <p:sp>
          <p:nvSpPr>
            <p:cNvPr id="28681" name="Rectangle 44"/>
            <p:cNvSpPr>
              <a:spLocks noChangeArrowheads="1"/>
            </p:cNvSpPr>
            <p:nvPr/>
          </p:nvSpPr>
          <p:spPr bwMode="auto">
            <a:xfrm>
              <a:off x="5581302" y="5867400"/>
              <a:ext cx="367408" cy="400110"/>
            </a:xfrm>
            <a:prstGeom prst="rect">
              <a:avLst/>
            </a:prstGeom>
            <a:solidFill>
              <a:schemeClr val="bg1"/>
            </a:solidFill>
            <a:ln w="25400">
              <a:noFill/>
              <a:miter lim="800000"/>
              <a:headEnd/>
              <a:tailEnd/>
            </a:ln>
          </p:spPr>
          <p:txBody>
            <a:bodyPr wrap="none">
              <a:spAutoFit/>
            </a:bodyPr>
            <a:lstStyle/>
            <a:p>
              <a:pPr>
                <a:lnSpc>
                  <a:spcPct val="100000"/>
                </a:lnSpc>
              </a:pPr>
              <a:r>
                <a:rPr lang="en-US" sz="2000" b="0" i="1" dirty="0">
                  <a:latin typeface="Calibri" pitchFamily="34" charset="0"/>
                </a:rPr>
                <a:t>w</a:t>
              </a:r>
            </a:p>
          </p:txBody>
        </p:sp>
      </p:grpSp>
      <p:sp>
        <p:nvSpPr>
          <p:cNvPr id="28688" name="Rectangle 17"/>
          <p:cNvSpPr>
            <a:spLocks noChangeArrowheads="1"/>
          </p:cNvSpPr>
          <p:nvPr/>
        </p:nvSpPr>
        <p:spPr bwMode="auto">
          <a:xfrm>
            <a:off x="1929045" y="4247495"/>
            <a:ext cx="341760" cy="400110"/>
          </a:xfrm>
          <a:prstGeom prst="rect">
            <a:avLst/>
          </a:prstGeom>
          <a:noFill/>
          <a:ln w="25400">
            <a:noFill/>
            <a:miter lim="800000"/>
            <a:headEnd/>
            <a:tailEnd/>
          </a:ln>
        </p:spPr>
        <p:txBody>
          <a:bodyPr wrap="none">
            <a:spAutoFit/>
          </a:bodyPr>
          <a:lstStyle/>
          <a:p>
            <a:pPr>
              <a:lnSpc>
                <a:spcPct val="100000"/>
              </a:lnSpc>
            </a:pPr>
            <a:r>
              <a:rPr lang="en-US" sz="2000" i="1" dirty="0">
                <a:latin typeface="Times" pitchFamily="18" charset="0"/>
              </a:rPr>
              <a:t>X</a:t>
            </a:r>
            <a:endParaRPr lang="en-US" sz="2000" b="0" dirty="0">
              <a:latin typeface="Symbol" pitchFamily="18" charset="2"/>
            </a:endParaRPr>
          </a:p>
        </p:txBody>
      </p:sp>
      <p:grpSp>
        <p:nvGrpSpPr>
          <p:cNvPr id="5" name="Group 20"/>
          <p:cNvGrpSpPr>
            <a:grpSpLocks/>
          </p:cNvGrpSpPr>
          <p:nvPr/>
        </p:nvGrpSpPr>
        <p:grpSpPr bwMode="auto">
          <a:xfrm>
            <a:off x="2590800" y="4399895"/>
            <a:ext cx="4495800" cy="228600"/>
            <a:chOff x="1824" y="3456"/>
            <a:chExt cx="2832" cy="144"/>
          </a:xfrm>
        </p:grpSpPr>
        <p:sp>
          <p:nvSpPr>
            <p:cNvPr id="28701" name="Rectangle 21"/>
            <p:cNvSpPr>
              <a:spLocks noChangeArrowheads="1"/>
            </p:cNvSpPr>
            <p:nvPr/>
          </p:nvSpPr>
          <p:spPr bwMode="auto">
            <a:xfrm>
              <a:off x="2112" y="3456"/>
              <a:ext cx="528"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r>
                <a:rPr lang="en-US" sz="2000" b="0"/>
                <a:t>• • •</a:t>
              </a:r>
            </a:p>
          </p:txBody>
        </p:sp>
        <p:sp>
          <p:nvSpPr>
            <p:cNvPr id="28702" name="Rectangle 22"/>
            <p:cNvSpPr>
              <a:spLocks noChangeArrowheads="1"/>
            </p:cNvSpPr>
            <p:nvPr/>
          </p:nvSpPr>
          <p:spPr bwMode="auto">
            <a:xfrm>
              <a:off x="2784"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sz="2000" b="0"/>
            </a:p>
          </p:txBody>
        </p:sp>
        <p:sp>
          <p:nvSpPr>
            <p:cNvPr id="28703" name="Rectangle 23"/>
            <p:cNvSpPr>
              <a:spLocks noChangeArrowheads="1"/>
            </p:cNvSpPr>
            <p:nvPr/>
          </p:nvSpPr>
          <p:spPr bwMode="auto">
            <a:xfrm>
              <a:off x="2640"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sz="2000" b="0"/>
            </a:p>
          </p:txBody>
        </p:sp>
        <p:sp>
          <p:nvSpPr>
            <p:cNvPr id="28704" name="Rectangle 24"/>
            <p:cNvSpPr>
              <a:spLocks noChangeArrowheads="1"/>
            </p:cNvSpPr>
            <p:nvPr/>
          </p:nvSpPr>
          <p:spPr bwMode="auto">
            <a:xfrm>
              <a:off x="1968"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sz="2000" b="0"/>
            </a:p>
          </p:txBody>
        </p:sp>
        <p:sp>
          <p:nvSpPr>
            <p:cNvPr id="28705" name="Rectangle 25"/>
            <p:cNvSpPr>
              <a:spLocks noChangeArrowheads="1"/>
            </p:cNvSpPr>
            <p:nvPr/>
          </p:nvSpPr>
          <p:spPr bwMode="auto">
            <a:xfrm>
              <a:off x="182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sz="2000" b="0"/>
            </a:p>
          </p:txBody>
        </p:sp>
        <p:grpSp>
          <p:nvGrpSpPr>
            <p:cNvPr id="6" name="Group 26"/>
            <p:cNvGrpSpPr>
              <a:grpSpLocks/>
            </p:cNvGrpSpPr>
            <p:nvPr/>
          </p:nvGrpSpPr>
          <p:grpSpPr bwMode="auto">
            <a:xfrm>
              <a:off x="2928" y="3456"/>
              <a:ext cx="1728" cy="144"/>
              <a:chOff x="2928" y="3456"/>
              <a:chExt cx="1728" cy="144"/>
            </a:xfrm>
          </p:grpSpPr>
          <p:sp>
            <p:nvSpPr>
              <p:cNvPr id="28707" name="Rectangle 27"/>
              <p:cNvSpPr>
                <a:spLocks noChangeArrowheads="1"/>
              </p:cNvSpPr>
              <p:nvPr/>
            </p:nvSpPr>
            <p:spPr bwMode="auto">
              <a:xfrm>
                <a:off x="2928"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sz="2000" b="0"/>
              </a:p>
            </p:txBody>
          </p:sp>
          <p:sp>
            <p:nvSpPr>
              <p:cNvPr id="28708" name="Rectangle 28"/>
              <p:cNvSpPr>
                <a:spLocks noChangeArrowheads="1"/>
              </p:cNvSpPr>
              <p:nvPr/>
            </p:nvSpPr>
            <p:spPr bwMode="auto">
              <a:xfrm>
                <a:off x="307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09" name="Rectangle 29"/>
              <p:cNvSpPr>
                <a:spLocks noChangeArrowheads="1"/>
              </p:cNvSpPr>
              <p:nvPr/>
            </p:nvSpPr>
            <p:spPr bwMode="auto">
              <a:xfrm>
                <a:off x="3216"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10" name="Rectangle 30"/>
              <p:cNvSpPr>
                <a:spLocks noChangeArrowheads="1"/>
              </p:cNvSpPr>
              <p:nvPr/>
            </p:nvSpPr>
            <p:spPr bwMode="auto">
              <a:xfrm>
                <a:off x="4224"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11" name="Rectangle 31"/>
              <p:cNvSpPr>
                <a:spLocks noChangeArrowheads="1"/>
              </p:cNvSpPr>
              <p:nvPr/>
            </p:nvSpPr>
            <p:spPr bwMode="auto">
              <a:xfrm>
                <a:off x="4368"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12" name="Rectangle 32"/>
              <p:cNvSpPr>
                <a:spLocks noChangeArrowheads="1"/>
              </p:cNvSpPr>
              <p:nvPr/>
            </p:nvSpPr>
            <p:spPr bwMode="auto">
              <a:xfrm>
                <a:off x="451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sz="2000" b="0"/>
              </a:p>
            </p:txBody>
          </p:sp>
          <p:sp>
            <p:nvSpPr>
              <p:cNvPr id="28713" name="Rectangle 33"/>
              <p:cNvSpPr>
                <a:spLocks noChangeArrowheads="1"/>
              </p:cNvSpPr>
              <p:nvPr/>
            </p:nvSpPr>
            <p:spPr bwMode="auto">
              <a:xfrm>
                <a:off x="3360" y="3456"/>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sz="2000" b="0"/>
                  <a:t>• • •</a:t>
                </a:r>
              </a:p>
            </p:txBody>
          </p:sp>
        </p:grpSp>
      </p:grpSp>
      <p:grpSp>
        <p:nvGrpSpPr>
          <p:cNvPr id="10" name="Group 9"/>
          <p:cNvGrpSpPr/>
          <p:nvPr/>
        </p:nvGrpSpPr>
        <p:grpSpPr>
          <a:xfrm>
            <a:off x="2590800" y="3871258"/>
            <a:ext cx="4495800" cy="412810"/>
            <a:chOff x="2590800" y="4173538"/>
            <a:chExt cx="4495800" cy="412810"/>
          </a:xfrm>
        </p:grpSpPr>
        <p:sp>
          <p:nvSpPr>
            <p:cNvPr id="28682" name="Line 45"/>
            <p:cNvSpPr>
              <a:spLocks noChangeShapeType="1"/>
            </p:cNvSpPr>
            <p:nvPr/>
          </p:nvSpPr>
          <p:spPr bwMode="auto">
            <a:xfrm>
              <a:off x="4343400" y="4338638"/>
              <a:ext cx="2743200" cy="0"/>
            </a:xfrm>
            <a:prstGeom prst="line">
              <a:avLst/>
            </a:prstGeom>
            <a:noFill/>
            <a:ln w="25400">
              <a:solidFill>
                <a:schemeClr val="tx1"/>
              </a:solidFill>
              <a:round/>
              <a:headEnd type="arrow" w="med" len="med"/>
              <a:tailEnd type="arrow" w="med" len="med"/>
            </a:ln>
          </p:spPr>
          <p:txBody>
            <a:bodyPr wrap="none" anchor="ctr"/>
            <a:lstStyle/>
            <a:p>
              <a:endParaRPr lang="en-US" sz="2000"/>
            </a:p>
          </p:txBody>
        </p:sp>
        <p:sp>
          <p:nvSpPr>
            <p:cNvPr id="28683" name="Rectangle 46"/>
            <p:cNvSpPr>
              <a:spLocks noChangeArrowheads="1"/>
            </p:cNvSpPr>
            <p:nvPr/>
          </p:nvSpPr>
          <p:spPr bwMode="auto">
            <a:xfrm>
              <a:off x="5581302" y="4173538"/>
              <a:ext cx="367408" cy="400110"/>
            </a:xfrm>
            <a:prstGeom prst="rect">
              <a:avLst/>
            </a:prstGeom>
            <a:solidFill>
              <a:schemeClr val="bg1"/>
            </a:solidFill>
            <a:ln w="25400">
              <a:noFill/>
              <a:miter lim="800000"/>
              <a:headEnd/>
              <a:tailEnd/>
            </a:ln>
          </p:spPr>
          <p:txBody>
            <a:bodyPr wrap="none">
              <a:spAutoFit/>
            </a:bodyPr>
            <a:lstStyle/>
            <a:p>
              <a:pPr>
                <a:lnSpc>
                  <a:spcPct val="100000"/>
                </a:lnSpc>
              </a:pPr>
              <a:r>
                <a:rPr lang="en-US" sz="2000" b="0" i="1" dirty="0">
                  <a:latin typeface="Calibri" pitchFamily="34" charset="0"/>
                </a:rPr>
                <a:t>w</a:t>
              </a:r>
            </a:p>
          </p:txBody>
        </p:sp>
        <p:sp>
          <p:nvSpPr>
            <p:cNvPr id="28684" name="Line 47"/>
            <p:cNvSpPr>
              <a:spLocks noChangeShapeType="1"/>
            </p:cNvSpPr>
            <p:nvPr/>
          </p:nvSpPr>
          <p:spPr bwMode="auto">
            <a:xfrm>
              <a:off x="2590800" y="4338638"/>
              <a:ext cx="1752600" cy="0"/>
            </a:xfrm>
            <a:prstGeom prst="line">
              <a:avLst/>
            </a:prstGeom>
            <a:noFill/>
            <a:ln w="25400">
              <a:solidFill>
                <a:schemeClr val="tx1"/>
              </a:solidFill>
              <a:round/>
              <a:headEnd type="arrow" w="med" len="med"/>
              <a:tailEnd type="arrow" w="med" len="med"/>
            </a:ln>
          </p:spPr>
          <p:txBody>
            <a:bodyPr wrap="none" anchor="ctr"/>
            <a:lstStyle/>
            <a:p>
              <a:endParaRPr lang="en-US" sz="2000"/>
            </a:p>
          </p:txBody>
        </p:sp>
        <p:sp>
          <p:nvSpPr>
            <p:cNvPr id="28685" name="Rectangle 48"/>
            <p:cNvSpPr>
              <a:spLocks noChangeArrowheads="1"/>
            </p:cNvSpPr>
            <p:nvPr/>
          </p:nvSpPr>
          <p:spPr bwMode="auto">
            <a:xfrm>
              <a:off x="3211482" y="4186238"/>
              <a:ext cx="301685" cy="400110"/>
            </a:xfrm>
            <a:prstGeom prst="rect">
              <a:avLst/>
            </a:prstGeom>
            <a:solidFill>
              <a:schemeClr val="bg1"/>
            </a:solidFill>
            <a:ln w="25400">
              <a:noFill/>
              <a:miter lim="800000"/>
              <a:headEnd/>
              <a:tailEnd/>
            </a:ln>
          </p:spPr>
          <p:txBody>
            <a:bodyPr wrap="none">
              <a:spAutoFit/>
            </a:bodyPr>
            <a:lstStyle/>
            <a:p>
              <a:pPr>
                <a:lnSpc>
                  <a:spcPct val="100000"/>
                </a:lnSpc>
              </a:pPr>
              <a:r>
                <a:rPr lang="en-US" sz="2000" b="0" i="1" dirty="0">
                  <a:latin typeface="Calibri" pitchFamily="34" charset="0"/>
                </a:rPr>
                <a:t>k</a:t>
              </a:r>
            </a:p>
          </p:txBody>
        </p:sp>
      </p:grpSp>
    </p:spTree>
    <p:extLst>
      <p:ext uri="{BB962C8B-B14F-4D97-AF65-F5344CB8AC3E}">
        <p14:creationId xmlns:p14="http://schemas.microsoft.com/office/powerpoint/2010/main" val="5493161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Truncation: Simple Example</a:t>
            </a:r>
          </a:p>
        </p:txBody>
      </p:sp>
      <p:sp>
        <p:nvSpPr>
          <p:cNvPr id="2" name="TextBox 1"/>
          <p:cNvSpPr txBox="1"/>
          <p:nvPr/>
        </p:nvSpPr>
        <p:spPr>
          <a:xfrm>
            <a:off x="5119685" y="190500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3" name="Table 2"/>
          <p:cNvGraphicFramePr>
            <a:graphicFrameLocks noGrp="1"/>
          </p:cNvGraphicFramePr>
          <p:nvPr/>
        </p:nvGraphicFramePr>
        <p:xfrm>
          <a:off x="6053541" y="15240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8" name="TextBox 17"/>
          <p:cNvSpPr txBox="1"/>
          <p:nvPr/>
        </p:nvSpPr>
        <p:spPr>
          <a:xfrm>
            <a:off x="5119685" y="2988965"/>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-6 = </a:t>
            </a:r>
          </a:p>
        </p:txBody>
      </p:sp>
      <p:graphicFrame>
        <p:nvGraphicFramePr>
          <p:cNvPr id="19" name="Table 18"/>
          <p:cNvGraphicFramePr>
            <a:graphicFrameLocks noGrp="1"/>
          </p:cNvGraphicFramePr>
          <p:nvPr/>
        </p:nvGraphicFramePr>
        <p:xfrm>
          <a:off x="6053541" y="260796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0" name="TextBox 19"/>
          <p:cNvSpPr txBox="1"/>
          <p:nvPr/>
        </p:nvSpPr>
        <p:spPr>
          <a:xfrm>
            <a:off x="4945545" y="4554835"/>
            <a:ext cx="1107996"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22" name="Table 21"/>
          <p:cNvGraphicFramePr>
            <a:graphicFrameLocks noGrp="1"/>
          </p:cNvGraphicFramePr>
          <p:nvPr/>
        </p:nvGraphicFramePr>
        <p:xfrm>
          <a:off x="6053541" y="417383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3" name="TextBox 22"/>
          <p:cNvSpPr txBox="1"/>
          <p:nvPr/>
        </p:nvSpPr>
        <p:spPr>
          <a:xfrm>
            <a:off x="5119685" y="563880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 6 = </a:t>
            </a:r>
          </a:p>
        </p:txBody>
      </p:sp>
      <p:graphicFrame>
        <p:nvGraphicFramePr>
          <p:cNvPr id="24" name="Table 23"/>
          <p:cNvGraphicFramePr>
            <a:graphicFrameLocks noGrp="1"/>
          </p:cNvGraphicFramePr>
          <p:nvPr/>
        </p:nvGraphicFramePr>
        <p:xfrm>
          <a:off x="6053541" y="52578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cxnSp>
        <p:nvCxnSpPr>
          <p:cNvPr id="28" name="Straight Connector 27"/>
          <p:cNvCxnSpPr/>
          <p:nvPr/>
        </p:nvCxnSpPr>
        <p:spPr bwMode="auto">
          <a:xfrm>
            <a:off x="4724400" y="1143000"/>
            <a:ext cx="0" cy="5181600"/>
          </a:xfrm>
          <a:prstGeom prst="line">
            <a:avLst/>
          </a:prstGeom>
          <a:noFill/>
          <a:ln w="25400" cap="flat" cmpd="sng" algn="ctr">
            <a:solidFill>
              <a:schemeClr val="bg2">
                <a:lumMod val="75000"/>
              </a:schemeClr>
            </a:solidFill>
            <a:prstDash val="solid"/>
            <a:round/>
            <a:headEnd type="none" w="med" len="med"/>
            <a:tailEnd type="none" w="med" len="med"/>
          </a:ln>
          <a:effectLst/>
        </p:spPr>
      </p:cxnSp>
      <p:sp>
        <p:nvSpPr>
          <p:cNvPr id="30" name="TextBox 29"/>
          <p:cNvSpPr txBox="1"/>
          <p:nvPr/>
        </p:nvSpPr>
        <p:spPr>
          <a:xfrm>
            <a:off x="5943601" y="900118"/>
            <a:ext cx="2168992" cy="584775"/>
          </a:xfrm>
          <a:prstGeom prst="rect">
            <a:avLst/>
          </a:prstGeom>
          <a:noFill/>
        </p:spPr>
        <p:txBody>
          <a:bodyPr wrap="none" rtlCol="0">
            <a:spAutoFit/>
          </a:bodyPr>
          <a:lstStyle/>
          <a:p>
            <a:r>
              <a:rPr lang="en-US" sz="3200" dirty="0">
                <a:solidFill>
                  <a:schemeClr val="bg2">
                    <a:lumMod val="75000"/>
                  </a:schemeClr>
                </a:solidFill>
                <a:latin typeface="Calibri" pitchFamily="34" charset="0"/>
              </a:rPr>
              <a:t>Sign change</a:t>
            </a:r>
          </a:p>
        </p:txBody>
      </p:sp>
      <p:sp>
        <p:nvSpPr>
          <p:cNvPr id="31" name="TextBox 30"/>
          <p:cNvSpPr txBox="1"/>
          <p:nvPr/>
        </p:nvSpPr>
        <p:spPr>
          <a:xfrm>
            <a:off x="528922" y="1905000"/>
            <a:ext cx="800219"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2 = </a:t>
            </a:r>
          </a:p>
        </p:txBody>
      </p:sp>
      <p:graphicFrame>
        <p:nvGraphicFramePr>
          <p:cNvPr id="32" name="Table 31"/>
          <p:cNvGraphicFramePr>
            <a:graphicFrameLocks noGrp="1"/>
          </p:cNvGraphicFramePr>
          <p:nvPr/>
        </p:nvGraphicFramePr>
        <p:xfrm>
          <a:off x="1329141" y="15240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3" name="TextBox 32"/>
          <p:cNvSpPr txBox="1"/>
          <p:nvPr/>
        </p:nvSpPr>
        <p:spPr>
          <a:xfrm>
            <a:off x="528922" y="2988965"/>
            <a:ext cx="800219"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2 = </a:t>
            </a:r>
          </a:p>
        </p:txBody>
      </p:sp>
      <p:graphicFrame>
        <p:nvGraphicFramePr>
          <p:cNvPr id="34" name="Table 33"/>
          <p:cNvGraphicFramePr>
            <a:graphicFrameLocks noGrp="1"/>
          </p:cNvGraphicFramePr>
          <p:nvPr/>
        </p:nvGraphicFramePr>
        <p:xfrm>
          <a:off x="1329141" y="260796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5" name="TextBox 34"/>
          <p:cNvSpPr txBox="1"/>
          <p:nvPr/>
        </p:nvSpPr>
        <p:spPr>
          <a:xfrm>
            <a:off x="375034" y="4554835"/>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-6 = </a:t>
            </a:r>
          </a:p>
        </p:txBody>
      </p:sp>
      <p:graphicFrame>
        <p:nvGraphicFramePr>
          <p:cNvPr id="36" name="Table 35"/>
          <p:cNvGraphicFramePr>
            <a:graphicFrameLocks noGrp="1"/>
          </p:cNvGraphicFramePr>
          <p:nvPr/>
        </p:nvGraphicFramePr>
        <p:xfrm>
          <a:off x="1329141" y="417383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7" name="TextBox 36"/>
          <p:cNvSpPr txBox="1"/>
          <p:nvPr/>
        </p:nvSpPr>
        <p:spPr>
          <a:xfrm>
            <a:off x="395285" y="563880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-6 = </a:t>
            </a:r>
          </a:p>
        </p:txBody>
      </p:sp>
      <p:graphicFrame>
        <p:nvGraphicFramePr>
          <p:cNvPr id="38" name="Table 37"/>
          <p:cNvGraphicFramePr>
            <a:graphicFrameLocks noGrp="1"/>
          </p:cNvGraphicFramePr>
          <p:nvPr/>
        </p:nvGraphicFramePr>
        <p:xfrm>
          <a:off x="1329141" y="52578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9" name="TextBox 38"/>
          <p:cNvSpPr txBox="1"/>
          <p:nvPr/>
        </p:nvSpPr>
        <p:spPr>
          <a:xfrm>
            <a:off x="873805" y="914400"/>
            <a:ext cx="2714013" cy="584775"/>
          </a:xfrm>
          <a:prstGeom prst="rect">
            <a:avLst/>
          </a:prstGeom>
          <a:noFill/>
        </p:spPr>
        <p:txBody>
          <a:bodyPr wrap="none" rtlCol="0">
            <a:spAutoFit/>
          </a:bodyPr>
          <a:lstStyle/>
          <a:p>
            <a:r>
              <a:rPr lang="en-US" sz="3200" dirty="0">
                <a:solidFill>
                  <a:schemeClr val="bg2">
                    <a:lumMod val="75000"/>
                  </a:schemeClr>
                </a:solidFill>
                <a:latin typeface="Calibri" pitchFamily="34" charset="0"/>
              </a:rPr>
              <a:t>No sign change</a:t>
            </a:r>
          </a:p>
        </p:txBody>
      </p:sp>
      <p:sp>
        <p:nvSpPr>
          <p:cNvPr id="7" name="TextBox 6"/>
          <p:cNvSpPr txBox="1"/>
          <p:nvPr/>
        </p:nvSpPr>
        <p:spPr>
          <a:xfrm>
            <a:off x="4800600" y="3399235"/>
            <a:ext cx="4257897"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10 mod 16 = 10U mod 16 = 10U = -6</a:t>
            </a:r>
          </a:p>
        </p:txBody>
      </p:sp>
      <p:sp>
        <p:nvSpPr>
          <p:cNvPr id="40" name="TextBox 39"/>
          <p:cNvSpPr txBox="1"/>
          <p:nvPr/>
        </p:nvSpPr>
        <p:spPr>
          <a:xfrm>
            <a:off x="4800600" y="6096000"/>
            <a:ext cx="4134465"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-10 mod 16 = 22U mod 16 = 6U = 6</a:t>
            </a:r>
          </a:p>
        </p:txBody>
      </p:sp>
      <p:sp>
        <p:nvSpPr>
          <p:cNvPr id="41" name="TextBox 40"/>
          <p:cNvSpPr txBox="1"/>
          <p:nvPr/>
        </p:nvSpPr>
        <p:spPr>
          <a:xfrm>
            <a:off x="1839359" y="3399235"/>
            <a:ext cx="1665841"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2 mod 16 = 2</a:t>
            </a:r>
          </a:p>
        </p:txBody>
      </p:sp>
      <p:sp>
        <p:nvSpPr>
          <p:cNvPr id="42" name="TextBox 41"/>
          <p:cNvSpPr txBox="1"/>
          <p:nvPr/>
        </p:nvSpPr>
        <p:spPr>
          <a:xfrm>
            <a:off x="152400" y="6096000"/>
            <a:ext cx="4257897"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-6 mod 16 = 26U mod 16 = 10U = -6</a:t>
            </a:r>
          </a:p>
        </p:txBody>
      </p:sp>
    </p:spTree>
    <p:extLst>
      <p:ext uri="{BB962C8B-B14F-4D97-AF65-F5344CB8AC3E}">
        <p14:creationId xmlns:p14="http://schemas.microsoft.com/office/powerpoint/2010/main" val="143943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0" grpId="0"/>
      <p:bldP spid="23" grpId="0"/>
      <p:bldP spid="30" grpId="0"/>
      <p:bldP spid="33" grpId="0"/>
      <p:bldP spid="35" grpId="0"/>
      <p:bldP spid="37" grpId="0"/>
      <p:bldP spid="7" grpId="0"/>
      <p:bldP spid="40" grpId="0"/>
      <p:bldP spid="41" grpId="0"/>
      <p:bldP spid="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685800"/>
            <a:ext cx="7592093" cy="762000"/>
          </a:xfrm>
        </p:spPr>
        <p:txBody>
          <a:bodyPr/>
          <a:lstStyle/>
          <a:p>
            <a:pPr marL="0" indent="0"/>
            <a:r>
              <a:rPr lang="en-US" dirty="0"/>
              <a:t>Summary:</a:t>
            </a:r>
            <a:br>
              <a:rPr lang="en-US" dirty="0"/>
            </a:br>
            <a:r>
              <a:rPr lang="en-US" dirty="0"/>
              <a:t>Expanding, Truncating: Basic Rules</a:t>
            </a:r>
          </a:p>
        </p:txBody>
      </p:sp>
      <p:sp>
        <p:nvSpPr>
          <p:cNvPr id="3" name="Content Placeholder 2"/>
          <p:cNvSpPr>
            <a:spLocks noGrp="1"/>
          </p:cNvSpPr>
          <p:nvPr>
            <p:ph idx="1"/>
          </p:nvPr>
        </p:nvSpPr>
        <p:spPr>
          <a:xfrm>
            <a:off x="396875" y="1885950"/>
            <a:ext cx="7896225" cy="4972050"/>
          </a:xfrm>
        </p:spPr>
        <p:txBody>
          <a:bodyPr/>
          <a:lstStyle/>
          <a:p>
            <a:r>
              <a:rPr lang="en-US" dirty="0"/>
              <a:t>Expanding (e.g., short </a:t>
            </a:r>
            <a:r>
              <a:rPr lang="en-US" dirty="0" err="1"/>
              <a:t>int</a:t>
            </a:r>
            <a:r>
              <a:rPr lang="en-US" dirty="0"/>
              <a:t> to </a:t>
            </a:r>
            <a:r>
              <a:rPr lang="en-US" dirty="0" err="1"/>
              <a:t>int</a:t>
            </a:r>
            <a:r>
              <a:rPr lang="en-US" dirty="0"/>
              <a:t>)</a:t>
            </a:r>
          </a:p>
          <a:p>
            <a:pPr lvl="1"/>
            <a:r>
              <a:rPr lang="en-US" dirty="0"/>
              <a:t>Unsigned: zeros added</a:t>
            </a:r>
          </a:p>
          <a:p>
            <a:pPr lvl="1"/>
            <a:r>
              <a:rPr lang="en-US" dirty="0"/>
              <a:t>Signed: sign extension</a:t>
            </a:r>
          </a:p>
          <a:p>
            <a:pPr lvl="1"/>
            <a:r>
              <a:rPr lang="en-US" dirty="0"/>
              <a:t>Both yield expected result</a:t>
            </a:r>
          </a:p>
          <a:p>
            <a:pPr lvl="1"/>
            <a:endParaRPr lang="en-US" dirty="0"/>
          </a:p>
          <a:p>
            <a:r>
              <a:rPr lang="en-US" dirty="0"/>
              <a:t>Truncating (e.g., unsigned to unsigned short)</a:t>
            </a:r>
          </a:p>
          <a:p>
            <a:pPr lvl="1"/>
            <a:r>
              <a:rPr lang="en-US" dirty="0"/>
              <a:t>Unsigned/signed: bits are truncated</a:t>
            </a:r>
          </a:p>
          <a:p>
            <a:pPr lvl="1"/>
            <a:r>
              <a:rPr lang="en-US" dirty="0"/>
              <a:t>Result reinterpreted</a:t>
            </a:r>
          </a:p>
          <a:p>
            <a:pPr lvl="1"/>
            <a:r>
              <a:rPr lang="en-US" dirty="0"/>
              <a:t>Unsigned: mod operation</a:t>
            </a:r>
          </a:p>
          <a:p>
            <a:pPr lvl="1"/>
            <a:r>
              <a:rPr lang="en-US" dirty="0"/>
              <a:t>Signed: similar to mod</a:t>
            </a:r>
          </a:p>
          <a:p>
            <a:pPr lvl="1"/>
            <a:r>
              <a:rPr lang="en-US" dirty="0"/>
              <a:t>For small (</a:t>
            </a:r>
            <a:r>
              <a:rPr lang="en-US"/>
              <a:t>in magnitude) numbers </a:t>
            </a:r>
            <a:r>
              <a:rPr lang="en-US" dirty="0"/>
              <a:t>yields expected behavior</a:t>
            </a:r>
          </a:p>
          <a:p>
            <a:pPr lvl="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t>Integers</a:t>
            </a:r>
          </a:p>
          <a:p>
            <a:pPr lvl="1"/>
            <a:r>
              <a:rPr lang="en-US" dirty="0">
                <a:solidFill>
                  <a:schemeClr val="bg1">
                    <a:lumMod val="65000"/>
                  </a:schemeClr>
                </a:solidFill>
              </a:rPr>
              <a:t>Representation: unsigned and signed</a:t>
            </a:r>
          </a:p>
          <a:p>
            <a:pPr lvl="1"/>
            <a:r>
              <a:rPr lang="en-US" dirty="0">
                <a:solidFill>
                  <a:srgbClr val="A6A6A6"/>
                </a:solidFill>
              </a:rPr>
              <a:t>Conversion, casting</a:t>
            </a:r>
          </a:p>
          <a:p>
            <a:pPr lvl="1"/>
            <a:r>
              <a:rPr lang="en-US" dirty="0">
                <a:solidFill>
                  <a:srgbClr val="A6A6A6"/>
                </a:solidFill>
              </a:rPr>
              <a:t>Expanding, truncating</a:t>
            </a:r>
          </a:p>
          <a:p>
            <a:pPr lvl="1"/>
            <a:r>
              <a:rPr lang="en-US" b="1" dirty="0"/>
              <a:t>Addition, negation, multiplication, shifting</a:t>
            </a:r>
          </a:p>
          <a:p>
            <a:r>
              <a:rPr lang="en-US" dirty="0">
                <a:solidFill>
                  <a:schemeClr val="bg2"/>
                </a:solidFill>
              </a:rPr>
              <a:t>Byte Ordering</a:t>
            </a:r>
            <a:endParaRPr lang="en-US" dirty="0">
              <a:solidFill>
                <a:srgbClr val="A6A6A6"/>
              </a:solidFill>
            </a:endParaRPr>
          </a:p>
        </p:txBody>
      </p:sp>
    </p:spTree>
    <p:extLst>
      <p:ext uri="{BB962C8B-B14F-4D97-AF65-F5344CB8AC3E}">
        <p14:creationId xmlns:p14="http://schemas.microsoft.com/office/powerpoint/2010/main" val="7623700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06400" y="4953000"/>
            <a:ext cx="6985000" cy="1616165"/>
          </a:xfrm>
          <a:prstGeom prst="rect">
            <a:avLst/>
          </a:prstGeom>
          <a:solidFill>
            <a:schemeClr val="bg2">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38242" name="Rectangle 2"/>
          <p:cNvSpPr>
            <a:spLocks noGrp="1" noChangeArrowheads="1"/>
          </p:cNvSpPr>
          <p:nvPr>
            <p:ph type="title"/>
          </p:nvPr>
        </p:nvSpPr>
        <p:spPr>
          <a:xfrm>
            <a:off x="457200" y="511175"/>
            <a:ext cx="6381750" cy="555625"/>
          </a:xfrm>
        </p:spPr>
        <p:txBody>
          <a:bodyPr/>
          <a:lstStyle/>
          <a:p>
            <a:pPr eaLnBrk="1" hangingPunct="1">
              <a:defRPr/>
            </a:pPr>
            <a:r>
              <a:rPr lang="en-US"/>
              <a:t>Unsigned Addition</a:t>
            </a:r>
          </a:p>
        </p:txBody>
      </p:sp>
      <p:sp>
        <p:nvSpPr>
          <p:cNvPr id="138243" name="Rectangle 3"/>
          <p:cNvSpPr>
            <a:spLocks noGrp="1" noChangeArrowheads="1"/>
          </p:cNvSpPr>
          <p:nvPr>
            <p:ph type="body" idx="1"/>
          </p:nvPr>
        </p:nvSpPr>
        <p:spPr>
          <a:xfrm>
            <a:off x="679450" y="3276600"/>
            <a:ext cx="5149850" cy="1643063"/>
          </a:xfrm>
        </p:spPr>
        <p:txBody>
          <a:bodyPr lIns="90487" tIns="44450" rIns="90487" bIns="44450"/>
          <a:lstStyle/>
          <a:p>
            <a:pPr eaLnBrk="1" hangingPunct="1">
              <a:tabLst>
                <a:tab pos="800100" algn="l"/>
                <a:tab pos="1257300" algn="l"/>
                <a:tab pos="3035300" algn="l"/>
                <a:tab pos="3429000" algn="l"/>
              </a:tabLst>
              <a:defRPr/>
            </a:pPr>
            <a:r>
              <a:rPr lang="en-US" dirty="0"/>
              <a:t>Standard Addition Function</a:t>
            </a:r>
          </a:p>
          <a:p>
            <a:pPr lvl="1" eaLnBrk="1" hangingPunct="1">
              <a:tabLst>
                <a:tab pos="800100" algn="l"/>
                <a:tab pos="1257300" algn="l"/>
                <a:tab pos="3035300" algn="l"/>
                <a:tab pos="3429000" algn="l"/>
              </a:tabLst>
              <a:defRPr/>
            </a:pPr>
            <a:r>
              <a:rPr lang="en-US" dirty="0"/>
              <a:t>Ignores carry output</a:t>
            </a:r>
          </a:p>
          <a:p>
            <a:pPr eaLnBrk="1" hangingPunct="1">
              <a:tabLst>
                <a:tab pos="800100" algn="l"/>
                <a:tab pos="1257300" algn="l"/>
                <a:tab pos="3035300" algn="l"/>
                <a:tab pos="3429000" algn="l"/>
              </a:tabLst>
              <a:defRPr/>
            </a:pPr>
            <a:r>
              <a:rPr lang="en-US" dirty="0"/>
              <a:t>Implements Modular Arithmetic</a:t>
            </a:r>
          </a:p>
          <a:p>
            <a:pPr lvl="1" eaLnBrk="1" hangingPunct="1">
              <a:buFont typeface="Wingdings" pitchFamily="2" charset="2"/>
              <a:buNone/>
              <a:tabLst>
                <a:tab pos="800100" algn="l"/>
                <a:tab pos="1257300" algn="l"/>
                <a:tab pos="3035300" algn="l"/>
                <a:tab pos="3429000" algn="l"/>
              </a:tabLst>
              <a:defRPr/>
            </a:pPr>
            <a:r>
              <a:rPr lang="en-US" b="0" i="1" dirty="0"/>
              <a:t>s</a:t>
            </a:r>
            <a:r>
              <a:rPr lang="en-US" b="0" dirty="0"/>
              <a:t>		=	 </a:t>
            </a:r>
            <a:r>
              <a:rPr lang="en-US" b="0" dirty="0" err="1"/>
              <a:t>UAdd</a:t>
            </a:r>
            <a:r>
              <a:rPr lang="en-US" b="0" i="1" baseline="-25000" dirty="0" err="1"/>
              <a:t>w</a:t>
            </a:r>
            <a:r>
              <a:rPr lang="en-US" b="0" dirty="0"/>
              <a:t>(</a:t>
            </a:r>
            <a:r>
              <a:rPr lang="en-US" b="0" i="1" dirty="0"/>
              <a:t>u</a:t>
            </a:r>
            <a:r>
              <a:rPr lang="en-US" b="0" dirty="0"/>
              <a:t> , </a:t>
            </a:r>
            <a:r>
              <a:rPr lang="en-US" b="0" i="1" dirty="0"/>
              <a:t>v</a:t>
            </a:r>
            <a:r>
              <a:rPr lang="en-US" b="0" dirty="0"/>
              <a:t>)	=	</a:t>
            </a:r>
            <a:r>
              <a:rPr lang="en-US" b="0" i="1" dirty="0"/>
              <a:t>u</a:t>
            </a:r>
            <a:r>
              <a:rPr lang="en-US" b="0" dirty="0"/>
              <a:t> + </a:t>
            </a:r>
            <a:r>
              <a:rPr lang="en-US" b="0" i="1" dirty="0"/>
              <a:t>v</a:t>
            </a:r>
            <a:r>
              <a:rPr lang="en-US" b="0" dirty="0"/>
              <a:t>  mod 2</a:t>
            </a:r>
            <a:r>
              <a:rPr lang="en-US" b="0" i="1" baseline="30000" dirty="0"/>
              <a:t>w</a:t>
            </a:r>
          </a:p>
        </p:txBody>
      </p:sp>
      <p:grpSp>
        <p:nvGrpSpPr>
          <p:cNvPr id="2" name="Group 5"/>
          <p:cNvGrpSpPr>
            <a:grpSpLocks/>
          </p:cNvGrpSpPr>
          <p:nvPr/>
        </p:nvGrpSpPr>
        <p:grpSpPr bwMode="auto">
          <a:xfrm>
            <a:off x="4965700" y="1371600"/>
            <a:ext cx="2743200" cy="228600"/>
            <a:chOff x="2976" y="816"/>
            <a:chExt cx="1728" cy="144"/>
          </a:xfrm>
        </p:grpSpPr>
        <p:sp>
          <p:nvSpPr>
            <p:cNvPr id="7210" name="Rectangle 6"/>
            <p:cNvSpPr>
              <a:spLocks noChangeArrowheads="1"/>
            </p:cNvSpPr>
            <p:nvPr/>
          </p:nvSpPr>
          <p:spPr bwMode="auto">
            <a:xfrm>
              <a:off x="2976"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11" name="Rectangle 7"/>
            <p:cNvSpPr>
              <a:spLocks noChangeArrowheads="1"/>
            </p:cNvSpPr>
            <p:nvPr/>
          </p:nvSpPr>
          <p:spPr bwMode="auto">
            <a:xfrm>
              <a:off x="3120"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12" name="Rectangle 8"/>
            <p:cNvSpPr>
              <a:spLocks noChangeArrowheads="1"/>
            </p:cNvSpPr>
            <p:nvPr/>
          </p:nvSpPr>
          <p:spPr bwMode="auto">
            <a:xfrm>
              <a:off x="3264"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13" name="Rectangle 9"/>
            <p:cNvSpPr>
              <a:spLocks noChangeArrowheads="1"/>
            </p:cNvSpPr>
            <p:nvPr/>
          </p:nvSpPr>
          <p:spPr bwMode="auto">
            <a:xfrm>
              <a:off x="4272"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14" name="Rectangle 10"/>
            <p:cNvSpPr>
              <a:spLocks noChangeArrowheads="1"/>
            </p:cNvSpPr>
            <p:nvPr/>
          </p:nvSpPr>
          <p:spPr bwMode="auto">
            <a:xfrm>
              <a:off x="4416"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15" name="Rectangle 11"/>
            <p:cNvSpPr>
              <a:spLocks noChangeArrowheads="1"/>
            </p:cNvSpPr>
            <p:nvPr/>
          </p:nvSpPr>
          <p:spPr bwMode="auto">
            <a:xfrm>
              <a:off x="4560"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16" name="Rectangle 12"/>
            <p:cNvSpPr>
              <a:spLocks noChangeArrowheads="1"/>
            </p:cNvSpPr>
            <p:nvPr/>
          </p:nvSpPr>
          <p:spPr bwMode="auto">
            <a:xfrm>
              <a:off x="3408" y="816"/>
              <a:ext cx="86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 • •</a:t>
              </a:r>
            </a:p>
          </p:txBody>
        </p:sp>
      </p:grpSp>
      <p:grpSp>
        <p:nvGrpSpPr>
          <p:cNvPr id="3" name="Group 13"/>
          <p:cNvGrpSpPr>
            <a:grpSpLocks/>
          </p:cNvGrpSpPr>
          <p:nvPr/>
        </p:nvGrpSpPr>
        <p:grpSpPr bwMode="auto">
          <a:xfrm>
            <a:off x="4965700" y="1828800"/>
            <a:ext cx="2743200" cy="228600"/>
            <a:chOff x="2976" y="1104"/>
            <a:chExt cx="1728" cy="144"/>
          </a:xfrm>
        </p:grpSpPr>
        <p:sp>
          <p:nvSpPr>
            <p:cNvPr id="7203" name="Rectangle 14"/>
            <p:cNvSpPr>
              <a:spLocks noChangeArrowheads="1"/>
            </p:cNvSpPr>
            <p:nvPr/>
          </p:nvSpPr>
          <p:spPr bwMode="auto">
            <a:xfrm>
              <a:off x="2976"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04" name="Rectangle 15"/>
            <p:cNvSpPr>
              <a:spLocks noChangeArrowheads="1"/>
            </p:cNvSpPr>
            <p:nvPr/>
          </p:nvSpPr>
          <p:spPr bwMode="auto">
            <a:xfrm>
              <a:off x="3120"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05" name="Rectangle 16"/>
            <p:cNvSpPr>
              <a:spLocks noChangeArrowheads="1"/>
            </p:cNvSpPr>
            <p:nvPr/>
          </p:nvSpPr>
          <p:spPr bwMode="auto">
            <a:xfrm>
              <a:off x="3264"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06" name="Rectangle 17"/>
            <p:cNvSpPr>
              <a:spLocks noChangeArrowheads="1"/>
            </p:cNvSpPr>
            <p:nvPr/>
          </p:nvSpPr>
          <p:spPr bwMode="auto">
            <a:xfrm>
              <a:off x="4272"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07" name="Rectangle 18"/>
            <p:cNvSpPr>
              <a:spLocks noChangeArrowheads="1"/>
            </p:cNvSpPr>
            <p:nvPr/>
          </p:nvSpPr>
          <p:spPr bwMode="auto">
            <a:xfrm>
              <a:off x="4416"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08" name="Rectangle 19"/>
            <p:cNvSpPr>
              <a:spLocks noChangeArrowheads="1"/>
            </p:cNvSpPr>
            <p:nvPr/>
          </p:nvSpPr>
          <p:spPr bwMode="auto">
            <a:xfrm>
              <a:off x="4560"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09" name="Rectangle 20"/>
            <p:cNvSpPr>
              <a:spLocks noChangeArrowheads="1"/>
            </p:cNvSpPr>
            <p:nvPr/>
          </p:nvSpPr>
          <p:spPr bwMode="auto">
            <a:xfrm>
              <a:off x="3408" y="1104"/>
              <a:ext cx="86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 • •</a:t>
              </a:r>
            </a:p>
          </p:txBody>
        </p:sp>
      </p:grpSp>
      <p:sp>
        <p:nvSpPr>
          <p:cNvPr id="7175" name="Rectangle 21"/>
          <p:cNvSpPr>
            <a:spLocks noChangeArrowheads="1"/>
          </p:cNvSpPr>
          <p:nvPr/>
        </p:nvSpPr>
        <p:spPr bwMode="auto">
          <a:xfrm>
            <a:off x="4425950" y="1219200"/>
            <a:ext cx="2984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a:t>
            </a:r>
          </a:p>
        </p:txBody>
      </p:sp>
      <p:sp>
        <p:nvSpPr>
          <p:cNvPr id="7176" name="Rectangle 22"/>
          <p:cNvSpPr>
            <a:spLocks noChangeArrowheads="1"/>
          </p:cNvSpPr>
          <p:nvPr/>
        </p:nvSpPr>
        <p:spPr bwMode="auto">
          <a:xfrm>
            <a:off x="4438650" y="1676400"/>
            <a:ext cx="2857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v</a:t>
            </a:r>
          </a:p>
        </p:txBody>
      </p:sp>
      <p:sp>
        <p:nvSpPr>
          <p:cNvPr id="7177" name="Line 23"/>
          <p:cNvSpPr>
            <a:spLocks noChangeShapeType="1"/>
          </p:cNvSpPr>
          <p:nvPr/>
        </p:nvSpPr>
        <p:spPr bwMode="auto">
          <a:xfrm>
            <a:off x="3975100" y="2133600"/>
            <a:ext cx="38862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78" name="Rectangle 24"/>
          <p:cNvSpPr>
            <a:spLocks noChangeArrowheads="1"/>
          </p:cNvSpPr>
          <p:nvPr/>
        </p:nvSpPr>
        <p:spPr bwMode="auto">
          <a:xfrm>
            <a:off x="4147417" y="1683760"/>
            <a:ext cx="357790"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a:t>
            </a:r>
          </a:p>
        </p:txBody>
      </p:sp>
      <p:grpSp>
        <p:nvGrpSpPr>
          <p:cNvPr id="4" name="Group 25"/>
          <p:cNvGrpSpPr>
            <a:grpSpLocks/>
          </p:cNvGrpSpPr>
          <p:nvPr/>
        </p:nvGrpSpPr>
        <p:grpSpPr bwMode="auto">
          <a:xfrm>
            <a:off x="4737100" y="2286000"/>
            <a:ext cx="2971800" cy="228600"/>
            <a:chOff x="2832" y="1392"/>
            <a:chExt cx="1872" cy="144"/>
          </a:xfrm>
        </p:grpSpPr>
        <p:grpSp>
          <p:nvGrpSpPr>
            <p:cNvPr id="5" name="Group 26"/>
            <p:cNvGrpSpPr>
              <a:grpSpLocks/>
            </p:cNvGrpSpPr>
            <p:nvPr/>
          </p:nvGrpSpPr>
          <p:grpSpPr bwMode="auto">
            <a:xfrm>
              <a:off x="2976" y="1392"/>
              <a:ext cx="1728" cy="144"/>
              <a:chOff x="2976" y="1392"/>
              <a:chExt cx="1728" cy="144"/>
            </a:xfrm>
          </p:grpSpPr>
          <p:sp>
            <p:nvSpPr>
              <p:cNvPr id="7196" name="Rectangle 27"/>
              <p:cNvSpPr>
                <a:spLocks noChangeArrowheads="1"/>
              </p:cNvSpPr>
              <p:nvPr/>
            </p:nvSpPr>
            <p:spPr bwMode="auto">
              <a:xfrm>
                <a:off x="2976"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97" name="Rectangle 28"/>
              <p:cNvSpPr>
                <a:spLocks noChangeArrowheads="1"/>
              </p:cNvSpPr>
              <p:nvPr/>
            </p:nvSpPr>
            <p:spPr bwMode="auto">
              <a:xfrm>
                <a:off x="3120"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98" name="Rectangle 29"/>
              <p:cNvSpPr>
                <a:spLocks noChangeArrowheads="1"/>
              </p:cNvSpPr>
              <p:nvPr/>
            </p:nvSpPr>
            <p:spPr bwMode="auto">
              <a:xfrm>
                <a:off x="3264"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99" name="Rectangle 30"/>
              <p:cNvSpPr>
                <a:spLocks noChangeArrowheads="1"/>
              </p:cNvSpPr>
              <p:nvPr/>
            </p:nvSpPr>
            <p:spPr bwMode="auto">
              <a:xfrm>
                <a:off x="4272"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00" name="Rectangle 31"/>
              <p:cNvSpPr>
                <a:spLocks noChangeArrowheads="1"/>
              </p:cNvSpPr>
              <p:nvPr/>
            </p:nvSpPr>
            <p:spPr bwMode="auto">
              <a:xfrm>
                <a:off x="4416"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01" name="Rectangle 32"/>
              <p:cNvSpPr>
                <a:spLocks noChangeArrowheads="1"/>
              </p:cNvSpPr>
              <p:nvPr/>
            </p:nvSpPr>
            <p:spPr bwMode="auto">
              <a:xfrm>
                <a:off x="4560"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202" name="Rectangle 33"/>
              <p:cNvSpPr>
                <a:spLocks noChangeArrowheads="1"/>
              </p:cNvSpPr>
              <p:nvPr/>
            </p:nvSpPr>
            <p:spPr bwMode="auto">
              <a:xfrm>
                <a:off x="3408" y="1392"/>
                <a:ext cx="86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 • •</a:t>
                </a:r>
              </a:p>
            </p:txBody>
          </p:sp>
        </p:grpSp>
        <p:sp>
          <p:nvSpPr>
            <p:cNvPr id="7195" name="Rectangle 34"/>
            <p:cNvSpPr>
              <a:spLocks noChangeArrowheads="1"/>
            </p:cNvSpPr>
            <p:nvPr/>
          </p:nvSpPr>
          <p:spPr bwMode="auto">
            <a:xfrm>
              <a:off x="2832" y="1392"/>
              <a:ext cx="144" cy="144"/>
            </a:xfrm>
            <a:prstGeom prst="rect">
              <a:avLst/>
            </a:prstGeom>
            <a:solidFill>
              <a:srgbClr val="FF99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grpSp>
      <p:sp>
        <p:nvSpPr>
          <p:cNvPr id="7180" name="Rectangle 35"/>
          <p:cNvSpPr>
            <a:spLocks noChangeArrowheads="1"/>
          </p:cNvSpPr>
          <p:nvPr/>
        </p:nvSpPr>
        <p:spPr bwMode="auto">
          <a:xfrm>
            <a:off x="4081462" y="2133600"/>
            <a:ext cx="642938" cy="366713"/>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 </a:t>
            </a: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v</a:t>
            </a:r>
          </a:p>
        </p:txBody>
      </p:sp>
      <p:grpSp>
        <p:nvGrpSpPr>
          <p:cNvPr id="6" name="Group 36"/>
          <p:cNvGrpSpPr>
            <a:grpSpLocks/>
          </p:cNvGrpSpPr>
          <p:nvPr/>
        </p:nvGrpSpPr>
        <p:grpSpPr bwMode="auto">
          <a:xfrm>
            <a:off x="4965700" y="2743200"/>
            <a:ext cx="2743200" cy="228600"/>
            <a:chOff x="2976" y="1392"/>
            <a:chExt cx="1728" cy="144"/>
          </a:xfrm>
        </p:grpSpPr>
        <p:sp>
          <p:nvSpPr>
            <p:cNvPr id="7187" name="Rectangle 37"/>
            <p:cNvSpPr>
              <a:spLocks noChangeArrowheads="1"/>
            </p:cNvSpPr>
            <p:nvPr/>
          </p:nvSpPr>
          <p:spPr bwMode="auto">
            <a:xfrm>
              <a:off x="2976"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88" name="Rectangle 38"/>
            <p:cNvSpPr>
              <a:spLocks noChangeArrowheads="1"/>
            </p:cNvSpPr>
            <p:nvPr/>
          </p:nvSpPr>
          <p:spPr bwMode="auto">
            <a:xfrm>
              <a:off x="3120"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89" name="Rectangle 39"/>
            <p:cNvSpPr>
              <a:spLocks noChangeArrowheads="1"/>
            </p:cNvSpPr>
            <p:nvPr/>
          </p:nvSpPr>
          <p:spPr bwMode="auto">
            <a:xfrm>
              <a:off x="3264"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90" name="Rectangle 40"/>
            <p:cNvSpPr>
              <a:spLocks noChangeArrowheads="1"/>
            </p:cNvSpPr>
            <p:nvPr/>
          </p:nvSpPr>
          <p:spPr bwMode="auto">
            <a:xfrm>
              <a:off x="4272"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91" name="Rectangle 41"/>
            <p:cNvSpPr>
              <a:spLocks noChangeArrowheads="1"/>
            </p:cNvSpPr>
            <p:nvPr/>
          </p:nvSpPr>
          <p:spPr bwMode="auto">
            <a:xfrm>
              <a:off x="4416"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92" name="Rectangle 42"/>
            <p:cNvSpPr>
              <a:spLocks noChangeArrowheads="1"/>
            </p:cNvSpPr>
            <p:nvPr/>
          </p:nvSpPr>
          <p:spPr bwMode="auto">
            <a:xfrm>
              <a:off x="4560"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93" name="Rectangle 43"/>
            <p:cNvSpPr>
              <a:spLocks noChangeArrowheads="1"/>
            </p:cNvSpPr>
            <p:nvPr/>
          </p:nvSpPr>
          <p:spPr bwMode="auto">
            <a:xfrm>
              <a:off x="3408" y="1392"/>
              <a:ext cx="86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 • •</a:t>
              </a:r>
            </a:p>
          </p:txBody>
        </p:sp>
      </p:grpSp>
      <p:sp>
        <p:nvSpPr>
          <p:cNvPr id="7182" name="Line 44"/>
          <p:cNvSpPr>
            <a:spLocks noChangeShapeType="1"/>
          </p:cNvSpPr>
          <p:nvPr/>
        </p:nvSpPr>
        <p:spPr bwMode="auto">
          <a:xfrm>
            <a:off x="3975100" y="2590800"/>
            <a:ext cx="38862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7183" name="Text Box 45"/>
          <p:cNvSpPr txBox="1">
            <a:spLocks noChangeArrowheads="1"/>
          </p:cNvSpPr>
          <p:nvPr/>
        </p:nvSpPr>
        <p:spPr bwMode="auto">
          <a:xfrm>
            <a:off x="457200" y="2057400"/>
            <a:ext cx="2169312" cy="40011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True Sum: </a:t>
            </a:r>
            <a:r>
              <a:rPr kumimoji="0" lang="en-US" sz="2000" b="0" i="1" u="none" strike="noStrike" kern="1200" cap="none" spc="0" normalizeH="0" baseline="0" noProof="0" dirty="0">
                <a:ln>
                  <a:noFill/>
                </a:ln>
                <a:solidFill>
                  <a:srgbClr val="000000"/>
                </a:solidFill>
                <a:effectLst/>
                <a:uLnTx/>
                <a:uFillTx/>
                <a:latin typeface="Calibri" pitchFamily="34" charset="0"/>
                <a:ea typeface="+mn-ea"/>
                <a:cs typeface="+mn-cs"/>
              </a:rPr>
              <a:t>w</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+1 bits</a:t>
            </a:r>
          </a:p>
        </p:txBody>
      </p:sp>
      <p:sp>
        <p:nvSpPr>
          <p:cNvPr id="7184" name="Text Box 46"/>
          <p:cNvSpPr txBox="1">
            <a:spLocks noChangeArrowheads="1"/>
          </p:cNvSpPr>
          <p:nvPr/>
        </p:nvSpPr>
        <p:spPr bwMode="auto">
          <a:xfrm>
            <a:off x="457200" y="1371600"/>
            <a:ext cx="1944315" cy="40011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Operands: </a:t>
            </a:r>
            <a:r>
              <a:rPr kumimoji="0" lang="en-US" sz="2000" b="0" i="1" u="none" strike="noStrike" kern="1200" cap="none" spc="0" normalizeH="0" baseline="0" noProof="0" dirty="0">
                <a:ln>
                  <a:noFill/>
                </a:ln>
                <a:solidFill>
                  <a:srgbClr val="000000"/>
                </a:solidFill>
                <a:effectLst/>
                <a:uLnTx/>
                <a:uFillTx/>
                <a:latin typeface="Calibri" pitchFamily="34" charset="0"/>
                <a:ea typeface="+mn-ea"/>
                <a:cs typeface="+mn-cs"/>
              </a:rPr>
              <a:t>w</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 bits</a:t>
            </a:r>
          </a:p>
        </p:txBody>
      </p:sp>
      <p:sp>
        <p:nvSpPr>
          <p:cNvPr id="7185" name="Text Box 47"/>
          <p:cNvSpPr txBox="1">
            <a:spLocks noChangeArrowheads="1"/>
          </p:cNvSpPr>
          <p:nvPr/>
        </p:nvSpPr>
        <p:spPr bwMode="auto">
          <a:xfrm>
            <a:off x="457200" y="2667000"/>
            <a:ext cx="2438400" cy="400110"/>
          </a:xfrm>
          <a:prstGeom prst="rect">
            <a:avLst/>
          </a:prstGeom>
          <a:noFill/>
          <a:ln w="25400">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Discard Carry: </a:t>
            </a:r>
            <a:r>
              <a:rPr kumimoji="0" lang="en-US" sz="2000" b="0" i="1" u="none" strike="noStrike" kern="1200" cap="none" spc="0" normalizeH="0" baseline="0" noProof="0" dirty="0">
                <a:ln>
                  <a:noFill/>
                </a:ln>
                <a:solidFill>
                  <a:srgbClr val="000000"/>
                </a:solidFill>
                <a:effectLst/>
                <a:uLnTx/>
                <a:uFillTx/>
                <a:latin typeface="Calibri" pitchFamily="34" charset="0"/>
                <a:ea typeface="+mn-ea"/>
                <a:cs typeface="+mn-cs"/>
              </a:rPr>
              <a:t>w</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 bits</a:t>
            </a:r>
          </a:p>
        </p:txBody>
      </p:sp>
      <p:sp>
        <p:nvSpPr>
          <p:cNvPr id="7186" name="Rectangle 48"/>
          <p:cNvSpPr>
            <a:spLocks noChangeArrowheads="1"/>
          </p:cNvSpPr>
          <p:nvPr/>
        </p:nvSpPr>
        <p:spPr bwMode="auto">
          <a:xfrm>
            <a:off x="3437081" y="2590800"/>
            <a:ext cx="1384300" cy="366713"/>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pitchFamily="18" charset="0"/>
                <a:ea typeface="+mn-ea"/>
                <a:cs typeface="+mn-cs"/>
              </a:rPr>
              <a:t>UAdd</a:t>
            </a:r>
            <a:r>
              <a:rPr kumimoji="0" lang="en-US" sz="2400" b="0" i="1" u="none" strike="noStrike" kern="1200" cap="none" spc="0" normalizeH="0" baseline="-25000" noProof="0" dirty="0" err="1">
                <a:ln>
                  <a:noFill/>
                </a:ln>
                <a:solidFill>
                  <a:srgbClr val="000000"/>
                </a:solidFill>
                <a:effectLst/>
                <a:uLnTx/>
                <a:uFillTx/>
                <a:latin typeface="Times" pitchFamily="18" charset="0"/>
                <a:ea typeface="+mn-ea"/>
                <a:cs typeface="+mn-cs"/>
              </a:rPr>
              <a:t>w</a:t>
            </a:r>
            <a:r>
              <a:rPr kumimoji="0" lang="en-US" sz="2400" b="0" i="0" u="none" strike="noStrike" kern="1200" cap="none" spc="0" normalizeH="0" baseline="0" noProof="0" dirty="0">
                <a:ln>
                  <a:noFill/>
                </a:ln>
                <a:solidFill>
                  <a:srgbClr val="000000"/>
                </a:solidFill>
                <a:effectLst/>
                <a:uLnTx/>
                <a:uFillTx/>
                <a:latin typeface="Times" pitchFamily="18" charset="0"/>
                <a:ea typeface="+mn-ea"/>
                <a:cs typeface="+mn-cs"/>
              </a:rPr>
              <a:t>(</a:t>
            </a:r>
            <a:r>
              <a:rPr kumimoji="0" lang="en-US" sz="2400" b="0" i="1" u="none" strike="noStrike" kern="1200" cap="none" spc="0" normalizeH="0" baseline="0" noProof="0" dirty="0">
                <a:ln>
                  <a:noFill/>
                </a:ln>
                <a:solidFill>
                  <a:srgbClr val="000000"/>
                </a:solidFill>
                <a:effectLst/>
                <a:uLnTx/>
                <a:uFillTx/>
                <a:latin typeface="Times" pitchFamily="18" charset="0"/>
                <a:ea typeface="+mn-ea"/>
                <a:cs typeface="+mn-cs"/>
              </a:rPr>
              <a:t>u</a:t>
            </a:r>
            <a:r>
              <a:rPr kumimoji="0" lang="en-US" sz="2400" b="0" i="0" u="none" strike="noStrike" kern="1200" cap="none" spc="0" normalizeH="0" baseline="0" noProof="0" dirty="0">
                <a:ln>
                  <a:noFill/>
                </a:ln>
                <a:solidFill>
                  <a:srgbClr val="000000"/>
                </a:solidFill>
                <a:effectLst/>
                <a:uLnTx/>
                <a:uFillTx/>
                <a:latin typeface="Times" pitchFamily="18" charset="0"/>
                <a:ea typeface="+mn-ea"/>
                <a:cs typeface="+mn-cs"/>
              </a:rPr>
              <a:t> , </a:t>
            </a:r>
            <a:r>
              <a:rPr kumimoji="0" lang="en-US" sz="2400" b="0" i="1" u="none" strike="noStrike" kern="1200" cap="none" spc="0" normalizeH="0" baseline="0" noProof="0" dirty="0">
                <a:ln>
                  <a:noFill/>
                </a:ln>
                <a:solidFill>
                  <a:srgbClr val="000000"/>
                </a:solidFill>
                <a:effectLst/>
                <a:uLnTx/>
                <a:uFillTx/>
                <a:latin typeface="Times" pitchFamily="18" charset="0"/>
                <a:ea typeface="+mn-ea"/>
                <a:cs typeface="+mn-cs"/>
              </a:rPr>
              <a:t>v</a:t>
            </a:r>
            <a:r>
              <a:rPr kumimoji="0" lang="en-US" sz="2400" b="0" i="0" u="none" strike="noStrike" kern="1200" cap="none" spc="0" normalizeH="0" baseline="0" noProof="0" dirty="0">
                <a:ln>
                  <a:noFill/>
                </a:ln>
                <a:solidFill>
                  <a:srgbClr val="000000"/>
                </a:solidFill>
                <a:effectLst/>
                <a:uLnTx/>
                <a:uFillTx/>
                <a:latin typeface="Times" pitchFamily="18" charset="0"/>
                <a:ea typeface="+mn-ea"/>
                <a:cs typeface="+mn-cs"/>
              </a:rPr>
              <a:t>)</a:t>
            </a:r>
          </a:p>
        </p:txBody>
      </p:sp>
      <p:sp>
        <p:nvSpPr>
          <p:cNvPr id="49" name="Rectangle 5"/>
          <p:cNvSpPr>
            <a:spLocks/>
          </p:cNvSpPr>
          <p:nvPr/>
        </p:nvSpPr>
        <p:spPr bwMode="auto">
          <a:xfrm>
            <a:off x="2683312" y="5062537"/>
            <a:ext cx="1990288" cy="1025922"/>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1110 1001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1101 0101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ourier New Bold" charset="0"/>
              <a:ea typeface="Courier New Bold" charset="0"/>
              <a:cs typeface="Courier New Bold" charset="0"/>
              <a:sym typeface="Courier New Bold" charset="0"/>
            </a:endParaRPr>
          </a:p>
        </p:txBody>
      </p:sp>
      <p:sp>
        <p:nvSpPr>
          <p:cNvPr id="50" name="Line 6"/>
          <p:cNvSpPr>
            <a:spLocks noChangeShapeType="1"/>
          </p:cNvSpPr>
          <p:nvPr/>
        </p:nvSpPr>
        <p:spPr bwMode="auto">
          <a:xfrm>
            <a:off x="2713195" y="5748337"/>
            <a:ext cx="1861979"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51" name="Rectangle 13"/>
          <p:cNvSpPr>
            <a:spLocks/>
          </p:cNvSpPr>
          <p:nvPr/>
        </p:nvSpPr>
        <p:spPr bwMode="auto">
          <a:xfrm>
            <a:off x="2683312" y="5718968"/>
            <a:ext cx="1990288"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1 1011 1110</a:t>
            </a:r>
          </a:p>
        </p:txBody>
      </p:sp>
      <p:sp>
        <p:nvSpPr>
          <p:cNvPr id="52" name="Rectangle 13"/>
          <p:cNvSpPr>
            <a:spLocks/>
          </p:cNvSpPr>
          <p:nvPr/>
        </p:nvSpPr>
        <p:spPr bwMode="auto">
          <a:xfrm>
            <a:off x="2683312" y="6083379"/>
            <a:ext cx="1990288"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1011 1110</a:t>
            </a:r>
          </a:p>
        </p:txBody>
      </p:sp>
      <p:sp>
        <p:nvSpPr>
          <p:cNvPr id="53" name="Line 6"/>
          <p:cNvSpPr>
            <a:spLocks noChangeShapeType="1"/>
          </p:cNvSpPr>
          <p:nvPr/>
        </p:nvSpPr>
        <p:spPr bwMode="auto">
          <a:xfrm>
            <a:off x="2713196" y="6088459"/>
            <a:ext cx="1861978"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59" name="Rectangle 5"/>
          <p:cNvSpPr>
            <a:spLocks/>
          </p:cNvSpPr>
          <p:nvPr/>
        </p:nvSpPr>
        <p:spPr bwMode="auto">
          <a:xfrm>
            <a:off x="5022056" y="5062537"/>
            <a:ext cx="759182" cy="718145"/>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E9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D5</a:t>
            </a:r>
          </a:p>
        </p:txBody>
      </p:sp>
      <p:sp>
        <p:nvSpPr>
          <p:cNvPr id="60" name="Line 6"/>
          <p:cNvSpPr>
            <a:spLocks noChangeShapeType="1"/>
          </p:cNvSpPr>
          <p:nvPr/>
        </p:nvSpPr>
        <p:spPr bwMode="auto">
          <a:xfrm>
            <a:off x="5098256" y="5748337"/>
            <a:ext cx="596900"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61" name="Rectangle 13"/>
          <p:cNvSpPr>
            <a:spLocks/>
          </p:cNvSpPr>
          <p:nvPr/>
        </p:nvSpPr>
        <p:spPr bwMode="auto">
          <a:xfrm>
            <a:off x="5022056" y="5718968"/>
            <a:ext cx="759182"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1BE</a:t>
            </a:r>
          </a:p>
        </p:txBody>
      </p:sp>
      <p:sp>
        <p:nvSpPr>
          <p:cNvPr id="62" name="Rectangle 13"/>
          <p:cNvSpPr>
            <a:spLocks/>
          </p:cNvSpPr>
          <p:nvPr/>
        </p:nvSpPr>
        <p:spPr bwMode="auto">
          <a:xfrm>
            <a:off x="5022056" y="6083379"/>
            <a:ext cx="759182"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BE</a:t>
            </a:r>
          </a:p>
        </p:txBody>
      </p:sp>
      <p:sp>
        <p:nvSpPr>
          <p:cNvPr id="63" name="Line 6"/>
          <p:cNvSpPr>
            <a:spLocks noChangeShapeType="1"/>
          </p:cNvSpPr>
          <p:nvPr/>
        </p:nvSpPr>
        <p:spPr bwMode="auto">
          <a:xfrm>
            <a:off x="5098256" y="6088459"/>
            <a:ext cx="596900"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grpSp>
        <p:nvGrpSpPr>
          <p:cNvPr id="67" name="Group 5"/>
          <p:cNvGrpSpPr>
            <a:grpSpLocks/>
          </p:cNvGrpSpPr>
          <p:nvPr/>
        </p:nvGrpSpPr>
        <p:grpSpPr bwMode="auto">
          <a:xfrm>
            <a:off x="7631317" y="3048000"/>
            <a:ext cx="1528162" cy="3646061"/>
            <a:chOff x="0" y="178"/>
            <a:chExt cx="1140" cy="2719"/>
          </a:xfrm>
        </p:grpSpPr>
        <p:grpSp>
          <p:nvGrpSpPr>
            <p:cNvPr id="68" name="Group 6"/>
            <p:cNvGrpSpPr>
              <a:grpSpLocks/>
            </p:cNvGrpSpPr>
            <p:nvPr/>
          </p:nvGrpSpPr>
          <p:grpSpPr bwMode="auto">
            <a:xfrm>
              <a:off x="0" y="500"/>
              <a:ext cx="1104" cy="2397"/>
              <a:chOff x="0" y="-7"/>
              <a:chExt cx="1104" cy="2397"/>
            </a:xfrm>
          </p:grpSpPr>
          <p:grpSp>
            <p:nvGrpSpPr>
              <p:cNvPr id="72" name="Group 7"/>
              <p:cNvGrpSpPr>
                <a:grpSpLocks/>
              </p:cNvGrpSpPr>
              <p:nvPr/>
            </p:nvGrpSpPr>
            <p:grpSpPr bwMode="auto">
              <a:xfrm>
                <a:off x="0" y="-7"/>
                <a:ext cx="288" cy="237"/>
                <a:chOff x="0" y="-7"/>
                <a:chExt cx="288" cy="237"/>
              </a:xfrm>
            </p:grpSpPr>
            <p:sp>
              <p:nvSpPr>
                <p:cNvPr id="214"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215" name="Rectangle 9"/>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a:t>
                  </a:r>
                </a:p>
              </p:txBody>
            </p:sp>
          </p:grpSp>
          <p:grpSp>
            <p:nvGrpSpPr>
              <p:cNvPr id="73" name="Group 10"/>
              <p:cNvGrpSpPr>
                <a:grpSpLocks/>
              </p:cNvGrpSpPr>
              <p:nvPr/>
            </p:nvGrpSpPr>
            <p:grpSpPr bwMode="auto">
              <a:xfrm>
                <a:off x="288" y="-7"/>
                <a:ext cx="288" cy="237"/>
                <a:chOff x="0" y="-7"/>
                <a:chExt cx="288" cy="237"/>
              </a:xfrm>
            </p:grpSpPr>
            <p:sp>
              <p:nvSpPr>
                <p:cNvPr id="212"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213" name="Rectangle 12"/>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a:t>
                  </a:r>
                </a:p>
              </p:txBody>
            </p:sp>
          </p:grpSp>
          <p:grpSp>
            <p:nvGrpSpPr>
              <p:cNvPr id="74" name="Group 13"/>
              <p:cNvGrpSpPr>
                <a:grpSpLocks/>
              </p:cNvGrpSpPr>
              <p:nvPr/>
            </p:nvGrpSpPr>
            <p:grpSpPr bwMode="auto">
              <a:xfrm>
                <a:off x="576" y="-7"/>
                <a:ext cx="528" cy="237"/>
                <a:chOff x="0" y="-7"/>
                <a:chExt cx="528" cy="237"/>
              </a:xfrm>
            </p:grpSpPr>
            <p:sp>
              <p:nvSpPr>
                <p:cNvPr id="210"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211" name="Rectangle 15"/>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0000</a:t>
                  </a:r>
                </a:p>
              </p:txBody>
            </p:sp>
          </p:grpSp>
          <p:grpSp>
            <p:nvGrpSpPr>
              <p:cNvPr id="75" name="Group 16"/>
              <p:cNvGrpSpPr>
                <a:grpSpLocks/>
              </p:cNvGrpSpPr>
              <p:nvPr/>
            </p:nvGrpSpPr>
            <p:grpSpPr bwMode="auto">
              <a:xfrm>
                <a:off x="0" y="137"/>
                <a:ext cx="288" cy="237"/>
                <a:chOff x="0" y="-7"/>
                <a:chExt cx="288" cy="237"/>
              </a:xfrm>
            </p:grpSpPr>
            <p:sp>
              <p:nvSpPr>
                <p:cNvPr id="208"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209" name="Rectangle 18"/>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a:t>
                  </a:r>
                </a:p>
              </p:txBody>
            </p:sp>
          </p:grpSp>
          <p:grpSp>
            <p:nvGrpSpPr>
              <p:cNvPr id="76" name="Group 19"/>
              <p:cNvGrpSpPr>
                <a:grpSpLocks/>
              </p:cNvGrpSpPr>
              <p:nvPr/>
            </p:nvGrpSpPr>
            <p:grpSpPr bwMode="auto">
              <a:xfrm>
                <a:off x="288" y="137"/>
                <a:ext cx="288" cy="237"/>
                <a:chOff x="0" y="-7"/>
                <a:chExt cx="288" cy="237"/>
              </a:xfrm>
            </p:grpSpPr>
            <p:sp>
              <p:nvSpPr>
                <p:cNvPr id="206"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207" name="Rectangle 21"/>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a:t>
                  </a:r>
                </a:p>
              </p:txBody>
            </p:sp>
          </p:grpSp>
          <p:grpSp>
            <p:nvGrpSpPr>
              <p:cNvPr id="77" name="Group 22"/>
              <p:cNvGrpSpPr>
                <a:grpSpLocks/>
              </p:cNvGrpSpPr>
              <p:nvPr/>
            </p:nvGrpSpPr>
            <p:grpSpPr bwMode="auto">
              <a:xfrm>
                <a:off x="576" y="137"/>
                <a:ext cx="528" cy="237"/>
                <a:chOff x="0" y="-7"/>
                <a:chExt cx="528" cy="237"/>
              </a:xfrm>
            </p:grpSpPr>
            <p:sp>
              <p:nvSpPr>
                <p:cNvPr id="204"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205" name="Rectangle 24"/>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0001</a:t>
                  </a:r>
                </a:p>
              </p:txBody>
            </p:sp>
          </p:grpSp>
          <p:grpSp>
            <p:nvGrpSpPr>
              <p:cNvPr id="78" name="Group 25"/>
              <p:cNvGrpSpPr>
                <a:grpSpLocks/>
              </p:cNvGrpSpPr>
              <p:nvPr/>
            </p:nvGrpSpPr>
            <p:grpSpPr bwMode="auto">
              <a:xfrm>
                <a:off x="0" y="281"/>
                <a:ext cx="288" cy="237"/>
                <a:chOff x="0" y="-7"/>
                <a:chExt cx="288" cy="237"/>
              </a:xfrm>
            </p:grpSpPr>
            <p:sp>
              <p:nvSpPr>
                <p:cNvPr id="202"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203" name="Rectangle 27"/>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2</a:t>
                  </a:r>
                </a:p>
              </p:txBody>
            </p:sp>
          </p:grpSp>
          <p:grpSp>
            <p:nvGrpSpPr>
              <p:cNvPr id="79" name="Group 28"/>
              <p:cNvGrpSpPr>
                <a:grpSpLocks/>
              </p:cNvGrpSpPr>
              <p:nvPr/>
            </p:nvGrpSpPr>
            <p:grpSpPr bwMode="auto">
              <a:xfrm>
                <a:off x="288" y="281"/>
                <a:ext cx="288" cy="237"/>
                <a:chOff x="0" y="-7"/>
                <a:chExt cx="288" cy="237"/>
              </a:xfrm>
            </p:grpSpPr>
            <p:sp>
              <p:nvSpPr>
                <p:cNvPr id="200"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201" name="Rectangle 30"/>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2</a:t>
                  </a:r>
                </a:p>
              </p:txBody>
            </p:sp>
          </p:grpSp>
          <p:grpSp>
            <p:nvGrpSpPr>
              <p:cNvPr id="80" name="Group 31"/>
              <p:cNvGrpSpPr>
                <a:grpSpLocks/>
              </p:cNvGrpSpPr>
              <p:nvPr/>
            </p:nvGrpSpPr>
            <p:grpSpPr bwMode="auto">
              <a:xfrm>
                <a:off x="576" y="281"/>
                <a:ext cx="528" cy="237"/>
                <a:chOff x="0" y="-7"/>
                <a:chExt cx="528" cy="237"/>
              </a:xfrm>
            </p:grpSpPr>
            <p:sp>
              <p:nvSpPr>
                <p:cNvPr id="198"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99" name="Rectangle 33"/>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0010</a:t>
                  </a:r>
                </a:p>
              </p:txBody>
            </p:sp>
          </p:grpSp>
          <p:grpSp>
            <p:nvGrpSpPr>
              <p:cNvPr id="81" name="Group 34"/>
              <p:cNvGrpSpPr>
                <a:grpSpLocks/>
              </p:cNvGrpSpPr>
              <p:nvPr/>
            </p:nvGrpSpPr>
            <p:grpSpPr bwMode="auto">
              <a:xfrm>
                <a:off x="0" y="425"/>
                <a:ext cx="288" cy="237"/>
                <a:chOff x="0" y="-7"/>
                <a:chExt cx="288" cy="237"/>
              </a:xfrm>
            </p:grpSpPr>
            <p:sp>
              <p:nvSpPr>
                <p:cNvPr id="196"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97" name="Rectangle 36"/>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3</a:t>
                  </a:r>
                </a:p>
              </p:txBody>
            </p:sp>
          </p:grpSp>
          <p:grpSp>
            <p:nvGrpSpPr>
              <p:cNvPr id="82" name="Group 37"/>
              <p:cNvGrpSpPr>
                <a:grpSpLocks/>
              </p:cNvGrpSpPr>
              <p:nvPr/>
            </p:nvGrpSpPr>
            <p:grpSpPr bwMode="auto">
              <a:xfrm>
                <a:off x="288" y="425"/>
                <a:ext cx="288" cy="237"/>
                <a:chOff x="0" y="-7"/>
                <a:chExt cx="288" cy="237"/>
              </a:xfrm>
            </p:grpSpPr>
            <p:sp>
              <p:nvSpPr>
                <p:cNvPr id="194"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95" name="Rectangle 39"/>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3</a:t>
                  </a:r>
                </a:p>
              </p:txBody>
            </p:sp>
          </p:grpSp>
          <p:grpSp>
            <p:nvGrpSpPr>
              <p:cNvPr id="83" name="Group 40"/>
              <p:cNvGrpSpPr>
                <a:grpSpLocks/>
              </p:cNvGrpSpPr>
              <p:nvPr/>
            </p:nvGrpSpPr>
            <p:grpSpPr bwMode="auto">
              <a:xfrm>
                <a:off x="576" y="425"/>
                <a:ext cx="528" cy="237"/>
                <a:chOff x="0" y="-7"/>
                <a:chExt cx="528" cy="237"/>
              </a:xfrm>
            </p:grpSpPr>
            <p:sp>
              <p:nvSpPr>
                <p:cNvPr id="192"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93" name="Rectangle 42"/>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0011</a:t>
                  </a:r>
                </a:p>
              </p:txBody>
            </p:sp>
          </p:grpSp>
          <p:grpSp>
            <p:nvGrpSpPr>
              <p:cNvPr id="84" name="Group 43"/>
              <p:cNvGrpSpPr>
                <a:grpSpLocks/>
              </p:cNvGrpSpPr>
              <p:nvPr/>
            </p:nvGrpSpPr>
            <p:grpSpPr bwMode="auto">
              <a:xfrm>
                <a:off x="0" y="569"/>
                <a:ext cx="288" cy="237"/>
                <a:chOff x="0" y="-7"/>
                <a:chExt cx="288" cy="237"/>
              </a:xfrm>
            </p:grpSpPr>
            <p:sp>
              <p:nvSpPr>
                <p:cNvPr id="190"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91" name="Rectangle 45"/>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4</a:t>
                  </a:r>
                </a:p>
              </p:txBody>
            </p:sp>
          </p:grpSp>
          <p:grpSp>
            <p:nvGrpSpPr>
              <p:cNvPr id="85" name="Group 46"/>
              <p:cNvGrpSpPr>
                <a:grpSpLocks/>
              </p:cNvGrpSpPr>
              <p:nvPr/>
            </p:nvGrpSpPr>
            <p:grpSpPr bwMode="auto">
              <a:xfrm>
                <a:off x="288" y="569"/>
                <a:ext cx="288" cy="237"/>
                <a:chOff x="0" y="-7"/>
                <a:chExt cx="288" cy="237"/>
              </a:xfrm>
            </p:grpSpPr>
            <p:sp>
              <p:nvSpPr>
                <p:cNvPr id="188"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89" name="Rectangle 48"/>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4</a:t>
                  </a:r>
                </a:p>
              </p:txBody>
            </p:sp>
          </p:grpSp>
          <p:grpSp>
            <p:nvGrpSpPr>
              <p:cNvPr id="86" name="Group 49"/>
              <p:cNvGrpSpPr>
                <a:grpSpLocks/>
              </p:cNvGrpSpPr>
              <p:nvPr/>
            </p:nvGrpSpPr>
            <p:grpSpPr bwMode="auto">
              <a:xfrm>
                <a:off x="576" y="569"/>
                <a:ext cx="528" cy="237"/>
                <a:chOff x="0" y="-7"/>
                <a:chExt cx="528" cy="237"/>
              </a:xfrm>
            </p:grpSpPr>
            <p:sp>
              <p:nvSpPr>
                <p:cNvPr id="186"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87" name="Rectangle 51"/>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0100</a:t>
                  </a:r>
                </a:p>
              </p:txBody>
            </p:sp>
          </p:grpSp>
          <p:grpSp>
            <p:nvGrpSpPr>
              <p:cNvPr id="87" name="Group 52"/>
              <p:cNvGrpSpPr>
                <a:grpSpLocks/>
              </p:cNvGrpSpPr>
              <p:nvPr/>
            </p:nvGrpSpPr>
            <p:grpSpPr bwMode="auto">
              <a:xfrm>
                <a:off x="0" y="713"/>
                <a:ext cx="288" cy="237"/>
                <a:chOff x="0" y="-7"/>
                <a:chExt cx="288" cy="237"/>
              </a:xfrm>
            </p:grpSpPr>
            <p:sp>
              <p:nvSpPr>
                <p:cNvPr id="184"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85" name="Rectangle 54"/>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5</a:t>
                  </a:r>
                </a:p>
              </p:txBody>
            </p:sp>
          </p:grpSp>
          <p:grpSp>
            <p:nvGrpSpPr>
              <p:cNvPr id="88" name="Group 55"/>
              <p:cNvGrpSpPr>
                <a:grpSpLocks/>
              </p:cNvGrpSpPr>
              <p:nvPr/>
            </p:nvGrpSpPr>
            <p:grpSpPr bwMode="auto">
              <a:xfrm>
                <a:off x="288" y="713"/>
                <a:ext cx="288" cy="237"/>
                <a:chOff x="0" y="-7"/>
                <a:chExt cx="288" cy="237"/>
              </a:xfrm>
            </p:grpSpPr>
            <p:sp>
              <p:nvSpPr>
                <p:cNvPr id="182"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83" name="Rectangle 57"/>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5</a:t>
                  </a:r>
                </a:p>
              </p:txBody>
            </p:sp>
          </p:grpSp>
          <p:grpSp>
            <p:nvGrpSpPr>
              <p:cNvPr id="89" name="Group 58"/>
              <p:cNvGrpSpPr>
                <a:grpSpLocks/>
              </p:cNvGrpSpPr>
              <p:nvPr/>
            </p:nvGrpSpPr>
            <p:grpSpPr bwMode="auto">
              <a:xfrm>
                <a:off x="576" y="713"/>
                <a:ext cx="528" cy="237"/>
                <a:chOff x="0" y="-7"/>
                <a:chExt cx="528" cy="237"/>
              </a:xfrm>
            </p:grpSpPr>
            <p:sp>
              <p:nvSpPr>
                <p:cNvPr id="180"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81" name="Rectangle 60"/>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0101</a:t>
                  </a:r>
                </a:p>
              </p:txBody>
            </p:sp>
          </p:grpSp>
          <p:grpSp>
            <p:nvGrpSpPr>
              <p:cNvPr id="90" name="Group 61"/>
              <p:cNvGrpSpPr>
                <a:grpSpLocks/>
              </p:cNvGrpSpPr>
              <p:nvPr/>
            </p:nvGrpSpPr>
            <p:grpSpPr bwMode="auto">
              <a:xfrm>
                <a:off x="0" y="857"/>
                <a:ext cx="288" cy="237"/>
                <a:chOff x="0" y="-7"/>
                <a:chExt cx="288" cy="237"/>
              </a:xfrm>
            </p:grpSpPr>
            <p:sp>
              <p:nvSpPr>
                <p:cNvPr id="178"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79" name="Rectangle 63"/>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6</a:t>
                  </a:r>
                </a:p>
              </p:txBody>
            </p:sp>
          </p:grpSp>
          <p:grpSp>
            <p:nvGrpSpPr>
              <p:cNvPr id="91" name="Group 64"/>
              <p:cNvGrpSpPr>
                <a:grpSpLocks/>
              </p:cNvGrpSpPr>
              <p:nvPr/>
            </p:nvGrpSpPr>
            <p:grpSpPr bwMode="auto">
              <a:xfrm>
                <a:off x="288" y="857"/>
                <a:ext cx="288" cy="237"/>
                <a:chOff x="0" y="-7"/>
                <a:chExt cx="288" cy="237"/>
              </a:xfrm>
            </p:grpSpPr>
            <p:sp>
              <p:nvSpPr>
                <p:cNvPr id="176"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77" name="Rectangle 66"/>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6</a:t>
                  </a:r>
                </a:p>
              </p:txBody>
            </p:sp>
          </p:grpSp>
          <p:grpSp>
            <p:nvGrpSpPr>
              <p:cNvPr id="92" name="Group 67"/>
              <p:cNvGrpSpPr>
                <a:grpSpLocks/>
              </p:cNvGrpSpPr>
              <p:nvPr/>
            </p:nvGrpSpPr>
            <p:grpSpPr bwMode="auto">
              <a:xfrm>
                <a:off x="576" y="857"/>
                <a:ext cx="528" cy="237"/>
                <a:chOff x="0" y="-7"/>
                <a:chExt cx="528" cy="237"/>
              </a:xfrm>
            </p:grpSpPr>
            <p:sp>
              <p:nvSpPr>
                <p:cNvPr id="174"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75" name="Rectangle 69"/>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0110</a:t>
                  </a:r>
                </a:p>
              </p:txBody>
            </p:sp>
          </p:grpSp>
          <p:grpSp>
            <p:nvGrpSpPr>
              <p:cNvPr id="93" name="Group 70"/>
              <p:cNvGrpSpPr>
                <a:grpSpLocks/>
              </p:cNvGrpSpPr>
              <p:nvPr/>
            </p:nvGrpSpPr>
            <p:grpSpPr bwMode="auto">
              <a:xfrm>
                <a:off x="0" y="1001"/>
                <a:ext cx="288" cy="237"/>
                <a:chOff x="0" y="-7"/>
                <a:chExt cx="288" cy="237"/>
              </a:xfrm>
            </p:grpSpPr>
            <p:sp>
              <p:nvSpPr>
                <p:cNvPr id="172"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73" name="Rectangle 72"/>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7</a:t>
                  </a:r>
                </a:p>
              </p:txBody>
            </p:sp>
          </p:grpSp>
          <p:grpSp>
            <p:nvGrpSpPr>
              <p:cNvPr id="94" name="Group 73"/>
              <p:cNvGrpSpPr>
                <a:grpSpLocks/>
              </p:cNvGrpSpPr>
              <p:nvPr/>
            </p:nvGrpSpPr>
            <p:grpSpPr bwMode="auto">
              <a:xfrm>
                <a:off x="288" y="1001"/>
                <a:ext cx="288" cy="237"/>
                <a:chOff x="0" y="-7"/>
                <a:chExt cx="288" cy="237"/>
              </a:xfrm>
            </p:grpSpPr>
            <p:sp>
              <p:nvSpPr>
                <p:cNvPr id="170"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71" name="Rectangle 75"/>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7</a:t>
                  </a:r>
                </a:p>
              </p:txBody>
            </p:sp>
          </p:grpSp>
          <p:grpSp>
            <p:nvGrpSpPr>
              <p:cNvPr id="95" name="Group 76"/>
              <p:cNvGrpSpPr>
                <a:grpSpLocks/>
              </p:cNvGrpSpPr>
              <p:nvPr/>
            </p:nvGrpSpPr>
            <p:grpSpPr bwMode="auto">
              <a:xfrm>
                <a:off x="576" y="1001"/>
                <a:ext cx="528" cy="237"/>
                <a:chOff x="0" y="-7"/>
                <a:chExt cx="528" cy="237"/>
              </a:xfrm>
            </p:grpSpPr>
            <p:sp>
              <p:nvSpPr>
                <p:cNvPr id="168"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69" name="Rectangle 78"/>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0111</a:t>
                  </a:r>
                </a:p>
              </p:txBody>
            </p:sp>
          </p:grpSp>
          <p:grpSp>
            <p:nvGrpSpPr>
              <p:cNvPr id="96" name="Group 79"/>
              <p:cNvGrpSpPr>
                <a:grpSpLocks/>
              </p:cNvGrpSpPr>
              <p:nvPr/>
            </p:nvGrpSpPr>
            <p:grpSpPr bwMode="auto">
              <a:xfrm>
                <a:off x="0" y="1145"/>
                <a:ext cx="288" cy="237"/>
                <a:chOff x="0" y="-7"/>
                <a:chExt cx="288" cy="237"/>
              </a:xfrm>
            </p:grpSpPr>
            <p:sp>
              <p:nvSpPr>
                <p:cNvPr id="166"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67" name="Rectangle 81"/>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8</a:t>
                  </a:r>
                </a:p>
              </p:txBody>
            </p:sp>
          </p:grpSp>
          <p:grpSp>
            <p:nvGrpSpPr>
              <p:cNvPr id="97" name="Group 82"/>
              <p:cNvGrpSpPr>
                <a:grpSpLocks/>
              </p:cNvGrpSpPr>
              <p:nvPr/>
            </p:nvGrpSpPr>
            <p:grpSpPr bwMode="auto">
              <a:xfrm>
                <a:off x="288" y="1145"/>
                <a:ext cx="288" cy="237"/>
                <a:chOff x="0" y="-7"/>
                <a:chExt cx="288" cy="237"/>
              </a:xfrm>
            </p:grpSpPr>
            <p:sp>
              <p:nvSpPr>
                <p:cNvPr id="164"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65" name="Rectangle 84"/>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8</a:t>
                  </a:r>
                </a:p>
              </p:txBody>
            </p:sp>
          </p:grpSp>
          <p:grpSp>
            <p:nvGrpSpPr>
              <p:cNvPr id="98" name="Group 85"/>
              <p:cNvGrpSpPr>
                <a:grpSpLocks/>
              </p:cNvGrpSpPr>
              <p:nvPr/>
            </p:nvGrpSpPr>
            <p:grpSpPr bwMode="auto">
              <a:xfrm>
                <a:off x="576" y="1145"/>
                <a:ext cx="528" cy="237"/>
                <a:chOff x="0" y="-7"/>
                <a:chExt cx="528" cy="237"/>
              </a:xfrm>
            </p:grpSpPr>
            <p:sp>
              <p:nvSpPr>
                <p:cNvPr id="162"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63" name="Rectangle 87"/>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1000</a:t>
                  </a:r>
                </a:p>
              </p:txBody>
            </p:sp>
          </p:grpSp>
          <p:grpSp>
            <p:nvGrpSpPr>
              <p:cNvPr id="99" name="Group 88"/>
              <p:cNvGrpSpPr>
                <a:grpSpLocks/>
              </p:cNvGrpSpPr>
              <p:nvPr/>
            </p:nvGrpSpPr>
            <p:grpSpPr bwMode="auto">
              <a:xfrm>
                <a:off x="0" y="1289"/>
                <a:ext cx="288" cy="237"/>
                <a:chOff x="0" y="-7"/>
                <a:chExt cx="288" cy="237"/>
              </a:xfrm>
            </p:grpSpPr>
            <p:sp>
              <p:nvSpPr>
                <p:cNvPr id="160"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61" name="Rectangle 90"/>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9</a:t>
                  </a:r>
                </a:p>
              </p:txBody>
            </p:sp>
          </p:grpSp>
          <p:grpSp>
            <p:nvGrpSpPr>
              <p:cNvPr id="100" name="Group 91"/>
              <p:cNvGrpSpPr>
                <a:grpSpLocks/>
              </p:cNvGrpSpPr>
              <p:nvPr/>
            </p:nvGrpSpPr>
            <p:grpSpPr bwMode="auto">
              <a:xfrm>
                <a:off x="288" y="1289"/>
                <a:ext cx="288" cy="237"/>
                <a:chOff x="0" y="-7"/>
                <a:chExt cx="288" cy="237"/>
              </a:xfrm>
            </p:grpSpPr>
            <p:sp>
              <p:nvSpPr>
                <p:cNvPr id="158"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59" name="Rectangle 93"/>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9</a:t>
                  </a:r>
                </a:p>
              </p:txBody>
            </p:sp>
          </p:grpSp>
          <p:grpSp>
            <p:nvGrpSpPr>
              <p:cNvPr id="101" name="Group 94"/>
              <p:cNvGrpSpPr>
                <a:grpSpLocks/>
              </p:cNvGrpSpPr>
              <p:nvPr/>
            </p:nvGrpSpPr>
            <p:grpSpPr bwMode="auto">
              <a:xfrm>
                <a:off x="576" y="1289"/>
                <a:ext cx="528" cy="237"/>
                <a:chOff x="0" y="-7"/>
                <a:chExt cx="528" cy="237"/>
              </a:xfrm>
            </p:grpSpPr>
            <p:sp>
              <p:nvSpPr>
                <p:cNvPr id="156"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57" name="Rectangle 96"/>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1001</a:t>
                  </a:r>
                </a:p>
              </p:txBody>
            </p:sp>
          </p:grpSp>
          <p:grpSp>
            <p:nvGrpSpPr>
              <p:cNvPr id="102" name="Group 97"/>
              <p:cNvGrpSpPr>
                <a:grpSpLocks/>
              </p:cNvGrpSpPr>
              <p:nvPr/>
            </p:nvGrpSpPr>
            <p:grpSpPr bwMode="auto">
              <a:xfrm>
                <a:off x="0" y="1433"/>
                <a:ext cx="288" cy="237"/>
                <a:chOff x="0" y="-7"/>
                <a:chExt cx="288" cy="237"/>
              </a:xfrm>
            </p:grpSpPr>
            <p:sp>
              <p:nvSpPr>
                <p:cNvPr id="154"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55" name="Rectangle 99"/>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A</a:t>
                  </a:r>
                </a:p>
              </p:txBody>
            </p:sp>
          </p:grpSp>
          <p:grpSp>
            <p:nvGrpSpPr>
              <p:cNvPr id="103" name="Group 100"/>
              <p:cNvGrpSpPr>
                <a:grpSpLocks/>
              </p:cNvGrpSpPr>
              <p:nvPr/>
            </p:nvGrpSpPr>
            <p:grpSpPr bwMode="auto">
              <a:xfrm>
                <a:off x="288" y="1433"/>
                <a:ext cx="288" cy="237"/>
                <a:chOff x="0" y="-7"/>
                <a:chExt cx="288" cy="237"/>
              </a:xfrm>
            </p:grpSpPr>
            <p:sp>
              <p:nvSpPr>
                <p:cNvPr id="152"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53" name="Rectangle 102"/>
                <p:cNvSpPr>
                  <a:spLocks/>
                </p:cNvSpPr>
                <p:nvPr/>
              </p:nvSpPr>
              <p:spPr bwMode="auto">
                <a:xfrm>
                  <a:off x="10" y="-7"/>
                  <a:ext cx="26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10</a:t>
                  </a:r>
                </a:p>
              </p:txBody>
            </p:sp>
          </p:grpSp>
          <p:grpSp>
            <p:nvGrpSpPr>
              <p:cNvPr id="104" name="Group 103"/>
              <p:cNvGrpSpPr>
                <a:grpSpLocks/>
              </p:cNvGrpSpPr>
              <p:nvPr/>
            </p:nvGrpSpPr>
            <p:grpSpPr bwMode="auto">
              <a:xfrm>
                <a:off x="576" y="1433"/>
                <a:ext cx="528" cy="237"/>
                <a:chOff x="0" y="-7"/>
                <a:chExt cx="528" cy="237"/>
              </a:xfrm>
            </p:grpSpPr>
            <p:sp>
              <p:nvSpPr>
                <p:cNvPr id="150"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51" name="Rectangle 105"/>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1010</a:t>
                  </a:r>
                </a:p>
              </p:txBody>
            </p:sp>
          </p:grpSp>
          <p:grpSp>
            <p:nvGrpSpPr>
              <p:cNvPr id="105" name="Group 106"/>
              <p:cNvGrpSpPr>
                <a:grpSpLocks/>
              </p:cNvGrpSpPr>
              <p:nvPr/>
            </p:nvGrpSpPr>
            <p:grpSpPr bwMode="auto">
              <a:xfrm>
                <a:off x="0" y="1577"/>
                <a:ext cx="288" cy="237"/>
                <a:chOff x="0" y="-7"/>
                <a:chExt cx="288" cy="237"/>
              </a:xfrm>
            </p:grpSpPr>
            <p:sp>
              <p:nvSpPr>
                <p:cNvPr id="148"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49" name="Rectangle 108"/>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B</a:t>
                  </a:r>
                </a:p>
              </p:txBody>
            </p:sp>
          </p:grpSp>
          <p:grpSp>
            <p:nvGrpSpPr>
              <p:cNvPr id="106" name="Group 109"/>
              <p:cNvGrpSpPr>
                <a:grpSpLocks/>
              </p:cNvGrpSpPr>
              <p:nvPr/>
            </p:nvGrpSpPr>
            <p:grpSpPr bwMode="auto">
              <a:xfrm>
                <a:off x="288" y="1577"/>
                <a:ext cx="288" cy="237"/>
                <a:chOff x="0" y="-7"/>
                <a:chExt cx="288" cy="237"/>
              </a:xfrm>
            </p:grpSpPr>
            <p:sp>
              <p:nvSpPr>
                <p:cNvPr id="146"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47" name="Rectangle 111"/>
                <p:cNvSpPr>
                  <a:spLocks/>
                </p:cNvSpPr>
                <p:nvPr/>
              </p:nvSpPr>
              <p:spPr bwMode="auto">
                <a:xfrm>
                  <a:off x="10" y="-7"/>
                  <a:ext cx="26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11</a:t>
                  </a:r>
                </a:p>
              </p:txBody>
            </p:sp>
          </p:grpSp>
          <p:grpSp>
            <p:nvGrpSpPr>
              <p:cNvPr id="107" name="Group 112"/>
              <p:cNvGrpSpPr>
                <a:grpSpLocks/>
              </p:cNvGrpSpPr>
              <p:nvPr/>
            </p:nvGrpSpPr>
            <p:grpSpPr bwMode="auto">
              <a:xfrm>
                <a:off x="576" y="1577"/>
                <a:ext cx="528" cy="237"/>
                <a:chOff x="0" y="-7"/>
                <a:chExt cx="528" cy="237"/>
              </a:xfrm>
            </p:grpSpPr>
            <p:sp>
              <p:nvSpPr>
                <p:cNvPr id="144"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45" name="Rectangle 114"/>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1011</a:t>
                  </a:r>
                </a:p>
              </p:txBody>
            </p:sp>
          </p:grpSp>
          <p:grpSp>
            <p:nvGrpSpPr>
              <p:cNvPr id="108" name="Group 115"/>
              <p:cNvGrpSpPr>
                <a:grpSpLocks/>
              </p:cNvGrpSpPr>
              <p:nvPr/>
            </p:nvGrpSpPr>
            <p:grpSpPr bwMode="auto">
              <a:xfrm>
                <a:off x="0" y="1721"/>
                <a:ext cx="288" cy="237"/>
                <a:chOff x="0" y="-7"/>
                <a:chExt cx="288" cy="237"/>
              </a:xfrm>
            </p:grpSpPr>
            <p:sp>
              <p:nvSpPr>
                <p:cNvPr id="142"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43" name="Rectangle 117"/>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C</a:t>
                  </a:r>
                </a:p>
              </p:txBody>
            </p:sp>
          </p:grpSp>
          <p:grpSp>
            <p:nvGrpSpPr>
              <p:cNvPr id="109" name="Group 118"/>
              <p:cNvGrpSpPr>
                <a:grpSpLocks/>
              </p:cNvGrpSpPr>
              <p:nvPr/>
            </p:nvGrpSpPr>
            <p:grpSpPr bwMode="auto">
              <a:xfrm>
                <a:off x="288" y="1721"/>
                <a:ext cx="288" cy="237"/>
                <a:chOff x="0" y="-7"/>
                <a:chExt cx="288" cy="237"/>
              </a:xfrm>
            </p:grpSpPr>
            <p:sp>
              <p:nvSpPr>
                <p:cNvPr id="140"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41" name="Rectangle 120"/>
                <p:cNvSpPr>
                  <a:spLocks/>
                </p:cNvSpPr>
                <p:nvPr/>
              </p:nvSpPr>
              <p:spPr bwMode="auto">
                <a:xfrm>
                  <a:off x="10" y="-7"/>
                  <a:ext cx="26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12</a:t>
                  </a:r>
                </a:p>
              </p:txBody>
            </p:sp>
          </p:grpSp>
          <p:grpSp>
            <p:nvGrpSpPr>
              <p:cNvPr id="110" name="Group 121"/>
              <p:cNvGrpSpPr>
                <a:grpSpLocks/>
              </p:cNvGrpSpPr>
              <p:nvPr/>
            </p:nvGrpSpPr>
            <p:grpSpPr bwMode="auto">
              <a:xfrm>
                <a:off x="576" y="1721"/>
                <a:ext cx="528" cy="237"/>
                <a:chOff x="0" y="-7"/>
                <a:chExt cx="528" cy="237"/>
              </a:xfrm>
            </p:grpSpPr>
            <p:sp>
              <p:nvSpPr>
                <p:cNvPr id="138"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39" name="Rectangle 123"/>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1100</a:t>
                  </a:r>
                </a:p>
              </p:txBody>
            </p:sp>
          </p:grpSp>
          <p:grpSp>
            <p:nvGrpSpPr>
              <p:cNvPr id="111" name="Group 124"/>
              <p:cNvGrpSpPr>
                <a:grpSpLocks/>
              </p:cNvGrpSpPr>
              <p:nvPr/>
            </p:nvGrpSpPr>
            <p:grpSpPr bwMode="auto">
              <a:xfrm>
                <a:off x="0" y="1865"/>
                <a:ext cx="288" cy="237"/>
                <a:chOff x="0" y="-7"/>
                <a:chExt cx="288" cy="237"/>
              </a:xfrm>
            </p:grpSpPr>
            <p:sp>
              <p:nvSpPr>
                <p:cNvPr id="136"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37" name="Rectangle 126"/>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D</a:t>
                  </a:r>
                </a:p>
              </p:txBody>
            </p:sp>
          </p:grpSp>
          <p:grpSp>
            <p:nvGrpSpPr>
              <p:cNvPr id="112" name="Group 127"/>
              <p:cNvGrpSpPr>
                <a:grpSpLocks/>
              </p:cNvGrpSpPr>
              <p:nvPr/>
            </p:nvGrpSpPr>
            <p:grpSpPr bwMode="auto">
              <a:xfrm>
                <a:off x="288" y="1865"/>
                <a:ext cx="288" cy="237"/>
                <a:chOff x="0" y="-7"/>
                <a:chExt cx="288" cy="237"/>
              </a:xfrm>
            </p:grpSpPr>
            <p:sp>
              <p:nvSpPr>
                <p:cNvPr id="134"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35" name="Rectangle 129"/>
                <p:cNvSpPr>
                  <a:spLocks/>
                </p:cNvSpPr>
                <p:nvPr/>
              </p:nvSpPr>
              <p:spPr bwMode="auto">
                <a:xfrm>
                  <a:off x="10" y="-7"/>
                  <a:ext cx="26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13</a:t>
                  </a:r>
                </a:p>
              </p:txBody>
            </p:sp>
          </p:grpSp>
          <p:grpSp>
            <p:nvGrpSpPr>
              <p:cNvPr id="113" name="Group 130"/>
              <p:cNvGrpSpPr>
                <a:grpSpLocks/>
              </p:cNvGrpSpPr>
              <p:nvPr/>
            </p:nvGrpSpPr>
            <p:grpSpPr bwMode="auto">
              <a:xfrm>
                <a:off x="576" y="1865"/>
                <a:ext cx="528" cy="237"/>
                <a:chOff x="0" y="-7"/>
                <a:chExt cx="528" cy="237"/>
              </a:xfrm>
            </p:grpSpPr>
            <p:sp>
              <p:nvSpPr>
                <p:cNvPr id="132"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33" name="Rectangle 132"/>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1101</a:t>
                  </a:r>
                </a:p>
              </p:txBody>
            </p:sp>
          </p:grpSp>
          <p:grpSp>
            <p:nvGrpSpPr>
              <p:cNvPr id="114" name="Group 133"/>
              <p:cNvGrpSpPr>
                <a:grpSpLocks/>
              </p:cNvGrpSpPr>
              <p:nvPr/>
            </p:nvGrpSpPr>
            <p:grpSpPr bwMode="auto">
              <a:xfrm>
                <a:off x="0" y="2009"/>
                <a:ext cx="288" cy="237"/>
                <a:chOff x="0" y="-7"/>
                <a:chExt cx="288" cy="237"/>
              </a:xfrm>
            </p:grpSpPr>
            <p:sp>
              <p:nvSpPr>
                <p:cNvPr id="130"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31" name="Rectangle 135"/>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E</a:t>
                  </a:r>
                </a:p>
              </p:txBody>
            </p:sp>
          </p:grpSp>
          <p:grpSp>
            <p:nvGrpSpPr>
              <p:cNvPr id="115" name="Group 136"/>
              <p:cNvGrpSpPr>
                <a:grpSpLocks/>
              </p:cNvGrpSpPr>
              <p:nvPr/>
            </p:nvGrpSpPr>
            <p:grpSpPr bwMode="auto">
              <a:xfrm>
                <a:off x="288" y="2009"/>
                <a:ext cx="288" cy="237"/>
                <a:chOff x="0" y="-7"/>
                <a:chExt cx="288" cy="237"/>
              </a:xfrm>
            </p:grpSpPr>
            <p:sp>
              <p:nvSpPr>
                <p:cNvPr id="128"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29" name="Rectangle 138"/>
                <p:cNvSpPr>
                  <a:spLocks/>
                </p:cNvSpPr>
                <p:nvPr/>
              </p:nvSpPr>
              <p:spPr bwMode="auto">
                <a:xfrm>
                  <a:off x="10" y="-7"/>
                  <a:ext cx="26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14</a:t>
                  </a:r>
                </a:p>
              </p:txBody>
            </p:sp>
          </p:grpSp>
          <p:grpSp>
            <p:nvGrpSpPr>
              <p:cNvPr id="116" name="Group 139"/>
              <p:cNvGrpSpPr>
                <a:grpSpLocks/>
              </p:cNvGrpSpPr>
              <p:nvPr/>
            </p:nvGrpSpPr>
            <p:grpSpPr bwMode="auto">
              <a:xfrm>
                <a:off x="576" y="2009"/>
                <a:ext cx="528" cy="237"/>
                <a:chOff x="0" y="-7"/>
                <a:chExt cx="528" cy="237"/>
              </a:xfrm>
            </p:grpSpPr>
            <p:sp>
              <p:nvSpPr>
                <p:cNvPr id="126"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27" name="Rectangle 141"/>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1110</a:t>
                  </a:r>
                </a:p>
              </p:txBody>
            </p:sp>
          </p:grpSp>
          <p:grpSp>
            <p:nvGrpSpPr>
              <p:cNvPr id="117" name="Group 142"/>
              <p:cNvGrpSpPr>
                <a:grpSpLocks/>
              </p:cNvGrpSpPr>
              <p:nvPr/>
            </p:nvGrpSpPr>
            <p:grpSpPr bwMode="auto">
              <a:xfrm>
                <a:off x="0" y="2153"/>
                <a:ext cx="288" cy="237"/>
                <a:chOff x="0" y="-7"/>
                <a:chExt cx="288" cy="237"/>
              </a:xfrm>
            </p:grpSpPr>
            <p:sp>
              <p:nvSpPr>
                <p:cNvPr id="124"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25" name="Rectangle 144"/>
                <p:cNvSpPr>
                  <a:spLocks/>
                </p:cNvSpPr>
                <p:nvPr/>
              </p:nvSpPr>
              <p:spPr bwMode="auto">
                <a:xfrm>
                  <a:off x="50" y="-7"/>
                  <a:ext cx="18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F</a:t>
                  </a:r>
                </a:p>
              </p:txBody>
            </p:sp>
          </p:grpSp>
          <p:grpSp>
            <p:nvGrpSpPr>
              <p:cNvPr id="118" name="Group 145"/>
              <p:cNvGrpSpPr>
                <a:grpSpLocks/>
              </p:cNvGrpSpPr>
              <p:nvPr/>
            </p:nvGrpSpPr>
            <p:grpSpPr bwMode="auto">
              <a:xfrm>
                <a:off x="288" y="2153"/>
                <a:ext cx="288" cy="237"/>
                <a:chOff x="0" y="-7"/>
                <a:chExt cx="288" cy="237"/>
              </a:xfrm>
            </p:grpSpPr>
            <p:sp>
              <p:nvSpPr>
                <p:cNvPr id="122"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23" name="Rectangle 147"/>
                <p:cNvSpPr>
                  <a:spLocks/>
                </p:cNvSpPr>
                <p:nvPr/>
              </p:nvSpPr>
              <p:spPr bwMode="auto">
                <a:xfrm>
                  <a:off x="10" y="-7"/>
                  <a:ext cx="267"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15</a:t>
                  </a:r>
                </a:p>
              </p:txBody>
            </p:sp>
          </p:grpSp>
          <p:grpSp>
            <p:nvGrpSpPr>
              <p:cNvPr id="119" name="Group 148"/>
              <p:cNvGrpSpPr>
                <a:grpSpLocks/>
              </p:cNvGrpSpPr>
              <p:nvPr/>
            </p:nvGrpSpPr>
            <p:grpSpPr bwMode="auto">
              <a:xfrm>
                <a:off x="576" y="2153"/>
                <a:ext cx="528" cy="237"/>
                <a:chOff x="0" y="-7"/>
                <a:chExt cx="528" cy="237"/>
              </a:xfrm>
            </p:grpSpPr>
            <p:sp>
              <p:nvSpPr>
                <p:cNvPr id="120"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121" name="Rectangle 150"/>
                <p:cNvSpPr>
                  <a:spLocks/>
                </p:cNvSpPr>
                <p:nvPr/>
              </p:nvSpPr>
              <p:spPr bwMode="auto">
                <a:xfrm>
                  <a:off x="50" y="-7"/>
                  <a:ext cx="428" cy="237"/>
                </a:xfrm>
                <a:prstGeom prst="rect">
                  <a:avLst/>
                </a:prstGeom>
                <a:noFill/>
                <a:ln w="12700">
                  <a:noFill/>
                  <a:miter lim="800000"/>
                  <a:headEnd/>
                  <a:tailEnd/>
                </a:ln>
              </p:spPr>
              <p:txBody>
                <a:bodyPr wrap="none" lIns="50800" tIns="50800" bIns="50800" anchor="ct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66"/>
                      </a:solidFill>
                      <a:effectLst/>
                      <a:uLnTx/>
                      <a:uFillTx/>
                      <a:latin typeface="Courier New Bold" charset="0"/>
                      <a:ea typeface="Courier New Bold" charset="0"/>
                      <a:cs typeface="Courier New Bold" charset="0"/>
                      <a:sym typeface="Courier New Bold" charset="0"/>
                    </a:rPr>
                    <a:t>1111</a:t>
                  </a:r>
                </a:p>
              </p:txBody>
            </p:sp>
          </p:grpSp>
        </p:grpSp>
        <p:sp>
          <p:nvSpPr>
            <p:cNvPr id="69" name="Rectangle 151"/>
            <p:cNvSpPr>
              <a:spLocks/>
            </p:cNvSpPr>
            <p:nvPr/>
          </p:nvSpPr>
          <p:spPr bwMode="auto">
            <a:xfrm rot="19260000">
              <a:off x="55" y="268"/>
              <a:ext cx="352" cy="237"/>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66"/>
                  </a:solidFill>
                  <a:effectLst/>
                  <a:uLnTx/>
                  <a:uFillTx/>
                  <a:latin typeface="Helvetica" charset="0"/>
                  <a:ea typeface="Helvetica" charset="0"/>
                  <a:cs typeface="Helvetica" charset="0"/>
                  <a:sym typeface="Helvetica" charset="0"/>
                </a:rPr>
                <a:t>Hex</a:t>
              </a:r>
            </a:p>
          </p:txBody>
        </p:sp>
        <p:sp>
          <p:nvSpPr>
            <p:cNvPr id="70" name="Rectangle 152"/>
            <p:cNvSpPr>
              <a:spLocks/>
            </p:cNvSpPr>
            <p:nvPr/>
          </p:nvSpPr>
          <p:spPr bwMode="auto">
            <a:xfrm rot="19260000">
              <a:off x="321" y="178"/>
              <a:ext cx="620" cy="237"/>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66"/>
                  </a:solidFill>
                  <a:effectLst/>
                  <a:uLnTx/>
                  <a:uFillTx/>
                  <a:latin typeface="Helvetica" charset="0"/>
                  <a:ea typeface="Helvetica" charset="0"/>
                  <a:cs typeface="Helvetica" charset="0"/>
                  <a:sym typeface="Helvetica" charset="0"/>
                </a:rPr>
                <a:t>Decimal</a:t>
              </a:r>
            </a:p>
          </p:txBody>
        </p:sp>
        <p:sp>
          <p:nvSpPr>
            <p:cNvPr id="71" name="Rectangle 153"/>
            <p:cNvSpPr>
              <a:spLocks/>
            </p:cNvSpPr>
            <p:nvPr/>
          </p:nvSpPr>
          <p:spPr bwMode="auto">
            <a:xfrm rot="19260000">
              <a:off x="617" y="211"/>
              <a:ext cx="523" cy="237"/>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66"/>
                  </a:solidFill>
                  <a:effectLst/>
                  <a:uLnTx/>
                  <a:uFillTx/>
                  <a:latin typeface="Helvetica" charset="0"/>
                  <a:ea typeface="Helvetica" charset="0"/>
                  <a:cs typeface="Helvetica" charset="0"/>
                  <a:sym typeface="Helvetica" charset="0"/>
                </a:rPr>
                <a:t>Binary</a:t>
              </a:r>
            </a:p>
          </p:txBody>
        </p:sp>
      </p:grpSp>
      <p:sp>
        <p:nvSpPr>
          <p:cNvPr id="216" name="Rectangle 5"/>
          <p:cNvSpPr>
            <a:spLocks/>
          </p:cNvSpPr>
          <p:nvPr/>
        </p:nvSpPr>
        <p:spPr bwMode="auto">
          <a:xfrm>
            <a:off x="6273800" y="5062537"/>
            <a:ext cx="913070" cy="1025922"/>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223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+ 213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ourier New Bold" charset="0"/>
              <a:ea typeface="Courier New Bold" charset="0"/>
              <a:cs typeface="Courier New Bold" charset="0"/>
              <a:sym typeface="Courier New Bold" charset="0"/>
            </a:endParaRPr>
          </a:p>
        </p:txBody>
      </p:sp>
      <p:sp>
        <p:nvSpPr>
          <p:cNvPr id="217" name="Line 6"/>
          <p:cNvSpPr>
            <a:spLocks noChangeShapeType="1"/>
          </p:cNvSpPr>
          <p:nvPr/>
        </p:nvSpPr>
        <p:spPr bwMode="auto">
          <a:xfrm>
            <a:off x="6350000" y="5748337"/>
            <a:ext cx="765056"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218" name="Rectangle 13"/>
          <p:cNvSpPr>
            <a:spLocks/>
          </p:cNvSpPr>
          <p:nvPr/>
        </p:nvSpPr>
        <p:spPr bwMode="auto">
          <a:xfrm>
            <a:off x="6273800" y="5718968"/>
            <a:ext cx="913070"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446</a:t>
            </a:r>
          </a:p>
        </p:txBody>
      </p:sp>
      <p:sp>
        <p:nvSpPr>
          <p:cNvPr id="219" name="Rectangle 13"/>
          <p:cNvSpPr>
            <a:spLocks/>
          </p:cNvSpPr>
          <p:nvPr/>
        </p:nvSpPr>
        <p:spPr bwMode="auto">
          <a:xfrm>
            <a:off x="6273800" y="6083379"/>
            <a:ext cx="913070"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190</a:t>
            </a:r>
          </a:p>
        </p:txBody>
      </p:sp>
      <p:sp>
        <p:nvSpPr>
          <p:cNvPr id="220" name="Line 6"/>
          <p:cNvSpPr>
            <a:spLocks noChangeShapeType="1"/>
          </p:cNvSpPr>
          <p:nvPr/>
        </p:nvSpPr>
        <p:spPr bwMode="auto">
          <a:xfrm>
            <a:off x="6350000" y="6088459"/>
            <a:ext cx="765056"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7" name="TextBox 6"/>
          <p:cNvSpPr txBox="1"/>
          <p:nvPr/>
        </p:nvSpPr>
        <p:spPr>
          <a:xfrm>
            <a:off x="406400" y="5043427"/>
            <a:ext cx="218521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u</a:t>
            </a:r>
            <a:r>
              <a:rPr kumimoji="0" lang="en-US" sz="20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nsigned </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char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9" grpId="0"/>
      <p:bldP spid="50" grpId="0" animBg="1"/>
      <p:bldP spid="51" grpId="0"/>
      <p:bldP spid="52" grpId="0"/>
      <p:bldP spid="53" grpId="0" animBg="1"/>
      <p:bldP spid="59" grpId="0"/>
      <p:bldP spid="60" grpId="0" animBg="1"/>
      <p:bldP spid="61" grpId="0"/>
      <p:bldP spid="62" grpId="0"/>
      <p:bldP spid="63" grpId="0" animBg="1"/>
      <p:bldP spid="216" grpId="0"/>
      <p:bldP spid="217" grpId="0" animBg="1"/>
      <p:bldP spid="218" grpId="0"/>
      <p:bldP spid="219" grpId="0"/>
      <p:bldP spid="220"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Rectangle 26"/>
          <p:cNvSpPr>
            <a:spLocks noGrp="1" noChangeArrowheads="1"/>
          </p:cNvSpPr>
          <p:nvPr>
            <p:ph type="title"/>
          </p:nvPr>
        </p:nvSpPr>
        <p:spPr>
          <a:xfrm>
            <a:off x="357018" y="435678"/>
            <a:ext cx="8253582" cy="762000"/>
          </a:xfrm>
        </p:spPr>
        <p:txBody>
          <a:bodyPr/>
          <a:lstStyle/>
          <a:p>
            <a:r>
              <a:rPr lang="en-US" dirty="0"/>
              <a:t>Needing Less Accuracy, Precision is Better</a:t>
            </a:r>
          </a:p>
        </p:txBody>
      </p:sp>
      <p:sp>
        <p:nvSpPr>
          <p:cNvPr id="9243" name="Rectangle 27"/>
          <p:cNvSpPr>
            <a:spLocks noGrp="1" noChangeArrowheads="1"/>
          </p:cNvSpPr>
          <p:nvPr>
            <p:ph type="body" idx="1"/>
          </p:nvPr>
        </p:nvSpPr>
        <p:spPr>
          <a:xfrm>
            <a:off x="396875" y="1219200"/>
            <a:ext cx="8594725" cy="5410200"/>
          </a:xfrm>
        </p:spPr>
        <p:txBody>
          <a:bodyPr/>
          <a:lstStyle/>
          <a:p>
            <a:r>
              <a:rPr lang="en-US" sz="1800" dirty="0"/>
              <a:t>We don’t try to measure exactly</a:t>
            </a:r>
          </a:p>
          <a:p>
            <a:pPr lvl="1"/>
            <a:r>
              <a:rPr lang="en-US" sz="1800" dirty="0"/>
              <a:t>We just ask, is it high enough to be “On”, or</a:t>
            </a:r>
          </a:p>
          <a:p>
            <a:pPr lvl="1"/>
            <a:r>
              <a:rPr lang="en-US" sz="1800" dirty="0"/>
              <a:t>Is it low enough to be “Off”. </a:t>
            </a:r>
          </a:p>
          <a:p>
            <a:pPr marL="457200" lvl="1" indent="0">
              <a:buNone/>
            </a:pPr>
            <a:endParaRPr lang="en-US" sz="1800" dirty="0"/>
          </a:p>
          <a:p>
            <a:r>
              <a:rPr lang="en-US" sz="1800" dirty="0"/>
              <a:t> We have two states, so we have a binary, or 2-ary, system.</a:t>
            </a:r>
          </a:p>
          <a:p>
            <a:pPr lvl="1"/>
            <a:r>
              <a:rPr lang="en-US" sz="1800" dirty="0"/>
              <a:t>We represent these states as 0 and 1</a:t>
            </a:r>
          </a:p>
          <a:p>
            <a:pPr lvl="1"/>
            <a:endParaRPr lang="en-US" sz="1800" dirty="0"/>
          </a:p>
          <a:p>
            <a:r>
              <a:rPr lang="en-US" sz="1800" dirty="0"/>
              <a:t>Now we can easily interpret, communicate, and duplicate signals well enough to know what they mean. </a:t>
            </a:r>
          </a:p>
        </p:txBody>
      </p:sp>
      <p:grpSp>
        <p:nvGrpSpPr>
          <p:cNvPr id="26" name="Group 4"/>
          <p:cNvGrpSpPr>
            <a:grpSpLocks/>
          </p:cNvGrpSpPr>
          <p:nvPr/>
        </p:nvGrpSpPr>
        <p:grpSpPr bwMode="auto">
          <a:xfrm>
            <a:off x="583202" y="4267200"/>
            <a:ext cx="6858000" cy="2209800"/>
            <a:chOff x="0" y="0"/>
            <a:chExt cx="4320" cy="1392"/>
          </a:xfrm>
        </p:grpSpPr>
        <p:sp>
          <p:nvSpPr>
            <p:cNvPr id="27" name="Rectangle 5"/>
            <p:cNvSpPr>
              <a:spLocks/>
            </p:cNvSpPr>
            <p:nvPr/>
          </p:nvSpPr>
          <p:spPr bwMode="auto">
            <a:xfrm>
              <a:off x="575" y="1008"/>
              <a:ext cx="3745" cy="240"/>
            </a:xfrm>
            <a:prstGeom prst="rect">
              <a:avLst/>
            </a:prstGeom>
            <a:solidFill>
              <a:srgbClr val="00FF99"/>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8" name="Rectangle 6"/>
            <p:cNvSpPr>
              <a:spLocks/>
            </p:cNvSpPr>
            <p:nvPr/>
          </p:nvSpPr>
          <p:spPr bwMode="auto">
            <a:xfrm>
              <a:off x="575" y="384"/>
              <a:ext cx="3745" cy="240"/>
            </a:xfrm>
            <a:prstGeom prst="rect">
              <a:avLst/>
            </a:prstGeom>
            <a:solidFill>
              <a:srgbClr val="00FF99"/>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9" name="Freeform 7"/>
            <p:cNvSpPr>
              <a:spLocks/>
            </p:cNvSpPr>
            <p:nvPr/>
          </p:nvSpPr>
          <p:spPr bwMode="auto">
            <a:xfrm>
              <a:off x="576" y="484"/>
              <a:ext cx="3732" cy="716"/>
            </a:xfrm>
            <a:custGeom>
              <a:avLst/>
              <a:gdLst>
                <a:gd name="T0" fmla="*/ 0 w 21600"/>
                <a:gd name="T1" fmla="*/ 21298 h 21600"/>
                <a:gd name="T2" fmla="*/ 948 w 21600"/>
                <a:gd name="T3" fmla="*/ 19699 h 21600"/>
                <a:gd name="T4" fmla="*/ 1775 w 21600"/>
                <a:gd name="T5" fmla="*/ 19398 h 21600"/>
                <a:gd name="T6" fmla="*/ 3302 w 21600"/>
                <a:gd name="T7" fmla="*/ 20665 h 21600"/>
                <a:gd name="T8" fmla="*/ 4636 w 21600"/>
                <a:gd name="T9" fmla="*/ 19699 h 21600"/>
                <a:gd name="T10" fmla="*/ 5397 w 21600"/>
                <a:gd name="T11" fmla="*/ 19066 h 21600"/>
                <a:gd name="T12" fmla="*/ 6164 w 21600"/>
                <a:gd name="T13" fmla="*/ 20031 h 21600"/>
                <a:gd name="T14" fmla="*/ 7111 w 21600"/>
                <a:gd name="T15" fmla="*/ 20333 h 21600"/>
                <a:gd name="T16" fmla="*/ 7685 w 21600"/>
                <a:gd name="T17" fmla="*/ 20031 h 21600"/>
                <a:gd name="T18" fmla="*/ 7878 w 21600"/>
                <a:gd name="T19" fmla="*/ 19699 h 21600"/>
                <a:gd name="T20" fmla="*/ 8132 w 21600"/>
                <a:gd name="T21" fmla="*/ 17165 h 21600"/>
                <a:gd name="T22" fmla="*/ 8832 w 21600"/>
                <a:gd name="T23" fmla="*/ 7632 h 21600"/>
                <a:gd name="T24" fmla="*/ 9339 w 21600"/>
                <a:gd name="T25" fmla="*/ 3499 h 21600"/>
                <a:gd name="T26" fmla="*/ 9913 w 21600"/>
                <a:gd name="T27" fmla="*/ 1599 h 21600"/>
                <a:gd name="T28" fmla="*/ 11054 w 21600"/>
                <a:gd name="T29" fmla="*/ 634 h 21600"/>
                <a:gd name="T30" fmla="*/ 12261 w 21600"/>
                <a:gd name="T31" fmla="*/ 965 h 21600"/>
                <a:gd name="T32" fmla="*/ 12514 w 21600"/>
                <a:gd name="T33" fmla="*/ 1267 h 21600"/>
                <a:gd name="T34" fmla="*/ 13595 w 21600"/>
                <a:gd name="T35" fmla="*/ 332 h 21600"/>
                <a:gd name="T36" fmla="*/ 13975 w 21600"/>
                <a:gd name="T37" fmla="*/ 1267 h 21600"/>
                <a:gd name="T38" fmla="*/ 14422 w 21600"/>
                <a:gd name="T39" fmla="*/ 1599 h 21600"/>
                <a:gd name="T40" fmla="*/ 15436 w 21600"/>
                <a:gd name="T41" fmla="*/ 1267 h 21600"/>
                <a:gd name="T42" fmla="*/ 15817 w 21600"/>
                <a:gd name="T43" fmla="*/ 1931 h 21600"/>
                <a:gd name="T44" fmla="*/ 16390 w 21600"/>
                <a:gd name="T45" fmla="*/ 332 h 21600"/>
                <a:gd name="T46" fmla="*/ 16710 w 21600"/>
                <a:gd name="T47" fmla="*/ 0 h 21600"/>
                <a:gd name="T48" fmla="*/ 18358 w 21600"/>
                <a:gd name="T49" fmla="*/ 12399 h 21600"/>
                <a:gd name="T50" fmla="*/ 19058 w 21600"/>
                <a:gd name="T51" fmla="*/ 19398 h 21600"/>
                <a:gd name="T52" fmla="*/ 20205 w 21600"/>
                <a:gd name="T53" fmla="*/ 21600 h 21600"/>
                <a:gd name="T54" fmla="*/ 20773 w 21600"/>
                <a:gd name="T55" fmla="*/ 21298 h 21600"/>
                <a:gd name="T56" fmla="*/ 20900 w 21600"/>
                <a:gd name="T57" fmla="*/ 20333 h 21600"/>
                <a:gd name="T58" fmla="*/ 21600 w 21600"/>
                <a:gd name="T59" fmla="*/ 19699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21298"/>
                  </a:moveTo>
                  <a:cubicBezTo>
                    <a:pt x="326" y="20936"/>
                    <a:pt x="610" y="19820"/>
                    <a:pt x="948" y="19699"/>
                  </a:cubicBezTo>
                  <a:cubicBezTo>
                    <a:pt x="1219" y="19579"/>
                    <a:pt x="1497" y="19488"/>
                    <a:pt x="1775" y="19398"/>
                  </a:cubicBezTo>
                  <a:cubicBezTo>
                    <a:pt x="2276" y="19850"/>
                    <a:pt x="2789" y="20212"/>
                    <a:pt x="3302" y="20665"/>
                  </a:cubicBezTo>
                  <a:cubicBezTo>
                    <a:pt x="3791" y="19760"/>
                    <a:pt x="3984" y="19911"/>
                    <a:pt x="4636" y="19699"/>
                  </a:cubicBezTo>
                  <a:cubicBezTo>
                    <a:pt x="4781" y="19549"/>
                    <a:pt x="5282" y="19066"/>
                    <a:pt x="5397" y="19066"/>
                  </a:cubicBezTo>
                  <a:cubicBezTo>
                    <a:pt x="5663" y="19066"/>
                    <a:pt x="5898" y="19880"/>
                    <a:pt x="6164" y="20031"/>
                  </a:cubicBezTo>
                  <a:cubicBezTo>
                    <a:pt x="6478" y="20182"/>
                    <a:pt x="6792" y="20212"/>
                    <a:pt x="7111" y="20333"/>
                  </a:cubicBezTo>
                  <a:cubicBezTo>
                    <a:pt x="7299" y="20212"/>
                    <a:pt x="7492" y="20182"/>
                    <a:pt x="7685" y="20031"/>
                  </a:cubicBezTo>
                  <a:cubicBezTo>
                    <a:pt x="7751" y="19971"/>
                    <a:pt x="7836" y="19941"/>
                    <a:pt x="7878" y="19699"/>
                  </a:cubicBezTo>
                  <a:cubicBezTo>
                    <a:pt x="7993" y="18945"/>
                    <a:pt x="8023" y="17950"/>
                    <a:pt x="8132" y="17165"/>
                  </a:cubicBezTo>
                  <a:cubicBezTo>
                    <a:pt x="8548" y="13937"/>
                    <a:pt x="8566" y="10921"/>
                    <a:pt x="8832" y="7632"/>
                  </a:cubicBezTo>
                  <a:cubicBezTo>
                    <a:pt x="8935" y="6305"/>
                    <a:pt x="9176" y="4616"/>
                    <a:pt x="9339" y="3499"/>
                  </a:cubicBezTo>
                  <a:cubicBezTo>
                    <a:pt x="9466" y="2594"/>
                    <a:pt x="9689" y="1810"/>
                    <a:pt x="9913" y="1599"/>
                  </a:cubicBezTo>
                  <a:cubicBezTo>
                    <a:pt x="10287" y="1207"/>
                    <a:pt x="11054" y="634"/>
                    <a:pt x="11054" y="634"/>
                  </a:cubicBezTo>
                  <a:cubicBezTo>
                    <a:pt x="11452" y="724"/>
                    <a:pt x="11856" y="784"/>
                    <a:pt x="12261" y="965"/>
                  </a:cubicBezTo>
                  <a:cubicBezTo>
                    <a:pt x="12345" y="996"/>
                    <a:pt x="12424" y="1267"/>
                    <a:pt x="12514" y="1267"/>
                  </a:cubicBezTo>
                  <a:cubicBezTo>
                    <a:pt x="12859" y="1267"/>
                    <a:pt x="13245" y="603"/>
                    <a:pt x="13595" y="332"/>
                  </a:cubicBezTo>
                  <a:cubicBezTo>
                    <a:pt x="13728" y="513"/>
                    <a:pt x="13837" y="1056"/>
                    <a:pt x="13975" y="1267"/>
                  </a:cubicBezTo>
                  <a:cubicBezTo>
                    <a:pt x="14114" y="1478"/>
                    <a:pt x="14271" y="1478"/>
                    <a:pt x="14422" y="1599"/>
                  </a:cubicBezTo>
                  <a:cubicBezTo>
                    <a:pt x="14790" y="1086"/>
                    <a:pt x="15050" y="935"/>
                    <a:pt x="15436" y="1267"/>
                  </a:cubicBezTo>
                  <a:cubicBezTo>
                    <a:pt x="15563" y="1478"/>
                    <a:pt x="15684" y="2142"/>
                    <a:pt x="15817" y="1931"/>
                  </a:cubicBezTo>
                  <a:cubicBezTo>
                    <a:pt x="16022" y="1569"/>
                    <a:pt x="16173" y="543"/>
                    <a:pt x="16390" y="332"/>
                  </a:cubicBezTo>
                  <a:cubicBezTo>
                    <a:pt x="16493" y="211"/>
                    <a:pt x="16601" y="91"/>
                    <a:pt x="16710" y="0"/>
                  </a:cubicBezTo>
                  <a:cubicBezTo>
                    <a:pt x="17682" y="4857"/>
                    <a:pt x="17851" y="5038"/>
                    <a:pt x="18358" y="12399"/>
                  </a:cubicBezTo>
                  <a:cubicBezTo>
                    <a:pt x="18539" y="15023"/>
                    <a:pt x="18527" y="18010"/>
                    <a:pt x="19058" y="19398"/>
                  </a:cubicBezTo>
                  <a:cubicBezTo>
                    <a:pt x="19855" y="18674"/>
                    <a:pt x="19445" y="17799"/>
                    <a:pt x="20205" y="21600"/>
                  </a:cubicBezTo>
                  <a:cubicBezTo>
                    <a:pt x="20393" y="21479"/>
                    <a:pt x="20592" y="21600"/>
                    <a:pt x="20773" y="21298"/>
                  </a:cubicBezTo>
                  <a:cubicBezTo>
                    <a:pt x="20839" y="21147"/>
                    <a:pt x="20839" y="20544"/>
                    <a:pt x="20900" y="20333"/>
                  </a:cubicBezTo>
                  <a:cubicBezTo>
                    <a:pt x="21063" y="19669"/>
                    <a:pt x="21401" y="19699"/>
                    <a:pt x="21600" y="19699"/>
                  </a:cubicBezTo>
                </a:path>
              </a:pathLst>
            </a:cu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0" name="Line 8"/>
            <p:cNvSpPr>
              <a:spLocks noChangeShapeType="1"/>
            </p:cNvSpPr>
            <p:nvPr/>
          </p:nvSpPr>
          <p:spPr bwMode="auto">
            <a:xfrm flipH="1">
              <a:off x="432" y="1248"/>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1" name="Line 9"/>
            <p:cNvSpPr>
              <a:spLocks noChangeShapeType="1"/>
            </p:cNvSpPr>
            <p:nvPr/>
          </p:nvSpPr>
          <p:spPr bwMode="auto">
            <a:xfrm flipH="1">
              <a:off x="432" y="384"/>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2" name="Rectangle 10"/>
            <p:cNvSpPr>
              <a:spLocks/>
            </p:cNvSpPr>
            <p:nvPr/>
          </p:nvSpPr>
          <p:spPr bwMode="auto">
            <a:xfrm>
              <a:off x="0" y="1152"/>
              <a:ext cx="393"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a:solidFill>
                    <a:srgbClr val="000066"/>
                  </a:solidFill>
                  <a:latin typeface="Helvetica" charset="0"/>
                  <a:ea typeface="Helvetica" charset="0"/>
                  <a:cs typeface="Helvetica" charset="0"/>
                  <a:sym typeface="Helvetica" charset="0"/>
                </a:rPr>
                <a:t>0.0V</a:t>
              </a:r>
            </a:p>
          </p:txBody>
        </p:sp>
        <p:sp>
          <p:nvSpPr>
            <p:cNvPr id="33" name="Rectangle 11"/>
            <p:cNvSpPr>
              <a:spLocks/>
            </p:cNvSpPr>
            <p:nvPr/>
          </p:nvSpPr>
          <p:spPr bwMode="auto">
            <a:xfrm>
              <a:off x="0" y="912"/>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0.2V</a:t>
              </a:r>
            </a:p>
          </p:txBody>
        </p:sp>
        <p:sp>
          <p:nvSpPr>
            <p:cNvPr id="34" name="Rectangle 12"/>
            <p:cNvSpPr>
              <a:spLocks/>
            </p:cNvSpPr>
            <p:nvPr/>
          </p:nvSpPr>
          <p:spPr bwMode="auto">
            <a:xfrm>
              <a:off x="0" y="528"/>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0.9V</a:t>
              </a:r>
            </a:p>
          </p:txBody>
        </p:sp>
        <p:sp>
          <p:nvSpPr>
            <p:cNvPr id="35" name="Rectangle 13"/>
            <p:cNvSpPr>
              <a:spLocks/>
            </p:cNvSpPr>
            <p:nvPr/>
          </p:nvSpPr>
          <p:spPr bwMode="auto">
            <a:xfrm>
              <a:off x="0" y="288"/>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1.1V</a:t>
              </a:r>
            </a:p>
          </p:txBody>
        </p:sp>
        <p:sp>
          <p:nvSpPr>
            <p:cNvPr id="36" name="Line 14"/>
            <p:cNvSpPr>
              <a:spLocks noChangeShapeType="1"/>
            </p:cNvSpPr>
            <p:nvPr/>
          </p:nvSpPr>
          <p:spPr bwMode="auto">
            <a:xfrm>
              <a:off x="576" y="96"/>
              <a:ext cx="1392"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7" name="Line 15"/>
            <p:cNvSpPr>
              <a:spLocks noChangeShapeType="1"/>
            </p:cNvSpPr>
            <p:nvPr/>
          </p:nvSpPr>
          <p:spPr bwMode="auto">
            <a:xfrm>
              <a:off x="2160" y="96"/>
              <a:ext cx="1440"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8" name="Line 16"/>
            <p:cNvSpPr>
              <a:spLocks noChangeShapeType="1"/>
            </p:cNvSpPr>
            <p:nvPr/>
          </p:nvSpPr>
          <p:spPr bwMode="auto">
            <a:xfrm>
              <a:off x="3792" y="96"/>
              <a:ext cx="480"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9" name="Line 17"/>
            <p:cNvSpPr>
              <a:spLocks noChangeShapeType="1"/>
            </p:cNvSpPr>
            <p:nvPr/>
          </p:nvSpPr>
          <p:spPr bwMode="auto">
            <a:xfrm>
              <a:off x="1968" y="48"/>
              <a:ext cx="1" cy="1008"/>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0" name="Line 18"/>
            <p:cNvSpPr>
              <a:spLocks noChangeShapeType="1"/>
            </p:cNvSpPr>
            <p:nvPr/>
          </p:nvSpPr>
          <p:spPr bwMode="auto">
            <a:xfrm>
              <a:off x="2160" y="48"/>
              <a:ext cx="1" cy="576"/>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1" name="Line 19"/>
            <p:cNvSpPr>
              <a:spLocks noChangeShapeType="1"/>
            </p:cNvSpPr>
            <p:nvPr/>
          </p:nvSpPr>
          <p:spPr bwMode="auto">
            <a:xfrm>
              <a:off x="3600" y="48"/>
              <a:ext cx="1" cy="576"/>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2" name="Line 20"/>
            <p:cNvSpPr>
              <a:spLocks noChangeShapeType="1"/>
            </p:cNvSpPr>
            <p:nvPr/>
          </p:nvSpPr>
          <p:spPr bwMode="auto">
            <a:xfrm>
              <a:off x="3792" y="48"/>
              <a:ext cx="1" cy="960"/>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 name="Rectangle 21"/>
            <p:cNvSpPr>
              <a:spLocks/>
            </p:cNvSpPr>
            <p:nvPr/>
          </p:nvSpPr>
          <p:spPr bwMode="auto">
            <a:xfrm>
              <a:off x="1105" y="0"/>
              <a:ext cx="304"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0</a:t>
              </a:r>
            </a:p>
          </p:txBody>
        </p:sp>
        <p:sp>
          <p:nvSpPr>
            <p:cNvPr id="44" name="Rectangle 22"/>
            <p:cNvSpPr>
              <a:spLocks/>
            </p:cNvSpPr>
            <p:nvPr/>
          </p:nvSpPr>
          <p:spPr bwMode="auto">
            <a:xfrm>
              <a:off x="2641" y="0"/>
              <a:ext cx="304"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1</a:t>
              </a:r>
            </a:p>
          </p:txBody>
        </p:sp>
        <p:sp>
          <p:nvSpPr>
            <p:cNvPr id="45" name="Rectangle 23"/>
            <p:cNvSpPr>
              <a:spLocks/>
            </p:cNvSpPr>
            <p:nvPr/>
          </p:nvSpPr>
          <p:spPr bwMode="auto">
            <a:xfrm>
              <a:off x="3936" y="0"/>
              <a:ext cx="200"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0</a:t>
              </a:r>
            </a:p>
          </p:txBody>
        </p:sp>
        <p:sp>
          <p:nvSpPr>
            <p:cNvPr id="46" name="Line 24"/>
            <p:cNvSpPr>
              <a:spLocks noChangeShapeType="1"/>
            </p:cNvSpPr>
            <p:nvPr/>
          </p:nvSpPr>
          <p:spPr bwMode="auto">
            <a:xfrm flipH="1">
              <a:off x="432" y="1008"/>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7" name="Line 25"/>
            <p:cNvSpPr>
              <a:spLocks noChangeShapeType="1"/>
            </p:cNvSpPr>
            <p:nvPr/>
          </p:nvSpPr>
          <p:spPr bwMode="auto">
            <a:xfrm flipH="1">
              <a:off x="432" y="624"/>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751787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4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81000" y="511175"/>
            <a:ext cx="7473950" cy="555625"/>
          </a:xfrm>
        </p:spPr>
        <p:txBody>
          <a:bodyPr/>
          <a:lstStyle/>
          <a:p>
            <a:pPr eaLnBrk="1" hangingPunct="1">
              <a:defRPr/>
            </a:pPr>
            <a:r>
              <a:rPr lang="en-US"/>
              <a:t>Two’s Complement Addition</a:t>
            </a:r>
          </a:p>
        </p:txBody>
      </p:sp>
      <p:sp>
        <p:nvSpPr>
          <p:cNvPr id="146435" name="Rectangle 3"/>
          <p:cNvSpPr>
            <a:spLocks noGrp="1" noChangeArrowheads="1"/>
          </p:cNvSpPr>
          <p:nvPr>
            <p:ph type="body" idx="1"/>
          </p:nvPr>
        </p:nvSpPr>
        <p:spPr>
          <a:xfrm>
            <a:off x="454025" y="3533775"/>
            <a:ext cx="7916863" cy="2239963"/>
          </a:xfrm>
        </p:spPr>
        <p:txBody>
          <a:bodyPr lIns="90487" tIns="44450" rIns="90487" bIns="44450"/>
          <a:lstStyle/>
          <a:p>
            <a:pPr eaLnBrk="1" hangingPunct="1">
              <a:tabLst>
                <a:tab pos="1371600" algn="l"/>
                <a:tab pos="1892300" algn="l"/>
                <a:tab pos="2349500" algn="l"/>
              </a:tabLst>
              <a:defRPr/>
            </a:pPr>
            <a:r>
              <a:rPr lang="en-US" dirty="0" err="1"/>
              <a:t>TAdd</a:t>
            </a:r>
            <a:r>
              <a:rPr lang="en-US" dirty="0"/>
              <a:t> and </a:t>
            </a:r>
            <a:r>
              <a:rPr lang="en-US" dirty="0" err="1"/>
              <a:t>UAdd</a:t>
            </a:r>
            <a:r>
              <a:rPr lang="en-US" dirty="0"/>
              <a:t> have Identical Bit-Level Behavior</a:t>
            </a:r>
          </a:p>
          <a:p>
            <a:pPr lvl="1" eaLnBrk="1" hangingPunct="1">
              <a:tabLst>
                <a:tab pos="1371600" algn="l"/>
                <a:tab pos="1892300" algn="l"/>
                <a:tab pos="2349500" algn="l"/>
              </a:tabLst>
              <a:defRPr/>
            </a:pPr>
            <a:r>
              <a:rPr lang="en-US" dirty="0"/>
              <a:t>Signed vs. unsigned addition in C:</a:t>
            </a:r>
          </a:p>
          <a:p>
            <a:pPr lvl="1" eaLnBrk="1" hangingPunct="1">
              <a:buFont typeface="Wingdings" pitchFamily="2" charset="2"/>
              <a:buNone/>
              <a:tabLst>
                <a:tab pos="1371600" algn="l"/>
                <a:tab pos="1892300" algn="l"/>
                <a:tab pos="2349500" algn="l"/>
              </a:tabLst>
              <a:defRPr/>
            </a:pPr>
            <a:r>
              <a:rPr lang="en-US" sz="1800" b="1" dirty="0">
                <a:latin typeface="Courier New" pitchFamily="49" charset="0"/>
              </a:rPr>
              <a:t>	</a:t>
            </a:r>
            <a:r>
              <a:rPr lang="en-US" sz="1800" b="1" dirty="0" err="1">
                <a:latin typeface="Courier New" pitchFamily="49" charset="0"/>
              </a:rPr>
              <a:t>int</a:t>
            </a:r>
            <a:r>
              <a:rPr lang="en-US" sz="1800" b="1" dirty="0">
                <a:latin typeface="Courier New" pitchFamily="49" charset="0"/>
              </a:rPr>
              <a:t> s, t, u, v;</a:t>
            </a:r>
          </a:p>
          <a:p>
            <a:pPr lvl="1" eaLnBrk="1" hangingPunct="1">
              <a:buFont typeface="Wingdings" pitchFamily="2" charset="2"/>
              <a:buNone/>
              <a:tabLst>
                <a:tab pos="1371600" algn="l"/>
                <a:tab pos="1892300" algn="l"/>
                <a:tab pos="2349500" algn="l"/>
              </a:tabLst>
              <a:defRPr/>
            </a:pPr>
            <a:r>
              <a:rPr lang="en-US" sz="1800" b="1" dirty="0">
                <a:latin typeface="Courier New" pitchFamily="49" charset="0"/>
              </a:rPr>
              <a:t>	s = (</a:t>
            </a:r>
            <a:r>
              <a:rPr lang="en-US" sz="1800" b="1" dirty="0" err="1">
                <a:latin typeface="Courier New" pitchFamily="49" charset="0"/>
              </a:rPr>
              <a:t>int</a:t>
            </a:r>
            <a:r>
              <a:rPr lang="en-US" sz="1800" b="1" dirty="0">
                <a:latin typeface="Courier New" pitchFamily="49" charset="0"/>
              </a:rPr>
              <a:t>) ((unsigned) u + (unsigned) v);</a:t>
            </a:r>
          </a:p>
          <a:p>
            <a:pPr lvl="1" eaLnBrk="1" hangingPunct="1">
              <a:buFont typeface="Wingdings" pitchFamily="2" charset="2"/>
              <a:buNone/>
              <a:tabLst>
                <a:tab pos="1371600" algn="l"/>
                <a:tab pos="1892300" algn="l"/>
                <a:tab pos="2349500" algn="l"/>
              </a:tabLst>
              <a:defRPr/>
            </a:pPr>
            <a:r>
              <a:rPr lang="en-US" sz="1800" b="1" dirty="0">
                <a:latin typeface="Courier New" pitchFamily="49" charset="0"/>
              </a:rPr>
              <a:t> 	t = u + v</a:t>
            </a:r>
          </a:p>
          <a:p>
            <a:pPr lvl="1" eaLnBrk="1" hangingPunct="1">
              <a:tabLst>
                <a:tab pos="1371600" algn="l"/>
                <a:tab pos="1892300" algn="l"/>
                <a:tab pos="2349500" algn="l"/>
              </a:tabLst>
              <a:defRPr/>
            </a:pPr>
            <a:r>
              <a:rPr lang="en-US" dirty="0"/>
              <a:t>Will give</a:t>
            </a:r>
            <a:r>
              <a:rPr lang="en-US" dirty="0">
                <a:latin typeface="Courier New" pitchFamily="49" charset="0"/>
              </a:rPr>
              <a:t> </a:t>
            </a:r>
            <a:r>
              <a:rPr lang="en-US" sz="1800" b="1" dirty="0">
                <a:latin typeface="Courier New" pitchFamily="49" charset="0"/>
              </a:rPr>
              <a:t>s == t</a:t>
            </a:r>
          </a:p>
        </p:txBody>
      </p:sp>
      <p:grpSp>
        <p:nvGrpSpPr>
          <p:cNvPr id="2" name="Group 4"/>
          <p:cNvGrpSpPr>
            <a:grpSpLocks/>
          </p:cNvGrpSpPr>
          <p:nvPr/>
        </p:nvGrpSpPr>
        <p:grpSpPr bwMode="auto">
          <a:xfrm>
            <a:off x="4626534" y="1392381"/>
            <a:ext cx="2743200" cy="228600"/>
            <a:chOff x="2976" y="816"/>
            <a:chExt cx="1728" cy="144"/>
          </a:xfrm>
        </p:grpSpPr>
        <p:sp>
          <p:nvSpPr>
            <p:cNvPr id="33833" name="Rectangle 5"/>
            <p:cNvSpPr>
              <a:spLocks noChangeArrowheads="1"/>
            </p:cNvSpPr>
            <p:nvPr/>
          </p:nvSpPr>
          <p:spPr bwMode="auto">
            <a:xfrm>
              <a:off x="2976"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34" name="Rectangle 6"/>
            <p:cNvSpPr>
              <a:spLocks noChangeArrowheads="1"/>
            </p:cNvSpPr>
            <p:nvPr/>
          </p:nvSpPr>
          <p:spPr bwMode="auto">
            <a:xfrm>
              <a:off x="3120"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35" name="Rectangle 7"/>
            <p:cNvSpPr>
              <a:spLocks noChangeArrowheads="1"/>
            </p:cNvSpPr>
            <p:nvPr/>
          </p:nvSpPr>
          <p:spPr bwMode="auto">
            <a:xfrm>
              <a:off x="3264"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36" name="Rectangle 8"/>
            <p:cNvSpPr>
              <a:spLocks noChangeArrowheads="1"/>
            </p:cNvSpPr>
            <p:nvPr/>
          </p:nvSpPr>
          <p:spPr bwMode="auto">
            <a:xfrm>
              <a:off x="4272"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37" name="Rectangle 9"/>
            <p:cNvSpPr>
              <a:spLocks noChangeArrowheads="1"/>
            </p:cNvSpPr>
            <p:nvPr/>
          </p:nvSpPr>
          <p:spPr bwMode="auto">
            <a:xfrm>
              <a:off x="4416"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38" name="Rectangle 10"/>
            <p:cNvSpPr>
              <a:spLocks noChangeArrowheads="1"/>
            </p:cNvSpPr>
            <p:nvPr/>
          </p:nvSpPr>
          <p:spPr bwMode="auto">
            <a:xfrm>
              <a:off x="4560" y="816"/>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39" name="Rectangle 11"/>
            <p:cNvSpPr>
              <a:spLocks noChangeArrowheads="1"/>
            </p:cNvSpPr>
            <p:nvPr/>
          </p:nvSpPr>
          <p:spPr bwMode="auto">
            <a:xfrm>
              <a:off x="3408" y="816"/>
              <a:ext cx="86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 • •</a:t>
              </a:r>
            </a:p>
          </p:txBody>
        </p:sp>
      </p:grpSp>
      <p:grpSp>
        <p:nvGrpSpPr>
          <p:cNvPr id="3" name="Group 12"/>
          <p:cNvGrpSpPr>
            <a:grpSpLocks/>
          </p:cNvGrpSpPr>
          <p:nvPr/>
        </p:nvGrpSpPr>
        <p:grpSpPr bwMode="auto">
          <a:xfrm>
            <a:off x="4626534" y="1849581"/>
            <a:ext cx="2743200" cy="228600"/>
            <a:chOff x="2976" y="1104"/>
            <a:chExt cx="1728" cy="144"/>
          </a:xfrm>
        </p:grpSpPr>
        <p:sp>
          <p:nvSpPr>
            <p:cNvPr id="33826" name="Rectangle 13"/>
            <p:cNvSpPr>
              <a:spLocks noChangeArrowheads="1"/>
            </p:cNvSpPr>
            <p:nvPr/>
          </p:nvSpPr>
          <p:spPr bwMode="auto">
            <a:xfrm>
              <a:off x="2976"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27" name="Rectangle 14"/>
            <p:cNvSpPr>
              <a:spLocks noChangeArrowheads="1"/>
            </p:cNvSpPr>
            <p:nvPr/>
          </p:nvSpPr>
          <p:spPr bwMode="auto">
            <a:xfrm>
              <a:off x="3120"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28" name="Rectangle 15"/>
            <p:cNvSpPr>
              <a:spLocks noChangeArrowheads="1"/>
            </p:cNvSpPr>
            <p:nvPr/>
          </p:nvSpPr>
          <p:spPr bwMode="auto">
            <a:xfrm>
              <a:off x="3264"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29" name="Rectangle 16"/>
            <p:cNvSpPr>
              <a:spLocks noChangeArrowheads="1"/>
            </p:cNvSpPr>
            <p:nvPr/>
          </p:nvSpPr>
          <p:spPr bwMode="auto">
            <a:xfrm>
              <a:off x="4272"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30" name="Rectangle 17"/>
            <p:cNvSpPr>
              <a:spLocks noChangeArrowheads="1"/>
            </p:cNvSpPr>
            <p:nvPr/>
          </p:nvSpPr>
          <p:spPr bwMode="auto">
            <a:xfrm>
              <a:off x="4416"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31" name="Rectangle 18"/>
            <p:cNvSpPr>
              <a:spLocks noChangeArrowheads="1"/>
            </p:cNvSpPr>
            <p:nvPr/>
          </p:nvSpPr>
          <p:spPr bwMode="auto">
            <a:xfrm>
              <a:off x="4560" y="1104"/>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32" name="Rectangle 19"/>
            <p:cNvSpPr>
              <a:spLocks noChangeArrowheads="1"/>
            </p:cNvSpPr>
            <p:nvPr/>
          </p:nvSpPr>
          <p:spPr bwMode="auto">
            <a:xfrm>
              <a:off x="3408" y="1104"/>
              <a:ext cx="86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 • •</a:t>
              </a:r>
            </a:p>
          </p:txBody>
        </p:sp>
      </p:grpSp>
      <p:sp>
        <p:nvSpPr>
          <p:cNvPr id="33798" name="Rectangle 20"/>
          <p:cNvSpPr>
            <a:spLocks noChangeArrowheads="1"/>
          </p:cNvSpPr>
          <p:nvPr/>
        </p:nvSpPr>
        <p:spPr bwMode="auto">
          <a:xfrm>
            <a:off x="4016934" y="1316181"/>
            <a:ext cx="2984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a:t>
            </a:r>
          </a:p>
        </p:txBody>
      </p:sp>
      <p:sp>
        <p:nvSpPr>
          <p:cNvPr id="33799" name="Rectangle 21"/>
          <p:cNvSpPr>
            <a:spLocks noChangeArrowheads="1"/>
          </p:cNvSpPr>
          <p:nvPr/>
        </p:nvSpPr>
        <p:spPr bwMode="auto">
          <a:xfrm>
            <a:off x="4016934" y="1773381"/>
            <a:ext cx="2857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v</a:t>
            </a:r>
          </a:p>
        </p:txBody>
      </p:sp>
      <p:sp>
        <p:nvSpPr>
          <p:cNvPr id="33800" name="Line 22"/>
          <p:cNvSpPr>
            <a:spLocks noChangeShapeType="1"/>
          </p:cNvSpPr>
          <p:nvPr/>
        </p:nvSpPr>
        <p:spPr bwMode="auto">
          <a:xfrm>
            <a:off x="3635934" y="2154381"/>
            <a:ext cx="38862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01" name="Rectangle 23"/>
          <p:cNvSpPr>
            <a:spLocks noChangeArrowheads="1"/>
          </p:cNvSpPr>
          <p:nvPr/>
        </p:nvSpPr>
        <p:spPr bwMode="auto">
          <a:xfrm>
            <a:off x="3635934" y="1773381"/>
            <a:ext cx="320675"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rPr>
              <a:t>+</a:t>
            </a:r>
          </a:p>
        </p:txBody>
      </p:sp>
      <p:grpSp>
        <p:nvGrpSpPr>
          <p:cNvPr id="4" name="Group 24"/>
          <p:cNvGrpSpPr>
            <a:grpSpLocks/>
          </p:cNvGrpSpPr>
          <p:nvPr/>
        </p:nvGrpSpPr>
        <p:grpSpPr bwMode="auto">
          <a:xfrm>
            <a:off x="4397934" y="2306781"/>
            <a:ext cx="2971800" cy="228600"/>
            <a:chOff x="2832" y="1392"/>
            <a:chExt cx="1872" cy="144"/>
          </a:xfrm>
        </p:grpSpPr>
        <p:grpSp>
          <p:nvGrpSpPr>
            <p:cNvPr id="5" name="Group 25"/>
            <p:cNvGrpSpPr>
              <a:grpSpLocks/>
            </p:cNvGrpSpPr>
            <p:nvPr/>
          </p:nvGrpSpPr>
          <p:grpSpPr bwMode="auto">
            <a:xfrm>
              <a:off x="2976" y="1392"/>
              <a:ext cx="1728" cy="144"/>
              <a:chOff x="2976" y="1392"/>
              <a:chExt cx="1728" cy="144"/>
            </a:xfrm>
          </p:grpSpPr>
          <p:sp>
            <p:nvSpPr>
              <p:cNvPr id="33819" name="Rectangle 26"/>
              <p:cNvSpPr>
                <a:spLocks noChangeArrowheads="1"/>
              </p:cNvSpPr>
              <p:nvPr/>
            </p:nvSpPr>
            <p:spPr bwMode="auto">
              <a:xfrm>
                <a:off x="2976"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20" name="Rectangle 27"/>
              <p:cNvSpPr>
                <a:spLocks noChangeArrowheads="1"/>
              </p:cNvSpPr>
              <p:nvPr/>
            </p:nvSpPr>
            <p:spPr bwMode="auto">
              <a:xfrm>
                <a:off x="3120"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21" name="Rectangle 28"/>
              <p:cNvSpPr>
                <a:spLocks noChangeArrowheads="1"/>
              </p:cNvSpPr>
              <p:nvPr/>
            </p:nvSpPr>
            <p:spPr bwMode="auto">
              <a:xfrm>
                <a:off x="3264"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22" name="Rectangle 29"/>
              <p:cNvSpPr>
                <a:spLocks noChangeArrowheads="1"/>
              </p:cNvSpPr>
              <p:nvPr/>
            </p:nvSpPr>
            <p:spPr bwMode="auto">
              <a:xfrm>
                <a:off x="4272"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23" name="Rectangle 30"/>
              <p:cNvSpPr>
                <a:spLocks noChangeArrowheads="1"/>
              </p:cNvSpPr>
              <p:nvPr/>
            </p:nvSpPr>
            <p:spPr bwMode="auto">
              <a:xfrm>
                <a:off x="4416"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24" name="Rectangle 31"/>
              <p:cNvSpPr>
                <a:spLocks noChangeArrowheads="1"/>
              </p:cNvSpPr>
              <p:nvPr/>
            </p:nvSpPr>
            <p:spPr bwMode="auto">
              <a:xfrm>
                <a:off x="4560"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25" name="Rectangle 32"/>
              <p:cNvSpPr>
                <a:spLocks noChangeArrowheads="1"/>
              </p:cNvSpPr>
              <p:nvPr/>
            </p:nvSpPr>
            <p:spPr bwMode="auto">
              <a:xfrm>
                <a:off x="3408" y="1392"/>
                <a:ext cx="86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 • •</a:t>
                </a:r>
              </a:p>
            </p:txBody>
          </p:sp>
        </p:grpSp>
        <p:sp>
          <p:nvSpPr>
            <p:cNvPr id="33818" name="Rectangle 33"/>
            <p:cNvSpPr>
              <a:spLocks noChangeArrowheads="1"/>
            </p:cNvSpPr>
            <p:nvPr/>
          </p:nvSpPr>
          <p:spPr bwMode="auto">
            <a:xfrm>
              <a:off x="2832" y="1392"/>
              <a:ext cx="144" cy="144"/>
            </a:xfrm>
            <a:prstGeom prst="rect">
              <a:avLst/>
            </a:prstGeom>
            <a:solidFill>
              <a:srgbClr val="FF99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grpSp>
      <p:sp>
        <p:nvSpPr>
          <p:cNvPr id="33803" name="Rectangle 34"/>
          <p:cNvSpPr>
            <a:spLocks noChangeArrowheads="1"/>
          </p:cNvSpPr>
          <p:nvPr/>
        </p:nvSpPr>
        <p:spPr bwMode="auto">
          <a:xfrm>
            <a:off x="3635934" y="2154381"/>
            <a:ext cx="642938" cy="366713"/>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 </a:t>
            </a: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v</a:t>
            </a:r>
          </a:p>
        </p:txBody>
      </p:sp>
      <p:grpSp>
        <p:nvGrpSpPr>
          <p:cNvPr id="6" name="Group 35"/>
          <p:cNvGrpSpPr>
            <a:grpSpLocks/>
          </p:cNvGrpSpPr>
          <p:nvPr/>
        </p:nvGrpSpPr>
        <p:grpSpPr bwMode="auto">
          <a:xfrm>
            <a:off x="4626534" y="2763981"/>
            <a:ext cx="2743200" cy="228600"/>
            <a:chOff x="2976" y="1392"/>
            <a:chExt cx="1728" cy="144"/>
          </a:xfrm>
        </p:grpSpPr>
        <p:sp>
          <p:nvSpPr>
            <p:cNvPr id="33810" name="Rectangle 36"/>
            <p:cNvSpPr>
              <a:spLocks noChangeArrowheads="1"/>
            </p:cNvSpPr>
            <p:nvPr/>
          </p:nvSpPr>
          <p:spPr bwMode="auto">
            <a:xfrm>
              <a:off x="2976"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11" name="Rectangle 37"/>
            <p:cNvSpPr>
              <a:spLocks noChangeArrowheads="1"/>
            </p:cNvSpPr>
            <p:nvPr/>
          </p:nvSpPr>
          <p:spPr bwMode="auto">
            <a:xfrm>
              <a:off x="3120"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12" name="Rectangle 38"/>
            <p:cNvSpPr>
              <a:spLocks noChangeArrowheads="1"/>
            </p:cNvSpPr>
            <p:nvPr/>
          </p:nvSpPr>
          <p:spPr bwMode="auto">
            <a:xfrm>
              <a:off x="3264"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13" name="Rectangle 39"/>
            <p:cNvSpPr>
              <a:spLocks noChangeArrowheads="1"/>
            </p:cNvSpPr>
            <p:nvPr/>
          </p:nvSpPr>
          <p:spPr bwMode="auto">
            <a:xfrm>
              <a:off x="4272"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14" name="Rectangle 40"/>
            <p:cNvSpPr>
              <a:spLocks noChangeArrowheads="1"/>
            </p:cNvSpPr>
            <p:nvPr/>
          </p:nvSpPr>
          <p:spPr bwMode="auto">
            <a:xfrm>
              <a:off x="4416"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15" name="Rectangle 41"/>
            <p:cNvSpPr>
              <a:spLocks noChangeArrowheads="1"/>
            </p:cNvSpPr>
            <p:nvPr/>
          </p:nvSpPr>
          <p:spPr bwMode="auto">
            <a:xfrm>
              <a:off x="4560" y="1392"/>
              <a:ext cx="14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16" name="Rectangle 42"/>
            <p:cNvSpPr>
              <a:spLocks noChangeArrowheads="1"/>
            </p:cNvSpPr>
            <p:nvPr/>
          </p:nvSpPr>
          <p:spPr bwMode="auto">
            <a:xfrm>
              <a:off x="3408" y="1392"/>
              <a:ext cx="864" cy="144"/>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 • •</a:t>
              </a:r>
            </a:p>
          </p:txBody>
        </p:sp>
      </p:grpSp>
      <p:sp>
        <p:nvSpPr>
          <p:cNvPr id="33805" name="Line 43"/>
          <p:cNvSpPr>
            <a:spLocks noChangeShapeType="1"/>
          </p:cNvSpPr>
          <p:nvPr/>
        </p:nvSpPr>
        <p:spPr bwMode="auto">
          <a:xfrm>
            <a:off x="3635934" y="2611581"/>
            <a:ext cx="38862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3806" name="Text Box 44"/>
          <p:cNvSpPr txBox="1">
            <a:spLocks noChangeArrowheads="1"/>
          </p:cNvSpPr>
          <p:nvPr/>
        </p:nvSpPr>
        <p:spPr bwMode="auto">
          <a:xfrm>
            <a:off x="457200" y="2057400"/>
            <a:ext cx="2169312" cy="40011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True Sum: </a:t>
            </a:r>
            <a:r>
              <a:rPr kumimoji="0" lang="en-US" sz="2000" b="0" i="1" u="none" strike="noStrike" kern="1200" cap="none" spc="0" normalizeH="0" baseline="0" noProof="0" dirty="0">
                <a:ln>
                  <a:noFill/>
                </a:ln>
                <a:solidFill>
                  <a:srgbClr val="000000"/>
                </a:solidFill>
                <a:effectLst/>
                <a:uLnTx/>
                <a:uFillTx/>
                <a:latin typeface="Calibri" pitchFamily="34" charset="0"/>
                <a:ea typeface="+mn-ea"/>
                <a:cs typeface="+mn-cs"/>
              </a:rPr>
              <a:t>w</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+1 bits</a:t>
            </a:r>
          </a:p>
        </p:txBody>
      </p:sp>
      <p:sp>
        <p:nvSpPr>
          <p:cNvPr id="33807" name="Text Box 45"/>
          <p:cNvSpPr txBox="1">
            <a:spLocks noChangeArrowheads="1"/>
          </p:cNvSpPr>
          <p:nvPr/>
        </p:nvSpPr>
        <p:spPr bwMode="auto">
          <a:xfrm>
            <a:off x="457200" y="1371600"/>
            <a:ext cx="1944315" cy="40011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Operands: </a:t>
            </a:r>
            <a:r>
              <a:rPr kumimoji="0" lang="en-US" sz="2000" b="0" i="1" u="none" strike="noStrike" kern="1200" cap="none" spc="0" normalizeH="0" baseline="0" noProof="0" dirty="0">
                <a:ln>
                  <a:noFill/>
                </a:ln>
                <a:solidFill>
                  <a:srgbClr val="000000"/>
                </a:solidFill>
                <a:effectLst/>
                <a:uLnTx/>
                <a:uFillTx/>
                <a:latin typeface="Calibri" pitchFamily="34" charset="0"/>
                <a:ea typeface="+mn-ea"/>
                <a:cs typeface="+mn-cs"/>
              </a:rPr>
              <a:t>w</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 bits</a:t>
            </a:r>
          </a:p>
        </p:txBody>
      </p:sp>
      <p:sp>
        <p:nvSpPr>
          <p:cNvPr id="33808" name="Text Box 46"/>
          <p:cNvSpPr txBox="1">
            <a:spLocks noChangeArrowheads="1"/>
          </p:cNvSpPr>
          <p:nvPr/>
        </p:nvSpPr>
        <p:spPr bwMode="auto">
          <a:xfrm>
            <a:off x="457200" y="2667000"/>
            <a:ext cx="2971800" cy="400110"/>
          </a:xfrm>
          <a:prstGeom prst="rect">
            <a:avLst/>
          </a:prstGeom>
          <a:noFill/>
          <a:ln w="25400">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Discard Carry: </a:t>
            </a:r>
            <a:r>
              <a:rPr kumimoji="0" lang="en-US" sz="2000" b="0" i="1" u="none" strike="noStrike" kern="1200" cap="none" spc="0" normalizeH="0" baseline="0" noProof="0" dirty="0">
                <a:ln>
                  <a:noFill/>
                </a:ln>
                <a:solidFill>
                  <a:srgbClr val="000000"/>
                </a:solidFill>
                <a:effectLst/>
                <a:uLnTx/>
                <a:uFillTx/>
                <a:latin typeface="Calibri" pitchFamily="34" charset="0"/>
                <a:ea typeface="+mn-ea"/>
                <a:cs typeface="+mn-cs"/>
              </a:rPr>
              <a:t>w</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 bits</a:t>
            </a:r>
          </a:p>
        </p:txBody>
      </p:sp>
      <p:sp>
        <p:nvSpPr>
          <p:cNvPr id="33809" name="Rectangle 47"/>
          <p:cNvSpPr>
            <a:spLocks noChangeArrowheads="1"/>
          </p:cNvSpPr>
          <p:nvPr/>
        </p:nvSpPr>
        <p:spPr bwMode="auto">
          <a:xfrm>
            <a:off x="3048000" y="2668671"/>
            <a:ext cx="1502334" cy="400110"/>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pitchFamily="18" charset="0"/>
                <a:ea typeface="+mn-ea"/>
                <a:cs typeface="+mn-cs"/>
              </a:rPr>
              <a:t>TAdd</a:t>
            </a:r>
            <a:r>
              <a:rPr kumimoji="0" lang="en-US" sz="2000" b="0" i="1" u="none" strike="noStrike" kern="1200" cap="none" spc="0" normalizeH="0" baseline="-25000" noProof="0">
                <a:ln>
                  <a:noFill/>
                </a:ln>
                <a:solidFill>
                  <a:srgbClr val="000000"/>
                </a:solidFill>
                <a:effectLst/>
                <a:uLnTx/>
                <a:uFillTx/>
                <a:latin typeface="Times" pitchFamily="18" charset="0"/>
                <a:ea typeface="+mn-ea"/>
                <a:cs typeface="+mn-cs"/>
              </a:rPr>
              <a:t>w</a:t>
            </a:r>
            <a:r>
              <a:rPr kumimoji="0" lang="en-US" sz="2000" b="0" i="0" u="none" strike="noStrike" kern="1200" cap="none" spc="0" normalizeH="0" baseline="0" noProof="0">
                <a:ln>
                  <a:noFill/>
                </a:ln>
                <a:solidFill>
                  <a:srgbClr val="000000"/>
                </a:solidFill>
                <a:effectLst/>
                <a:uLnTx/>
                <a:uFillTx/>
                <a:latin typeface="Times" pitchFamily="18" charset="0"/>
                <a:ea typeface="+mn-ea"/>
                <a:cs typeface="+mn-cs"/>
              </a:rPr>
              <a:t>(</a:t>
            </a:r>
            <a:r>
              <a:rPr kumimoji="0" lang="en-US" sz="2000" b="0" i="1" u="none" strike="noStrike" kern="1200" cap="none" spc="0" normalizeH="0" baseline="0" noProof="0">
                <a:ln>
                  <a:noFill/>
                </a:ln>
                <a:solidFill>
                  <a:srgbClr val="000000"/>
                </a:solidFill>
                <a:effectLst/>
                <a:uLnTx/>
                <a:uFillTx/>
                <a:latin typeface="Times" pitchFamily="18" charset="0"/>
                <a:ea typeface="+mn-ea"/>
                <a:cs typeface="+mn-cs"/>
              </a:rPr>
              <a:t>u</a:t>
            </a:r>
            <a:r>
              <a:rPr kumimoji="0" lang="en-US" sz="2000" b="0" i="0" u="none" strike="noStrike" kern="1200" cap="none" spc="0" normalizeH="0" baseline="0" noProof="0">
                <a:ln>
                  <a:noFill/>
                </a:ln>
                <a:solidFill>
                  <a:srgbClr val="000000"/>
                </a:solidFill>
                <a:effectLst/>
                <a:uLnTx/>
                <a:uFillTx/>
                <a:latin typeface="Times" pitchFamily="18" charset="0"/>
                <a:ea typeface="+mn-ea"/>
                <a:cs typeface="+mn-cs"/>
              </a:rPr>
              <a:t> , </a:t>
            </a:r>
            <a:r>
              <a:rPr kumimoji="0" lang="en-US" sz="2000" b="0" i="1" u="none" strike="noStrike" kern="1200" cap="none" spc="0" normalizeH="0" baseline="0" noProof="0">
                <a:ln>
                  <a:noFill/>
                </a:ln>
                <a:solidFill>
                  <a:srgbClr val="000000"/>
                </a:solidFill>
                <a:effectLst/>
                <a:uLnTx/>
                <a:uFillTx/>
                <a:latin typeface="Times" pitchFamily="18" charset="0"/>
                <a:ea typeface="+mn-ea"/>
                <a:cs typeface="+mn-cs"/>
              </a:rPr>
              <a:t>v</a:t>
            </a:r>
            <a:r>
              <a:rPr kumimoji="0" lang="en-US" sz="2000" b="0" i="0" u="none" strike="noStrike" kern="1200" cap="none" spc="0" normalizeH="0" baseline="0" noProof="0">
                <a:ln>
                  <a:noFill/>
                </a:ln>
                <a:solidFill>
                  <a:srgbClr val="000000"/>
                </a:solidFill>
                <a:effectLst/>
                <a:uLnTx/>
                <a:uFillTx/>
                <a:latin typeface="Times" pitchFamily="18" charset="0"/>
                <a:ea typeface="+mn-ea"/>
                <a:cs typeface="+mn-cs"/>
              </a:rPr>
              <a:t>)</a:t>
            </a:r>
          </a:p>
        </p:txBody>
      </p:sp>
      <p:sp>
        <p:nvSpPr>
          <p:cNvPr id="58" name="Rectangle 5"/>
          <p:cNvSpPr>
            <a:spLocks/>
          </p:cNvSpPr>
          <p:nvPr/>
        </p:nvSpPr>
        <p:spPr bwMode="auto">
          <a:xfrm>
            <a:off x="4386444" y="5350589"/>
            <a:ext cx="1990288" cy="1025922"/>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1110 1001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1101 0101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ourier New Bold" charset="0"/>
              <a:ea typeface="Courier New Bold" charset="0"/>
              <a:cs typeface="Courier New Bold" charset="0"/>
              <a:sym typeface="Courier New Bold" charset="0"/>
            </a:endParaRPr>
          </a:p>
        </p:txBody>
      </p:sp>
      <p:sp>
        <p:nvSpPr>
          <p:cNvPr id="59" name="Line 6"/>
          <p:cNvSpPr>
            <a:spLocks noChangeShapeType="1"/>
          </p:cNvSpPr>
          <p:nvPr/>
        </p:nvSpPr>
        <p:spPr bwMode="auto">
          <a:xfrm>
            <a:off x="4416328" y="6036389"/>
            <a:ext cx="1832072"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60" name="Rectangle 13"/>
          <p:cNvSpPr>
            <a:spLocks/>
          </p:cNvSpPr>
          <p:nvPr/>
        </p:nvSpPr>
        <p:spPr bwMode="auto">
          <a:xfrm>
            <a:off x="4386444" y="6007020"/>
            <a:ext cx="1990288"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1 1011 1110</a:t>
            </a:r>
          </a:p>
        </p:txBody>
      </p:sp>
      <p:sp>
        <p:nvSpPr>
          <p:cNvPr id="61" name="Rectangle 13"/>
          <p:cNvSpPr>
            <a:spLocks/>
          </p:cNvSpPr>
          <p:nvPr/>
        </p:nvSpPr>
        <p:spPr bwMode="auto">
          <a:xfrm>
            <a:off x="4386444" y="6371431"/>
            <a:ext cx="1990288"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1011 1110</a:t>
            </a:r>
          </a:p>
        </p:txBody>
      </p:sp>
      <p:sp>
        <p:nvSpPr>
          <p:cNvPr id="62" name="Line 6"/>
          <p:cNvSpPr>
            <a:spLocks noChangeShapeType="1"/>
          </p:cNvSpPr>
          <p:nvPr/>
        </p:nvSpPr>
        <p:spPr bwMode="auto">
          <a:xfrm>
            <a:off x="4416328" y="6376511"/>
            <a:ext cx="1832072"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63" name="Rectangle 5"/>
          <p:cNvSpPr>
            <a:spLocks/>
          </p:cNvSpPr>
          <p:nvPr/>
        </p:nvSpPr>
        <p:spPr bwMode="auto">
          <a:xfrm>
            <a:off x="6725188" y="5350589"/>
            <a:ext cx="759182" cy="718145"/>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E9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D5</a:t>
            </a:r>
          </a:p>
        </p:txBody>
      </p:sp>
      <p:sp>
        <p:nvSpPr>
          <p:cNvPr id="64" name="Line 6"/>
          <p:cNvSpPr>
            <a:spLocks noChangeShapeType="1"/>
          </p:cNvSpPr>
          <p:nvPr/>
        </p:nvSpPr>
        <p:spPr bwMode="auto">
          <a:xfrm>
            <a:off x="6801388" y="6036389"/>
            <a:ext cx="596900"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65" name="Rectangle 13"/>
          <p:cNvSpPr>
            <a:spLocks/>
          </p:cNvSpPr>
          <p:nvPr/>
        </p:nvSpPr>
        <p:spPr bwMode="auto">
          <a:xfrm>
            <a:off x="6725188" y="6007020"/>
            <a:ext cx="759182"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1BE</a:t>
            </a:r>
          </a:p>
        </p:txBody>
      </p:sp>
      <p:sp>
        <p:nvSpPr>
          <p:cNvPr id="66" name="Rectangle 13"/>
          <p:cNvSpPr>
            <a:spLocks/>
          </p:cNvSpPr>
          <p:nvPr/>
        </p:nvSpPr>
        <p:spPr bwMode="auto">
          <a:xfrm>
            <a:off x="6725188" y="6371431"/>
            <a:ext cx="759182"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BE</a:t>
            </a:r>
          </a:p>
        </p:txBody>
      </p:sp>
      <p:sp>
        <p:nvSpPr>
          <p:cNvPr id="67" name="Line 6"/>
          <p:cNvSpPr>
            <a:spLocks noChangeShapeType="1"/>
          </p:cNvSpPr>
          <p:nvPr/>
        </p:nvSpPr>
        <p:spPr bwMode="auto">
          <a:xfrm>
            <a:off x="6801388" y="6376511"/>
            <a:ext cx="596900"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68" name="Rectangle 5"/>
          <p:cNvSpPr>
            <a:spLocks/>
          </p:cNvSpPr>
          <p:nvPr/>
        </p:nvSpPr>
        <p:spPr bwMode="auto">
          <a:xfrm>
            <a:off x="7976932" y="5350589"/>
            <a:ext cx="913070" cy="1025922"/>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solidFill>
                <a:effectLst/>
                <a:uLnTx/>
                <a:uFillTx/>
                <a:latin typeface="Courier New Bold" charset="0"/>
                <a:ea typeface="Courier New Bold" charset="0"/>
                <a:cs typeface="Courier New Bold" charset="0"/>
                <a:sym typeface="Courier New Bold" charset="0"/>
              </a:rPr>
              <a:t>+ -43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ourier New Bold" charset="0"/>
              <a:ea typeface="Courier New Bold" charset="0"/>
              <a:cs typeface="Courier New Bold" charset="0"/>
              <a:sym typeface="Courier New Bold" charset="0"/>
            </a:endParaRPr>
          </a:p>
        </p:txBody>
      </p:sp>
      <p:sp>
        <p:nvSpPr>
          <p:cNvPr id="69" name="Line 6"/>
          <p:cNvSpPr>
            <a:spLocks noChangeShapeType="1"/>
          </p:cNvSpPr>
          <p:nvPr/>
        </p:nvSpPr>
        <p:spPr bwMode="auto">
          <a:xfrm>
            <a:off x="8053132" y="6036389"/>
            <a:ext cx="765056"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
        <p:nvSpPr>
          <p:cNvPr id="70" name="Rectangle 13"/>
          <p:cNvSpPr>
            <a:spLocks/>
          </p:cNvSpPr>
          <p:nvPr/>
        </p:nvSpPr>
        <p:spPr bwMode="auto">
          <a:xfrm>
            <a:off x="7976932" y="6007020"/>
            <a:ext cx="913070"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-66</a:t>
            </a:r>
          </a:p>
        </p:txBody>
      </p:sp>
      <p:sp>
        <p:nvSpPr>
          <p:cNvPr id="71" name="Rectangle 13"/>
          <p:cNvSpPr>
            <a:spLocks/>
          </p:cNvSpPr>
          <p:nvPr/>
        </p:nvSpPr>
        <p:spPr bwMode="auto">
          <a:xfrm>
            <a:off x="7976932" y="6371431"/>
            <a:ext cx="913070" cy="410369"/>
          </a:xfrm>
          <a:prstGeom prst="rect">
            <a:avLst/>
          </a:prstGeom>
          <a:noFill/>
          <a:ln w="25400">
            <a:noFill/>
            <a:miter lim="800000"/>
            <a:headEnd/>
            <a:tailEnd/>
          </a:ln>
        </p:spPr>
        <p:txBody>
          <a:bodyPr wrap="none" lIns="50800" tIns="50800" bIns="508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Courier New Bold" charset="0"/>
                <a:ea typeface="Courier New Bold" charset="0"/>
                <a:cs typeface="Courier New Bold" charset="0"/>
                <a:sym typeface="Courier New Bold" charset="0"/>
              </a:rPr>
              <a:t>  -66</a:t>
            </a:r>
          </a:p>
        </p:txBody>
      </p:sp>
      <p:sp>
        <p:nvSpPr>
          <p:cNvPr id="72" name="Line 6"/>
          <p:cNvSpPr>
            <a:spLocks noChangeShapeType="1"/>
          </p:cNvSpPr>
          <p:nvPr/>
        </p:nvSpPr>
        <p:spPr bwMode="auto">
          <a:xfrm>
            <a:off x="8053132" y="6376511"/>
            <a:ext cx="765056" cy="0"/>
          </a:xfrm>
          <a:prstGeom prst="line">
            <a:avLst/>
          </a:prstGeom>
          <a:noFill/>
          <a:ln w="25400">
            <a:solidFill>
              <a:srgbClr val="000066"/>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128"/>
              <a:cs typeface="ヒラギノ角ゴ ProN W3" charset="-128"/>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4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43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P spid="58" grpId="0"/>
      <p:bldP spid="59" grpId="0" animBg="1"/>
      <p:bldP spid="60" grpId="0"/>
      <p:bldP spid="61" grpId="0"/>
      <p:bldP spid="62" grpId="0" animBg="1"/>
      <p:bldP spid="63" grpId="0"/>
      <p:bldP spid="64" grpId="0" animBg="1"/>
      <p:bldP spid="65" grpId="0"/>
      <p:bldP spid="66" grpId="0"/>
      <p:bldP spid="67" grpId="0" animBg="1"/>
      <p:bldP spid="68" grpId="0"/>
      <p:bldP spid="69" grpId="0" animBg="1"/>
      <p:bldP spid="70" grpId="0"/>
      <p:bldP spid="71" grpId="0"/>
      <p:bldP spid="7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3733800" y="2012950"/>
          <a:ext cx="4560888" cy="3973513"/>
        </p:xfrm>
        <a:graphic>
          <a:graphicData uri="http://schemas.openxmlformats.org/presentationml/2006/ole">
            <mc:AlternateContent xmlns:mc="http://schemas.openxmlformats.org/markup-compatibility/2006">
              <mc:Choice xmlns:v="urn:schemas-microsoft-com:vml" Requires="v">
                <p:oleObj name="Chart" r:id="rId3" imgW="6146800" imgH="5067300" progId="Excel.Sheet.8">
                  <p:embed/>
                </p:oleObj>
              </mc:Choice>
              <mc:Fallback>
                <p:oleObj name="Chart" r:id="rId3" imgW="6146800" imgH="5067300" progId="Excel.Sheet.8">
                  <p:embed/>
                  <p:pic>
                    <p:nvPicPr>
                      <p:cNvPr id="81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012950"/>
                        <a:ext cx="4560888" cy="397351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0291" name="Rectangle 3"/>
          <p:cNvSpPr>
            <a:spLocks noGrp="1" noChangeArrowheads="1"/>
          </p:cNvSpPr>
          <p:nvPr>
            <p:ph type="title"/>
          </p:nvPr>
        </p:nvSpPr>
        <p:spPr>
          <a:xfrm>
            <a:off x="304800" y="609600"/>
            <a:ext cx="8839200" cy="555625"/>
          </a:xfrm>
        </p:spPr>
        <p:txBody>
          <a:bodyPr/>
          <a:lstStyle/>
          <a:p>
            <a:pPr eaLnBrk="1" hangingPunct="1">
              <a:defRPr/>
            </a:pPr>
            <a:r>
              <a:rPr lang="en-US" dirty="0"/>
              <a:t>Visualizing “True Sum” Integer Addition</a:t>
            </a:r>
          </a:p>
        </p:txBody>
      </p:sp>
      <p:sp>
        <p:nvSpPr>
          <p:cNvPr id="140292" name="Rectangle 4"/>
          <p:cNvSpPr>
            <a:spLocks noGrp="1" noChangeArrowheads="1"/>
          </p:cNvSpPr>
          <p:nvPr>
            <p:ph type="body" idx="1"/>
          </p:nvPr>
        </p:nvSpPr>
        <p:spPr>
          <a:xfrm>
            <a:off x="290513" y="1557338"/>
            <a:ext cx="3290887" cy="5224462"/>
          </a:xfrm>
        </p:spPr>
        <p:txBody>
          <a:bodyPr lIns="90487" tIns="44450" rIns="90487" bIns="44450"/>
          <a:lstStyle/>
          <a:p>
            <a:pPr marL="228600" indent="-228600" eaLnBrk="1" hangingPunct="1">
              <a:defRPr/>
            </a:pPr>
            <a:r>
              <a:rPr lang="en-US"/>
              <a:t>Integer Addition</a:t>
            </a:r>
          </a:p>
          <a:p>
            <a:pPr marL="635000" lvl="1" indent="-228600" eaLnBrk="1" hangingPunct="1">
              <a:defRPr/>
            </a:pPr>
            <a:r>
              <a:rPr lang="en-US"/>
              <a:t>4-bit integers </a:t>
            </a:r>
            <a:r>
              <a:rPr lang="en-US" i="1"/>
              <a:t>u</a:t>
            </a:r>
            <a:r>
              <a:rPr lang="en-US"/>
              <a:t>, </a:t>
            </a:r>
            <a:r>
              <a:rPr lang="en-US" i="1"/>
              <a:t>v</a:t>
            </a:r>
            <a:endParaRPr lang="en-US"/>
          </a:p>
          <a:p>
            <a:pPr marL="635000" lvl="1" indent="-228600" eaLnBrk="1" hangingPunct="1">
              <a:defRPr/>
            </a:pPr>
            <a:r>
              <a:rPr lang="en-US"/>
              <a:t>Compute true sum Add</a:t>
            </a:r>
            <a:r>
              <a:rPr lang="en-US" baseline="-25000"/>
              <a:t>4</a:t>
            </a:r>
            <a:r>
              <a:rPr lang="en-US"/>
              <a:t>(</a:t>
            </a:r>
            <a:r>
              <a:rPr lang="en-US" i="1"/>
              <a:t>u</a:t>
            </a:r>
            <a:r>
              <a:rPr lang="en-US"/>
              <a:t> , </a:t>
            </a:r>
            <a:r>
              <a:rPr lang="en-US" i="1"/>
              <a:t>v</a:t>
            </a:r>
            <a:r>
              <a:rPr lang="en-US"/>
              <a:t>)</a:t>
            </a:r>
          </a:p>
          <a:p>
            <a:pPr marL="635000" lvl="1" indent="-228600" eaLnBrk="1" hangingPunct="1">
              <a:defRPr/>
            </a:pPr>
            <a:r>
              <a:rPr lang="en-US"/>
              <a:t>Values increase linearly with </a:t>
            </a:r>
            <a:r>
              <a:rPr lang="en-US" i="1"/>
              <a:t>u</a:t>
            </a:r>
            <a:r>
              <a:rPr lang="en-US"/>
              <a:t> and </a:t>
            </a:r>
            <a:r>
              <a:rPr lang="en-US" i="1"/>
              <a:t>v</a:t>
            </a:r>
          </a:p>
          <a:p>
            <a:pPr marL="635000" lvl="1" indent="-228600" eaLnBrk="1" hangingPunct="1">
              <a:defRPr/>
            </a:pPr>
            <a:r>
              <a:rPr lang="en-US"/>
              <a:t>Forms planar surface</a:t>
            </a:r>
          </a:p>
        </p:txBody>
      </p:sp>
      <p:sp>
        <p:nvSpPr>
          <p:cNvPr id="8197" name="Rectangle 5"/>
          <p:cNvSpPr>
            <a:spLocks noChangeArrowheads="1"/>
          </p:cNvSpPr>
          <p:nvPr/>
        </p:nvSpPr>
        <p:spPr bwMode="auto">
          <a:xfrm>
            <a:off x="5257800" y="1555750"/>
            <a:ext cx="1553309"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Add</a:t>
            </a:r>
            <a:r>
              <a:rPr kumimoji="0" lang="en-US" sz="2400" b="1" i="0" u="none" strike="noStrike" kern="1200" cap="none" spc="0" normalizeH="0" baseline="-25000" noProof="0" dirty="0">
                <a:ln>
                  <a:noFill/>
                </a:ln>
                <a:solidFill>
                  <a:srgbClr val="000000"/>
                </a:solidFill>
                <a:effectLst/>
                <a:uLnTx/>
                <a:uFillTx/>
                <a:latin typeface="Calibri" pitchFamily="34" charset="0"/>
                <a:ea typeface="+mn-ea"/>
                <a:cs typeface="+mn-cs"/>
              </a:rPr>
              <a:t>4</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a:t>
            </a: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u</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 , </a:t>
            </a: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v</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a:t>
            </a:r>
          </a:p>
        </p:txBody>
      </p:sp>
      <p:sp>
        <p:nvSpPr>
          <p:cNvPr id="8198" name="Rectangle 6"/>
          <p:cNvSpPr>
            <a:spLocks noChangeArrowheads="1"/>
          </p:cNvSpPr>
          <p:nvPr/>
        </p:nvSpPr>
        <p:spPr bwMode="auto">
          <a:xfrm>
            <a:off x="4343400" y="5365750"/>
            <a:ext cx="344645"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u</a:t>
            </a:r>
          </a:p>
        </p:txBody>
      </p:sp>
      <p:sp>
        <p:nvSpPr>
          <p:cNvPr id="8199" name="Rectangle 7"/>
          <p:cNvSpPr>
            <a:spLocks noChangeArrowheads="1"/>
          </p:cNvSpPr>
          <p:nvPr/>
        </p:nvSpPr>
        <p:spPr bwMode="auto">
          <a:xfrm>
            <a:off x="7239000" y="4832350"/>
            <a:ext cx="327012"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v</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3810000" y="2241550"/>
          <a:ext cx="4560888" cy="3975100"/>
        </p:xfrm>
        <a:graphic>
          <a:graphicData uri="http://schemas.openxmlformats.org/presentationml/2006/ole">
            <mc:AlternateContent xmlns:mc="http://schemas.openxmlformats.org/markup-compatibility/2006">
              <mc:Choice xmlns:v="urn:schemas-microsoft-com:vml" Requires="v">
                <p:oleObj name="Chart" r:id="rId3" imgW="6146800" imgH="5067300" progId="Excel.Sheet.8">
                  <p:embed/>
                </p:oleObj>
              </mc:Choice>
              <mc:Fallback>
                <p:oleObj name="Chart" r:id="rId3" imgW="6146800" imgH="5067300" progId="Excel.Sheet.8">
                  <p:embed/>
                  <p:pic>
                    <p:nvPicPr>
                      <p:cNvPr id="92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41550"/>
                        <a:ext cx="4560888" cy="39751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2339" name="Rectangle 3"/>
          <p:cNvSpPr>
            <a:spLocks noGrp="1" noChangeArrowheads="1"/>
          </p:cNvSpPr>
          <p:nvPr>
            <p:ph type="title"/>
          </p:nvPr>
        </p:nvSpPr>
        <p:spPr>
          <a:xfrm>
            <a:off x="304800" y="511175"/>
            <a:ext cx="7853363" cy="555625"/>
          </a:xfrm>
        </p:spPr>
        <p:txBody>
          <a:bodyPr/>
          <a:lstStyle/>
          <a:p>
            <a:pPr eaLnBrk="1" hangingPunct="1">
              <a:defRPr/>
            </a:pPr>
            <a:r>
              <a:rPr lang="en-US"/>
              <a:t>Visualizing Unsigned Addition</a:t>
            </a:r>
          </a:p>
        </p:txBody>
      </p:sp>
      <p:sp>
        <p:nvSpPr>
          <p:cNvPr id="142340" name="Rectangle 4"/>
          <p:cNvSpPr>
            <a:spLocks noGrp="1" noChangeArrowheads="1"/>
          </p:cNvSpPr>
          <p:nvPr>
            <p:ph type="body" idx="1"/>
          </p:nvPr>
        </p:nvSpPr>
        <p:spPr>
          <a:xfrm>
            <a:off x="290513" y="1633538"/>
            <a:ext cx="3476625" cy="5224462"/>
          </a:xfrm>
        </p:spPr>
        <p:txBody>
          <a:bodyPr lIns="90487" tIns="44450" rIns="90487" bIns="44450"/>
          <a:lstStyle/>
          <a:p>
            <a:pPr eaLnBrk="1" hangingPunct="1">
              <a:defRPr/>
            </a:pPr>
            <a:r>
              <a:rPr lang="en-US" dirty="0"/>
              <a:t>Wraps Around</a:t>
            </a:r>
          </a:p>
          <a:p>
            <a:pPr lvl="1" eaLnBrk="1" hangingPunct="1">
              <a:defRPr/>
            </a:pPr>
            <a:r>
              <a:rPr lang="en-US" dirty="0"/>
              <a:t>If true sum ≥ 2</a:t>
            </a:r>
            <a:r>
              <a:rPr lang="en-US" i="1" baseline="30000" dirty="0"/>
              <a:t>w</a:t>
            </a:r>
            <a:endParaRPr lang="en-US" dirty="0"/>
          </a:p>
          <a:p>
            <a:pPr lvl="1" eaLnBrk="1" hangingPunct="1">
              <a:defRPr/>
            </a:pPr>
            <a:r>
              <a:rPr lang="en-US" dirty="0"/>
              <a:t>At most once</a:t>
            </a:r>
          </a:p>
        </p:txBody>
      </p:sp>
      <p:grpSp>
        <p:nvGrpSpPr>
          <p:cNvPr id="2" name="Group 5"/>
          <p:cNvGrpSpPr>
            <a:grpSpLocks/>
          </p:cNvGrpSpPr>
          <p:nvPr/>
        </p:nvGrpSpPr>
        <p:grpSpPr bwMode="auto">
          <a:xfrm>
            <a:off x="609600" y="3743325"/>
            <a:ext cx="2044699" cy="1830388"/>
            <a:chOff x="384" y="2098"/>
            <a:chExt cx="1288" cy="1153"/>
          </a:xfrm>
        </p:grpSpPr>
        <p:grpSp>
          <p:nvGrpSpPr>
            <p:cNvPr id="3" name="Group 6"/>
            <p:cNvGrpSpPr>
              <a:grpSpLocks/>
            </p:cNvGrpSpPr>
            <p:nvPr/>
          </p:nvGrpSpPr>
          <p:grpSpPr bwMode="auto">
            <a:xfrm>
              <a:off x="776" y="2208"/>
              <a:ext cx="80" cy="864"/>
              <a:chOff x="776" y="2208"/>
              <a:chExt cx="80" cy="864"/>
            </a:xfrm>
          </p:grpSpPr>
          <p:sp>
            <p:nvSpPr>
              <p:cNvPr id="9240" name="Line 7"/>
              <p:cNvSpPr>
                <a:spLocks noChangeShapeType="1"/>
              </p:cNvSpPr>
              <p:nvPr/>
            </p:nvSpPr>
            <p:spPr bwMode="auto">
              <a:xfrm>
                <a:off x="816" y="2216"/>
                <a:ext cx="0" cy="848"/>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9241" name="Line 8"/>
              <p:cNvSpPr>
                <a:spLocks noChangeShapeType="1"/>
              </p:cNvSpPr>
              <p:nvPr/>
            </p:nvSpPr>
            <p:spPr bwMode="auto">
              <a:xfrm>
                <a:off x="776" y="3072"/>
                <a:ext cx="8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9242" name="Line 9"/>
              <p:cNvSpPr>
                <a:spLocks noChangeShapeType="1"/>
              </p:cNvSpPr>
              <p:nvPr/>
            </p:nvSpPr>
            <p:spPr bwMode="auto">
              <a:xfrm>
                <a:off x="776" y="2640"/>
                <a:ext cx="8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9243" name="Line 10"/>
              <p:cNvSpPr>
                <a:spLocks noChangeShapeType="1"/>
              </p:cNvSpPr>
              <p:nvPr/>
            </p:nvSpPr>
            <p:spPr bwMode="auto">
              <a:xfrm>
                <a:off x="776" y="2208"/>
                <a:ext cx="8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grpSp>
        <p:grpSp>
          <p:nvGrpSpPr>
            <p:cNvPr id="4" name="Group 11"/>
            <p:cNvGrpSpPr>
              <a:grpSpLocks/>
            </p:cNvGrpSpPr>
            <p:nvPr/>
          </p:nvGrpSpPr>
          <p:grpSpPr bwMode="auto">
            <a:xfrm>
              <a:off x="1592" y="2640"/>
              <a:ext cx="80" cy="432"/>
              <a:chOff x="1592" y="2640"/>
              <a:chExt cx="80" cy="432"/>
            </a:xfrm>
          </p:grpSpPr>
          <p:sp>
            <p:nvSpPr>
              <p:cNvPr id="9237" name="Line 12"/>
              <p:cNvSpPr>
                <a:spLocks noChangeShapeType="1"/>
              </p:cNvSpPr>
              <p:nvPr/>
            </p:nvSpPr>
            <p:spPr bwMode="auto">
              <a:xfrm>
                <a:off x="1632" y="2648"/>
                <a:ext cx="0" cy="416"/>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9238" name="Line 13"/>
              <p:cNvSpPr>
                <a:spLocks noChangeShapeType="1"/>
              </p:cNvSpPr>
              <p:nvPr/>
            </p:nvSpPr>
            <p:spPr bwMode="auto">
              <a:xfrm>
                <a:off x="1592" y="3072"/>
                <a:ext cx="8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9239" name="Line 14"/>
              <p:cNvSpPr>
                <a:spLocks noChangeShapeType="1"/>
              </p:cNvSpPr>
              <p:nvPr/>
            </p:nvSpPr>
            <p:spPr bwMode="auto">
              <a:xfrm>
                <a:off x="1592" y="2640"/>
                <a:ext cx="8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grpSp>
        <p:sp>
          <p:nvSpPr>
            <p:cNvPr id="9232" name="Line 15"/>
            <p:cNvSpPr>
              <a:spLocks noChangeShapeType="1"/>
            </p:cNvSpPr>
            <p:nvPr/>
          </p:nvSpPr>
          <p:spPr bwMode="auto">
            <a:xfrm>
              <a:off x="920" y="2880"/>
              <a:ext cx="608" cy="0"/>
            </a:xfrm>
            <a:prstGeom prst="line">
              <a:avLst/>
            </a:prstGeom>
            <a:noFill/>
            <a:ln w="25400">
              <a:solidFill>
                <a:schemeClr val="tx1"/>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9233" name="Freeform 16"/>
            <p:cNvSpPr>
              <a:spLocks/>
            </p:cNvSpPr>
            <p:nvPr/>
          </p:nvSpPr>
          <p:spPr bwMode="auto">
            <a:xfrm>
              <a:off x="912" y="2400"/>
              <a:ext cx="625" cy="337"/>
            </a:xfrm>
            <a:custGeom>
              <a:avLst/>
              <a:gdLst>
                <a:gd name="T0" fmla="*/ 0 w 625"/>
                <a:gd name="T1" fmla="*/ 0 h 337"/>
                <a:gd name="T2" fmla="*/ 240 w 625"/>
                <a:gd name="T3" fmla="*/ 0 h 337"/>
                <a:gd name="T4" fmla="*/ 384 w 625"/>
                <a:gd name="T5" fmla="*/ 336 h 337"/>
                <a:gd name="T6" fmla="*/ 624 w 625"/>
                <a:gd name="T7" fmla="*/ 336 h 337"/>
                <a:gd name="T8" fmla="*/ 0 60000 65536"/>
                <a:gd name="T9" fmla="*/ 0 60000 65536"/>
                <a:gd name="T10" fmla="*/ 0 60000 65536"/>
                <a:gd name="T11" fmla="*/ 0 60000 65536"/>
                <a:gd name="T12" fmla="*/ 0 w 625"/>
                <a:gd name="T13" fmla="*/ 0 h 337"/>
                <a:gd name="T14" fmla="*/ 625 w 625"/>
                <a:gd name="T15" fmla="*/ 337 h 337"/>
              </a:gdLst>
              <a:ahLst/>
              <a:cxnLst>
                <a:cxn ang="T8">
                  <a:pos x="T0" y="T1"/>
                </a:cxn>
                <a:cxn ang="T9">
                  <a:pos x="T2" y="T3"/>
                </a:cxn>
                <a:cxn ang="T10">
                  <a:pos x="T4" y="T5"/>
                </a:cxn>
                <a:cxn ang="T11">
                  <a:pos x="T6" y="T7"/>
                </a:cxn>
              </a:cxnLst>
              <a:rect l="T12" t="T13" r="T14" b="T15"/>
              <a:pathLst>
                <a:path w="625" h="337">
                  <a:moveTo>
                    <a:pt x="0" y="0"/>
                  </a:moveTo>
                  <a:lnTo>
                    <a:pt x="240" y="0"/>
                  </a:lnTo>
                  <a:lnTo>
                    <a:pt x="384" y="336"/>
                  </a:lnTo>
                  <a:lnTo>
                    <a:pt x="624" y="336"/>
                  </a:lnTo>
                </a:path>
              </a:pathLst>
            </a:custGeom>
            <a:noFill/>
            <a:ln w="25400" cap="rnd">
              <a:solidFill>
                <a:schemeClr val="tx1"/>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9234" name="Rectangle 17"/>
            <p:cNvSpPr>
              <a:spLocks noChangeArrowheads="1"/>
            </p:cNvSpPr>
            <p:nvPr/>
          </p:nvSpPr>
          <p:spPr bwMode="auto">
            <a:xfrm>
              <a:off x="384" y="2962"/>
              <a:ext cx="213" cy="289"/>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0</a:t>
              </a:r>
            </a:p>
          </p:txBody>
        </p:sp>
        <p:sp>
          <p:nvSpPr>
            <p:cNvPr id="9235" name="Rectangle 18"/>
            <p:cNvSpPr>
              <a:spLocks noChangeArrowheads="1"/>
            </p:cNvSpPr>
            <p:nvPr/>
          </p:nvSpPr>
          <p:spPr bwMode="auto">
            <a:xfrm>
              <a:off x="384" y="2530"/>
              <a:ext cx="306" cy="289"/>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2</a:t>
              </a:r>
              <a:r>
                <a:rPr kumimoji="0" lang="en-US" sz="2400" b="0" i="1" u="none" strike="noStrike" kern="1200" cap="none" spc="0" normalizeH="0" baseline="30000" noProof="0" dirty="0">
                  <a:ln>
                    <a:noFill/>
                  </a:ln>
                  <a:solidFill>
                    <a:srgbClr val="000000"/>
                  </a:solidFill>
                  <a:effectLst/>
                  <a:uLnTx/>
                  <a:uFillTx/>
                  <a:latin typeface="Calibri" pitchFamily="34" charset="0"/>
                  <a:ea typeface="+mn-ea"/>
                  <a:cs typeface="+mn-cs"/>
                </a:rPr>
                <a:t>w</a:t>
              </a:r>
            </a:p>
          </p:txBody>
        </p:sp>
        <p:sp>
          <p:nvSpPr>
            <p:cNvPr id="9236" name="Rectangle 19"/>
            <p:cNvSpPr>
              <a:spLocks noChangeArrowheads="1"/>
            </p:cNvSpPr>
            <p:nvPr/>
          </p:nvSpPr>
          <p:spPr bwMode="auto">
            <a:xfrm>
              <a:off x="384" y="2098"/>
              <a:ext cx="453" cy="289"/>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2</a:t>
              </a:r>
              <a:r>
                <a:rPr kumimoji="0" lang="en-US" sz="2400" b="0" i="1" u="none" strike="noStrike" kern="1200" cap="none" spc="0" normalizeH="0" baseline="30000" noProof="0" dirty="0">
                  <a:ln>
                    <a:noFill/>
                  </a:ln>
                  <a:solidFill>
                    <a:srgbClr val="000000"/>
                  </a:solidFill>
                  <a:effectLst/>
                  <a:uLnTx/>
                  <a:uFillTx/>
                  <a:latin typeface="Calibri" pitchFamily="34" charset="0"/>
                  <a:ea typeface="+mn-ea"/>
                  <a:cs typeface="+mn-cs"/>
                </a:rPr>
                <a:t>w</a:t>
              </a:r>
              <a:r>
                <a:rPr kumimoji="0" lang="en-US" sz="2400" b="0" i="0" u="none" strike="noStrike" kern="1200" cap="none" spc="0" normalizeH="0" baseline="30000" noProof="0" dirty="0">
                  <a:ln>
                    <a:noFill/>
                  </a:ln>
                  <a:solidFill>
                    <a:srgbClr val="000000"/>
                  </a:solidFill>
                  <a:effectLst/>
                  <a:uLnTx/>
                  <a:uFillTx/>
                  <a:latin typeface="Calibri" pitchFamily="34" charset="0"/>
                  <a:ea typeface="+mn-ea"/>
                  <a:cs typeface="+mn-cs"/>
                </a:rPr>
                <a:t>+1</a:t>
              </a:r>
            </a:p>
          </p:txBody>
        </p:sp>
      </p:grpSp>
      <p:sp>
        <p:nvSpPr>
          <p:cNvPr id="9222" name="Rectangle 20"/>
          <p:cNvSpPr>
            <a:spLocks noChangeArrowheads="1"/>
          </p:cNvSpPr>
          <p:nvPr/>
        </p:nvSpPr>
        <p:spPr bwMode="auto">
          <a:xfrm>
            <a:off x="5410200" y="2317750"/>
            <a:ext cx="1745413"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UAdd</a:t>
            </a:r>
            <a:r>
              <a:rPr kumimoji="0" lang="en-US" sz="2400" b="1" i="0" u="none" strike="noStrike" kern="1200" cap="none" spc="0" normalizeH="0" baseline="-25000" noProof="0" dirty="0">
                <a:ln>
                  <a:noFill/>
                </a:ln>
                <a:solidFill>
                  <a:srgbClr val="000000"/>
                </a:solidFill>
                <a:effectLst/>
                <a:uLnTx/>
                <a:uFillTx/>
                <a:latin typeface="Calibri" pitchFamily="34" charset="0"/>
                <a:ea typeface="+mn-ea"/>
                <a:cs typeface="+mn-cs"/>
              </a:rPr>
              <a:t>4</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a:t>
            </a: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u</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 , </a:t>
            </a: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v</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a:t>
            </a:r>
          </a:p>
        </p:txBody>
      </p:sp>
      <p:sp>
        <p:nvSpPr>
          <p:cNvPr id="9223" name="Rectangle 21"/>
          <p:cNvSpPr>
            <a:spLocks noChangeArrowheads="1"/>
          </p:cNvSpPr>
          <p:nvPr/>
        </p:nvSpPr>
        <p:spPr bwMode="auto">
          <a:xfrm>
            <a:off x="4240213" y="5618163"/>
            <a:ext cx="344645"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u</a:t>
            </a:r>
          </a:p>
        </p:txBody>
      </p:sp>
      <p:sp>
        <p:nvSpPr>
          <p:cNvPr id="9224" name="Rectangle 22"/>
          <p:cNvSpPr>
            <a:spLocks noChangeArrowheads="1"/>
          </p:cNvSpPr>
          <p:nvPr/>
        </p:nvSpPr>
        <p:spPr bwMode="auto">
          <a:xfrm>
            <a:off x="7764463" y="4932363"/>
            <a:ext cx="327012"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v</a:t>
            </a:r>
          </a:p>
        </p:txBody>
      </p:sp>
      <p:sp>
        <p:nvSpPr>
          <p:cNvPr id="9225" name="Rectangle 23"/>
          <p:cNvSpPr>
            <a:spLocks noChangeArrowheads="1"/>
          </p:cNvSpPr>
          <p:nvPr/>
        </p:nvSpPr>
        <p:spPr bwMode="auto">
          <a:xfrm>
            <a:off x="442913" y="3438525"/>
            <a:ext cx="1378838"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True Sum</a:t>
            </a:r>
          </a:p>
        </p:txBody>
      </p:sp>
      <p:sp>
        <p:nvSpPr>
          <p:cNvPr id="9226" name="Rectangle 24"/>
          <p:cNvSpPr>
            <a:spLocks noChangeArrowheads="1"/>
          </p:cNvSpPr>
          <p:nvPr/>
        </p:nvSpPr>
        <p:spPr bwMode="auto">
          <a:xfrm>
            <a:off x="1662113" y="5343525"/>
            <a:ext cx="1913984"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Modular Sum</a:t>
            </a:r>
          </a:p>
        </p:txBody>
      </p:sp>
      <p:sp>
        <p:nvSpPr>
          <p:cNvPr id="9227" name="Text Box 25"/>
          <p:cNvSpPr txBox="1">
            <a:spLocks noChangeArrowheads="1"/>
          </p:cNvSpPr>
          <p:nvPr/>
        </p:nvSpPr>
        <p:spPr bwMode="auto">
          <a:xfrm>
            <a:off x="1524000" y="3917950"/>
            <a:ext cx="985838" cy="33655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itchFamily="34" charset="0"/>
                <a:ea typeface="+mn-ea"/>
                <a:cs typeface="+mn-cs"/>
              </a:rPr>
              <a:t>Overflow</a:t>
            </a:r>
          </a:p>
        </p:txBody>
      </p:sp>
      <p:sp>
        <p:nvSpPr>
          <p:cNvPr id="9228" name="Text Box 26"/>
          <p:cNvSpPr txBox="1">
            <a:spLocks noChangeArrowheads="1"/>
          </p:cNvSpPr>
          <p:nvPr/>
        </p:nvSpPr>
        <p:spPr bwMode="auto">
          <a:xfrm>
            <a:off x="6477000" y="1631950"/>
            <a:ext cx="974241" cy="338554"/>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itchFamily="34" charset="0"/>
                <a:ea typeface="+mn-ea"/>
                <a:cs typeface="+mn-cs"/>
              </a:rPr>
              <a:t>Overflow</a:t>
            </a:r>
          </a:p>
        </p:txBody>
      </p:sp>
      <p:sp>
        <p:nvSpPr>
          <p:cNvPr id="9229" name="Line 27"/>
          <p:cNvSpPr>
            <a:spLocks noChangeShapeType="1"/>
          </p:cNvSpPr>
          <p:nvPr/>
        </p:nvSpPr>
        <p:spPr bwMode="auto">
          <a:xfrm>
            <a:off x="7010400" y="2089150"/>
            <a:ext cx="381000" cy="1295400"/>
          </a:xfrm>
          <a:prstGeom prst="line">
            <a:avLst/>
          </a:prstGeom>
          <a:noFill/>
          <a:ln w="25400">
            <a:solidFill>
              <a:schemeClr val="tx1"/>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3886200" y="2057400"/>
          <a:ext cx="4560888" cy="3975100"/>
        </p:xfrm>
        <a:graphic>
          <a:graphicData uri="http://schemas.openxmlformats.org/presentationml/2006/ole">
            <mc:AlternateContent xmlns:mc="http://schemas.openxmlformats.org/markup-compatibility/2006">
              <mc:Choice xmlns:v="urn:schemas-microsoft-com:vml" Requires="v">
                <p:oleObj name="Chart" r:id="rId3" imgW="6146800" imgH="5067300" progId="Excel.Sheet.8">
                  <p:embed/>
                </p:oleObj>
              </mc:Choice>
              <mc:Fallback>
                <p:oleObj name="Chart" r:id="rId3" imgW="6146800" imgH="5067300" progId="Excel.Sheet.8">
                  <p:embed/>
                  <p:pic>
                    <p:nvPicPr>
                      <p:cNvPr id="1024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57400"/>
                        <a:ext cx="4560888" cy="39751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0531" name="Rectangle 3"/>
          <p:cNvSpPr>
            <a:spLocks noGrp="1" noChangeArrowheads="1"/>
          </p:cNvSpPr>
          <p:nvPr>
            <p:ph type="title"/>
          </p:nvPr>
        </p:nvSpPr>
        <p:spPr>
          <a:xfrm>
            <a:off x="228600" y="587375"/>
            <a:ext cx="7983538" cy="555625"/>
          </a:xfrm>
        </p:spPr>
        <p:txBody>
          <a:bodyPr/>
          <a:lstStyle/>
          <a:p>
            <a:pPr eaLnBrk="1" hangingPunct="1">
              <a:defRPr/>
            </a:pPr>
            <a:r>
              <a:rPr lang="en-US" dirty="0"/>
              <a:t>Visualizing 2’s Complement Addition</a:t>
            </a:r>
          </a:p>
        </p:txBody>
      </p:sp>
      <p:sp>
        <p:nvSpPr>
          <p:cNvPr id="150532" name="Rectangle 4"/>
          <p:cNvSpPr>
            <a:spLocks noGrp="1" noChangeArrowheads="1"/>
          </p:cNvSpPr>
          <p:nvPr>
            <p:ph type="body" idx="1"/>
          </p:nvPr>
        </p:nvSpPr>
        <p:spPr>
          <a:xfrm>
            <a:off x="228600" y="1752600"/>
            <a:ext cx="3354388" cy="4592638"/>
          </a:xfrm>
        </p:spPr>
        <p:txBody>
          <a:bodyPr lIns="90487" tIns="44450" rIns="90487" bIns="44450"/>
          <a:lstStyle/>
          <a:p>
            <a:pPr eaLnBrk="1" hangingPunct="1">
              <a:defRPr/>
            </a:pPr>
            <a:r>
              <a:rPr lang="en-US" dirty="0"/>
              <a:t>Values</a:t>
            </a:r>
          </a:p>
          <a:p>
            <a:pPr lvl="1" eaLnBrk="1" hangingPunct="1">
              <a:defRPr/>
            </a:pPr>
            <a:r>
              <a:rPr lang="en-US" dirty="0"/>
              <a:t>4-bit two’s comp.</a:t>
            </a:r>
          </a:p>
          <a:p>
            <a:pPr lvl="1" eaLnBrk="1" hangingPunct="1">
              <a:defRPr/>
            </a:pPr>
            <a:r>
              <a:rPr lang="en-US" dirty="0"/>
              <a:t>Range from -8 to +7</a:t>
            </a:r>
          </a:p>
          <a:p>
            <a:pPr eaLnBrk="1" hangingPunct="1">
              <a:defRPr/>
            </a:pPr>
            <a:r>
              <a:rPr lang="en-US" dirty="0"/>
              <a:t>Wraps Around</a:t>
            </a:r>
          </a:p>
          <a:p>
            <a:pPr lvl="1" eaLnBrk="1" hangingPunct="1">
              <a:defRPr/>
            </a:pPr>
            <a:r>
              <a:rPr lang="en-US" dirty="0"/>
              <a:t>If sum </a:t>
            </a:r>
            <a:r>
              <a:rPr lang="en-US" dirty="0">
                <a:sym typeface="Symbol" pitchFamily="18" charset="2"/>
              </a:rPr>
              <a:t> </a:t>
            </a:r>
            <a:r>
              <a:rPr lang="en-US" dirty="0"/>
              <a:t>2</a:t>
            </a:r>
            <a:r>
              <a:rPr lang="en-US" i="1" baseline="30000" dirty="0"/>
              <a:t>w</a:t>
            </a:r>
            <a:r>
              <a:rPr lang="en-US" baseline="30000" dirty="0"/>
              <a:t>–1</a:t>
            </a:r>
            <a:endParaRPr lang="en-US" dirty="0"/>
          </a:p>
          <a:p>
            <a:pPr lvl="2" eaLnBrk="1" hangingPunct="1">
              <a:defRPr/>
            </a:pPr>
            <a:r>
              <a:rPr lang="en-US" dirty="0"/>
              <a:t>Becomes negative</a:t>
            </a:r>
          </a:p>
          <a:p>
            <a:pPr lvl="2" eaLnBrk="1" hangingPunct="1">
              <a:defRPr/>
            </a:pPr>
            <a:r>
              <a:rPr lang="en-US" dirty="0"/>
              <a:t>At most once</a:t>
            </a:r>
          </a:p>
          <a:p>
            <a:pPr lvl="1" eaLnBrk="1" hangingPunct="1">
              <a:defRPr/>
            </a:pPr>
            <a:r>
              <a:rPr lang="en-US" dirty="0"/>
              <a:t>If sum &lt; –2</a:t>
            </a:r>
            <a:r>
              <a:rPr lang="en-US" i="1" baseline="30000" dirty="0"/>
              <a:t>w</a:t>
            </a:r>
            <a:r>
              <a:rPr lang="en-US" baseline="30000" dirty="0"/>
              <a:t>–1</a:t>
            </a:r>
            <a:endParaRPr lang="en-US" dirty="0"/>
          </a:p>
          <a:p>
            <a:pPr lvl="2" eaLnBrk="1" hangingPunct="1">
              <a:defRPr/>
            </a:pPr>
            <a:r>
              <a:rPr lang="en-US" dirty="0"/>
              <a:t>Becomes positive</a:t>
            </a:r>
          </a:p>
          <a:p>
            <a:pPr lvl="2" eaLnBrk="1" hangingPunct="1">
              <a:defRPr/>
            </a:pPr>
            <a:r>
              <a:rPr lang="en-US" dirty="0"/>
              <a:t>At most once</a:t>
            </a:r>
          </a:p>
        </p:txBody>
      </p:sp>
      <p:sp>
        <p:nvSpPr>
          <p:cNvPr id="10245" name="Rectangle 5"/>
          <p:cNvSpPr>
            <a:spLocks noChangeArrowheads="1"/>
          </p:cNvSpPr>
          <p:nvPr/>
        </p:nvSpPr>
        <p:spPr bwMode="auto">
          <a:xfrm>
            <a:off x="5638800" y="2133600"/>
            <a:ext cx="1681421"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TAdd</a:t>
            </a:r>
            <a:r>
              <a:rPr kumimoji="0" lang="en-US" sz="2400" b="1" i="0" u="none" strike="noStrike" kern="1200" cap="none" spc="0" normalizeH="0" baseline="-25000" noProof="0" dirty="0">
                <a:ln>
                  <a:noFill/>
                </a:ln>
                <a:solidFill>
                  <a:srgbClr val="000000"/>
                </a:solidFill>
                <a:effectLst/>
                <a:uLnTx/>
                <a:uFillTx/>
                <a:latin typeface="Calibri" pitchFamily="34" charset="0"/>
                <a:ea typeface="+mn-ea"/>
                <a:cs typeface="+mn-cs"/>
              </a:rPr>
              <a:t>4</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a:t>
            </a: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u</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 , </a:t>
            </a: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v</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a:t>
            </a:r>
          </a:p>
        </p:txBody>
      </p:sp>
      <p:sp>
        <p:nvSpPr>
          <p:cNvPr id="10246" name="Rectangle 6"/>
          <p:cNvSpPr>
            <a:spLocks noChangeArrowheads="1"/>
          </p:cNvSpPr>
          <p:nvPr/>
        </p:nvSpPr>
        <p:spPr bwMode="auto">
          <a:xfrm>
            <a:off x="4648200" y="5562600"/>
            <a:ext cx="344645"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u</a:t>
            </a:r>
          </a:p>
        </p:txBody>
      </p:sp>
      <p:sp>
        <p:nvSpPr>
          <p:cNvPr id="10247" name="Rectangle 7"/>
          <p:cNvSpPr>
            <a:spLocks noChangeArrowheads="1"/>
          </p:cNvSpPr>
          <p:nvPr/>
        </p:nvSpPr>
        <p:spPr bwMode="auto">
          <a:xfrm>
            <a:off x="7315200" y="5029200"/>
            <a:ext cx="327012" cy="459100"/>
          </a:xfrm>
          <a:prstGeom prst="rect">
            <a:avLst/>
          </a:prstGeom>
          <a:noFill/>
          <a:ln w="25400">
            <a:noFill/>
            <a:miter lim="800000"/>
            <a:headEnd/>
            <a:tailEnd/>
          </a:ln>
        </p:spPr>
        <p:txBody>
          <a:bodyPr wrap="none" lIns="90487" tIns="44450" rIns="90487" bIns="4445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v</a:t>
            </a:r>
          </a:p>
        </p:txBody>
      </p:sp>
      <p:sp>
        <p:nvSpPr>
          <p:cNvPr id="10248" name="Text Box 8"/>
          <p:cNvSpPr txBox="1">
            <a:spLocks noChangeArrowheads="1"/>
          </p:cNvSpPr>
          <p:nvPr/>
        </p:nvSpPr>
        <p:spPr bwMode="auto">
          <a:xfrm>
            <a:off x="7391400" y="5562600"/>
            <a:ext cx="894347" cy="338554"/>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Calibri" pitchFamily="34" charset="0"/>
                <a:ea typeface="+mn-ea"/>
                <a:cs typeface="+mn-cs"/>
              </a:rPr>
              <a:t>PosOver</a:t>
            </a:r>
            <a:endParaRPr kumimoji="0" lang="en-US" sz="16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0249" name="Text Box 9"/>
          <p:cNvSpPr txBox="1">
            <a:spLocks noChangeArrowheads="1"/>
          </p:cNvSpPr>
          <p:nvPr/>
        </p:nvSpPr>
        <p:spPr bwMode="auto">
          <a:xfrm>
            <a:off x="3429000" y="1371600"/>
            <a:ext cx="931345" cy="338554"/>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Calibri" pitchFamily="34" charset="0"/>
                <a:ea typeface="+mn-ea"/>
                <a:cs typeface="+mn-cs"/>
              </a:rPr>
              <a:t>NegOver</a:t>
            </a:r>
            <a:endParaRPr kumimoji="0" lang="en-US" sz="16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0250" name="Line 10"/>
          <p:cNvSpPr>
            <a:spLocks noChangeShapeType="1"/>
          </p:cNvSpPr>
          <p:nvPr/>
        </p:nvSpPr>
        <p:spPr bwMode="auto">
          <a:xfrm>
            <a:off x="4038600" y="1752600"/>
            <a:ext cx="838200" cy="1752600"/>
          </a:xfrm>
          <a:prstGeom prst="line">
            <a:avLst/>
          </a:prstGeom>
          <a:noFill/>
          <a:ln w="25400">
            <a:solidFill>
              <a:srgbClr val="CC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0251" name="Line 11"/>
          <p:cNvSpPr>
            <a:spLocks noChangeShapeType="1"/>
          </p:cNvSpPr>
          <p:nvPr/>
        </p:nvSpPr>
        <p:spPr bwMode="auto">
          <a:xfrm flipH="1" flipV="1">
            <a:off x="7543800" y="4191000"/>
            <a:ext cx="609600" cy="1295400"/>
          </a:xfrm>
          <a:prstGeom prst="line">
            <a:avLst/>
          </a:prstGeom>
          <a:noFill/>
          <a:ln w="25400">
            <a:solidFill>
              <a:srgbClr val="CC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04800" y="587375"/>
            <a:ext cx="5908675" cy="555625"/>
          </a:xfrm>
        </p:spPr>
        <p:txBody>
          <a:bodyPr/>
          <a:lstStyle/>
          <a:p>
            <a:pPr eaLnBrk="1" hangingPunct="1">
              <a:defRPr/>
            </a:pPr>
            <a:r>
              <a:rPr lang="en-US"/>
              <a:t>Multiplication</a:t>
            </a:r>
          </a:p>
        </p:txBody>
      </p:sp>
      <p:sp>
        <p:nvSpPr>
          <p:cNvPr id="156675" name="Rectangle 3"/>
          <p:cNvSpPr>
            <a:spLocks noGrp="1" noChangeArrowheads="1"/>
          </p:cNvSpPr>
          <p:nvPr>
            <p:ph type="body" idx="1"/>
          </p:nvPr>
        </p:nvSpPr>
        <p:spPr>
          <a:xfrm>
            <a:off x="304800" y="1142999"/>
            <a:ext cx="8307388" cy="5410201"/>
          </a:xfrm>
        </p:spPr>
        <p:txBody>
          <a:bodyPr lIns="90487" tIns="44450" rIns="90487" bIns="44450"/>
          <a:lstStyle/>
          <a:p>
            <a:pPr eaLnBrk="1" hangingPunct="1">
              <a:defRPr/>
            </a:pPr>
            <a:r>
              <a:rPr lang="en-US" dirty="0"/>
              <a:t>Goal: Computing Product of </a:t>
            </a:r>
            <a:r>
              <a:rPr lang="en-US" b="0" i="1" dirty="0"/>
              <a:t>w</a:t>
            </a:r>
            <a:r>
              <a:rPr lang="en-US" dirty="0"/>
              <a:t>-bit numbers </a:t>
            </a:r>
            <a:r>
              <a:rPr lang="en-US" b="0" i="1" dirty="0"/>
              <a:t>x</a:t>
            </a:r>
            <a:r>
              <a:rPr lang="en-US" dirty="0"/>
              <a:t>, </a:t>
            </a:r>
            <a:r>
              <a:rPr lang="en-US" b="0" i="1" dirty="0"/>
              <a:t>y</a:t>
            </a:r>
          </a:p>
          <a:p>
            <a:pPr lvl="1" eaLnBrk="1" hangingPunct="1">
              <a:defRPr/>
            </a:pPr>
            <a:r>
              <a:rPr lang="en-US" dirty="0"/>
              <a:t>Either signed or unsigned</a:t>
            </a:r>
          </a:p>
          <a:p>
            <a:pPr>
              <a:defRPr/>
            </a:pPr>
            <a:r>
              <a:rPr lang="en-US" dirty="0"/>
              <a:t>Result: Same as computing ideal, exact result </a:t>
            </a:r>
            <a:r>
              <a:rPr lang="en-US" i="1" dirty="0"/>
              <a:t>x*y</a:t>
            </a:r>
            <a:r>
              <a:rPr lang="en-US" dirty="0"/>
              <a:t> and keeping </a:t>
            </a:r>
            <a:r>
              <a:rPr lang="en-US" i="1" dirty="0"/>
              <a:t>w</a:t>
            </a:r>
            <a:r>
              <a:rPr lang="en-US" dirty="0"/>
              <a:t> lower bits.</a:t>
            </a:r>
          </a:p>
          <a:p>
            <a:pPr eaLnBrk="1" hangingPunct="1">
              <a:defRPr/>
            </a:pPr>
            <a:r>
              <a:rPr lang="en-US" dirty="0" err="1"/>
              <a:t>Ideal,exact</a:t>
            </a:r>
            <a:r>
              <a:rPr lang="en-US" dirty="0"/>
              <a:t> results can be bigger than </a:t>
            </a:r>
            <a:r>
              <a:rPr lang="en-US" b="0" i="1" dirty="0"/>
              <a:t>w </a:t>
            </a:r>
            <a:r>
              <a:rPr lang="en-US" dirty="0"/>
              <a:t>bits</a:t>
            </a:r>
            <a:endParaRPr lang="en-US" i="1" dirty="0"/>
          </a:p>
          <a:p>
            <a:pPr lvl="1" eaLnBrk="1" hangingPunct="1">
              <a:defRPr/>
            </a:pPr>
            <a:r>
              <a:rPr lang="en-US" dirty="0"/>
              <a:t>Worst case is up to 2w bits</a:t>
            </a:r>
          </a:p>
          <a:p>
            <a:pPr lvl="2">
              <a:defRPr/>
            </a:pPr>
            <a:r>
              <a:rPr lang="en-US" dirty="0"/>
              <a:t>Unsigned, because all bits are magnitude</a:t>
            </a:r>
          </a:p>
          <a:p>
            <a:pPr lvl="2">
              <a:defRPr/>
            </a:pPr>
            <a:r>
              <a:rPr lang="en-US" dirty="0"/>
              <a:t>Signed, but only for </a:t>
            </a:r>
            <a:r>
              <a:rPr lang="en-US" dirty="0" err="1"/>
              <a:t>Tmin</a:t>
            </a:r>
            <a:r>
              <a:rPr lang="en-US" dirty="0"/>
              <a:t>*</a:t>
            </a:r>
            <a:r>
              <a:rPr lang="en-US" dirty="0" err="1"/>
              <a:t>Tmin</a:t>
            </a:r>
            <a:r>
              <a:rPr lang="en-US" dirty="0"/>
              <a:t>, because anything added to </a:t>
            </a:r>
            <a:r>
              <a:rPr lang="en-US" dirty="0" err="1"/>
              <a:t>Tmin</a:t>
            </a:r>
            <a:r>
              <a:rPr lang="en-US" dirty="0"/>
              <a:t> reduces its magnitude and </a:t>
            </a:r>
            <a:r>
              <a:rPr lang="en-US" dirty="0" err="1"/>
              <a:t>Tmax</a:t>
            </a:r>
            <a:r>
              <a:rPr lang="en-US" dirty="0"/>
              <a:t> is less than </a:t>
            </a:r>
            <a:r>
              <a:rPr lang="en-US" dirty="0" err="1"/>
              <a:t>Tmin</a:t>
            </a:r>
            <a:r>
              <a:rPr lang="en-US" dirty="0"/>
              <a:t>.</a:t>
            </a:r>
          </a:p>
          <a:p>
            <a:pPr eaLnBrk="1" hangingPunct="1">
              <a:defRPr/>
            </a:pPr>
            <a:r>
              <a:rPr lang="en-US" dirty="0"/>
              <a:t>So, maintaining exact results…</a:t>
            </a:r>
          </a:p>
          <a:p>
            <a:pPr lvl="1" eaLnBrk="1" hangingPunct="1">
              <a:defRPr/>
            </a:pPr>
            <a:r>
              <a:rPr lang="en-US" dirty="0"/>
              <a:t>would need to keep expanding word size with each product computed</a:t>
            </a:r>
          </a:p>
          <a:p>
            <a:pPr lvl="1" eaLnBrk="1" hangingPunct="1">
              <a:defRPr/>
            </a:pPr>
            <a:r>
              <a:rPr lang="en-US" dirty="0"/>
              <a:t>Impossible in hardware (at least without limits), as all resources are finite</a:t>
            </a:r>
          </a:p>
          <a:p>
            <a:pPr lvl="1" eaLnBrk="1" hangingPunct="1">
              <a:defRPr/>
            </a:pPr>
            <a:r>
              <a:rPr lang="en-US" dirty="0"/>
              <a:t>In practice, is done in software, if needed</a:t>
            </a:r>
          </a:p>
          <a:p>
            <a:pPr lvl="2">
              <a:defRPr/>
            </a:pPr>
            <a:r>
              <a:rPr lang="en-US" dirty="0"/>
              <a:t>e.g., by “arbitrary precision” arithmetic packages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667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81000" y="569912"/>
            <a:ext cx="7399338" cy="573088"/>
          </a:xfrm>
        </p:spPr>
        <p:txBody>
          <a:bodyPr/>
          <a:lstStyle/>
          <a:p>
            <a:pPr eaLnBrk="1" hangingPunct="1">
              <a:defRPr/>
            </a:pPr>
            <a:r>
              <a:rPr lang="en-US"/>
              <a:t>Power-of-2 Multiply with Shift</a:t>
            </a:r>
          </a:p>
        </p:txBody>
      </p:sp>
      <p:sp>
        <p:nvSpPr>
          <p:cNvPr id="164867" name="Rectangle 3"/>
          <p:cNvSpPr>
            <a:spLocks noGrp="1" noChangeArrowheads="1"/>
          </p:cNvSpPr>
          <p:nvPr>
            <p:ph type="body" idx="1"/>
          </p:nvPr>
        </p:nvSpPr>
        <p:spPr>
          <a:xfrm>
            <a:off x="396875" y="1352550"/>
            <a:ext cx="7896225" cy="4972050"/>
          </a:xfrm>
        </p:spPr>
        <p:txBody>
          <a:bodyPr/>
          <a:lstStyle/>
          <a:p>
            <a:pPr eaLnBrk="1" hangingPunct="1">
              <a:tabLst>
                <a:tab pos="2971800" algn="l"/>
              </a:tabLst>
              <a:defRPr/>
            </a:pPr>
            <a:r>
              <a:rPr lang="en-US" dirty="0"/>
              <a:t>Operation</a:t>
            </a:r>
          </a:p>
          <a:p>
            <a:pPr lvl="1" eaLnBrk="1" hangingPunct="1">
              <a:tabLst>
                <a:tab pos="2971800" algn="l"/>
              </a:tabLst>
              <a:defRPr/>
            </a:pPr>
            <a:r>
              <a:rPr lang="en-US" b="1" dirty="0">
                <a:latin typeface="Courier New" pitchFamily="49" charset="0"/>
              </a:rPr>
              <a:t>u &lt;&lt; k</a:t>
            </a:r>
            <a:r>
              <a:rPr lang="en-US" b="1" dirty="0"/>
              <a:t> </a:t>
            </a:r>
            <a:r>
              <a:rPr lang="en-US" dirty="0"/>
              <a:t>gives </a:t>
            </a:r>
            <a:r>
              <a:rPr lang="en-US" b="1" dirty="0">
                <a:latin typeface="Courier New" pitchFamily="49" charset="0"/>
              </a:rPr>
              <a:t>u * </a:t>
            </a:r>
            <a:r>
              <a:rPr lang="en-US" b="1" i="1" dirty="0"/>
              <a:t>2</a:t>
            </a:r>
            <a:r>
              <a:rPr lang="en-US" b="1" i="1" baseline="30000" dirty="0"/>
              <a:t>k</a:t>
            </a:r>
          </a:p>
          <a:p>
            <a:pPr lvl="1" eaLnBrk="1" hangingPunct="1">
              <a:tabLst>
                <a:tab pos="2971800" algn="l"/>
              </a:tabLst>
              <a:defRPr/>
            </a:pPr>
            <a:r>
              <a:rPr lang="en-US" dirty="0">
                <a:solidFill>
                  <a:schemeClr val="tx2"/>
                </a:solidFill>
              </a:rPr>
              <a:t>Both signed and unsigned</a:t>
            </a:r>
          </a:p>
          <a:p>
            <a:pPr eaLnBrk="1" hangingPunct="1">
              <a:tabLst>
                <a:tab pos="2971800" algn="l"/>
              </a:tabLst>
              <a:defRPr/>
            </a:pPr>
            <a:endParaRPr lang="en-US" dirty="0"/>
          </a:p>
          <a:p>
            <a:pPr eaLnBrk="1" hangingPunct="1">
              <a:tabLst>
                <a:tab pos="2971800" algn="l"/>
              </a:tabLst>
              <a:defRPr/>
            </a:pPr>
            <a:endParaRPr lang="en-US" dirty="0"/>
          </a:p>
          <a:p>
            <a:pPr eaLnBrk="1" hangingPunct="1">
              <a:tabLst>
                <a:tab pos="2971800" algn="l"/>
              </a:tabLst>
              <a:defRPr/>
            </a:pPr>
            <a:endParaRPr lang="en-US" dirty="0"/>
          </a:p>
          <a:p>
            <a:pPr eaLnBrk="1" hangingPunct="1">
              <a:tabLst>
                <a:tab pos="2971800" algn="l"/>
              </a:tabLst>
              <a:defRPr/>
            </a:pPr>
            <a:endParaRPr lang="en-US" dirty="0"/>
          </a:p>
          <a:p>
            <a:pPr eaLnBrk="1" hangingPunct="1">
              <a:tabLst>
                <a:tab pos="2971800" algn="l"/>
              </a:tabLst>
              <a:defRPr/>
            </a:pPr>
            <a:r>
              <a:rPr lang="en-US" dirty="0"/>
              <a:t>Examples</a:t>
            </a:r>
          </a:p>
          <a:p>
            <a:pPr lvl="1" eaLnBrk="1" hangingPunct="1">
              <a:tabLst>
                <a:tab pos="2971800" algn="l"/>
              </a:tabLst>
              <a:defRPr/>
            </a:pPr>
            <a:r>
              <a:rPr lang="en-US" b="1" dirty="0">
                <a:latin typeface="Courier New" pitchFamily="49" charset="0"/>
              </a:rPr>
              <a:t>u &lt;&lt; 3	==	u * 8</a:t>
            </a:r>
          </a:p>
          <a:p>
            <a:pPr lvl="1" eaLnBrk="1" hangingPunct="1">
              <a:tabLst>
                <a:tab pos="2971800" algn="l"/>
              </a:tabLst>
              <a:defRPr/>
            </a:pPr>
            <a:r>
              <a:rPr lang="en-US" b="1" dirty="0">
                <a:latin typeface="Courier New" pitchFamily="49" charset="0"/>
              </a:rPr>
              <a:t>(u &lt;&lt; 5) – (u &lt;&lt; 3)	==	u * 24</a:t>
            </a:r>
          </a:p>
          <a:p>
            <a:pPr lvl="1" eaLnBrk="1" hangingPunct="1">
              <a:tabLst>
                <a:tab pos="2971800" algn="l"/>
              </a:tabLst>
              <a:defRPr/>
            </a:pPr>
            <a:r>
              <a:rPr lang="en-US" dirty="0">
                <a:solidFill>
                  <a:schemeClr val="tx2"/>
                </a:solidFill>
              </a:rPr>
              <a:t>Most machines shift and add faster than multiply</a:t>
            </a:r>
          </a:p>
          <a:p>
            <a:pPr lvl="2" eaLnBrk="1" hangingPunct="1">
              <a:tabLst>
                <a:tab pos="2971800" algn="l"/>
              </a:tabLst>
              <a:defRPr/>
            </a:pPr>
            <a:r>
              <a:rPr lang="en-US" dirty="0"/>
              <a:t>Compiler generates this code automatically</a:t>
            </a:r>
          </a:p>
          <a:p>
            <a:pPr lvl="1" eaLnBrk="1" hangingPunct="1">
              <a:tabLst>
                <a:tab pos="2971800" algn="l"/>
              </a:tabLst>
              <a:defRPr/>
            </a:pPr>
            <a:endParaRPr lang="en-US" dirty="0"/>
          </a:p>
        </p:txBody>
      </p:sp>
      <p:sp>
        <p:nvSpPr>
          <p:cNvPr id="41988" name="Rectangle 4"/>
          <p:cNvSpPr>
            <a:spLocks noChangeArrowheads="1"/>
          </p:cNvSpPr>
          <p:nvPr/>
        </p:nvSpPr>
        <p:spPr bwMode="auto">
          <a:xfrm>
            <a:off x="5943600" y="25146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1989" name="Rectangle 5"/>
          <p:cNvSpPr>
            <a:spLocks noChangeArrowheads="1"/>
          </p:cNvSpPr>
          <p:nvPr/>
        </p:nvSpPr>
        <p:spPr bwMode="auto">
          <a:xfrm>
            <a:off x="6172200" y="25146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1990" name="Rectangle 6"/>
          <p:cNvSpPr>
            <a:spLocks noChangeArrowheads="1"/>
          </p:cNvSpPr>
          <p:nvPr/>
        </p:nvSpPr>
        <p:spPr bwMode="auto">
          <a:xfrm>
            <a:off x="6400800" y="25146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1991" name="Rectangle 7"/>
          <p:cNvSpPr>
            <a:spLocks noChangeArrowheads="1"/>
          </p:cNvSpPr>
          <p:nvPr/>
        </p:nvSpPr>
        <p:spPr bwMode="auto">
          <a:xfrm>
            <a:off x="8001000" y="25146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1992" name="Rectangle 8"/>
          <p:cNvSpPr>
            <a:spLocks noChangeArrowheads="1"/>
          </p:cNvSpPr>
          <p:nvPr/>
        </p:nvSpPr>
        <p:spPr bwMode="auto">
          <a:xfrm>
            <a:off x="8229600" y="25146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1993" name="Rectangle 9"/>
          <p:cNvSpPr>
            <a:spLocks noChangeArrowheads="1"/>
          </p:cNvSpPr>
          <p:nvPr/>
        </p:nvSpPr>
        <p:spPr bwMode="auto">
          <a:xfrm>
            <a:off x="8458200" y="25146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1994" name="Rectangle 10"/>
          <p:cNvSpPr>
            <a:spLocks noChangeArrowheads="1"/>
          </p:cNvSpPr>
          <p:nvPr/>
        </p:nvSpPr>
        <p:spPr bwMode="auto">
          <a:xfrm>
            <a:off x="6629400" y="2514600"/>
            <a:ext cx="1371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Calibri"/>
              </a:rPr>
              <a:t>• • •</a:t>
            </a:r>
          </a:p>
        </p:txBody>
      </p:sp>
      <p:sp>
        <p:nvSpPr>
          <p:cNvPr id="41995" name="Rectangle 11"/>
          <p:cNvSpPr>
            <a:spLocks noChangeArrowheads="1"/>
          </p:cNvSpPr>
          <p:nvPr/>
        </p:nvSpPr>
        <p:spPr bwMode="auto">
          <a:xfrm>
            <a:off x="5943600" y="29718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1996" name="Rectangle 12"/>
          <p:cNvSpPr>
            <a:spLocks noChangeArrowheads="1"/>
          </p:cNvSpPr>
          <p:nvPr/>
        </p:nvSpPr>
        <p:spPr bwMode="auto">
          <a:xfrm>
            <a:off x="6858000" y="29718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1997" name="Rectangle 13"/>
          <p:cNvSpPr>
            <a:spLocks noChangeArrowheads="1"/>
          </p:cNvSpPr>
          <p:nvPr/>
        </p:nvSpPr>
        <p:spPr bwMode="auto">
          <a:xfrm>
            <a:off x="7086600" y="2971800"/>
            <a:ext cx="228600" cy="228600"/>
          </a:xfrm>
          <a:prstGeom prst="rect">
            <a:avLst/>
          </a:prstGeom>
          <a:solidFill>
            <a:srgbClr val="A8E7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a:t>
            </a:r>
          </a:p>
        </p:txBody>
      </p:sp>
      <p:sp>
        <p:nvSpPr>
          <p:cNvPr id="41998" name="Rectangle 14"/>
          <p:cNvSpPr>
            <a:spLocks noChangeArrowheads="1"/>
          </p:cNvSpPr>
          <p:nvPr/>
        </p:nvSpPr>
        <p:spPr bwMode="auto">
          <a:xfrm>
            <a:off x="7315200" y="29718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1999" name="Rectangle 15"/>
          <p:cNvSpPr>
            <a:spLocks noChangeArrowheads="1"/>
          </p:cNvSpPr>
          <p:nvPr/>
        </p:nvSpPr>
        <p:spPr bwMode="auto">
          <a:xfrm>
            <a:off x="8229600" y="29718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2000" name="Rectangle 16"/>
          <p:cNvSpPr>
            <a:spLocks noChangeArrowheads="1"/>
          </p:cNvSpPr>
          <p:nvPr/>
        </p:nvSpPr>
        <p:spPr bwMode="auto">
          <a:xfrm>
            <a:off x="8458200" y="29718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2001" name="Rectangle 17"/>
          <p:cNvSpPr>
            <a:spLocks noChangeArrowheads="1"/>
          </p:cNvSpPr>
          <p:nvPr/>
        </p:nvSpPr>
        <p:spPr bwMode="auto">
          <a:xfrm>
            <a:off x="6172200" y="29718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2002" name="Rectangle 18"/>
          <p:cNvSpPr>
            <a:spLocks noChangeArrowheads="1"/>
          </p:cNvSpPr>
          <p:nvPr/>
        </p:nvSpPr>
        <p:spPr bwMode="auto">
          <a:xfrm>
            <a:off x="5334000" y="2438400"/>
            <a:ext cx="298450" cy="366712"/>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a:t>
            </a:r>
          </a:p>
        </p:txBody>
      </p:sp>
      <p:sp>
        <p:nvSpPr>
          <p:cNvPr id="42003" name="Rectangle 19"/>
          <p:cNvSpPr>
            <a:spLocks noChangeArrowheads="1"/>
          </p:cNvSpPr>
          <p:nvPr/>
        </p:nvSpPr>
        <p:spPr bwMode="auto">
          <a:xfrm>
            <a:off x="5334000" y="2895600"/>
            <a:ext cx="366713" cy="366712"/>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a:t>
            </a:r>
            <a:endParaRPr kumimoji="0" lang="en-US" sz="2400" b="0" i="1"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42004" name="Line 20"/>
          <p:cNvSpPr>
            <a:spLocks noChangeShapeType="1"/>
          </p:cNvSpPr>
          <p:nvPr/>
        </p:nvSpPr>
        <p:spPr bwMode="auto">
          <a:xfrm>
            <a:off x="2514600" y="3276600"/>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42005" name="Rectangle 21"/>
          <p:cNvSpPr>
            <a:spLocks noChangeArrowheads="1"/>
          </p:cNvSpPr>
          <p:nvPr/>
        </p:nvSpPr>
        <p:spPr bwMode="auto">
          <a:xfrm>
            <a:off x="4953000" y="2895600"/>
            <a:ext cx="320675" cy="366712"/>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rPr>
              <a:t>*</a:t>
            </a:r>
          </a:p>
        </p:txBody>
      </p:sp>
      <p:sp>
        <p:nvSpPr>
          <p:cNvPr id="42006" name="Rectangle 22"/>
          <p:cNvSpPr>
            <a:spLocks noChangeArrowheads="1"/>
          </p:cNvSpPr>
          <p:nvPr/>
        </p:nvSpPr>
        <p:spPr bwMode="auto">
          <a:xfrm>
            <a:off x="3886200" y="3276600"/>
            <a:ext cx="652463" cy="366712"/>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 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a:t>
            </a:r>
            <a:endParaRPr kumimoji="0" lang="en-US" sz="2400" b="0" i="1"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42007" name="Line 23"/>
          <p:cNvSpPr>
            <a:spLocks noChangeShapeType="1"/>
          </p:cNvSpPr>
          <p:nvPr/>
        </p:nvSpPr>
        <p:spPr bwMode="auto">
          <a:xfrm flipV="1">
            <a:off x="2514600" y="3733800"/>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42008" name="Text Box 24"/>
          <p:cNvSpPr txBox="1">
            <a:spLocks noChangeArrowheads="1"/>
          </p:cNvSpPr>
          <p:nvPr/>
        </p:nvSpPr>
        <p:spPr bwMode="auto">
          <a:xfrm>
            <a:off x="990600" y="3352800"/>
            <a:ext cx="2573974" cy="40011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True Product: </a:t>
            </a:r>
            <a:r>
              <a:rPr kumimoji="0" lang="en-US" sz="2000" b="0" i="1" u="none" strike="noStrike" kern="1200" cap="none" spc="0" normalizeH="0" baseline="0" noProof="0" dirty="0" err="1">
                <a:ln>
                  <a:noFill/>
                </a:ln>
                <a:solidFill>
                  <a:srgbClr val="000000"/>
                </a:solidFill>
                <a:effectLst/>
                <a:uLnTx/>
                <a:uFillTx/>
                <a:latin typeface="Calibri" pitchFamily="34" charset="0"/>
                <a:ea typeface="+mn-ea"/>
                <a:cs typeface="+mn-cs"/>
              </a:rPr>
              <a:t>w</a:t>
            </a:r>
            <a:r>
              <a:rPr kumimoji="0" lang="en-US" sz="2000" b="0" i="0" u="none" strike="noStrike" kern="1200" cap="none" spc="0" normalizeH="0" baseline="0" noProof="0" dirty="0" err="1">
                <a:ln>
                  <a:noFill/>
                </a:ln>
                <a:solidFill>
                  <a:srgbClr val="000000"/>
                </a:solidFill>
                <a:effectLst/>
                <a:uLnTx/>
                <a:uFillTx/>
                <a:latin typeface="Calibri" pitchFamily="34" charset="0"/>
                <a:ea typeface="+mn-ea"/>
                <a:cs typeface="+mn-cs"/>
              </a:rPr>
              <a:t>+</a:t>
            </a:r>
            <a:r>
              <a:rPr kumimoji="0" lang="en-US" sz="2000" b="0" i="1" u="none" strike="noStrike" kern="1200" cap="none" spc="0" normalizeH="0" baseline="0" noProof="0" dirty="0" err="1">
                <a:ln>
                  <a:noFill/>
                </a:ln>
                <a:solidFill>
                  <a:srgbClr val="000000"/>
                </a:solidFill>
                <a:effectLst/>
                <a:uLnTx/>
                <a:uFillTx/>
                <a:latin typeface="Calibri" pitchFamily="34" charset="0"/>
                <a:ea typeface="+mn-ea"/>
                <a:cs typeface="+mn-cs"/>
              </a:rPr>
              <a:t>k</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  bits</a:t>
            </a:r>
          </a:p>
        </p:txBody>
      </p:sp>
      <p:sp>
        <p:nvSpPr>
          <p:cNvPr id="42009" name="Text Box 25"/>
          <p:cNvSpPr txBox="1">
            <a:spLocks noChangeArrowheads="1"/>
          </p:cNvSpPr>
          <p:nvPr/>
        </p:nvSpPr>
        <p:spPr bwMode="auto">
          <a:xfrm>
            <a:off x="990600" y="2667000"/>
            <a:ext cx="1944315" cy="40011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Operands: </a:t>
            </a:r>
            <a:r>
              <a:rPr kumimoji="0" lang="en-US" sz="2000" b="0" i="1" u="none" strike="noStrike" kern="1200" cap="none" spc="0" normalizeH="0" baseline="0" noProof="0" dirty="0">
                <a:ln>
                  <a:noFill/>
                </a:ln>
                <a:solidFill>
                  <a:srgbClr val="000000"/>
                </a:solidFill>
                <a:effectLst/>
                <a:uLnTx/>
                <a:uFillTx/>
                <a:latin typeface="Calibri" pitchFamily="34" charset="0"/>
                <a:ea typeface="+mn-ea"/>
                <a:cs typeface="+mn-cs"/>
              </a:rPr>
              <a:t>w</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 bits</a:t>
            </a:r>
          </a:p>
        </p:txBody>
      </p:sp>
      <p:sp>
        <p:nvSpPr>
          <p:cNvPr id="42010" name="Text Box 26"/>
          <p:cNvSpPr txBox="1">
            <a:spLocks noChangeArrowheads="1"/>
          </p:cNvSpPr>
          <p:nvPr/>
        </p:nvSpPr>
        <p:spPr bwMode="auto">
          <a:xfrm>
            <a:off x="990600" y="3795712"/>
            <a:ext cx="2438400" cy="400110"/>
          </a:xfrm>
          <a:prstGeom prst="rect">
            <a:avLst/>
          </a:prstGeom>
          <a:noFill/>
          <a:ln w="25400">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Discard </a:t>
            </a:r>
            <a:r>
              <a:rPr kumimoji="0" lang="en-US" sz="2000" b="0" i="1" u="none" strike="noStrike" kern="1200" cap="none" spc="0" normalizeH="0" baseline="0" noProof="0" dirty="0">
                <a:ln>
                  <a:noFill/>
                </a:ln>
                <a:solidFill>
                  <a:srgbClr val="000000"/>
                </a:solidFill>
                <a:effectLst/>
                <a:uLnTx/>
                <a:uFillTx/>
                <a:latin typeface="Calibri" pitchFamily="34" charset="0"/>
                <a:ea typeface="+mn-ea"/>
                <a:cs typeface="+mn-cs"/>
              </a:rPr>
              <a:t>k </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 bits: </a:t>
            </a:r>
            <a:r>
              <a:rPr kumimoji="0" lang="en-US" sz="2000" b="0" i="1" u="none" strike="noStrike" kern="1200" cap="none" spc="0" normalizeH="0" baseline="0" noProof="0" dirty="0">
                <a:ln>
                  <a:noFill/>
                </a:ln>
                <a:solidFill>
                  <a:srgbClr val="000000"/>
                </a:solidFill>
                <a:effectLst/>
                <a:uLnTx/>
                <a:uFillTx/>
                <a:latin typeface="Calibri" pitchFamily="34" charset="0"/>
                <a:ea typeface="+mn-ea"/>
                <a:cs typeface="+mn-cs"/>
              </a:rPr>
              <a:t>w</a:t>
            </a: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 bits</a:t>
            </a:r>
          </a:p>
        </p:txBody>
      </p:sp>
      <p:sp>
        <p:nvSpPr>
          <p:cNvPr id="42011" name="Rectangle 27"/>
          <p:cNvSpPr>
            <a:spLocks noChangeArrowheads="1"/>
          </p:cNvSpPr>
          <p:nvPr/>
        </p:nvSpPr>
        <p:spPr bwMode="auto">
          <a:xfrm>
            <a:off x="4383692" y="3795712"/>
            <a:ext cx="1382109" cy="338554"/>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pitchFamily="18" charset="0"/>
                <a:ea typeface="+mn-ea"/>
                <a:cs typeface="+mn-cs"/>
              </a:rPr>
              <a:t>UMult</a:t>
            </a:r>
            <a:r>
              <a:rPr kumimoji="0" lang="en-US" sz="1600" b="0" i="1" u="none" strike="noStrike" kern="1200" cap="none" spc="0" normalizeH="0" baseline="-25000" noProof="0">
                <a:ln>
                  <a:noFill/>
                </a:ln>
                <a:solidFill>
                  <a:srgbClr val="000000"/>
                </a:solidFill>
                <a:effectLst/>
                <a:uLnTx/>
                <a:uFillTx/>
                <a:latin typeface="Times" pitchFamily="18" charset="0"/>
                <a:ea typeface="+mn-ea"/>
                <a:cs typeface="+mn-cs"/>
              </a:rPr>
              <a:t>w</a:t>
            </a:r>
            <a:r>
              <a:rPr kumimoji="0" lang="en-US" sz="1600" b="0" i="0" u="none" strike="noStrike" kern="1200" cap="none" spc="0" normalizeH="0" baseline="0" noProof="0">
                <a:ln>
                  <a:noFill/>
                </a:ln>
                <a:solidFill>
                  <a:srgbClr val="000000"/>
                </a:solidFill>
                <a:effectLst/>
                <a:uLnTx/>
                <a:uFillTx/>
                <a:latin typeface="Times" pitchFamily="18" charset="0"/>
                <a:ea typeface="+mn-ea"/>
                <a:cs typeface="+mn-cs"/>
              </a:rPr>
              <a:t>(</a:t>
            </a:r>
            <a:r>
              <a:rPr kumimoji="0" lang="en-US" sz="1600" b="0" i="1" u="none" strike="noStrike" kern="1200" cap="none" spc="0" normalizeH="0" baseline="0" noProof="0">
                <a:ln>
                  <a:noFill/>
                </a:ln>
                <a:solidFill>
                  <a:srgbClr val="000000"/>
                </a:solidFill>
                <a:effectLst/>
                <a:uLnTx/>
                <a:uFillTx/>
                <a:latin typeface="Times" pitchFamily="18" charset="0"/>
                <a:ea typeface="+mn-ea"/>
                <a:cs typeface="+mn-cs"/>
              </a:rPr>
              <a:t>u</a:t>
            </a:r>
            <a:r>
              <a:rPr kumimoji="0" lang="en-US" sz="1600" b="0" i="0" u="none" strike="noStrike" kern="1200" cap="none" spc="0" normalizeH="0" baseline="0" noProof="0">
                <a:ln>
                  <a:noFill/>
                </a:ln>
                <a:solidFill>
                  <a:srgbClr val="000000"/>
                </a:solidFill>
                <a:effectLst/>
                <a:uLnTx/>
                <a:uFillTx/>
                <a:latin typeface="Times" pitchFamily="18" charset="0"/>
                <a:ea typeface="+mn-ea"/>
                <a:cs typeface="+mn-cs"/>
              </a:rPr>
              <a:t> , 2</a:t>
            </a:r>
            <a:r>
              <a:rPr kumimoji="0" lang="en-US" sz="1600" b="0" i="1" u="none" strike="noStrike" kern="1200" cap="none" spc="0" normalizeH="0" baseline="30000" noProof="0">
                <a:ln>
                  <a:noFill/>
                </a:ln>
                <a:solidFill>
                  <a:srgbClr val="000000"/>
                </a:solidFill>
                <a:effectLst/>
                <a:uLnTx/>
                <a:uFillTx/>
                <a:latin typeface="Times" pitchFamily="18" charset="0"/>
                <a:ea typeface="+mn-ea"/>
                <a:cs typeface="+mn-cs"/>
              </a:rPr>
              <a:t>k</a:t>
            </a:r>
            <a:r>
              <a:rPr kumimoji="0" lang="en-US" sz="1600" b="0" i="0" u="none" strike="noStrike" kern="1200" cap="none" spc="0" normalizeH="0" baseline="0" noProof="0">
                <a:ln>
                  <a:noFill/>
                </a:ln>
                <a:solidFill>
                  <a:srgbClr val="000000"/>
                </a:solidFill>
                <a:effectLst/>
                <a:uLnTx/>
                <a:uFillTx/>
                <a:latin typeface="Times" pitchFamily="18" charset="0"/>
                <a:ea typeface="+mn-ea"/>
                <a:cs typeface="+mn-cs"/>
              </a:rPr>
              <a:t>)</a:t>
            </a:r>
          </a:p>
        </p:txBody>
      </p:sp>
      <p:sp>
        <p:nvSpPr>
          <p:cNvPr id="42012" name="Rectangle 28"/>
          <p:cNvSpPr>
            <a:spLocks noChangeArrowheads="1"/>
          </p:cNvSpPr>
          <p:nvPr/>
        </p:nvSpPr>
        <p:spPr bwMode="auto">
          <a:xfrm>
            <a:off x="7543800" y="29718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2013" name="Rectangle 29"/>
          <p:cNvSpPr>
            <a:spLocks noChangeArrowheads="1"/>
          </p:cNvSpPr>
          <p:nvPr/>
        </p:nvSpPr>
        <p:spPr bwMode="auto">
          <a:xfrm>
            <a:off x="7105650" y="2057400"/>
            <a:ext cx="285750" cy="366712"/>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k</a:t>
            </a:r>
          </a:p>
        </p:txBody>
      </p:sp>
      <p:grpSp>
        <p:nvGrpSpPr>
          <p:cNvPr id="2" name="Group 30"/>
          <p:cNvGrpSpPr>
            <a:grpSpLocks/>
          </p:cNvGrpSpPr>
          <p:nvPr/>
        </p:nvGrpSpPr>
        <p:grpSpPr bwMode="auto">
          <a:xfrm>
            <a:off x="4572000" y="3429000"/>
            <a:ext cx="2743200" cy="228600"/>
            <a:chOff x="2976" y="816"/>
            <a:chExt cx="1728" cy="144"/>
          </a:xfrm>
        </p:grpSpPr>
        <p:sp>
          <p:nvSpPr>
            <p:cNvPr id="42028" name="Rectangle 31"/>
            <p:cNvSpPr>
              <a:spLocks noChangeArrowheads="1"/>
            </p:cNvSpPr>
            <p:nvPr/>
          </p:nvSpPr>
          <p:spPr bwMode="auto">
            <a:xfrm>
              <a:off x="2976" y="81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2029" name="Rectangle 32"/>
            <p:cNvSpPr>
              <a:spLocks noChangeArrowheads="1"/>
            </p:cNvSpPr>
            <p:nvPr/>
          </p:nvSpPr>
          <p:spPr bwMode="auto">
            <a:xfrm>
              <a:off x="3120" y="81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2030" name="Rectangle 33"/>
            <p:cNvSpPr>
              <a:spLocks noChangeArrowheads="1"/>
            </p:cNvSpPr>
            <p:nvPr/>
          </p:nvSpPr>
          <p:spPr bwMode="auto">
            <a:xfrm>
              <a:off x="3264" y="81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2031" name="Rectangle 34"/>
            <p:cNvSpPr>
              <a:spLocks noChangeArrowheads="1"/>
            </p:cNvSpPr>
            <p:nvPr/>
          </p:nvSpPr>
          <p:spPr bwMode="auto">
            <a:xfrm>
              <a:off x="4272" y="81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2032" name="Rectangle 35"/>
            <p:cNvSpPr>
              <a:spLocks noChangeArrowheads="1"/>
            </p:cNvSpPr>
            <p:nvPr/>
          </p:nvSpPr>
          <p:spPr bwMode="auto">
            <a:xfrm>
              <a:off x="4416" y="81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2033" name="Rectangle 36"/>
            <p:cNvSpPr>
              <a:spLocks noChangeArrowheads="1"/>
            </p:cNvSpPr>
            <p:nvPr/>
          </p:nvSpPr>
          <p:spPr bwMode="auto">
            <a:xfrm>
              <a:off x="4560" y="81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42034" name="Rectangle 37"/>
            <p:cNvSpPr>
              <a:spLocks noChangeArrowheads="1"/>
            </p:cNvSpPr>
            <p:nvPr/>
          </p:nvSpPr>
          <p:spPr bwMode="auto">
            <a:xfrm>
              <a:off x="3408" y="816"/>
              <a:ext cx="86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Calibri"/>
                </a:rPr>
                <a:t>• • •</a:t>
              </a:r>
            </a:p>
          </p:txBody>
        </p:sp>
      </p:grpSp>
      <p:sp>
        <p:nvSpPr>
          <p:cNvPr id="42015" name="Rectangle 38"/>
          <p:cNvSpPr>
            <a:spLocks noChangeArrowheads="1"/>
          </p:cNvSpPr>
          <p:nvPr/>
        </p:nvSpPr>
        <p:spPr bwMode="auto">
          <a:xfrm>
            <a:off x="7315200" y="3429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2016" name="Rectangle 39"/>
          <p:cNvSpPr>
            <a:spLocks noChangeArrowheads="1"/>
          </p:cNvSpPr>
          <p:nvPr/>
        </p:nvSpPr>
        <p:spPr bwMode="auto">
          <a:xfrm>
            <a:off x="8229600" y="3429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2017" name="Rectangle 40"/>
          <p:cNvSpPr>
            <a:spLocks noChangeArrowheads="1"/>
          </p:cNvSpPr>
          <p:nvPr/>
        </p:nvSpPr>
        <p:spPr bwMode="auto">
          <a:xfrm>
            <a:off x="8458200" y="3429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2018" name="Rectangle 41"/>
          <p:cNvSpPr>
            <a:spLocks noChangeArrowheads="1"/>
          </p:cNvSpPr>
          <p:nvPr/>
        </p:nvSpPr>
        <p:spPr bwMode="auto">
          <a:xfrm>
            <a:off x="7543800" y="34290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2019" name="Rectangle 42"/>
          <p:cNvSpPr>
            <a:spLocks noChangeArrowheads="1"/>
          </p:cNvSpPr>
          <p:nvPr/>
        </p:nvSpPr>
        <p:spPr bwMode="auto">
          <a:xfrm>
            <a:off x="4398197" y="4066758"/>
            <a:ext cx="1359667" cy="338554"/>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Times" pitchFamily="18" charset="0"/>
                <a:ea typeface="+mn-ea"/>
                <a:cs typeface="+mn-cs"/>
              </a:rPr>
              <a:t>TMult</a:t>
            </a:r>
            <a:r>
              <a:rPr kumimoji="0" lang="en-US" sz="1600" b="0" i="1" u="none" strike="noStrike" kern="1200" cap="none" spc="0" normalizeH="0" baseline="-25000" noProof="0" dirty="0" err="1">
                <a:ln>
                  <a:noFill/>
                </a:ln>
                <a:solidFill>
                  <a:srgbClr val="000000"/>
                </a:solidFill>
                <a:effectLst/>
                <a:uLnTx/>
                <a:uFillTx/>
                <a:latin typeface="Times" pitchFamily="18" charset="0"/>
                <a:ea typeface="+mn-ea"/>
                <a:cs typeface="+mn-cs"/>
              </a:rPr>
              <a:t>w</a:t>
            </a:r>
            <a:r>
              <a:rPr kumimoji="0" lang="en-US" sz="1600" b="0" i="0" u="none" strike="noStrike" kern="1200" cap="none" spc="0" normalizeH="0" baseline="0" noProof="0" dirty="0">
                <a:ln>
                  <a:noFill/>
                </a:ln>
                <a:solidFill>
                  <a:srgbClr val="000000"/>
                </a:solidFill>
                <a:effectLst/>
                <a:uLnTx/>
                <a:uFillTx/>
                <a:latin typeface="Times" pitchFamily="18" charset="0"/>
                <a:ea typeface="+mn-ea"/>
                <a:cs typeface="+mn-cs"/>
              </a:rPr>
              <a:t>(</a:t>
            </a:r>
            <a:r>
              <a:rPr kumimoji="0" lang="en-US" sz="1600" b="0" i="1" u="none" strike="noStrike" kern="1200" cap="none" spc="0" normalizeH="0" baseline="0" noProof="0" dirty="0">
                <a:ln>
                  <a:noFill/>
                </a:ln>
                <a:solidFill>
                  <a:srgbClr val="000000"/>
                </a:solidFill>
                <a:effectLst/>
                <a:uLnTx/>
                <a:uFillTx/>
                <a:latin typeface="Times" pitchFamily="18" charset="0"/>
                <a:ea typeface="+mn-ea"/>
                <a:cs typeface="+mn-cs"/>
              </a:rPr>
              <a:t>u</a:t>
            </a:r>
            <a:r>
              <a:rPr kumimoji="0" lang="en-US" sz="1600" b="0" i="0" u="none" strike="noStrike" kern="1200" cap="none" spc="0" normalizeH="0" baseline="0" noProof="0" dirty="0">
                <a:ln>
                  <a:noFill/>
                </a:ln>
                <a:solidFill>
                  <a:srgbClr val="000000"/>
                </a:solidFill>
                <a:effectLst/>
                <a:uLnTx/>
                <a:uFillTx/>
                <a:latin typeface="Times" pitchFamily="18" charset="0"/>
                <a:ea typeface="+mn-ea"/>
                <a:cs typeface="+mn-cs"/>
              </a:rPr>
              <a:t> , 2</a:t>
            </a:r>
            <a:r>
              <a:rPr kumimoji="0" lang="en-US" sz="1600" b="0" i="1" u="none" strike="noStrike" kern="1200" cap="none" spc="0" normalizeH="0" baseline="30000" noProof="0" dirty="0">
                <a:ln>
                  <a:noFill/>
                </a:ln>
                <a:solidFill>
                  <a:srgbClr val="000000"/>
                </a:solidFill>
                <a:effectLst/>
                <a:uLnTx/>
                <a:uFillTx/>
                <a:latin typeface="Times" pitchFamily="18" charset="0"/>
                <a:ea typeface="+mn-ea"/>
                <a:cs typeface="+mn-cs"/>
              </a:rPr>
              <a:t>k</a:t>
            </a:r>
            <a:r>
              <a:rPr kumimoji="0" lang="en-US" sz="1600" b="0" i="0" u="none" strike="noStrike" kern="1200" cap="none" spc="0" normalizeH="0" baseline="0" noProof="0" dirty="0">
                <a:ln>
                  <a:noFill/>
                </a:ln>
                <a:solidFill>
                  <a:srgbClr val="000000"/>
                </a:solidFill>
                <a:effectLst/>
                <a:uLnTx/>
                <a:uFillTx/>
                <a:latin typeface="Times" pitchFamily="18" charset="0"/>
                <a:ea typeface="+mn-ea"/>
                <a:cs typeface="+mn-cs"/>
              </a:rPr>
              <a:t>)</a:t>
            </a:r>
          </a:p>
        </p:txBody>
      </p:sp>
      <p:sp>
        <p:nvSpPr>
          <p:cNvPr id="42020" name="Rectangle 43"/>
          <p:cNvSpPr>
            <a:spLocks noChangeArrowheads="1"/>
          </p:cNvSpPr>
          <p:nvPr/>
        </p:nvSpPr>
        <p:spPr bwMode="auto">
          <a:xfrm>
            <a:off x="7315200" y="38862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2021" name="Rectangle 44"/>
          <p:cNvSpPr>
            <a:spLocks noChangeArrowheads="1"/>
          </p:cNvSpPr>
          <p:nvPr/>
        </p:nvSpPr>
        <p:spPr bwMode="auto">
          <a:xfrm>
            <a:off x="8229600" y="38862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2022" name="Rectangle 45"/>
          <p:cNvSpPr>
            <a:spLocks noChangeArrowheads="1"/>
          </p:cNvSpPr>
          <p:nvPr/>
        </p:nvSpPr>
        <p:spPr bwMode="auto">
          <a:xfrm>
            <a:off x="8458200" y="38862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0</a:t>
            </a:r>
          </a:p>
        </p:txBody>
      </p:sp>
      <p:sp>
        <p:nvSpPr>
          <p:cNvPr id="42023" name="Rectangle 46"/>
          <p:cNvSpPr>
            <a:spLocks noChangeArrowheads="1"/>
          </p:cNvSpPr>
          <p:nvPr/>
        </p:nvSpPr>
        <p:spPr bwMode="auto">
          <a:xfrm>
            <a:off x="7543800" y="38862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a:t>
            </a:r>
          </a:p>
        </p:txBody>
      </p:sp>
      <p:sp>
        <p:nvSpPr>
          <p:cNvPr id="42024" name="Rectangle 47"/>
          <p:cNvSpPr>
            <a:spLocks noChangeArrowheads="1"/>
          </p:cNvSpPr>
          <p:nvPr/>
        </p:nvSpPr>
        <p:spPr bwMode="auto">
          <a:xfrm>
            <a:off x="6629400" y="38862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2025" name="Rectangle 48"/>
          <p:cNvSpPr>
            <a:spLocks noChangeArrowheads="1"/>
          </p:cNvSpPr>
          <p:nvPr/>
        </p:nvSpPr>
        <p:spPr bwMode="auto">
          <a:xfrm>
            <a:off x="6858000" y="38862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2026" name="Rectangle 49"/>
          <p:cNvSpPr>
            <a:spLocks noChangeArrowheads="1"/>
          </p:cNvSpPr>
          <p:nvPr/>
        </p:nvSpPr>
        <p:spPr bwMode="auto">
          <a:xfrm>
            <a:off x="7086600" y="38862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2027" name="Rectangle 50"/>
          <p:cNvSpPr>
            <a:spLocks noChangeArrowheads="1"/>
          </p:cNvSpPr>
          <p:nvPr/>
        </p:nvSpPr>
        <p:spPr bwMode="auto">
          <a:xfrm>
            <a:off x="5943600" y="3886200"/>
            <a:ext cx="6858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0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0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0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420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0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0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0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0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0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0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0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0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0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0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0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4867">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4867">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4867">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4867">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48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6" grpId="0"/>
      <p:bldP spid="42007" grpId="0" animBg="1"/>
      <p:bldP spid="42007" grpId="1" animBg="1"/>
      <p:bldP spid="42008" grpId="0"/>
      <p:bldP spid="42010" grpId="0"/>
      <p:bldP spid="42011" grpId="0"/>
      <p:bldP spid="42015" grpId="0" animBg="1"/>
      <p:bldP spid="42016" grpId="0" animBg="1"/>
      <p:bldP spid="42017" grpId="0" animBg="1"/>
      <p:bldP spid="42018" grpId="0" animBg="1"/>
      <p:bldP spid="42019" grpId="0"/>
      <p:bldP spid="42020" grpId="0" animBg="1"/>
      <p:bldP spid="42021" grpId="0" animBg="1"/>
      <p:bldP spid="42022" grpId="0" animBg="1"/>
      <p:bldP spid="42023" grpId="0" animBg="1"/>
      <p:bldP spid="42024" grpId="0" animBg="1"/>
      <p:bldP spid="42025" grpId="0" animBg="1"/>
      <p:bldP spid="42026" grpId="0" animBg="1"/>
      <p:bldP spid="420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04800" y="493712"/>
            <a:ext cx="8382000" cy="573088"/>
          </a:xfrm>
        </p:spPr>
        <p:txBody>
          <a:bodyPr/>
          <a:lstStyle/>
          <a:p>
            <a:pPr eaLnBrk="1" hangingPunct="1">
              <a:defRPr/>
            </a:pPr>
            <a:r>
              <a:rPr lang="en-US" dirty="0"/>
              <a:t>Unsigned Power-of-2 Divide with Shift</a:t>
            </a:r>
          </a:p>
        </p:txBody>
      </p:sp>
      <p:sp>
        <p:nvSpPr>
          <p:cNvPr id="168963" name="Rectangle 3"/>
          <p:cNvSpPr>
            <a:spLocks noGrp="1" noChangeArrowheads="1"/>
          </p:cNvSpPr>
          <p:nvPr>
            <p:ph type="body" idx="1"/>
          </p:nvPr>
        </p:nvSpPr>
        <p:spPr>
          <a:xfrm>
            <a:off x="290513" y="1220788"/>
            <a:ext cx="8307387" cy="1268412"/>
          </a:xfrm>
        </p:spPr>
        <p:txBody>
          <a:bodyPr/>
          <a:lstStyle/>
          <a:p>
            <a:pPr eaLnBrk="1" hangingPunct="1">
              <a:tabLst>
                <a:tab pos="2971800" algn="l"/>
              </a:tabLst>
              <a:defRPr/>
            </a:pPr>
            <a:r>
              <a:rPr lang="en-US" dirty="0"/>
              <a:t>Quotient of Unsigned by Power of 2</a:t>
            </a:r>
          </a:p>
          <a:p>
            <a:pPr lvl="1" eaLnBrk="1" hangingPunct="1">
              <a:tabLst>
                <a:tab pos="2971800" algn="l"/>
              </a:tabLst>
              <a:defRPr/>
            </a:pPr>
            <a:r>
              <a:rPr lang="en-US" b="1" dirty="0">
                <a:latin typeface="Courier New" pitchFamily="49" charset="0"/>
              </a:rPr>
              <a:t>u &gt;&gt; k</a:t>
            </a:r>
            <a:r>
              <a:rPr lang="en-US" b="1" dirty="0"/>
              <a:t> </a:t>
            </a:r>
            <a:r>
              <a:rPr lang="en-US" dirty="0"/>
              <a:t>gives  </a:t>
            </a:r>
            <a:r>
              <a:rPr lang="en-US" b="1" dirty="0">
                <a:sym typeface="Symbol" pitchFamily="18" charset="2"/>
              </a:rPr>
              <a:t> </a:t>
            </a:r>
            <a:r>
              <a:rPr lang="en-US" b="1" dirty="0">
                <a:latin typeface="Courier New" pitchFamily="49" charset="0"/>
              </a:rPr>
              <a:t>u / </a:t>
            </a:r>
            <a:r>
              <a:rPr lang="en-US" b="1" i="1" dirty="0"/>
              <a:t>2</a:t>
            </a:r>
            <a:r>
              <a:rPr lang="en-US" b="1" i="1" baseline="30000" dirty="0"/>
              <a:t>k </a:t>
            </a:r>
            <a:r>
              <a:rPr lang="en-US" b="1" dirty="0">
                <a:sym typeface="Symbol" pitchFamily="18" charset="2"/>
              </a:rPr>
              <a:t></a:t>
            </a:r>
          </a:p>
          <a:p>
            <a:pPr lvl="2">
              <a:tabLst>
                <a:tab pos="2971800" algn="l"/>
              </a:tabLst>
              <a:defRPr/>
            </a:pPr>
            <a:r>
              <a:rPr lang="en-US" b="1" dirty="0">
                <a:solidFill>
                  <a:schemeClr val="tx2"/>
                </a:solidFill>
              </a:rPr>
              <a:t>Uses logical shift</a:t>
            </a:r>
          </a:p>
        </p:txBody>
      </p:sp>
      <p:graphicFrame>
        <p:nvGraphicFramePr>
          <p:cNvPr id="13314" name="Object 4"/>
          <p:cNvGraphicFramePr>
            <a:graphicFrameLocks noChangeAspect="1"/>
          </p:cNvGraphicFramePr>
          <p:nvPr/>
        </p:nvGraphicFramePr>
        <p:xfrm>
          <a:off x="762000" y="4914900"/>
          <a:ext cx="7683500" cy="1638300"/>
        </p:xfrm>
        <a:graphic>
          <a:graphicData uri="http://schemas.openxmlformats.org/presentationml/2006/ole">
            <mc:AlternateContent xmlns:mc="http://schemas.openxmlformats.org/markup-compatibility/2006">
              <mc:Choice xmlns:v="urn:schemas-microsoft-com:vml" Requires="v">
                <p:oleObj name="Document" r:id="rId3" imgW="7988300" imgH="1651000" progId="Word.Document.8">
                  <p:embed/>
                </p:oleObj>
              </mc:Choice>
              <mc:Fallback>
                <p:oleObj name="Document" r:id="rId3" imgW="7988300" imgH="1651000" progId="Word.Document.8">
                  <p:embed/>
                  <p:pic>
                    <p:nvPicPr>
                      <p:cNvPr id="133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914900"/>
                        <a:ext cx="7683500" cy="16383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17" name="Rectangle 5"/>
          <p:cNvSpPr>
            <a:spLocks noChangeArrowheads="1"/>
          </p:cNvSpPr>
          <p:nvPr/>
        </p:nvSpPr>
        <p:spPr bwMode="auto">
          <a:xfrm>
            <a:off x="3962400" y="27432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13318" name="Rectangle 6"/>
          <p:cNvSpPr>
            <a:spLocks noChangeArrowheads="1"/>
          </p:cNvSpPr>
          <p:nvPr/>
        </p:nvSpPr>
        <p:spPr bwMode="auto">
          <a:xfrm>
            <a:off x="4191000" y="27432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13319" name="Rectangle 7"/>
          <p:cNvSpPr>
            <a:spLocks noChangeArrowheads="1"/>
          </p:cNvSpPr>
          <p:nvPr/>
        </p:nvSpPr>
        <p:spPr bwMode="auto">
          <a:xfrm>
            <a:off x="5105400" y="27432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13320" name="Rectangle 8"/>
          <p:cNvSpPr>
            <a:spLocks noChangeArrowheads="1"/>
          </p:cNvSpPr>
          <p:nvPr/>
        </p:nvSpPr>
        <p:spPr bwMode="auto">
          <a:xfrm>
            <a:off x="3962400" y="3200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0</a:t>
            </a:r>
          </a:p>
        </p:txBody>
      </p:sp>
      <p:sp>
        <p:nvSpPr>
          <p:cNvPr id="13321" name="Rectangle 9"/>
          <p:cNvSpPr>
            <a:spLocks noChangeArrowheads="1"/>
          </p:cNvSpPr>
          <p:nvPr/>
        </p:nvSpPr>
        <p:spPr bwMode="auto">
          <a:xfrm>
            <a:off x="4876800" y="3200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3322" name="Rectangle 10"/>
          <p:cNvSpPr>
            <a:spLocks noChangeArrowheads="1"/>
          </p:cNvSpPr>
          <p:nvPr/>
        </p:nvSpPr>
        <p:spPr bwMode="auto">
          <a:xfrm>
            <a:off x="5105400" y="3200400"/>
            <a:ext cx="228600" cy="228600"/>
          </a:xfrm>
          <a:prstGeom prst="rect">
            <a:avLst/>
          </a:prstGeom>
          <a:solidFill>
            <a:srgbClr val="A8E7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a:t>
            </a:r>
          </a:p>
        </p:txBody>
      </p:sp>
      <p:sp>
        <p:nvSpPr>
          <p:cNvPr id="13323" name="Rectangle 11"/>
          <p:cNvSpPr>
            <a:spLocks noChangeArrowheads="1"/>
          </p:cNvSpPr>
          <p:nvPr/>
        </p:nvSpPr>
        <p:spPr bwMode="auto">
          <a:xfrm>
            <a:off x="5334000" y="3200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3324" name="Rectangle 12"/>
          <p:cNvSpPr>
            <a:spLocks noChangeArrowheads="1"/>
          </p:cNvSpPr>
          <p:nvPr/>
        </p:nvSpPr>
        <p:spPr bwMode="auto">
          <a:xfrm>
            <a:off x="6248400" y="3200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3325" name="Rectangle 13"/>
          <p:cNvSpPr>
            <a:spLocks noChangeArrowheads="1"/>
          </p:cNvSpPr>
          <p:nvPr/>
        </p:nvSpPr>
        <p:spPr bwMode="auto">
          <a:xfrm>
            <a:off x="6477000" y="3200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3326" name="Rectangle 14"/>
          <p:cNvSpPr>
            <a:spLocks noChangeArrowheads="1"/>
          </p:cNvSpPr>
          <p:nvPr/>
        </p:nvSpPr>
        <p:spPr bwMode="auto">
          <a:xfrm>
            <a:off x="4191000" y="32004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13327" name="Rectangle 15"/>
          <p:cNvSpPr>
            <a:spLocks noChangeArrowheads="1"/>
          </p:cNvSpPr>
          <p:nvPr/>
        </p:nvSpPr>
        <p:spPr bwMode="auto">
          <a:xfrm>
            <a:off x="3352800" y="2667000"/>
            <a:ext cx="2984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a:t>
            </a:r>
          </a:p>
        </p:txBody>
      </p:sp>
      <p:sp>
        <p:nvSpPr>
          <p:cNvPr id="13328" name="Rectangle 16"/>
          <p:cNvSpPr>
            <a:spLocks noChangeArrowheads="1"/>
          </p:cNvSpPr>
          <p:nvPr/>
        </p:nvSpPr>
        <p:spPr bwMode="auto">
          <a:xfrm>
            <a:off x="3352800" y="3124200"/>
            <a:ext cx="366713"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a:t>
            </a:r>
            <a:endParaRPr kumimoji="0" lang="en-US" sz="2400" b="0" i="1"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13329" name="Line 17"/>
          <p:cNvSpPr>
            <a:spLocks noChangeShapeType="1"/>
          </p:cNvSpPr>
          <p:nvPr/>
        </p:nvSpPr>
        <p:spPr bwMode="auto">
          <a:xfrm>
            <a:off x="2209800" y="3505200"/>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3330" name="Rectangle 18"/>
          <p:cNvSpPr>
            <a:spLocks noChangeArrowheads="1"/>
          </p:cNvSpPr>
          <p:nvPr/>
        </p:nvSpPr>
        <p:spPr bwMode="auto">
          <a:xfrm>
            <a:off x="2971800" y="3124200"/>
            <a:ext cx="320675"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rPr>
              <a:t>/</a:t>
            </a:r>
          </a:p>
        </p:txBody>
      </p:sp>
      <p:sp>
        <p:nvSpPr>
          <p:cNvPr id="13331" name="Rectangle 19"/>
          <p:cNvSpPr>
            <a:spLocks noChangeArrowheads="1"/>
          </p:cNvSpPr>
          <p:nvPr/>
        </p:nvSpPr>
        <p:spPr bwMode="auto">
          <a:xfrm>
            <a:off x="3048000" y="3581400"/>
            <a:ext cx="658813" cy="366713"/>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 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a:t>
            </a:r>
            <a:endParaRPr kumimoji="0" lang="en-US" sz="2400" b="0" i="1"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13332" name="Text Box 20"/>
          <p:cNvSpPr txBox="1">
            <a:spLocks noChangeArrowheads="1"/>
          </p:cNvSpPr>
          <p:nvPr/>
        </p:nvSpPr>
        <p:spPr bwMode="auto">
          <a:xfrm>
            <a:off x="533400" y="3581400"/>
            <a:ext cx="1319592"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Division: </a:t>
            </a:r>
          </a:p>
        </p:txBody>
      </p:sp>
      <p:sp>
        <p:nvSpPr>
          <p:cNvPr id="13333" name="Text Box 21"/>
          <p:cNvSpPr txBox="1">
            <a:spLocks noChangeArrowheads="1"/>
          </p:cNvSpPr>
          <p:nvPr/>
        </p:nvSpPr>
        <p:spPr bwMode="auto">
          <a:xfrm>
            <a:off x="533400" y="2895600"/>
            <a:ext cx="1478418"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Operands:</a:t>
            </a:r>
          </a:p>
        </p:txBody>
      </p:sp>
      <p:sp>
        <p:nvSpPr>
          <p:cNvPr id="13334" name="Rectangle 22"/>
          <p:cNvSpPr>
            <a:spLocks noChangeArrowheads="1"/>
          </p:cNvSpPr>
          <p:nvPr/>
        </p:nvSpPr>
        <p:spPr bwMode="auto">
          <a:xfrm>
            <a:off x="5562600" y="32004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13335" name="Rectangle 23"/>
          <p:cNvSpPr>
            <a:spLocks noChangeArrowheads="1"/>
          </p:cNvSpPr>
          <p:nvPr/>
        </p:nvSpPr>
        <p:spPr bwMode="auto">
          <a:xfrm>
            <a:off x="5029200" y="2362200"/>
            <a:ext cx="2857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k</a:t>
            </a:r>
          </a:p>
        </p:txBody>
      </p:sp>
      <p:sp>
        <p:nvSpPr>
          <p:cNvPr id="13336" name="Rectangle 24"/>
          <p:cNvSpPr>
            <a:spLocks noChangeArrowheads="1"/>
          </p:cNvSpPr>
          <p:nvPr/>
        </p:nvSpPr>
        <p:spPr bwMode="auto">
          <a:xfrm>
            <a:off x="4419600" y="2743200"/>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Calibri"/>
              </a:rPr>
              <a:t>•••</a:t>
            </a:r>
          </a:p>
        </p:txBody>
      </p:sp>
      <p:grpSp>
        <p:nvGrpSpPr>
          <p:cNvPr id="2" name="Group 25"/>
          <p:cNvGrpSpPr>
            <a:grpSpLocks/>
          </p:cNvGrpSpPr>
          <p:nvPr/>
        </p:nvGrpSpPr>
        <p:grpSpPr bwMode="auto">
          <a:xfrm>
            <a:off x="5334000" y="2743200"/>
            <a:ext cx="1371600" cy="228600"/>
            <a:chOff x="3744" y="1488"/>
            <a:chExt cx="864" cy="144"/>
          </a:xfrm>
        </p:grpSpPr>
        <p:sp>
          <p:nvSpPr>
            <p:cNvPr id="13367" name="Rectangle 26"/>
            <p:cNvSpPr>
              <a:spLocks noChangeArrowheads="1"/>
            </p:cNvSpPr>
            <p:nvPr/>
          </p:nvSpPr>
          <p:spPr bwMode="auto">
            <a:xfrm>
              <a:off x="3744" y="1488"/>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13368" name="Rectangle 27"/>
            <p:cNvSpPr>
              <a:spLocks noChangeArrowheads="1"/>
            </p:cNvSpPr>
            <p:nvPr/>
          </p:nvSpPr>
          <p:spPr bwMode="auto">
            <a:xfrm>
              <a:off x="4320" y="1488"/>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13369" name="Rectangle 28"/>
            <p:cNvSpPr>
              <a:spLocks noChangeArrowheads="1"/>
            </p:cNvSpPr>
            <p:nvPr/>
          </p:nvSpPr>
          <p:spPr bwMode="auto">
            <a:xfrm>
              <a:off x="4464" y="1488"/>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Calibri"/>
              </a:endParaRPr>
            </a:p>
          </p:txBody>
        </p:sp>
        <p:sp>
          <p:nvSpPr>
            <p:cNvPr id="13370" name="Rectangle 29"/>
            <p:cNvSpPr>
              <a:spLocks noChangeArrowheads="1"/>
            </p:cNvSpPr>
            <p:nvPr/>
          </p:nvSpPr>
          <p:spPr bwMode="auto">
            <a:xfrm>
              <a:off x="3888" y="1488"/>
              <a:ext cx="432"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Calibri"/>
                </a:rPr>
                <a:t>•••</a:t>
              </a:r>
            </a:p>
          </p:txBody>
        </p:sp>
      </p:grpSp>
      <p:sp>
        <p:nvSpPr>
          <p:cNvPr id="13338" name="Rectangle 30"/>
          <p:cNvSpPr>
            <a:spLocks noChangeArrowheads="1"/>
          </p:cNvSpPr>
          <p:nvPr/>
        </p:nvSpPr>
        <p:spPr bwMode="auto">
          <a:xfrm>
            <a:off x="5334000" y="36576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3339" name="Rectangle 31"/>
          <p:cNvSpPr>
            <a:spLocks noChangeArrowheads="1"/>
          </p:cNvSpPr>
          <p:nvPr/>
        </p:nvSpPr>
        <p:spPr bwMode="auto">
          <a:xfrm>
            <a:off x="5562600" y="36576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3340" name="Rectangle 32"/>
          <p:cNvSpPr>
            <a:spLocks noChangeArrowheads="1"/>
          </p:cNvSpPr>
          <p:nvPr/>
        </p:nvSpPr>
        <p:spPr bwMode="auto">
          <a:xfrm>
            <a:off x="6477000" y="36576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3341" name="Rectangle 33"/>
          <p:cNvSpPr>
            <a:spLocks noChangeArrowheads="1"/>
          </p:cNvSpPr>
          <p:nvPr/>
        </p:nvSpPr>
        <p:spPr bwMode="auto">
          <a:xfrm>
            <a:off x="5791200" y="3657600"/>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13342" name="Rectangle 34"/>
          <p:cNvSpPr>
            <a:spLocks noChangeArrowheads="1"/>
          </p:cNvSpPr>
          <p:nvPr/>
        </p:nvSpPr>
        <p:spPr bwMode="auto">
          <a:xfrm>
            <a:off x="3962400" y="36576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3343" name="Rectangle 35"/>
          <p:cNvSpPr>
            <a:spLocks noChangeArrowheads="1"/>
          </p:cNvSpPr>
          <p:nvPr/>
        </p:nvSpPr>
        <p:spPr bwMode="auto">
          <a:xfrm>
            <a:off x="4876800" y="36576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0</a:t>
            </a:r>
          </a:p>
        </p:txBody>
      </p:sp>
      <p:sp>
        <p:nvSpPr>
          <p:cNvPr id="13344" name="Rectangle 36"/>
          <p:cNvSpPr>
            <a:spLocks noChangeArrowheads="1"/>
          </p:cNvSpPr>
          <p:nvPr/>
        </p:nvSpPr>
        <p:spPr bwMode="auto">
          <a:xfrm>
            <a:off x="5105400" y="36576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0</a:t>
            </a:r>
          </a:p>
        </p:txBody>
      </p:sp>
      <p:sp>
        <p:nvSpPr>
          <p:cNvPr id="13345" name="Rectangle 37"/>
          <p:cNvSpPr>
            <a:spLocks noChangeArrowheads="1"/>
          </p:cNvSpPr>
          <p:nvPr/>
        </p:nvSpPr>
        <p:spPr bwMode="auto">
          <a:xfrm>
            <a:off x="4191000" y="36576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grpSp>
        <p:nvGrpSpPr>
          <p:cNvPr id="3" name="Group 38"/>
          <p:cNvGrpSpPr>
            <a:grpSpLocks/>
          </p:cNvGrpSpPr>
          <p:nvPr/>
        </p:nvGrpSpPr>
        <p:grpSpPr bwMode="auto">
          <a:xfrm>
            <a:off x="6781800" y="3657600"/>
            <a:ext cx="1371600" cy="228600"/>
            <a:chOff x="4416" y="2256"/>
            <a:chExt cx="864" cy="144"/>
          </a:xfrm>
        </p:grpSpPr>
        <p:sp>
          <p:nvSpPr>
            <p:cNvPr id="13363" name="Rectangle 39"/>
            <p:cNvSpPr>
              <a:spLocks noChangeArrowheads="1"/>
            </p:cNvSpPr>
            <p:nvPr/>
          </p:nvSpPr>
          <p:spPr bwMode="auto">
            <a:xfrm>
              <a:off x="4416" y="225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3364" name="Rectangle 40"/>
            <p:cNvSpPr>
              <a:spLocks noChangeArrowheads="1"/>
            </p:cNvSpPr>
            <p:nvPr/>
          </p:nvSpPr>
          <p:spPr bwMode="auto">
            <a:xfrm>
              <a:off x="4992" y="225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3365" name="Rectangle 41"/>
            <p:cNvSpPr>
              <a:spLocks noChangeArrowheads="1"/>
            </p:cNvSpPr>
            <p:nvPr/>
          </p:nvSpPr>
          <p:spPr bwMode="auto">
            <a:xfrm>
              <a:off x="5136" y="225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3366" name="Rectangle 42"/>
            <p:cNvSpPr>
              <a:spLocks noChangeArrowheads="1"/>
            </p:cNvSpPr>
            <p:nvPr/>
          </p:nvSpPr>
          <p:spPr bwMode="auto">
            <a:xfrm>
              <a:off x="4560" y="2256"/>
              <a:ext cx="432"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grpSp>
      <p:sp>
        <p:nvSpPr>
          <p:cNvPr id="13347" name="Line 43"/>
          <p:cNvSpPr>
            <a:spLocks noChangeShapeType="1"/>
          </p:cNvSpPr>
          <p:nvPr/>
        </p:nvSpPr>
        <p:spPr bwMode="auto">
          <a:xfrm>
            <a:off x="2209800" y="4038600"/>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3348" name="Rectangle 44"/>
          <p:cNvSpPr>
            <a:spLocks noChangeArrowheads="1"/>
          </p:cNvSpPr>
          <p:nvPr/>
        </p:nvSpPr>
        <p:spPr bwMode="auto">
          <a:xfrm>
            <a:off x="2642741" y="4133850"/>
            <a:ext cx="1162498" cy="461665"/>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sym typeface="Symbol" pitchFamily="18" charset="2"/>
              </a:rPr>
              <a:t></a:t>
            </a:r>
            <a:r>
              <a:rPr kumimoji="0" lang="en-US" sz="1600" b="0" i="1" u="none" strike="noStrike" kern="1200" cap="none" spc="0" normalizeH="0" baseline="0" noProof="0" dirty="0">
                <a:ln>
                  <a:noFill/>
                </a:ln>
                <a:solidFill>
                  <a:srgbClr val="000000"/>
                </a:solidFill>
                <a:effectLst/>
                <a:uLnTx/>
                <a:uFillTx/>
                <a:latin typeface="Times" pitchFamily="18" charset="0"/>
                <a:ea typeface="+mn-ea"/>
                <a:cs typeface="+mn-cs"/>
              </a:rPr>
              <a:t> </a:t>
            </a:r>
            <a:r>
              <a:rPr kumimoji="0" lang="en-US" sz="2400" b="0" i="1" u="none" strike="noStrike" kern="1200" cap="none" spc="0" normalizeH="0" baseline="0" noProof="0" dirty="0">
                <a:ln>
                  <a:noFill/>
                </a:ln>
                <a:solidFill>
                  <a:srgbClr val="000000"/>
                </a:solidFill>
                <a:effectLst/>
                <a:uLnTx/>
                <a:uFillTx/>
                <a:latin typeface="Times" pitchFamily="18" charset="0"/>
                <a:ea typeface="+mn-ea"/>
                <a:cs typeface="+mn-cs"/>
              </a:rPr>
              <a:t>u </a:t>
            </a:r>
            <a:r>
              <a:rPr kumimoji="0" lang="en-US" sz="2400" b="0" i="0" u="none" strike="noStrike" kern="1200" cap="none" spc="0" normalizeH="0" baseline="0" noProof="0" dirty="0">
                <a:ln>
                  <a:noFill/>
                </a:ln>
                <a:solidFill>
                  <a:srgbClr val="000000"/>
                </a:solidFill>
                <a:effectLst/>
                <a:uLnTx/>
                <a:uFillTx/>
                <a:latin typeface="Times" pitchFamily="18" charset="0"/>
                <a:ea typeface="+mn-ea"/>
                <a:cs typeface="+mn-cs"/>
              </a:rPr>
              <a:t>/ 2</a:t>
            </a:r>
            <a:r>
              <a:rPr kumimoji="0" lang="en-US" sz="2400" b="0" i="1" u="none" strike="noStrike" kern="1200" cap="none" spc="0" normalizeH="0" baseline="30000" noProof="0" dirty="0">
                <a:ln>
                  <a:noFill/>
                </a:ln>
                <a:solidFill>
                  <a:srgbClr val="000000"/>
                </a:solidFill>
                <a:effectLst/>
                <a:uLnTx/>
                <a:uFillTx/>
                <a:latin typeface="Times" pitchFamily="18" charset="0"/>
                <a:ea typeface="+mn-ea"/>
                <a:cs typeface="+mn-cs"/>
              </a:rPr>
              <a:t>k </a:t>
            </a: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sym typeface="Symbol" pitchFamily="18" charset="2"/>
              </a:rPr>
              <a:t></a:t>
            </a:r>
          </a:p>
        </p:txBody>
      </p:sp>
      <p:sp>
        <p:nvSpPr>
          <p:cNvPr id="13349" name="Rectangle 45"/>
          <p:cNvSpPr>
            <a:spLocks noChangeArrowheads="1"/>
          </p:cNvSpPr>
          <p:nvPr/>
        </p:nvSpPr>
        <p:spPr bwMode="auto">
          <a:xfrm>
            <a:off x="5334000" y="41910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3350" name="Rectangle 46"/>
          <p:cNvSpPr>
            <a:spLocks noChangeArrowheads="1"/>
          </p:cNvSpPr>
          <p:nvPr/>
        </p:nvSpPr>
        <p:spPr bwMode="auto">
          <a:xfrm>
            <a:off x="5562600" y="41910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3351" name="Rectangle 47"/>
          <p:cNvSpPr>
            <a:spLocks noChangeArrowheads="1"/>
          </p:cNvSpPr>
          <p:nvPr/>
        </p:nvSpPr>
        <p:spPr bwMode="auto">
          <a:xfrm>
            <a:off x="6477000" y="41910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3352" name="Rectangle 48"/>
          <p:cNvSpPr>
            <a:spLocks noChangeArrowheads="1"/>
          </p:cNvSpPr>
          <p:nvPr/>
        </p:nvSpPr>
        <p:spPr bwMode="auto">
          <a:xfrm>
            <a:off x="5791200" y="4191000"/>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13353" name="Text Box 49"/>
          <p:cNvSpPr txBox="1">
            <a:spLocks noChangeArrowheads="1"/>
          </p:cNvSpPr>
          <p:nvPr/>
        </p:nvSpPr>
        <p:spPr bwMode="auto">
          <a:xfrm>
            <a:off x="533400" y="4114800"/>
            <a:ext cx="1036887"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Result:</a:t>
            </a:r>
          </a:p>
        </p:txBody>
      </p:sp>
      <p:sp>
        <p:nvSpPr>
          <p:cNvPr id="13354" name="Text Box 50"/>
          <p:cNvSpPr txBox="1">
            <a:spLocks noChangeArrowheads="1"/>
          </p:cNvSpPr>
          <p:nvPr/>
        </p:nvSpPr>
        <p:spPr bwMode="auto">
          <a:xfrm>
            <a:off x="6629400" y="3581400"/>
            <a:ext cx="242938" cy="369332"/>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a:t>
            </a:r>
          </a:p>
        </p:txBody>
      </p:sp>
      <p:sp>
        <p:nvSpPr>
          <p:cNvPr id="13355" name="Text Box 51"/>
          <p:cNvSpPr txBox="1">
            <a:spLocks noChangeArrowheads="1"/>
          </p:cNvSpPr>
          <p:nvPr/>
        </p:nvSpPr>
        <p:spPr bwMode="auto">
          <a:xfrm>
            <a:off x="6934200" y="2667000"/>
            <a:ext cx="1695144"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Binary Point</a:t>
            </a:r>
          </a:p>
        </p:txBody>
      </p:sp>
      <p:sp>
        <p:nvSpPr>
          <p:cNvPr id="13356" name="Line 52"/>
          <p:cNvSpPr>
            <a:spLocks noChangeShapeType="1"/>
          </p:cNvSpPr>
          <p:nvPr/>
        </p:nvSpPr>
        <p:spPr bwMode="auto">
          <a:xfrm flipH="1">
            <a:off x="6781800" y="3048000"/>
            <a:ext cx="304800" cy="685800"/>
          </a:xfrm>
          <a:prstGeom prst="line">
            <a:avLst/>
          </a:prstGeom>
          <a:noFill/>
          <a:ln w="25400">
            <a:solidFill>
              <a:schemeClr val="tx1"/>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3357" name="Rectangle 53"/>
          <p:cNvSpPr>
            <a:spLocks noChangeArrowheads="1"/>
          </p:cNvSpPr>
          <p:nvPr/>
        </p:nvSpPr>
        <p:spPr bwMode="auto">
          <a:xfrm>
            <a:off x="3962400" y="36576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0</a:t>
            </a:r>
          </a:p>
        </p:txBody>
      </p:sp>
      <p:sp>
        <p:nvSpPr>
          <p:cNvPr id="13358" name="Rectangle 54"/>
          <p:cNvSpPr>
            <a:spLocks noChangeArrowheads="1"/>
          </p:cNvSpPr>
          <p:nvPr/>
        </p:nvSpPr>
        <p:spPr bwMode="auto">
          <a:xfrm>
            <a:off x="3962400" y="4191000"/>
            <a:ext cx="228600" cy="228600"/>
          </a:xfrm>
          <a:prstGeom prst="rect">
            <a:avLst/>
          </a:prstGeom>
          <a:solidFill>
            <a:srgbClr val="00CCF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3359" name="Rectangle 55"/>
          <p:cNvSpPr>
            <a:spLocks noChangeArrowheads="1"/>
          </p:cNvSpPr>
          <p:nvPr/>
        </p:nvSpPr>
        <p:spPr bwMode="auto">
          <a:xfrm>
            <a:off x="4876800" y="4191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0</a:t>
            </a:r>
          </a:p>
        </p:txBody>
      </p:sp>
      <p:sp>
        <p:nvSpPr>
          <p:cNvPr id="13360" name="Rectangle 56"/>
          <p:cNvSpPr>
            <a:spLocks noChangeArrowheads="1"/>
          </p:cNvSpPr>
          <p:nvPr/>
        </p:nvSpPr>
        <p:spPr bwMode="auto">
          <a:xfrm>
            <a:off x="5105400" y="4191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0</a:t>
            </a:r>
          </a:p>
        </p:txBody>
      </p:sp>
      <p:sp>
        <p:nvSpPr>
          <p:cNvPr id="13361" name="Rectangle 57"/>
          <p:cNvSpPr>
            <a:spLocks noChangeArrowheads="1"/>
          </p:cNvSpPr>
          <p:nvPr/>
        </p:nvSpPr>
        <p:spPr bwMode="auto">
          <a:xfrm>
            <a:off x="4191000" y="41910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13362" name="Rectangle 58"/>
          <p:cNvSpPr>
            <a:spLocks noChangeArrowheads="1"/>
          </p:cNvSpPr>
          <p:nvPr/>
        </p:nvSpPr>
        <p:spPr bwMode="auto">
          <a:xfrm>
            <a:off x="3962400" y="4191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3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3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3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3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3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p:bldP spid="13332" grpId="0"/>
      <p:bldP spid="13338" grpId="0" animBg="1"/>
      <p:bldP spid="13339" grpId="0" animBg="1"/>
      <p:bldP spid="13340" grpId="0" animBg="1"/>
      <p:bldP spid="13341" grpId="0" animBg="1"/>
      <p:bldP spid="13342" grpId="0" animBg="1"/>
      <p:bldP spid="13343" grpId="0" animBg="1"/>
      <p:bldP spid="13344" grpId="0" animBg="1"/>
      <p:bldP spid="13345" grpId="0" animBg="1"/>
      <p:bldP spid="13347" grpId="0" animBg="1"/>
      <p:bldP spid="13348" grpId="0"/>
      <p:bldP spid="13349" grpId="0" animBg="1"/>
      <p:bldP spid="13350" grpId="0" animBg="1"/>
      <p:bldP spid="13351" grpId="0" animBg="1"/>
      <p:bldP spid="13352" grpId="0" animBg="1"/>
      <p:bldP spid="13353" grpId="0"/>
      <p:bldP spid="13354" grpId="0"/>
      <p:bldP spid="13355" grpId="0"/>
      <p:bldP spid="13356" grpId="0" animBg="1"/>
      <p:bldP spid="13357" grpId="0" animBg="1"/>
      <p:bldP spid="13358" grpId="0" animBg="1"/>
      <p:bldP spid="13359" grpId="0" animBg="1"/>
      <p:bldP spid="13360" grpId="0" animBg="1"/>
      <p:bldP spid="13361" grpId="0" animBg="1"/>
      <p:bldP spid="1336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04800" y="533400"/>
            <a:ext cx="8356600" cy="573088"/>
          </a:xfrm>
        </p:spPr>
        <p:txBody>
          <a:bodyPr/>
          <a:lstStyle/>
          <a:p>
            <a:pPr eaLnBrk="1" hangingPunct="1">
              <a:defRPr/>
            </a:pPr>
            <a:r>
              <a:rPr lang="en-US" dirty="0"/>
              <a:t>Signed Power-of-2 Divide with Shift</a:t>
            </a:r>
          </a:p>
        </p:txBody>
      </p:sp>
      <p:sp>
        <p:nvSpPr>
          <p:cNvPr id="173059" name="Rectangle 3"/>
          <p:cNvSpPr>
            <a:spLocks noGrp="1" noChangeArrowheads="1"/>
          </p:cNvSpPr>
          <p:nvPr>
            <p:ph type="body" idx="1"/>
          </p:nvPr>
        </p:nvSpPr>
        <p:spPr>
          <a:xfrm>
            <a:off x="290513" y="1220788"/>
            <a:ext cx="8307387" cy="1651000"/>
          </a:xfrm>
        </p:spPr>
        <p:txBody>
          <a:bodyPr/>
          <a:lstStyle/>
          <a:p>
            <a:pPr eaLnBrk="1" hangingPunct="1">
              <a:tabLst>
                <a:tab pos="2971800" algn="l"/>
              </a:tabLst>
              <a:defRPr/>
            </a:pPr>
            <a:r>
              <a:rPr lang="en-US" dirty="0"/>
              <a:t>Quotient of Signed by Power of 2</a:t>
            </a:r>
          </a:p>
          <a:p>
            <a:pPr lvl="1" eaLnBrk="1" hangingPunct="1">
              <a:tabLst>
                <a:tab pos="2971800" algn="l"/>
              </a:tabLst>
              <a:defRPr/>
            </a:pPr>
            <a:r>
              <a:rPr lang="en-US" b="1" dirty="0">
                <a:latin typeface="Courier New" pitchFamily="49" charset="0"/>
              </a:rPr>
              <a:t>x &gt;&gt; k</a:t>
            </a:r>
            <a:r>
              <a:rPr lang="en-US" b="1" dirty="0"/>
              <a:t> </a:t>
            </a:r>
            <a:r>
              <a:rPr lang="en-US" dirty="0"/>
              <a:t>gives  </a:t>
            </a:r>
            <a:r>
              <a:rPr lang="en-US" b="1" dirty="0">
                <a:sym typeface="Symbol" pitchFamily="18" charset="2"/>
              </a:rPr>
              <a:t> </a:t>
            </a:r>
            <a:r>
              <a:rPr lang="en-US" b="1" dirty="0">
                <a:latin typeface="Courier New" pitchFamily="49" charset="0"/>
              </a:rPr>
              <a:t>x / </a:t>
            </a:r>
            <a:r>
              <a:rPr lang="en-US" b="1" i="1" dirty="0"/>
              <a:t>2</a:t>
            </a:r>
            <a:r>
              <a:rPr lang="en-US" b="1" i="1" baseline="30000" dirty="0"/>
              <a:t>k </a:t>
            </a:r>
            <a:r>
              <a:rPr lang="en-US" b="1" dirty="0">
                <a:sym typeface="Symbol" pitchFamily="18" charset="2"/>
              </a:rPr>
              <a:t></a:t>
            </a:r>
            <a:endParaRPr lang="en-US" b="1" i="1" baseline="30000" dirty="0"/>
          </a:p>
          <a:p>
            <a:pPr lvl="2">
              <a:tabLst>
                <a:tab pos="2971800" algn="l"/>
              </a:tabLst>
              <a:defRPr/>
            </a:pPr>
            <a:r>
              <a:rPr lang="en-US" b="1" dirty="0">
                <a:solidFill>
                  <a:schemeClr val="tx2"/>
                </a:solidFill>
              </a:rPr>
              <a:t>Uses arithmetic shift</a:t>
            </a:r>
          </a:p>
          <a:p>
            <a:pPr lvl="2">
              <a:tabLst>
                <a:tab pos="2971800" algn="l"/>
              </a:tabLst>
              <a:defRPr/>
            </a:pPr>
            <a:r>
              <a:rPr lang="en-US" sz="2400" b="1" baseline="30000" dirty="0">
                <a:sym typeface="Symbol" pitchFamily="18" charset="2"/>
              </a:rPr>
              <a:t>Rounds to the left, not towards zero (Unlikely to be what is expected, introduces a bias).</a:t>
            </a:r>
            <a:endParaRPr lang="en-US" sz="2400" b="1" baseline="30000" dirty="0"/>
          </a:p>
        </p:txBody>
      </p:sp>
      <p:sp>
        <p:nvSpPr>
          <p:cNvPr id="14342" name="Rectangle 5"/>
          <p:cNvSpPr>
            <a:spLocks noChangeArrowheads="1"/>
          </p:cNvSpPr>
          <p:nvPr/>
        </p:nvSpPr>
        <p:spPr bwMode="auto">
          <a:xfrm>
            <a:off x="3962400" y="29622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43" name="Rectangle 6"/>
          <p:cNvSpPr>
            <a:spLocks noChangeArrowheads="1"/>
          </p:cNvSpPr>
          <p:nvPr/>
        </p:nvSpPr>
        <p:spPr bwMode="auto">
          <a:xfrm>
            <a:off x="4191000" y="296227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44" name="Rectangle 7"/>
          <p:cNvSpPr>
            <a:spLocks noChangeArrowheads="1"/>
          </p:cNvSpPr>
          <p:nvPr/>
        </p:nvSpPr>
        <p:spPr bwMode="auto">
          <a:xfrm>
            <a:off x="5105400" y="296227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45" name="Rectangle 8"/>
          <p:cNvSpPr>
            <a:spLocks noChangeArrowheads="1"/>
          </p:cNvSpPr>
          <p:nvPr/>
        </p:nvSpPr>
        <p:spPr bwMode="auto">
          <a:xfrm>
            <a:off x="3962400" y="34194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0</a:t>
            </a:r>
          </a:p>
        </p:txBody>
      </p:sp>
      <p:sp>
        <p:nvSpPr>
          <p:cNvPr id="14346" name="Rectangle 9"/>
          <p:cNvSpPr>
            <a:spLocks noChangeArrowheads="1"/>
          </p:cNvSpPr>
          <p:nvPr/>
        </p:nvSpPr>
        <p:spPr bwMode="auto">
          <a:xfrm>
            <a:off x="4876800" y="34194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4347" name="Rectangle 10"/>
          <p:cNvSpPr>
            <a:spLocks noChangeArrowheads="1"/>
          </p:cNvSpPr>
          <p:nvPr/>
        </p:nvSpPr>
        <p:spPr bwMode="auto">
          <a:xfrm>
            <a:off x="5105400" y="3419475"/>
            <a:ext cx="228600" cy="228600"/>
          </a:xfrm>
          <a:prstGeom prst="rect">
            <a:avLst/>
          </a:prstGeom>
          <a:solidFill>
            <a:srgbClr val="A8E7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a:t>
            </a:r>
          </a:p>
        </p:txBody>
      </p:sp>
      <p:sp>
        <p:nvSpPr>
          <p:cNvPr id="14348" name="Rectangle 11"/>
          <p:cNvSpPr>
            <a:spLocks noChangeArrowheads="1"/>
          </p:cNvSpPr>
          <p:nvPr/>
        </p:nvSpPr>
        <p:spPr bwMode="auto">
          <a:xfrm>
            <a:off x="5334000" y="34194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4349" name="Rectangle 12"/>
          <p:cNvSpPr>
            <a:spLocks noChangeArrowheads="1"/>
          </p:cNvSpPr>
          <p:nvPr/>
        </p:nvSpPr>
        <p:spPr bwMode="auto">
          <a:xfrm>
            <a:off x="6248400" y="34194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4350" name="Rectangle 13"/>
          <p:cNvSpPr>
            <a:spLocks noChangeArrowheads="1"/>
          </p:cNvSpPr>
          <p:nvPr/>
        </p:nvSpPr>
        <p:spPr bwMode="auto">
          <a:xfrm>
            <a:off x="6477000" y="34194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14351" name="Rectangle 14"/>
          <p:cNvSpPr>
            <a:spLocks noChangeArrowheads="1"/>
          </p:cNvSpPr>
          <p:nvPr/>
        </p:nvSpPr>
        <p:spPr bwMode="auto">
          <a:xfrm>
            <a:off x="4191000" y="3419475"/>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Calibri"/>
              </a:rPr>
              <a:t>•••</a:t>
            </a:r>
          </a:p>
        </p:txBody>
      </p:sp>
      <p:sp>
        <p:nvSpPr>
          <p:cNvPr id="14352" name="Rectangle 15"/>
          <p:cNvSpPr>
            <a:spLocks noChangeArrowheads="1"/>
          </p:cNvSpPr>
          <p:nvPr/>
        </p:nvSpPr>
        <p:spPr bwMode="auto">
          <a:xfrm>
            <a:off x="3352800" y="2886075"/>
            <a:ext cx="2857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x</a:t>
            </a:r>
          </a:p>
        </p:txBody>
      </p:sp>
      <p:sp>
        <p:nvSpPr>
          <p:cNvPr id="14353" name="Rectangle 16"/>
          <p:cNvSpPr>
            <a:spLocks noChangeArrowheads="1"/>
          </p:cNvSpPr>
          <p:nvPr/>
        </p:nvSpPr>
        <p:spPr bwMode="auto">
          <a:xfrm>
            <a:off x="3352800" y="3343275"/>
            <a:ext cx="366713"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a:t>
            </a:r>
            <a:endParaRPr kumimoji="0" lang="en-US" sz="2400" b="0" i="1"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14354" name="Line 17"/>
          <p:cNvSpPr>
            <a:spLocks noChangeShapeType="1"/>
          </p:cNvSpPr>
          <p:nvPr/>
        </p:nvSpPr>
        <p:spPr bwMode="auto">
          <a:xfrm>
            <a:off x="2209800" y="3724275"/>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55" name="Rectangle 18"/>
          <p:cNvSpPr>
            <a:spLocks noChangeArrowheads="1"/>
          </p:cNvSpPr>
          <p:nvPr/>
        </p:nvSpPr>
        <p:spPr bwMode="auto">
          <a:xfrm>
            <a:off x="2971800" y="3343275"/>
            <a:ext cx="320675"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rPr>
              <a:t>/</a:t>
            </a:r>
          </a:p>
        </p:txBody>
      </p:sp>
      <p:sp>
        <p:nvSpPr>
          <p:cNvPr id="14356" name="Rectangle 19"/>
          <p:cNvSpPr>
            <a:spLocks noChangeArrowheads="1"/>
          </p:cNvSpPr>
          <p:nvPr/>
        </p:nvSpPr>
        <p:spPr bwMode="auto">
          <a:xfrm>
            <a:off x="3060700" y="3800475"/>
            <a:ext cx="646113" cy="366713"/>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x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 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a:t>
            </a:r>
            <a:endParaRPr kumimoji="0" lang="en-US" sz="2400" b="0" i="1"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14357" name="Text Box 20"/>
          <p:cNvSpPr txBox="1">
            <a:spLocks noChangeArrowheads="1"/>
          </p:cNvSpPr>
          <p:nvPr/>
        </p:nvSpPr>
        <p:spPr bwMode="auto">
          <a:xfrm>
            <a:off x="533400" y="3800475"/>
            <a:ext cx="1131888" cy="40005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Division: </a:t>
            </a:r>
          </a:p>
        </p:txBody>
      </p:sp>
      <p:sp>
        <p:nvSpPr>
          <p:cNvPr id="14358" name="Text Box 21"/>
          <p:cNvSpPr txBox="1">
            <a:spLocks noChangeArrowheads="1"/>
          </p:cNvSpPr>
          <p:nvPr/>
        </p:nvSpPr>
        <p:spPr bwMode="auto">
          <a:xfrm>
            <a:off x="533400" y="3067050"/>
            <a:ext cx="1265238" cy="40005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Operands:</a:t>
            </a:r>
          </a:p>
        </p:txBody>
      </p:sp>
      <p:sp>
        <p:nvSpPr>
          <p:cNvPr id="14359" name="Rectangle 22"/>
          <p:cNvSpPr>
            <a:spLocks noChangeArrowheads="1"/>
          </p:cNvSpPr>
          <p:nvPr/>
        </p:nvSpPr>
        <p:spPr bwMode="auto">
          <a:xfrm>
            <a:off x="5562600" y="3419475"/>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Calibri"/>
              </a:rPr>
              <a:t>•••</a:t>
            </a:r>
          </a:p>
        </p:txBody>
      </p:sp>
      <p:sp>
        <p:nvSpPr>
          <p:cNvPr id="14360" name="Rectangle 23"/>
          <p:cNvSpPr>
            <a:spLocks noChangeArrowheads="1"/>
          </p:cNvSpPr>
          <p:nvPr/>
        </p:nvSpPr>
        <p:spPr bwMode="auto">
          <a:xfrm>
            <a:off x="5029200" y="2581275"/>
            <a:ext cx="2857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k</a:t>
            </a:r>
          </a:p>
        </p:txBody>
      </p:sp>
      <p:sp>
        <p:nvSpPr>
          <p:cNvPr id="14361" name="Rectangle 24"/>
          <p:cNvSpPr>
            <a:spLocks noChangeArrowheads="1"/>
          </p:cNvSpPr>
          <p:nvPr/>
        </p:nvSpPr>
        <p:spPr bwMode="auto">
          <a:xfrm>
            <a:off x="4419600" y="2962275"/>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a:t>
            </a:r>
          </a:p>
        </p:txBody>
      </p:sp>
      <p:grpSp>
        <p:nvGrpSpPr>
          <p:cNvPr id="3" name="Group 25"/>
          <p:cNvGrpSpPr>
            <a:grpSpLocks/>
          </p:cNvGrpSpPr>
          <p:nvPr/>
        </p:nvGrpSpPr>
        <p:grpSpPr bwMode="auto">
          <a:xfrm>
            <a:off x="5334000" y="2962275"/>
            <a:ext cx="1371600" cy="228600"/>
            <a:chOff x="3744" y="1488"/>
            <a:chExt cx="864" cy="144"/>
          </a:xfrm>
        </p:grpSpPr>
        <p:sp>
          <p:nvSpPr>
            <p:cNvPr id="14392" name="Rectangle 26"/>
            <p:cNvSpPr>
              <a:spLocks noChangeArrowheads="1"/>
            </p:cNvSpPr>
            <p:nvPr/>
          </p:nvSpPr>
          <p:spPr bwMode="auto">
            <a:xfrm>
              <a:off x="3744" y="1488"/>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93" name="Rectangle 27"/>
            <p:cNvSpPr>
              <a:spLocks noChangeArrowheads="1"/>
            </p:cNvSpPr>
            <p:nvPr/>
          </p:nvSpPr>
          <p:spPr bwMode="auto">
            <a:xfrm>
              <a:off x="4320" y="1488"/>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94" name="Rectangle 28"/>
            <p:cNvSpPr>
              <a:spLocks noChangeArrowheads="1"/>
            </p:cNvSpPr>
            <p:nvPr/>
          </p:nvSpPr>
          <p:spPr bwMode="auto">
            <a:xfrm>
              <a:off x="4464" y="1488"/>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95" name="Rectangle 29"/>
            <p:cNvSpPr>
              <a:spLocks noChangeArrowheads="1"/>
            </p:cNvSpPr>
            <p:nvPr/>
          </p:nvSpPr>
          <p:spPr bwMode="auto">
            <a:xfrm>
              <a:off x="3888" y="1488"/>
              <a:ext cx="432"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a:t>
              </a:r>
            </a:p>
          </p:txBody>
        </p:sp>
      </p:grpSp>
      <p:sp>
        <p:nvSpPr>
          <p:cNvPr id="14363" name="Rectangle 30"/>
          <p:cNvSpPr>
            <a:spLocks noChangeArrowheads="1"/>
          </p:cNvSpPr>
          <p:nvPr/>
        </p:nvSpPr>
        <p:spPr bwMode="auto">
          <a:xfrm>
            <a:off x="5334000" y="38766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64" name="Rectangle 31"/>
          <p:cNvSpPr>
            <a:spLocks noChangeArrowheads="1"/>
          </p:cNvSpPr>
          <p:nvPr/>
        </p:nvSpPr>
        <p:spPr bwMode="auto">
          <a:xfrm>
            <a:off x="5562600" y="387667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65" name="Rectangle 32"/>
          <p:cNvSpPr>
            <a:spLocks noChangeArrowheads="1"/>
          </p:cNvSpPr>
          <p:nvPr/>
        </p:nvSpPr>
        <p:spPr bwMode="auto">
          <a:xfrm>
            <a:off x="6477000" y="387667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66" name="Rectangle 33"/>
          <p:cNvSpPr>
            <a:spLocks noChangeArrowheads="1"/>
          </p:cNvSpPr>
          <p:nvPr/>
        </p:nvSpPr>
        <p:spPr bwMode="auto">
          <a:xfrm>
            <a:off x="5791200" y="3876675"/>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a:t>
            </a:r>
          </a:p>
        </p:txBody>
      </p:sp>
      <p:sp>
        <p:nvSpPr>
          <p:cNvPr id="14367" name="Rectangle 34"/>
          <p:cNvSpPr>
            <a:spLocks noChangeArrowheads="1"/>
          </p:cNvSpPr>
          <p:nvPr/>
        </p:nvSpPr>
        <p:spPr bwMode="auto">
          <a:xfrm>
            <a:off x="3962400" y="38766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0</a:t>
            </a:r>
          </a:p>
        </p:txBody>
      </p:sp>
      <p:sp>
        <p:nvSpPr>
          <p:cNvPr id="14368" name="Rectangle 35"/>
          <p:cNvSpPr>
            <a:spLocks noChangeArrowheads="1"/>
          </p:cNvSpPr>
          <p:nvPr/>
        </p:nvSpPr>
        <p:spPr bwMode="auto">
          <a:xfrm>
            <a:off x="4876800" y="38766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69" name="Rectangle 36"/>
          <p:cNvSpPr>
            <a:spLocks noChangeArrowheads="1"/>
          </p:cNvSpPr>
          <p:nvPr/>
        </p:nvSpPr>
        <p:spPr bwMode="auto">
          <a:xfrm>
            <a:off x="5105400" y="38766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70" name="Rectangle 37"/>
          <p:cNvSpPr>
            <a:spLocks noChangeArrowheads="1"/>
          </p:cNvSpPr>
          <p:nvPr/>
        </p:nvSpPr>
        <p:spPr bwMode="auto">
          <a:xfrm>
            <a:off x="4191000" y="3876675"/>
            <a:ext cx="6858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a:t>
            </a:r>
          </a:p>
        </p:txBody>
      </p:sp>
      <p:grpSp>
        <p:nvGrpSpPr>
          <p:cNvPr id="4" name="Group 38"/>
          <p:cNvGrpSpPr>
            <a:grpSpLocks/>
          </p:cNvGrpSpPr>
          <p:nvPr/>
        </p:nvGrpSpPr>
        <p:grpSpPr bwMode="auto">
          <a:xfrm>
            <a:off x="6781800" y="3876675"/>
            <a:ext cx="1371600" cy="228600"/>
            <a:chOff x="4416" y="2256"/>
            <a:chExt cx="864" cy="144"/>
          </a:xfrm>
        </p:grpSpPr>
        <p:sp>
          <p:nvSpPr>
            <p:cNvPr id="14388" name="Rectangle 39"/>
            <p:cNvSpPr>
              <a:spLocks noChangeArrowheads="1"/>
            </p:cNvSpPr>
            <p:nvPr/>
          </p:nvSpPr>
          <p:spPr bwMode="auto">
            <a:xfrm>
              <a:off x="4416" y="225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89" name="Rectangle 40"/>
            <p:cNvSpPr>
              <a:spLocks noChangeArrowheads="1"/>
            </p:cNvSpPr>
            <p:nvPr/>
          </p:nvSpPr>
          <p:spPr bwMode="auto">
            <a:xfrm>
              <a:off x="4992" y="225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90" name="Rectangle 41"/>
            <p:cNvSpPr>
              <a:spLocks noChangeArrowheads="1"/>
            </p:cNvSpPr>
            <p:nvPr/>
          </p:nvSpPr>
          <p:spPr bwMode="auto">
            <a:xfrm>
              <a:off x="5136" y="2256"/>
              <a:ext cx="144"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91" name="Rectangle 42"/>
            <p:cNvSpPr>
              <a:spLocks noChangeArrowheads="1"/>
            </p:cNvSpPr>
            <p:nvPr/>
          </p:nvSpPr>
          <p:spPr bwMode="auto">
            <a:xfrm>
              <a:off x="4560" y="2256"/>
              <a:ext cx="432" cy="144"/>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a:t>
              </a:r>
            </a:p>
          </p:txBody>
        </p:sp>
      </p:grpSp>
      <p:sp>
        <p:nvSpPr>
          <p:cNvPr id="14372" name="Line 43"/>
          <p:cNvSpPr>
            <a:spLocks noChangeShapeType="1"/>
          </p:cNvSpPr>
          <p:nvPr/>
        </p:nvSpPr>
        <p:spPr bwMode="auto">
          <a:xfrm>
            <a:off x="2209800" y="4257675"/>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73" name="Rectangle 44"/>
          <p:cNvSpPr>
            <a:spLocks noChangeArrowheads="1"/>
          </p:cNvSpPr>
          <p:nvPr/>
        </p:nvSpPr>
        <p:spPr bwMode="auto">
          <a:xfrm>
            <a:off x="1603375" y="4267200"/>
            <a:ext cx="2282825" cy="461963"/>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Times" pitchFamily="18" charset="0"/>
                <a:ea typeface="+mn-ea"/>
                <a:cs typeface="+mn-cs"/>
              </a:rPr>
              <a:t>RoundDown</a:t>
            </a:r>
            <a:r>
              <a:rPr kumimoji="0" lang="en-US" sz="2000" b="0" i="0" u="none" strike="noStrike" kern="1200" cap="none" spc="0" normalizeH="0" baseline="0" noProof="0" dirty="0">
                <a:ln>
                  <a:noFill/>
                </a:ln>
                <a:solidFill>
                  <a:srgbClr val="000000"/>
                </a:solidFill>
                <a:effectLst/>
                <a:uLnTx/>
                <a:uFillTx/>
                <a:latin typeface="Times" pitchFamily="18" charset="0"/>
                <a:ea typeface="+mn-ea"/>
                <a:cs typeface="+mn-cs"/>
              </a:rPr>
              <a:t>(</a:t>
            </a:r>
            <a:r>
              <a:rPr kumimoji="0" lang="en-US" sz="2000" b="0" i="1" u="none" strike="noStrike" kern="1200" cap="none" spc="0" normalizeH="0" baseline="0" noProof="0" dirty="0">
                <a:ln>
                  <a:noFill/>
                </a:ln>
                <a:solidFill>
                  <a:srgbClr val="000000"/>
                </a:solidFill>
                <a:effectLst/>
                <a:uLnTx/>
                <a:uFillTx/>
                <a:latin typeface="Times" pitchFamily="18" charset="0"/>
                <a:ea typeface="+mn-ea"/>
                <a:cs typeface="+mn-cs"/>
              </a:rPr>
              <a:t>x</a:t>
            </a:r>
            <a:r>
              <a:rPr kumimoji="0" lang="en-US" sz="2400" b="0" i="1" u="none" strike="noStrike" kern="1200" cap="none" spc="0" normalizeH="0" baseline="0" noProof="0" dirty="0">
                <a:ln>
                  <a:noFill/>
                </a:ln>
                <a:solidFill>
                  <a:srgbClr val="000000"/>
                </a:solidFill>
                <a:effectLst/>
                <a:uLnTx/>
                <a:uFillTx/>
                <a:latin typeface="Times"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Times" pitchFamily="18" charset="0"/>
                <a:ea typeface="+mn-ea"/>
                <a:cs typeface="+mn-cs"/>
              </a:rPr>
              <a:t>/ 2</a:t>
            </a:r>
            <a:r>
              <a:rPr kumimoji="0" lang="en-US" sz="2400" b="0" i="1" u="none" strike="noStrike" kern="1200" cap="none" spc="0" normalizeH="0" baseline="30000" noProof="0" dirty="0">
                <a:ln>
                  <a:noFill/>
                </a:ln>
                <a:solidFill>
                  <a:srgbClr val="000000"/>
                </a:solidFill>
                <a:effectLst/>
                <a:uLnTx/>
                <a:uFillTx/>
                <a:latin typeface="Times" pitchFamily="18" charset="0"/>
                <a:ea typeface="+mn-ea"/>
                <a:cs typeface="+mn-cs"/>
              </a:rPr>
              <a:t>k</a:t>
            </a:r>
            <a:r>
              <a:rPr kumimoji="0" lang="en-US" sz="2400" b="0" i="0" u="none" strike="noStrike" kern="1200" cap="none" spc="0" normalizeH="0" baseline="0" noProof="0" dirty="0">
                <a:ln>
                  <a:noFill/>
                </a:ln>
                <a:solidFill>
                  <a:srgbClr val="000000"/>
                </a:solidFill>
                <a:effectLst/>
                <a:uLnTx/>
                <a:uFillTx/>
                <a:latin typeface="Times" pitchFamily="18" charset="0"/>
                <a:ea typeface="+mn-ea"/>
                <a:cs typeface="+mn-cs"/>
                <a:sym typeface="Symbol" pitchFamily="18" charset="2"/>
              </a:rPr>
              <a:t>)</a:t>
            </a:r>
            <a:endParaRPr kumimoji="0" lang="en-US" sz="24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
        <p:nvSpPr>
          <p:cNvPr id="14374" name="Rectangle 45"/>
          <p:cNvSpPr>
            <a:spLocks noChangeArrowheads="1"/>
          </p:cNvSpPr>
          <p:nvPr/>
        </p:nvSpPr>
        <p:spPr bwMode="auto">
          <a:xfrm>
            <a:off x="5334000" y="44100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75" name="Rectangle 46"/>
          <p:cNvSpPr>
            <a:spLocks noChangeArrowheads="1"/>
          </p:cNvSpPr>
          <p:nvPr/>
        </p:nvSpPr>
        <p:spPr bwMode="auto">
          <a:xfrm>
            <a:off x="5562600" y="441007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76" name="Rectangle 47"/>
          <p:cNvSpPr>
            <a:spLocks noChangeArrowheads="1"/>
          </p:cNvSpPr>
          <p:nvPr/>
        </p:nvSpPr>
        <p:spPr bwMode="auto">
          <a:xfrm>
            <a:off x="6477000" y="441007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77" name="Rectangle 48"/>
          <p:cNvSpPr>
            <a:spLocks noChangeArrowheads="1"/>
          </p:cNvSpPr>
          <p:nvPr/>
        </p:nvSpPr>
        <p:spPr bwMode="auto">
          <a:xfrm>
            <a:off x="5791200" y="4410075"/>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a:t>
            </a:r>
          </a:p>
        </p:txBody>
      </p:sp>
      <p:sp>
        <p:nvSpPr>
          <p:cNvPr id="14378" name="Text Box 49"/>
          <p:cNvSpPr txBox="1">
            <a:spLocks noChangeArrowheads="1"/>
          </p:cNvSpPr>
          <p:nvPr/>
        </p:nvSpPr>
        <p:spPr bwMode="auto">
          <a:xfrm>
            <a:off x="533400" y="4333875"/>
            <a:ext cx="898525" cy="40005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Result:</a:t>
            </a:r>
          </a:p>
        </p:txBody>
      </p:sp>
      <p:sp>
        <p:nvSpPr>
          <p:cNvPr id="14379" name="Text Box 50"/>
          <p:cNvSpPr txBox="1">
            <a:spLocks noChangeArrowheads="1"/>
          </p:cNvSpPr>
          <p:nvPr/>
        </p:nvSpPr>
        <p:spPr bwMode="auto">
          <a:xfrm>
            <a:off x="6629400" y="3800475"/>
            <a:ext cx="261938" cy="46196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a:t>
            </a:r>
          </a:p>
        </p:txBody>
      </p:sp>
      <p:sp>
        <p:nvSpPr>
          <p:cNvPr id="14380" name="Text Box 51"/>
          <p:cNvSpPr txBox="1">
            <a:spLocks noChangeArrowheads="1"/>
          </p:cNvSpPr>
          <p:nvPr/>
        </p:nvSpPr>
        <p:spPr bwMode="auto">
          <a:xfrm>
            <a:off x="6934200" y="2886075"/>
            <a:ext cx="1695450" cy="46196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Binary Point</a:t>
            </a:r>
          </a:p>
        </p:txBody>
      </p:sp>
      <p:sp>
        <p:nvSpPr>
          <p:cNvPr id="14381" name="Line 52"/>
          <p:cNvSpPr>
            <a:spLocks noChangeShapeType="1"/>
          </p:cNvSpPr>
          <p:nvPr/>
        </p:nvSpPr>
        <p:spPr bwMode="auto">
          <a:xfrm flipH="1">
            <a:off x="6781800" y="3267075"/>
            <a:ext cx="304800" cy="685800"/>
          </a:xfrm>
          <a:prstGeom prst="line">
            <a:avLst/>
          </a:prstGeom>
          <a:noFill/>
          <a:ln w="25400">
            <a:solidFill>
              <a:schemeClr val="tx1"/>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82" name="Rectangle 53"/>
          <p:cNvSpPr>
            <a:spLocks noChangeArrowheads="1"/>
          </p:cNvSpPr>
          <p:nvPr/>
        </p:nvSpPr>
        <p:spPr bwMode="auto">
          <a:xfrm>
            <a:off x="3962400" y="38766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83" name="Rectangle 54"/>
          <p:cNvSpPr>
            <a:spLocks noChangeArrowheads="1"/>
          </p:cNvSpPr>
          <p:nvPr/>
        </p:nvSpPr>
        <p:spPr bwMode="auto">
          <a:xfrm>
            <a:off x="3962400" y="4410075"/>
            <a:ext cx="228600" cy="228600"/>
          </a:xfrm>
          <a:prstGeom prst="rect">
            <a:avLst/>
          </a:prstGeom>
          <a:solidFill>
            <a:srgbClr val="00CCF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0</a:t>
            </a:r>
          </a:p>
        </p:txBody>
      </p:sp>
      <p:sp>
        <p:nvSpPr>
          <p:cNvPr id="14384" name="Rectangle 55"/>
          <p:cNvSpPr>
            <a:spLocks noChangeArrowheads="1"/>
          </p:cNvSpPr>
          <p:nvPr/>
        </p:nvSpPr>
        <p:spPr bwMode="auto">
          <a:xfrm>
            <a:off x="4876800" y="44100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85" name="Rectangle 56"/>
          <p:cNvSpPr>
            <a:spLocks noChangeArrowheads="1"/>
          </p:cNvSpPr>
          <p:nvPr/>
        </p:nvSpPr>
        <p:spPr bwMode="auto">
          <a:xfrm>
            <a:off x="5105400" y="44100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4386" name="Rectangle 57"/>
          <p:cNvSpPr>
            <a:spLocks noChangeArrowheads="1"/>
          </p:cNvSpPr>
          <p:nvPr/>
        </p:nvSpPr>
        <p:spPr bwMode="auto">
          <a:xfrm>
            <a:off x="4191000" y="4410075"/>
            <a:ext cx="6858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rPr>
              <a:t>•••</a:t>
            </a:r>
          </a:p>
        </p:txBody>
      </p:sp>
      <p:sp>
        <p:nvSpPr>
          <p:cNvPr id="14387" name="Rectangle 58"/>
          <p:cNvSpPr>
            <a:spLocks noChangeArrowheads="1"/>
          </p:cNvSpPr>
          <p:nvPr/>
        </p:nvSpPr>
        <p:spPr bwMode="auto">
          <a:xfrm>
            <a:off x="3962400" y="44100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graphicFrame>
        <p:nvGraphicFramePr>
          <p:cNvPr id="14338" name="Object 59"/>
          <p:cNvGraphicFramePr>
            <a:graphicFrameLocks noChangeAspect="1"/>
          </p:cNvGraphicFramePr>
          <p:nvPr/>
        </p:nvGraphicFramePr>
        <p:xfrm>
          <a:off x="687388" y="4984750"/>
          <a:ext cx="7666037" cy="1612900"/>
        </p:xfrm>
        <a:graphic>
          <a:graphicData uri="http://schemas.openxmlformats.org/presentationml/2006/ole">
            <mc:AlternateContent xmlns:mc="http://schemas.openxmlformats.org/markup-compatibility/2006">
              <mc:Choice xmlns:v="urn:schemas-microsoft-com:vml" Requires="v">
                <p:oleObj name="Document" r:id="rId3" imgW="7859378" imgH="1650554" progId="Word.Document.8">
                  <p:embed/>
                </p:oleObj>
              </mc:Choice>
              <mc:Fallback>
                <p:oleObj name="Document" r:id="rId3" imgW="7859378" imgH="1650554" progId="Word.Document.8">
                  <p:embed/>
                  <p:pic>
                    <p:nvPicPr>
                      <p:cNvPr id="14338" name="Object 59"/>
                      <p:cNvPicPr>
                        <a:picLocks noChangeAspect="1" noChangeArrowheads="1"/>
                      </p:cNvPicPr>
                      <p:nvPr/>
                    </p:nvPicPr>
                    <p:blipFill>
                      <a:blip r:embed="rId4"/>
                      <a:srcRect/>
                      <a:stretch>
                        <a:fillRect/>
                      </a:stretch>
                    </p:blipFill>
                    <p:spPr bwMode="auto">
                      <a:xfrm>
                        <a:off x="687388" y="4984750"/>
                        <a:ext cx="7666037" cy="16129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94721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3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43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3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3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3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3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3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3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3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3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3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 grpId="0"/>
      <p:bldP spid="14357" grpId="0"/>
      <p:bldP spid="14363" grpId="0" animBg="1"/>
      <p:bldP spid="14364" grpId="0" animBg="1"/>
      <p:bldP spid="14365" grpId="0" animBg="1"/>
      <p:bldP spid="14366" grpId="0" animBg="1"/>
      <p:bldP spid="14367" grpId="0" animBg="1"/>
      <p:bldP spid="14368" grpId="0" animBg="1"/>
      <p:bldP spid="14369" grpId="0" animBg="1"/>
      <p:bldP spid="14370" grpId="0" animBg="1"/>
      <p:bldP spid="14372" grpId="0" animBg="1"/>
      <p:bldP spid="14372" grpId="1" animBg="1"/>
      <p:bldP spid="14373" grpId="0"/>
      <p:bldP spid="14374" grpId="0" animBg="1"/>
      <p:bldP spid="14375" grpId="0" animBg="1"/>
      <p:bldP spid="14376" grpId="0" animBg="1"/>
      <p:bldP spid="14377" grpId="0" animBg="1"/>
      <p:bldP spid="14378" grpId="0"/>
      <p:bldP spid="14379" grpId="0"/>
      <p:bldP spid="14380" grpId="0"/>
      <p:bldP spid="14381" grpId="0" animBg="1"/>
      <p:bldP spid="14382" grpId="0" animBg="1"/>
      <p:bldP spid="14383" grpId="0" animBg="1"/>
      <p:bldP spid="14384" grpId="0" animBg="1"/>
      <p:bldP spid="14385" grpId="0" animBg="1"/>
      <p:bldP spid="14386" grpId="0" animBg="1"/>
      <p:bldP spid="1438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9562" y="533400"/>
            <a:ext cx="7081838" cy="573088"/>
          </a:xfrm>
        </p:spPr>
        <p:txBody>
          <a:bodyPr/>
          <a:lstStyle/>
          <a:p>
            <a:pPr eaLnBrk="1" hangingPunct="1">
              <a:defRPr/>
            </a:pPr>
            <a:r>
              <a:rPr lang="en-US" dirty="0"/>
              <a:t>Round-toward-0 Divide</a:t>
            </a:r>
          </a:p>
        </p:txBody>
      </p:sp>
      <p:sp>
        <p:nvSpPr>
          <p:cNvPr id="175107" name="Rectangle 3"/>
          <p:cNvSpPr>
            <a:spLocks noGrp="1" noChangeArrowheads="1"/>
          </p:cNvSpPr>
          <p:nvPr>
            <p:ph type="body" idx="1"/>
          </p:nvPr>
        </p:nvSpPr>
        <p:spPr>
          <a:xfrm>
            <a:off x="290513" y="1220788"/>
            <a:ext cx="8307387" cy="5484812"/>
          </a:xfrm>
        </p:spPr>
        <p:txBody>
          <a:bodyPr/>
          <a:lstStyle/>
          <a:p>
            <a:pPr eaLnBrk="1" hangingPunct="1">
              <a:tabLst>
                <a:tab pos="2971800" algn="l"/>
              </a:tabLst>
              <a:defRPr/>
            </a:pPr>
            <a:r>
              <a:rPr lang="en-US" dirty="0"/>
              <a:t>Quotient of Negative Number by Power of 2</a:t>
            </a:r>
          </a:p>
          <a:p>
            <a:pPr lvl="1" eaLnBrk="1" hangingPunct="1">
              <a:tabLst>
                <a:tab pos="2971800" algn="l"/>
              </a:tabLst>
              <a:defRPr/>
            </a:pPr>
            <a:r>
              <a:rPr lang="en-US" dirty="0"/>
              <a:t>Want  </a:t>
            </a:r>
            <a:r>
              <a:rPr lang="en-US" b="1" dirty="0">
                <a:sym typeface="Symbol" pitchFamily="18" charset="2"/>
              </a:rPr>
              <a:t> </a:t>
            </a:r>
            <a:r>
              <a:rPr lang="en-US" b="1" dirty="0">
                <a:latin typeface="Courier New" pitchFamily="49" charset="0"/>
              </a:rPr>
              <a:t>x / </a:t>
            </a:r>
            <a:r>
              <a:rPr lang="en-US" b="1" dirty="0"/>
              <a:t>2</a:t>
            </a:r>
            <a:r>
              <a:rPr lang="en-US" b="1" i="1" baseline="30000" dirty="0"/>
              <a:t>k </a:t>
            </a:r>
            <a:r>
              <a:rPr lang="en-US" b="1" dirty="0">
                <a:sym typeface="Symbol" pitchFamily="18" charset="2"/>
              </a:rPr>
              <a:t>    </a:t>
            </a:r>
            <a:r>
              <a:rPr lang="en-US" dirty="0">
                <a:sym typeface="Symbol" pitchFamily="18" charset="2"/>
              </a:rPr>
              <a:t>(</a:t>
            </a:r>
            <a:r>
              <a:rPr lang="en-US" dirty="0"/>
              <a:t>Round Toward 0)</a:t>
            </a:r>
          </a:p>
          <a:p>
            <a:pPr lvl="1" eaLnBrk="1" hangingPunct="1">
              <a:tabLst>
                <a:tab pos="2971800" algn="l"/>
              </a:tabLst>
              <a:defRPr/>
            </a:pPr>
            <a:r>
              <a:rPr lang="en-US" dirty="0"/>
              <a:t>Compute as  </a:t>
            </a:r>
            <a:r>
              <a:rPr lang="en-US" b="1" dirty="0">
                <a:sym typeface="Symbol" pitchFamily="18" charset="2"/>
              </a:rPr>
              <a:t> </a:t>
            </a:r>
            <a:r>
              <a:rPr lang="en-US" b="1" dirty="0">
                <a:latin typeface="Courier New" pitchFamily="49" charset="0"/>
              </a:rPr>
              <a:t>(x+(</a:t>
            </a:r>
            <a:r>
              <a:rPr lang="en-US" b="1" dirty="0"/>
              <a:t>2</a:t>
            </a:r>
            <a:r>
              <a:rPr lang="en-US" b="1" i="1" baseline="30000" dirty="0"/>
              <a:t>k</a:t>
            </a:r>
            <a:r>
              <a:rPr lang="en-US" b="1" dirty="0">
                <a:latin typeface="Courier New" pitchFamily="49" charset="0"/>
              </a:rPr>
              <a:t>-1))/ </a:t>
            </a:r>
            <a:r>
              <a:rPr lang="en-US" b="1" dirty="0"/>
              <a:t>2</a:t>
            </a:r>
            <a:r>
              <a:rPr lang="en-US" b="1" i="1" baseline="30000" dirty="0"/>
              <a:t>k </a:t>
            </a:r>
            <a:r>
              <a:rPr lang="en-US" b="1" dirty="0">
                <a:sym typeface="Symbol" pitchFamily="18" charset="2"/>
              </a:rPr>
              <a:t></a:t>
            </a:r>
            <a:endParaRPr lang="en-US" b="1" dirty="0"/>
          </a:p>
          <a:p>
            <a:pPr lvl="2" eaLnBrk="1" hangingPunct="1">
              <a:tabLst>
                <a:tab pos="2971800" algn="l"/>
              </a:tabLst>
              <a:defRPr/>
            </a:pPr>
            <a:r>
              <a:rPr lang="en-US" dirty="0"/>
              <a:t>In C: </a:t>
            </a:r>
            <a:r>
              <a:rPr lang="en-US" b="1" dirty="0">
                <a:latin typeface="Courier New" pitchFamily="49" charset="0"/>
              </a:rPr>
              <a:t>(x + (1&lt;&lt;k)-1) &gt;&gt; k</a:t>
            </a:r>
            <a:endParaRPr lang="en-US" b="1" dirty="0"/>
          </a:p>
          <a:p>
            <a:pPr lvl="2" eaLnBrk="1" hangingPunct="1">
              <a:tabLst>
                <a:tab pos="2971800" algn="l"/>
              </a:tabLst>
              <a:defRPr/>
            </a:pPr>
            <a:r>
              <a:rPr lang="en-US" dirty="0"/>
              <a:t>Biases dividend toward 0</a:t>
            </a:r>
          </a:p>
          <a:p>
            <a:pPr lvl="2" eaLnBrk="1" hangingPunct="1">
              <a:tabLst>
                <a:tab pos="2971800" algn="l"/>
              </a:tabLst>
              <a:defRPr/>
            </a:pPr>
            <a:endParaRPr lang="en-US" dirty="0"/>
          </a:p>
          <a:p>
            <a:pPr>
              <a:lnSpc>
                <a:spcPct val="100000"/>
              </a:lnSpc>
              <a:spcBef>
                <a:spcPct val="0"/>
              </a:spcBef>
              <a:buClrTx/>
              <a:buFontTx/>
              <a:buNone/>
              <a:tabLst>
                <a:tab pos="2971800" algn="l"/>
              </a:tabLst>
              <a:defRPr/>
            </a:pPr>
            <a:r>
              <a:rPr lang="en-US" dirty="0">
                <a:effectLst/>
              </a:rPr>
              <a:t>Case 1: No rounding</a:t>
            </a:r>
            <a:endParaRPr lang="en-US" dirty="0"/>
          </a:p>
        </p:txBody>
      </p:sp>
      <p:sp>
        <p:nvSpPr>
          <p:cNvPr id="45060" name="Text Box 4"/>
          <p:cNvSpPr txBox="1">
            <a:spLocks noChangeArrowheads="1"/>
          </p:cNvSpPr>
          <p:nvPr/>
        </p:nvSpPr>
        <p:spPr bwMode="auto">
          <a:xfrm>
            <a:off x="838200" y="5029200"/>
            <a:ext cx="1194558"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Divisor: </a:t>
            </a:r>
          </a:p>
        </p:txBody>
      </p:sp>
      <p:sp>
        <p:nvSpPr>
          <p:cNvPr id="45061" name="Text Box 5"/>
          <p:cNvSpPr txBox="1">
            <a:spLocks noChangeArrowheads="1"/>
          </p:cNvSpPr>
          <p:nvPr/>
        </p:nvSpPr>
        <p:spPr bwMode="auto">
          <a:xfrm>
            <a:off x="762000" y="3813175"/>
            <a:ext cx="1375698"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Dividend:</a:t>
            </a:r>
          </a:p>
        </p:txBody>
      </p:sp>
      <p:sp>
        <p:nvSpPr>
          <p:cNvPr id="45062" name="Rectangle 6"/>
          <p:cNvSpPr>
            <a:spLocks noChangeArrowheads="1"/>
          </p:cNvSpPr>
          <p:nvPr/>
        </p:nvSpPr>
        <p:spPr bwMode="auto">
          <a:xfrm>
            <a:off x="4114800" y="5105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63" name="Rectangle 7"/>
          <p:cNvSpPr>
            <a:spLocks noChangeArrowheads="1"/>
          </p:cNvSpPr>
          <p:nvPr/>
        </p:nvSpPr>
        <p:spPr bwMode="auto">
          <a:xfrm>
            <a:off x="5029200" y="5105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64" name="Rectangle 8"/>
          <p:cNvSpPr>
            <a:spLocks noChangeArrowheads="1"/>
          </p:cNvSpPr>
          <p:nvPr/>
        </p:nvSpPr>
        <p:spPr bwMode="auto">
          <a:xfrm>
            <a:off x="5257800" y="5105400"/>
            <a:ext cx="228600" cy="228600"/>
          </a:xfrm>
          <a:prstGeom prst="rect">
            <a:avLst/>
          </a:prstGeom>
          <a:solidFill>
            <a:srgbClr val="A8E7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a:t>
            </a:r>
          </a:p>
        </p:txBody>
      </p:sp>
      <p:sp>
        <p:nvSpPr>
          <p:cNvPr id="45065" name="Rectangle 9"/>
          <p:cNvSpPr>
            <a:spLocks noChangeArrowheads="1"/>
          </p:cNvSpPr>
          <p:nvPr/>
        </p:nvSpPr>
        <p:spPr bwMode="auto">
          <a:xfrm>
            <a:off x="5486400" y="5105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66" name="Rectangle 10"/>
          <p:cNvSpPr>
            <a:spLocks noChangeArrowheads="1"/>
          </p:cNvSpPr>
          <p:nvPr/>
        </p:nvSpPr>
        <p:spPr bwMode="auto">
          <a:xfrm>
            <a:off x="6400800" y="5105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67" name="Rectangle 11"/>
          <p:cNvSpPr>
            <a:spLocks noChangeArrowheads="1"/>
          </p:cNvSpPr>
          <p:nvPr/>
        </p:nvSpPr>
        <p:spPr bwMode="auto">
          <a:xfrm>
            <a:off x="6629400" y="5105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68" name="Rectangle 12"/>
          <p:cNvSpPr>
            <a:spLocks noChangeArrowheads="1"/>
          </p:cNvSpPr>
          <p:nvPr/>
        </p:nvSpPr>
        <p:spPr bwMode="auto">
          <a:xfrm>
            <a:off x="4343400" y="51054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069" name="Rectangle 13"/>
          <p:cNvSpPr>
            <a:spLocks noChangeArrowheads="1"/>
          </p:cNvSpPr>
          <p:nvPr/>
        </p:nvSpPr>
        <p:spPr bwMode="auto">
          <a:xfrm>
            <a:off x="3505200" y="3813175"/>
            <a:ext cx="2984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a:t>
            </a:r>
          </a:p>
        </p:txBody>
      </p:sp>
      <p:sp>
        <p:nvSpPr>
          <p:cNvPr id="45070" name="Rectangle 14"/>
          <p:cNvSpPr>
            <a:spLocks noChangeArrowheads="1"/>
          </p:cNvSpPr>
          <p:nvPr/>
        </p:nvSpPr>
        <p:spPr bwMode="auto">
          <a:xfrm>
            <a:off x="3505200" y="5029200"/>
            <a:ext cx="366713"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a:t>
            </a:r>
            <a:endParaRPr kumimoji="0" lang="en-US" sz="2400" b="0" i="1"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45071" name="Line 15"/>
          <p:cNvSpPr>
            <a:spLocks noChangeShapeType="1"/>
          </p:cNvSpPr>
          <p:nvPr/>
        </p:nvSpPr>
        <p:spPr bwMode="auto">
          <a:xfrm>
            <a:off x="2362200" y="5410200"/>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45072" name="Rectangle 16"/>
          <p:cNvSpPr>
            <a:spLocks noChangeArrowheads="1"/>
          </p:cNvSpPr>
          <p:nvPr/>
        </p:nvSpPr>
        <p:spPr bwMode="auto">
          <a:xfrm>
            <a:off x="3124200" y="5029200"/>
            <a:ext cx="320675"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rPr>
              <a:t>/</a:t>
            </a:r>
          </a:p>
        </p:txBody>
      </p:sp>
      <p:sp>
        <p:nvSpPr>
          <p:cNvPr id="45073" name="Rectangle 17"/>
          <p:cNvSpPr>
            <a:spLocks noChangeArrowheads="1"/>
          </p:cNvSpPr>
          <p:nvPr/>
        </p:nvSpPr>
        <p:spPr bwMode="auto">
          <a:xfrm>
            <a:off x="2895600" y="5486400"/>
            <a:ext cx="1042988" cy="457200"/>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sym typeface="Symbol" pitchFamily="18" charset="2"/>
              </a:rPr>
              <a:t> </a:t>
            </a: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u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 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 </a:t>
            </a:r>
            <a:r>
              <a:rPr kumimoji="0" lang="en-US" sz="2400" b="1" i="1" u="none" strike="noStrike" kern="1200" cap="none" spc="0" normalizeH="0" baseline="30000" noProof="0">
                <a:ln>
                  <a:noFill/>
                </a:ln>
                <a:solidFill>
                  <a:srgbClr val="000000"/>
                </a:solidFill>
                <a:effectLst/>
                <a:uLnTx/>
                <a:uFillTx/>
                <a:latin typeface="Times" pitchFamily="18" charset="0"/>
                <a:ea typeface="+mn-ea"/>
                <a:cs typeface="+mn-cs"/>
              </a:rPr>
              <a:t>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sym typeface="Symbol" pitchFamily="18" charset="2"/>
              </a:rPr>
              <a:t></a:t>
            </a:r>
          </a:p>
        </p:txBody>
      </p:sp>
      <p:sp>
        <p:nvSpPr>
          <p:cNvPr id="45074" name="Rectangle 18"/>
          <p:cNvSpPr>
            <a:spLocks noChangeArrowheads="1"/>
          </p:cNvSpPr>
          <p:nvPr/>
        </p:nvSpPr>
        <p:spPr bwMode="auto">
          <a:xfrm>
            <a:off x="5715000" y="51054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075" name="Rectangle 19"/>
          <p:cNvSpPr>
            <a:spLocks noChangeArrowheads="1"/>
          </p:cNvSpPr>
          <p:nvPr/>
        </p:nvSpPr>
        <p:spPr bwMode="auto">
          <a:xfrm>
            <a:off x="5222850" y="3518950"/>
            <a:ext cx="298480" cy="40011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Times" pitchFamily="18" charset="0"/>
                <a:ea typeface="+mn-ea"/>
                <a:cs typeface="+mn-cs"/>
              </a:rPr>
              <a:t>k</a:t>
            </a:r>
          </a:p>
        </p:txBody>
      </p:sp>
      <p:sp>
        <p:nvSpPr>
          <p:cNvPr id="45076" name="Rectangle 20"/>
          <p:cNvSpPr>
            <a:spLocks noChangeArrowheads="1"/>
          </p:cNvSpPr>
          <p:nvPr/>
        </p:nvSpPr>
        <p:spPr bwMode="auto">
          <a:xfrm>
            <a:off x="4114800" y="388937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a:t>
            </a:r>
          </a:p>
        </p:txBody>
      </p:sp>
      <p:sp>
        <p:nvSpPr>
          <p:cNvPr id="45077" name="Rectangle 21"/>
          <p:cNvSpPr>
            <a:spLocks noChangeArrowheads="1"/>
          </p:cNvSpPr>
          <p:nvPr/>
        </p:nvSpPr>
        <p:spPr bwMode="auto">
          <a:xfrm>
            <a:off x="4343400" y="388937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5078" name="Rectangle 22"/>
          <p:cNvSpPr>
            <a:spLocks noChangeArrowheads="1"/>
          </p:cNvSpPr>
          <p:nvPr/>
        </p:nvSpPr>
        <p:spPr bwMode="auto">
          <a:xfrm>
            <a:off x="5257800" y="388937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5079" name="Rectangle 23"/>
          <p:cNvSpPr>
            <a:spLocks noChangeArrowheads="1"/>
          </p:cNvSpPr>
          <p:nvPr/>
        </p:nvSpPr>
        <p:spPr bwMode="auto">
          <a:xfrm>
            <a:off x="4572000" y="3889375"/>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080" name="Rectangle 24"/>
          <p:cNvSpPr>
            <a:spLocks noChangeArrowheads="1"/>
          </p:cNvSpPr>
          <p:nvPr/>
        </p:nvSpPr>
        <p:spPr bwMode="auto">
          <a:xfrm>
            <a:off x="5486400" y="38893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81" name="Rectangle 25"/>
          <p:cNvSpPr>
            <a:spLocks noChangeArrowheads="1"/>
          </p:cNvSpPr>
          <p:nvPr/>
        </p:nvSpPr>
        <p:spPr bwMode="auto">
          <a:xfrm>
            <a:off x="6400800" y="38893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82" name="Rectangle 26"/>
          <p:cNvSpPr>
            <a:spLocks noChangeArrowheads="1"/>
          </p:cNvSpPr>
          <p:nvPr/>
        </p:nvSpPr>
        <p:spPr bwMode="auto">
          <a:xfrm>
            <a:off x="6629400" y="38893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83" name="Rectangle 27"/>
          <p:cNvSpPr>
            <a:spLocks noChangeArrowheads="1"/>
          </p:cNvSpPr>
          <p:nvPr/>
        </p:nvSpPr>
        <p:spPr bwMode="auto">
          <a:xfrm>
            <a:off x="5715000" y="3889375"/>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084" name="Rectangle 28"/>
          <p:cNvSpPr>
            <a:spLocks noChangeArrowheads="1"/>
          </p:cNvSpPr>
          <p:nvPr/>
        </p:nvSpPr>
        <p:spPr bwMode="auto">
          <a:xfrm>
            <a:off x="5486400" y="55626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085" name="Rectangle 29"/>
          <p:cNvSpPr>
            <a:spLocks noChangeArrowheads="1"/>
          </p:cNvSpPr>
          <p:nvPr/>
        </p:nvSpPr>
        <p:spPr bwMode="auto">
          <a:xfrm>
            <a:off x="5715000" y="55626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5086" name="Rectangle 30"/>
          <p:cNvSpPr>
            <a:spLocks noChangeArrowheads="1"/>
          </p:cNvSpPr>
          <p:nvPr/>
        </p:nvSpPr>
        <p:spPr bwMode="auto">
          <a:xfrm>
            <a:off x="6629400" y="55626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5087" name="Rectangle 31"/>
          <p:cNvSpPr>
            <a:spLocks noChangeArrowheads="1"/>
          </p:cNvSpPr>
          <p:nvPr/>
        </p:nvSpPr>
        <p:spPr bwMode="auto">
          <a:xfrm>
            <a:off x="5943600" y="5562600"/>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088" name="Rectangle 32"/>
          <p:cNvSpPr>
            <a:spLocks noChangeArrowheads="1"/>
          </p:cNvSpPr>
          <p:nvPr/>
        </p:nvSpPr>
        <p:spPr bwMode="auto">
          <a:xfrm>
            <a:off x="4114800" y="55626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89" name="Rectangle 33"/>
          <p:cNvSpPr>
            <a:spLocks noChangeArrowheads="1"/>
          </p:cNvSpPr>
          <p:nvPr/>
        </p:nvSpPr>
        <p:spPr bwMode="auto">
          <a:xfrm>
            <a:off x="5029200" y="55626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090" name="Rectangle 34"/>
          <p:cNvSpPr>
            <a:spLocks noChangeArrowheads="1"/>
          </p:cNvSpPr>
          <p:nvPr/>
        </p:nvSpPr>
        <p:spPr bwMode="auto">
          <a:xfrm>
            <a:off x="5257800" y="55626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091" name="Rectangle 35"/>
          <p:cNvSpPr>
            <a:spLocks noChangeArrowheads="1"/>
          </p:cNvSpPr>
          <p:nvPr/>
        </p:nvSpPr>
        <p:spPr bwMode="auto">
          <a:xfrm>
            <a:off x="4343400" y="5562600"/>
            <a:ext cx="6858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092" name="Text Box 36"/>
          <p:cNvSpPr txBox="1">
            <a:spLocks noChangeArrowheads="1"/>
          </p:cNvSpPr>
          <p:nvPr/>
        </p:nvSpPr>
        <p:spPr bwMode="auto">
          <a:xfrm>
            <a:off x="6781800" y="5486400"/>
            <a:ext cx="242938" cy="369332"/>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a:t>
            </a:r>
          </a:p>
        </p:txBody>
      </p:sp>
      <p:sp>
        <p:nvSpPr>
          <p:cNvPr id="45093" name="Text Box 37"/>
          <p:cNvSpPr txBox="1">
            <a:spLocks noChangeArrowheads="1"/>
          </p:cNvSpPr>
          <p:nvPr/>
        </p:nvSpPr>
        <p:spPr bwMode="auto">
          <a:xfrm>
            <a:off x="7086600" y="4572000"/>
            <a:ext cx="1446422" cy="400110"/>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rPr>
              <a:t>Binary Point</a:t>
            </a:r>
          </a:p>
        </p:txBody>
      </p:sp>
      <p:sp>
        <p:nvSpPr>
          <p:cNvPr id="45094" name="Line 38"/>
          <p:cNvSpPr>
            <a:spLocks noChangeShapeType="1"/>
          </p:cNvSpPr>
          <p:nvPr/>
        </p:nvSpPr>
        <p:spPr bwMode="auto">
          <a:xfrm flipH="1">
            <a:off x="6934200" y="4953000"/>
            <a:ext cx="304800" cy="685800"/>
          </a:xfrm>
          <a:prstGeom prst="line">
            <a:avLst/>
          </a:prstGeom>
          <a:noFill/>
          <a:ln w="25400">
            <a:solidFill>
              <a:schemeClr val="tx1"/>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5095" name="Rectangle 39"/>
          <p:cNvSpPr>
            <a:spLocks noChangeArrowheads="1"/>
          </p:cNvSpPr>
          <p:nvPr/>
        </p:nvSpPr>
        <p:spPr bwMode="auto">
          <a:xfrm>
            <a:off x="4114800" y="55626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096" name="Rectangle 40"/>
          <p:cNvSpPr>
            <a:spLocks noChangeArrowheads="1"/>
          </p:cNvSpPr>
          <p:nvPr/>
        </p:nvSpPr>
        <p:spPr bwMode="auto">
          <a:xfrm>
            <a:off x="4114800" y="42703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97" name="Rectangle 41"/>
          <p:cNvSpPr>
            <a:spLocks noChangeArrowheads="1"/>
          </p:cNvSpPr>
          <p:nvPr/>
        </p:nvSpPr>
        <p:spPr bwMode="auto">
          <a:xfrm>
            <a:off x="5029200" y="42703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98" name="Rectangle 42"/>
          <p:cNvSpPr>
            <a:spLocks noChangeArrowheads="1"/>
          </p:cNvSpPr>
          <p:nvPr/>
        </p:nvSpPr>
        <p:spPr bwMode="auto">
          <a:xfrm>
            <a:off x="5257800" y="42703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5099" name="Rectangle 43"/>
          <p:cNvSpPr>
            <a:spLocks noChangeArrowheads="1"/>
          </p:cNvSpPr>
          <p:nvPr/>
        </p:nvSpPr>
        <p:spPr bwMode="auto">
          <a:xfrm>
            <a:off x="5486400" y="42703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100" name="Rectangle 44"/>
          <p:cNvSpPr>
            <a:spLocks noChangeArrowheads="1"/>
          </p:cNvSpPr>
          <p:nvPr/>
        </p:nvSpPr>
        <p:spPr bwMode="auto">
          <a:xfrm>
            <a:off x="6400800" y="42703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101" name="Rectangle 45"/>
          <p:cNvSpPr>
            <a:spLocks noChangeArrowheads="1"/>
          </p:cNvSpPr>
          <p:nvPr/>
        </p:nvSpPr>
        <p:spPr bwMode="auto">
          <a:xfrm>
            <a:off x="6629400" y="4270375"/>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102" name="Rectangle 46"/>
          <p:cNvSpPr>
            <a:spLocks noChangeArrowheads="1"/>
          </p:cNvSpPr>
          <p:nvPr/>
        </p:nvSpPr>
        <p:spPr bwMode="auto">
          <a:xfrm>
            <a:off x="4343400" y="4270375"/>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103" name="Rectangle 47"/>
          <p:cNvSpPr>
            <a:spLocks noChangeArrowheads="1"/>
          </p:cNvSpPr>
          <p:nvPr/>
        </p:nvSpPr>
        <p:spPr bwMode="auto">
          <a:xfrm>
            <a:off x="3100388" y="4194175"/>
            <a:ext cx="762000" cy="366713"/>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–1</a:t>
            </a:r>
          </a:p>
        </p:txBody>
      </p:sp>
      <p:sp>
        <p:nvSpPr>
          <p:cNvPr id="45104" name="Rectangle 48"/>
          <p:cNvSpPr>
            <a:spLocks noChangeArrowheads="1"/>
          </p:cNvSpPr>
          <p:nvPr/>
        </p:nvSpPr>
        <p:spPr bwMode="auto">
          <a:xfrm>
            <a:off x="5715000" y="4270375"/>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105" name="Rectangle 49"/>
          <p:cNvSpPr>
            <a:spLocks noChangeArrowheads="1"/>
          </p:cNvSpPr>
          <p:nvPr/>
        </p:nvSpPr>
        <p:spPr bwMode="auto">
          <a:xfrm>
            <a:off x="7010400" y="55626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106" name="Rectangle 50"/>
          <p:cNvSpPr>
            <a:spLocks noChangeArrowheads="1"/>
          </p:cNvSpPr>
          <p:nvPr/>
        </p:nvSpPr>
        <p:spPr bwMode="auto">
          <a:xfrm>
            <a:off x="7924800" y="55626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a:t>
            </a:r>
          </a:p>
        </p:txBody>
      </p:sp>
      <p:sp>
        <p:nvSpPr>
          <p:cNvPr id="45107" name="Rectangle 51"/>
          <p:cNvSpPr>
            <a:spLocks noChangeArrowheads="1"/>
          </p:cNvSpPr>
          <p:nvPr/>
        </p:nvSpPr>
        <p:spPr bwMode="auto">
          <a:xfrm>
            <a:off x="8153400" y="55626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108" name="Rectangle 52"/>
          <p:cNvSpPr>
            <a:spLocks noChangeArrowheads="1"/>
          </p:cNvSpPr>
          <p:nvPr/>
        </p:nvSpPr>
        <p:spPr bwMode="auto">
          <a:xfrm>
            <a:off x="7239000" y="5562600"/>
            <a:ext cx="6858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109" name="Line 53"/>
          <p:cNvSpPr>
            <a:spLocks noChangeShapeType="1"/>
          </p:cNvSpPr>
          <p:nvPr/>
        </p:nvSpPr>
        <p:spPr bwMode="auto">
          <a:xfrm>
            <a:off x="2514600" y="4572000"/>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45110" name="Rectangle 54"/>
          <p:cNvSpPr>
            <a:spLocks noChangeArrowheads="1"/>
          </p:cNvSpPr>
          <p:nvPr/>
        </p:nvSpPr>
        <p:spPr bwMode="auto">
          <a:xfrm>
            <a:off x="4114800" y="47244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111" name="Rectangle 55"/>
          <p:cNvSpPr>
            <a:spLocks noChangeArrowheads="1"/>
          </p:cNvSpPr>
          <p:nvPr/>
        </p:nvSpPr>
        <p:spPr bwMode="auto">
          <a:xfrm>
            <a:off x="4343400" y="47244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5112" name="Rectangle 56"/>
          <p:cNvSpPr>
            <a:spLocks noChangeArrowheads="1"/>
          </p:cNvSpPr>
          <p:nvPr/>
        </p:nvSpPr>
        <p:spPr bwMode="auto">
          <a:xfrm>
            <a:off x="5257800" y="47244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5113" name="Rectangle 57"/>
          <p:cNvSpPr>
            <a:spLocks noChangeArrowheads="1"/>
          </p:cNvSpPr>
          <p:nvPr/>
        </p:nvSpPr>
        <p:spPr bwMode="auto">
          <a:xfrm>
            <a:off x="4572000" y="4724400"/>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114" name="Rectangle 58"/>
          <p:cNvSpPr>
            <a:spLocks noChangeArrowheads="1"/>
          </p:cNvSpPr>
          <p:nvPr/>
        </p:nvSpPr>
        <p:spPr bwMode="auto">
          <a:xfrm>
            <a:off x="5486400" y="47244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a:t>
            </a:r>
          </a:p>
        </p:txBody>
      </p:sp>
      <p:sp>
        <p:nvSpPr>
          <p:cNvPr id="45115" name="Rectangle 59"/>
          <p:cNvSpPr>
            <a:spLocks noChangeArrowheads="1"/>
          </p:cNvSpPr>
          <p:nvPr/>
        </p:nvSpPr>
        <p:spPr bwMode="auto">
          <a:xfrm>
            <a:off x="6400800" y="47244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116" name="Rectangle 60"/>
          <p:cNvSpPr>
            <a:spLocks noChangeArrowheads="1"/>
          </p:cNvSpPr>
          <p:nvPr/>
        </p:nvSpPr>
        <p:spPr bwMode="auto">
          <a:xfrm>
            <a:off x="6629400" y="47244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5117" name="Rectangle 61"/>
          <p:cNvSpPr>
            <a:spLocks noChangeArrowheads="1"/>
          </p:cNvSpPr>
          <p:nvPr/>
        </p:nvSpPr>
        <p:spPr bwMode="auto">
          <a:xfrm>
            <a:off x="5715000" y="4724400"/>
            <a:ext cx="6858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5118" name="Rectangle 62"/>
          <p:cNvSpPr>
            <a:spLocks noChangeArrowheads="1"/>
          </p:cNvSpPr>
          <p:nvPr/>
        </p:nvSpPr>
        <p:spPr bwMode="auto">
          <a:xfrm>
            <a:off x="1219200" y="6110288"/>
            <a:ext cx="3051926" cy="461665"/>
          </a:xfrm>
          <a:prstGeom prst="rect">
            <a:avLst/>
          </a:prstGeom>
          <a:noFill/>
          <a:ln w="25400">
            <a:noFill/>
            <a:miter lim="800000"/>
            <a:headEnd/>
            <a:tailEnd/>
          </a:ln>
        </p:spPr>
        <p:txBody>
          <a:bodyPr wrap="none">
            <a:spAutoFit/>
          </a:bodyPr>
          <a:lstStyle/>
          <a:p>
            <a:pPr marL="228600" marR="0" lvl="2"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Biasing has no effect</a:t>
            </a:r>
          </a:p>
        </p:txBody>
      </p:sp>
    </p:spTree>
    <p:extLst>
      <p:ext uri="{BB962C8B-B14F-4D97-AF65-F5344CB8AC3E}">
        <p14:creationId xmlns:p14="http://schemas.microsoft.com/office/powerpoint/2010/main" val="868758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0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0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0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0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0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0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0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0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0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0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0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0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0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0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0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0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0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0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0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08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08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08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0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09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0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0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09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09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09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09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509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09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509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510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10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10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510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510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10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510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510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510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510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511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511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511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511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511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511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511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511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511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75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P spid="45062" grpId="0" animBg="1"/>
      <p:bldP spid="45063" grpId="0" animBg="1"/>
      <p:bldP spid="45064" grpId="0" animBg="1"/>
      <p:bldP spid="45065" grpId="0" animBg="1"/>
      <p:bldP spid="45066" grpId="0" animBg="1"/>
      <p:bldP spid="45067" grpId="0" animBg="1"/>
      <p:bldP spid="45068" grpId="0" animBg="1"/>
      <p:bldP spid="45069" grpId="0"/>
      <p:bldP spid="45070" grpId="0"/>
      <p:bldP spid="45071" grpId="0" animBg="1"/>
      <p:bldP spid="45072" grpId="0"/>
      <p:bldP spid="45073" grpId="0"/>
      <p:bldP spid="45074" grpId="0" animBg="1"/>
      <p:bldP spid="45075" grpId="0"/>
      <p:bldP spid="45076" grpId="0" animBg="1"/>
      <p:bldP spid="45077" grpId="0" animBg="1"/>
      <p:bldP spid="45078" grpId="0" animBg="1"/>
      <p:bldP spid="45079" grpId="0" animBg="1"/>
      <p:bldP spid="45080" grpId="0" animBg="1"/>
      <p:bldP spid="45081" grpId="0" animBg="1"/>
      <p:bldP spid="45082" grpId="0" animBg="1"/>
      <p:bldP spid="45083" grpId="0" animBg="1"/>
      <p:bldP spid="45084" grpId="0" animBg="1"/>
      <p:bldP spid="45085" grpId="0" animBg="1"/>
      <p:bldP spid="45086" grpId="0" animBg="1"/>
      <p:bldP spid="45087" grpId="0" animBg="1"/>
      <p:bldP spid="45088" grpId="0" animBg="1"/>
      <p:bldP spid="45089" grpId="0" animBg="1"/>
      <p:bldP spid="45090" grpId="0" animBg="1"/>
      <p:bldP spid="45091" grpId="0" animBg="1"/>
      <p:bldP spid="45092" grpId="0"/>
      <p:bldP spid="45093" grpId="0"/>
      <p:bldP spid="45094" grpId="0" animBg="1"/>
      <p:bldP spid="45095" grpId="0" animBg="1"/>
      <p:bldP spid="45096" grpId="0" animBg="1"/>
      <p:bldP spid="45097" grpId="0" animBg="1"/>
      <p:bldP spid="45098" grpId="0" animBg="1"/>
      <p:bldP spid="45099" grpId="0" animBg="1"/>
      <p:bldP spid="45100" grpId="0" animBg="1"/>
      <p:bldP spid="45101" grpId="0" animBg="1"/>
      <p:bldP spid="45102" grpId="0" animBg="1"/>
      <p:bldP spid="45103" grpId="0"/>
      <p:bldP spid="45104" grpId="0" animBg="1"/>
      <p:bldP spid="45105" grpId="0" animBg="1"/>
      <p:bldP spid="45106" grpId="0" animBg="1"/>
      <p:bldP spid="45107" grpId="0" animBg="1"/>
      <p:bldP spid="45108" grpId="0" animBg="1"/>
      <p:bldP spid="45109" grpId="0" animBg="1"/>
      <p:bldP spid="45110" grpId="0" animBg="1"/>
      <p:bldP spid="45111" grpId="0" animBg="1"/>
      <p:bldP spid="45112" grpId="0" animBg="1"/>
      <p:bldP spid="45113" grpId="0" animBg="1"/>
      <p:bldP spid="45114" grpId="0" animBg="1"/>
      <p:bldP spid="45115" grpId="0" animBg="1"/>
      <p:bldP spid="45116" grpId="0" animBg="1"/>
      <p:bldP spid="45117" grpId="0" animBg="1"/>
      <p:bldP spid="451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04800" y="722312"/>
            <a:ext cx="7881938" cy="573088"/>
          </a:xfrm>
        </p:spPr>
        <p:txBody>
          <a:bodyPr/>
          <a:lstStyle/>
          <a:p>
            <a:pPr eaLnBrk="1" hangingPunct="1">
              <a:defRPr/>
            </a:pPr>
            <a:r>
              <a:rPr lang="en-US"/>
              <a:t>Correct Power-of-2 Divide (Cont.)</a:t>
            </a:r>
          </a:p>
        </p:txBody>
      </p:sp>
      <p:sp>
        <p:nvSpPr>
          <p:cNvPr id="46083" name="Text Box 3"/>
          <p:cNvSpPr txBox="1">
            <a:spLocks noChangeArrowheads="1"/>
          </p:cNvSpPr>
          <p:nvPr/>
        </p:nvSpPr>
        <p:spPr bwMode="auto">
          <a:xfrm>
            <a:off x="838200" y="4191000"/>
            <a:ext cx="1194558"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Divisor: </a:t>
            </a:r>
          </a:p>
        </p:txBody>
      </p:sp>
      <p:sp>
        <p:nvSpPr>
          <p:cNvPr id="46084" name="Text Box 4"/>
          <p:cNvSpPr txBox="1">
            <a:spLocks noChangeArrowheads="1"/>
          </p:cNvSpPr>
          <p:nvPr/>
        </p:nvSpPr>
        <p:spPr bwMode="auto">
          <a:xfrm>
            <a:off x="762000" y="2209800"/>
            <a:ext cx="1375698"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Dividend:</a:t>
            </a:r>
          </a:p>
        </p:txBody>
      </p:sp>
      <p:sp>
        <p:nvSpPr>
          <p:cNvPr id="46085" name="Rectangle 5"/>
          <p:cNvSpPr>
            <a:spLocks noChangeArrowheads="1"/>
          </p:cNvSpPr>
          <p:nvPr/>
        </p:nvSpPr>
        <p:spPr bwMode="auto">
          <a:xfrm>
            <a:off x="304800" y="1597025"/>
            <a:ext cx="2372188"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rPr>
              <a:t>Case 2: Rounding</a:t>
            </a:r>
          </a:p>
        </p:txBody>
      </p:sp>
      <p:sp>
        <p:nvSpPr>
          <p:cNvPr id="46086" name="Rectangle 6"/>
          <p:cNvSpPr>
            <a:spLocks noChangeArrowheads="1"/>
          </p:cNvSpPr>
          <p:nvPr/>
        </p:nvSpPr>
        <p:spPr bwMode="auto">
          <a:xfrm>
            <a:off x="4114800" y="42672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6087" name="Rectangle 7"/>
          <p:cNvSpPr>
            <a:spLocks noChangeArrowheads="1"/>
          </p:cNvSpPr>
          <p:nvPr/>
        </p:nvSpPr>
        <p:spPr bwMode="auto">
          <a:xfrm>
            <a:off x="5029200" y="42672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6088" name="Rectangle 8"/>
          <p:cNvSpPr>
            <a:spLocks noChangeArrowheads="1"/>
          </p:cNvSpPr>
          <p:nvPr/>
        </p:nvSpPr>
        <p:spPr bwMode="auto">
          <a:xfrm>
            <a:off x="5257800" y="4267200"/>
            <a:ext cx="228600" cy="228600"/>
          </a:xfrm>
          <a:prstGeom prst="rect">
            <a:avLst/>
          </a:prstGeom>
          <a:solidFill>
            <a:srgbClr val="A8E7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6089" name="Rectangle 9"/>
          <p:cNvSpPr>
            <a:spLocks noChangeArrowheads="1"/>
          </p:cNvSpPr>
          <p:nvPr/>
        </p:nvSpPr>
        <p:spPr bwMode="auto">
          <a:xfrm>
            <a:off x="5486400" y="42672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6090" name="Rectangle 10"/>
          <p:cNvSpPr>
            <a:spLocks noChangeArrowheads="1"/>
          </p:cNvSpPr>
          <p:nvPr/>
        </p:nvSpPr>
        <p:spPr bwMode="auto">
          <a:xfrm>
            <a:off x="6400800" y="42672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6091" name="Rectangle 11"/>
          <p:cNvSpPr>
            <a:spLocks noChangeArrowheads="1"/>
          </p:cNvSpPr>
          <p:nvPr/>
        </p:nvSpPr>
        <p:spPr bwMode="auto">
          <a:xfrm>
            <a:off x="6629400" y="42672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6092" name="Rectangle 12"/>
          <p:cNvSpPr>
            <a:spLocks noChangeArrowheads="1"/>
          </p:cNvSpPr>
          <p:nvPr/>
        </p:nvSpPr>
        <p:spPr bwMode="auto">
          <a:xfrm>
            <a:off x="4343400" y="42672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093" name="Rectangle 13"/>
          <p:cNvSpPr>
            <a:spLocks noChangeArrowheads="1"/>
          </p:cNvSpPr>
          <p:nvPr/>
        </p:nvSpPr>
        <p:spPr bwMode="auto">
          <a:xfrm>
            <a:off x="3505200" y="2209800"/>
            <a:ext cx="2857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x</a:t>
            </a:r>
          </a:p>
        </p:txBody>
      </p:sp>
      <p:sp>
        <p:nvSpPr>
          <p:cNvPr id="46094" name="Rectangle 14"/>
          <p:cNvSpPr>
            <a:spLocks noChangeArrowheads="1"/>
          </p:cNvSpPr>
          <p:nvPr/>
        </p:nvSpPr>
        <p:spPr bwMode="auto">
          <a:xfrm>
            <a:off x="3505200" y="4191000"/>
            <a:ext cx="366713"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a:t>
            </a:r>
            <a:endParaRPr kumimoji="0" lang="en-US" sz="2400" b="0" i="1"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46095" name="Line 15"/>
          <p:cNvSpPr>
            <a:spLocks noChangeShapeType="1"/>
          </p:cNvSpPr>
          <p:nvPr/>
        </p:nvSpPr>
        <p:spPr bwMode="auto">
          <a:xfrm>
            <a:off x="2362200" y="4572000"/>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46096" name="Rectangle 16"/>
          <p:cNvSpPr>
            <a:spLocks noChangeArrowheads="1"/>
          </p:cNvSpPr>
          <p:nvPr/>
        </p:nvSpPr>
        <p:spPr bwMode="auto">
          <a:xfrm>
            <a:off x="3124200" y="4191000"/>
            <a:ext cx="320675"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rPr>
              <a:t>/</a:t>
            </a:r>
          </a:p>
        </p:txBody>
      </p:sp>
      <p:sp>
        <p:nvSpPr>
          <p:cNvPr id="46097" name="Rectangle 17"/>
          <p:cNvSpPr>
            <a:spLocks noChangeArrowheads="1"/>
          </p:cNvSpPr>
          <p:nvPr/>
        </p:nvSpPr>
        <p:spPr bwMode="auto">
          <a:xfrm>
            <a:off x="2828925" y="4572000"/>
            <a:ext cx="1030288" cy="457200"/>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sym typeface="Symbol" pitchFamily="18" charset="2"/>
              </a:rPr>
              <a:t> </a:t>
            </a: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x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 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 </a:t>
            </a:r>
            <a:r>
              <a:rPr kumimoji="0" lang="en-US" sz="2400" b="1" i="1" u="none" strike="noStrike" kern="1200" cap="none" spc="0" normalizeH="0" baseline="30000" noProof="0">
                <a:ln>
                  <a:noFill/>
                </a:ln>
                <a:solidFill>
                  <a:srgbClr val="000000"/>
                </a:solidFill>
                <a:effectLst/>
                <a:uLnTx/>
                <a:uFillTx/>
                <a:latin typeface="Times" pitchFamily="18" charset="0"/>
                <a:ea typeface="+mn-ea"/>
                <a:cs typeface="+mn-cs"/>
              </a:rPr>
              <a:t>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sym typeface="Symbol" pitchFamily="18" charset="2"/>
              </a:rPr>
              <a:t></a:t>
            </a:r>
          </a:p>
        </p:txBody>
      </p:sp>
      <p:sp>
        <p:nvSpPr>
          <p:cNvPr id="46098" name="Rectangle 18"/>
          <p:cNvSpPr>
            <a:spLocks noChangeArrowheads="1"/>
          </p:cNvSpPr>
          <p:nvPr/>
        </p:nvSpPr>
        <p:spPr bwMode="auto">
          <a:xfrm>
            <a:off x="5715000" y="42672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099" name="Rectangle 19"/>
          <p:cNvSpPr>
            <a:spLocks noChangeArrowheads="1"/>
          </p:cNvSpPr>
          <p:nvPr/>
        </p:nvSpPr>
        <p:spPr bwMode="auto">
          <a:xfrm>
            <a:off x="5215465" y="1905000"/>
            <a:ext cx="285750" cy="366713"/>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pitchFamily="18" charset="0"/>
                <a:ea typeface="+mn-ea"/>
                <a:cs typeface="+mn-cs"/>
              </a:rPr>
              <a:t>k</a:t>
            </a:r>
          </a:p>
        </p:txBody>
      </p:sp>
      <p:sp>
        <p:nvSpPr>
          <p:cNvPr id="46100" name="Rectangle 20"/>
          <p:cNvSpPr>
            <a:spLocks noChangeArrowheads="1"/>
          </p:cNvSpPr>
          <p:nvPr/>
        </p:nvSpPr>
        <p:spPr bwMode="auto">
          <a:xfrm>
            <a:off x="4114800" y="22860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6101" name="Rectangle 21"/>
          <p:cNvSpPr>
            <a:spLocks noChangeArrowheads="1"/>
          </p:cNvSpPr>
          <p:nvPr/>
        </p:nvSpPr>
        <p:spPr bwMode="auto">
          <a:xfrm>
            <a:off x="4343400" y="22860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02" name="Rectangle 22"/>
          <p:cNvSpPr>
            <a:spLocks noChangeArrowheads="1"/>
          </p:cNvSpPr>
          <p:nvPr/>
        </p:nvSpPr>
        <p:spPr bwMode="auto">
          <a:xfrm>
            <a:off x="5257800" y="22860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03" name="Rectangle 23"/>
          <p:cNvSpPr>
            <a:spLocks noChangeArrowheads="1"/>
          </p:cNvSpPr>
          <p:nvPr/>
        </p:nvSpPr>
        <p:spPr bwMode="auto">
          <a:xfrm>
            <a:off x="4572000" y="2286000"/>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104" name="Rectangle 24"/>
          <p:cNvSpPr>
            <a:spLocks noChangeArrowheads="1"/>
          </p:cNvSpPr>
          <p:nvPr/>
        </p:nvSpPr>
        <p:spPr bwMode="auto">
          <a:xfrm>
            <a:off x="5486400" y="2286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05" name="Rectangle 25"/>
          <p:cNvSpPr>
            <a:spLocks noChangeArrowheads="1"/>
          </p:cNvSpPr>
          <p:nvPr/>
        </p:nvSpPr>
        <p:spPr bwMode="auto">
          <a:xfrm>
            <a:off x="6400800" y="2286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06" name="Rectangle 26"/>
          <p:cNvSpPr>
            <a:spLocks noChangeArrowheads="1"/>
          </p:cNvSpPr>
          <p:nvPr/>
        </p:nvSpPr>
        <p:spPr bwMode="auto">
          <a:xfrm>
            <a:off x="6629400" y="2286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07" name="Rectangle 27"/>
          <p:cNvSpPr>
            <a:spLocks noChangeArrowheads="1"/>
          </p:cNvSpPr>
          <p:nvPr/>
        </p:nvSpPr>
        <p:spPr bwMode="auto">
          <a:xfrm>
            <a:off x="5715000" y="22860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108" name="Rectangle 28"/>
          <p:cNvSpPr>
            <a:spLocks noChangeArrowheads="1"/>
          </p:cNvSpPr>
          <p:nvPr/>
        </p:nvSpPr>
        <p:spPr bwMode="auto">
          <a:xfrm>
            <a:off x="5486400" y="47244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6109" name="Rectangle 29"/>
          <p:cNvSpPr>
            <a:spLocks noChangeArrowheads="1"/>
          </p:cNvSpPr>
          <p:nvPr/>
        </p:nvSpPr>
        <p:spPr bwMode="auto">
          <a:xfrm>
            <a:off x="5715000" y="47244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10" name="Rectangle 30"/>
          <p:cNvSpPr>
            <a:spLocks noChangeArrowheads="1"/>
          </p:cNvSpPr>
          <p:nvPr/>
        </p:nvSpPr>
        <p:spPr bwMode="auto">
          <a:xfrm>
            <a:off x="6629400" y="4724400"/>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11" name="Rectangle 31"/>
          <p:cNvSpPr>
            <a:spLocks noChangeArrowheads="1"/>
          </p:cNvSpPr>
          <p:nvPr/>
        </p:nvSpPr>
        <p:spPr bwMode="auto">
          <a:xfrm>
            <a:off x="5943600" y="4724400"/>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112" name="Rectangle 32"/>
          <p:cNvSpPr>
            <a:spLocks noChangeArrowheads="1"/>
          </p:cNvSpPr>
          <p:nvPr/>
        </p:nvSpPr>
        <p:spPr bwMode="auto">
          <a:xfrm>
            <a:off x="4114800" y="47244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6113" name="Rectangle 33"/>
          <p:cNvSpPr>
            <a:spLocks noChangeArrowheads="1"/>
          </p:cNvSpPr>
          <p:nvPr/>
        </p:nvSpPr>
        <p:spPr bwMode="auto">
          <a:xfrm>
            <a:off x="5029200" y="47244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6114" name="Rectangle 34"/>
          <p:cNvSpPr>
            <a:spLocks noChangeArrowheads="1"/>
          </p:cNvSpPr>
          <p:nvPr/>
        </p:nvSpPr>
        <p:spPr bwMode="auto">
          <a:xfrm>
            <a:off x="5257800" y="47244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6115" name="Rectangle 35"/>
          <p:cNvSpPr>
            <a:spLocks noChangeArrowheads="1"/>
          </p:cNvSpPr>
          <p:nvPr/>
        </p:nvSpPr>
        <p:spPr bwMode="auto">
          <a:xfrm>
            <a:off x="4343400" y="4724400"/>
            <a:ext cx="6858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116" name="Text Box 36"/>
          <p:cNvSpPr txBox="1">
            <a:spLocks noChangeArrowheads="1"/>
          </p:cNvSpPr>
          <p:nvPr/>
        </p:nvSpPr>
        <p:spPr bwMode="auto">
          <a:xfrm>
            <a:off x="6781800" y="4648200"/>
            <a:ext cx="242938" cy="369332"/>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a:t>
            </a:r>
          </a:p>
        </p:txBody>
      </p:sp>
      <p:sp>
        <p:nvSpPr>
          <p:cNvPr id="46117" name="Text Box 37"/>
          <p:cNvSpPr txBox="1">
            <a:spLocks noChangeArrowheads="1"/>
          </p:cNvSpPr>
          <p:nvPr/>
        </p:nvSpPr>
        <p:spPr bwMode="auto">
          <a:xfrm>
            <a:off x="7086600" y="3733800"/>
            <a:ext cx="1695144"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Binary Point</a:t>
            </a:r>
          </a:p>
        </p:txBody>
      </p:sp>
      <p:sp>
        <p:nvSpPr>
          <p:cNvPr id="46118" name="Line 38"/>
          <p:cNvSpPr>
            <a:spLocks noChangeShapeType="1"/>
          </p:cNvSpPr>
          <p:nvPr/>
        </p:nvSpPr>
        <p:spPr bwMode="auto">
          <a:xfrm flipH="1">
            <a:off x="6934200" y="4114800"/>
            <a:ext cx="304800" cy="685800"/>
          </a:xfrm>
          <a:prstGeom prst="line">
            <a:avLst/>
          </a:prstGeom>
          <a:noFill/>
          <a:ln w="25400">
            <a:solidFill>
              <a:schemeClr val="tx1"/>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46119" name="Rectangle 39"/>
          <p:cNvSpPr>
            <a:spLocks noChangeArrowheads="1"/>
          </p:cNvSpPr>
          <p:nvPr/>
        </p:nvSpPr>
        <p:spPr bwMode="auto">
          <a:xfrm>
            <a:off x="4114800" y="4724400"/>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6120" name="Rectangle 40"/>
          <p:cNvSpPr>
            <a:spLocks noChangeArrowheads="1"/>
          </p:cNvSpPr>
          <p:nvPr/>
        </p:nvSpPr>
        <p:spPr bwMode="auto">
          <a:xfrm>
            <a:off x="4114800" y="2667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6121" name="Rectangle 41"/>
          <p:cNvSpPr>
            <a:spLocks noChangeArrowheads="1"/>
          </p:cNvSpPr>
          <p:nvPr/>
        </p:nvSpPr>
        <p:spPr bwMode="auto">
          <a:xfrm>
            <a:off x="5029200" y="2667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6122" name="Rectangle 42"/>
          <p:cNvSpPr>
            <a:spLocks noChangeArrowheads="1"/>
          </p:cNvSpPr>
          <p:nvPr/>
        </p:nvSpPr>
        <p:spPr bwMode="auto">
          <a:xfrm>
            <a:off x="5257800" y="2667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0</a:t>
            </a:r>
          </a:p>
        </p:txBody>
      </p:sp>
      <p:sp>
        <p:nvSpPr>
          <p:cNvPr id="46123" name="Rectangle 43"/>
          <p:cNvSpPr>
            <a:spLocks noChangeArrowheads="1"/>
          </p:cNvSpPr>
          <p:nvPr/>
        </p:nvSpPr>
        <p:spPr bwMode="auto">
          <a:xfrm>
            <a:off x="5486400" y="2667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6124" name="Rectangle 44"/>
          <p:cNvSpPr>
            <a:spLocks noChangeArrowheads="1"/>
          </p:cNvSpPr>
          <p:nvPr/>
        </p:nvSpPr>
        <p:spPr bwMode="auto">
          <a:xfrm>
            <a:off x="6400800" y="2667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6125" name="Rectangle 45"/>
          <p:cNvSpPr>
            <a:spLocks noChangeArrowheads="1"/>
          </p:cNvSpPr>
          <p:nvPr/>
        </p:nvSpPr>
        <p:spPr bwMode="auto">
          <a:xfrm>
            <a:off x="6629400" y="2667000"/>
            <a:ext cx="2286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1</a:t>
            </a:r>
          </a:p>
        </p:txBody>
      </p:sp>
      <p:sp>
        <p:nvSpPr>
          <p:cNvPr id="46126" name="Rectangle 46"/>
          <p:cNvSpPr>
            <a:spLocks noChangeArrowheads="1"/>
          </p:cNvSpPr>
          <p:nvPr/>
        </p:nvSpPr>
        <p:spPr bwMode="auto">
          <a:xfrm>
            <a:off x="4343400" y="26670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127" name="Rectangle 47"/>
          <p:cNvSpPr>
            <a:spLocks noChangeArrowheads="1"/>
          </p:cNvSpPr>
          <p:nvPr/>
        </p:nvSpPr>
        <p:spPr bwMode="auto">
          <a:xfrm>
            <a:off x="3100388" y="2590800"/>
            <a:ext cx="762000" cy="366713"/>
          </a:xfrm>
          <a:prstGeom prst="rect">
            <a:avLst/>
          </a:prstGeom>
          <a:noFill/>
          <a:ln w="254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+2</a:t>
            </a:r>
            <a:r>
              <a:rPr kumimoji="0" lang="en-US" sz="2400" b="0" i="1" u="none" strike="noStrike" kern="1200" cap="none" spc="0" normalizeH="0" baseline="30000" noProof="0">
                <a:ln>
                  <a:noFill/>
                </a:ln>
                <a:solidFill>
                  <a:srgbClr val="000000"/>
                </a:solidFill>
                <a:effectLst/>
                <a:uLnTx/>
                <a:uFillTx/>
                <a:latin typeface="Times" pitchFamily="18" charset="0"/>
                <a:ea typeface="+mn-ea"/>
                <a:cs typeface="+mn-cs"/>
              </a:rPr>
              <a:t>k </a:t>
            </a:r>
            <a:r>
              <a:rPr kumimoji="0" lang="en-US" sz="2400" b="0" i="0" u="none" strike="noStrike" kern="1200" cap="none" spc="0" normalizeH="0" baseline="0" noProof="0">
                <a:ln>
                  <a:noFill/>
                </a:ln>
                <a:solidFill>
                  <a:srgbClr val="000000"/>
                </a:solidFill>
                <a:effectLst/>
                <a:uLnTx/>
                <a:uFillTx/>
                <a:latin typeface="Times" pitchFamily="18" charset="0"/>
                <a:ea typeface="+mn-ea"/>
                <a:cs typeface="+mn-cs"/>
              </a:rPr>
              <a:t>–1</a:t>
            </a:r>
          </a:p>
        </p:txBody>
      </p:sp>
      <p:sp>
        <p:nvSpPr>
          <p:cNvPr id="46128" name="Rectangle 48"/>
          <p:cNvSpPr>
            <a:spLocks noChangeArrowheads="1"/>
          </p:cNvSpPr>
          <p:nvPr/>
        </p:nvSpPr>
        <p:spPr bwMode="auto">
          <a:xfrm>
            <a:off x="5715000" y="2667000"/>
            <a:ext cx="685800" cy="228600"/>
          </a:xfrm>
          <a:prstGeom prst="rect">
            <a:avLst/>
          </a:prstGeom>
          <a:solidFill>
            <a:schemeClr val="bg1"/>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129" name="Line 49"/>
          <p:cNvSpPr>
            <a:spLocks noChangeShapeType="1"/>
          </p:cNvSpPr>
          <p:nvPr/>
        </p:nvSpPr>
        <p:spPr bwMode="auto">
          <a:xfrm>
            <a:off x="2514600" y="2968625"/>
            <a:ext cx="6324600" cy="0"/>
          </a:xfrm>
          <a:prstGeom prst="line">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46130" name="Rectangle 50"/>
          <p:cNvSpPr>
            <a:spLocks noChangeArrowheads="1"/>
          </p:cNvSpPr>
          <p:nvPr/>
        </p:nvSpPr>
        <p:spPr bwMode="auto">
          <a:xfrm>
            <a:off x="4114800" y="3121025"/>
            <a:ext cx="228600" cy="228600"/>
          </a:xfrm>
          <a:prstGeom prst="rect">
            <a:avLst/>
          </a:prstGeom>
          <a:solidFill>
            <a:srgbClr val="EFBFBF"/>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1</a:t>
            </a:r>
          </a:p>
        </p:txBody>
      </p:sp>
      <p:sp>
        <p:nvSpPr>
          <p:cNvPr id="46131" name="Rectangle 51"/>
          <p:cNvSpPr>
            <a:spLocks noChangeArrowheads="1"/>
          </p:cNvSpPr>
          <p:nvPr/>
        </p:nvSpPr>
        <p:spPr bwMode="auto">
          <a:xfrm>
            <a:off x="4343400" y="312102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32" name="Rectangle 52"/>
          <p:cNvSpPr>
            <a:spLocks noChangeArrowheads="1"/>
          </p:cNvSpPr>
          <p:nvPr/>
        </p:nvSpPr>
        <p:spPr bwMode="auto">
          <a:xfrm>
            <a:off x="5257800" y="3121025"/>
            <a:ext cx="2286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33" name="Rectangle 53"/>
          <p:cNvSpPr>
            <a:spLocks noChangeArrowheads="1"/>
          </p:cNvSpPr>
          <p:nvPr/>
        </p:nvSpPr>
        <p:spPr bwMode="auto">
          <a:xfrm>
            <a:off x="4572000" y="3121025"/>
            <a:ext cx="685800" cy="228600"/>
          </a:xfrm>
          <a:prstGeom prst="rect">
            <a:avLst/>
          </a:prstGeom>
          <a:solidFill>
            <a:srgbClr val="FFFF99"/>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134" name="Rectangle 54"/>
          <p:cNvSpPr>
            <a:spLocks noChangeArrowheads="1"/>
          </p:cNvSpPr>
          <p:nvPr/>
        </p:nvSpPr>
        <p:spPr bwMode="auto">
          <a:xfrm>
            <a:off x="5486400" y="3121025"/>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35" name="Rectangle 55"/>
          <p:cNvSpPr>
            <a:spLocks noChangeArrowheads="1"/>
          </p:cNvSpPr>
          <p:nvPr/>
        </p:nvSpPr>
        <p:spPr bwMode="auto">
          <a:xfrm>
            <a:off x="6400800" y="3121025"/>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36" name="Rectangle 56"/>
          <p:cNvSpPr>
            <a:spLocks noChangeArrowheads="1"/>
          </p:cNvSpPr>
          <p:nvPr/>
        </p:nvSpPr>
        <p:spPr bwMode="auto">
          <a:xfrm>
            <a:off x="6629400" y="3121025"/>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37" name="Rectangle 57"/>
          <p:cNvSpPr>
            <a:spLocks noChangeArrowheads="1"/>
          </p:cNvSpPr>
          <p:nvPr/>
        </p:nvSpPr>
        <p:spPr bwMode="auto">
          <a:xfrm>
            <a:off x="5715000" y="3121025"/>
            <a:ext cx="6858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138" name="Rectangle 58"/>
          <p:cNvSpPr>
            <a:spLocks noChangeArrowheads="1"/>
          </p:cNvSpPr>
          <p:nvPr/>
        </p:nvSpPr>
        <p:spPr bwMode="auto">
          <a:xfrm>
            <a:off x="685800" y="5939135"/>
            <a:ext cx="4018921" cy="461665"/>
          </a:xfrm>
          <a:prstGeom prst="rect">
            <a:avLst/>
          </a:prstGeom>
          <a:noFill/>
          <a:ln w="25400">
            <a:noFill/>
            <a:miter lim="800000"/>
            <a:headEnd/>
            <a:tailEnd/>
          </a:ln>
        </p:spPr>
        <p:txBody>
          <a:bodyPr wrap="none">
            <a:spAutoFit/>
          </a:bodyPr>
          <a:lstStyle/>
          <a:p>
            <a:pPr marL="228600" marR="0" lvl="2"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libri" pitchFamily="34" charset="0"/>
                <a:ea typeface="+mn-ea"/>
                <a:cs typeface="+mn-cs"/>
              </a:rPr>
              <a:t>Biasing adds 1 to final result</a:t>
            </a:r>
          </a:p>
        </p:txBody>
      </p:sp>
      <p:sp>
        <p:nvSpPr>
          <p:cNvPr id="46139" name="Rectangle 59"/>
          <p:cNvSpPr>
            <a:spLocks noChangeArrowheads="1"/>
          </p:cNvSpPr>
          <p:nvPr/>
        </p:nvSpPr>
        <p:spPr bwMode="auto">
          <a:xfrm>
            <a:off x="7010400" y="47244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40" name="Rectangle 60"/>
          <p:cNvSpPr>
            <a:spLocks noChangeArrowheads="1"/>
          </p:cNvSpPr>
          <p:nvPr/>
        </p:nvSpPr>
        <p:spPr bwMode="auto">
          <a:xfrm>
            <a:off x="7924800" y="47244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41" name="Rectangle 61"/>
          <p:cNvSpPr>
            <a:spLocks noChangeArrowheads="1"/>
          </p:cNvSpPr>
          <p:nvPr/>
        </p:nvSpPr>
        <p:spPr bwMode="auto">
          <a:xfrm>
            <a:off x="8153400" y="4724400"/>
            <a:ext cx="2286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6142" name="Rectangle 62"/>
          <p:cNvSpPr>
            <a:spLocks noChangeArrowheads="1"/>
          </p:cNvSpPr>
          <p:nvPr/>
        </p:nvSpPr>
        <p:spPr bwMode="auto">
          <a:xfrm>
            <a:off x="7239000" y="4724400"/>
            <a:ext cx="685800" cy="228600"/>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a:t>
            </a:r>
          </a:p>
        </p:txBody>
      </p:sp>
      <p:sp>
        <p:nvSpPr>
          <p:cNvPr id="46143" name="AutoShape 63"/>
          <p:cNvSpPr>
            <a:spLocks/>
          </p:cNvSpPr>
          <p:nvPr/>
        </p:nvSpPr>
        <p:spPr bwMode="auto">
          <a:xfrm rot="-5400000">
            <a:off x="4800600" y="2971800"/>
            <a:ext cx="228600" cy="1143000"/>
          </a:xfrm>
          <a:prstGeom prst="leftBrace">
            <a:avLst>
              <a:gd name="adj1" fmla="val 41667"/>
              <a:gd name="adj2" fmla="val 50000"/>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46144" name="Text Box 64"/>
          <p:cNvSpPr txBox="1">
            <a:spLocks noChangeArrowheads="1"/>
          </p:cNvSpPr>
          <p:nvPr/>
        </p:nvSpPr>
        <p:spPr bwMode="auto">
          <a:xfrm>
            <a:off x="3962400" y="3733800"/>
            <a:ext cx="2377061"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Incremented by 1</a:t>
            </a:r>
          </a:p>
        </p:txBody>
      </p:sp>
      <p:sp>
        <p:nvSpPr>
          <p:cNvPr id="46145" name="AutoShape 65"/>
          <p:cNvSpPr>
            <a:spLocks/>
          </p:cNvSpPr>
          <p:nvPr/>
        </p:nvSpPr>
        <p:spPr bwMode="auto">
          <a:xfrm rot="-5400000">
            <a:off x="6172200" y="4648200"/>
            <a:ext cx="228600" cy="1143000"/>
          </a:xfrm>
          <a:prstGeom prst="leftBrace">
            <a:avLst>
              <a:gd name="adj1" fmla="val 41667"/>
              <a:gd name="adj2" fmla="val 50000"/>
            </a:avLst>
          </a:prstGeom>
          <a:noFill/>
          <a:ln w="254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46146" name="Text Box 66"/>
          <p:cNvSpPr txBox="1">
            <a:spLocks noChangeArrowheads="1"/>
          </p:cNvSpPr>
          <p:nvPr/>
        </p:nvSpPr>
        <p:spPr bwMode="auto">
          <a:xfrm>
            <a:off x="5334000" y="5410200"/>
            <a:ext cx="2377061" cy="461665"/>
          </a:xfrm>
          <a:prstGeom prst="rect">
            <a:avLst/>
          </a:prstGeom>
          <a:noFill/>
          <a:ln w="254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Incremented by 1</a:t>
            </a:r>
          </a:p>
        </p:txBody>
      </p:sp>
    </p:spTree>
    <p:extLst>
      <p:ext uri="{BB962C8B-B14F-4D97-AF65-F5344CB8AC3E}">
        <p14:creationId xmlns:p14="http://schemas.microsoft.com/office/powerpoint/2010/main" val="2504211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1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0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0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0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0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0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0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10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1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1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1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1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1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1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1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1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1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1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1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1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1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1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1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1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1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6" grpId="0" animBg="1"/>
      <p:bldP spid="46087" grpId="0" animBg="1"/>
      <p:bldP spid="46088" grpId="0" animBg="1"/>
      <p:bldP spid="46089" grpId="0" animBg="1"/>
      <p:bldP spid="46090" grpId="0" animBg="1"/>
      <p:bldP spid="46091" grpId="0" animBg="1"/>
      <p:bldP spid="46092" grpId="0" animBg="1"/>
      <p:bldP spid="46094" grpId="0"/>
      <p:bldP spid="46095" grpId="0" animBg="1"/>
      <p:bldP spid="46096" grpId="0"/>
      <p:bldP spid="46097" grpId="0"/>
      <p:bldP spid="46098" grpId="0" animBg="1"/>
      <p:bldP spid="46108" grpId="0" animBg="1"/>
      <p:bldP spid="46109" grpId="0" animBg="1"/>
      <p:bldP spid="46110" grpId="0" animBg="1"/>
      <p:bldP spid="46111" grpId="0" animBg="1"/>
      <p:bldP spid="46112" grpId="0" animBg="1"/>
      <p:bldP spid="46113" grpId="0" animBg="1"/>
      <p:bldP spid="46114" grpId="0" animBg="1"/>
      <p:bldP spid="46115" grpId="0" animBg="1"/>
      <p:bldP spid="46116" grpId="0"/>
      <p:bldP spid="46117" grpId="0"/>
      <p:bldP spid="46118" grpId="0" animBg="1"/>
      <p:bldP spid="46119" grpId="0" animBg="1"/>
      <p:bldP spid="46138" grpId="0"/>
      <p:bldP spid="46139" grpId="0" animBg="1"/>
      <p:bldP spid="46140" grpId="0" animBg="1"/>
      <p:bldP spid="46141" grpId="0" animBg="1"/>
      <p:bldP spid="46142" grpId="0" animBg="1"/>
      <p:bldP spid="46143" grpId="0" animBg="1"/>
      <p:bldP spid="46144" grpId="0"/>
      <p:bldP spid="46145" grpId="0" animBg="1"/>
      <p:bldP spid="4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A75A-486E-4167-9D19-93C718A2AB14}"/>
              </a:ext>
            </a:extLst>
          </p:cNvPr>
          <p:cNvSpPr>
            <a:spLocks noGrp="1"/>
          </p:cNvSpPr>
          <p:nvPr>
            <p:ph type="title"/>
          </p:nvPr>
        </p:nvSpPr>
        <p:spPr/>
        <p:txBody>
          <a:bodyPr/>
          <a:lstStyle/>
          <a:p>
            <a:r>
              <a:rPr lang="en-US" dirty="0"/>
              <a:t>Binary Representation</a:t>
            </a:r>
          </a:p>
        </p:txBody>
      </p:sp>
      <p:sp>
        <p:nvSpPr>
          <p:cNvPr id="3" name="Content Placeholder 2">
            <a:extLst>
              <a:ext uri="{FF2B5EF4-FFF2-40B4-BE49-F238E27FC236}">
                <a16:creationId xmlns:a16="http://schemas.microsoft.com/office/drawing/2014/main" id="{6CE803EF-4902-4D00-988F-A246024822FF}"/>
              </a:ext>
            </a:extLst>
          </p:cNvPr>
          <p:cNvSpPr>
            <a:spLocks noGrp="1"/>
          </p:cNvSpPr>
          <p:nvPr>
            <p:ph idx="1"/>
          </p:nvPr>
        </p:nvSpPr>
        <p:spPr>
          <a:xfrm>
            <a:off x="396875" y="1197678"/>
            <a:ext cx="7896225" cy="5136447"/>
          </a:xfrm>
        </p:spPr>
        <p:txBody>
          <a:bodyPr/>
          <a:lstStyle/>
          <a:p>
            <a:r>
              <a:rPr lang="en-US" dirty="0"/>
              <a:t>Binary representation leads to a simple binary, i.e. base-2, numbering system</a:t>
            </a:r>
          </a:p>
          <a:p>
            <a:pPr lvl="1"/>
            <a:r>
              <a:rPr lang="en-US" dirty="0"/>
              <a:t>0 represents 0</a:t>
            </a:r>
          </a:p>
          <a:p>
            <a:pPr lvl="1"/>
            <a:r>
              <a:rPr lang="en-US" dirty="0"/>
              <a:t>1 represents 1</a:t>
            </a:r>
          </a:p>
          <a:p>
            <a:pPr lvl="1"/>
            <a:r>
              <a:rPr lang="en-US" dirty="0"/>
              <a:t>Each “place” represents a power of two, exactly as each place in our usual “base 10”, 10-ary numbering system represents a power of 10</a:t>
            </a:r>
          </a:p>
          <a:p>
            <a:r>
              <a:rPr lang="en-US" dirty="0"/>
              <a:t>By encoding/interpreting sets of bits in various ways, we can represent different things:</a:t>
            </a:r>
          </a:p>
          <a:p>
            <a:pPr lvl="1"/>
            <a:r>
              <a:rPr lang="en-US" dirty="0"/>
              <a:t>Operations to be executed by the processor, numbers, enumerable things, such as text characters</a:t>
            </a:r>
          </a:p>
          <a:p>
            <a:r>
              <a:rPr lang="en-US" dirty="0"/>
              <a:t>As long as we can assign it to a discrete number, we can represent it in binary </a:t>
            </a:r>
          </a:p>
          <a:p>
            <a:pPr lvl="1"/>
            <a:endParaRPr lang="en-US" dirty="0"/>
          </a:p>
          <a:p>
            <a:endParaRPr lang="en-US" dirty="0"/>
          </a:p>
        </p:txBody>
      </p:sp>
    </p:spTree>
    <p:extLst>
      <p:ext uri="{BB962C8B-B14F-4D97-AF65-F5344CB8AC3E}">
        <p14:creationId xmlns:p14="http://schemas.microsoft.com/office/powerpoint/2010/main" val="265202238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solidFill>
                  <a:srgbClr val="A6A6A6"/>
                </a:solidFill>
              </a:rPr>
              <a:t>Integers</a:t>
            </a:r>
          </a:p>
          <a:p>
            <a:pPr lvl="1"/>
            <a:r>
              <a:rPr lang="en-US" dirty="0">
                <a:solidFill>
                  <a:schemeClr val="bg1">
                    <a:lumMod val="65000"/>
                  </a:schemeClr>
                </a:solidFill>
              </a:rPr>
              <a:t>Representation: unsigned and signed</a:t>
            </a:r>
          </a:p>
          <a:p>
            <a:pPr lvl="1"/>
            <a:r>
              <a:rPr lang="en-US" dirty="0">
                <a:solidFill>
                  <a:srgbClr val="A6A6A6"/>
                </a:solidFill>
              </a:rPr>
              <a:t>Conversion, casting</a:t>
            </a:r>
          </a:p>
          <a:p>
            <a:pPr lvl="1"/>
            <a:r>
              <a:rPr lang="en-US" dirty="0">
                <a:solidFill>
                  <a:srgbClr val="A6A6A6"/>
                </a:solidFill>
              </a:rPr>
              <a:t>Expanding, truncating</a:t>
            </a:r>
          </a:p>
          <a:p>
            <a:pPr lvl="1"/>
            <a:r>
              <a:rPr lang="en-US" dirty="0">
                <a:solidFill>
                  <a:srgbClr val="A6A6A6"/>
                </a:solidFill>
              </a:rPr>
              <a:t>Addition, negation, multiplication, shifting</a:t>
            </a:r>
          </a:p>
          <a:p>
            <a:r>
              <a:rPr lang="en-US" dirty="0"/>
              <a:t>Byte Ordering</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Grp="1" noChangeArrowheads="1"/>
          </p:cNvSpPr>
          <p:nvPr>
            <p:ph type="title"/>
          </p:nvPr>
        </p:nvSpPr>
        <p:spPr/>
        <p:txBody>
          <a:bodyPr/>
          <a:lstStyle/>
          <a:p>
            <a:pPr marL="119063" indent="-119063" eaLnBrk="1" hangingPunct="1"/>
            <a:r>
              <a:rPr lang="en-US"/>
              <a:t>Byte Ordering</a:t>
            </a:r>
          </a:p>
        </p:txBody>
      </p:sp>
      <p:sp>
        <p:nvSpPr>
          <p:cNvPr id="48133" name="Rectangle 4"/>
          <p:cNvSpPr>
            <a:spLocks noGrp="1" noChangeArrowheads="1"/>
          </p:cNvSpPr>
          <p:nvPr>
            <p:ph idx="1"/>
          </p:nvPr>
        </p:nvSpPr>
        <p:spPr/>
        <p:txBody>
          <a:bodyPr/>
          <a:lstStyle/>
          <a:p>
            <a:pPr eaLnBrk="1" hangingPunct="1"/>
            <a:r>
              <a:rPr lang="en-US" dirty="0"/>
              <a:t>So, how are the bytes within a multi-byte word ordered in memory?</a:t>
            </a:r>
          </a:p>
          <a:p>
            <a:pPr eaLnBrk="1" hangingPunct="1"/>
            <a:r>
              <a:rPr lang="en-US" dirty="0"/>
              <a:t>Conventions</a:t>
            </a:r>
          </a:p>
          <a:p>
            <a:pPr marL="552450" lvl="1" eaLnBrk="1" hangingPunct="1"/>
            <a:r>
              <a:rPr lang="en-US" dirty="0"/>
              <a:t>Big Endian: Sun (Oracle SPARC), PPC Mac, </a:t>
            </a:r>
            <a:r>
              <a:rPr lang="en-US" i="1" dirty="0">
                <a:solidFill>
                  <a:srgbClr val="C00000"/>
                </a:solidFill>
              </a:rPr>
              <a:t>Internet</a:t>
            </a:r>
          </a:p>
          <a:p>
            <a:pPr marL="838200" lvl="2" eaLnBrk="1" hangingPunct="1"/>
            <a:r>
              <a:rPr lang="en-US" dirty="0"/>
              <a:t>Least significant byte has highest address</a:t>
            </a:r>
          </a:p>
          <a:p>
            <a:pPr marL="552450" lvl="1" eaLnBrk="1" hangingPunct="1"/>
            <a:r>
              <a:rPr lang="en-US" dirty="0"/>
              <a:t>Little Endian: </a:t>
            </a:r>
            <a:r>
              <a:rPr lang="en-US" i="1" dirty="0">
                <a:solidFill>
                  <a:srgbClr val="C00000"/>
                </a:solidFill>
              </a:rPr>
              <a:t>x86</a:t>
            </a:r>
            <a:r>
              <a:rPr lang="en-US" dirty="0"/>
              <a:t>, ARM processors running Android, iOS, and Linux</a:t>
            </a:r>
          </a:p>
          <a:p>
            <a:pPr marL="838200" lvl="2" eaLnBrk="1" hangingPunct="1"/>
            <a:r>
              <a:rPr lang="en-US" dirty="0"/>
              <a:t>Least significant byte has lowest address</a:t>
            </a:r>
          </a:p>
          <a:p>
            <a:pPr marL="292100"/>
            <a:r>
              <a:rPr lang="en-US" dirty="0"/>
              <a:t>Becomes a concern when data is communicated</a:t>
            </a:r>
          </a:p>
          <a:p>
            <a:pPr marL="552450" lvl="1"/>
            <a:r>
              <a:rPr lang="en-US" dirty="0"/>
              <a:t>Over a network, via files, etc. </a:t>
            </a:r>
          </a:p>
          <a:p>
            <a:pPr marL="292100"/>
            <a:r>
              <a:rPr lang="en-US" dirty="0"/>
              <a:t>Important notes</a:t>
            </a:r>
          </a:p>
          <a:p>
            <a:pPr marL="552450" lvl="1"/>
            <a:r>
              <a:rPr lang="en-US" dirty="0"/>
              <a:t>Bits are not reversed, as the low order bit is the reference point. </a:t>
            </a:r>
          </a:p>
          <a:p>
            <a:pPr marL="552450" lvl="1"/>
            <a:r>
              <a:rPr lang="en-US" dirty="0"/>
              <a:t>Doesn’t affect chars, or strings (arrays of chars), as chars are only one byte</a:t>
            </a:r>
          </a:p>
          <a:p>
            <a:pPr marL="317500" lvl="1" indent="0">
              <a:buNone/>
            </a:pPr>
            <a:endParaRPr lang="en-US" dirty="0"/>
          </a:p>
        </p:txBody>
      </p:sp>
    </p:spTree>
    <p:extLst>
      <p:ext uri="{BB962C8B-B14F-4D97-AF65-F5344CB8AC3E}">
        <p14:creationId xmlns:p14="http://schemas.microsoft.com/office/powerpoint/2010/main" val="264465154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title"/>
          </p:nvPr>
        </p:nvSpPr>
        <p:spPr/>
        <p:txBody>
          <a:bodyPr/>
          <a:lstStyle/>
          <a:p>
            <a:pPr marL="119063" indent="-119063" eaLnBrk="1" hangingPunct="1"/>
            <a:r>
              <a:rPr lang="en-US"/>
              <a:t>Byte Ordering Example</a:t>
            </a:r>
          </a:p>
        </p:txBody>
      </p:sp>
      <p:sp>
        <p:nvSpPr>
          <p:cNvPr id="49157" name="Rectangle 4"/>
          <p:cNvSpPr>
            <a:spLocks noGrp="1" noChangeArrowheads="1"/>
          </p:cNvSpPr>
          <p:nvPr>
            <p:ph idx="1"/>
          </p:nvPr>
        </p:nvSpPr>
        <p:spPr>
          <a:xfrm>
            <a:off x="396875" y="1524001"/>
            <a:ext cx="7896225" cy="4810124"/>
          </a:xfrm>
        </p:spPr>
        <p:txBody>
          <a:bodyPr/>
          <a:lstStyle/>
          <a:p>
            <a:pPr eaLnBrk="1" hangingPunct="1"/>
            <a:r>
              <a:rPr lang="en-US" dirty="0"/>
              <a:t>Example</a:t>
            </a:r>
          </a:p>
          <a:p>
            <a:pPr marL="552450" lvl="1" eaLnBrk="1" hangingPunct="1"/>
            <a:r>
              <a:rPr lang="en-US" dirty="0"/>
              <a:t>Variable </a:t>
            </a:r>
            <a:r>
              <a:rPr lang="en-US" dirty="0" err="1"/>
              <a:t>x</a:t>
            </a:r>
            <a:r>
              <a:rPr lang="en-US" dirty="0"/>
              <a:t> has 4-byte value of 0x01234567</a:t>
            </a:r>
          </a:p>
          <a:p>
            <a:pPr marL="552450" lvl="1" eaLnBrk="1" hangingPunct="1"/>
            <a:r>
              <a:rPr lang="en-US" dirty="0"/>
              <a:t>Address given by &amp;</a:t>
            </a:r>
            <a:r>
              <a:rPr lang="en-US" dirty="0" err="1"/>
              <a:t>x</a:t>
            </a:r>
            <a:r>
              <a:rPr lang="en-US" dirty="0"/>
              <a:t> is 0x100</a:t>
            </a:r>
          </a:p>
        </p:txBody>
      </p:sp>
      <p:grpSp>
        <p:nvGrpSpPr>
          <p:cNvPr id="2" name="Group 5"/>
          <p:cNvGrpSpPr>
            <a:grpSpLocks/>
          </p:cNvGrpSpPr>
          <p:nvPr/>
        </p:nvGrpSpPr>
        <p:grpSpPr bwMode="auto">
          <a:xfrm>
            <a:off x="2057400" y="3479800"/>
            <a:ext cx="5486400" cy="635000"/>
            <a:chOff x="0" y="0"/>
            <a:chExt cx="3456" cy="400"/>
          </a:xfrm>
        </p:grpSpPr>
        <p:grpSp>
          <p:nvGrpSpPr>
            <p:cNvPr id="3" name="Group 6"/>
            <p:cNvGrpSpPr>
              <a:grpSpLocks/>
            </p:cNvGrpSpPr>
            <p:nvPr/>
          </p:nvGrpSpPr>
          <p:grpSpPr bwMode="auto">
            <a:xfrm>
              <a:off x="864" y="0"/>
              <a:ext cx="433" cy="192"/>
              <a:chOff x="0" y="0"/>
              <a:chExt cx="433" cy="192"/>
            </a:xfrm>
          </p:grpSpPr>
          <p:sp>
            <p:nvSpPr>
              <p:cNvPr id="49242" name="Rectangle 7"/>
              <p:cNvSpPr>
                <a:spLocks/>
              </p:cNvSpPr>
              <p:nvPr/>
            </p:nvSpPr>
            <p:spPr bwMode="auto">
              <a:xfrm>
                <a:off x="0" y="0"/>
                <a:ext cx="432" cy="192"/>
              </a:xfrm>
              <a:prstGeom prst="rect">
                <a:avLst/>
              </a:prstGeom>
              <a:solidFill>
                <a:srgbClr val="FFFFFF"/>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43" name="Rectangle 8"/>
              <p:cNvSpPr>
                <a:spLocks/>
              </p:cNvSpPr>
              <p:nvPr/>
            </p:nvSpPr>
            <p:spPr bwMode="auto">
              <a:xfrm>
                <a:off x="0" y="0"/>
                <a:ext cx="433" cy="192"/>
              </a:xfrm>
              <a:prstGeom prst="rect">
                <a:avLst/>
              </a:prstGeom>
              <a:noFill/>
              <a:ln w="12700">
                <a:noFill/>
                <a:miter lim="800000"/>
                <a:headEnd/>
                <a:tailEnd/>
              </a:ln>
            </p:spPr>
            <p:txBody>
              <a:bodyPr wrap="none" lIns="50800" tIns="50800" bIns="50800" anchor="ctr">
                <a:prstTxWarp prst="textNoShape">
                  <a:avLst/>
                </a:prstTxWarp>
                <a:spAutoFit/>
              </a:bodyPr>
              <a:lstStyle/>
              <a:p>
                <a:pPr eaLnBrk="1" hangingPunct="1"/>
                <a:r>
                  <a:rPr lang="en-US" sz="1400" b="0" dirty="0">
                    <a:solidFill>
                      <a:srgbClr val="000066"/>
                    </a:solidFill>
                    <a:latin typeface="Courier New Bold" charset="0"/>
                    <a:ea typeface="Courier New Bold" charset="0"/>
                    <a:cs typeface="Courier New Bold" charset="0"/>
                    <a:sym typeface="Courier New Bold" charset="0"/>
                  </a:rPr>
                  <a:t>0x100</a:t>
                </a:r>
              </a:p>
            </p:txBody>
          </p:sp>
        </p:grpSp>
        <p:grpSp>
          <p:nvGrpSpPr>
            <p:cNvPr id="4" name="Group 9"/>
            <p:cNvGrpSpPr>
              <a:grpSpLocks/>
            </p:cNvGrpSpPr>
            <p:nvPr/>
          </p:nvGrpSpPr>
          <p:grpSpPr bwMode="auto">
            <a:xfrm>
              <a:off x="1296" y="0"/>
              <a:ext cx="433" cy="192"/>
              <a:chOff x="0" y="0"/>
              <a:chExt cx="433" cy="192"/>
            </a:xfrm>
          </p:grpSpPr>
          <p:sp>
            <p:nvSpPr>
              <p:cNvPr id="49240" name="Rectangle 10"/>
              <p:cNvSpPr>
                <a:spLocks/>
              </p:cNvSpPr>
              <p:nvPr/>
            </p:nvSpPr>
            <p:spPr bwMode="auto">
              <a:xfrm>
                <a:off x="0" y="0"/>
                <a:ext cx="432" cy="192"/>
              </a:xfrm>
              <a:prstGeom prst="rect">
                <a:avLst/>
              </a:prstGeom>
              <a:solidFill>
                <a:srgbClr val="FFFFFF"/>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41" name="Rectangle 11"/>
              <p:cNvSpPr>
                <a:spLocks/>
              </p:cNvSpPr>
              <p:nvPr/>
            </p:nvSpPr>
            <p:spPr bwMode="auto">
              <a:xfrm>
                <a:off x="0" y="0"/>
                <a:ext cx="433" cy="192"/>
              </a:xfrm>
              <a:prstGeom prst="rect">
                <a:avLst/>
              </a:prstGeom>
              <a:noFill/>
              <a:ln w="12700">
                <a:noFill/>
                <a:miter lim="800000"/>
                <a:headEnd/>
                <a:tailEnd/>
              </a:ln>
            </p:spPr>
            <p:txBody>
              <a:bodyPr wrap="none" lIns="50800" tIns="50800" bIns="50800" anchor="ctr">
                <a:prstTxWarp prst="textNoShape">
                  <a:avLst/>
                </a:prstTxWarp>
                <a:spAutoFit/>
              </a:bodyPr>
              <a:lstStyle/>
              <a:p>
                <a:pPr eaLnBrk="1" hangingPunct="1"/>
                <a:r>
                  <a:rPr lang="en-US" sz="1400" b="0">
                    <a:solidFill>
                      <a:srgbClr val="000066"/>
                    </a:solidFill>
                    <a:latin typeface="Courier New Bold" charset="0"/>
                    <a:ea typeface="Courier New Bold" charset="0"/>
                    <a:cs typeface="Courier New Bold" charset="0"/>
                    <a:sym typeface="Courier New Bold" charset="0"/>
                  </a:rPr>
                  <a:t>0x101</a:t>
                </a:r>
              </a:p>
            </p:txBody>
          </p:sp>
        </p:grpSp>
        <p:grpSp>
          <p:nvGrpSpPr>
            <p:cNvPr id="5" name="Group 12"/>
            <p:cNvGrpSpPr>
              <a:grpSpLocks/>
            </p:cNvGrpSpPr>
            <p:nvPr/>
          </p:nvGrpSpPr>
          <p:grpSpPr bwMode="auto">
            <a:xfrm>
              <a:off x="1728" y="0"/>
              <a:ext cx="433" cy="192"/>
              <a:chOff x="0" y="0"/>
              <a:chExt cx="433" cy="192"/>
            </a:xfrm>
          </p:grpSpPr>
          <p:sp>
            <p:nvSpPr>
              <p:cNvPr id="49238" name="Rectangle 13"/>
              <p:cNvSpPr>
                <a:spLocks/>
              </p:cNvSpPr>
              <p:nvPr/>
            </p:nvSpPr>
            <p:spPr bwMode="auto">
              <a:xfrm>
                <a:off x="0" y="0"/>
                <a:ext cx="432" cy="192"/>
              </a:xfrm>
              <a:prstGeom prst="rect">
                <a:avLst/>
              </a:prstGeom>
              <a:solidFill>
                <a:srgbClr val="FFFFFF"/>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39" name="Rectangle 14"/>
              <p:cNvSpPr>
                <a:spLocks/>
              </p:cNvSpPr>
              <p:nvPr/>
            </p:nvSpPr>
            <p:spPr bwMode="auto">
              <a:xfrm>
                <a:off x="0" y="0"/>
                <a:ext cx="433" cy="192"/>
              </a:xfrm>
              <a:prstGeom prst="rect">
                <a:avLst/>
              </a:prstGeom>
              <a:noFill/>
              <a:ln w="12700">
                <a:noFill/>
                <a:miter lim="800000"/>
                <a:headEnd/>
                <a:tailEnd/>
              </a:ln>
            </p:spPr>
            <p:txBody>
              <a:bodyPr wrap="none" lIns="50800" tIns="50800" bIns="50800" anchor="ctr">
                <a:prstTxWarp prst="textNoShape">
                  <a:avLst/>
                </a:prstTxWarp>
                <a:spAutoFit/>
              </a:bodyPr>
              <a:lstStyle/>
              <a:p>
                <a:pPr eaLnBrk="1" hangingPunct="1"/>
                <a:r>
                  <a:rPr lang="en-US" sz="1400" b="0">
                    <a:solidFill>
                      <a:srgbClr val="000066"/>
                    </a:solidFill>
                    <a:latin typeface="Courier New Bold" charset="0"/>
                    <a:ea typeface="Courier New Bold" charset="0"/>
                    <a:cs typeface="Courier New Bold" charset="0"/>
                    <a:sym typeface="Courier New Bold" charset="0"/>
                  </a:rPr>
                  <a:t>0x102</a:t>
                </a:r>
              </a:p>
            </p:txBody>
          </p:sp>
        </p:grpSp>
        <p:grpSp>
          <p:nvGrpSpPr>
            <p:cNvPr id="6" name="Group 15"/>
            <p:cNvGrpSpPr>
              <a:grpSpLocks/>
            </p:cNvGrpSpPr>
            <p:nvPr/>
          </p:nvGrpSpPr>
          <p:grpSpPr bwMode="auto">
            <a:xfrm>
              <a:off x="2160" y="0"/>
              <a:ext cx="433" cy="192"/>
              <a:chOff x="0" y="0"/>
              <a:chExt cx="433" cy="192"/>
            </a:xfrm>
          </p:grpSpPr>
          <p:sp>
            <p:nvSpPr>
              <p:cNvPr id="49236" name="Rectangle 16"/>
              <p:cNvSpPr>
                <a:spLocks/>
              </p:cNvSpPr>
              <p:nvPr/>
            </p:nvSpPr>
            <p:spPr bwMode="auto">
              <a:xfrm>
                <a:off x="0" y="0"/>
                <a:ext cx="432" cy="192"/>
              </a:xfrm>
              <a:prstGeom prst="rect">
                <a:avLst/>
              </a:prstGeom>
              <a:solidFill>
                <a:srgbClr val="FFFFFF"/>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37" name="Rectangle 17"/>
              <p:cNvSpPr>
                <a:spLocks/>
              </p:cNvSpPr>
              <p:nvPr/>
            </p:nvSpPr>
            <p:spPr bwMode="auto">
              <a:xfrm>
                <a:off x="0" y="0"/>
                <a:ext cx="433" cy="192"/>
              </a:xfrm>
              <a:prstGeom prst="rect">
                <a:avLst/>
              </a:prstGeom>
              <a:noFill/>
              <a:ln w="12700">
                <a:noFill/>
                <a:miter lim="800000"/>
                <a:headEnd/>
                <a:tailEnd/>
              </a:ln>
            </p:spPr>
            <p:txBody>
              <a:bodyPr wrap="none" lIns="50800" tIns="50800" bIns="50800" anchor="ctr">
                <a:prstTxWarp prst="textNoShape">
                  <a:avLst/>
                </a:prstTxWarp>
                <a:spAutoFit/>
              </a:bodyPr>
              <a:lstStyle/>
              <a:p>
                <a:pPr eaLnBrk="1" hangingPunct="1"/>
                <a:r>
                  <a:rPr lang="en-US" sz="1400" b="0">
                    <a:solidFill>
                      <a:srgbClr val="000066"/>
                    </a:solidFill>
                    <a:latin typeface="Courier New Bold" charset="0"/>
                    <a:ea typeface="Courier New Bold" charset="0"/>
                    <a:cs typeface="Courier New Bold" charset="0"/>
                    <a:sym typeface="Courier New Bold" charset="0"/>
                  </a:rPr>
                  <a:t>0x103</a:t>
                </a:r>
              </a:p>
            </p:txBody>
          </p:sp>
        </p:grpSp>
        <p:sp>
          <p:nvSpPr>
            <p:cNvPr id="49220" name="Rectangle 18"/>
            <p:cNvSpPr>
              <a:spLocks/>
            </p:cNvSpPr>
            <p:nvPr/>
          </p:nvSpPr>
          <p:spPr bwMode="auto">
            <a:xfrm>
              <a:off x="0" y="192"/>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21" name="Rectangle 19"/>
            <p:cNvSpPr>
              <a:spLocks/>
            </p:cNvSpPr>
            <p:nvPr/>
          </p:nvSpPr>
          <p:spPr bwMode="auto">
            <a:xfrm>
              <a:off x="432" y="192"/>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nvGrpSpPr>
            <p:cNvPr id="7" name="Group 20"/>
            <p:cNvGrpSpPr>
              <a:grpSpLocks/>
            </p:cNvGrpSpPr>
            <p:nvPr/>
          </p:nvGrpSpPr>
          <p:grpSpPr bwMode="auto">
            <a:xfrm>
              <a:off x="864" y="176"/>
              <a:ext cx="432" cy="224"/>
              <a:chOff x="0" y="0"/>
              <a:chExt cx="432" cy="224"/>
            </a:xfrm>
          </p:grpSpPr>
          <p:sp>
            <p:nvSpPr>
              <p:cNvPr id="49234" name="Rectangle 21"/>
              <p:cNvSpPr>
                <a:spLocks/>
              </p:cNvSpPr>
              <p:nvPr/>
            </p:nvSpPr>
            <p:spPr bwMode="auto">
              <a:xfrm>
                <a:off x="0" y="16"/>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35" name="Rectangle 22"/>
              <p:cNvSpPr>
                <a:spLocks/>
              </p:cNvSpPr>
              <p:nvPr/>
            </p:nvSpPr>
            <p:spPr bwMode="auto">
              <a:xfrm>
                <a:off x="80"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01</a:t>
                </a:r>
              </a:p>
            </p:txBody>
          </p:sp>
        </p:grpSp>
        <p:grpSp>
          <p:nvGrpSpPr>
            <p:cNvPr id="8" name="Group 23"/>
            <p:cNvGrpSpPr>
              <a:grpSpLocks/>
            </p:cNvGrpSpPr>
            <p:nvPr/>
          </p:nvGrpSpPr>
          <p:grpSpPr bwMode="auto">
            <a:xfrm>
              <a:off x="1296" y="176"/>
              <a:ext cx="432" cy="224"/>
              <a:chOff x="0" y="0"/>
              <a:chExt cx="432" cy="224"/>
            </a:xfrm>
          </p:grpSpPr>
          <p:sp>
            <p:nvSpPr>
              <p:cNvPr id="49232" name="Rectangle 24"/>
              <p:cNvSpPr>
                <a:spLocks/>
              </p:cNvSpPr>
              <p:nvPr/>
            </p:nvSpPr>
            <p:spPr bwMode="auto">
              <a:xfrm>
                <a:off x="0" y="16"/>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33" name="Rectangle 25"/>
              <p:cNvSpPr>
                <a:spLocks/>
              </p:cNvSpPr>
              <p:nvPr/>
            </p:nvSpPr>
            <p:spPr bwMode="auto">
              <a:xfrm>
                <a:off x="80"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23</a:t>
                </a:r>
              </a:p>
            </p:txBody>
          </p:sp>
        </p:grpSp>
        <p:grpSp>
          <p:nvGrpSpPr>
            <p:cNvPr id="9" name="Group 26"/>
            <p:cNvGrpSpPr>
              <a:grpSpLocks/>
            </p:cNvGrpSpPr>
            <p:nvPr/>
          </p:nvGrpSpPr>
          <p:grpSpPr bwMode="auto">
            <a:xfrm>
              <a:off x="1728" y="176"/>
              <a:ext cx="432" cy="224"/>
              <a:chOff x="0" y="0"/>
              <a:chExt cx="432" cy="224"/>
            </a:xfrm>
          </p:grpSpPr>
          <p:sp>
            <p:nvSpPr>
              <p:cNvPr id="49230" name="Rectangle 27"/>
              <p:cNvSpPr>
                <a:spLocks/>
              </p:cNvSpPr>
              <p:nvPr/>
            </p:nvSpPr>
            <p:spPr bwMode="auto">
              <a:xfrm>
                <a:off x="0" y="16"/>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31" name="Rectangle 28"/>
              <p:cNvSpPr>
                <a:spLocks/>
              </p:cNvSpPr>
              <p:nvPr/>
            </p:nvSpPr>
            <p:spPr bwMode="auto">
              <a:xfrm>
                <a:off x="80"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45</a:t>
                </a:r>
              </a:p>
            </p:txBody>
          </p:sp>
        </p:grpSp>
        <p:grpSp>
          <p:nvGrpSpPr>
            <p:cNvPr id="10" name="Group 29"/>
            <p:cNvGrpSpPr>
              <a:grpSpLocks/>
            </p:cNvGrpSpPr>
            <p:nvPr/>
          </p:nvGrpSpPr>
          <p:grpSpPr bwMode="auto">
            <a:xfrm>
              <a:off x="2160" y="176"/>
              <a:ext cx="432" cy="224"/>
              <a:chOff x="0" y="0"/>
              <a:chExt cx="432" cy="224"/>
            </a:xfrm>
          </p:grpSpPr>
          <p:sp>
            <p:nvSpPr>
              <p:cNvPr id="49228" name="Rectangle 30"/>
              <p:cNvSpPr>
                <a:spLocks/>
              </p:cNvSpPr>
              <p:nvPr/>
            </p:nvSpPr>
            <p:spPr bwMode="auto">
              <a:xfrm>
                <a:off x="0" y="16"/>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29" name="Rectangle 31"/>
              <p:cNvSpPr>
                <a:spLocks/>
              </p:cNvSpPr>
              <p:nvPr/>
            </p:nvSpPr>
            <p:spPr bwMode="auto">
              <a:xfrm>
                <a:off x="80"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67</a:t>
                </a:r>
              </a:p>
            </p:txBody>
          </p:sp>
        </p:grpSp>
        <p:sp>
          <p:nvSpPr>
            <p:cNvPr id="49226" name="Rectangle 32"/>
            <p:cNvSpPr>
              <a:spLocks/>
            </p:cNvSpPr>
            <p:nvPr/>
          </p:nvSpPr>
          <p:spPr bwMode="auto">
            <a:xfrm>
              <a:off x="2592" y="192"/>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27" name="Rectangle 33"/>
            <p:cNvSpPr>
              <a:spLocks/>
            </p:cNvSpPr>
            <p:nvPr/>
          </p:nvSpPr>
          <p:spPr bwMode="auto">
            <a:xfrm>
              <a:off x="3024" y="192"/>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grpSp>
        <p:nvGrpSpPr>
          <p:cNvPr id="11" name="Group 34"/>
          <p:cNvGrpSpPr>
            <a:grpSpLocks/>
          </p:cNvGrpSpPr>
          <p:nvPr/>
        </p:nvGrpSpPr>
        <p:grpSpPr bwMode="auto">
          <a:xfrm>
            <a:off x="2057400" y="4318000"/>
            <a:ext cx="5486400" cy="635000"/>
            <a:chOff x="0" y="0"/>
            <a:chExt cx="3456" cy="400"/>
          </a:xfrm>
        </p:grpSpPr>
        <p:grpSp>
          <p:nvGrpSpPr>
            <p:cNvPr id="12" name="Group 35"/>
            <p:cNvGrpSpPr>
              <a:grpSpLocks/>
            </p:cNvGrpSpPr>
            <p:nvPr/>
          </p:nvGrpSpPr>
          <p:grpSpPr bwMode="auto">
            <a:xfrm>
              <a:off x="864" y="0"/>
              <a:ext cx="433" cy="192"/>
              <a:chOff x="0" y="0"/>
              <a:chExt cx="433" cy="192"/>
            </a:xfrm>
          </p:grpSpPr>
          <p:sp>
            <p:nvSpPr>
              <p:cNvPr id="49214" name="Rectangle 36"/>
              <p:cNvSpPr>
                <a:spLocks/>
              </p:cNvSpPr>
              <p:nvPr/>
            </p:nvSpPr>
            <p:spPr bwMode="auto">
              <a:xfrm>
                <a:off x="0" y="0"/>
                <a:ext cx="432" cy="192"/>
              </a:xfrm>
              <a:prstGeom prst="rect">
                <a:avLst/>
              </a:prstGeom>
              <a:solidFill>
                <a:srgbClr val="FFFFFF"/>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15" name="Rectangle 37"/>
              <p:cNvSpPr>
                <a:spLocks/>
              </p:cNvSpPr>
              <p:nvPr/>
            </p:nvSpPr>
            <p:spPr bwMode="auto">
              <a:xfrm>
                <a:off x="0" y="0"/>
                <a:ext cx="433" cy="192"/>
              </a:xfrm>
              <a:prstGeom prst="rect">
                <a:avLst/>
              </a:prstGeom>
              <a:noFill/>
              <a:ln w="12700">
                <a:noFill/>
                <a:miter lim="800000"/>
                <a:headEnd/>
                <a:tailEnd/>
              </a:ln>
            </p:spPr>
            <p:txBody>
              <a:bodyPr wrap="none" lIns="50800" tIns="50800" bIns="50800" anchor="ctr">
                <a:prstTxWarp prst="textNoShape">
                  <a:avLst/>
                </a:prstTxWarp>
                <a:spAutoFit/>
              </a:bodyPr>
              <a:lstStyle/>
              <a:p>
                <a:pPr eaLnBrk="1" hangingPunct="1"/>
                <a:r>
                  <a:rPr lang="en-US" sz="1400" b="0">
                    <a:solidFill>
                      <a:srgbClr val="000066"/>
                    </a:solidFill>
                    <a:latin typeface="Courier New Bold" charset="0"/>
                    <a:ea typeface="Courier New Bold" charset="0"/>
                    <a:cs typeface="Courier New Bold" charset="0"/>
                    <a:sym typeface="Courier New Bold" charset="0"/>
                  </a:rPr>
                  <a:t>0x100</a:t>
                </a:r>
              </a:p>
            </p:txBody>
          </p:sp>
        </p:grpSp>
        <p:grpSp>
          <p:nvGrpSpPr>
            <p:cNvPr id="13" name="Group 38"/>
            <p:cNvGrpSpPr>
              <a:grpSpLocks/>
            </p:cNvGrpSpPr>
            <p:nvPr/>
          </p:nvGrpSpPr>
          <p:grpSpPr bwMode="auto">
            <a:xfrm>
              <a:off x="1296" y="0"/>
              <a:ext cx="433" cy="192"/>
              <a:chOff x="0" y="0"/>
              <a:chExt cx="433" cy="192"/>
            </a:xfrm>
          </p:grpSpPr>
          <p:sp>
            <p:nvSpPr>
              <p:cNvPr id="49212" name="Rectangle 39"/>
              <p:cNvSpPr>
                <a:spLocks/>
              </p:cNvSpPr>
              <p:nvPr/>
            </p:nvSpPr>
            <p:spPr bwMode="auto">
              <a:xfrm>
                <a:off x="0" y="0"/>
                <a:ext cx="432" cy="192"/>
              </a:xfrm>
              <a:prstGeom prst="rect">
                <a:avLst/>
              </a:prstGeom>
              <a:solidFill>
                <a:srgbClr val="FFFFFF"/>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13" name="Rectangle 40"/>
              <p:cNvSpPr>
                <a:spLocks/>
              </p:cNvSpPr>
              <p:nvPr/>
            </p:nvSpPr>
            <p:spPr bwMode="auto">
              <a:xfrm>
                <a:off x="0" y="0"/>
                <a:ext cx="433" cy="192"/>
              </a:xfrm>
              <a:prstGeom prst="rect">
                <a:avLst/>
              </a:prstGeom>
              <a:noFill/>
              <a:ln w="12700">
                <a:noFill/>
                <a:miter lim="800000"/>
                <a:headEnd/>
                <a:tailEnd/>
              </a:ln>
            </p:spPr>
            <p:txBody>
              <a:bodyPr wrap="none" lIns="50800" tIns="50800" bIns="50800" anchor="ctr">
                <a:prstTxWarp prst="textNoShape">
                  <a:avLst/>
                </a:prstTxWarp>
                <a:spAutoFit/>
              </a:bodyPr>
              <a:lstStyle/>
              <a:p>
                <a:pPr eaLnBrk="1" hangingPunct="1"/>
                <a:r>
                  <a:rPr lang="en-US" sz="1400" b="0">
                    <a:solidFill>
                      <a:srgbClr val="000066"/>
                    </a:solidFill>
                    <a:latin typeface="Courier New Bold" charset="0"/>
                    <a:ea typeface="Courier New Bold" charset="0"/>
                    <a:cs typeface="Courier New Bold" charset="0"/>
                    <a:sym typeface="Courier New Bold" charset="0"/>
                  </a:rPr>
                  <a:t>0x101</a:t>
                </a:r>
              </a:p>
            </p:txBody>
          </p:sp>
        </p:grpSp>
        <p:grpSp>
          <p:nvGrpSpPr>
            <p:cNvPr id="14" name="Group 41"/>
            <p:cNvGrpSpPr>
              <a:grpSpLocks/>
            </p:cNvGrpSpPr>
            <p:nvPr/>
          </p:nvGrpSpPr>
          <p:grpSpPr bwMode="auto">
            <a:xfrm>
              <a:off x="1728" y="0"/>
              <a:ext cx="433" cy="192"/>
              <a:chOff x="0" y="0"/>
              <a:chExt cx="433" cy="192"/>
            </a:xfrm>
          </p:grpSpPr>
          <p:sp>
            <p:nvSpPr>
              <p:cNvPr id="49210" name="Rectangle 42"/>
              <p:cNvSpPr>
                <a:spLocks/>
              </p:cNvSpPr>
              <p:nvPr/>
            </p:nvSpPr>
            <p:spPr bwMode="auto">
              <a:xfrm>
                <a:off x="0" y="0"/>
                <a:ext cx="432" cy="192"/>
              </a:xfrm>
              <a:prstGeom prst="rect">
                <a:avLst/>
              </a:prstGeom>
              <a:solidFill>
                <a:srgbClr val="FFFFFF"/>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11" name="Rectangle 43"/>
              <p:cNvSpPr>
                <a:spLocks/>
              </p:cNvSpPr>
              <p:nvPr/>
            </p:nvSpPr>
            <p:spPr bwMode="auto">
              <a:xfrm>
                <a:off x="0" y="0"/>
                <a:ext cx="433" cy="192"/>
              </a:xfrm>
              <a:prstGeom prst="rect">
                <a:avLst/>
              </a:prstGeom>
              <a:noFill/>
              <a:ln w="12700">
                <a:noFill/>
                <a:miter lim="800000"/>
                <a:headEnd/>
                <a:tailEnd/>
              </a:ln>
            </p:spPr>
            <p:txBody>
              <a:bodyPr wrap="none" lIns="50800" tIns="50800" bIns="50800" anchor="ctr">
                <a:prstTxWarp prst="textNoShape">
                  <a:avLst/>
                </a:prstTxWarp>
                <a:spAutoFit/>
              </a:bodyPr>
              <a:lstStyle/>
              <a:p>
                <a:pPr eaLnBrk="1" hangingPunct="1"/>
                <a:r>
                  <a:rPr lang="en-US" sz="1400" b="0">
                    <a:solidFill>
                      <a:srgbClr val="000066"/>
                    </a:solidFill>
                    <a:latin typeface="Courier New Bold" charset="0"/>
                    <a:ea typeface="Courier New Bold" charset="0"/>
                    <a:cs typeface="Courier New Bold" charset="0"/>
                    <a:sym typeface="Courier New Bold" charset="0"/>
                  </a:rPr>
                  <a:t>0x102</a:t>
                </a:r>
              </a:p>
            </p:txBody>
          </p:sp>
        </p:grpSp>
        <p:grpSp>
          <p:nvGrpSpPr>
            <p:cNvPr id="15" name="Group 44"/>
            <p:cNvGrpSpPr>
              <a:grpSpLocks/>
            </p:cNvGrpSpPr>
            <p:nvPr/>
          </p:nvGrpSpPr>
          <p:grpSpPr bwMode="auto">
            <a:xfrm>
              <a:off x="2160" y="0"/>
              <a:ext cx="433" cy="192"/>
              <a:chOff x="0" y="0"/>
              <a:chExt cx="433" cy="192"/>
            </a:xfrm>
          </p:grpSpPr>
          <p:sp>
            <p:nvSpPr>
              <p:cNvPr id="49208" name="Rectangle 45"/>
              <p:cNvSpPr>
                <a:spLocks/>
              </p:cNvSpPr>
              <p:nvPr/>
            </p:nvSpPr>
            <p:spPr bwMode="auto">
              <a:xfrm>
                <a:off x="0" y="0"/>
                <a:ext cx="432" cy="192"/>
              </a:xfrm>
              <a:prstGeom prst="rect">
                <a:avLst/>
              </a:prstGeom>
              <a:solidFill>
                <a:srgbClr val="FFFFFF"/>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09" name="Rectangle 46"/>
              <p:cNvSpPr>
                <a:spLocks/>
              </p:cNvSpPr>
              <p:nvPr/>
            </p:nvSpPr>
            <p:spPr bwMode="auto">
              <a:xfrm>
                <a:off x="0" y="0"/>
                <a:ext cx="433" cy="192"/>
              </a:xfrm>
              <a:prstGeom prst="rect">
                <a:avLst/>
              </a:prstGeom>
              <a:noFill/>
              <a:ln w="12700">
                <a:noFill/>
                <a:miter lim="800000"/>
                <a:headEnd/>
                <a:tailEnd/>
              </a:ln>
            </p:spPr>
            <p:txBody>
              <a:bodyPr wrap="none" lIns="50800" tIns="50800" bIns="50800" anchor="ctr">
                <a:prstTxWarp prst="textNoShape">
                  <a:avLst/>
                </a:prstTxWarp>
                <a:spAutoFit/>
              </a:bodyPr>
              <a:lstStyle/>
              <a:p>
                <a:pPr eaLnBrk="1" hangingPunct="1"/>
                <a:r>
                  <a:rPr lang="en-US" sz="1400" b="0">
                    <a:solidFill>
                      <a:srgbClr val="000066"/>
                    </a:solidFill>
                    <a:latin typeface="Courier New Bold" charset="0"/>
                    <a:ea typeface="Courier New Bold" charset="0"/>
                    <a:cs typeface="Courier New Bold" charset="0"/>
                    <a:sym typeface="Courier New Bold" charset="0"/>
                  </a:rPr>
                  <a:t>0x103</a:t>
                </a:r>
              </a:p>
            </p:txBody>
          </p:sp>
        </p:grpSp>
        <p:sp>
          <p:nvSpPr>
            <p:cNvPr id="49192" name="Rectangle 47"/>
            <p:cNvSpPr>
              <a:spLocks/>
            </p:cNvSpPr>
            <p:nvPr/>
          </p:nvSpPr>
          <p:spPr bwMode="auto">
            <a:xfrm>
              <a:off x="0" y="192"/>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93" name="Rectangle 48"/>
            <p:cNvSpPr>
              <a:spLocks/>
            </p:cNvSpPr>
            <p:nvPr/>
          </p:nvSpPr>
          <p:spPr bwMode="auto">
            <a:xfrm>
              <a:off x="432" y="192"/>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nvGrpSpPr>
            <p:cNvPr id="16" name="Group 49"/>
            <p:cNvGrpSpPr>
              <a:grpSpLocks/>
            </p:cNvGrpSpPr>
            <p:nvPr/>
          </p:nvGrpSpPr>
          <p:grpSpPr bwMode="auto">
            <a:xfrm>
              <a:off x="864" y="176"/>
              <a:ext cx="432" cy="224"/>
              <a:chOff x="0" y="0"/>
              <a:chExt cx="432" cy="224"/>
            </a:xfrm>
          </p:grpSpPr>
          <p:sp>
            <p:nvSpPr>
              <p:cNvPr id="49206" name="Rectangle 50"/>
              <p:cNvSpPr>
                <a:spLocks/>
              </p:cNvSpPr>
              <p:nvPr/>
            </p:nvSpPr>
            <p:spPr bwMode="auto">
              <a:xfrm>
                <a:off x="0" y="16"/>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07" name="Rectangle 51"/>
              <p:cNvSpPr>
                <a:spLocks/>
              </p:cNvSpPr>
              <p:nvPr/>
            </p:nvSpPr>
            <p:spPr bwMode="auto">
              <a:xfrm>
                <a:off x="80"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67</a:t>
                </a:r>
              </a:p>
            </p:txBody>
          </p:sp>
        </p:grpSp>
        <p:grpSp>
          <p:nvGrpSpPr>
            <p:cNvPr id="17" name="Group 52"/>
            <p:cNvGrpSpPr>
              <a:grpSpLocks/>
            </p:cNvGrpSpPr>
            <p:nvPr/>
          </p:nvGrpSpPr>
          <p:grpSpPr bwMode="auto">
            <a:xfrm>
              <a:off x="1296" y="176"/>
              <a:ext cx="432" cy="224"/>
              <a:chOff x="0" y="0"/>
              <a:chExt cx="432" cy="224"/>
            </a:xfrm>
          </p:grpSpPr>
          <p:sp>
            <p:nvSpPr>
              <p:cNvPr id="49204" name="Rectangle 53"/>
              <p:cNvSpPr>
                <a:spLocks/>
              </p:cNvSpPr>
              <p:nvPr/>
            </p:nvSpPr>
            <p:spPr bwMode="auto">
              <a:xfrm>
                <a:off x="0" y="16"/>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05" name="Rectangle 54"/>
              <p:cNvSpPr>
                <a:spLocks/>
              </p:cNvSpPr>
              <p:nvPr/>
            </p:nvSpPr>
            <p:spPr bwMode="auto">
              <a:xfrm>
                <a:off x="80"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45</a:t>
                </a:r>
              </a:p>
            </p:txBody>
          </p:sp>
        </p:grpSp>
        <p:grpSp>
          <p:nvGrpSpPr>
            <p:cNvPr id="18" name="Group 55"/>
            <p:cNvGrpSpPr>
              <a:grpSpLocks/>
            </p:cNvGrpSpPr>
            <p:nvPr/>
          </p:nvGrpSpPr>
          <p:grpSpPr bwMode="auto">
            <a:xfrm>
              <a:off x="1728" y="176"/>
              <a:ext cx="432" cy="224"/>
              <a:chOff x="0" y="0"/>
              <a:chExt cx="432" cy="224"/>
            </a:xfrm>
          </p:grpSpPr>
          <p:sp>
            <p:nvSpPr>
              <p:cNvPr id="49202" name="Rectangle 56"/>
              <p:cNvSpPr>
                <a:spLocks/>
              </p:cNvSpPr>
              <p:nvPr/>
            </p:nvSpPr>
            <p:spPr bwMode="auto">
              <a:xfrm>
                <a:off x="0" y="16"/>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03" name="Rectangle 57"/>
              <p:cNvSpPr>
                <a:spLocks/>
              </p:cNvSpPr>
              <p:nvPr/>
            </p:nvSpPr>
            <p:spPr bwMode="auto">
              <a:xfrm>
                <a:off x="80"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23</a:t>
                </a:r>
              </a:p>
            </p:txBody>
          </p:sp>
        </p:grpSp>
        <p:grpSp>
          <p:nvGrpSpPr>
            <p:cNvPr id="19" name="Group 58"/>
            <p:cNvGrpSpPr>
              <a:grpSpLocks/>
            </p:cNvGrpSpPr>
            <p:nvPr/>
          </p:nvGrpSpPr>
          <p:grpSpPr bwMode="auto">
            <a:xfrm>
              <a:off x="2160" y="176"/>
              <a:ext cx="432" cy="224"/>
              <a:chOff x="0" y="0"/>
              <a:chExt cx="432" cy="224"/>
            </a:xfrm>
          </p:grpSpPr>
          <p:sp>
            <p:nvSpPr>
              <p:cNvPr id="49200" name="Rectangle 59"/>
              <p:cNvSpPr>
                <a:spLocks/>
              </p:cNvSpPr>
              <p:nvPr/>
            </p:nvSpPr>
            <p:spPr bwMode="auto">
              <a:xfrm>
                <a:off x="0" y="16"/>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201" name="Rectangle 60"/>
              <p:cNvSpPr>
                <a:spLocks/>
              </p:cNvSpPr>
              <p:nvPr/>
            </p:nvSpPr>
            <p:spPr bwMode="auto">
              <a:xfrm>
                <a:off x="80"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01</a:t>
                </a:r>
              </a:p>
            </p:txBody>
          </p:sp>
        </p:grpSp>
        <p:sp>
          <p:nvSpPr>
            <p:cNvPr id="49198" name="Rectangle 61"/>
            <p:cNvSpPr>
              <a:spLocks/>
            </p:cNvSpPr>
            <p:nvPr/>
          </p:nvSpPr>
          <p:spPr bwMode="auto">
            <a:xfrm>
              <a:off x="2592" y="192"/>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99" name="Rectangle 62"/>
            <p:cNvSpPr>
              <a:spLocks/>
            </p:cNvSpPr>
            <p:nvPr/>
          </p:nvSpPr>
          <p:spPr bwMode="auto">
            <a:xfrm>
              <a:off x="3024" y="192"/>
              <a:ext cx="432" cy="192"/>
            </a:xfrm>
            <a:prstGeom prst="rect">
              <a:avLst/>
            </a:prstGeom>
            <a:solidFill>
              <a:srgbClr val="FFFFFF"/>
            </a:solid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sp>
        <p:nvSpPr>
          <p:cNvPr id="49160" name="Rectangle 63"/>
          <p:cNvSpPr>
            <a:spLocks/>
          </p:cNvSpPr>
          <p:nvPr/>
        </p:nvSpPr>
        <p:spPr bwMode="auto">
          <a:xfrm>
            <a:off x="838200" y="3403600"/>
            <a:ext cx="1790700" cy="330200"/>
          </a:xfrm>
          <a:prstGeom prst="rect">
            <a:avLst/>
          </a:prstGeom>
          <a:noFill/>
          <a:ln w="12700">
            <a:noFill/>
            <a:miter lim="800000"/>
            <a:headEnd/>
            <a:tailEnd/>
          </a:ln>
        </p:spPr>
        <p:txBody>
          <a:bodyPr lIns="25400" tIns="25400" rIns="63500" bIns="25400">
            <a:prstTxWarp prst="textNoShape">
              <a:avLst/>
            </a:prstTxWarp>
          </a:bodyPr>
          <a:lstStyle/>
          <a:p>
            <a:pPr marL="12700" eaLnBrk="1" hangingPunct="1">
              <a:lnSpc>
                <a:spcPct val="95000"/>
              </a:lnSpc>
            </a:pPr>
            <a:r>
              <a:rPr lang="en-US" sz="1800">
                <a:solidFill>
                  <a:srgbClr val="980002"/>
                </a:solidFill>
                <a:latin typeface="Helvetica" charset="0"/>
                <a:ea typeface="Helvetica" charset="0"/>
                <a:cs typeface="Helvetica" charset="0"/>
                <a:sym typeface="Helvetica" charset="0"/>
              </a:rPr>
              <a:t>Big Endian</a:t>
            </a:r>
          </a:p>
        </p:txBody>
      </p:sp>
      <p:sp>
        <p:nvSpPr>
          <p:cNvPr id="49161" name="Rectangle 64"/>
          <p:cNvSpPr>
            <a:spLocks/>
          </p:cNvSpPr>
          <p:nvPr/>
        </p:nvSpPr>
        <p:spPr bwMode="auto">
          <a:xfrm>
            <a:off x="838200" y="4241800"/>
            <a:ext cx="1790700" cy="330200"/>
          </a:xfrm>
          <a:prstGeom prst="rect">
            <a:avLst/>
          </a:prstGeom>
          <a:noFill/>
          <a:ln w="12700">
            <a:noFill/>
            <a:miter lim="800000"/>
            <a:headEnd/>
            <a:tailEnd/>
          </a:ln>
        </p:spPr>
        <p:txBody>
          <a:bodyPr lIns="25400" tIns="25400" rIns="63500" bIns="25400">
            <a:prstTxWarp prst="textNoShape">
              <a:avLst/>
            </a:prstTxWarp>
          </a:bodyPr>
          <a:lstStyle/>
          <a:p>
            <a:pPr marL="12700" eaLnBrk="1" hangingPunct="1">
              <a:lnSpc>
                <a:spcPct val="95000"/>
              </a:lnSpc>
            </a:pPr>
            <a:r>
              <a:rPr lang="en-US" sz="1800">
                <a:solidFill>
                  <a:srgbClr val="980002"/>
                </a:solidFill>
                <a:latin typeface="Helvetica" charset="0"/>
                <a:ea typeface="Helvetica" charset="0"/>
                <a:cs typeface="Helvetica" charset="0"/>
                <a:sym typeface="Helvetica" charset="0"/>
              </a:rPr>
              <a:t>Little Endian</a:t>
            </a:r>
          </a:p>
        </p:txBody>
      </p:sp>
      <p:grpSp>
        <p:nvGrpSpPr>
          <p:cNvPr id="20" name="Group 65"/>
          <p:cNvGrpSpPr>
            <a:grpSpLocks/>
          </p:cNvGrpSpPr>
          <p:nvPr/>
        </p:nvGrpSpPr>
        <p:grpSpPr bwMode="auto">
          <a:xfrm>
            <a:off x="3429000" y="3759200"/>
            <a:ext cx="2743200" cy="355600"/>
            <a:chOff x="0" y="0"/>
            <a:chExt cx="1728" cy="224"/>
          </a:xfrm>
        </p:grpSpPr>
        <p:grpSp>
          <p:nvGrpSpPr>
            <p:cNvPr id="21" name="Group 66"/>
            <p:cNvGrpSpPr>
              <a:grpSpLocks/>
            </p:cNvGrpSpPr>
            <p:nvPr/>
          </p:nvGrpSpPr>
          <p:grpSpPr bwMode="auto">
            <a:xfrm>
              <a:off x="0" y="0"/>
              <a:ext cx="432" cy="224"/>
              <a:chOff x="0" y="0"/>
              <a:chExt cx="432" cy="224"/>
            </a:xfrm>
          </p:grpSpPr>
          <p:sp>
            <p:nvSpPr>
              <p:cNvPr id="49186" name="Rectangle 67"/>
              <p:cNvSpPr>
                <a:spLocks/>
              </p:cNvSpPr>
              <p:nvPr/>
            </p:nvSpPr>
            <p:spPr bwMode="auto">
              <a:xfrm>
                <a:off x="0" y="16"/>
                <a:ext cx="432" cy="192"/>
              </a:xfrm>
              <a:prstGeom prst="rect">
                <a:avLst/>
              </a:prstGeom>
              <a:solidFill>
                <a:srgbClr val="FFFF99"/>
              </a:solidFill>
              <a:ln w="28575">
                <a:solidFill>
                  <a:srgbClr val="003300"/>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87" name="Rectangle 68"/>
              <p:cNvSpPr>
                <a:spLocks/>
              </p:cNvSpPr>
              <p:nvPr/>
            </p:nvSpPr>
            <p:spPr bwMode="auto">
              <a:xfrm>
                <a:off x="93" y="0"/>
                <a:ext cx="245" cy="224"/>
              </a:xfrm>
              <a:prstGeom prst="rect">
                <a:avLst/>
              </a:prstGeom>
              <a:noFill/>
              <a:ln w="12700">
                <a:noFill/>
                <a:miter lim="800000"/>
                <a:headEnd/>
                <a:tailEnd/>
              </a:ln>
            </p:spPr>
            <p:txBody>
              <a:bodyPr wrap="none" lIns="50800" tIns="50800" rIns="45720" bIns="50800" anchor="ctr">
                <a:prstTxWarp prst="textNoShape">
                  <a:avLst/>
                </a:prstTxWarp>
                <a:spAutoFit/>
              </a:bodyPr>
              <a:lstStyle/>
              <a:p>
                <a:pPr algn="ctr" eaLnBrk="1" hangingPunct="1">
                  <a:lnSpc>
                    <a:spcPct val="90000"/>
                  </a:lnSpc>
                </a:pPr>
                <a:r>
                  <a:rPr lang="en-US" sz="1800" b="0">
                    <a:solidFill>
                      <a:srgbClr val="000066"/>
                    </a:solidFill>
                    <a:latin typeface="Courier New Bold" charset="0"/>
                    <a:ea typeface="Courier New Bold" charset="0"/>
                    <a:cs typeface="Courier New Bold" charset="0"/>
                    <a:sym typeface="Courier New Bold" charset="0"/>
                  </a:rPr>
                  <a:t>01</a:t>
                </a:r>
              </a:p>
            </p:txBody>
          </p:sp>
        </p:grpSp>
        <p:grpSp>
          <p:nvGrpSpPr>
            <p:cNvPr id="22" name="Group 69"/>
            <p:cNvGrpSpPr>
              <a:grpSpLocks/>
            </p:cNvGrpSpPr>
            <p:nvPr/>
          </p:nvGrpSpPr>
          <p:grpSpPr bwMode="auto">
            <a:xfrm>
              <a:off x="432" y="0"/>
              <a:ext cx="432" cy="224"/>
              <a:chOff x="0" y="0"/>
              <a:chExt cx="432" cy="224"/>
            </a:xfrm>
          </p:grpSpPr>
          <p:sp>
            <p:nvSpPr>
              <p:cNvPr id="49184" name="Rectangle 70"/>
              <p:cNvSpPr>
                <a:spLocks/>
              </p:cNvSpPr>
              <p:nvPr/>
            </p:nvSpPr>
            <p:spPr bwMode="auto">
              <a:xfrm>
                <a:off x="0" y="16"/>
                <a:ext cx="432" cy="192"/>
              </a:xfrm>
              <a:prstGeom prst="rect">
                <a:avLst/>
              </a:prstGeom>
              <a:solidFill>
                <a:srgbClr val="FFFF99"/>
              </a:solidFill>
              <a:ln w="28575">
                <a:solidFill>
                  <a:srgbClr val="003300"/>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85" name="Rectangle 71"/>
              <p:cNvSpPr>
                <a:spLocks/>
              </p:cNvSpPr>
              <p:nvPr/>
            </p:nvSpPr>
            <p:spPr bwMode="auto">
              <a:xfrm>
                <a:off x="93" y="0"/>
                <a:ext cx="245" cy="224"/>
              </a:xfrm>
              <a:prstGeom prst="rect">
                <a:avLst/>
              </a:prstGeom>
              <a:noFill/>
              <a:ln w="12700">
                <a:noFill/>
                <a:miter lim="800000"/>
                <a:headEnd/>
                <a:tailEnd/>
              </a:ln>
            </p:spPr>
            <p:txBody>
              <a:bodyPr wrap="none" lIns="50800" tIns="50800" rIns="45720" bIns="50800" anchor="ctr">
                <a:prstTxWarp prst="textNoShape">
                  <a:avLst/>
                </a:prstTxWarp>
                <a:spAutoFit/>
              </a:bodyPr>
              <a:lstStyle/>
              <a:p>
                <a:pPr algn="ctr" eaLnBrk="1" hangingPunct="1">
                  <a:lnSpc>
                    <a:spcPct val="90000"/>
                  </a:lnSpc>
                </a:pPr>
                <a:r>
                  <a:rPr lang="en-US" sz="1800" b="0">
                    <a:solidFill>
                      <a:srgbClr val="000066"/>
                    </a:solidFill>
                    <a:latin typeface="Courier New Bold" charset="0"/>
                    <a:ea typeface="Courier New Bold" charset="0"/>
                    <a:cs typeface="Courier New Bold" charset="0"/>
                    <a:sym typeface="Courier New Bold" charset="0"/>
                  </a:rPr>
                  <a:t>23</a:t>
                </a:r>
              </a:p>
            </p:txBody>
          </p:sp>
        </p:grpSp>
        <p:grpSp>
          <p:nvGrpSpPr>
            <p:cNvPr id="23" name="Group 72"/>
            <p:cNvGrpSpPr>
              <a:grpSpLocks/>
            </p:cNvGrpSpPr>
            <p:nvPr/>
          </p:nvGrpSpPr>
          <p:grpSpPr bwMode="auto">
            <a:xfrm>
              <a:off x="864" y="0"/>
              <a:ext cx="432" cy="224"/>
              <a:chOff x="0" y="0"/>
              <a:chExt cx="432" cy="224"/>
            </a:xfrm>
          </p:grpSpPr>
          <p:sp>
            <p:nvSpPr>
              <p:cNvPr id="49182" name="Rectangle 73"/>
              <p:cNvSpPr>
                <a:spLocks/>
              </p:cNvSpPr>
              <p:nvPr/>
            </p:nvSpPr>
            <p:spPr bwMode="auto">
              <a:xfrm>
                <a:off x="0" y="16"/>
                <a:ext cx="432" cy="192"/>
              </a:xfrm>
              <a:prstGeom prst="rect">
                <a:avLst/>
              </a:prstGeom>
              <a:solidFill>
                <a:srgbClr val="FFFF99"/>
              </a:solidFill>
              <a:ln w="28575">
                <a:solidFill>
                  <a:srgbClr val="003300"/>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83" name="Rectangle 74"/>
              <p:cNvSpPr>
                <a:spLocks/>
              </p:cNvSpPr>
              <p:nvPr/>
            </p:nvSpPr>
            <p:spPr bwMode="auto">
              <a:xfrm>
                <a:off x="93" y="0"/>
                <a:ext cx="245" cy="224"/>
              </a:xfrm>
              <a:prstGeom prst="rect">
                <a:avLst/>
              </a:prstGeom>
              <a:noFill/>
              <a:ln w="12700">
                <a:noFill/>
                <a:miter lim="800000"/>
                <a:headEnd/>
                <a:tailEnd/>
              </a:ln>
            </p:spPr>
            <p:txBody>
              <a:bodyPr wrap="none" lIns="50800" tIns="50800" rIns="45720" bIns="50800" anchor="ctr">
                <a:prstTxWarp prst="textNoShape">
                  <a:avLst/>
                </a:prstTxWarp>
                <a:spAutoFit/>
              </a:bodyPr>
              <a:lstStyle/>
              <a:p>
                <a:pPr algn="ctr" eaLnBrk="1" hangingPunct="1">
                  <a:lnSpc>
                    <a:spcPct val="90000"/>
                  </a:lnSpc>
                </a:pPr>
                <a:r>
                  <a:rPr lang="en-US" sz="1800" b="0">
                    <a:solidFill>
                      <a:srgbClr val="000066"/>
                    </a:solidFill>
                    <a:latin typeface="Courier New Bold" charset="0"/>
                    <a:ea typeface="Courier New Bold" charset="0"/>
                    <a:cs typeface="Courier New Bold" charset="0"/>
                    <a:sym typeface="Courier New Bold" charset="0"/>
                  </a:rPr>
                  <a:t>45</a:t>
                </a:r>
              </a:p>
            </p:txBody>
          </p:sp>
        </p:grpSp>
        <p:grpSp>
          <p:nvGrpSpPr>
            <p:cNvPr id="24" name="Group 75"/>
            <p:cNvGrpSpPr>
              <a:grpSpLocks/>
            </p:cNvGrpSpPr>
            <p:nvPr/>
          </p:nvGrpSpPr>
          <p:grpSpPr bwMode="auto">
            <a:xfrm>
              <a:off x="1296" y="0"/>
              <a:ext cx="432" cy="224"/>
              <a:chOff x="0" y="0"/>
              <a:chExt cx="432" cy="224"/>
            </a:xfrm>
          </p:grpSpPr>
          <p:sp>
            <p:nvSpPr>
              <p:cNvPr id="49180" name="Rectangle 76"/>
              <p:cNvSpPr>
                <a:spLocks/>
              </p:cNvSpPr>
              <p:nvPr/>
            </p:nvSpPr>
            <p:spPr bwMode="auto">
              <a:xfrm>
                <a:off x="0" y="16"/>
                <a:ext cx="432" cy="192"/>
              </a:xfrm>
              <a:prstGeom prst="rect">
                <a:avLst/>
              </a:prstGeom>
              <a:solidFill>
                <a:srgbClr val="FFFF99"/>
              </a:solidFill>
              <a:ln w="28575">
                <a:solidFill>
                  <a:srgbClr val="003300"/>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81" name="Rectangle 77"/>
              <p:cNvSpPr>
                <a:spLocks/>
              </p:cNvSpPr>
              <p:nvPr/>
            </p:nvSpPr>
            <p:spPr bwMode="auto">
              <a:xfrm>
                <a:off x="93" y="0"/>
                <a:ext cx="245" cy="224"/>
              </a:xfrm>
              <a:prstGeom prst="rect">
                <a:avLst/>
              </a:prstGeom>
              <a:noFill/>
              <a:ln w="12700">
                <a:noFill/>
                <a:miter lim="800000"/>
                <a:headEnd/>
                <a:tailEnd/>
              </a:ln>
            </p:spPr>
            <p:txBody>
              <a:bodyPr wrap="none" lIns="50800" tIns="50800" rIns="45720" bIns="50800" anchor="ctr">
                <a:prstTxWarp prst="textNoShape">
                  <a:avLst/>
                </a:prstTxWarp>
                <a:spAutoFit/>
              </a:bodyPr>
              <a:lstStyle/>
              <a:p>
                <a:pPr algn="ctr" eaLnBrk="1" hangingPunct="1">
                  <a:lnSpc>
                    <a:spcPct val="90000"/>
                  </a:lnSpc>
                </a:pPr>
                <a:r>
                  <a:rPr lang="en-US" sz="1800" b="0">
                    <a:solidFill>
                      <a:srgbClr val="000066"/>
                    </a:solidFill>
                    <a:latin typeface="Courier New Bold" charset="0"/>
                    <a:ea typeface="Courier New Bold" charset="0"/>
                    <a:cs typeface="Courier New Bold" charset="0"/>
                    <a:sym typeface="Courier New Bold" charset="0"/>
                  </a:rPr>
                  <a:t>67</a:t>
                </a:r>
              </a:p>
            </p:txBody>
          </p:sp>
        </p:grpSp>
      </p:grpSp>
      <p:grpSp>
        <p:nvGrpSpPr>
          <p:cNvPr id="25" name="Group 78"/>
          <p:cNvGrpSpPr>
            <a:grpSpLocks/>
          </p:cNvGrpSpPr>
          <p:nvPr/>
        </p:nvGrpSpPr>
        <p:grpSpPr bwMode="auto">
          <a:xfrm>
            <a:off x="3429000" y="4597400"/>
            <a:ext cx="2743200" cy="355600"/>
            <a:chOff x="0" y="0"/>
            <a:chExt cx="1728" cy="224"/>
          </a:xfrm>
        </p:grpSpPr>
        <p:grpSp>
          <p:nvGrpSpPr>
            <p:cNvPr id="26" name="Group 79"/>
            <p:cNvGrpSpPr>
              <a:grpSpLocks/>
            </p:cNvGrpSpPr>
            <p:nvPr/>
          </p:nvGrpSpPr>
          <p:grpSpPr bwMode="auto">
            <a:xfrm>
              <a:off x="0" y="0"/>
              <a:ext cx="432" cy="224"/>
              <a:chOff x="0" y="0"/>
              <a:chExt cx="432" cy="224"/>
            </a:xfrm>
          </p:grpSpPr>
          <p:sp>
            <p:nvSpPr>
              <p:cNvPr id="49174" name="Rectangle 80"/>
              <p:cNvSpPr>
                <a:spLocks/>
              </p:cNvSpPr>
              <p:nvPr/>
            </p:nvSpPr>
            <p:spPr bwMode="auto">
              <a:xfrm>
                <a:off x="0" y="16"/>
                <a:ext cx="432" cy="192"/>
              </a:xfrm>
              <a:prstGeom prst="rect">
                <a:avLst/>
              </a:prstGeom>
              <a:solidFill>
                <a:srgbClr val="FFFF99"/>
              </a:solidFill>
              <a:ln w="28575">
                <a:solidFill>
                  <a:srgbClr val="003300"/>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75" name="Rectangle 81"/>
              <p:cNvSpPr>
                <a:spLocks/>
              </p:cNvSpPr>
              <p:nvPr/>
            </p:nvSpPr>
            <p:spPr bwMode="auto">
              <a:xfrm>
                <a:off x="93" y="0"/>
                <a:ext cx="245" cy="224"/>
              </a:xfrm>
              <a:prstGeom prst="rect">
                <a:avLst/>
              </a:prstGeom>
              <a:noFill/>
              <a:ln w="12700">
                <a:noFill/>
                <a:miter lim="800000"/>
                <a:headEnd/>
                <a:tailEnd/>
              </a:ln>
            </p:spPr>
            <p:txBody>
              <a:bodyPr wrap="none" lIns="50800" tIns="50800" rIns="45720" bIns="50800" anchor="ctr">
                <a:prstTxWarp prst="textNoShape">
                  <a:avLst/>
                </a:prstTxWarp>
                <a:spAutoFit/>
              </a:bodyPr>
              <a:lstStyle/>
              <a:p>
                <a:pPr algn="ctr" eaLnBrk="1" hangingPunct="1">
                  <a:lnSpc>
                    <a:spcPct val="90000"/>
                  </a:lnSpc>
                </a:pPr>
                <a:r>
                  <a:rPr lang="en-US" sz="1800" b="0" dirty="0">
                    <a:solidFill>
                      <a:srgbClr val="000066"/>
                    </a:solidFill>
                    <a:latin typeface="Courier New Bold" charset="0"/>
                    <a:ea typeface="Courier New Bold" charset="0"/>
                    <a:cs typeface="Courier New Bold" charset="0"/>
                    <a:sym typeface="Courier New Bold" charset="0"/>
                  </a:rPr>
                  <a:t>67</a:t>
                </a:r>
              </a:p>
            </p:txBody>
          </p:sp>
        </p:grpSp>
        <p:grpSp>
          <p:nvGrpSpPr>
            <p:cNvPr id="27" name="Group 82"/>
            <p:cNvGrpSpPr>
              <a:grpSpLocks/>
            </p:cNvGrpSpPr>
            <p:nvPr/>
          </p:nvGrpSpPr>
          <p:grpSpPr bwMode="auto">
            <a:xfrm>
              <a:off x="432" y="0"/>
              <a:ext cx="432" cy="224"/>
              <a:chOff x="0" y="0"/>
              <a:chExt cx="432" cy="224"/>
            </a:xfrm>
          </p:grpSpPr>
          <p:sp>
            <p:nvSpPr>
              <p:cNvPr id="49172" name="Rectangle 83"/>
              <p:cNvSpPr>
                <a:spLocks/>
              </p:cNvSpPr>
              <p:nvPr/>
            </p:nvSpPr>
            <p:spPr bwMode="auto">
              <a:xfrm>
                <a:off x="0" y="16"/>
                <a:ext cx="432" cy="192"/>
              </a:xfrm>
              <a:prstGeom prst="rect">
                <a:avLst/>
              </a:prstGeom>
              <a:solidFill>
                <a:srgbClr val="FFFF99"/>
              </a:solidFill>
              <a:ln w="28575">
                <a:solidFill>
                  <a:srgbClr val="003300"/>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73" name="Rectangle 84"/>
              <p:cNvSpPr>
                <a:spLocks/>
              </p:cNvSpPr>
              <p:nvPr/>
            </p:nvSpPr>
            <p:spPr bwMode="auto">
              <a:xfrm>
                <a:off x="93" y="0"/>
                <a:ext cx="245" cy="224"/>
              </a:xfrm>
              <a:prstGeom prst="rect">
                <a:avLst/>
              </a:prstGeom>
              <a:noFill/>
              <a:ln w="12700">
                <a:noFill/>
                <a:miter lim="800000"/>
                <a:headEnd/>
                <a:tailEnd/>
              </a:ln>
            </p:spPr>
            <p:txBody>
              <a:bodyPr wrap="none" lIns="50800" tIns="50800" rIns="45720" bIns="50800" anchor="ctr">
                <a:prstTxWarp prst="textNoShape">
                  <a:avLst/>
                </a:prstTxWarp>
                <a:spAutoFit/>
              </a:bodyPr>
              <a:lstStyle/>
              <a:p>
                <a:pPr algn="ctr" eaLnBrk="1" hangingPunct="1">
                  <a:lnSpc>
                    <a:spcPct val="90000"/>
                  </a:lnSpc>
                </a:pPr>
                <a:r>
                  <a:rPr lang="en-US" sz="1800" b="0">
                    <a:solidFill>
                      <a:srgbClr val="000066"/>
                    </a:solidFill>
                    <a:latin typeface="Courier New Bold" charset="0"/>
                    <a:ea typeface="Courier New Bold" charset="0"/>
                    <a:cs typeface="Courier New Bold" charset="0"/>
                    <a:sym typeface="Courier New Bold" charset="0"/>
                  </a:rPr>
                  <a:t>45</a:t>
                </a:r>
              </a:p>
            </p:txBody>
          </p:sp>
        </p:grpSp>
        <p:grpSp>
          <p:nvGrpSpPr>
            <p:cNvPr id="28" name="Group 85"/>
            <p:cNvGrpSpPr>
              <a:grpSpLocks/>
            </p:cNvGrpSpPr>
            <p:nvPr/>
          </p:nvGrpSpPr>
          <p:grpSpPr bwMode="auto">
            <a:xfrm>
              <a:off x="864" y="0"/>
              <a:ext cx="432" cy="224"/>
              <a:chOff x="0" y="0"/>
              <a:chExt cx="432" cy="224"/>
            </a:xfrm>
          </p:grpSpPr>
          <p:sp>
            <p:nvSpPr>
              <p:cNvPr id="49170" name="Rectangle 86"/>
              <p:cNvSpPr>
                <a:spLocks/>
              </p:cNvSpPr>
              <p:nvPr/>
            </p:nvSpPr>
            <p:spPr bwMode="auto">
              <a:xfrm>
                <a:off x="0" y="16"/>
                <a:ext cx="432" cy="192"/>
              </a:xfrm>
              <a:prstGeom prst="rect">
                <a:avLst/>
              </a:prstGeom>
              <a:solidFill>
                <a:srgbClr val="FFFF99"/>
              </a:solidFill>
              <a:ln w="28575">
                <a:solidFill>
                  <a:srgbClr val="003300"/>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71" name="Rectangle 87"/>
              <p:cNvSpPr>
                <a:spLocks/>
              </p:cNvSpPr>
              <p:nvPr/>
            </p:nvSpPr>
            <p:spPr bwMode="auto">
              <a:xfrm>
                <a:off x="93" y="0"/>
                <a:ext cx="245" cy="224"/>
              </a:xfrm>
              <a:prstGeom prst="rect">
                <a:avLst/>
              </a:prstGeom>
              <a:noFill/>
              <a:ln w="12700">
                <a:noFill/>
                <a:miter lim="800000"/>
                <a:headEnd/>
                <a:tailEnd/>
              </a:ln>
            </p:spPr>
            <p:txBody>
              <a:bodyPr wrap="none" lIns="50800" tIns="50800" rIns="45720" bIns="50800" anchor="ctr">
                <a:prstTxWarp prst="textNoShape">
                  <a:avLst/>
                </a:prstTxWarp>
                <a:spAutoFit/>
              </a:bodyPr>
              <a:lstStyle/>
              <a:p>
                <a:pPr algn="ctr" eaLnBrk="1" hangingPunct="1">
                  <a:lnSpc>
                    <a:spcPct val="90000"/>
                  </a:lnSpc>
                </a:pPr>
                <a:r>
                  <a:rPr lang="en-US" sz="1800" b="0">
                    <a:solidFill>
                      <a:srgbClr val="000066"/>
                    </a:solidFill>
                    <a:latin typeface="Courier New Bold" charset="0"/>
                    <a:ea typeface="Courier New Bold" charset="0"/>
                    <a:cs typeface="Courier New Bold" charset="0"/>
                    <a:sym typeface="Courier New Bold" charset="0"/>
                  </a:rPr>
                  <a:t>23</a:t>
                </a:r>
              </a:p>
            </p:txBody>
          </p:sp>
        </p:grpSp>
        <p:grpSp>
          <p:nvGrpSpPr>
            <p:cNvPr id="29" name="Group 88"/>
            <p:cNvGrpSpPr>
              <a:grpSpLocks/>
            </p:cNvGrpSpPr>
            <p:nvPr/>
          </p:nvGrpSpPr>
          <p:grpSpPr bwMode="auto">
            <a:xfrm>
              <a:off x="1296" y="0"/>
              <a:ext cx="432" cy="224"/>
              <a:chOff x="0" y="0"/>
              <a:chExt cx="432" cy="224"/>
            </a:xfrm>
          </p:grpSpPr>
          <p:sp>
            <p:nvSpPr>
              <p:cNvPr id="49168" name="Rectangle 89"/>
              <p:cNvSpPr>
                <a:spLocks/>
              </p:cNvSpPr>
              <p:nvPr/>
            </p:nvSpPr>
            <p:spPr bwMode="auto">
              <a:xfrm>
                <a:off x="0" y="16"/>
                <a:ext cx="432" cy="192"/>
              </a:xfrm>
              <a:prstGeom prst="rect">
                <a:avLst/>
              </a:prstGeom>
              <a:solidFill>
                <a:srgbClr val="FFFF99"/>
              </a:solidFill>
              <a:ln w="28575">
                <a:solidFill>
                  <a:srgbClr val="003300"/>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9169" name="Rectangle 90"/>
              <p:cNvSpPr>
                <a:spLocks/>
              </p:cNvSpPr>
              <p:nvPr/>
            </p:nvSpPr>
            <p:spPr bwMode="auto">
              <a:xfrm>
                <a:off x="93" y="0"/>
                <a:ext cx="245" cy="224"/>
              </a:xfrm>
              <a:prstGeom prst="rect">
                <a:avLst/>
              </a:prstGeom>
              <a:noFill/>
              <a:ln w="12700">
                <a:noFill/>
                <a:miter lim="800000"/>
                <a:headEnd/>
                <a:tailEnd/>
              </a:ln>
            </p:spPr>
            <p:txBody>
              <a:bodyPr wrap="none" lIns="50800" tIns="50800" rIns="45720" bIns="50800" anchor="ctr">
                <a:prstTxWarp prst="textNoShape">
                  <a:avLst/>
                </a:prstTxWarp>
                <a:spAutoFit/>
              </a:bodyPr>
              <a:lstStyle/>
              <a:p>
                <a:pPr algn="ctr" eaLnBrk="1" hangingPunct="1">
                  <a:lnSpc>
                    <a:spcPct val="90000"/>
                  </a:lnSpc>
                </a:pPr>
                <a:r>
                  <a:rPr lang="en-US" sz="1800" b="0">
                    <a:solidFill>
                      <a:srgbClr val="000066"/>
                    </a:solidFill>
                    <a:latin typeface="Courier New Bold" charset="0"/>
                    <a:ea typeface="Courier New Bold" charset="0"/>
                    <a:cs typeface="Courier New Bold" charset="0"/>
                    <a:sym typeface="Courier New Bold" charset="0"/>
                  </a:rPr>
                  <a:t>01</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
          <p:cNvSpPr>
            <a:spLocks/>
          </p:cNvSpPr>
          <p:nvPr/>
        </p:nvSpPr>
        <p:spPr bwMode="auto">
          <a:xfrm>
            <a:off x="495300" y="3048000"/>
            <a:ext cx="8166100" cy="1193800"/>
          </a:xfrm>
          <a:prstGeom prst="rect">
            <a:avLst/>
          </a:prstGeom>
          <a:solidFill>
            <a:schemeClr val="bg2">
              <a:lumMod val="20000"/>
              <a:lumOff val="80000"/>
            </a:schemeClr>
          </a:solidFill>
          <a:ln w="19050">
            <a:noFill/>
            <a:miter lim="800000"/>
            <a:headEnd/>
            <a:tailEnd/>
          </a:ln>
        </p:spPr>
        <p:txBody>
          <a:bodyPr lIns="50800" tIns="50800" rIns="45720" bIns="50800">
            <a:prstTxWarp prst="textNoShape">
              <a:avLst/>
            </a:prstTxWarp>
          </a:bodyPr>
          <a:lstStyle/>
          <a:p>
            <a:pPr eaLnBrk="1" hangingPunct="1">
              <a:tabLst>
                <a:tab pos="1651000" algn="l"/>
                <a:tab pos="4737100" algn="l"/>
                <a:tab pos="5486400" algn="l"/>
              </a:tabLst>
            </a:pPr>
            <a:r>
              <a:rPr lang="en-US" sz="1800" b="0">
                <a:solidFill>
                  <a:srgbClr val="000066"/>
                </a:solidFill>
                <a:latin typeface="Courier New Bold" charset="0"/>
                <a:ea typeface="Courier New Bold" charset="0"/>
                <a:cs typeface="Courier New Bold" charset="0"/>
                <a:sym typeface="Courier New Bold" charset="0"/>
              </a:rPr>
              <a:t> </a:t>
            </a:r>
            <a:r>
              <a:rPr lang="en-US" sz="1800">
                <a:solidFill>
                  <a:srgbClr val="800000"/>
                </a:solidFill>
                <a:latin typeface="Helvetica" charset="0"/>
                <a:ea typeface="Helvetica" charset="0"/>
                <a:cs typeface="Helvetica" charset="0"/>
                <a:sym typeface="Helvetica" charset="0"/>
              </a:rPr>
              <a:t>Address	Instruction Code	Assembly Rendition</a:t>
            </a:r>
          </a:p>
          <a:p>
            <a:pPr eaLnBrk="1" hangingPunct="1">
              <a:tabLst>
                <a:tab pos="1651000" algn="l"/>
                <a:tab pos="4737100" algn="l"/>
                <a:tab pos="5486400" algn="l"/>
              </a:tabLst>
            </a:pPr>
            <a:r>
              <a:rPr lang="en-US" sz="1800" b="0">
                <a:solidFill>
                  <a:srgbClr val="000066"/>
                </a:solidFill>
                <a:latin typeface="Courier New Bold" charset="0"/>
                <a:ea typeface="Courier New Bold" charset="0"/>
                <a:cs typeface="Courier New Bold" charset="0"/>
                <a:sym typeface="Courier New Bold" charset="0"/>
              </a:rPr>
              <a:t> 8048365:	5b                   	pop    %ebx</a:t>
            </a:r>
          </a:p>
          <a:p>
            <a:pPr eaLnBrk="1" hangingPunct="1">
              <a:tabLst>
                <a:tab pos="1651000" algn="l"/>
                <a:tab pos="4737100" algn="l"/>
                <a:tab pos="5486400" algn="l"/>
              </a:tabLst>
            </a:pPr>
            <a:r>
              <a:rPr lang="en-US" sz="1800" b="0">
                <a:solidFill>
                  <a:srgbClr val="000066"/>
                </a:solidFill>
                <a:latin typeface="Courier New Bold" charset="0"/>
                <a:ea typeface="Courier New Bold" charset="0"/>
                <a:cs typeface="Courier New Bold" charset="0"/>
                <a:sym typeface="Courier New Bold" charset="0"/>
              </a:rPr>
              <a:t> 8048366:	81 c3 ab 12 00 00    	add    $0x12ab,%ebx</a:t>
            </a:r>
          </a:p>
          <a:p>
            <a:pPr eaLnBrk="1" hangingPunct="1">
              <a:tabLst>
                <a:tab pos="1651000" algn="l"/>
                <a:tab pos="4737100" algn="l"/>
                <a:tab pos="5486400" algn="l"/>
              </a:tabLst>
            </a:pPr>
            <a:r>
              <a:rPr lang="en-US" sz="1800" b="0">
                <a:solidFill>
                  <a:srgbClr val="000066"/>
                </a:solidFill>
                <a:latin typeface="Courier New Bold" charset="0"/>
                <a:ea typeface="Courier New Bold" charset="0"/>
                <a:cs typeface="Courier New Bold" charset="0"/>
                <a:sym typeface="Courier New Bold" charset="0"/>
              </a:rPr>
              <a:t> 804836c:	83 bb 28 00 00 00 00 	cmpl   $0x0,0x28(%ebx)</a:t>
            </a:r>
          </a:p>
        </p:txBody>
      </p:sp>
      <p:sp>
        <p:nvSpPr>
          <p:cNvPr id="50181" name="Rectangle 4"/>
          <p:cNvSpPr>
            <a:spLocks noGrp="1" noChangeArrowheads="1"/>
          </p:cNvSpPr>
          <p:nvPr>
            <p:ph type="title"/>
          </p:nvPr>
        </p:nvSpPr>
        <p:spPr/>
        <p:txBody>
          <a:bodyPr/>
          <a:lstStyle/>
          <a:p>
            <a:pPr marL="119063" indent="-119063" eaLnBrk="1" hangingPunct="1"/>
            <a:r>
              <a:rPr lang="en-US"/>
              <a:t>Reading Byte-Reversed Listings</a:t>
            </a:r>
          </a:p>
        </p:txBody>
      </p:sp>
      <p:sp>
        <p:nvSpPr>
          <p:cNvPr id="15365" name="Rectangle 5"/>
          <p:cNvSpPr>
            <a:spLocks noGrp="1" noChangeArrowheads="1"/>
          </p:cNvSpPr>
          <p:nvPr>
            <p:ph idx="1"/>
          </p:nvPr>
        </p:nvSpPr>
        <p:spPr/>
        <p:txBody>
          <a:bodyPr/>
          <a:lstStyle/>
          <a:p>
            <a:pPr eaLnBrk="1" hangingPunct="1">
              <a:tabLst>
                <a:tab pos="5981700" algn="r"/>
              </a:tabLst>
            </a:pPr>
            <a:r>
              <a:rPr lang="en-US" dirty="0"/>
              <a:t>Disassembly</a:t>
            </a:r>
          </a:p>
          <a:p>
            <a:pPr marL="552450" lvl="1" eaLnBrk="1" hangingPunct="1">
              <a:tabLst>
                <a:tab pos="5981700" algn="r"/>
              </a:tabLst>
            </a:pPr>
            <a:r>
              <a:rPr lang="en-US" dirty="0"/>
              <a:t>Text representation of binary machine code</a:t>
            </a:r>
          </a:p>
          <a:p>
            <a:pPr marL="552450" lvl="1" eaLnBrk="1" hangingPunct="1">
              <a:tabLst>
                <a:tab pos="5981700" algn="r"/>
              </a:tabLst>
            </a:pPr>
            <a:r>
              <a:rPr lang="en-US" dirty="0"/>
              <a:t>Generated by program that reads the machine code</a:t>
            </a:r>
          </a:p>
          <a:p>
            <a:pPr eaLnBrk="1" hangingPunct="1">
              <a:tabLst>
                <a:tab pos="5981700" algn="r"/>
              </a:tabLst>
            </a:pPr>
            <a:r>
              <a:rPr lang="en-US" dirty="0"/>
              <a:t>Example Fragment</a:t>
            </a:r>
          </a:p>
          <a:p>
            <a:pPr eaLnBrk="1" hangingPunct="1">
              <a:spcBef>
                <a:spcPts val="11100"/>
              </a:spcBef>
              <a:tabLst>
                <a:tab pos="5981700" algn="r"/>
              </a:tabLst>
            </a:pPr>
            <a:r>
              <a:rPr lang="en-US" dirty="0"/>
              <a:t>Deciphering Numbers</a:t>
            </a:r>
          </a:p>
          <a:p>
            <a:pPr marL="552450" lvl="1">
              <a:tabLst>
                <a:tab pos="5981700" algn="r"/>
              </a:tabLst>
            </a:pPr>
            <a:r>
              <a:rPr lang="en-US" dirty="0"/>
              <a:t>Value:	</a:t>
            </a:r>
            <a:r>
              <a:rPr lang="en-US" sz="1800" b="1" dirty="0">
                <a:latin typeface="Courier New" panose="02070309020205020404" pitchFamily="49" charset="0"/>
                <a:ea typeface="Monaco" charset="0"/>
                <a:cs typeface="Courier New" panose="02070309020205020404" pitchFamily="49" charset="0"/>
                <a:sym typeface="Monaco" charset="0"/>
              </a:rPr>
              <a:t>0x12ab</a:t>
            </a:r>
            <a:endParaRPr lang="en-US" sz="1800" b="1" dirty="0">
              <a:latin typeface="Courier New" panose="02070309020205020404" pitchFamily="49" charset="0"/>
              <a:ea typeface="Monaco" charset="0"/>
              <a:cs typeface="Courier New" panose="02070309020205020404" pitchFamily="49" charset="0"/>
            </a:endParaRPr>
          </a:p>
          <a:p>
            <a:pPr marL="552450" lvl="1">
              <a:tabLst>
                <a:tab pos="5981700" algn="r"/>
              </a:tabLst>
            </a:pPr>
            <a:r>
              <a:rPr lang="en-US" dirty="0"/>
              <a:t>Pad to 32 bits:	</a:t>
            </a:r>
            <a:r>
              <a:rPr lang="en-US" sz="1800" b="1" dirty="0">
                <a:latin typeface="Courier New" panose="02070309020205020404" pitchFamily="49" charset="0"/>
                <a:ea typeface="Monaco" charset="0"/>
                <a:cs typeface="Courier New" panose="02070309020205020404" pitchFamily="49" charset="0"/>
                <a:sym typeface="Monaco" charset="0"/>
              </a:rPr>
              <a:t>0x000012ab</a:t>
            </a:r>
            <a:endParaRPr lang="en-US" sz="1800" b="1" dirty="0">
              <a:latin typeface="Courier New" panose="02070309020205020404" pitchFamily="49" charset="0"/>
              <a:ea typeface="Monaco" charset="0"/>
              <a:cs typeface="Courier New" panose="02070309020205020404" pitchFamily="49" charset="0"/>
            </a:endParaRPr>
          </a:p>
          <a:p>
            <a:pPr marL="552450" lvl="1">
              <a:tabLst>
                <a:tab pos="5981700" algn="r"/>
              </a:tabLst>
            </a:pPr>
            <a:r>
              <a:rPr lang="en-US" dirty="0"/>
              <a:t>Split into bytes:	</a:t>
            </a:r>
            <a:r>
              <a:rPr lang="en-US" sz="1800" b="1" dirty="0">
                <a:latin typeface="Courier New" panose="02070309020205020404" pitchFamily="49" charset="0"/>
                <a:ea typeface="Monaco" charset="0"/>
                <a:cs typeface="Courier New" panose="02070309020205020404" pitchFamily="49" charset="0"/>
                <a:sym typeface="Monaco" charset="0"/>
              </a:rPr>
              <a:t>00 00 12 ab</a:t>
            </a:r>
            <a:endParaRPr lang="en-US" sz="1800" b="1" dirty="0">
              <a:latin typeface="Courier New" panose="02070309020205020404" pitchFamily="49" charset="0"/>
              <a:ea typeface="Monaco" charset="0"/>
              <a:cs typeface="Courier New" panose="02070309020205020404" pitchFamily="49" charset="0"/>
            </a:endParaRPr>
          </a:p>
          <a:p>
            <a:pPr marL="552450" lvl="1">
              <a:tabLst>
                <a:tab pos="5981700" algn="r"/>
              </a:tabLst>
            </a:pPr>
            <a:r>
              <a:rPr lang="en-US" dirty="0"/>
              <a:t>Reverse:	</a:t>
            </a:r>
            <a:r>
              <a:rPr lang="en-US" sz="1800" b="1" dirty="0">
                <a:latin typeface="Courier New" panose="02070309020205020404" pitchFamily="49" charset="0"/>
                <a:ea typeface="Monaco" charset="0"/>
                <a:cs typeface="Courier New" panose="02070309020205020404" pitchFamily="49" charset="0"/>
                <a:sym typeface="Monaco" charset="0"/>
              </a:rPr>
              <a:t>ab 12 00 00</a:t>
            </a:r>
          </a:p>
        </p:txBody>
      </p:sp>
      <p:sp>
        <p:nvSpPr>
          <p:cNvPr id="15366" name="Line 6"/>
          <p:cNvSpPr>
            <a:spLocks noChangeShapeType="1"/>
          </p:cNvSpPr>
          <p:nvPr/>
        </p:nvSpPr>
        <p:spPr bwMode="auto">
          <a:xfrm flipH="1">
            <a:off x="5867400" y="3886200"/>
            <a:ext cx="609600" cy="914400"/>
          </a:xfrm>
          <a:prstGeom prst="line">
            <a:avLst/>
          </a:prstGeom>
          <a:noFill/>
          <a:ln w="38100">
            <a:solidFill>
              <a:srgbClr val="FF5050"/>
            </a:solidFill>
            <a:round/>
            <a:headEn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nvGrpSpPr>
          <p:cNvPr id="2" name="Group 7"/>
          <p:cNvGrpSpPr>
            <a:grpSpLocks/>
          </p:cNvGrpSpPr>
          <p:nvPr/>
        </p:nvGrpSpPr>
        <p:grpSpPr bwMode="auto">
          <a:xfrm>
            <a:off x="2971800" y="3886200"/>
            <a:ext cx="1866900" cy="2286000"/>
            <a:chOff x="0" y="0"/>
            <a:chExt cx="1176" cy="1440"/>
          </a:xfrm>
        </p:grpSpPr>
        <p:sp>
          <p:nvSpPr>
            <p:cNvPr id="50185" name="Freeform 8"/>
            <p:cNvSpPr>
              <a:spLocks/>
            </p:cNvSpPr>
            <p:nvPr/>
          </p:nvSpPr>
          <p:spPr bwMode="auto">
            <a:xfrm rot="-5400000">
              <a:off x="476" y="-476"/>
              <a:ext cx="56" cy="1007"/>
            </a:xfrm>
            <a:custGeom>
              <a:avLst/>
              <a:gdLst>
                <a:gd name="T0" fmla="*/ 21600 w 21600"/>
                <a:gd name="T1" fmla="*/ 0 h 21600"/>
                <a:gd name="T2" fmla="*/ 10800 w 21600"/>
                <a:gd name="T3" fmla="*/ 1800 h 21600"/>
                <a:gd name="T4" fmla="*/ 10800 w 21600"/>
                <a:gd name="T5" fmla="*/ 9000 h 21600"/>
                <a:gd name="T6" fmla="*/ 0 w 21600"/>
                <a:gd name="T7" fmla="*/ 10800 h 21600"/>
                <a:gd name="T8" fmla="*/ 10800 w 21600"/>
                <a:gd name="T9" fmla="*/ 12600 h 21600"/>
                <a:gd name="T10" fmla="*/ 10800 w 21600"/>
                <a:gd name="T11" fmla="*/ 19800 h 21600"/>
                <a:gd name="T12" fmla="*/ 2160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28575">
              <a:solidFill>
                <a:srgbClr val="FF5050"/>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0186" name="Line 9"/>
            <p:cNvSpPr>
              <a:spLocks noChangeShapeType="1"/>
            </p:cNvSpPr>
            <p:nvPr/>
          </p:nvSpPr>
          <p:spPr bwMode="auto">
            <a:xfrm rot="10800000">
              <a:off x="512" y="60"/>
              <a:ext cx="664" cy="1380"/>
            </a:xfrm>
            <a:prstGeom prst="line">
              <a:avLst/>
            </a:prstGeom>
            <a:noFill/>
            <a:ln w="38100">
              <a:solidFill>
                <a:srgbClr val="FF5050"/>
              </a:solidFill>
              <a:round/>
              <a:headEn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43E5-8598-76C2-633A-C389663D650F}"/>
              </a:ext>
            </a:extLst>
          </p:cNvPr>
          <p:cNvSpPr>
            <a:spLocks noGrp="1"/>
          </p:cNvSpPr>
          <p:nvPr>
            <p:ph type="title"/>
          </p:nvPr>
        </p:nvSpPr>
        <p:spPr/>
        <p:txBody>
          <a:bodyPr/>
          <a:lstStyle/>
          <a:p>
            <a:r>
              <a:rPr lang="en-US" dirty="0"/>
              <a:t>Byte Ordering: Data in Motion</a:t>
            </a:r>
          </a:p>
        </p:txBody>
      </p:sp>
      <p:pic>
        <p:nvPicPr>
          <p:cNvPr id="5" name="Graphic 4" descr="Laptop outline">
            <a:extLst>
              <a:ext uri="{FF2B5EF4-FFF2-40B4-BE49-F238E27FC236}">
                <a16:creationId xmlns:a16="http://schemas.microsoft.com/office/drawing/2014/main" id="{A02DCD53-CBEE-8965-98CE-1BA2700B4D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268" y="796907"/>
            <a:ext cx="1883554" cy="1883554"/>
          </a:xfrm>
          <a:prstGeom prst="rect">
            <a:avLst/>
          </a:prstGeom>
        </p:spPr>
      </p:pic>
      <p:pic>
        <p:nvPicPr>
          <p:cNvPr id="8" name="Graphic 7" descr="Cloud outline">
            <a:extLst>
              <a:ext uri="{FF2B5EF4-FFF2-40B4-BE49-F238E27FC236}">
                <a16:creationId xmlns:a16="http://schemas.microsoft.com/office/drawing/2014/main" id="{0F9F1EC5-EDAC-17B3-CA0E-7D11E7A7FA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0000" y="990600"/>
            <a:ext cx="1191367" cy="1191367"/>
          </a:xfrm>
          <a:prstGeom prst="rect">
            <a:avLst/>
          </a:prstGeom>
        </p:spPr>
      </p:pic>
      <p:pic>
        <p:nvPicPr>
          <p:cNvPr id="9" name="Graphic 8" descr="Laptop outline">
            <a:extLst>
              <a:ext uri="{FF2B5EF4-FFF2-40B4-BE49-F238E27FC236}">
                <a16:creationId xmlns:a16="http://schemas.microsoft.com/office/drawing/2014/main" id="{45E7B292-7107-234F-F2EF-BF2A39F5CF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9801" y="799857"/>
            <a:ext cx="1883554" cy="1883554"/>
          </a:xfrm>
          <a:prstGeom prst="rect">
            <a:avLst/>
          </a:prstGeom>
        </p:spPr>
      </p:pic>
      <p:sp>
        <p:nvSpPr>
          <p:cNvPr id="10" name="TextBox 9">
            <a:extLst>
              <a:ext uri="{FF2B5EF4-FFF2-40B4-BE49-F238E27FC236}">
                <a16:creationId xmlns:a16="http://schemas.microsoft.com/office/drawing/2014/main" id="{49233F06-7B56-1EDE-AD62-D332162F8E53}"/>
              </a:ext>
            </a:extLst>
          </p:cNvPr>
          <p:cNvSpPr txBox="1"/>
          <p:nvPr/>
        </p:nvSpPr>
        <p:spPr>
          <a:xfrm>
            <a:off x="1421777" y="1330307"/>
            <a:ext cx="896399" cy="707886"/>
          </a:xfrm>
          <a:prstGeom prst="rect">
            <a:avLst/>
          </a:prstGeom>
          <a:noFill/>
        </p:spPr>
        <p:txBody>
          <a:bodyPr wrap="none" rtlCol="0">
            <a:spAutoFit/>
          </a:bodyPr>
          <a:lstStyle/>
          <a:p>
            <a:r>
              <a:rPr lang="en-US" sz="2000" dirty="0"/>
              <a:t>Big </a:t>
            </a:r>
          </a:p>
          <a:p>
            <a:r>
              <a:rPr lang="en-US" sz="2000" dirty="0"/>
              <a:t>Endian</a:t>
            </a:r>
          </a:p>
        </p:txBody>
      </p:sp>
      <p:sp>
        <p:nvSpPr>
          <p:cNvPr id="11" name="TextBox 10">
            <a:extLst>
              <a:ext uri="{FF2B5EF4-FFF2-40B4-BE49-F238E27FC236}">
                <a16:creationId xmlns:a16="http://schemas.microsoft.com/office/drawing/2014/main" id="{F6DB1291-554C-7DEB-BD84-6735E77FB7E1}"/>
              </a:ext>
            </a:extLst>
          </p:cNvPr>
          <p:cNvSpPr txBox="1"/>
          <p:nvPr/>
        </p:nvSpPr>
        <p:spPr>
          <a:xfrm>
            <a:off x="6513378" y="1333257"/>
            <a:ext cx="896399" cy="707886"/>
          </a:xfrm>
          <a:prstGeom prst="rect">
            <a:avLst/>
          </a:prstGeom>
          <a:noFill/>
        </p:spPr>
        <p:txBody>
          <a:bodyPr wrap="none" rtlCol="0">
            <a:spAutoFit/>
          </a:bodyPr>
          <a:lstStyle/>
          <a:p>
            <a:r>
              <a:rPr lang="en-US" sz="2000" dirty="0"/>
              <a:t>Little </a:t>
            </a:r>
          </a:p>
          <a:p>
            <a:r>
              <a:rPr lang="en-US" sz="2000" dirty="0"/>
              <a:t>Endian</a:t>
            </a:r>
          </a:p>
        </p:txBody>
      </p:sp>
      <p:sp>
        <p:nvSpPr>
          <p:cNvPr id="12" name="Arrow: Left-Right 11">
            <a:extLst>
              <a:ext uri="{FF2B5EF4-FFF2-40B4-BE49-F238E27FC236}">
                <a16:creationId xmlns:a16="http://schemas.microsoft.com/office/drawing/2014/main" id="{474F0BD4-E33A-000F-D5D6-1346114964D1}"/>
              </a:ext>
            </a:extLst>
          </p:cNvPr>
          <p:cNvSpPr/>
          <p:nvPr/>
        </p:nvSpPr>
        <p:spPr bwMode="auto">
          <a:xfrm>
            <a:off x="2492022" y="1558907"/>
            <a:ext cx="1371600" cy="304800"/>
          </a:xfrm>
          <a:prstGeom prst="leftRightArrow">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3" name="Arrow: Left-Right 12">
            <a:extLst>
              <a:ext uri="{FF2B5EF4-FFF2-40B4-BE49-F238E27FC236}">
                <a16:creationId xmlns:a16="http://schemas.microsoft.com/office/drawing/2014/main" id="{474B6E46-D870-7554-D5AE-A5CAE1764469}"/>
              </a:ext>
            </a:extLst>
          </p:cNvPr>
          <p:cNvSpPr/>
          <p:nvPr/>
        </p:nvSpPr>
        <p:spPr bwMode="auto">
          <a:xfrm>
            <a:off x="4938305" y="1586284"/>
            <a:ext cx="1371600" cy="304800"/>
          </a:xfrm>
          <a:prstGeom prst="leftRightArrow">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5" name="TextBox 14">
            <a:extLst>
              <a:ext uri="{FF2B5EF4-FFF2-40B4-BE49-F238E27FC236}">
                <a16:creationId xmlns:a16="http://schemas.microsoft.com/office/drawing/2014/main" id="{5EC8F3D8-F03B-0CEB-4A70-BAA03DF5972D}"/>
              </a:ext>
            </a:extLst>
          </p:cNvPr>
          <p:cNvSpPr txBox="1"/>
          <p:nvPr/>
        </p:nvSpPr>
        <p:spPr>
          <a:xfrm>
            <a:off x="4205555" y="1429082"/>
            <a:ext cx="303288" cy="400110"/>
          </a:xfrm>
          <a:prstGeom prst="rect">
            <a:avLst/>
          </a:prstGeom>
          <a:noFill/>
        </p:spPr>
        <p:txBody>
          <a:bodyPr wrap="none" rtlCol="0">
            <a:spAutoFit/>
          </a:bodyPr>
          <a:lstStyle/>
          <a:p>
            <a:r>
              <a:rPr lang="en-US" sz="2000" dirty="0"/>
              <a:t>?</a:t>
            </a:r>
          </a:p>
        </p:txBody>
      </p:sp>
      <p:pic>
        <p:nvPicPr>
          <p:cNvPr id="17" name="Graphic 16" descr="Database outline">
            <a:extLst>
              <a:ext uri="{FF2B5EF4-FFF2-40B4-BE49-F238E27FC236}">
                <a16:creationId xmlns:a16="http://schemas.microsoft.com/office/drawing/2014/main" id="{D25B4DF2-01DA-CBE2-C076-43FBDF9594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41820" y="3302681"/>
            <a:ext cx="914400" cy="914400"/>
          </a:xfrm>
          <a:prstGeom prst="rect">
            <a:avLst/>
          </a:prstGeom>
        </p:spPr>
      </p:pic>
      <p:pic>
        <p:nvPicPr>
          <p:cNvPr id="30" name="Graphic 29" descr="Laptop outline">
            <a:extLst>
              <a:ext uri="{FF2B5EF4-FFF2-40B4-BE49-F238E27FC236}">
                <a16:creationId xmlns:a16="http://schemas.microsoft.com/office/drawing/2014/main" id="{D9BCDC42-C3C2-01A3-23DA-88D673B010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268" y="2035243"/>
            <a:ext cx="1883554" cy="1883554"/>
          </a:xfrm>
          <a:prstGeom prst="rect">
            <a:avLst/>
          </a:prstGeom>
        </p:spPr>
      </p:pic>
      <p:pic>
        <p:nvPicPr>
          <p:cNvPr id="32" name="Graphic 31" descr="Laptop outline">
            <a:extLst>
              <a:ext uri="{FF2B5EF4-FFF2-40B4-BE49-F238E27FC236}">
                <a16:creationId xmlns:a16="http://schemas.microsoft.com/office/drawing/2014/main" id="{F404A0DB-3D4A-CAB2-DCF6-560302588D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9801" y="2038193"/>
            <a:ext cx="1883554" cy="1883554"/>
          </a:xfrm>
          <a:prstGeom prst="rect">
            <a:avLst/>
          </a:prstGeom>
        </p:spPr>
      </p:pic>
      <p:sp>
        <p:nvSpPr>
          <p:cNvPr id="33" name="TextBox 32">
            <a:extLst>
              <a:ext uri="{FF2B5EF4-FFF2-40B4-BE49-F238E27FC236}">
                <a16:creationId xmlns:a16="http://schemas.microsoft.com/office/drawing/2014/main" id="{B5EA2BCE-984C-6FC2-D42E-65CF999DE53B}"/>
              </a:ext>
            </a:extLst>
          </p:cNvPr>
          <p:cNvSpPr txBox="1"/>
          <p:nvPr/>
        </p:nvSpPr>
        <p:spPr>
          <a:xfrm>
            <a:off x="6513377" y="2546283"/>
            <a:ext cx="896399" cy="707886"/>
          </a:xfrm>
          <a:prstGeom prst="rect">
            <a:avLst/>
          </a:prstGeom>
          <a:noFill/>
        </p:spPr>
        <p:txBody>
          <a:bodyPr wrap="none" rtlCol="0">
            <a:spAutoFit/>
          </a:bodyPr>
          <a:lstStyle/>
          <a:p>
            <a:r>
              <a:rPr lang="en-US" sz="2000" dirty="0"/>
              <a:t>Big </a:t>
            </a:r>
          </a:p>
          <a:p>
            <a:r>
              <a:rPr lang="en-US" sz="2000" dirty="0"/>
              <a:t>Endian</a:t>
            </a:r>
          </a:p>
        </p:txBody>
      </p:sp>
      <p:sp>
        <p:nvSpPr>
          <p:cNvPr id="34" name="TextBox 33">
            <a:extLst>
              <a:ext uri="{FF2B5EF4-FFF2-40B4-BE49-F238E27FC236}">
                <a16:creationId xmlns:a16="http://schemas.microsoft.com/office/drawing/2014/main" id="{CCF40AE1-87F4-E65D-9968-6EAEBA70AB3D}"/>
              </a:ext>
            </a:extLst>
          </p:cNvPr>
          <p:cNvSpPr txBox="1"/>
          <p:nvPr/>
        </p:nvSpPr>
        <p:spPr>
          <a:xfrm>
            <a:off x="1406845" y="2544191"/>
            <a:ext cx="896399" cy="707886"/>
          </a:xfrm>
          <a:prstGeom prst="rect">
            <a:avLst/>
          </a:prstGeom>
          <a:noFill/>
        </p:spPr>
        <p:txBody>
          <a:bodyPr wrap="none" rtlCol="0">
            <a:spAutoFit/>
          </a:bodyPr>
          <a:lstStyle/>
          <a:p>
            <a:r>
              <a:rPr lang="en-US" sz="2000" dirty="0"/>
              <a:t>Little </a:t>
            </a:r>
          </a:p>
          <a:p>
            <a:r>
              <a:rPr lang="en-US" sz="2000" dirty="0"/>
              <a:t>Endian</a:t>
            </a:r>
          </a:p>
        </p:txBody>
      </p:sp>
      <p:sp>
        <p:nvSpPr>
          <p:cNvPr id="35" name="Arrow: Left-Right 34">
            <a:extLst>
              <a:ext uri="{FF2B5EF4-FFF2-40B4-BE49-F238E27FC236}">
                <a16:creationId xmlns:a16="http://schemas.microsoft.com/office/drawing/2014/main" id="{5F4FF10C-F375-C1C7-9E21-DC52218F13DF}"/>
              </a:ext>
            </a:extLst>
          </p:cNvPr>
          <p:cNvSpPr/>
          <p:nvPr/>
        </p:nvSpPr>
        <p:spPr bwMode="auto">
          <a:xfrm rot="1325899">
            <a:off x="2473426" y="3012558"/>
            <a:ext cx="1663810" cy="304800"/>
          </a:xfrm>
          <a:prstGeom prst="leftRightArrow">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37" name="TextBox 36">
            <a:extLst>
              <a:ext uri="{FF2B5EF4-FFF2-40B4-BE49-F238E27FC236}">
                <a16:creationId xmlns:a16="http://schemas.microsoft.com/office/drawing/2014/main" id="{B15EF7BE-6C48-180F-C92C-6FEE29DF52A2}"/>
              </a:ext>
            </a:extLst>
          </p:cNvPr>
          <p:cNvSpPr txBox="1"/>
          <p:nvPr/>
        </p:nvSpPr>
        <p:spPr>
          <a:xfrm>
            <a:off x="4246620" y="3655257"/>
            <a:ext cx="303288" cy="400110"/>
          </a:xfrm>
          <a:prstGeom prst="rect">
            <a:avLst/>
          </a:prstGeom>
          <a:noFill/>
        </p:spPr>
        <p:txBody>
          <a:bodyPr wrap="none" rtlCol="0">
            <a:spAutoFit/>
          </a:bodyPr>
          <a:lstStyle/>
          <a:p>
            <a:r>
              <a:rPr lang="en-US" sz="2000" dirty="0"/>
              <a:t>?</a:t>
            </a:r>
          </a:p>
        </p:txBody>
      </p:sp>
      <p:sp>
        <p:nvSpPr>
          <p:cNvPr id="42" name="Content Placeholder 2">
            <a:extLst>
              <a:ext uri="{FF2B5EF4-FFF2-40B4-BE49-F238E27FC236}">
                <a16:creationId xmlns:a16="http://schemas.microsoft.com/office/drawing/2014/main" id="{2D2DCBA6-C61D-D902-B630-F56E01CB772A}"/>
              </a:ext>
            </a:extLst>
          </p:cNvPr>
          <p:cNvSpPr>
            <a:spLocks noGrp="1"/>
          </p:cNvSpPr>
          <p:nvPr>
            <p:ph idx="1"/>
          </p:nvPr>
        </p:nvSpPr>
        <p:spPr>
          <a:xfrm>
            <a:off x="228600" y="4123615"/>
            <a:ext cx="8382000" cy="2240585"/>
          </a:xfrm>
        </p:spPr>
        <p:txBody>
          <a:bodyPr/>
          <a:lstStyle/>
          <a:p>
            <a:r>
              <a:rPr lang="en-US" sz="1800" dirty="0">
                <a:latin typeface="Calibri" panose="020F0502020204030204" pitchFamily="34" charset="0"/>
                <a:cs typeface="Calibri" panose="020F0502020204030204" pitchFamily="34" charset="0"/>
              </a:rPr>
              <a:t>What happens when one host needs to send data to another host with a differing byte ordering convention?</a:t>
            </a:r>
          </a:p>
          <a:p>
            <a:r>
              <a:rPr lang="en-US" sz="1800" dirty="0">
                <a:latin typeface="Calibri" panose="020F0502020204030204" pitchFamily="34" charset="0"/>
                <a:cs typeface="Calibri" panose="020F0502020204030204" pitchFamily="34" charset="0"/>
              </a:rPr>
              <a:t>What about when values are stored in files by one host, but intended to be read by any host, e.g. the number of rows or columns or the pallet size of an image?</a:t>
            </a:r>
          </a:p>
          <a:p>
            <a:r>
              <a:rPr lang="en-US" sz="1800" dirty="0">
                <a:latin typeface="Calibri" panose="020F0502020204030204" pitchFamily="34" charset="0"/>
                <a:cs typeface="Calibri" panose="020F0502020204030204" pitchFamily="34" charset="0"/>
              </a:rPr>
              <a:t>There needs to be a convention for communication or storage, e.g. network byte ordering, image file format specification, etc. </a:t>
            </a:r>
          </a:p>
          <a:p>
            <a:pPr lvl="1"/>
            <a:r>
              <a:rPr lang="en-US" sz="1800" dirty="0">
                <a:latin typeface="Calibri" panose="020F0502020204030204" pitchFamily="34" charset="0"/>
                <a:cs typeface="Calibri" panose="020F0502020204030204" pitchFamily="34" charset="0"/>
              </a:rPr>
              <a:t>One host, or the other, or both, or neither, may need to convert upon writing/transmitting and/or reading/receiving. </a:t>
            </a:r>
          </a:p>
          <a:p>
            <a:pPr marL="0" indent="0">
              <a:buNone/>
            </a:pPr>
            <a:endParaRPr lang="en-US" dirty="0">
              <a:solidFill>
                <a:srgbClr val="A6A6A6"/>
              </a:solidFill>
            </a:endParaRPr>
          </a:p>
        </p:txBody>
      </p:sp>
      <p:sp>
        <p:nvSpPr>
          <p:cNvPr id="44" name="Arrow: Left-Right 43">
            <a:extLst>
              <a:ext uri="{FF2B5EF4-FFF2-40B4-BE49-F238E27FC236}">
                <a16:creationId xmlns:a16="http://schemas.microsoft.com/office/drawing/2014/main" id="{F1896F13-1A2B-E7CB-50B5-8008D2B934E7}"/>
              </a:ext>
            </a:extLst>
          </p:cNvPr>
          <p:cNvSpPr/>
          <p:nvPr/>
        </p:nvSpPr>
        <p:spPr bwMode="auto">
          <a:xfrm rot="9522363">
            <a:off x="4659672" y="3066723"/>
            <a:ext cx="1663810" cy="304800"/>
          </a:xfrm>
          <a:prstGeom prst="leftRightArrow">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Tree>
    <p:extLst>
      <p:ext uri="{BB962C8B-B14F-4D97-AF65-F5344CB8AC3E}">
        <p14:creationId xmlns:p14="http://schemas.microsoft.com/office/powerpoint/2010/main" val="153489693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Bits, Bytes, and Integers</a:t>
            </a:r>
          </a:p>
        </p:txBody>
      </p:sp>
      <p:sp>
        <p:nvSpPr>
          <p:cNvPr id="3" name="Content Placeholder 2"/>
          <p:cNvSpPr>
            <a:spLocks noGrp="1"/>
          </p:cNvSpPr>
          <p:nvPr>
            <p:ph idx="1"/>
          </p:nvPr>
        </p:nvSpPr>
        <p:spPr/>
        <p:txBody>
          <a:bodyPr/>
          <a:lstStyle/>
          <a:p>
            <a:r>
              <a:rPr lang="en-US" dirty="0"/>
              <a:t>Representing information as bits			</a:t>
            </a:r>
            <a:r>
              <a:rPr lang="en-US" dirty="0">
                <a:solidFill>
                  <a:srgbClr val="7F7F7F"/>
                </a:solidFill>
              </a:rPr>
              <a:t>CSAPP 2.1</a:t>
            </a:r>
            <a:endParaRPr lang="en-US" dirty="0"/>
          </a:p>
          <a:p>
            <a:r>
              <a:rPr lang="en-US" dirty="0"/>
              <a:t>Bit-level manipulations</a:t>
            </a:r>
          </a:p>
          <a:p>
            <a:r>
              <a:rPr lang="en-US" dirty="0"/>
              <a:t>Integers						</a:t>
            </a:r>
            <a:r>
              <a:rPr lang="en-US" dirty="0">
                <a:solidFill>
                  <a:srgbClr val="7F7F7F"/>
                </a:solidFill>
              </a:rPr>
              <a:t>CSAPP 2.2</a:t>
            </a:r>
            <a:endParaRPr lang="en-US" dirty="0">
              <a:solidFill>
                <a:srgbClr val="A6A6A6"/>
              </a:solidFill>
            </a:endParaRPr>
          </a:p>
          <a:p>
            <a:pPr lvl="1"/>
            <a:r>
              <a:rPr lang="en-US" dirty="0"/>
              <a:t>Representation: unsigned and signed</a:t>
            </a:r>
          </a:p>
          <a:p>
            <a:pPr lvl="1"/>
            <a:r>
              <a:rPr lang="en-US" dirty="0"/>
              <a:t>Conversion, casting</a:t>
            </a:r>
          </a:p>
          <a:p>
            <a:pPr lvl="1"/>
            <a:r>
              <a:rPr lang="en-US" dirty="0"/>
              <a:t>Expanding, truncating</a:t>
            </a:r>
          </a:p>
          <a:p>
            <a:pPr lvl="1"/>
            <a:r>
              <a:rPr lang="en-US" dirty="0"/>
              <a:t>Addition, negation, multiplication, shifting</a:t>
            </a:r>
            <a:r>
              <a:rPr kumimoji="0" lang="en-US" sz="2400" b="0" i="0" u="none" strike="noStrike" kern="0" cap="none" spc="0" normalizeH="0" baseline="0" noProof="0" dirty="0">
                <a:ln>
                  <a:noFill/>
                </a:ln>
                <a:solidFill>
                  <a:srgbClr val="000000"/>
                </a:solidFill>
                <a:effectLst/>
                <a:uLnTx/>
                <a:uFillTx/>
                <a:latin typeface="Calibri Bold"/>
                <a:sym typeface="Calibri Bold" charset="0"/>
              </a:rPr>
              <a:t>		</a:t>
            </a:r>
            <a:r>
              <a:rPr kumimoji="0" lang="en-US" sz="2400" b="0" i="0" u="none" strike="noStrike" kern="0" cap="none" spc="0" normalizeH="0" baseline="0" noProof="0" dirty="0">
                <a:ln>
                  <a:noFill/>
                </a:ln>
                <a:solidFill>
                  <a:srgbClr val="7F7F7F"/>
                </a:solidFill>
                <a:effectLst/>
                <a:uLnTx/>
                <a:uFillTx/>
                <a:latin typeface="Calibri Bold"/>
                <a:sym typeface="Calibri Bold" charset="0"/>
              </a:rPr>
              <a:t>CSAPP 2.3</a:t>
            </a:r>
            <a:endParaRPr lang="en-US" dirty="0"/>
          </a:p>
          <a:p>
            <a:r>
              <a:rPr lang="en-US" dirty="0"/>
              <a:t>Byte Ordering</a:t>
            </a:r>
            <a:r>
              <a:rPr kumimoji="0" lang="en-US" sz="2400" b="0" i="0" u="none" strike="noStrike" kern="0" cap="none" spc="0" normalizeH="0" baseline="0" noProof="0" dirty="0">
                <a:ln>
                  <a:noFill/>
                </a:ln>
                <a:solidFill>
                  <a:srgbClr val="000000"/>
                </a:solidFill>
                <a:effectLst/>
                <a:uLnTx/>
                <a:uFillTx/>
                <a:latin typeface="Calibri Bold"/>
                <a:sym typeface="Calibri Bold" charset="0"/>
              </a:rPr>
              <a:t>					</a:t>
            </a:r>
            <a:r>
              <a:rPr kumimoji="0" lang="en-US" sz="2400" b="0" i="0" u="none" strike="noStrike" kern="0" cap="none" spc="0" normalizeH="0" baseline="0" noProof="0" dirty="0">
                <a:ln>
                  <a:noFill/>
                </a:ln>
                <a:solidFill>
                  <a:srgbClr val="7F7F7F"/>
                </a:solidFill>
                <a:effectLst/>
                <a:uLnTx/>
                <a:uFillTx/>
                <a:latin typeface="Calibri Bold"/>
                <a:sym typeface="Calibri Bold" charset="0"/>
              </a:rPr>
              <a:t>CSAPP 2.1.3</a:t>
            </a:r>
            <a:endParaRPr lang="en-US" dirty="0"/>
          </a:p>
          <a:p>
            <a:endParaRPr lang="en-US" dirty="0"/>
          </a:p>
          <a:p>
            <a:pPr marL="0" indent="0">
              <a:buNone/>
            </a:pPr>
            <a:endParaRPr lang="en-US" dirty="0">
              <a:solidFill>
                <a:srgbClr val="A6A6A6"/>
              </a:solidFill>
            </a:endParaRPr>
          </a:p>
        </p:txBody>
      </p:sp>
      <p:sp>
        <p:nvSpPr>
          <p:cNvPr id="4" name="TextBox 3">
            <a:extLst>
              <a:ext uri="{FF2B5EF4-FFF2-40B4-BE49-F238E27FC236}">
                <a16:creationId xmlns:a16="http://schemas.microsoft.com/office/drawing/2014/main" id="{377C8B87-D76B-0A34-0FB4-4845E0E84941}"/>
              </a:ext>
            </a:extLst>
          </p:cNvPr>
          <p:cNvSpPr txBox="1"/>
          <p:nvPr/>
        </p:nvSpPr>
        <p:spPr>
          <a:xfrm>
            <a:off x="3406649" y="5466817"/>
            <a:ext cx="2330702" cy="646331"/>
          </a:xfrm>
          <a:prstGeom prst="rect">
            <a:avLst/>
          </a:prstGeom>
          <a:noFill/>
        </p:spPr>
        <p:txBody>
          <a:bodyPr wrap="none" rtlCol="0">
            <a:spAutoFit/>
          </a:bodyPr>
          <a:lstStyle/>
          <a:p>
            <a:r>
              <a:rPr lang="en-US" sz="3600" dirty="0">
                <a:solidFill>
                  <a:srgbClr val="C00000"/>
                </a:solidFill>
                <a:latin typeface="Calibri Bold" panose="020F0702030404030204" pitchFamily="34" charset="0"/>
                <a:cs typeface="Calibri Bold" panose="020F0702030404030204" pitchFamily="34" charset="0"/>
              </a:rPr>
              <a:t>Questions?</a:t>
            </a:r>
          </a:p>
        </p:txBody>
      </p:sp>
    </p:spTree>
    <p:extLst>
      <p:ext uri="{BB962C8B-B14F-4D97-AF65-F5344CB8AC3E}">
        <p14:creationId xmlns:p14="http://schemas.microsoft.com/office/powerpoint/2010/main" val="12270540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84BC-3192-4A60-B1B0-8A4CEC5E6924}"/>
              </a:ext>
            </a:extLst>
          </p:cNvPr>
          <p:cNvSpPr>
            <a:spLocks noGrp="1"/>
          </p:cNvSpPr>
          <p:nvPr>
            <p:ph type="title"/>
          </p:nvPr>
        </p:nvSpPr>
        <p:spPr>
          <a:xfrm>
            <a:off x="357018" y="435678"/>
            <a:ext cx="7592093" cy="1012122"/>
          </a:xfrm>
        </p:spPr>
        <p:txBody>
          <a:bodyPr/>
          <a:lstStyle/>
          <a:p>
            <a:r>
              <a:rPr lang="en-US" dirty="0"/>
              <a:t>Binary Representation:</a:t>
            </a:r>
            <a:br>
              <a:rPr lang="en-US" dirty="0"/>
            </a:br>
            <a:r>
              <a:rPr lang="en-US" dirty="0"/>
              <a:t>Simple Numbers</a:t>
            </a:r>
          </a:p>
        </p:txBody>
      </p:sp>
      <p:sp>
        <p:nvSpPr>
          <p:cNvPr id="3" name="Content Placeholder 2">
            <a:extLst>
              <a:ext uri="{FF2B5EF4-FFF2-40B4-BE49-F238E27FC236}">
                <a16:creationId xmlns:a16="http://schemas.microsoft.com/office/drawing/2014/main" id="{533F5FE1-56F8-4CDD-A4D5-3127657F85CF}"/>
              </a:ext>
            </a:extLst>
          </p:cNvPr>
          <p:cNvSpPr>
            <a:spLocks noGrp="1"/>
          </p:cNvSpPr>
          <p:nvPr>
            <p:ph idx="1"/>
          </p:nvPr>
        </p:nvSpPr>
        <p:spPr>
          <a:xfrm>
            <a:off x="396875" y="1600201"/>
            <a:ext cx="7896225" cy="4733924"/>
          </a:xfrm>
        </p:spPr>
        <p:txBody>
          <a:bodyPr/>
          <a:lstStyle/>
          <a:p>
            <a:r>
              <a:rPr lang="en-US" dirty="0"/>
              <a:t>For example, we can count in binary, a base-2 numbering system</a:t>
            </a:r>
          </a:p>
          <a:p>
            <a:pPr lvl="1"/>
            <a:r>
              <a:rPr lang="en-US" dirty="0"/>
              <a:t>000, 001, 010, 011, 100, 101, 110, 111, …</a:t>
            </a:r>
          </a:p>
          <a:p>
            <a:pPr lvl="2"/>
            <a:r>
              <a:rPr lang="en-US" dirty="0"/>
              <a:t>000 = 0*2</a:t>
            </a:r>
            <a:r>
              <a:rPr lang="en-US" baseline="30000" dirty="0"/>
              <a:t>2</a:t>
            </a:r>
            <a:r>
              <a:rPr lang="en-US" dirty="0"/>
              <a:t>  +  0*2</a:t>
            </a:r>
            <a:r>
              <a:rPr lang="en-US" baseline="30000" dirty="0"/>
              <a:t>1  +  </a:t>
            </a:r>
            <a:r>
              <a:rPr lang="en-US" dirty="0"/>
              <a:t> 0*2</a:t>
            </a:r>
            <a:r>
              <a:rPr lang="en-US" baseline="30000" dirty="0"/>
              <a:t>0</a:t>
            </a:r>
            <a:r>
              <a:rPr lang="en-US" dirty="0"/>
              <a:t>   =  0 (in decimal)</a:t>
            </a:r>
          </a:p>
          <a:p>
            <a:pPr lvl="2"/>
            <a:r>
              <a:rPr lang="en-US" dirty="0"/>
              <a:t>001 = 0*2</a:t>
            </a:r>
            <a:r>
              <a:rPr lang="en-US" baseline="30000" dirty="0"/>
              <a:t>2</a:t>
            </a:r>
            <a:r>
              <a:rPr lang="en-US" dirty="0"/>
              <a:t>  +  0*2</a:t>
            </a:r>
            <a:r>
              <a:rPr lang="en-US" baseline="30000" dirty="0"/>
              <a:t>1  +  </a:t>
            </a:r>
            <a:r>
              <a:rPr lang="en-US" dirty="0"/>
              <a:t> 1*2</a:t>
            </a:r>
            <a:r>
              <a:rPr lang="en-US" baseline="30000" dirty="0"/>
              <a:t>0</a:t>
            </a:r>
            <a:r>
              <a:rPr lang="en-US" dirty="0"/>
              <a:t>   =  1 (in decimal)</a:t>
            </a:r>
          </a:p>
          <a:p>
            <a:pPr lvl="2"/>
            <a:r>
              <a:rPr lang="en-US" dirty="0"/>
              <a:t>010 = 0*2</a:t>
            </a:r>
            <a:r>
              <a:rPr lang="en-US" baseline="30000" dirty="0"/>
              <a:t>2</a:t>
            </a:r>
            <a:r>
              <a:rPr lang="en-US" dirty="0"/>
              <a:t>  +  1*2</a:t>
            </a:r>
            <a:r>
              <a:rPr lang="en-US" baseline="30000" dirty="0"/>
              <a:t>1  +  </a:t>
            </a:r>
            <a:r>
              <a:rPr lang="en-US" dirty="0"/>
              <a:t> 0*2</a:t>
            </a:r>
            <a:r>
              <a:rPr lang="en-US" baseline="30000" dirty="0"/>
              <a:t>0</a:t>
            </a:r>
            <a:r>
              <a:rPr lang="en-US" dirty="0"/>
              <a:t>   =  2 (in decimal)</a:t>
            </a:r>
          </a:p>
          <a:p>
            <a:pPr lvl="2"/>
            <a:r>
              <a:rPr lang="en-US" dirty="0"/>
              <a:t>011 = 0*2</a:t>
            </a:r>
            <a:r>
              <a:rPr lang="en-US" baseline="30000" dirty="0"/>
              <a:t>2</a:t>
            </a:r>
            <a:r>
              <a:rPr lang="en-US" dirty="0"/>
              <a:t>  +  1*2</a:t>
            </a:r>
            <a:r>
              <a:rPr lang="en-US" baseline="30000" dirty="0"/>
              <a:t>1  +  </a:t>
            </a:r>
            <a:r>
              <a:rPr lang="en-US" dirty="0"/>
              <a:t> 1*2</a:t>
            </a:r>
            <a:r>
              <a:rPr lang="en-US" baseline="30000" dirty="0"/>
              <a:t>0</a:t>
            </a:r>
            <a:r>
              <a:rPr lang="en-US" dirty="0"/>
              <a:t>   =  3 (in decimal)</a:t>
            </a:r>
          </a:p>
          <a:p>
            <a:pPr lvl="2"/>
            <a:r>
              <a:rPr lang="en-US" dirty="0"/>
              <a:t>Etc.</a:t>
            </a:r>
          </a:p>
          <a:p>
            <a:r>
              <a:rPr lang="en-US" dirty="0"/>
              <a:t>For reference, consider some base-10 examples:</a:t>
            </a:r>
          </a:p>
          <a:p>
            <a:pPr lvl="2"/>
            <a:r>
              <a:rPr lang="en-US" dirty="0"/>
              <a:t>000 = 0*10</a:t>
            </a:r>
            <a:r>
              <a:rPr lang="en-US" baseline="30000" dirty="0"/>
              <a:t>2</a:t>
            </a:r>
            <a:r>
              <a:rPr lang="en-US" dirty="0"/>
              <a:t>  +  0*10</a:t>
            </a:r>
            <a:r>
              <a:rPr lang="en-US" baseline="30000" dirty="0"/>
              <a:t>1  +  </a:t>
            </a:r>
            <a:r>
              <a:rPr lang="en-US" dirty="0"/>
              <a:t> 0*10</a:t>
            </a:r>
            <a:r>
              <a:rPr lang="en-US" baseline="30000" dirty="0"/>
              <a:t>0</a:t>
            </a:r>
            <a:r>
              <a:rPr lang="en-US" dirty="0"/>
              <a:t>   </a:t>
            </a:r>
          </a:p>
          <a:p>
            <a:pPr lvl="2"/>
            <a:r>
              <a:rPr lang="en-US" dirty="0"/>
              <a:t>001 = 0*10</a:t>
            </a:r>
            <a:r>
              <a:rPr lang="en-US" baseline="30000" dirty="0"/>
              <a:t>2</a:t>
            </a:r>
            <a:r>
              <a:rPr lang="en-US" dirty="0"/>
              <a:t>  +  0*10</a:t>
            </a:r>
            <a:r>
              <a:rPr lang="en-US" baseline="30000" dirty="0"/>
              <a:t>1  +  </a:t>
            </a:r>
            <a:r>
              <a:rPr lang="en-US" dirty="0"/>
              <a:t> 1*10</a:t>
            </a:r>
            <a:r>
              <a:rPr lang="en-US" baseline="30000" dirty="0"/>
              <a:t>0</a:t>
            </a:r>
            <a:r>
              <a:rPr lang="en-US" dirty="0"/>
              <a:t>  </a:t>
            </a:r>
          </a:p>
          <a:p>
            <a:pPr lvl="2"/>
            <a:r>
              <a:rPr lang="en-US" dirty="0"/>
              <a:t>357 = 3*10</a:t>
            </a:r>
            <a:r>
              <a:rPr lang="en-US" baseline="30000" dirty="0"/>
              <a:t>2</a:t>
            </a:r>
            <a:r>
              <a:rPr lang="en-US" dirty="0"/>
              <a:t>  +  5*10</a:t>
            </a:r>
            <a:r>
              <a:rPr lang="en-US" baseline="30000" dirty="0"/>
              <a:t>1  +  </a:t>
            </a:r>
            <a:r>
              <a:rPr lang="en-US" dirty="0"/>
              <a:t> 7*10</a:t>
            </a:r>
            <a:r>
              <a:rPr lang="en-US" baseline="30000" dirty="0"/>
              <a:t>0</a:t>
            </a:r>
            <a:r>
              <a:rPr lang="en-US" dirty="0"/>
              <a:t>  </a:t>
            </a:r>
          </a:p>
        </p:txBody>
      </p:sp>
    </p:spTree>
    <p:extLst>
      <p:ext uri="{BB962C8B-B14F-4D97-AF65-F5344CB8AC3E}">
        <p14:creationId xmlns:p14="http://schemas.microsoft.com/office/powerpoint/2010/main" val="31621372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a:lstStyle/>
          <a:p>
            <a:pPr marL="119063" indent="-119063" eaLnBrk="1" hangingPunct="1"/>
            <a:r>
              <a:rPr lang="en-US" dirty="0"/>
              <a:t>Hexadecimal and Octal</a:t>
            </a:r>
          </a:p>
        </p:txBody>
      </p:sp>
      <p:sp>
        <p:nvSpPr>
          <p:cNvPr id="43013" name="Rectangle 4"/>
          <p:cNvSpPr>
            <a:spLocks noGrp="1" noChangeArrowheads="1"/>
          </p:cNvSpPr>
          <p:nvPr>
            <p:ph idx="1"/>
          </p:nvPr>
        </p:nvSpPr>
        <p:spPr>
          <a:xfrm>
            <a:off x="396874" y="1362075"/>
            <a:ext cx="8518525" cy="5114925"/>
          </a:xfrm>
        </p:spPr>
        <p:txBody>
          <a:bodyPr/>
          <a:lstStyle/>
          <a:p>
            <a:pPr eaLnBrk="1" hangingPunct="1"/>
            <a:r>
              <a:rPr lang="en-US" dirty="0"/>
              <a:t>Writing out numbers in binary takes too many digits </a:t>
            </a:r>
          </a:p>
          <a:p>
            <a:pPr eaLnBrk="1" hangingPunct="1"/>
            <a:endParaRPr lang="en-US" dirty="0"/>
          </a:p>
          <a:p>
            <a:pPr eaLnBrk="1" hangingPunct="1"/>
            <a:r>
              <a:rPr lang="en-US" dirty="0"/>
              <a:t>We want a way to represent numbers more densely such that fewer digits are required</a:t>
            </a:r>
          </a:p>
          <a:p>
            <a:pPr lvl="1"/>
            <a:r>
              <a:rPr lang="en-US" dirty="0"/>
              <a:t>But also such that it is easy to get at the bits that we want</a:t>
            </a:r>
          </a:p>
          <a:p>
            <a:pPr lvl="1"/>
            <a:endParaRPr lang="en-US" dirty="0"/>
          </a:p>
          <a:p>
            <a:r>
              <a:rPr lang="en-US" dirty="0"/>
              <a:t>Any power-of-two base provides this property</a:t>
            </a:r>
          </a:p>
          <a:p>
            <a:pPr lvl="1"/>
            <a:r>
              <a:rPr lang="en-US" dirty="0"/>
              <a:t>Octal, e.g. base-8, and hexadecimal, e.g. base-16 are the closest to our familiar base-10.</a:t>
            </a:r>
          </a:p>
          <a:p>
            <a:pPr lvl="1"/>
            <a:r>
              <a:rPr lang="en-US" dirty="0"/>
              <a:t>Each has been used by “computer people” over time</a:t>
            </a:r>
          </a:p>
          <a:p>
            <a:pPr lvl="1"/>
            <a:r>
              <a:rPr lang="en-US" dirty="0"/>
              <a:t>Hexadecimal is often preferred because it is denser. </a:t>
            </a:r>
          </a:p>
          <a:p>
            <a:pPr marL="1181100" lvl="3" eaLnBrk="1" hangingPunct="1">
              <a:buNone/>
            </a:pPr>
            <a:endParaRPr lang="en-US" dirty="0"/>
          </a:p>
        </p:txBody>
      </p:sp>
    </p:spTree>
    <p:extLst>
      <p:ext uri="{BB962C8B-B14F-4D97-AF65-F5344CB8AC3E}">
        <p14:creationId xmlns:p14="http://schemas.microsoft.com/office/powerpoint/2010/main" val="36602939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a:xfrm>
            <a:off x="357018" y="261052"/>
            <a:ext cx="7592093" cy="762000"/>
          </a:xfrm>
        </p:spPr>
        <p:txBody>
          <a:bodyPr/>
          <a:lstStyle/>
          <a:p>
            <a:pPr marL="119063" indent="-119063" eaLnBrk="1" hangingPunct="1"/>
            <a:r>
              <a:rPr lang="en-US" dirty="0"/>
              <a:t>Hexadecimal</a:t>
            </a:r>
          </a:p>
        </p:txBody>
      </p:sp>
      <p:sp>
        <p:nvSpPr>
          <p:cNvPr id="43013" name="Rectangle 4"/>
          <p:cNvSpPr>
            <a:spLocks noGrp="1" noChangeArrowheads="1"/>
          </p:cNvSpPr>
          <p:nvPr>
            <p:ph idx="1"/>
          </p:nvPr>
        </p:nvSpPr>
        <p:spPr>
          <a:xfrm>
            <a:off x="385138" y="1020544"/>
            <a:ext cx="6642464" cy="3751061"/>
          </a:xfrm>
        </p:spPr>
        <p:txBody>
          <a:bodyPr/>
          <a:lstStyle/>
          <a:p>
            <a:pPr marL="152400"/>
            <a:r>
              <a:rPr lang="en-US" dirty="0"/>
              <a:t>Hexadecimal 00</a:t>
            </a:r>
            <a:r>
              <a:rPr lang="en-US" baseline="-6000" dirty="0"/>
              <a:t>16</a:t>
            </a:r>
            <a:r>
              <a:rPr lang="en-US" dirty="0"/>
              <a:t> to FF</a:t>
            </a:r>
            <a:r>
              <a:rPr lang="en-US" baseline="-6000" dirty="0"/>
              <a:t>16</a:t>
            </a:r>
            <a:endParaRPr lang="en-US" dirty="0"/>
          </a:p>
          <a:p>
            <a:pPr marL="438150" lvl="1"/>
            <a:r>
              <a:rPr lang="en-US" dirty="0"/>
              <a:t>Base 16 number representation</a:t>
            </a:r>
          </a:p>
          <a:p>
            <a:pPr marL="438150" lvl="1"/>
            <a:r>
              <a:rPr lang="en-US" dirty="0"/>
              <a:t>Use characters ‘0’ to ‘9’ and ‘A’ to ‘F’</a:t>
            </a:r>
          </a:p>
          <a:p>
            <a:pPr marL="438150" lvl="1"/>
            <a:endParaRPr lang="en-US" dirty="0"/>
          </a:p>
          <a:p>
            <a:pPr marL="38100"/>
            <a:r>
              <a:rPr lang="en-US" dirty="0"/>
              <a:t>Consider 1A2B in Hexadecimal:</a:t>
            </a:r>
          </a:p>
          <a:p>
            <a:pPr marL="438150" lvl="1"/>
            <a:r>
              <a:rPr lang="en-US" dirty="0"/>
              <a:t>1*16</a:t>
            </a:r>
            <a:r>
              <a:rPr lang="en-US" baseline="30000" dirty="0"/>
              <a:t>3</a:t>
            </a:r>
            <a:r>
              <a:rPr lang="en-US" dirty="0"/>
              <a:t>   +    A*16</a:t>
            </a:r>
            <a:r>
              <a:rPr lang="en-US" baseline="30000" dirty="0"/>
              <a:t>2</a:t>
            </a:r>
            <a:r>
              <a:rPr lang="en-US" dirty="0"/>
              <a:t>   +   2*16</a:t>
            </a:r>
            <a:r>
              <a:rPr lang="en-US" baseline="30000" dirty="0"/>
              <a:t>1</a:t>
            </a:r>
            <a:r>
              <a:rPr lang="en-US" dirty="0"/>
              <a:t>   +   B*16</a:t>
            </a:r>
            <a:r>
              <a:rPr lang="en-US" baseline="30000" dirty="0"/>
              <a:t>0</a:t>
            </a:r>
          </a:p>
          <a:p>
            <a:pPr marL="438150" lvl="1"/>
            <a:r>
              <a:rPr lang="en-US" dirty="0"/>
              <a:t>1*16</a:t>
            </a:r>
            <a:r>
              <a:rPr lang="en-US" baseline="30000" dirty="0"/>
              <a:t>3</a:t>
            </a:r>
            <a:r>
              <a:rPr lang="en-US" dirty="0"/>
              <a:t>   +    10*16</a:t>
            </a:r>
            <a:r>
              <a:rPr lang="en-US" baseline="30000" dirty="0"/>
              <a:t>2</a:t>
            </a:r>
            <a:r>
              <a:rPr lang="en-US" dirty="0"/>
              <a:t>   +   2*16</a:t>
            </a:r>
            <a:r>
              <a:rPr lang="en-US" baseline="30000" dirty="0"/>
              <a:t>1</a:t>
            </a:r>
            <a:r>
              <a:rPr lang="en-US" dirty="0"/>
              <a:t>   +   11*16</a:t>
            </a:r>
            <a:r>
              <a:rPr lang="en-US" baseline="30000" dirty="0"/>
              <a:t>0</a:t>
            </a:r>
            <a:r>
              <a:rPr lang="en-US" dirty="0"/>
              <a:t>   = 6699 (decimal)</a:t>
            </a:r>
          </a:p>
          <a:p>
            <a:pPr marL="38100"/>
            <a:endParaRPr lang="en-US" dirty="0"/>
          </a:p>
          <a:p>
            <a:pPr marL="438150" lvl="1"/>
            <a:r>
              <a:rPr lang="en-US" dirty="0"/>
              <a:t>The C Language prefixes hexadecimal numbers with “0x” so they aren’t confused with decimal numbers</a:t>
            </a:r>
          </a:p>
          <a:p>
            <a:pPr marL="438150" lvl="1"/>
            <a:r>
              <a:rPr lang="en-US" dirty="0"/>
              <a:t>Write FA1D37B</a:t>
            </a:r>
            <a:r>
              <a:rPr lang="en-US" baseline="-6000" dirty="0"/>
              <a:t>16</a:t>
            </a:r>
            <a:r>
              <a:rPr lang="en-US" dirty="0"/>
              <a:t> in C as</a:t>
            </a:r>
          </a:p>
          <a:p>
            <a:pPr marL="838200" lvl="2"/>
            <a:r>
              <a:rPr lang="en-US" dirty="0"/>
              <a:t>0xFA1D37B</a:t>
            </a:r>
          </a:p>
          <a:p>
            <a:pPr marL="838200" lvl="2"/>
            <a:r>
              <a:rPr lang="en-US" dirty="0"/>
              <a:t>0xfa1d37b </a:t>
            </a:r>
          </a:p>
          <a:p>
            <a:pPr marL="1181100" lvl="3" eaLnBrk="1" hangingPunct="1">
              <a:buNone/>
            </a:pPr>
            <a:endParaRPr lang="en-US" dirty="0"/>
          </a:p>
        </p:txBody>
      </p:sp>
      <p:grpSp>
        <p:nvGrpSpPr>
          <p:cNvPr id="2" name="Group 5"/>
          <p:cNvGrpSpPr>
            <a:grpSpLocks/>
          </p:cNvGrpSpPr>
          <p:nvPr/>
        </p:nvGrpSpPr>
        <p:grpSpPr bwMode="auto">
          <a:xfrm>
            <a:off x="7065962" y="530820"/>
            <a:ext cx="1851025" cy="4591050"/>
            <a:chOff x="0" y="0"/>
            <a:chExt cx="1166" cy="2891"/>
          </a:xfrm>
        </p:grpSpPr>
        <p:grpSp>
          <p:nvGrpSpPr>
            <p:cNvPr id="3" name="Group 6"/>
            <p:cNvGrpSpPr>
              <a:grpSpLocks/>
            </p:cNvGrpSpPr>
            <p:nvPr/>
          </p:nvGrpSpPr>
          <p:grpSpPr bwMode="auto">
            <a:xfrm>
              <a:off x="0" y="507"/>
              <a:ext cx="1104" cy="2384"/>
              <a:chOff x="0" y="0"/>
              <a:chExt cx="1104" cy="2384"/>
            </a:xfrm>
          </p:grpSpPr>
          <p:grpSp>
            <p:nvGrpSpPr>
              <p:cNvPr id="4" name="Group 7"/>
              <p:cNvGrpSpPr>
                <a:grpSpLocks/>
              </p:cNvGrpSpPr>
              <p:nvPr/>
            </p:nvGrpSpPr>
            <p:grpSpPr bwMode="auto">
              <a:xfrm>
                <a:off x="0" y="0"/>
                <a:ext cx="288" cy="224"/>
                <a:chOff x="0" y="0"/>
                <a:chExt cx="288" cy="224"/>
              </a:xfrm>
            </p:grpSpPr>
            <p:sp>
              <p:nvSpPr>
                <p:cNvPr id="43161"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62" name="Rectangle 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5" name="Group 10"/>
              <p:cNvGrpSpPr>
                <a:grpSpLocks/>
              </p:cNvGrpSpPr>
              <p:nvPr/>
            </p:nvGrpSpPr>
            <p:grpSpPr bwMode="auto">
              <a:xfrm>
                <a:off x="288" y="0"/>
                <a:ext cx="288" cy="224"/>
                <a:chOff x="0" y="0"/>
                <a:chExt cx="288" cy="224"/>
              </a:xfrm>
            </p:grpSpPr>
            <p:sp>
              <p:nvSpPr>
                <p:cNvPr id="43159"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60" name="Rectangle 1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6" name="Group 13"/>
              <p:cNvGrpSpPr>
                <a:grpSpLocks/>
              </p:cNvGrpSpPr>
              <p:nvPr/>
            </p:nvGrpSpPr>
            <p:grpSpPr bwMode="auto">
              <a:xfrm>
                <a:off x="576" y="0"/>
                <a:ext cx="528" cy="224"/>
                <a:chOff x="0" y="0"/>
                <a:chExt cx="528" cy="224"/>
              </a:xfrm>
            </p:grpSpPr>
            <p:sp>
              <p:nvSpPr>
                <p:cNvPr id="43157"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8" name="Rectangle 1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0000</a:t>
                  </a:r>
                </a:p>
              </p:txBody>
            </p:sp>
          </p:grpSp>
          <p:grpSp>
            <p:nvGrpSpPr>
              <p:cNvPr id="7" name="Group 16"/>
              <p:cNvGrpSpPr>
                <a:grpSpLocks/>
              </p:cNvGrpSpPr>
              <p:nvPr/>
            </p:nvGrpSpPr>
            <p:grpSpPr bwMode="auto">
              <a:xfrm>
                <a:off x="0" y="144"/>
                <a:ext cx="288" cy="224"/>
                <a:chOff x="0" y="0"/>
                <a:chExt cx="288" cy="224"/>
              </a:xfrm>
            </p:grpSpPr>
            <p:sp>
              <p:nvSpPr>
                <p:cNvPr id="43155"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6" name="Rectangle 1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8" name="Group 19"/>
              <p:cNvGrpSpPr>
                <a:grpSpLocks/>
              </p:cNvGrpSpPr>
              <p:nvPr/>
            </p:nvGrpSpPr>
            <p:grpSpPr bwMode="auto">
              <a:xfrm>
                <a:off x="288" y="144"/>
                <a:ext cx="288" cy="224"/>
                <a:chOff x="0" y="0"/>
                <a:chExt cx="288" cy="224"/>
              </a:xfrm>
            </p:grpSpPr>
            <p:sp>
              <p:nvSpPr>
                <p:cNvPr id="43153"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4" name="Rectangle 2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9" name="Group 22"/>
              <p:cNvGrpSpPr>
                <a:grpSpLocks/>
              </p:cNvGrpSpPr>
              <p:nvPr/>
            </p:nvGrpSpPr>
            <p:grpSpPr bwMode="auto">
              <a:xfrm>
                <a:off x="576" y="144"/>
                <a:ext cx="528" cy="224"/>
                <a:chOff x="0" y="0"/>
                <a:chExt cx="528" cy="224"/>
              </a:xfrm>
            </p:grpSpPr>
            <p:sp>
              <p:nvSpPr>
                <p:cNvPr id="43151"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2" name="Rectangle 2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a:t>
                  </a:r>
                </a:p>
              </p:txBody>
            </p:sp>
          </p:grpSp>
          <p:grpSp>
            <p:nvGrpSpPr>
              <p:cNvPr id="10" name="Group 25"/>
              <p:cNvGrpSpPr>
                <a:grpSpLocks/>
              </p:cNvGrpSpPr>
              <p:nvPr/>
            </p:nvGrpSpPr>
            <p:grpSpPr bwMode="auto">
              <a:xfrm>
                <a:off x="0" y="288"/>
                <a:ext cx="288" cy="224"/>
                <a:chOff x="0" y="0"/>
                <a:chExt cx="288" cy="224"/>
              </a:xfrm>
            </p:grpSpPr>
            <p:sp>
              <p:nvSpPr>
                <p:cNvPr id="43149"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0" name="Rectangle 2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1" name="Group 28"/>
              <p:cNvGrpSpPr>
                <a:grpSpLocks/>
              </p:cNvGrpSpPr>
              <p:nvPr/>
            </p:nvGrpSpPr>
            <p:grpSpPr bwMode="auto">
              <a:xfrm>
                <a:off x="288" y="288"/>
                <a:ext cx="288" cy="224"/>
                <a:chOff x="0" y="0"/>
                <a:chExt cx="288" cy="224"/>
              </a:xfrm>
            </p:grpSpPr>
            <p:sp>
              <p:nvSpPr>
                <p:cNvPr id="43147"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8" name="Rectangle 3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2" name="Group 31"/>
              <p:cNvGrpSpPr>
                <a:grpSpLocks/>
              </p:cNvGrpSpPr>
              <p:nvPr/>
            </p:nvGrpSpPr>
            <p:grpSpPr bwMode="auto">
              <a:xfrm>
                <a:off x="576" y="288"/>
                <a:ext cx="528" cy="224"/>
                <a:chOff x="0" y="0"/>
                <a:chExt cx="528" cy="224"/>
              </a:xfrm>
            </p:grpSpPr>
            <p:sp>
              <p:nvSpPr>
                <p:cNvPr id="43145"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6" name="Rectangle 3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0010</a:t>
                  </a:r>
                </a:p>
              </p:txBody>
            </p:sp>
          </p:grpSp>
          <p:grpSp>
            <p:nvGrpSpPr>
              <p:cNvPr id="13" name="Group 34"/>
              <p:cNvGrpSpPr>
                <a:grpSpLocks/>
              </p:cNvGrpSpPr>
              <p:nvPr/>
            </p:nvGrpSpPr>
            <p:grpSpPr bwMode="auto">
              <a:xfrm>
                <a:off x="0" y="432"/>
                <a:ext cx="288" cy="224"/>
                <a:chOff x="0" y="0"/>
                <a:chExt cx="288" cy="224"/>
              </a:xfrm>
            </p:grpSpPr>
            <p:sp>
              <p:nvSpPr>
                <p:cNvPr id="43143"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4" name="Rectangle 3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14" name="Group 37"/>
              <p:cNvGrpSpPr>
                <a:grpSpLocks/>
              </p:cNvGrpSpPr>
              <p:nvPr/>
            </p:nvGrpSpPr>
            <p:grpSpPr bwMode="auto">
              <a:xfrm>
                <a:off x="288" y="432"/>
                <a:ext cx="288" cy="224"/>
                <a:chOff x="0" y="0"/>
                <a:chExt cx="288" cy="224"/>
              </a:xfrm>
            </p:grpSpPr>
            <p:sp>
              <p:nvSpPr>
                <p:cNvPr id="43141"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2" name="Rectangle 3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15" name="Group 40"/>
              <p:cNvGrpSpPr>
                <a:grpSpLocks/>
              </p:cNvGrpSpPr>
              <p:nvPr/>
            </p:nvGrpSpPr>
            <p:grpSpPr bwMode="auto">
              <a:xfrm>
                <a:off x="576" y="432"/>
                <a:ext cx="528" cy="224"/>
                <a:chOff x="0" y="0"/>
                <a:chExt cx="528" cy="224"/>
              </a:xfrm>
            </p:grpSpPr>
            <p:sp>
              <p:nvSpPr>
                <p:cNvPr id="43139"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0" name="Rectangle 4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0011</a:t>
                  </a:r>
                </a:p>
              </p:txBody>
            </p:sp>
          </p:grpSp>
          <p:grpSp>
            <p:nvGrpSpPr>
              <p:cNvPr id="16" name="Group 43"/>
              <p:cNvGrpSpPr>
                <a:grpSpLocks/>
              </p:cNvGrpSpPr>
              <p:nvPr/>
            </p:nvGrpSpPr>
            <p:grpSpPr bwMode="auto">
              <a:xfrm>
                <a:off x="0" y="576"/>
                <a:ext cx="288" cy="224"/>
                <a:chOff x="0" y="0"/>
                <a:chExt cx="288" cy="224"/>
              </a:xfrm>
            </p:grpSpPr>
            <p:sp>
              <p:nvSpPr>
                <p:cNvPr id="43137"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8" name="Rectangle 4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17" name="Group 46"/>
              <p:cNvGrpSpPr>
                <a:grpSpLocks/>
              </p:cNvGrpSpPr>
              <p:nvPr/>
            </p:nvGrpSpPr>
            <p:grpSpPr bwMode="auto">
              <a:xfrm>
                <a:off x="288" y="576"/>
                <a:ext cx="288" cy="224"/>
                <a:chOff x="0" y="0"/>
                <a:chExt cx="288" cy="224"/>
              </a:xfrm>
            </p:grpSpPr>
            <p:sp>
              <p:nvSpPr>
                <p:cNvPr id="43135"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6" name="Rectangle 4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18" name="Group 49"/>
              <p:cNvGrpSpPr>
                <a:grpSpLocks/>
              </p:cNvGrpSpPr>
              <p:nvPr/>
            </p:nvGrpSpPr>
            <p:grpSpPr bwMode="auto">
              <a:xfrm>
                <a:off x="576" y="576"/>
                <a:ext cx="528" cy="224"/>
                <a:chOff x="0" y="0"/>
                <a:chExt cx="528" cy="224"/>
              </a:xfrm>
            </p:grpSpPr>
            <p:sp>
              <p:nvSpPr>
                <p:cNvPr id="43133"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4" name="Rectangle 5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0100</a:t>
                  </a:r>
                </a:p>
              </p:txBody>
            </p:sp>
          </p:grpSp>
          <p:grpSp>
            <p:nvGrpSpPr>
              <p:cNvPr id="19" name="Group 52"/>
              <p:cNvGrpSpPr>
                <a:grpSpLocks/>
              </p:cNvGrpSpPr>
              <p:nvPr/>
            </p:nvGrpSpPr>
            <p:grpSpPr bwMode="auto">
              <a:xfrm>
                <a:off x="0" y="720"/>
                <a:ext cx="288" cy="224"/>
                <a:chOff x="0" y="0"/>
                <a:chExt cx="288" cy="224"/>
              </a:xfrm>
            </p:grpSpPr>
            <p:sp>
              <p:nvSpPr>
                <p:cNvPr id="43131"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2" name="Rectangle 5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0" name="Group 55"/>
              <p:cNvGrpSpPr>
                <a:grpSpLocks/>
              </p:cNvGrpSpPr>
              <p:nvPr/>
            </p:nvGrpSpPr>
            <p:grpSpPr bwMode="auto">
              <a:xfrm>
                <a:off x="288" y="720"/>
                <a:ext cx="288" cy="224"/>
                <a:chOff x="0" y="0"/>
                <a:chExt cx="288" cy="224"/>
              </a:xfrm>
            </p:grpSpPr>
            <p:sp>
              <p:nvSpPr>
                <p:cNvPr id="43129"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0" name="Rectangle 5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1" name="Group 58"/>
              <p:cNvGrpSpPr>
                <a:grpSpLocks/>
              </p:cNvGrpSpPr>
              <p:nvPr/>
            </p:nvGrpSpPr>
            <p:grpSpPr bwMode="auto">
              <a:xfrm>
                <a:off x="576" y="720"/>
                <a:ext cx="528" cy="224"/>
                <a:chOff x="0" y="0"/>
                <a:chExt cx="528" cy="224"/>
              </a:xfrm>
            </p:grpSpPr>
            <p:sp>
              <p:nvSpPr>
                <p:cNvPr id="43127"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8" name="Rectangle 6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0101</a:t>
                  </a:r>
                </a:p>
              </p:txBody>
            </p:sp>
          </p:grpSp>
          <p:grpSp>
            <p:nvGrpSpPr>
              <p:cNvPr id="22" name="Group 61"/>
              <p:cNvGrpSpPr>
                <a:grpSpLocks/>
              </p:cNvGrpSpPr>
              <p:nvPr/>
            </p:nvGrpSpPr>
            <p:grpSpPr bwMode="auto">
              <a:xfrm>
                <a:off x="0" y="864"/>
                <a:ext cx="288" cy="224"/>
                <a:chOff x="0" y="0"/>
                <a:chExt cx="288" cy="224"/>
              </a:xfrm>
            </p:grpSpPr>
            <p:sp>
              <p:nvSpPr>
                <p:cNvPr id="43125"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6" name="Rectangle 6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3" name="Group 64"/>
              <p:cNvGrpSpPr>
                <a:grpSpLocks/>
              </p:cNvGrpSpPr>
              <p:nvPr/>
            </p:nvGrpSpPr>
            <p:grpSpPr bwMode="auto">
              <a:xfrm>
                <a:off x="288" y="864"/>
                <a:ext cx="288" cy="224"/>
                <a:chOff x="0" y="0"/>
                <a:chExt cx="288" cy="224"/>
              </a:xfrm>
            </p:grpSpPr>
            <p:sp>
              <p:nvSpPr>
                <p:cNvPr id="43123"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dirty="0">
                    <a:solidFill>
                      <a:srgbClr val="000000"/>
                    </a:solidFill>
                    <a:latin typeface="Gill Sans" charset="0"/>
                    <a:ea typeface="ヒラギノ角ゴ ProN W3" charset="-128"/>
                    <a:cs typeface="ヒラギノ角ゴ ProN W3" charset="-128"/>
                    <a:sym typeface="Gill Sans" charset="0"/>
                  </a:endParaRPr>
                </a:p>
              </p:txBody>
            </p:sp>
            <p:sp>
              <p:nvSpPr>
                <p:cNvPr id="43124" name="Rectangle 6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4" name="Group 67"/>
              <p:cNvGrpSpPr>
                <a:grpSpLocks/>
              </p:cNvGrpSpPr>
              <p:nvPr/>
            </p:nvGrpSpPr>
            <p:grpSpPr bwMode="auto">
              <a:xfrm>
                <a:off x="576" y="864"/>
                <a:ext cx="528" cy="224"/>
                <a:chOff x="0" y="0"/>
                <a:chExt cx="528" cy="224"/>
              </a:xfrm>
            </p:grpSpPr>
            <p:sp>
              <p:nvSpPr>
                <p:cNvPr id="43121"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2" name="Rectangle 69"/>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0110</a:t>
                  </a:r>
                </a:p>
              </p:txBody>
            </p:sp>
          </p:grpSp>
          <p:grpSp>
            <p:nvGrpSpPr>
              <p:cNvPr id="25" name="Group 70"/>
              <p:cNvGrpSpPr>
                <a:grpSpLocks/>
              </p:cNvGrpSpPr>
              <p:nvPr/>
            </p:nvGrpSpPr>
            <p:grpSpPr bwMode="auto">
              <a:xfrm>
                <a:off x="0" y="1008"/>
                <a:ext cx="288" cy="224"/>
                <a:chOff x="0" y="0"/>
                <a:chExt cx="288" cy="224"/>
              </a:xfrm>
            </p:grpSpPr>
            <p:sp>
              <p:nvSpPr>
                <p:cNvPr id="43119"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0" name="Rectangle 7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26" name="Group 73"/>
              <p:cNvGrpSpPr>
                <a:grpSpLocks/>
              </p:cNvGrpSpPr>
              <p:nvPr/>
            </p:nvGrpSpPr>
            <p:grpSpPr bwMode="auto">
              <a:xfrm>
                <a:off x="288" y="1008"/>
                <a:ext cx="288" cy="224"/>
                <a:chOff x="0" y="0"/>
                <a:chExt cx="288" cy="224"/>
              </a:xfrm>
            </p:grpSpPr>
            <p:sp>
              <p:nvSpPr>
                <p:cNvPr id="43117"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8" name="Rectangle 7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27" name="Group 76"/>
              <p:cNvGrpSpPr>
                <a:grpSpLocks/>
              </p:cNvGrpSpPr>
              <p:nvPr/>
            </p:nvGrpSpPr>
            <p:grpSpPr bwMode="auto">
              <a:xfrm>
                <a:off x="576" y="1008"/>
                <a:ext cx="528" cy="224"/>
                <a:chOff x="0" y="0"/>
                <a:chExt cx="528" cy="224"/>
              </a:xfrm>
            </p:grpSpPr>
            <p:sp>
              <p:nvSpPr>
                <p:cNvPr id="43115"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dirty="0">
                    <a:solidFill>
                      <a:srgbClr val="000000"/>
                    </a:solidFill>
                    <a:latin typeface="Gill Sans" charset="0"/>
                    <a:ea typeface="ヒラギノ角ゴ ProN W3" charset="-128"/>
                    <a:cs typeface="ヒラギノ角ゴ ProN W3" charset="-128"/>
                    <a:sym typeface="Gill Sans" charset="0"/>
                  </a:endParaRPr>
                </a:p>
              </p:txBody>
            </p:sp>
            <p:sp>
              <p:nvSpPr>
                <p:cNvPr id="43116" name="Rectangle 78"/>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0111</a:t>
                  </a:r>
                </a:p>
              </p:txBody>
            </p:sp>
          </p:grpSp>
          <p:grpSp>
            <p:nvGrpSpPr>
              <p:cNvPr id="28" name="Group 79"/>
              <p:cNvGrpSpPr>
                <a:grpSpLocks/>
              </p:cNvGrpSpPr>
              <p:nvPr/>
            </p:nvGrpSpPr>
            <p:grpSpPr bwMode="auto">
              <a:xfrm>
                <a:off x="0" y="1152"/>
                <a:ext cx="288" cy="224"/>
                <a:chOff x="0" y="0"/>
                <a:chExt cx="288" cy="224"/>
              </a:xfrm>
            </p:grpSpPr>
            <p:sp>
              <p:nvSpPr>
                <p:cNvPr id="43113"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4" name="Rectangle 8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29" name="Group 82"/>
              <p:cNvGrpSpPr>
                <a:grpSpLocks/>
              </p:cNvGrpSpPr>
              <p:nvPr/>
            </p:nvGrpSpPr>
            <p:grpSpPr bwMode="auto">
              <a:xfrm>
                <a:off x="288" y="1152"/>
                <a:ext cx="288" cy="224"/>
                <a:chOff x="0" y="0"/>
                <a:chExt cx="288" cy="224"/>
              </a:xfrm>
            </p:grpSpPr>
            <p:sp>
              <p:nvSpPr>
                <p:cNvPr id="43111"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2" name="Rectangle 8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0" name="Group 85"/>
              <p:cNvGrpSpPr>
                <a:grpSpLocks/>
              </p:cNvGrpSpPr>
              <p:nvPr/>
            </p:nvGrpSpPr>
            <p:grpSpPr bwMode="auto">
              <a:xfrm>
                <a:off x="576" y="1152"/>
                <a:ext cx="528" cy="224"/>
                <a:chOff x="0" y="0"/>
                <a:chExt cx="528" cy="224"/>
              </a:xfrm>
            </p:grpSpPr>
            <p:sp>
              <p:nvSpPr>
                <p:cNvPr id="43109"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0" name="Rectangle 87"/>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1000</a:t>
                  </a:r>
                </a:p>
              </p:txBody>
            </p:sp>
          </p:grpSp>
          <p:grpSp>
            <p:nvGrpSpPr>
              <p:cNvPr id="31" name="Group 88"/>
              <p:cNvGrpSpPr>
                <a:grpSpLocks/>
              </p:cNvGrpSpPr>
              <p:nvPr/>
            </p:nvGrpSpPr>
            <p:grpSpPr bwMode="auto">
              <a:xfrm>
                <a:off x="0" y="1296"/>
                <a:ext cx="288" cy="224"/>
                <a:chOff x="0" y="0"/>
                <a:chExt cx="288" cy="224"/>
              </a:xfrm>
            </p:grpSpPr>
            <p:sp>
              <p:nvSpPr>
                <p:cNvPr id="43107"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8" name="Rectangle 9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43008" name="Group 91"/>
              <p:cNvGrpSpPr>
                <a:grpSpLocks/>
              </p:cNvGrpSpPr>
              <p:nvPr/>
            </p:nvGrpSpPr>
            <p:grpSpPr bwMode="auto">
              <a:xfrm>
                <a:off x="288" y="1296"/>
                <a:ext cx="288" cy="224"/>
                <a:chOff x="0" y="0"/>
                <a:chExt cx="288" cy="224"/>
              </a:xfrm>
            </p:grpSpPr>
            <p:sp>
              <p:nvSpPr>
                <p:cNvPr id="43105"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6" name="Rectangle 9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43009" name="Group 94"/>
              <p:cNvGrpSpPr>
                <a:grpSpLocks/>
              </p:cNvGrpSpPr>
              <p:nvPr/>
            </p:nvGrpSpPr>
            <p:grpSpPr bwMode="auto">
              <a:xfrm>
                <a:off x="576" y="1296"/>
                <a:ext cx="528" cy="224"/>
                <a:chOff x="0" y="0"/>
                <a:chExt cx="528" cy="224"/>
              </a:xfrm>
            </p:grpSpPr>
            <p:sp>
              <p:nvSpPr>
                <p:cNvPr id="43103"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4" name="Rectangle 96"/>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1001</a:t>
                  </a:r>
                </a:p>
              </p:txBody>
            </p:sp>
          </p:grpSp>
          <p:grpSp>
            <p:nvGrpSpPr>
              <p:cNvPr id="43014" name="Group 97"/>
              <p:cNvGrpSpPr>
                <a:grpSpLocks/>
              </p:cNvGrpSpPr>
              <p:nvPr/>
            </p:nvGrpSpPr>
            <p:grpSpPr bwMode="auto">
              <a:xfrm>
                <a:off x="0" y="1440"/>
                <a:ext cx="288" cy="224"/>
                <a:chOff x="0" y="0"/>
                <a:chExt cx="288" cy="224"/>
              </a:xfrm>
            </p:grpSpPr>
            <p:sp>
              <p:nvSpPr>
                <p:cNvPr id="43101"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2" name="Rectangle 9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A</a:t>
                  </a:r>
                </a:p>
              </p:txBody>
            </p:sp>
          </p:grpSp>
          <p:grpSp>
            <p:nvGrpSpPr>
              <p:cNvPr id="43015" name="Group 100"/>
              <p:cNvGrpSpPr>
                <a:grpSpLocks/>
              </p:cNvGrpSpPr>
              <p:nvPr/>
            </p:nvGrpSpPr>
            <p:grpSpPr bwMode="auto">
              <a:xfrm>
                <a:off x="288" y="1440"/>
                <a:ext cx="288" cy="224"/>
                <a:chOff x="0" y="0"/>
                <a:chExt cx="288" cy="224"/>
              </a:xfrm>
            </p:grpSpPr>
            <p:sp>
              <p:nvSpPr>
                <p:cNvPr id="43099"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0" name="Rectangle 102"/>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a:t>
                  </a:r>
                </a:p>
              </p:txBody>
            </p:sp>
          </p:grpSp>
          <p:grpSp>
            <p:nvGrpSpPr>
              <p:cNvPr id="43019" name="Group 103"/>
              <p:cNvGrpSpPr>
                <a:grpSpLocks/>
              </p:cNvGrpSpPr>
              <p:nvPr/>
            </p:nvGrpSpPr>
            <p:grpSpPr bwMode="auto">
              <a:xfrm>
                <a:off x="576" y="1440"/>
                <a:ext cx="528" cy="224"/>
                <a:chOff x="0" y="0"/>
                <a:chExt cx="528" cy="224"/>
              </a:xfrm>
            </p:grpSpPr>
            <p:sp>
              <p:nvSpPr>
                <p:cNvPr id="43097"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8" name="Rectangle 10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1010</a:t>
                  </a:r>
                </a:p>
              </p:txBody>
            </p:sp>
          </p:grpSp>
          <p:grpSp>
            <p:nvGrpSpPr>
              <p:cNvPr id="43020" name="Group 106"/>
              <p:cNvGrpSpPr>
                <a:grpSpLocks/>
              </p:cNvGrpSpPr>
              <p:nvPr/>
            </p:nvGrpSpPr>
            <p:grpSpPr bwMode="auto">
              <a:xfrm>
                <a:off x="0" y="1584"/>
                <a:ext cx="288" cy="224"/>
                <a:chOff x="0" y="0"/>
                <a:chExt cx="288" cy="224"/>
              </a:xfrm>
            </p:grpSpPr>
            <p:sp>
              <p:nvSpPr>
                <p:cNvPr id="43095"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6" name="Rectangle 10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B</a:t>
                  </a:r>
                </a:p>
              </p:txBody>
            </p:sp>
          </p:grpSp>
          <p:grpSp>
            <p:nvGrpSpPr>
              <p:cNvPr id="43021" name="Group 109"/>
              <p:cNvGrpSpPr>
                <a:grpSpLocks/>
              </p:cNvGrpSpPr>
              <p:nvPr/>
            </p:nvGrpSpPr>
            <p:grpSpPr bwMode="auto">
              <a:xfrm>
                <a:off x="288" y="1584"/>
                <a:ext cx="288" cy="224"/>
                <a:chOff x="0" y="0"/>
                <a:chExt cx="288" cy="224"/>
              </a:xfrm>
            </p:grpSpPr>
            <p:sp>
              <p:nvSpPr>
                <p:cNvPr id="43093"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4" name="Rectangle 111"/>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a:t>
                  </a:r>
                </a:p>
              </p:txBody>
            </p:sp>
          </p:grpSp>
          <p:grpSp>
            <p:nvGrpSpPr>
              <p:cNvPr id="43022" name="Group 112"/>
              <p:cNvGrpSpPr>
                <a:grpSpLocks/>
              </p:cNvGrpSpPr>
              <p:nvPr/>
            </p:nvGrpSpPr>
            <p:grpSpPr bwMode="auto">
              <a:xfrm>
                <a:off x="576" y="1584"/>
                <a:ext cx="528" cy="224"/>
                <a:chOff x="0" y="0"/>
                <a:chExt cx="528" cy="224"/>
              </a:xfrm>
            </p:grpSpPr>
            <p:sp>
              <p:nvSpPr>
                <p:cNvPr id="43091"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2" name="Rectangle 11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1011</a:t>
                  </a:r>
                </a:p>
              </p:txBody>
            </p:sp>
          </p:grpSp>
          <p:grpSp>
            <p:nvGrpSpPr>
              <p:cNvPr id="43023" name="Group 115"/>
              <p:cNvGrpSpPr>
                <a:grpSpLocks/>
              </p:cNvGrpSpPr>
              <p:nvPr/>
            </p:nvGrpSpPr>
            <p:grpSpPr bwMode="auto">
              <a:xfrm>
                <a:off x="0" y="1728"/>
                <a:ext cx="288" cy="224"/>
                <a:chOff x="0" y="0"/>
                <a:chExt cx="288" cy="224"/>
              </a:xfrm>
            </p:grpSpPr>
            <p:sp>
              <p:nvSpPr>
                <p:cNvPr id="43089"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0" name="Rectangle 11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C</a:t>
                  </a:r>
                </a:p>
              </p:txBody>
            </p:sp>
          </p:grpSp>
          <p:grpSp>
            <p:nvGrpSpPr>
              <p:cNvPr id="43024" name="Group 118"/>
              <p:cNvGrpSpPr>
                <a:grpSpLocks/>
              </p:cNvGrpSpPr>
              <p:nvPr/>
            </p:nvGrpSpPr>
            <p:grpSpPr bwMode="auto">
              <a:xfrm>
                <a:off x="288" y="1728"/>
                <a:ext cx="288" cy="224"/>
                <a:chOff x="0" y="0"/>
                <a:chExt cx="288" cy="224"/>
              </a:xfrm>
            </p:grpSpPr>
            <p:sp>
              <p:nvSpPr>
                <p:cNvPr id="43087"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8" name="Rectangle 120"/>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12</a:t>
                  </a:r>
                </a:p>
              </p:txBody>
            </p:sp>
          </p:grpSp>
          <p:grpSp>
            <p:nvGrpSpPr>
              <p:cNvPr id="43025" name="Group 121"/>
              <p:cNvGrpSpPr>
                <a:grpSpLocks/>
              </p:cNvGrpSpPr>
              <p:nvPr/>
            </p:nvGrpSpPr>
            <p:grpSpPr bwMode="auto">
              <a:xfrm>
                <a:off x="576" y="1728"/>
                <a:ext cx="528" cy="224"/>
                <a:chOff x="0" y="0"/>
                <a:chExt cx="528" cy="224"/>
              </a:xfrm>
            </p:grpSpPr>
            <p:sp>
              <p:nvSpPr>
                <p:cNvPr id="43085"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6" name="Rectangle 12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1100</a:t>
                  </a:r>
                </a:p>
              </p:txBody>
            </p:sp>
          </p:grpSp>
          <p:grpSp>
            <p:nvGrpSpPr>
              <p:cNvPr id="43026" name="Group 124"/>
              <p:cNvGrpSpPr>
                <a:grpSpLocks/>
              </p:cNvGrpSpPr>
              <p:nvPr/>
            </p:nvGrpSpPr>
            <p:grpSpPr bwMode="auto">
              <a:xfrm>
                <a:off x="0" y="1872"/>
                <a:ext cx="288" cy="224"/>
                <a:chOff x="0" y="0"/>
                <a:chExt cx="288" cy="224"/>
              </a:xfrm>
            </p:grpSpPr>
            <p:sp>
              <p:nvSpPr>
                <p:cNvPr id="43083"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4" name="Rectangle 12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D</a:t>
                  </a:r>
                </a:p>
              </p:txBody>
            </p:sp>
          </p:grpSp>
          <p:grpSp>
            <p:nvGrpSpPr>
              <p:cNvPr id="43027" name="Group 127"/>
              <p:cNvGrpSpPr>
                <a:grpSpLocks/>
              </p:cNvGrpSpPr>
              <p:nvPr/>
            </p:nvGrpSpPr>
            <p:grpSpPr bwMode="auto">
              <a:xfrm>
                <a:off x="288" y="1872"/>
                <a:ext cx="288" cy="224"/>
                <a:chOff x="0" y="0"/>
                <a:chExt cx="288" cy="224"/>
              </a:xfrm>
            </p:grpSpPr>
            <p:sp>
              <p:nvSpPr>
                <p:cNvPr id="43081"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2" name="Rectangle 129"/>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13</a:t>
                  </a:r>
                </a:p>
              </p:txBody>
            </p:sp>
          </p:grpSp>
          <p:grpSp>
            <p:nvGrpSpPr>
              <p:cNvPr id="43028" name="Group 130"/>
              <p:cNvGrpSpPr>
                <a:grpSpLocks/>
              </p:cNvGrpSpPr>
              <p:nvPr/>
            </p:nvGrpSpPr>
            <p:grpSpPr bwMode="auto">
              <a:xfrm>
                <a:off x="576" y="1872"/>
                <a:ext cx="528" cy="224"/>
                <a:chOff x="0" y="0"/>
                <a:chExt cx="528" cy="224"/>
              </a:xfrm>
            </p:grpSpPr>
            <p:sp>
              <p:nvSpPr>
                <p:cNvPr id="43079"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0" name="Rectangle 13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1101</a:t>
                  </a:r>
                </a:p>
              </p:txBody>
            </p:sp>
          </p:grpSp>
          <p:grpSp>
            <p:nvGrpSpPr>
              <p:cNvPr id="43029" name="Group 133"/>
              <p:cNvGrpSpPr>
                <a:grpSpLocks/>
              </p:cNvGrpSpPr>
              <p:nvPr/>
            </p:nvGrpSpPr>
            <p:grpSpPr bwMode="auto">
              <a:xfrm>
                <a:off x="0" y="2016"/>
                <a:ext cx="288" cy="224"/>
                <a:chOff x="0" y="0"/>
                <a:chExt cx="288" cy="224"/>
              </a:xfrm>
            </p:grpSpPr>
            <p:sp>
              <p:nvSpPr>
                <p:cNvPr id="43077"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8" name="Rectangle 13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E</a:t>
                  </a:r>
                </a:p>
              </p:txBody>
            </p:sp>
          </p:grpSp>
          <p:grpSp>
            <p:nvGrpSpPr>
              <p:cNvPr id="43030" name="Group 136"/>
              <p:cNvGrpSpPr>
                <a:grpSpLocks/>
              </p:cNvGrpSpPr>
              <p:nvPr/>
            </p:nvGrpSpPr>
            <p:grpSpPr bwMode="auto">
              <a:xfrm>
                <a:off x="288" y="2016"/>
                <a:ext cx="288" cy="224"/>
                <a:chOff x="0" y="0"/>
                <a:chExt cx="288" cy="224"/>
              </a:xfrm>
            </p:grpSpPr>
            <p:sp>
              <p:nvSpPr>
                <p:cNvPr id="43075"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6" name="Rectangle 138"/>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14</a:t>
                  </a:r>
                </a:p>
              </p:txBody>
            </p:sp>
          </p:grpSp>
          <p:grpSp>
            <p:nvGrpSpPr>
              <p:cNvPr id="43031" name="Group 139"/>
              <p:cNvGrpSpPr>
                <a:grpSpLocks/>
              </p:cNvGrpSpPr>
              <p:nvPr/>
            </p:nvGrpSpPr>
            <p:grpSpPr bwMode="auto">
              <a:xfrm>
                <a:off x="576" y="2016"/>
                <a:ext cx="528" cy="224"/>
                <a:chOff x="0" y="0"/>
                <a:chExt cx="528" cy="224"/>
              </a:xfrm>
            </p:grpSpPr>
            <p:sp>
              <p:nvSpPr>
                <p:cNvPr id="43073"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4" name="Rectangle 14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1110</a:t>
                  </a:r>
                </a:p>
              </p:txBody>
            </p:sp>
          </p:grpSp>
          <p:grpSp>
            <p:nvGrpSpPr>
              <p:cNvPr id="43032" name="Group 142"/>
              <p:cNvGrpSpPr>
                <a:grpSpLocks/>
              </p:cNvGrpSpPr>
              <p:nvPr/>
            </p:nvGrpSpPr>
            <p:grpSpPr bwMode="auto">
              <a:xfrm>
                <a:off x="0" y="2160"/>
                <a:ext cx="288" cy="224"/>
                <a:chOff x="0" y="0"/>
                <a:chExt cx="288" cy="224"/>
              </a:xfrm>
            </p:grpSpPr>
            <p:sp>
              <p:nvSpPr>
                <p:cNvPr id="43071"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2" name="Rectangle 14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F</a:t>
                  </a:r>
                </a:p>
              </p:txBody>
            </p:sp>
          </p:grpSp>
          <p:grpSp>
            <p:nvGrpSpPr>
              <p:cNvPr id="43033" name="Group 145"/>
              <p:cNvGrpSpPr>
                <a:grpSpLocks/>
              </p:cNvGrpSpPr>
              <p:nvPr/>
            </p:nvGrpSpPr>
            <p:grpSpPr bwMode="auto">
              <a:xfrm>
                <a:off x="288" y="2160"/>
                <a:ext cx="288" cy="224"/>
                <a:chOff x="0" y="0"/>
                <a:chExt cx="288" cy="224"/>
              </a:xfrm>
            </p:grpSpPr>
            <p:sp>
              <p:nvSpPr>
                <p:cNvPr id="43069"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0" name="Rectangle 147"/>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15</a:t>
                  </a:r>
                </a:p>
              </p:txBody>
            </p:sp>
          </p:grpSp>
          <p:grpSp>
            <p:nvGrpSpPr>
              <p:cNvPr id="43034" name="Group 148"/>
              <p:cNvGrpSpPr>
                <a:grpSpLocks/>
              </p:cNvGrpSpPr>
              <p:nvPr/>
            </p:nvGrpSpPr>
            <p:grpSpPr bwMode="auto">
              <a:xfrm>
                <a:off x="576" y="2160"/>
                <a:ext cx="528" cy="224"/>
                <a:chOff x="0" y="0"/>
                <a:chExt cx="528" cy="224"/>
              </a:xfrm>
            </p:grpSpPr>
            <p:sp>
              <p:nvSpPr>
                <p:cNvPr id="43067"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68" name="Rectangle 15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1111</a:t>
                  </a:r>
                </a:p>
              </p:txBody>
            </p:sp>
          </p:grpSp>
        </p:grpSp>
        <p:sp>
          <p:nvSpPr>
            <p:cNvPr id="43016" name="Rectangle 151"/>
            <p:cNvSpPr>
              <a:spLocks/>
            </p:cNvSpPr>
            <p:nvPr/>
          </p:nvSpPr>
          <p:spPr bwMode="auto">
            <a:xfrm rot="-2340000">
              <a:off x="50" y="267"/>
              <a:ext cx="362"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Hex</a:t>
              </a:r>
            </a:p>
          </p:txBody>
        </p:sp>
        <p:sp>
          <p:nvSpPr>
            <p:cNvPr id="43017" name="Rectangle 152"/>
            <p:cNvSpPr>
              <a:spLocks/>
            </p:cNvSpPr>
            <p:nvPr/>
          </p:nvSpPr>
          <p:spPr bwMode="auto">
            <a:xfrm rot="-2340000">
              <a:off x="307" y="177"/>
              <a:ext cx="649"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Decimal</a:t>
              </a:r>
            </a:p>
          </p:txBody>
        </p:sp>
        <p:sp>
          <p:nvSpPr>
            <p:cNvPr id="43018" name="Rectangle 153"/>
            <p:cNvSpPr>
              <a:spLocks/>
            </p:cNvSpPr>
            <p:nvPr/>
          </p:nvSpPr>
          <p:spPr bwMode="auto">
            <a:xfrm rot="-2340000">
              <a:off x="606" y="210"/>
              <a:ext cx="546"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Binary</a:t>
              </a:r>
            </a:p>
          </p:txBody>
        </p:sp>
      </p:grpSp>
      <p:sp>
        <p:nvSpPr>
          <p:cNvPr id="43010" name="Rectangle 43009"/>
          <p:cNvSpPr/>
          <p:nvPr/>
        </p:nvSpPr>
        <p:spPr>
          <a:xfrm>
            <a:off x="3611093" y="5483464"/>
            <a:ext cx="4977646" cy="461665"/>
          </a:xfrm>
          <a:prstGeom prst="rect">
            <a:avLst/>
          </a:prstGeom>
        </p:spPr>
        <p:txBody>
          <a:bodyPr wrap="none">
            <a:spAutoFit/>
          </a:bodyPr>
          <a:lstStyle/>
          <a:p>
            <a:r>
              <a:rPr lang="en-US" sz="2400" dirty="0">
                <a:latin typeface="Courier New" pitchFamily="49" charset="0"/>
                <a:cs typeface="Courier New" pitchFamily="49" charset="0"/>
              </a:rPr>
              <a:t>18213: 0100 0111 0010 0101</a:t>
            </a:r>
            <a:endParaRPr lang="en-US" sz="2400" dirty="0"/>
          </a:p>
        </p:txBody>
      </p:sp>
      <p:sp>
        <p:nvSpPr>
          <p:cNvPr id="43011" name="Left Brace 43010"/>
          <p:cNvSpPr/>
          <p:nvPr/>
        </p:nvSpPr>
        <p:spPr bwMode="auto">
          <a:xfrm>
            <a:off x="5245404" y="559736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6" name="Left Brace 155"/>
          <p:cNvSpPr/>
          <p:nvPr/>
        </p:nvSpPr>
        <p:spPr bwMode="auto">
          <a:xfrm>
            <a:off x="6169276" y="559736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7" name="Left Brace 156"/>
          <p:cNvSpPr/>
          <p:nvPr/>
        </p:nvSpPr>
        <p:spPr bwMode="auto">
          <a:xfrm>
            <a:off x="7089982" y="559736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8" name="Left Brace 157"/>
          <p:cNvSpPr/>
          <p:nvPr/>
        </p:nvSpPr>
        <p:spPr bwMode="auto">
          <a:xfrm>
            <a:off x="7982156" y="559736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60" name="Rectangle 159"/>
          <p:cNvSpPr/>
          <p:nvPr/>
        </p:nvSpPr>
        <p:spPr>
          <a:xfrm>
            <a:off x="5079454" y="6043136"/>
            <a:ext cx="508473" cy="738664"/>
          </a:xfrm>
          <a:prstGeom prst="rect">
            <a:avLst/>
          </a:prstGeom>
        </p:spPr>
        <p:txBody>
          <a:bodyPr wrap="none">
            <a:spAutoFit/>
          </a:bodyPr>
          <a:lstStyle/>
          <a:p>
            <a:r>
              <a:rPr lang="en-US" dirty="0">
                <a:latin typeface="Courier New" pitchFamily="49" charset="0"/>
                <a:cs typeface="Courier New" pitchFamily="49" charset="0"/>
              </a:rPr>
              <a:t>4</a:t>
            </a:r>
            <a:endParaRPr lang="en-US" dirty="0"/>
          </a:p>
        </p:txBody>
      </p:sp>
      <p:sp>
        <p:nvSpPr>
          <p:cNvPr id="161" name="Rectangle 160"/>
          <p:cNvSpPr/>
          <p:nvPr/>
        </p:nvSpPr>
        <p:spPr>
          <a:xfrm>
            <a:off x="6003326" y="6057378"/>
            <a:ext cx="508473" cy="738664"/>
          </a:xfrm>
          <a:prstGeom prst="rect">
            <a:avLst/>
          </a:prstGeom>
        </p:spPr>
        <p:txBody>
          <a:bodyPr wrap="none">
            <a:spAutoFit/>
          </a:bodyPr>
          <a:lstStyle/>
          <a:p>
            <a:r>
              <a:rPr lang="en-US" dirty="0">
                <a:latin typeface="Courier New" pitchFamily="49" charset="0"/>
                <a:cs typeface="Courier New" pitchFamily="49" charset="0"/>
              </a:rPr>
              <a:t>7</a:t>
            </a:r>
            <a:endParaRPr lang="en-US" dirty="0"/>
          </a:p>
        </p:txBody>
      </p:sp>
      <p:sp>
        <p:nvSpPr>
          <p:cNvPr id="162" name="Rectangle 161"/>
          <p:cNvSpPr/>
          <p:nvPr/>
        </p:nvSpPr>
        <p:spPr>
          <a:xfrm>
            <a:off x="6924032" y="6057378"/>
            <a:ext cx="508473" cy="738664"/>
          </a:xfrm>
          <a:prstGeom prst="rect">
            <a:avLst/>
          </a:prstGeom>
        </p:spPr>
        <p:txBody>
          <a:bodyPr wrap="none">
            <a:spAutoFit/>
          </a:bodyPr>
          <a:lstStyle/>
          <a:p>
            <a:r>
              <a:rPr lang="en-US" dirty="0">
                <a:latin typeface="Courier New" pitchFamily="49" charset="0"/>
                <a:cs typeface="Courier New" pitchFamily="49" charset="0"/>
              </a:rPr>
              <a:t>2</a:t>
            </a:r>
            <a:endParaRPr lang="en-US" dirty="0"/>
          </a:p>
        </p:txBody>
      </p:sp>
      <p:sp>
        <p:nvSpPr>
          <p:cNvPr id="163" name="Rectangle 162"/>
          <p:cNvSpPr/>
          <p:nvPr/>
        </p:nvSpPr>
        <p:spPr>
          <a:xfrm>
            <a:off x="7816206" y="6057378"/>
            <a:ext cx="508473" cy="738664"/>
          </a:xfrm>
          <a:prstGeom prst="rect">
            <a:avLst/>
          </a:prstGeom>
        </p:spPr>
        <p:txBody>
          <a:bodyPr wrap="none">
            <a:spAutoFit/>
          </a:bodyPr>
          <a:lstStyle/>
          <a:p>
            <a:r>
              <a:rPr lang="en-US" dirty="0">
                <a:latin typeface="Courier New" pitchFamily="49" charset="0"/>
                <a:cs typeface="Courier New" pitchFamily="49" charset="0"/>
              </a:rPr>
              <a:t>5</a:t>
            </a:r>
            <a:endParaRPr lang="en-US" dirty="0"/>
          </a:p>
        </p:txBody>
      </p:sp>
    </p:spTree>
    <p:extLst>
      <p:ext uri="{BB962C8B-B14F-4D97-AF65-F5344CB8AC3E}">
        <p14:creationId xmlns:p14="http://schemas.microsoft.com/office/powerpoint/2010/main" val="552817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animBg="1"/>
      <p:bldP spid="156" grpId="0" animBg="1"/>
      <p:bldP spid="157" grpId="0" animBg="1"/>
      <p:bldP spid="158" grpId="0" animBg="1"/>
      <p:bldP spid="160" grpId="0"/>
      <p:bldP spid="161" grpId="0"/>
      <p:bldP spid="162" grpId="0"/>
      <p:bldP spid="163" grpId="0"/>
    </p:bldLst>
  </p:timing>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15565</TotalTime>
  <Pages>0</Pages>
  <Words>5234</Words>
  <Characters>0</Characters>
  <Application>Microsoft Macintosh PowerPoint</Application>
  <PresentationFormat>On-screen Show (4:3)</PresentationFormat>
  <Lines>0</Lines>
  <Paragraphs>1426</Paragraphs>
  <Slides>65</Slides>
  <Notes>36</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3</vt:i4>
      </vt:variant>
      <vt:variant>
        <vt:lpstr>Slide Titles</vt:lpstr>
      </vt:variant>
      <vt:variant>
        <vt:i4>65</vt:i4>
      </vt:variant>
    </vt:vector>
  </HeadingPairs>
  <TitlesOfParts>
    <vt:vector size="86" baseType="lpstr">
      <vt:lpstr>Arial Narrow</vt:lpstr>
      <vt:lpstr>Calibri</vt:lpstr>
      <vt:lpstr>Calibri Bold</vt:lpstr>
      <vt:lpstr>Courier New</vt:lpstr>
      <vt:lpstr>Courier New Bold</vt:lpstr>
      <vt:lpstr>Courier New Bold Italic</vt:lpstr>
      <vt:lpstr>Gill Sans</vt:lpstr>
      <vt:lpstr>Gill Sans MT</vt:lpstr>
      <vt:lpstr>Gill Sans MT Condensed</vt:lpstr>
      <vt:lpstr>Helvetica</vt:lpstr>
      <vt:lpstr>Monaco</vt:lpstr>
      <vt:lpstr>Symbol</vt:lpstr>
      <vt:lpstr>Times</vt:lpstr>
      <vt:lpstr>Times New Roman</vt:lpstr>
      <vt:lpstr>Wingdings</vt:lpstr>
      <vt:lpstr>Wingdings 2</vt:lpstr>
      <vt:lpstr>Title Slide</vt:lpstr>
      <vt:lpstr>Title and Content</vt:lpstr>
      <vt:lpstr>Document</vt:lpstr>
      <vt:lpstr>Equation</vt:lpstr>
      <vt:lpstr>Chart</vt:lpstr>
      <vt:lpstr>PowerPoint Presentation</vt:lpstr>
      <vt:lpstr>PowerPoint Presentation</vt:lpstr>
      <vt:lpstr>Bits, Bytes, and Integers</vt:lpstr>
      <vt:lpstr>Analog Computers</vt:lpstr>
      <vt:lpstr>Needing Less Accuracy, Precision is Better</vt:lpstr>
      <vt:lpstr>Binary Representation</vt:lpstr>
      <vt:lpstr>Binary Representation: Simple Numbers</vt:lpstr>
      <vt:lpstr>Hexadecimal and Octal</vt:lpstr>
      <vt:lpstr>Hexadecimal</vt:lpstr>
      <vt:lpstr>Today: Bits, Bytes, and Integers</vt:lpstr>
      <vt:lpstr>Boolean Algebra</vt:lpstr>
      <vt:lpstr>General Boolean Algebras</vt:lpstr>
      <vt:lpstr>Example: Representing &amp; Manipulating Sets</vt:lpstr>
      <vt:lpstr>Bit-Level Operations in C</vt:lpstr>
      <vt:lpstr>Bit-Level Operations in C</vt:lpstr>
      <vt:lpstr>Contrast: Logic Operations in C</vt:lpstr>
      <vt:lpstr>Shift Operations</vt:lpstr>
      <vt:lpstr>Today: Bits, Bytes, and Integers</vt:lpstr>
      <vt:lpstr>Binary Number Lines</vt:lpstr>
      <vt:lpstr>Some Purely Imaginary Examples</vt:lpstr>
      <vt:lpstr>Overflow</vt:lpstr>
      <vt:lpstr>Modulus Arithmetic</vt:lpstr>
      <vt:lpstr>Unsigned and Non-Negative Integers</vt:lpstr>
      <vt:lpstr>How represent negative Numbers?</vt:lpstr>
      <vt:lpstr>A Magic Trick!</vt:lpstr>
      <vt:lpstr>Negative Numbers</vt:lpstr>
      <vt:lpstr>Finding –x the easy way</vt:lpstr>
      <vt:lpstr>Why Does This Work?</vt:lpstr>
      <vt:lpstr>Why Does This Work? Cont.</vt:lpstr>
      <vt:lpstr>Visualizing Two’s Complement</vt:lpstr>
      <vt:lpstr>Complement &amp; Increment Examples</vt:lpstr>
      <vt:lpstr>Encoding Integers: Dense Form</vt:lpstr>
      <vt:lpstr>Numeric Ranges</vt:lpstr>
      <vt:lpstr>Quiz Time!</vt:lpstr>
      <vt:lpstr>Today: Bits, Bytes, and Integers</vt:lpstr>
      <vt:lpstr>Mapping Signed  Unsigned</vt:lpstr>
      <vt:lpstr>Relation between Signed &amp; Unsigned</vt:lpstr>
      <vt:lpstr>Conversion Visualized</vt:lpstr>
      <vt:lpstr>Signed vs. Unsigned in C</vt:lpstr>
      <vt:lpstr>Casting Surprises</vt:lpstr>
      <vt:lpstr>Summary Casting Signed ↔ Unsigned: Basic Rules</vt:lpstr>
      <vt:lpstr>Today: Bits, Bytes, and Integers</vt:lpstr>
      <vt:lpstr>Sign Extension</vt:lpstr>
      <vt:lpstr>Sign Extension: Simple Example</vt:lpstr>
      <vt:lpstr>Truncation</vt:lpstr>
      <vt:lpstr>Truncation: Simple Example</vt:lpstr>
      <vt:lpstr>Summary: Expanding, Truncating: Basic Rules</vt:lpstr>
      <vt:lpstr>Today: Bits, Bytes, and Integers</vt:lpstr>
      <vt:lpstr>Unsigned Addition</vt:lpstr>
      <vt:lpstr>Two’s Complement Addition</vt:lpstr>
      <vt:lpstr>Visualizing “True Sum” Integer Addition</vt:lpstr>
      <vt:lpstr>Visualizing Unsigned Addition</vt:lpstr>
      <vt:lpstr>Visualizing 2’s Complement Addition</vt:lpstr>
      <vt:lpstr>Multiplication</vt:lpstr>
      <vt:lpstr>Power-of-2 Multiply with Shift</vt:lpstr>
      <vt:lpstr>Unsigned Power-of-2 Divide with Shift</vt:lpstr>
      <vt:lpstr>Signed Power-of-2 Divide with Shift</vt:lpstr>
      <vt:lpstr>Round-toward-0 Divide</vt:lpstr>
      <vt:lpstr>Correct Power-of-2 Divide (Cont.)</vt:lpstr>
      <vt:lpstr>Today: Bits, Bytes, and Integers</vt:lpstr>
      <vt:lpstr>Byte Ordering</vt:lpstr>
      <vt:lpstr>Byte Ordering Example</vt:lpstr>
      <vt:lpstr>Reading Byte-Reversed Listings</vt:lpstr>
      <vt:lpstr>Byte Ordering: Data in Motion</vt:lpstr>
      <vt:lpstr>Today: Bits, Bytes, and Integers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Swarun Kumar</cp:lastModifiedBy>
  <cp:revision>247</cp:revision>
  <cp:lastPrinted>2011-08-30T03:47:10Z</cp:lastPrinted>
  <dcterms:created xsi:type="dcterms:W3CDTF">2012-08-28T17:04:18Z</dcterms:created>
  <dcterms:modified xsi:type="dcterms:W3CDTF">2023-01-19T02:18:40Z</dcterms:modified>
</cp:coreProperties>
</file>