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56"/>
  </p:notesMasterIdLst>
  <p:handoutMasterIdLst>
    <p:handoutMasterId r:id="rId57"/>
  </p:handoutMasterIdLst>
  <p:sldIdLst>
    <p:sldId id="309" r:id="rId6"/>
    <p:sldId id="298" r:id="rId7"/>
    <p:sldId id="317" r:id="rId8"/>
    <p:sldId id="258" r:id="rId9"/>
    <p:sldId id="259" r:id="rId10"/>
    <p:sldId id="260" r:id="rId11"/>
    <p:sldId id="261" r:id="rId12"/>
    <p:sldId id="262" r:id="rId13"/>
    <p:sldId id="316" r:id="rId14"/>
    <p:sldId id="265" r:id="rId15"/>
    <p:sldId id="315" r:id="rId16"/>
    <p:sldId id="263" r:id="rId17"/>
    <p:sldId id="264" r:id="rId18"/>
    <p:sldId id="275" r:id="rId19"/>
    <p:sldId id="276" r:id="rId20"/>
    <p:sldId id="266" r:id="rId21"/>
    <p:sldId id="311" r:id="rId22"/>
    <p:sldId id="267" r:id="rId23"/>
    <p:sldId id="299" r:id="rId24"/>
    <p:sldId id="269" r:id="rId25"/>
    <p:sldId id="270" r:id="rId26"/>
    <p:sldId id="272" r:id="rId27"/>
    <p:sldId id="307" r:id="rId28"/>
    <p:sldId id="306" r:id="rId29"/>
    <p:sldId id="312" r:id="rId30"/>
    <p:sldId id="313" r:id="rId31"/>
    <p:sldId id="271" r:id="rId32"/>
    <p:sldId id="278" r:id="rId33"/>
    <p:sldId id="277" r:id="rId34"/>
    <p:sldId id="274" r:id="rId35"/>
    <p:sldId id="310" r:id="rId36"/>
    <p:sldId id="279" r:id="rId37"/>
    <p:sldId id="280" r:id="rId38"/>
    <p:sldId id="281" r:id="rId39"/>
    <p:sldId id="282" r:id="rId40"/>
    <p:sldId id="283" r:id="rId41"/>
    <p:sldId id="302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2" r:id="rId50"/>
    <p:sldId id="293" r:id="rId51"/>
    <p:sldId id="300" r:id="rId52"/>
    <p:sldId id="301" r:id="rId53"/>
    <p:sldId id="303" r:id="rId54"/>
    <p:sldId id="273" r:id="rId5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D8C27-C96D-4E89-954E-51DEC1252F6D}" v="5" dt="2022-09-06T05:05:30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663" autoAdjust="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32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save time, fast forward video to 1:20 and watch only until 1:50.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_yguLapg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Numerical Form: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r>
                  <a:rPr lang="en-US" dirty="0"/>
                  <a:t> determines whether number is negative or positive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 normally a fractional value in range [1.0,2.0).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</a:t>
                </a:r>
              </a:p>
              <a:p>
                <a:pPr marL="552450" lvl="1"/>
                <a:r>
                  <a:rPr lang="en-US" dirty="0"/>
                  <a:t>MSB </a:t>
                </a: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(but is not equal to E)</a:t>
                </a:r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7" t="-10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Floats can’t represent all real numbers!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534400" cy="5435600"/>
          </a:xfrm>
        </p:spPr>
        <p:txBody>
          <a:bodyPr/>
          <a:lstStyle/>
          <a:p>
            <a:r>
              <a:rPr lang="en-US" dirty="0"/>
              <a:t>Ariane 5 explodes on maiden voyage: $500 MILLION dollars lost</a:t>
            </a:r>
          </a:p>
          <a:p>
            <a:pPr lvl="1"/>
            <a:r>
              <a:rPr lang="en-US" dirty="0"/>
              <a:t>64-bit floating point number assigned to 16-bit integer (1996)</a:t>
            </a:r>
          </a:p>
          <a:p>
            <a:pPr lvl="1"/>
            <a:r>
              <a:rPr lang="en-US" dirty="0"/>
              <a:t>Legacy code from Ariane 4 with a lower top speed</a:t>
            </a:r>
          </a:p>
          <a:p>
            <a:pPr lvl="1"/>
            <a:r>
              <a:rPr lang="en-US" dirty="0"/>
              <a:t>Causes rocket to get incorrect value of horizontal velocity and crash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Patriot Missile defense system misses scud – 28 people die</a:t>
            </a:r>
          </a:p>
          <a:p>
            <a:pPr lvl="1"/>
            <a:r>
              <a:rPr lang="en-US" dirty="0"/>
              <a:t>System tracks time in tenths of second</a:t>
            </a:r>
          </a:p>
          <a:p>
            <a:pPr lvl="1"/>
            <a:r>
              <a:rPr lang="en-US" dirty="0"/>
              <a:t>Converted from integer to floating point number.</a:t>
            </a:r>
          </a:p>
          <a:p>
            <a:pPr lvl="1"/>
            <a:r>
              <a:rPr lang="en-US" dirty="0"/>
              <a:t>Accumulated rounding error causes drift.  20% drift over 8 hours.</a:t>
            </a:r>
          </a:p>
          <a:p>
            <a:pPr lvl="1"/>
            <a:r>
              <a:rPr lang="en-US" dirty="0"/>
              <a:t>Eventually (on 2/25/1991 system was on for 100 hours) causes range </a:t>
            </a:r>
            <a:r>
              <a:rPr lang="en-US" dirty="0" err="1"/>
              <a:t>mis</a:t>
            </a:r>
            <a:r>
              <a:rPr lang="en-US" dirty="0"/>
              <a:t>-estimation sufficiently large to miss incoming missiles.</a:t>
            </a:r>
          </a:p>
          <a:p>
            <a:pPr lvl="1"/>
            <a:endParaRPr lang="en-US" dirty="0"/>
          </a:p>
        </p:txBody>
      </p:sp>
      <p:sp>
        <p:nvSpPr>
          <p:cNvPr id="4" name="Action Button: Forward or Next 3">
            <a:hlinkClick r:id="rId3" highlightClick="1"/>
          </p:cNvPr>
          <p:cNvSpPr/>
          <p:nvPr/>
        </p:nvSpPr>
        <p:spPr bwMode="auto">
          <a:xfrm>
            <a:off x="3124200" y="3276600"/>
            <a:ext cx="2362200" cy="762000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43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838200" lvl="2"/>
            <a:r>
              <a:rPr lang="en-US" dirty="0"/>
              <a:t>Some specialized CPUs don’t implement IEEE 754 in full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52500" progId="Excel.Sheet.8">
                  <p:embed/>
                </p:oleObj>
              </mc:Choice>
              <mc:Fallback>
                <p:oleObj name="Worksheet" r:id="rId2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IEEE 754 Floating Point: Goal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FD52B04D-F223-4288-862D-DCA13C63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Wide range and precision where it is needed most</a:t>
            </a:r>
          </a:p>
        </p:txBody>
      </p:sp>
    </p:spTree>
    <p:extLst>
      <p:ext uri="{BB962C8B-B14F-4D97-AF65-F5344CB8AC3E}">
        <p14:creationId xmlns:p14="http://schemas.microsoft.com/office/powerpoint/2010/main" val="42013244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65200" progId="Excel.Sheet.8">
                  <p:embed/>
                </p:oleObj>
              </mc:Choice>
              <mc:Fallback>
                <p:oleObj name="Worksheet" r:id="rId2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07475EF-57AE-459A-B1EB-05B0BA01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Increasingly bigger steps for large numbers</a:t>
            </a:r>
          </a:p>
          <a:p>
            <a:pPr marL="119063" indent="-119063"/>
            <a:r>
              <a:rPr lang="en-US" sz="3200" kern="0" dirty="0"/>
              <a:t>Dense packing for small numbers</a:t>
            </a:r>
          </a:p>
        </p:txBody>
      </p:sp>
    </p:spTree>
    <p:extLst>
      <p:ext uri="{BB962C8B-B14F-4D97-AF65-F5344CB8AC3E}">
        <p14:creationId xmlns:p14="http://schemas.microsoft.com/office/powerpoint/2010/main" val="37316436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3rd Lecture, 24 January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9701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4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048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59615"/>
          </a:xfrm>
        </p:spPr>
        <p:txBody>
          <a:bodyPr/>
          <a:lstStyle/>
          <a:p>
            <a:r>
              <a:rPr lang="en-US" dirty="0"/>
              <a:t>Lab 0 and Lab 1 are live (on </a:t>
            </a:r>
            <a:r>
              <a:rPr lang="en-US" dirty="0" err="1"/>
              <a:t>Autolab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Lab 0’s first deadline is today (Be warned if you miss it)</a:t>
            </a:r>
          </a:p>
          <a:p>
            <a:pPr lvl="1"/>
            <a:r>
              <a:rPr lang="en-US" dirty="0"/>
              <a:t>Lab 0’s final deadline is Mon, Feb 13</a:t>
            </a:r>
            <a:r>
              <a:rPr lang="en-US" baseline="30000" dirty="0"/>
              <a:t>th </a:t>
            </a:r>
            <a:r>
              <a:rPr lang="en-US" dirty="0"/>
              <a:t>(</a:t>
            </a:r>
            <a:r>
              <a:rPr lang="en-US" dirty="0" err="1"/>
              <a:t>Cachelab</a:t>
            </a:r>
            <a:r>
              <a:rPr lang="en-US" dirty="0"/>
              <a:t> </a:t>
            </a:r>
            <a:r>
              <a:rPr lang="en-US" dirty="0" err="1"/>
              <a:t>outoes</a:t>
            </a:r>
            <a:r>
              <a:rPr lang="en-US" dirty="0"/>
              <a:t>  that Thursday) </a:t>
            </a: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Homework is at what will become its usual cadence</a:t>
            </a:r>
          </a:p>
          <a:p>
            <a:pPr lvl="1"/>
            <a:r>
              <a:rPr lang="en-US" dirty="0"/>
              <a:t>HW #1 is due this Thursday</a:t>
            </a:r>
          </a:p>
          <a:p>
            <a:pPr lvl="1"/>
            <a:r>
              <a:rPr lang="en-US" dirty="0"/>
              <a:t>HW #2 goes out today, is due 1 week from this Thursday, and covers this week’s material (today and Thursday)</a:t>
            </a:r>
            <a:endParaRPr lang="en-US" sz="900" dirty="0"/>
          </a:p>
          <a:p>
            <a:endParaRPr lang="en-US" sz="900" dirty="0"/>
          </a:p>
          <a:p>
            <a:r>
              <a:rPr lang="en-US" dirty="0"/>
              <a:t>Roster (Canvas, OH, </a:t>
            </a:r>
            <a:r>
              <a:rPr lang="en-US" dirty="0" err="1"/>
              <a:t>Autolab</a:t>
            </a:r>
            <a:r>
              <a:rPr lang="en-US" dirty="0"/>
              <a:t>) update nightly</a:t>
            </a:r>
          </a:p>
          <a:p>
            <a:pPr lvl="1"/>
            <a:r>
              <a:rPr lang="en-US" dirty="0"/>
              <a:t>OH and </a:t>
            </a:r>
            <a:r>
              <a:rPr lang="en-US" dirty="0" err="1"/>
              <a:t>Autolab</a:t>
            </a:r>
            <a:r>
              <a:rPr lang="en-US" dirty="0"/>
              <a:t> may lag Canvas by a day.</a:t>
            </a:r>
            <a:endParaRPr lang="en-US" sz="900" dirty="0"/>
          </a:p>
          <a:p>
            <a:pPr marL="279400" lvl="1" indent="0">
              <a:buNone/>
            </a:pPr>
            <a:endParaRPr lang="en-US" sz="900" dirty="0"/>
          </a:p>
          <a:p>
            <a:r>
              <a:rPr lang="en-US" dirty="0"/>
              <a:t>Small groups should have met yesterday</a:t>
            </a:r>
          </a:p>
          <a:p>
            <a:pPr lvl="1"/>
            <a:r>
              <a:rPr lang="en-US" dirty="0"/>
              <a:t>Everyone should have been in one </a:t>
            </a:r>
          </a:p>
          <a:p>
            <a:pPr lvl="1"/>
            <a:r>
              <a:rPr lang="en-US" dirty="0"/>
              <a:t>Please let us know if not (Attendance counts ½ a letter grade)</a:t>
            </a:r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5159077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2925" y="7620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3BEF89-F26D-006D-5EE7-A5CECFB17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25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686800" cy="5435600"/>
          </a:xfrm>
        </p:spPr>
        <p:txBody>
          <a:bodyPr/>
          <a:lstStyle/>
          <a:p>
            <a:r>
              <a:rPr lang="en-US" dirty="0"/>
              <a:t>Background: Fractional binary numbers	       </a:t>
            </a:r>
            <a:r>
              <a:rPr lang="en-US" dirty="0">
                <a:solidFill>
                  <a:srgbClr val="7F7F7F"/>
                </a:solidFill>
              </a:rPr>
              <a:t>CSAPP 2.4.1</a:t>
            </a:r>
            <a:endParaRPr lang="en-US" dirty="0"/>
          </a:p>
          <a:p>
            <a:r>
              <a:rPr lang="en-US" dirty="0"/>
              <a:t>IEEE floating point standard: Definition	       </a:t>
            </a:r>
            <a:r>
              <a:rPr lang="en-US" dirty="0">
                <a:solidFill>
                  <a:srgbClr val="7F7F7F"/>
                </a:solidFill>
              </a:rPr>
              <a:t>CSAPP 2.4.2</a:t>
            </a:r>
            <a:endParaRPr lang="en-US" dirty="0"/>
          </a:p>
          <a:p>
            <a:r>
              <a:rPr lang="en-US" dirty="0"/>
              <a:t>Example and properties			       </a:t>
            </a:r>
            <a:r>
              <a:rPr lang="en-US" dirty="0">
                <a:solidFill>
                  <a:srgbClr val="7F7F7F"/>
                </a:solidFill>
              </a:rPr>
              <a:t>CSAPP 2.4.3</a:t>
            </a:r>
            <a:endParaRPr lang="en-US" dirty="0"/>
          </a:p>
          <a:p>
            <a:r>
              <a:rPr lang="en-US" dirty="0"/>
              <a:t>Rounding, addition, multiplication	       </a:t>
            </a:r>
            <a:r>
              <a:rPr lang="en-US" dirty="0">
                <a:solidFill>
                  <a:srgbClr val="7F7F7F"/>
                </a:solidFill>
              </a:rPr>
              <a:t>CSAPP 2.4.4-2.4.5</a:t>
            </a:r>
            <a:endParaRPr lang="en-US" dirty="0"/>
          </a:p>
          <a:p>
            <a:r>
              <a:rPr lang="en-US" dirty="0"/>
              <a:t>Floating point in C				       </a:t>
            </a:r>
            <a:r>
              <a:rPr lang="en-US" dirty="0">
                <a:solidFill>
                  <a:srgbClr val="7F7F7F"/>
                </a:solidFill>
              </a:rPr>
              <a:t>CSAPP 2.4.6</a:t>
            </a:r>
            <a:endParaRPr lang="en-US" dirty="0"/>
          </a:p>
          <a:p>
            <a:r>
              <a:rPr lang="en-US" dirty="0"/>
              <a:t>Summary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00101.110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160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23		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10111.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= 16 + 4 + 2 + 1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11 1/2	</a:t>
            </a:r>
            <a:r>
              <a:rPr lang="en-US" sz="20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= 23/2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1011.1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Monaco"/>
                <a:ea typeface="Monaco" charset="0"/>
                <a:cs typeface="Courier New" panose="02070309020205020404" pitchFamily="49" charset="0"/>
                <a:sym typeface="Monaco" charset="0"/>
              </a:rPr>
              <a:t>= 8 + 2 + 1 + 1/2</a:t>
            </a:r>
            <a:endParaRPr lang="en-US" sz="2000" dirty="0">
              <a:solidFill>
                <a:srgbClr val="C00000"/>
              </a:solidFill>
              <a:latin typeface="Monaco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Calibri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2A7D7-BF1E-4502-B506-BBF15D7375E7}"/>
              </a:ext>
            </a:extLst>
          </p:cNvPr>
          <p:cNvSpPr/>
          <p:nvPr/>
        </p:nvSpPr>
        <p:spPr bwMode="auto">
          <a:xfrm>
            <a:off x="228600" y="2590800"/>
            <a:ext cx="71628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43-F817-47BD-9FFD-F0CFE1D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(Binary)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909E-C9D4-4A4E-9BF5-1CFD041C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parts of a number in scientific notation?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value does the significand always begin with in scientific notation?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26B6-1213-4D5F-A87E-E8529613D2C1}"/>
              </a:ext>
            </a:extLst>
          </p:cNvPr>
          <p:cNvSpPr txBox="1"/>
          <p:nvPr/>
        </p:nvSpPr>
        <p:spPr>
          <a:xfrm>
            <a:off x="1558925" y="1981200"/>
            <a:ext cx="6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1.1101101101101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x 2</a:t>
            </a:r>
            <a:r>
              <a:rPr lang="en-US" sz="4400" baseline="30000" dirty="0">
                <a:latin typeface="+mj-lt"/>
              </a:rPr>
              <a:t>13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8F1A8-6CCF-41AB-8B1D-66B8BA44F9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750641"/>
            <a:ext cx="914400" cy="1745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40AF4-5308-4503-87E2-5201D852F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0100" y="2462262"/>
            <a:ext cx="241300" cy="1881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10AEC1-B38B-47C3-8BC3-3AFCC1EE7317}"/>
              </a:ext>
            </a:extLst>
          </p:cNvPr>
          <p:cNvSpPr txBox="1"/>
          <p:nvPr/>
        </p:nvSpPr>
        <p:spPr>
          <a:xfrm>
            <a:off x="381000" y="4495800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7F26-C89F-4F5E-AAB1-BC0E2520E98B}"/>
              </a:ext>
            </a:extLst>
          </p:cNvPr>
          <p:cNvSpPr txBox="1"/>
          <p:nvPr/>
        </p:nvSpPr>
        <p:spPr>
          <a:xfrm>
            <a:off x="5099050" y="431799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31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4440</TotalTime>
  <Pages>0</Pages>
  <Words>3721</Words>
  <Characters>0</Characters>
  <Application>Microsoft Office PowerPoint</Application>
  <PresentationFormat>On-screen Show (4:3)</PresentationFormat>
  <Lines>0</Lines>
  <Paragraphs>668</Paragraphs>
  <Slides>50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6" baseType="lpstr">
      <vt:lpstr>Arial</vt:lpstr>
      <vt:lpstr>Arial Narrow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Cambria Math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Times</vt:lpstr>
      <vt:lpstr>Times New Roman</vt:lpstr>
      <vt:lpstr>Wingdings</vt:lpstr>
      <vt:lpstr>Wingdings 2</vt:lpstr>
      <vt:lpstr>Title Slide</vt:lpstr>
      <vt:lpstr>Title and Content</vt:lpstr>
      <vt:lpstr>Title and Content: Build</vt:lpstr>
      <vt:lpstr>Title Only</vt:lpstr>
      <vt:lpstr>template2007</vt:lpstr>
      <vt:lpstr>Worksheet</vt:lpstr>
      <vt:lpstr>PowerPoint Presentation</vt:lpstr>
      <vt:lpstr>Floating Point  18-213/18-613: Introduction to Computer Systems 3rd Lecture, 24 January 2023</vt:lpstr>
      <vt:lpstr>Announcements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(Binary) Scientific Notation</vt:lpstr>
      <vt:lpstr>Floating Point Representation</vt:lpstr>
      <vt:lpstr>Floats can’t represent all real numbers!</vt:lpstr>
      <vt:lpstr>Today: Floating Point</vt:lpstr>
      <vt:lpstr>IEEE Floating Point</vt:lpstr>
      <vt:lpstr>IEEE 754 Floating Point: Goal</vt:lpstr>
      <vt:lpstr>Distribution of Values (close-up view)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Today: Floating Point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Special Properties of the IEEE Encoding</vt:lpstr>
      <vt:lpstr>Interesting Numbers</vt:lpstr>
      <vt:lpstr>Dynamic Range (s=0 only)</vt:lpstr>
      <vt:lpstr>Quiz Time!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Tiny Floating Point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Gregory Kesden</cp:lastModifiedBy>
  <cp:revision>176</cp:revision>
  <cp:lastPrinted>2019-09-05T01:45:40Z</cp:lastPrinted>
  <dcterms:created xsi:type="dcterms:W3CDTF">2012-09-06T15:16:51Z</dcterms:created>
  <dcterms:modified xsi:type="dcterms:W3CDTF">2023-01-22T01:27:48Z</dcterms:modified>
</cp:coreProperties>
</file>