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1605" r:id="rId2"/>
    <p:sldId id="1610" r:id="rId3"/>
    <p:sldId id="1576" r:id="rId4"/>
    <p:sldId id="1584" r:id="rId5"/>
    <p:sldId id="1470" r:id="rId6"/>
    <p:sldId id="1472" r:id="rId7"/>
    <p:sldId id="1559" r:id="rId8"/>
    <p:sldId id="1560" r:id="rId9"/>
    <p:sldId id="1561" r:id="rId10"/>
    <p:sldId id="1562" r:id="rId11"/>
    <p:sldId id="1563" r:id="rId12"/>
    <p:sldId id="1473" r:id="rId13"/>
    <p:sldId id="1474" r:id="rId14"/>
    <p:sldId id="1475" r:id="rId15"/>
    <p:sldId id="1476" r:id="rId16"/>
    <p:sldId id="1555" r:id="rId17"/>
    <p:sldId id="1527" r:id="rId18"/>
    <p:sldId id="1606" r:id="rId19"/>
    <p:sldId id="1566" r:id="rId20"/>
    <p:sldId id="1538" r:id="rId21"/>
    <p:sldId id="1611" r:id="rId22"/>
    <p:sldId id="1540" r:id="rId23"/>
    <p:sldId id="1541" r:id="rId24"/>
    <p:sldId id="1542" r:id="rId25"/>
    <p:sldId id="1543" r:id="rId26"/>
    <p:sldId id="1544" r:id="rId27"/>
    <p:sldId id="1545" r:id="rId28"/>
    <p:sldId id="1546" r:id="rId29"/>
    <p:sldId id="1577" r:id="rId30"/>
    <p:sldId id="1582" r:id="rId31"/>
    <p:sldId id="1580" r:id="rId32"/>
    <p:sldId id="1581" r:id="rId33"/>
    <p:sldId id="310" r:id="rId34"/>
    <p:sldId id="1549" r:id="rId35"/>
    <p:sldId id="1488" r:id="rId36"/>
    <p:sldId id="1489" r:id="rId37"/>
    <p:sldId id="1532" r:id="rId38"/>
    <p:sldId id="1490" r:id="rId39"/>
    <p:sldId id="1491" r:id="rId40"/>
    <p:sldId id="1607" r:id="rId41"/>
    <p:sldId id="1567" r:id="rId42"/>
    <p:sldId id="1602" r:id="rId43"/>
    <p:sldId id="1603" r:id="rId44"/>
    <p:sldId id="1564" r:id="rId45"/>
    <p:sldId id="1570" r:id="rId46"/>
    <p:sldId id="1565" r:id="rId47"/>
    <p:sldId id="1571" r:id="rId48"/>
    <p:sldId id="1572" r:id="rId49"/>
    <p:sldId id="1573" r:id="rId50"/>
    <p:sldId id="1574" r:id="rId51"/>
    <p:sldId id="1608" r:id="rId52"/>
    <p:sldId id="1528" r:id="rId53"/>
    <p:sldId id="1609" r:id="rId54"/>
    <p:sldId id="1512" r:id="rId55"/>
    <p:sldId id="1513" r:id="rId56"/>
    <p:sldId id="1514" r:id="rId57"/>
    <p:sldId id="1505" r:id="rId58"/>
    <p:sldId id="1515" r:id="rId59"/>
    <p:sldId id="1578" r:id="rId60"/>
    <p:sldId id="1554" r:id="rId61"/>
    <p:sldId id="1551" r:id="rId62"/>
    <p:sldId id="1539" r:id="rId63"/>
    <p:sldId id="1558" r:id="rId64"/>
  </p:sldIdLst>
  <p:sldSz cx="9144000" cy="6858000" type="screen4x3"/>
  <p:notesSz cx="7302500" cy="9586913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0000"/>
    <a:srgbClr val="990000"/>
    <a:srgbClr val="993300"/>
    <a:srgbClr val="CC3300"/>
    <a:srgbClr val="FF0000"/>
    <a:srgbClr val="D5F1CF"/>
    <a:srgbClr val="F1C7C7"/>
    <a:srgbClr val="F6F5BD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7E244-7A6B-4BF2-AD9E-7BD241DC7572}" v="5" dt="2022-11-08T04:06:10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3592" autoAdjust="0"/>
  </p:normalViewPr>
  <p:slideViewPr>
    <p:cSldViewPr snapToObjects="1">
      <p:cViewPr varScale="1">
        <p:scale>
          <a:sx n="115" d="100"/>
          <a:sy n="115" d="100"/>
        </p:scale>
        <p:origin x="1568" y="200"/>
      </p:cViewPr>
      <p:guideLst>
        <p:guide orient="horz" pos="67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3" d="100"/>
        <a:sy n="103" d="100"/>
      </p:scale>
      <p:origin x="0" y="5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51E7E244-7A6B-4BF2-AD9E-7BD241DC7572}"/>
    <pc:docChg chg="custSel addSld delSld modSld">
      <pc:chgData name="Phil Gibbons" userId="f619c6e5d38ed7a7" providerId="LiveId" clId="{51E7E244-7A6B-4BF2-AD9E-7BD241DC7572}" dt="2022-11-08T17:21:42.232" v="125" actId="20577"/>
      <pc:docMkLst>
        <pc:docMk/>
      </pc:docMkLst>
      <pc:sldChg chg="modSp add mod">
        <pc:chgData name="Phil Gibbons" userId="f619c6e5d38ed7a7" providerId="LiveId" clId="{51E7E244-7A6B-4BF2-AD9E-7BD241DC7572}" dt="2022-11-08T04:30:08.336" v="45" actId="20577"/>
        <pc:sldMkLst>
          <pc:docMk/>
          <pc:sldMk cId="1233805520" sldId="310"/>
        </pc:sldMkLst>
        <pc:spChg chg="mod">
          <ac:chgData name="Phil Gibbons" userId="f619c6e5d38ed7a7" providerId="LiveId" clId="{51E7E244-7A6B-4BF2-AD9E-7BD241DC7572}" dt="2022-11-08T04:30:08.336" v="45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del">
        <pc:chgData name="Phil Gibbons" userId="f619c6e5d38ed7a7" providerId="LiveId" clId="{51E7E244-7A6B-4BF2-AD9E-7BD241DC7572}" dt="2022-11-08T00:40:34.478" v="29" actId="47"/>
        <pc:sldMkLst>
          <pc:docMk/>
          <pc:sldMk cId="2564821313" sldId="1249"/>
        </pc:sldMkLst>
      </pc:sldChg>
      <pc:sldChg chg="modAnim">
        <pc:chgData name="Phil Gibbons" userId="f619c6e5d38ed7a7" providerId="LiveId" clId="{51E7E244-7A6B-4BF2-AD9E-7BD241DC7572}" dt="2022-11-08T04:06:10.964" v="43"/>
        <pc:sldMkLst>
          <pc:docMk/>
          <pc:sldMk cId="3652522235" sldId="1560"/>
        </pc:sldMkLst>
      </pc:sldChg>
      <pc:sldChg chg="modSp mod">
        <pc:chgData name="Phil Gibbons" userId="f619c6e5d38ed7a7" providerId="LiveId" clId="{51E7E244-7A6B-4BF2-AD9E-7BD241DC7572}" dt="2022-11-08T05:09:11.002" v="47" actId="20577"/>
        <pc:sldMkLst>
          <pc:docMk/>
          <pc:sldMk cId="3574118798" sldId="1571"/>
        </pc:sldMkLst>
        <pc:spChg chg="mod">
          <ac:chgData name="Phil Gibbons" userId="f619c6e5d38ed7a7" providerId="LiveId" clId="{51E7E244-7A6B-4BF2-AD9E-7BD241DC7572}" dt="2022-11-08T05:09:11.002" v="47" actId="20577"/>
          <ac:spMkLst>
            <pc:docMk/>
            <pc:sldMk cId="3574118798" sldId="1571"/>
            <ac:spMk id="766979" creationId="{00000000-0000-0000-0000-000000000000}"/>
          </ac:spMkLst>
        </pc:spChg>
      </pc:sldChg>
      <pc:sldChg chg="modSp mod">
        <pc:chgData name="Phil Gibbons" userId="f619c6e5d38ed7a7" providerId="LiveId" clId="{51E7E244-7A6B-4BF2-AD9E-7BD241DC7572}" dt="2022-11-08T17:21:42.232" v="125" actId="20577"/>
        <pc:sldMkLst>
          <pc:docMk/>
          <pc:sldMk cId="3979420828" sldId="1576"/>
        </pc:sldMkLst>
        <pc:spChg chg="mod">
          <ac:chgData name="Phil Gibbons" userId="f619c6e5d38ed7a7" providerId="LiveId" clId="{51E7E244-7A6B-4BF2-AD9E-7BD241DC7572}" dt="2022-11-08T17:16:32.483" v="48" actId="21"/>
          <ac:spMkLst>
            <pc:docMk/>
            <pc:sldMk cId="3979420828" sldId="1576"/>
            <ac:spMk id="2" creationId="{00000000-0000-0000-0000-000000000000}"/>
          </ac:spMkLst>
        </pc:spChg>
        <pc:spChg chg="mod">
          <ac:chgData name="Phil Gibbons" userId="f619c6e5d38ed7a7" providerId="LiveId" clId="{51E7E244-7A6B-4BF2-AD9E-7BD241DC7572}" dt="2022-11-08T17:21:42.232" v="125" actId="20577"/>
          <ac:spMkLst>
            <pc:docMk/>
            <pc:sldMk cId="3979420828" sldId="1576"/>
            <ac:spMk id="3" creationId="{00000000-0000-0000-0000-000000000000}"/>
          </ac:spMkLst>
        </pc:spChg>
      </pc:sldChg>
      <pc:sldChg chg="delSp mod delAnim">
        <pc:chgData name="Phil Gibbons" userId="f619c6e5d38ed7a7" providerId="LiveId" clId="{51E7E244-7A6B-4BF2-AD9E-7BD241DC7572}" dt="2022-11-08T04:26:03.978" v="44" actId="478"/>
        <pc:sldMkLst>
          <pc:docMk/>
          <pc:sldMk cId="3436189431" sldId="1581"/>
        </pc:sldMkLst>
        <pc:spChg chg="del">
          <ac:chgData name="Phil Gibbons" userId="f619c6e5d38ed7a7" providerId="LiveId" clId="{51E7E244-7A6B-4BF2-AD9E-7BD241DC7572}" dt="2022-11-08T04:26:03.978" v="44" actId="478"/>
          <ac:spMkLst>
            <pc:docMk/>
            <pc:sldMk cId="3436189431" sldId="1581"/>
            <ac:spMk id="3" creationId="{00000000-0000-0000-0000-000000000000}"/>
          </ac:spMkLst>
        </pc:spChg>
      </pc:sldChg>
      <pc:sldChg chg="modSp mod">
        <pc:chgData name="Phil Gibbons" userId="f619c6e5d38ed7a7" providerId="LiveId" clId="{51E7E244-7A6B-4BF2-AD9E-7BD241DC7572}" dt="2022-11-08T05:06:30.635" v="46" actId="14100"/>
        <pc:sldMkLst>
          <pc:docMk/>
          <pc:sldMk cId="1684884698" sldId="1602"/>
        </pc:sldMkLst>
        <pc:spChg chg="mod">
          <ac:chgData name="Phil Gibbons" userId="f619c6e5d38ed7a7" providerId="LiveId" clId="{51E7E244-7A6B-4BF2-AD9E-7BD241DC7572}" dt="2022-11-08T05:06:30.635" v="46" actId="14100"/>
          <ac:spMkLst>
            <pc:docMk/>
            <pc:sldMk cId="1684884698" sldId="1602"/>
            <ac:spMk id="671746" creationId="{00000000-0000-0000-0000-000000000000}"/>
          </ac:spMkLst>
        </pc:spChg>
      </pc:sldChg>
      <pc:sldChg chg="modSp mod">
        <pc:chgData name="Phil Gibbons" userId="f619c6e5d38ed7a7" providerId="LiveId" clId="{51E7E244-7A6B-4BF2-AD9E-7BD241DC7572}" dt="2022-11-07T21:41:02.267" v="3" actId="20577"/>
        <pc:sldMkLst>
          <pc:docMk/>
          <pc:sldMk cId="0" sldId="1610"/>
        </pc:sldMkLst>
        <pc:spChg chg="mod">
          <ac:chgData name="Phil Gibbons" userId="f619c6e5d38ed7a7" providerId="LiveId" clId="{51E7E244-7A6B-4BF2-AD9E-7BD241DC7572}" dt="2022-11-07T21:41:02.267" v="3" actId="20577"/>
          <ac:spMkLst>
            <pc:docMk/>
            <pc:sldMk cId="0" sldId="1610"/>
            <ac:spMk id="921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9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7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8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34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public/code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Hierarchy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8899525" cy="5267325"/>
          </a:xfrm>
        </p:spPr>
        <p:txBody>
          <a:bodyPr/>
          <a:lstStyle/>
          <a:p>
            <a:r>
              <a:rPr lang="en-US" dirty="0"/>
              <a:t>All files are organized as a hierarchy anchored by root directory named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/>
              <a:t> (slash)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Kernel maintains </a:t>
            </a:r>
            <a:r>
              <a:rPr lang="en-US" i="1" dirty="0"/>
              <a:t>current working directory (</a:t>
            </a:r>
            <a:r>
              <a:rPr lang="en-US" i="1" dirty="0" err="1"/>
              <a:t>cwd</a:t>
            </a:r>
            <a:r>
              <a:rPr lang="en-US" i="1" dirty="0"/>
              <a:t>) </a:t>
            </a:r>
            <a:r>
              <a:rPr lang="en-US" dirty="0"/>
              <a:t>for each process</a:t>
            </a:r>
          </a:p>
          <a:p>
            <a:pPr lvl="1"/>
            <a:r>
              <a:rPr lang="en-US" dirty="0"/>
              <a:t>Modified using the </a:t>
            </a:r>
            <a:r>
              <a:rPr lang="en-US" b="1" dirty="0">
                <a:latin typeface="Courier New"/>
                <a:cs typeface="Courier New"/>
              </a:rPr>
              <a:t>cd</a:t>
            </a:r>
            <a:r>
              <a:rPr lang="en-US" dirty="0"/>
              <a:t> command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62400" y="22098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29337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35814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35814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bryant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35814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44196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44196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53002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25483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25483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25483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25483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25483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32722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32722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39199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32722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32722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32722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32722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39199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39199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39199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47581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hello.c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704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1914525"/>
          </a:xfrm>
        </p:spPr>
        <p:txBody>
          <a:bodyPr/>
          <a:lstStyle/>
          <a:p>
            <a:r>
              <a:rPr lang="en-US" dirty="0"/>
              <a:t>Locations of files in the hierarchy denoted by </a:t>
            </a:r>
            <a:r>
              <a:rPr lang="en-US" i="1" dirty="0"/>
              <a:t>pathnames</a:t>
            </a:r>
          </a:p>
          <a:p>
            <a:pPr lvl="1"/>
            <a:r>
              <a:rPr lang="en-US" i="1" dirty="0"/>
              <a:t>Absolute pathname </a:t>
            </a:r>
            <a:r>
              <a:rPr lang="en-US" dirty="0"/>
              <a:t>starts with ‘/’ and denotes path from root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Relative pathname </a:t>
            </a:r>
            <a:r>
              <a:rPr lang="en-US" dirty="0">
                <a:latin typeface="+mn-lt"/>
                <a:cs typeface="Courier New"/>
              </a:rPr>
              <a:t>denotes path from current working directory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../home/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35052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42291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48768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48768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3333CC"/>
                </a:solidFill>
                <a:latin typeface="Courier New"/>
                <a:cs typeface="Courier New"/>
              </a:rPr>
              <a:t>bryant</a:t>
            </a:r>
            <a:r>
              <a:rPr lang="en-US" sz="1600" dirty="0">
                <a:solidFill>
                  <a:srgbClr val="3333CC"/>
                </a:solidFill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48768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5715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57150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65956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38437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38437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38437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38437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38437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45676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45676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52153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45676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45676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45676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45676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52153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52153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52153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60535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hello.c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506" y="3474422"/>
            <a:ext cx="24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  <a:cs typeface="Courier New"/>
              </a:rPr>
              <a:t>cwd</a:t>
            </a:r>
            <a:r>
              <a:rPr lang="en-US" sz="1800" dirty="0">
                <a:latin typeface="+mn-lt"/>
                <a:cs typeface="Courier New"/>
              </a:rPr>
              <a:t>: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/home/</a:t>
            </a:r>
            <a:r>
              <a:rPr lang="en-US" sz="1800" dirty="0" err="1">
                <a:solidFill>
                  <a:schemeClr val="accent2"/>
                </a:solidFill>
                <a:latin typeface="Courier New"/>
                <a:cs typeface="Courier New"/>
              </a:rPr>
              <a:t>bryant</a:t>
            </a:r>
            <a:endParaRPr lang="en-US" sz="1800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992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86" y="493712"/>
            <a:ext cx="6496050" cy="573088"/>
          </a:xfrm>
        </p:spPr>
        <p:txBody>
          <a:bodyPr/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integer </a:t>
            </a:r>
            <a:r>
              <a:rPr lang="en-US" i="1" dirty="0">
                <a:solidFill>
                  <a:srgbClr val="C00000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Linux 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2: standard error (</a:t>
            </a:r>
            <a:r>
              <a:rPr lang="en-US" dirty="0" err="1"/>
              <a:t>stderr</a:t>
            </a:r>
            <a:r>
              <a:rPr lang="en-US" dirty="0"/>
              <a:t>)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21724" y="2057400"/>
            <a:ext cx="6324600" cy="1584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= open("/etc/hosts", O_RDONLY)) &lt; 0)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perror</a:t>
            </a:r>
            <a:r>
              <a:rPr lang="en-US" sz="1600" dirty="0"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an already closed file is a recipe for disaster in threaded programs (more on this later)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6324600" cy="1828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fd;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retval;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return value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if ((retval = close(fd))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perror("close");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19200"/>
            <a:ext cx="8307387" cy="525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Short counts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4424" y="2085975"/>
            <a:ext cx="607695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file fd ... 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read up to 512 bytes from file fd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if ((nbytes = read(fd, buf, sizeof(buf)))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634163" cy="573088"/>
          </a:xfrm>
        </p:spPr>
        <p:txBody>
          <a:bodyPr/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</p:spPr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1549" y="2133600"/>
            <a:ext cx="656590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write up to 512 bytes from buf to file fd */</a:t>
            </a:r>
          </a:p>
          <a:p>
            <a:r>
              <a:rPr lang="en-US" sz="1600" dirty="0" err="1">
                <a:latin typeface="Courier New" pitchFamily="49" charset="0"/>
              </a:rPr>
              <a:t>if ((nbytes = write(fd, buf, sizeof(buf))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perror("write");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Unix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one byte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./showfile1_nobuf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7041F5-8636-C84E-9C37-4368482DE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2781"/>
            <a:ext cx="646112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&amp;c, 1)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&amp;c,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D59F1-D78D-B848-85F7-DF6991532D78}"/>
              </a:ext>
            </a:extLst>
          </p:cNvPr>
          <p:cNvSpPr txBox="1"/>
          <p:nvPr/>
        </p:nvSpPr>
        <p:spPr>
          <a:xfrm>
            <a:off x="5257800" y="4825178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showfile1_nobuf.c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On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endParaRPr lang="en-US" dirty="0"/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endParaRPr lang="en-US" dirty="0"/>
          </a:p>
          <a:p>
            <a:r>
              <a:rPr lang="en-US" dirty="0"/>
              <a:t>Best practice is to always allow for short counts.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Home-grown buffered I/O code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BUFSIZE bytes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./showfile2_buf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64</a:t>
            </a:r>
            <a:endParaRPr lang="en-US" sz="1600" dirty="0">
              <a:solidFill>
                <a:srgbClr val="7D7CA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[BUFSIZE];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Read(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BUFSIZE))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Write(STDOUT_FILENO,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showfile2_buf.c</a:t>
            </a:r>
          </a:p>
        </p:txBody>
      </p:sp>
    </p:spTree>
    <p:extLst>
      <p:ext uri="{BB962C8B-B14F-4D97-AF65-F5344CB8AC3E}">
        <p14:creationId xmlns:p14="http://schemas.microsoft.com/office/powerpoint/2010/main" val="41423955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/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2579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System-Level I/O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19</a:t>
            </a:r>
            <a:r>
              <a:rPr lang="en-US" sz="2000" b="0" baseline="30000" dirty="0"/>
              <a:t>th</a:t>
            </a:r>
            <a:r>
              <a:rPr lang="en-US" sz="2000" b="0" dirty="0"/>
              <a:t> Lecture</a:t>
            </a:r>
            <a:r>
              <a:rPr lang="en-US" sz="2000" b="0"/>
              <a:t>, March 28, 2023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Metadata</a:t>
            </a:r>
            <a:endParaRPr lang="en-US">
              <a:latin typeface="Courier New" pitchFamily="49" charset="0"/>
            </a:endParaRPr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2161" y="1123950"/>
            <a:ext cx="78962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Metadata</a:t>
            </a:r>
            <a:r>
              <a:rPr lang="en-US" dirty="0"/>
              <a:t> is data about data, in this case file data</a:t>
            </a:r>
          </a:p>
          <a:p>
            <a:r>
              <a:rPr lang="en-US" dirty="0"/>
              <a:t>Per-file metadata maintained by kernel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accessed by users with the </a:t>
            </a:r>
            <a:r>
              <a:rPr lang="en-US" b="1" dirty="0">
                <a:latin typeface="Courier New" pitchFamily="49" charset="0"/>
              </a:rPr>
              <a:t>stat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fstat</a:t>
            </a:r>
            <a:r>
              <a:rPr lang="en-US" dirty="0"/>
              <a:t> functions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473761" y="2590800"/>
            <a:ext cx="8264525" cy="40163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Metadata returned by the stat and fstat functions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struct stat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st_dev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 ino_t         st_ino;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inode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mode_t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st_mode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Protection and file type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nlink_t</a:t>
            </a:r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st_nlink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hard links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uid_t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st_uid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User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st_gid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Group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st_rdev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type (if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inode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device)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off_t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st_size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Total size, in bytes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st_blksize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Blocksize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for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filesystem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I/O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st_blocks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blocks allocated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st_atime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access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modification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st_ctime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change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>
            <a:extLst>
              <a:ext uri="{FF2B5EF4-FFF2-40B4-BE49-F238E27FC236}">
                <a16:creationId xmlns:a16="http://schemas.microsoft.com/office/drawing/2014/main" id="{113ED984-1B16-644C-94C7-F811429F5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F8D8A723-4F3F-964E-97D1-7867CFEB1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24CAE0F0-052E-EE45-81BC-958FC960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AE0F8937-880B-E64E-AFEE-F334D8BE6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4E238F30-B47B-1E4E-B609-189A8C19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BAF936D0-8019-094B-935B-F2E0ADA64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A6C41F50-8260-A549-9384-71F622CE2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11" name="AutoShape 46">
            <a:extLst>
              <a:ext uri="{FF2B5EF4-FFF2-40B4-BE49-F238E27FC236}">
                <a16:creationId xmlns:a16="http://schemas.microsoft.com/office/drawing/2014/main" id="{1F11D72A-FB07-C142-A326-1DDFA39CA2FD}"/>
              </a:ext>
            </a:extLst>
          </p:cNvPr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6706444-977A-4F48-B8F7-C91A76DC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1692DCD-78E0-1040-BC1D-2044B838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68823B2-F943-DE4D-AEC7-88046C7A4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5F6C6C9-9B0D-A64F-AC91-B876CB471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AE11E473-68F9-9947-B890-DA9848484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CF2C7C6-75AB-3E4D-BA19-C74421B2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C2F53EA-6E53-4E4D-B086-8C4385550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39A8C63-B064-A242-9D26-CEF6CC8F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564699A-3F4F-0B48-99D5-AAE86BE7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45A8DDF-0A4C-474A-90A3-2AAD91BFE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87F457E8-AD7D-144A-8666-D91E5142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09E2F72B-B22E-C646-92BF-02DE493A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CF54BAAD-FFCC-CB44-8126-B2D558E2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0574DCA3-CE98-234C-A199-E6DEF95BF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7E5D92-6793-8040-851F-473F5F7F3BE2}"/>
              </a:ext>
            </a:extLst>
          </p:cNvPr>
          <p:cNvSpPr txBox="1"/>
          <p:nvPr/>
        </p:nvSpPr>
        <p:spPr>
          <a:xfrm>
            <a:off x="887645" y="1479419"/>
            <a:ext cx="711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/* Suppose </a:t>
            </a:r>
            <a:r>
              <a:rPr lang="en-US" sz="1800" dirty="0" err="1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== 3, say */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ECCBAD0-E7DA-F844-99A3-A6EDCCFC7443}"/>
              </a:ext>
            </a:extLst>
          </p:cNvPr>
          <p:cNvSpPr/>
          <p:nvPr/>
        </p:nvSpPr>
        <p:spPr bwMode="auto">
          <a:xfrm>
            <a:off x="147468" y="1628078"/>
            <a:ext cx="900747" cy="3050281"/>
          </a:xfrm>
          <a:custGeom>
            <a:avLst/>
            <a:gdLst>
              <a:gd name="connsiteX0" fmla="*/ 755781 w 900747"/>
              <a:gd name="connsiteY0" fmla="*/ 0 h 3050281"/>
              <a:gd name="connsiteX1" fmla="*/ 153615 w 900747"/>
              <a:gd name="connsiteY1" fmla="*/ 535259 h 3050281"/>
              <a:gd name="connsiteX2" fmla="*/ 30952 w 900747"/>
              <a:gd name="connsiteY2" fmla="*/ 1929161 h 3050281"/>
              <a:gd name="connsiteX3" fmla="*/ 86708 w 900747"/>
              <a:gd name="connsiteY3" fmla="*/ 2977376 h 3050281"/>
              <a:gd name="connsiteX4" fmla="*/ 900747 w 900747"/>
              <a:gd name="connsiteY4" fmla="*/ 2877015 h 305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47" h="3050281">
                <a:moveTo>
                  <a:pt x="755781" y="0"/>
                </a:moveTo>
                <a:cubicBezTo>
                  <a:pt x="515100" y="106866"/>
                  <a:pt x="274420" y="213732"/>
                  <a:pt x="153615" y="535259"/>
                </a:cubicBezTo>
                <a:cubicBezTo>
                  <a:pt x="32810" y="856786"/>
                  <a:pt x="42103" y="1522142"/>
                  <a:pt x="30952" y="1929161"/>
                </a:cubicBezTo>
                <a:cubicBezTo>
                  <a:pt x="19801" y="2336180"/>
                  <a:pt x="-58258" y="2819400"/>
                  <a:pt x="86708" y="2977376"/>
                </a:cubicBezTo>
                <a:cubicBezTo>
                  <a:pt x="231674" y="3135352"/>
                  <a:pt x="566210" y="3006183"/>
                  <a:pt x="900747" y="287701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5A7D26AF-B641-6D42-BD36-5C954FB19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17FEF054-8B6E-E44B-B705-A4517A644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5B897836-25AB-5E4B-B569-2E3C630B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refcnt</a:t>
            </a:r>
            <a:r>
              <a:rPr lang="en-US" sz="1400" dirty="0">
                <a:latin typeface="Courier New" pitchFamily="49" charset="0"/>
              </a:rPr>
              <a:t>=1</a:t>
            </a: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6DE7ADAF-8C27-E846-A35B-F973274B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D79AC46F-9E7C-364B-A8D3-5CEF3CD71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6C8D669C-A74F-664D-88E5-FEB338C46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34" name="Line 20">
            <a:extLst>
              <a:ext uri="{FF2B5EF4-FFF2-40B4-BE49-F238E27FC236}">
                <a16:creationId xmlns:a16="http://schemas.microsoft.com/office/drawing/2014/main" id="{F2D0F288-A615-6441-9FA0-D6AB9788E6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A6967089-CFC0-D144-BD7E-B6B74BE7D8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66461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2937" y="1295400"/>
            <a:ext cx="8307387" cy="1295400"/>
          </a:xfrm>
        </p:spPr>
        <p:txBody>
          <a:bodyPr/>
          <a:lstStyle/>
          <a:p>
            <a:r>
              <a:rPr lang="en-US" dirty="0"/>
              <a:t>Two descriptors referencing two distinct open files. Descriptor 1 (</a:t>
            </a:r>
            <a:r>
              <a:rPr lang="en-US" dirty="0" err="1"/>
              <a:t>stdout</a:t>
            </a:r>
            <a:r>
              <a:rPr lang="en-US" dirty="0"/>
              <a:t>) points to terminal, and descriptor 4 points to open disk file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2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3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594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595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596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59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60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0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6460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460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0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1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66461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664621" name="Text Box 45"/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664622" name="AutoShape 46"/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7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6200" y="6248400"/>
            <a:ext cx="35177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</a:t>
            </a:r>
            <a:r>
              <a:rPr lang="en-US" sz="1800" i="1" dirty="0" err="1">
                <a:solidFill>
                  <a:srgbClr val="0070C0"/>
                </a:solidFill>
                <a:latin typeface="Calibri" pitchFamily="34" charset="0"/>
              </a:rPr>
              <a:t>pos</a:t>
            </a: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 is maintained per open file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11414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Two distinct descriptors sharing the same disk file through two distinct open file table entries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Calling </a:t>
            </a:r>
            <a:r>
              <a:rPr lang="en-US" b="1" dirty="0">
                <a:latin typeface="Courier New" pitchFamily="49" charset="0"/>
              </a:rPr>
              <a:t>open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twice with the same </a:t>
            </a:r>
            <a:r>
              <a:rPr lang="en-US" b="1" dirty="0">
                <a:latin typeface="Courier New" pitchFamily="49" charset="0"/>
              </a:rPr>
              <a:t>filename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argument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116138" y="3657595"/>
            <a:ext cx="1752600" cy="733429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116138" y="4683125"/>
            <a:ext cx="1770062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1687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(disk)</a:t>
            </a: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06938" y="3641725"/>
            <a:ext cx="1770062" cy="184467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091797" y="6203484"/>
            <a:ext cx="38372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Different logical but same physical file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Processes Share Files: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1430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sz="2000" dirty="0">
                <a:ea typeface="+mn-ea"/>
                <a:cs typeface="+mn-cs"/>
              </a:rPr>
              <a:t>Note: situation unchanged by 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exec </a:t>
            </a:r>
            <a:r>
              <a:rPr lang="en-US" sz="2000" dirty="0">
                <a:ea typeface="+mn-ea"/>
                <a:cs typeface="+mn-cs"/>
              </a:rPr>
              <a:t>functions (use </a:t>
            </a:r>
            <a:r>
              <a:rPr lang="en-US" sz="2000" b="1" dirty="0" err="1">
                <a:latin typeface="Courier New"/>
                <a:ea typeface="+mn-ea"/>
                <a:cs typeface="Courier New"/>
              </a:rPr>
              <a:t>fcntl</a:t>
            </a:r>
            <a:r>
              <a:rPr lang="en-US" sz="2000" dirty="0">
                <a:ea typeface="+mn-ea"/>
                <a:cs typeface="+mn-cs"/>
              </a:rPr>
              <a:t> to change)</a:t>
            </a:r>
          </a:p>
          <a:p>
            <a:r>
              <a:rPr lang="en-US" i="1" dirty="0">
                <a:solidFill>
                  <a:srgbClr val="C00000"/>
                </a:solidFill>
              </a:rPr>
              <a:t>Before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call: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83" y="381000"/>
            <a:ext cx="7592093" cy="762000"/>
          </a:xfrm>
        </p:spPr>
        <p:txBody>
          <a:bodyPr/>
          <a:lstStyle/>
          <a:p>
            <a:r>
              <a:rPr lang="en-US" sz="3200" dirty="0"/>
              <a:t>How Processes Share Files: </a:t>
            </a:r>
            <a:r>
              <a:rPr lang="en-US" sz="3200" dirty="0">
                <a:latin typeface="Courier New"/>
                <a:cs typeface="Courier New"/>
              </a:rPr>
              <a:t>fork</a:t>
            </a:r>
            <a:endParaRPr lang="en-US" sz="3400" dirty="0">
              <a:latin typeface="Courier New"/>
              <a:cs typeface="Courier New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</a:p>
          <a:p>
            <a:r>
              <a:rPr lang="en-US" i="1" dirty="0">
                <a:solidFill>
                  <a:srgbClr val="C00000"/>
                </a:solidFill>
              </a:rPr>
              <a:t>After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Child’s table same as parent’s, and +1 to each </a:t>
            </a:r>
            <a:r>
              <a:rPr lang="en-US" dirty="0" err="1">
                <a:latin typeface="+mn-lt"/>
              </a:rPr>
              <a:t>refcnt</a:t>
            </a:r>
            <a:endParaRPr lang="en-US" dirty="0">
              <a:latin typeface="+mn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508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507524" y="54102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507524" y="56388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507524" y="58674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507524" y="60960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507524" y="63246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897924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897924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97924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897924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897924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1397559" y="3352800"/>
            <a:ext cx="7438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Parent</a:t>
            </a:r>
          </a:p>
        </p:txBody>
      </p: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1389742" y="51054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 flipH="1" flipV="1">
            <a:off x="1808070" y="3695608"/>
            <a:ext cx="2064922" cy="2056414"/>
          </a:xfrm>
          <a:prstGeom prst="straightConnector1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812324" y="5334000"/>
            <a:ext cx="2073876" cy="110799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</p:cxn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218758" y="6452779"/>
            <a:ext cx="3283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is shared between processes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35678"/>
            <a:ext cx="7592093" cy="762000"/>
          </a:xfrm>
        </p:spPr>
        <p:txBody>
          <a:bodyPr/>
          <a:lstStyle/>
          <a:p>
            <a:r>
              <a:rPr lang="en-US"/>
              <a:t>I/O Redirection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r>
              <a:rPr lang="en-US" dirty="0"/>
              <a:t>Question: How does a shell implement I/O redirection?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dirty="0" err="1">
                <a:latin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</a:rPr>
              <a:t> &gt; foo.txt</a:t>
            </a:r>
          </a:p>
          <a:p>
            <a:endParaRPr lang="en-US" dirty="0"/>
          </a:p>
          <a:p>
            <a:r>
              <a:rPr lang="en-US" dirty="0"/>
              <a:t>Answer: By calling the </a:t>
            </a:r>
            <a:r>
              <a:rPr lang="en-US" dirty="0">
                <a:latin typeface="Courier New"/>
                <a:cs typeface="Courier New"/>
              </a:rPr>
              <a:t>dup2(</a:t>
            </a:r>
            <a:r>
              <a:rPr lang="en-US" dirty="0" err="1">
                <a:latin typeface="Courier New"/>
                <a:cs typeface="Courier New"/>
              </a:rPr>
              <a:t>oldfd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newfd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Copies (per-process) descriptor table entry </a:t>
            </a:r>
            <a:r>
              <a:rPr lang="en-US" b="1" dirty="0" err="1">
                <a:latin typeface="Courier New" pitchFamily="49" charset="0"/>
              </a:rPr>
              <a:t>oldfd</a:t>
            </a:r>
            <a:r>
              <a:rPr lang="en-US" dirty="0"/>
              <a:t>  to entry </a:t>
            </a:r>
            <a:r>
              <a:rPr lang="en-US" b="1" dirty="0" err="1">
                <a:latin typeface="Courier New" pitchFamily="49" charset="0"/>
              </a:rPr>
              <a:t>newfd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873210" y="4602162"/>
            <a:ext cx="1838325" cy="1722438"/>
            <a:chOff x="906162" y="4221162"/>
            <a:chExt cx="1838325" cy="1722438"/>
          </a:xfrm>
        </p:grpSpPr>
        <p:sp>
          <p:nvSpPr>
            <p:cNvPr id="666663" name="Rectangle 39"/>
            <p:cNvSpPr>
              <a:spLocks noChangeAspect="1" noChangeArrowheads="1"/>
            </p:cNvSpPr>
            <p:nvPr/>
          </p:nvSpPr>
          <p:spPr bwMode="auto">
            <a:xfrm>
              <a:off x="1825324" y="422116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4" name="Rectangle 40"/>
            <p:cNvSpPr>
              <a:spLocks noChangeAspect="1" noChangeArrowheads="1"/>
            </p:cNvSpPr>
            <p:nvPr/>
          </p:nvSpPr>
          <p:spPr bwMode="auto">
            <a:xfrm>
              <a:off x="1825324" y="4565650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666665" name="Rectangle 41"/>
            <p:cNvSpPr>
              <a:spLocks noChangeAspect="1" noChangeArrowheads="1"/>
            </p:cNvSpPr>
            <p:nvPr/>
          </p:nvSpPr>
          <p:spPr bwMode="auto">
            <a:xfrm>
              <a:off x="1825324" y="4910137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6" name="Rectangle 42"/>
            <p:cNvSpPr>
              <a:spLocks noChangeAspect="1" noChangeArrowheads="1"/>
            </p:cNvSpPr>
            <p:nvPr/>
          </p:nvSpPr>
          <p:spPr bwMode="auto">
            <a:xfrm>
              <a:off x="1825324" y="5254625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ourier New" pitchFamily="49" charset="0"/>
              </a:endParaRPr>
            </a:p>
          </p:txBody>
        </p:sp>
        <p:sp>
          <p:nvSpPr>
            <p:cNvPr id="666667" name="Rectangle 43"/>
            <p:cNvSpPr>
              <a:spLocks noChangeAspect="1" noChangeArrowheads="1"/>
            </p:cNvSpPr>
            <p:nvPr/>
          </p:nvSpPr>
          <p:spPr bwMode="auto">
            <a:xfrm>
              <a:off x="1825324" y="559911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latin typeface="Courier New" pitchFamily="49" charset="0"/>
                </a:rPr>
                <a:t>b</a:t>
              </a:r>
            </a:p>
          </p:txBody>
        </p:sp>
        <p:sp>
          <p:nvSpPr>
            <p:cNvPr id="666668" name="Rectangle 44"/>
            <p:cNvSpPr>
              <a:spLocks noChangeAspect="1" noChangeArrowheads="1"/>
            </p:cNvSpPr>
            <p:nvPr/>
          </p:nvSpPr>
          <p:spPr bwMode="auto">
            <a:xfrm>
              <a:off x="906162" y="422116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666669" name="Rectangle 45"/>
            <p:cNvSpPr>
              <a:spLocks noChangeAspect="1" noChangeArrowheads="1"/>
            </p:cNvSpPr>
            <p:nvPr/>
          </p:nvSpPr>
          <p:spPr bwMode="auto">
            <a:xfrm>
              <a:off x="906162" y="4565650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666670" name="Rectangle 46"/>
            <p:cNvSpPr>
              <a:spLocks noChangeAspect="1" noChangeArrowheads="1"/>
            </p:cNvSpPr>
            <p:nvPr/>
          </p:nvSpPr>
          <p:spPr bwMode="auto">
            <a:xfrm>
              <a:off x="906162" y="4910137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666671" name="Rectangle 47"/>
            <p:cNvSpPr>
              <a:spLocks noChangeAspect="1" noChangeArrowheads="1"/>
            </p:cNvSpPr>
            <p:nvPr/>
          </p:nvSpPr>
          <p:spPr bwMode="auto">
            <a:xfrm>
              <a:off x="906162" y="5254625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666672" name="Rectangle 48"/>
            <p:cNvSpPr>
              <a:spLocks noChangeAspect="1" noChangeArrowheads="1"/>
            </p:cNvSpPr>
            <p:nvPr/>
          </p:nvSpPr>
          <p:spPr bwMode="auto">
            <a:xfrm>
              <a:off x="906162" y="559911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73" name="Text Box 49"/>
          <p:cNvSpPr txBox="1">
            <a:spLocks noChangeAspect="1" noChangeArrowheads="1"/>
          </p:cNvSpPr>
          <p:nvPr/>
        </p:nvSpPr>
        <p:spPr bwMode="auto">
          <a:xfrm>
            <a:off x="1141798" y="3611562"/>
            <a:ext cx="275030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Descriptor table</a:t>
            </a:r>
          </a:p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/>
                <a:cs typeface="Courier New"/>
              </a:rPr>
              <a:t>dup2(4,1)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24648" y="3611562"/>
            <a:ext cx="4367544" cy="2713038"/>
            <a:chOff x="3624648" y="3611562"/>
            <a:chExt cx="4367544" cy="2713038"/>
          </a:xfrm>
        </p:grpSpPr>
        <p:grpSp>
          <p:nvGrpSpPr>
            <p:cNvPr id="3" name="Group 27"/>
            <p:cNvGrpSpPr/>
            <p:nvPr/>
          </p:nvGrpSpPr>
          <p:grpSpPr>
            <a:xfrm>
              <a:off x="5208673" y="4602162"/>
              <a:ext cx="1836737" cy="1722438"/>
              <a:chOff x="5241625" y="4267200"/>
              <a:chExt cx="1836737" cy="1722438"/>
            </a:xfrm>
          </p:grpSpPr>
          <p:sp>
            <p:nvSpPr>
              <p:cNvPr id="66667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6159200" y="426720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6159200" y="4611688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7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6159200" y="4956175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6159200" y="5300663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66668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6159200" y="564515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8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5241625" y="426720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0</a:t>
                </a:r>
              </a:p>
            </p:txBody>
          </p:sp>
          <p:sp>
            <p:nvSpPr>
              <p:cNvPr id="6666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5241625" y="4611688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1</a:t>
                </a:r>
              </a:p>
            </p:txBody>
          </p:sp>
          <p:sp>
            <p:nvSpPr>
              <p:cNvPr id="6666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241625" y="4956175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2</a:t>
                </a:r>
              </a:p>
            </p:txBody>
          </p:sp>
          <p:sp>
            <p:nvSpPr>
              <p:cNvPr id="6666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241625" y="5300663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3</a:t>
                </a:r>
              </a:p>
            </p:txBody>
          </p:sp>
          <p:sp>
            <p:nvSpPr>
              <p:cNvPr id="6666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5241625" y="564515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4</a:t>
                </a:r>
              </a:p>
            </p:txBody>
          </p:sp>
        </p:grpSp>
        <p:sp>
          <p:nvSpPr>
            <p:cNvPr id="666686" name="Text Box 62"/>
            <p:cNvSpPr txBox="1">
              <a:spLocks noChangeAspect="1" noChangeArrowheads="1"/>
            </p:cNvSpPr>
            <p:nvPr/>
          </p:nvSpPr>
          <p:spPr bwMode="auto">
            <a:xfrm>
              <a:off x="5462973" y="3611562"/>
              <a:ext cx="2529219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Descriptor table</a:t>
              </a:r>
            </a:p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after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>
                  <a:latin typeface="Courier New" pitchFamily="49" charset="0"/>
                </a:rPr>
                <a:t>dup2(4,1)</a:t>
              </a: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3624648" y="5059362"/>
              <a:ext cx="1295400" cy="5921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 Example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237" y="1296988"/>
            <a:ext cx="8548687" cy="989012"/>
          </a:xfrm>
        </p:spPr>
        <p:txBody>
          <a:bodyPr/>
          <a:lstStyle/>
          <a:p>
            <a:r>
              <a:rPr lang="en-US" dirty="0"/>
              <a:t> Step #1: open file to which </a:t>
            </a:r>
            <a:r>
              <a:rPr lang="en-US" dirty="0" err="1"/>
              <a:t>stdout</a:t>
            </a:r>
            <a:r>
              <a:rPr lang="en-US" dirty="0"/>
              <a:t> should be redirected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Happens in child executing shell code, before </a:t>
            </a:r>
            <a:r>
              <a:rPr lang="en-US" b="1" dirty="0">
                <a:latin typeface="Courier New"/>
                <a:cs typeface="Courier New"/>
              </a:rPr>
              <a:t>exec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28800" y="4683125"/>
            <a:ext cx="5715000" cy="1870075"/>
            <a:chOff x="1828800" y="4683125"/>
            <a:chExt cx="5715000" cy="1870075"/>
          </a:xfrm>
        </p:grpSpPr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3868738" y="56388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3868738" y="59436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ourier New" pitchFamily="49" charset="0"/>
                </a:rPr>
                <a:t>refcnt=1</a:t>
              </a: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3868738" y="62484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3868738" y="53340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828800" y="4683125"/>
              <a:ext cx="2057400" cy="69850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6477000" y="52292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access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6477000" y="61436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6477000" y="55340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size</a:t>
              </a: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6477000" y="58388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type</a:t>
              </a: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3766752" y="5029200"/>
              <a:ext cx="64312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B</a:t>
              </a:r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V="1">
              <a:off x="4706938" y="5229224"/>
              <a:ext cx="1770062" cy="257175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I/O Redirection Example (cont.)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989012"/>
          </a:xfrm>
        </p:spPr>
        <p:txBody>
          <a:bodyPr/>
          <a:lstStyle/>
          <a:p>
            <a:r>
              <a:rPr lang="en-US" dirty="0"/>
              <a:t>Step #2: call </a:t>
            </a:r>
            <a:r>
              <a:rPr lang="en-US" dirty="0">
                <a:latin typeface="Courier New" pitchFamily="49" charset="0"/>
              </a:rPr>
              <a:t>dup2(4,1)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cause </a:t>
            </a:r>
            <a:r>
              <a:rPr lang="en-US" dirty="0" err="1"/>
              <a:t>fd</a:t>
            </a:r>
            <a:r>
              <a:rPr lang="en-US" dirty="0"/>
              <a:t>=1 (</a:t>
            </a:r>
            <a:r>
              <a:rPr lang="en-US" dirty="0" err="1"/>
              <a:t>stdout</a:t>
            </a:r>
            <a:r>
              <a:rPr lang="en-US" dirty="0"/>
              <a:t>) to refer to disk file pointed at by </a:t>
            </a:r>
            <a:r>
              <a:rPr lang="en-US" dirty="0" err="1"/>
              <a:t>fd</a:t>
            </a:r>
            <a:r>
              <a:rPr lang="en-US" dirty="0"/>
              <a:t>=4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=0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828800" y="4010023"/>
            <a:ext cx="2057400" cy="135773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6431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</a:t>
            </a: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15715" y="6183868"/>
            <a:ext cx="37835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Two descriptors point to the same file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  <p:extLst>
      <p:ext uri="{BB962C8B-B14F-4D97-AF65-F5344CB8AC3E}">
        <p14:creationId xmlns:p14="http://schemas.microsoft.com/office/powerpoint/2010/main" val="2267523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94725" cy="4972050"/>
          </a:xfrm>
        </p:spPr>
        <p:txBody>
          <a:bodyPr/>
          <a:lstStyle/>
          <a:p>
            <a:r>
              <a:rPr lang="en-US" dirty="0"/>
              <a:t>Unix I/O					   </a:t>
            </a:r>
            <a:r>
              <a:rPr lang="en-US" sz="2400" dirty="0">
                <a:solidFill>
                  <a:srgbClr val="7F7F7F"/>
                </a:solidFill>
              </a:rPr>
              <a:t>CSAPP  10.1-10.4</a:t>
            </a:r>
            <a:endParaRPr lang="en-US" dirty="0"/>
          </a:p>
          <a:p>
            <a:r>
              <a:rPr lang="en-US" dirty="0"/>
              <a:t>Metadata, sharing, and redirection	   </a:t>
            </a:r>
            <a:r>
              <a:rPr lang="en-US" sz="2400" dirty="0">
                <a:solidFill>
                  <a:srgbClr val="7F7F7F"/>
                </a:solidFill>
              </a:rPr>
              <a:t>CSAPP  10.6-10.9</a:t>
            </a:r>
            <a:endParaRPr lang="en-US" dirty="0"/>
          </a:p>
          <a:p>
            <a:r>
              <a:rPr lang="en-US" dirty="0"/>
              <a:t>Standard I/O				   </a:t>
            </a:r>
            <a:r>
              <a:rPr lang="en-US" sz="2400" dirty="0">
                <a:solidFill>
                  <a:srgbClr val="7F7F7F"/>
                </a:solidFill>
              </a:rPr>
              <a:t>CSAPP  10.10</a:t>
            </a:r>
            <a:endParaRPr lang="en-US" dirty="0"/>
          </a:p>
          <a:p>
            <a:r>
              <a:rPr lang="en-US" dirty="0"/>
              <a:t>RIO (robust I/O</a:t>
            </a:r>
            <a:r>
              <a:rPr lang="en-US"/>
              <a:t>) package			   </a:t>
            </a:r>
            <a:r>
              <a:rPr lang="en-US" sz="2400">
                <a:solidFill>
                  <a:srgbClr val="7F7F7F"/>
                </a:solidFill>
              </a:rPr>
              <a:t>CSAPP  10.5</a:t>
            </a:r>
            <a:endParaRPr lang="en-US" dirty="0"/>
          </a:p>
          <a:p>
            <a:r>
              <a:rPr lang="en-US" dirty="0"/>
              <a:t>Closing remarks				   </a:t>
            </a:r>
            <a:r>
              <a:rPr lang="en-US" sz="2400" dirty="0">
                <a:solidFill>
                  <a:srgbClr val="7F7F7F"/>
                </a:solidFill>
              </a:rPr>
              <a:t>CSAPP  10.11-10.12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20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Dup2(fd2, fd3);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Read(fd2, &amp;c2,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202" y="1578114"/>
            <a:ext cx="373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c1 = </a:t>
            </a:r>
            <a:r>
              <a:rPr lang="pt-B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c2 = </a:t>
            </a:r>
            <a:r>
              <a:rPr lang="pt-BR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c3 = </a:t>
            </a:r>
            <a:r>
              <a:rPr lang="pt-B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34290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dup2(</a:t>
            </a:r>
            <a:r>
              <a:rPr lang="en-US" sz="2000" dirty="0" err="1">
                <a:latin typeface="Courier New"/>
                <a:cs typeface="Courier New"/>
              </a:rPr>
              <a:t>oldfd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newfd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3629055"/>
            <a:ext cx="2277402" cy="28545"/>
          </a:xfrm>
          <a:prstGeom prst="straightConnector1">
            <a:avLst/>
          </a:prstGeom>
          <a:noFill/>
          <a:ln w="38100">
            <a:solidFill>
              <a:schemeClr val="bg2"/>
            </a:solidFill>
            <a:miter lim="800000"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49412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40512502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sleep(1-s);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1315865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9202" y="2362200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c</a:t>
            </a:r>
          </a:p>
        </p:txBody>
      </p:sp>
    </p:spTree>
    <p:extLst>
      <p:ext uri="{BB962C8B-B14F-4D97-AF65-F5344CB8AC3E}">
        <p14:creationId xmlns:p14="http://schemas.microsoft.com/office/powerpoint/2010/main" val="343618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19 – System IO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rgbClr val="000000"/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93" y="435678"/>
            <a:ext cx="7592093" cy="762000"/>
          </a:xfrm>
        </p:spPr>
        <p:txBody>
          <a:bodyPr/>
          <a:lstStyle/>
          <a:p>
            <a:r>
              <a:rPr lang="en-US" dirty="0"/>
              <a:t>Standard I/O Functions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</p:spPr>
        <p:txBody>
          <a:bodyPr/>
          <a:lstStyle/>
          <a:p>
            <a:r>
              <a:rPr lang="en-US" dirty="0"/>
              <a:t>The C standard library (</a:t>
            </a:r>
            <a:r>
              <a:rPr lang="en-US" dirty="0" err="1">
                <a:latin typeface="Courier New" pitchFamily="49" charset="0"/>
              </a:rPr>
              <a:t>libc.so</a:t>
            </a:r>
            <a:r>
              <a:rPr lang="en-US" dirty="0"/>
              <a:t>) contains a collection of higher-level </a:t>
            </a:r>
            <a:r>
              <a:rPr lang="en-US" i="1" dirty="0">
                <a:solidFill>
                  <a:srgbClr val="C00000"/>
                </a:solidFill>
              </a:rPr>
              <a:t>standard I/O </a:t>
            </a:r>
            <a:r>
              <a:rPr lang="en-US" dirty="0"/>
              <a:t>functions</a:t>
            </a:r>
          </a:p>
          <a:p>
            <a:pPr lvl="1"/>
            <a:r>
              <a:rPr lang="en-US" dirty="0"/>
              <a:t>Documented in Appendix B of K&amp;R</a:t>
            </a:r>
          </a:p>
          <a:p>
            <a:endParaRPr lang="en-US" dirty="0"/>
          </a:p>
          <a:p>
            <a:r>
              <a:rPr lang="en-US" dirty="0"/>
              <a:t>Examples of standard I/O functions:</a:t>
            </a:r>
          </a:p>
          <a:p>
            <a:pPr lvl="1"/>
            <a:r>
              <a:rPr lang="en-US" dirty="0"/>
              <a:t>Opening and closing files (</a:t>
            </a:r>
            <a:r>
              <a:rPr lang="en-US" b="1" dirty="0" err="1">
                <a:latin typeface="Courier New" pitchFamily="49" charset="0"/>
              </a:rPr>
              <a:t>fopen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fclose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bytes (</a:t>
            </a:r>
            <a:r>
              <a:rPr lang="en-US" b="1" dirty="0" err="1">
                <a:latin typeface="Courier New" pitchFamily="49" charset="0"/>
              </a:rPr>
              <a:t>fread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fwrite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text lines (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fputs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Formatted reading and writing (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fprintf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Streams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</p:spPr>
        <p:txBody>
          <a:bodyPr/>
          <a:lstStyle/>
          <a:p>
            <a:r>
              <a:rPr lang="en-US" dirty="0"/>
              <a:t>Standard I/O models open files as </a:t>
            </a:r>
            <a:r>
              <a:rPr lang="en-US" i="1" dirty="0">
                <a:solidFill>
                  <a:srgbClr val="C00000"/>
                </a:solidFill>
              </a:rPr>
              <a:t>streams</a:t>
            </a:r>
          </a:p>
          <a:p>
            <a:pPr lvl="1"/>
            <a:r>
              <a:rPr lang="en-US" dirty="0"/>
              <a:t>Abstraction for a file descriptor and a buffer in memory</a:t>
            </a:r>
          </a:p>
          <a:p>
            <a:pPr lvl="1"/>
            <a:endParaRPr lang="en-US" dirty="0"/>
          </a:p>
          <a:p>
            <a:r>
              <a:rPr lang="en-US" dirty="0"/>
              <a:t>C programs begin life with three open streams </a:t>
            </a:r>
            <a:br>
              <a:rPr lang="en-US" dirty="0"/>
            </a:br>
            <a:r>
              <a:rPr lang="en-US" dirty="0"/>
              <a:t>(defined in </a:t>
            </a:r>
            <a:r>
              <a:rPr lang="en-US" dirty="0" err="1">
                <a:latin typeface="Courier New" pitchFamily="49" charset="0"/>
              </a:rPr>
              <a:t>stdio.h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stdin</a:t>
            </a:r>
            <a:r>
              <a:rPr lang="en-US" dirty="0"/>
              <a:t>  (standard input)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stdout</a:t>
            </a:r>
            <a:r>
              <a:rPr lang="en-US" dirty="0"/>
              <a:t> (standard output)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stderr</a:t>
            </a:r>
            <a:r>
              <a:rPr lang="en-US" dirty="0"/>
              <a:t> (standard error)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&lt;</a:t>
            </a:r>
            <a:r>
              <a:rPr lang="en-US" sz="1600" dirty="0" err="1">
                <a:latin typeface="Courier New" pitchFamily="49" charset="0"/>
              </a:rPr>
              <a:t>stdio.h</a:t>
            </a:r>
            <a:r>
              <a:rPr lang="en-US" sz="1600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stdin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input  (descriptor 0)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output (descriptor 1)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stderr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error  (descriptor 2) */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, "Hello, world\n");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I/O: Motivation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</p:spPr>
        <p:txBody>
          <a:bodyPr/>
          <a:lstStyle/>
          <a:p>
            <a:r>
              <a:rPr lang="en-US" dirty="0"/>
              <a:t>Applications often read/write one character at a time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getc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putc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ungetc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b="1" dirty="0">
                <a:latin typeface="Courier New"/>
                <a:cs typeface="Courier New"/>
              </a:rPr>
              <a:t>gets,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Read line of text one character at a time, stopping at newline</a:t>
            </a:r>
          </a:p>
          <a:p>
            <a:r>
              <a:rPr lang="en-US" dirty="0"/>
              <a:t>Implementing as Unix I/O calls expensive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write</a:t>
            </a:r>
            <a:r>
              <a:rPr lang="en-US" dirty="0"/>
              <a:t> require Unix kernel calls</a:t>
            </a:r>
          </a:p>
          <a:p>
            <a:pPr lvl="2"/>
            <a:r>
              <a:rPr lang="en-US" dirty="0"/>
              <a:t>&gt; 10,000 clock cycles</a:t>
            </a:r>
          </a:p>
          <a:p>
            <a:r>
              <a:rPr lang="en-US" dirty="0"/>
              <a:t>Solution: Buffered read</a:t>
            </a:r>
          </a:p>
          <a:p>
            <a:pPr lvl="1"/>
            <a:r>
              <a:rPr lang="en-US" dirty="0"/>
              <a:t>Use Unix </a:t>
            </a:r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to grab block of bytes</a:t>
            </a:r>
          </a:p>
          <a:p>
            <a:pPr lvl="1"/>
            <a:r>
              <a:rPr lang="en-US" dirty="0"/>
              <a:t>User input functions take one byte at a time from buffer</a:t>
            </a:r>
          </a:p>
          <a:p>
            <a:pPr lvl="2"/>
            <a:r>
              <a:rPr lang="en-US" dirty="0"/>
              <a:t>Refill buffer when empty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64276" y="5807075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5831299"/>
            <a:ext cx="84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1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Buffering in Standard I/O</a:t>
            </a:r>
          </a:p>
        </p:txBody>
      </p:sp>
      <p:sp>
        <p:nvSpPr>
          <p:cNvPr id="64310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/>
          <a:lstStyle/>
          <a:p>
            <a:r>
              <a:rPr lang="en-US" dirty="0"/>
              <a:t>Standard I/O functions use buffered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Buffer flushed to output </a:t>
            </a:r>
            <a:r>
              <a:rPr lang="en-US" dirty="0" err="1"/>
              <a:t>fd</a:t>
            </a:r>
            <a:r>
              <a:rPr lang="en-US" dirty="0"/>
              <a:t> on “\n”, call to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exit</a:t>
            </a:r>
            <a:r>
              <a:rPr lang="en-US" dirty="0">
                <a:latin typeface="+mn-lt"/>
                <a:cs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 return from </a:t>
            </a:r>
            <a:r>
              <a:rPr lang="en-US" dirty="0">
                <a:latin typeface="Courier New"/>
                <a:cs typeface="Courier New"/>
              </a:rPr>
              <a:t>main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 </a:t>
            </a:r>
            <a:endParaRPr lang="en-US" dirty="0"/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2544762" y="19050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2620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h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3078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3459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39163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43735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</a:t>
            </a:r>
          </a:p>
        </p:txBody>
      </p: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48307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\n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5287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745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>
            <a:off x="2849562" y="2319337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6" name="Text Box 14"/>
          <p:cNvSpPr txBox="1">
            <a:spLocks noChangeArrowheads="1"/>
          </p:cNvSpPr>
          <p:nvPr/>
        </p:nvSpPr>
        <p:spPr bwMode="auto">
          <a:xfrm>
            <a:off x="3001962" y="21336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("e");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3306762" y="247173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3382962" y="23637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>
            <a:off x="5059362" y="3462337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3759200" y="26241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>
            <a:off x="4525962" y="3233737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4140200" y="28971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("o");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4627562" y="3157537"/>
            <a:ext cx="1773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("\n");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>
            <a:off x="3687762" y="2700337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>
            <a:off x="4144962" y="2928937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6" name="Line 24"/>
          <p:cNvSpPr>
            <a:spLocks noChangeShapeType="1"/>
          </p:cNvSpPr>
          <p:nvPr/>
        </p:nvSpPr>
        <p:spPr bwMode="auto">
          <a:xfrm>
            <a:off x="3916362" y="4300537"/>
            <a:ext cx="0" cy="822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3992562" y="4510087"/>
            <a:ext cx="2232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fflush(stdout);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1630362" y="3076574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buf</a:t>
            </a:r>
          </a:p>
        </p:txBody>
      </p:sp>
      <p:sp>
        <p:nvSpPr>
          <p:cNvPr id="643099" name="Line 27"/>
          <p:cNvSpPr>
            <a:spLocks noChangeShapeType="1"/>
          </p:cNvSpPr>
          <p:nvPr/>
        </p:nvSpPr>
        <p:spPr bwMode="auto">
          <a:xfrm>
            <a:off x="1935162" y="3394075"/>
            <a:ext cx="685800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2659400" y="5195887"/>
            <a:ext cx="25282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write(1,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, 6);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/>
              <a:t>Standard I/O Buffering in Action</a:t>
            </a:r>
          </a:p>
        </p:txBody>
      </p:sp>
      <p:sp>
        <p:nvSpPr>
          <p:cNvPr id="64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6286" y="1295400"/>
            <a:ext cx="7896225" cy="4972050"/>
          </a:xfrm>
        </p:spPr>
        <p:txBody>
          <a:bodyPr/>
          <a:lstStyle/>
          <a:p>
            <a:r>
              <a:rPr lang="en-US" dirty="0"/>
              <a:t>You can see this buffering in action for yourself, using the always fascinating Linux </a:t>
            </a:r>
            <a:r>
              <a:rPr lang="en-US" dirty="0" err="1">
                <a:latin typeface="Courier New" pitchFamily="49" charset="0"/>
              </a:rPr>
              <a:t>strace</a:t>
            </a:r>
            <a:r>
              <a:rPr lang="en-US" dirty="0"/>
              <a:t> program:</a:t>
            </a:r>
          </a:p>
        </p:txBody>
      </p:sp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3276600" y="2438400"/>
            <a:ext cx="5638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strace</a:t>
            </a:r>
            <a:r>
              <a:rPr lang="en-US" sz="1600" dirty="0">
                <a:latin typeface="Courier New" pitchFamily="49" charset="0"/>
              </a:rPr>
              <a:t> ./hello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execve</a:t>
            </a:r>
            <a:r>
              <a:rPr lang="en-US" sz="1600" dirty="0">
                <a:latin typeface="Courier New" pitchFamily="49" charset="0"/>
              </a:rPr>
              <a:t>("./hello", ["hello"], [/* ... */]).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write(1, "hello\n", 6)               = 6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exit_group(0)                        = ?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457200" y="2432050"/>
            <a:ext cx="2590800" cy="328295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int main()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printf("h");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printf("e");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printf("o");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fflush(stdout);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exit(0);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Unix I/O and C Standard I/O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sets: system-level and C level 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stdio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./showfile3_stdio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showfile3_stdio.c</a:t>
            </a:r>
          </a:p>
        </p:txBody>
      </p:sp>
    </p:spTree>
    <p:extLst>
      <p:ext uri="{BB962C8B-B14F-4D97-AF65-F5344CB8AC3E}">
        <p14:creationId xmlns:p14="http://schemas.microsoft.com/office/powerpoint/2010/main" val="172888349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/>
              <a:t>RIO (robust I/O) package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84931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Today: Unix I/O, C Standard I/O,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i="1" dirty="0"/>
              <a:t>incompatible</a:t>
            </a:r>
            <a:r>
              <a:rPr lang="en-US" dirty="0"/>
              <a:t> libraries building on Unix I/O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84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Unix I/O Recap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7896225" cy="20002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r>
              <a:rPr lang="en-US" dirty="0"/>
              <a:t>Best practice is to always allow for short counts.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Read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file into buffer.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read,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read(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409074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Write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buffer to file.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written,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write(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531160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The RIO Package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(15-213/CS:APP Package)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RIO is a set of wrappers that provide efficient and robust I/O in apps, such as network programs that are subject to short counts</a:t>
            </a:r>
          </a:p>
          <a:p>
            <a:r>
              <a:rPr lang="en-US" dirty="0"/>
              <a:t>RIO provides two different kinds of functions</a:t>
            </a:r>
          </a:p>
          <a:p>
            <a:pPr lvl="1"/>
            <a:r>
              <a:rPr lang="en-US" dirty="0" err="1"/>
              <a:t>Unbuffered</a:t>
            </a:r>
            <a:r>
              <a:rPr lang="en-US" dirty="0"/>
              <a:t> input and output of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rio_writen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Buffered input of text lines and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Buffered RIO routines are thread-safe and can be interleaved arbitrarily on the same descriptor</a:t>
            </a:r>
          </a:p>
          <a:p>
            <a:pPr lvl="2"/>
            <a:endParaRPr lang="en-US" dirty="0"/>
          </a:p>
          <a:p>
            <a:r>
              <a:rPr lang="en-US" dirty="0"/>
              <a:t>Download from </a:t>
            </a:r>
            <a:r>
              <a:rPr lang="en-US" dirty="0">
                <a:hlinkClick r:id="rId3"/>
              </a:rPr>
              <a:t>http://csapp.cs.cmu.edu/3e/code.html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src/csapp.c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b="1" dirty="0">
                <a:latin typeface="Courier New"/>
                <a:cs typeface="Courier New"/>
              </a:rPr>
              <a:t>include/</a:t>
            </a:r>
            <a:r>
              <a:rPr lang="en-US" b="1" dirty="0" err="1">
                <a:latin typeface="Courier New"/>
                <a:cs typeface="Courier New"/>
              </a:rPr>
              <a:t>csapp.h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147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Unbuffered RIO Input and 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/>
              <a:t>Implementation of </a:t>
            </a:r>
            <a:r>
              <a:rPr lang="en-US">
                <a:latin typeface="Courier New" pitchFamily="49" charset="0"/>
              </a:rPr>
              <a:t>rio_readn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357018" y="990600"/>
            <a:ext cx="8710782" cy="575542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Robustly read n bytes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unbuffered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= n;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while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nleft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&gt; 0) 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if ((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)) &lt; 0)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EINTR)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Interrupted by sig handler return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0;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and call read() again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else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return -1;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set by read() */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}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else 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nread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0)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break;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EOF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-=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return (n -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);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Return &gt;= 0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3480" y="6376690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csapp.c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8203489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</a:t>
            </a:r>
            <a:r>
              <a:rPr lang="en-US"/>
              <a:t>from </a:t>
            </a:r>
            <a:br>
              <a:rPr lang="en-US"/>
            </a:br>
            <a:r>
              <a:rPr lang="en-US"/>
              <a:t>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RIO Input Functions (cont)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07388" cy="2895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rio_readnb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reads up 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bytes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file </a:t>
            </a:r>
            <a:r>
              <a:rPr lang="en-US" b="1" dirty="0" err="1">
                <a:latin typeface="Courier New" pitchFamily="49" charset="0"/>
              </a:rPr>
              <a:t>fd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rio_readnb</a:t>
            </a:r>
            <a:r>
              <a:rPr lang="en-US" dirty="0"/>
              <a:t> can be interleaved arbitrarily on the same descriptor</a:t>
            </a:r>
          </a:p>
          <a:p>
            <a:pPr lvl="2">
              <a:lnSpc>
                <a:spcPct val="97000"/>
              </a:lnSpc>
            </a:pPr>
            <a:r>
              <a:rPr lang="en-US" b="1" kern="1200" dirty="0">
                <a:solidFill>
                  <a:srgbClr val="990000"/>
                </a:solidFill>
                <a:ea typeface="+mn-ea"/>
                <a:cs typeface="+mn-cs"/>
              </a:rPr>
              <a:t>Warning: </a:t>
            </a:r>
            <a:r>
              <a:rPr lang="en-US" dirty="0"/>
              <a:t>Don’t interleave with 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533400" y="1366897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7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4724400" y="30400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Implementation</a:t>
            </a:r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3960812"/>
          </a:xfrm>
        </p:spPr>
        <p:txBody>
          <a:bodyPr/>
          <a:lstStyle/>
          <a:p>
            <a:r>
              <a:rPr lang="en-US" dirty="0"/>
              <a:t>For reading from file</a:t>
            </a:r>
          </a:p>
          <a:p>
            <a:r>
              <a:rPr lang="en-US" dirty="0"/>
              <a:t>File has associated buffer to hold bytes that have been read from file but not yet read by user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Layered on Unix file:</a:t>
            </a: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2362200" y="30400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362200" y="30400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498697" y="3056538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762888" name="Arc 8"/>
          <p:cNvSpPr>
            <a:spLocks/>
          </p:cNvSpPr>
          <p:nvPr/>
        </p:nvSpPr>
        <p:spPr bwMode="auto">
          <a:xfrm rot="-5400000" flipH="1" flipV="1">
            <a:off x="1978110" y="34188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9" name="Arc 9"/>
          <p:cNvSpPr>
            <a:spLocks/>
          </p:cNvSpPr>
          <p:nvPr/>
        </p:nvSpPr>
        <p:spPr bwMode="auto">
          <a:xfrm rot="-5400000" flipH="1" flipV="1">
            <a:off x="4264110" y="34950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720810" y="36496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2702010" y="38020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V="1">
            <a:off x="47244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 flipV="1">
            <a:off x="70866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>
            <a:off x="4724400" y="28114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5" name="Rectangle 15"/>
          <p:cNvSpPr>
            <a:spLocks noChangeArrowheads="1"/>
          </p:cNvSpPr>
          <p:nvPr/>
        </p:nvSpPr>
        <p:spPr bwMode="auto">
          <a:xfrm>
            <a:off x="5257800" y="26590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  <p:sp>
        <p:nvSpPr>
          <p:cNvPr id="762896" name="Rectangle 16"/>
          <p:cNvSpPr>
            <a:spLocks noChangeArrowheads="1"/>
          </p:cNvSpPr>
          <p:nvPr/>
        </p:nvSpPr>
        <p:spPr bwMode="auto">
          <a:xfrm>
            <a:off x="5105400" y="54526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2743200" y="54526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762000" y="54526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9" name="Rectangle 19"/>
          <p:cNvSpPr>
            <a:spLocks noChangeArrowheads="1"/>
          </p:cNvSpPr>
          <p:nvPr/>
        </p:nvSpPr>
        <p:spPr bwMode="auto">
          <a:xfrm>
            <a:off x="290513" y="54526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467600" y="54526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762901" name="Arc 21"/>
          <p:cNvSpPr>
            <a:spLocks/>
          </p:cNvSpPr>
          <p:nvPr/>
        </p:nvSpPr>
        <p:spPr bwMode="auto">
          <a:xfrm rot="-5400000" flipH="1" flipV="1">
            <a:off x="7007310" y="59076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4378410" y="62146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 flipV="1">
            <a:off x="27432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V="1">
            <a:off x="74676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2743200" y="51816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3886200" y="50292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14164811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3"/>
            <a:ext cx="4953000" cy="573087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A Linux </a:t>
            </a:r>
            <a:r>
              <a:rPr lang="en-US" i="1" dirty="0">
                <a:solidFill>
                  <a:srgbClr val="C00000"/>
                </a:solidFill>
              </a:rPr>
              <a:t>file</a:t>
            </a:r>
            <a:r>
              <a:rPr lang="en-US" dirty="0"/>
              <a:t> is a sequence of </a:t>
            </a:r>
            <a:r>
              <a:rPr lang="en-US" i="1" dirty="0"/>
              <a:t>m</a:t>
            </a:r>
            <a:r>
              <a:rPr lang="en-US" dirty="0"/>
              <a:t> bytes:</a:t>
            </a:r>
          </a:p>
          <a:p>
            <a:pPr lvl="1"/>
            <a:r>
              <a:rPr lang="en-US" i="1" dirty="0"/>
              <a:t>B</a:t>
            </a:r>
            <a:r>
              <a:rPr lang="en-US" i="1" baseline="-25000" dirty="0"/>
              <a:t>0 </a:t>
            </a:r>
            <a:r>
              <a:rPr lang="en-US" i="1" dirty="0"/>
              <a:t>, B</a:t>
            </a:r>
            <a:r>
              <a:rPr lang="en-US" i="1" baseline="-25000" dirty="0"/>
              <a:t>1 </a:t>
            </a:r>
            <a:r>
              <a:rPr lang="en-US" i="1" dirty="0"/>
              <a:t>, .... 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, .... , B</a:t>
            </a:r>
            <a:r>
              <a:rPr lang="en-US" i="1" baseline="-25000" dirty="0"/>
              <a:t>m-1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Cool fact: All I/O devices are represented as files: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/dev/sda2</a:t>
            </a: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usr</a:t>
            </a:r>
            <a:r>
              <a:rPr lang="en-US" b="1" dirty="0"/>
              <a:t> </a:t>
            </a:r>
            <a:r>
              <a:rPr lang="en-US" dirty="0"/>
              <a:t>disk partition)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/dev/tty2</a:t>
            </a:r>
            <a:r>
              <a:rPr lang="en-US" b="1" dirty="0"/>
              <a:t>    </a:t>
            </a:r>
            <a:r>
              <a:rPr lang="en-US" dirty="0"/>
              <a:t>(terminal)</a:t>
            </a:r>
          </a:p>
          <a:p>
            <a:endParaRPr lang="en-US" dirty="0"/>
          </a:p>
          <a:p>
            <a:r>
              <a:rPr lang="en-US" dirty="0"/>
              <a:t>Even the kernel is represented as a file: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/boot/</a:t>
            </a:r>
            <a:r>
              <a:rPr lang="en-US" b="1" dirty="0">
                <a:latin typeface="Courier New"/>
                <a:cs typeface="Courier New"/>
              </a:rPr>
              <a:t>vmlinuz-3.13.0-55-generic </a:t>
            </a:r>
            <a:r>
              <a:rPr lang="en-US" dirty="0"/>
              <a:t>(kernel image) </a:t>
            </a:r>
          </a:p>
          <a:p>
            <a:pPr lvl="1"/>
            <a:r>
              <a:rPr lang="en-US" b="1" dirty="0">
                <a:latin typeface="Courier New" pitchFamily="49" charset="0"/>
              </a:rPr>
              <a:t>/proc</a:t>
            </a:r>
            <a:r>
              <a:rPr lang="en-US" b="1" dirty="0"/>
              <a:t>             	                                                  </a:t>
            </a:r>
            <a:r>
              <a:rPr lang="en-US" dirty="0"/>
              <a:t>(kernel data structures)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Declaration</a:t>
            </a: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3" y="1296988"/>
            <a:ext cx="8307387" cy="608012"/>
          </a:xfrm>
        </p:spPr>
        <p:txBody>
          <a:bodyPr/>
          <a:lstStyle/>
          <a:p>
            <a:r>
              <a:rPr lang="en-US" dirty="0"/>
              <a:t>All information contained in 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52437" y="4267200"/>
            <a:ext cx="8539163" cy="16002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rio_fd</a:t>
            </a:r>
            <a:r>
              <a:rPr lang="en-US" sz="1600" dirty="0">
                <a:latin typeface="Courier New" pitchFamily="49" charset="0"/>
              </a:rPr>
              <a:t>; 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descriptor for this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rio_cnt</a:t>
            </a:r>
            <a:r>
              <a:rPr lang="en-US" sz="1600" dirty="0">
                <a:latin typeface="Courier New" pitchFamily="49" charset="0"/>
              </a:rPr>
              <a:t>;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unread bytes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rio_bufptr</a:t>
            </a:r>
            <a:r>
              <a:rPr lang="en-US" sz="1600" dirty="0">
                <a:latin typeface="Courier New" pitchFamily="49" charset="0"/>
              </a:rPr>
              <a:t>;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next unread byte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rio_buf</a:t>
            </a:r>
            <a:r>
              <a:rPr lang="en-US" sz="1600" dirty="0">
                <a:latin typeface="Courier New" pitchFamily="49" charset="0"/>
              </a:rPr>
              <a:t>[RIO_BUFSIZE];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internal buffer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24400" y="24304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2200" y="24304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62200" y="24304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98697" y="2452994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21" name="Arc 8"/>
          <p:cNvSpPr>
            <a:spLocks/>
          </p:cNvSpPr>
          <p:nvPr/>
        </p:nvSpPr>
        <p:spPr bwMode="auto">
          <a:xfrm rot="16200000" flipH="1" flipV="1">
            <a:off x="1978110" y="28092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Arc 9"/>
          <p:cNvSpPr>
            <a:spLocks/>
          </p:cNvSpPr>
          <p:nvPr/>
        </p:nvSpPr>
        <p:spPr bwMode="auto">
          <a:xfrm rot="16200000" flipH="1" flipV="1">
            <a:off x="4264110" y="28854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20810" y="30400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702010" y="31924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47244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0866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724400" y="22018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257800" y="20494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</p:spTree>
    <p:extLst>
      <p:ext uri="{BB962C8B-B14F-4D97-AF65-F5344CB8AC3E}">
        <p14:creationId xmlns:p14="http://schemas.microsoft.com/office/powerpoint/2010/main" val="363533938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rio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./showfile4_rio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Rio_readinitb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38910" y="5508962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showfile4_stdio.c</a:t>
            </a:r>
          </a:p>
        </p:txBody>
      </p:sp>
    </p:spTree>
    <p:extLst>
      <p:ext uri="{BB962C8B-B14F-4D97-AF65-F5344CB8AC3E}">
        <p14:creationId xmlns:p14="http://schemas.microsoft.com/office/powerpoint/2010/main" val="110522214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/>
              <a:t>Closing remarks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loading entire file with </a:t>
            </a:r>
            <a:r>
              <a:rPr lang="en-US" dirty="0" err="1"/>
              <a:t>mmap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./showfile5_mmap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2)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stat.st_size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size, PROT_READ,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MAP_PRIVATE,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40390" y="5038714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showfile5_mmap.c</a:t>
            </a:r>
          </a:p>
        </p:txBody>
      </p:sp>
    </p:spTree>
    <p:extLst>
      <p:ext uri="{BB962C8B-B14F-4D97-AF65-F5344CB8AC3E}">
        <p14:creationId xmlns:p14="http://schemas.microsoft.com/office/powerpoint/2010/main" val="338675411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I/O vs. Standard I/O vs.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00200"/>
            <a:ext cx="8750300" cy="4876800"/>
          </a:xfrm>
        </p:spPr>
        <p:txBody>
          <a:bodyPr/>
          <a:lstStyle/>
          <a:p>
            <a:r>
              <a:rPr lang="en-US" dirty="0"/>
              <a:t>Standard I/O and RIO are implemented using low-level Unix I/O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should you use in your programs?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2913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4491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3805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124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2451100"/>
            <a:ext cx="1989138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fopen  fdopen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fread  fwrite fscanf fprintf  sscanf sprintf fgets  fputs fflush fseek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fclose</a:t>
            </a: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4419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4840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3490913"/>
            <a:ext cx="1841500" cy="1327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rio_writen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rio_readinitb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rio_readlineb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rio_readnb</a:t>
            </a: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3805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3340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152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970" y="435678"/>
            <a:ext cx="7592093" cy="762000"/>
          </a:xfrm>
        </p:spPr>
        <p:txBody>
          <a:bodyPr/>
          <a:lstStyle/>
          <a:p>
            <a:r>
              <a:rPr lang="en-US" dirty="0"/>
              <a:t>Pros and Cons of Unix I/O</a:t>
            </a:r>
          </a:p>
        </p:txBody>
      </p:sp>
      <p:sp>
        <p:nvSpPr>
          <p:cNvPr id="67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Unix I/O is the most general and lowest overhead form of I/O</a:t>
            </a:r>
          </a:p>
          <a:p>
            <a:pPr lvl="2"/>
            <a:r>
              <a:rPr lang="en-US" dirty="0"/>
              <a:t>All other I/O packages are implemented using Unix I/O functions</a:t>
            </a:r>
          </a:p>
          <a:p>
            <a:pPr lvl="1"/>
            <a:r>
              <a:rPr lang="en-US" dirty="0"/>
              <a:t>Unix I/O provides functions for accessing file metadata</a:t>
            </a:r>
          </a:p>
          <a:p>
            <a:pPr lvl="1"/>
            <a:r>
              <a:rPr lang="en-US" dirty="0"/>
              <a:t>Unix I/O functions are </a:t>
            </a:r>
            <a:r>
              <a:rPr lang="en-US" dirty="0" err="1"/>
              <a:t>async</a:t>
            </a:r>
            <a:r>
              <a:rPr lang="en-US" dirty="0"/>
              <a:t>-signal-safe and can be used safely in signal handlers</a:t>
            </a:r>
          </a:p>
          <a:p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Dealing with short counts is tricky and error prone</a:t>
            </a:r>
          </a:p>
          <a:p>
            <a:pPr lvl="1"/>
            <a:r>
              <a:rPr lang="en-US" dirty="0"/>
              <a:t>Efficient reading of text lines requires some form of buffering, also tricky and error prone</a:t>
            </a:r>
          </a:p>
          <a:p>
            <a:pPr lvl="1"/>
            <a:r>
              <a:rPr lang="en-US" dirty="0"/>
              <a:t>Both of these issues are addressed by the standard I/O and RIO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55" y="435678"/>
            <a:ext cx="7592093" cy="762000"/>
          </a:xfrm>
        </p:spPr>
        <p:txBody>
          <a:bodyPr/>
          <a:lstStyle/>
          <a:p>
            <a:r>
              <a:rPr lang="en-US"/>
              <a:t>Pros and Cons of Standard I/O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62075"/>
            <a:ext cx="8458200" cy="4972050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Buffering increases efficiency by decreasing the number of </a:t>
            </a:r>
            <a:r>
              <a:rPr lang="en-US" b="1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</a:rPr>
              <a:t>write</a:t>
            </a:r>
            <a:r>
              <a:rPr lang="en-US" dirty="0"/>
              <a:t> system calls</a:t>
            </a:r>
          </a:p>
          <a:p>
            <a:pPr lvl="1"/>
            <a:r>
              <a:rPr lang="en-US" dirty="0"/>
              <a:t>Short counts are handled automatically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Provides no function for accessing file metadata</a:t>
            </a:r>
          </a:p>
          <a:p>
            <a:pPr lvl="1"/>
            <a:r>
              <a:rPr lang="en-US" dirty="0"/>
              <a:t>Standard I/O functions are not </a:t>
            </a:r>
            <a:r>
              <a:rPr lang="en-US" dirty="0" err="1"/>
              <a:t>async</a:t>
            </a:r>
            <a:r>
              <a:rPr lang="en-US" dirty="0"/>
              <a:t>-signal-safe, and not appropriate for signal handlers</a:t>
            </a:r>
          </a:p>
          <a:p>
            <a:pPr lvl="1"/>
            <a:r>
              <a:rPr lang="en-US" dirty="0"/>
              <a:t>Standard I/O is not appropriate for input and output on network sockets</a:t>
            </a:r>
          </a:p>
          <a:p>
            <a:pPr lvl="2"/>
            <a:r>
              <a:rPr lang="en-US" dirty="0"/>
              <a:t>There are poorly documented restrictions on streams that interact badly with restrictions on sockets (CS:APP3e, Sec 10.11)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878638" cy="573087"/>
          </a:xfrm>
        </p:spPr>
        <p:txBody>
          <a:bodyPr/>
          <a:lstStyle/>
          <a:p>
            <a:r>
              <a:rPr lang="en-US"/>
              <a:t>Choosing I/O Functions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472487" cy="5224462"/>
          </a:xfrm>
        </p:spPr>
        <p:txBody>
          <a:bodyPr/>
          <a:lstStyle/>
          <a:p>
            <a:r>
              <a:rPr lang="en-US" dirty="0"/>
              <a:t>General rule: use the highest-level I/O functions you can</a:t>
            </a:r>
          </a:p>
          <a:p>
            <a:pPr lvl="1"/>
            <a:r>
              <a:rPr lang="en-US" dirty="0"/>
              <a:t>Many C programmers are able to do all of their work using the standard I/O functions</a:t>
            </a:r>
          </a:p>
          <a:p>
            <a:pPr lvl="1"/>
            <a:r>
              <a:rPr lang="en-US" dirty="0"/>
              <a:t>But, be sure to understand the functions you use!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When to use standard I/O</a:t>
            </a:r>
          </a:p>
          <a:p>
            <a:pPr lvl="1"/>
            <a:r>
              <a:rPr lang="en-US" dirty="0"/>
              <a:t>When working with disk or terminal files</a:t>
            </a:r>
          </a:p>
          <a:p>
            <a:r>
              <a:rPr lang="en-US" dirty="0"/>
              <a:t>When to use raw Unix I/O 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Inside signal handlers, because Unix I/O is </a:t>
            </a:r>
            <a:r>
              <a:rPr lang="en-US" i="1" dirty="0" err="1">
                <a:solidFill>
                  <a:srgbClr val="C00000"/>
                </a:solidFill>
              </a:rPr>
              <a:t>async</a:t>
            </a:r>
            <a:r>
              <a:rPr lang="en-US" i="1" dirty="0">
                <a:solidFill>
                  <a:srgbClr val="C00000"/>
                </a:solidFill>
              </a:rPr>
              <a:t>-signal-safe</a:t>
            </a:r>
          </a:p>
          <a:p>
            <a:pPr lvl="1"/>
            <a:r>
              <a:rPr lang="en-US" dirty="0"/>
              <a:t>In rare cases when you need absolute highest performance</a:t>
            </a:r>
          </a:p>
          <a:p>
            <a:r>
              <a:rPr lang="en-US" dirty="0"/>
              <a:t>When to use RIO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When you are reading and writing network sockets</a:t>
            </a:r>
          </a:p>
          <a:p>
            <a:pPr lvl="1"/>
            <a:r>
              <a:rPr lang="en-US" dirty="0"/>
              <a:t>Avoid using standard I/O on sockets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04249" y="30825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435678"/>
            <a:ext cx="7592093" cy="762000"/>
          </a:xfrm>
        </p:spPr>
        <p:txBody>
          <a:bodyPr/>
          <a:lstStyle/>
          <a:p>
            <a:r>
              <a:rPr lang="en-US" dirty="0"/>
              <a:t>Aside: Working with Binary Files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2074"/>
            <a:ext cx="9067800" cy="54959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Binary File</a:t>
            </a:r>
          </a:p>
          <a:p>
            <a:pPr lvl="1"/>
            <a:r>
              <a:rPr lang="en-US" dirty="0"/>
              <a:t>Sequence of arbitrary bytes</a:t>
            </a:r>
          </a:p>
          <a:p>
            <a:pPr lvl="1"/>
            <a:r>
              <a:rPr lang="en-US" dirty="0"/>
              <a:t>Including byte value 0x00</a:t>
            </a:r>
          </a:p>
          <a:p>
            <a:r>
              <a:rPr lang="en-US" dirty="0">
                <a:solidFill>
                  <a:srgbClr val="C00000"/>
                </a:solidFill>
              </a:rPr>
              <a:t>Functions you should </a:t>
            </a:r>
            <a:r>
              <a:rPr lang="en-US" i="1" dirty="0">
                <a:solidFill>
                  <a:srgbClr val="C00000"/>
                </a:solidFill>
              </a:rPr>
              <a:t>never</a:t>
            </a:r>
            <a:r>
              <a:rPr lang="en-US" dirty="0">
                <a:solidFill>
                  <a:srgbClr val="C00000"/>
                </a:solidFill>
              </a:rPr>
              <a:t> use on binary files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Text-oriented I/O: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such as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scanf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rio_readlineb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 EOL characters. </a:t>
            </a:r>
          </a:p>
          <a:p>
            <a:pPr lvl="2"/>
            <a:r>
              <a:rPr lang="en-US" dirty="0"/>
              <a:t>Use functions like </a:t>
            </a:r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or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r>
              <a:rPr lang="en-US" dirty="0"/>
              <a:t> instead</a:t>
            </a:r>
          </a:p>
          <a:p>
            <a:pPr lvl="3"/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String functions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strlen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strcpy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strcat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Interprets byte value 0 (end of string) as special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438150"/>
            <a:ext cx="8716963" cy="781050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</p:spPr>
        <p:txBody>
          <a:bodyPr/>
          <a:lstStyle/>
          <a:p>
            <a:r>
              <a:rPr lang="en-US" dirty="0"/>
              <a:t>Elegant mapping of files to devices allows kernel to export simple interface called </a:t>
            </a:r>
            <a:r>
              <a:rPr lang="en-US" i="1" dirty="0"/>
              <a:t>Unix I/O:</a:t>
            </a:r>
          </a:p>
          <a:p>
            <a:pPr lvl="1"/>
            <a:r>
              <a:rPr lang="en-US" dirty="0"/>
              <a:t>Opening and closing files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80752" y="483771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file position = k</a:t>
              </a:r>
            </a:p>
          </p:txBody>
        </p:sp>
      </p:grp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 with File Descriptors (3)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5029200"/>
            <a:ext cx="8307388" cy="533400"/>
          </a:xfrm>
        </p:spPr>
        <p:txBody>
          <a:bodyPr/>
          <a:lstStyle/>
          <a:p>
            <a:r>
              <a:rPr lang="en-US" dirty="0"/>
              <a:t>What would be the contents of the resulting file?</a:t>
            </a:r>
          </a:p>
          <a:p>
            <a:endParaRPr lang="en-US" dirty="0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73676" y="1261170"/>
            <a:ext cx="7960834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O_CREAT|O_TRUNC|O_RDWR, S_IRUSR|S_IWUSR);</a:t>
            </a:r>
          </a:p>
          <a:p>
            <a:r>
              <a:rPr lang="en-US" sz="1600" dirty="0">
                <a:latin typeface="Courier New" pitchFamily="49" charset="0"/>
              </a:rPr>
              <a:t>    Write(fd1, "pqrs", 4);</a:t>
            </a:r>
          </a:p>
          <a:p>
            <a:r>
              <a:rPr lang="en-US" sz="1600" dirty="0">
                <a:latin typeface="Courier New" pitchFamily="49" charset="0"/>
              </a:rPr>
              <a:t>    fd3 = Open(fname, O_APPEND|O_WRONLY, 0);</a:t>
            </a:r>
          </a:p>
          <a:p>
            <a:r>
              <a:rPr lang="en-US" sz="1600" dirty="0">
                <a:latin typeface="Courier New" pitchFamily="49" charset="0"/>
              </a:rPr>
              <a:t>    Write(fd3, "jklmn", 5);</a:t>
            </a:r>
          </a:p>
          <a:p>
            <a:r>
              <a:rPr lang="en-US" sz="1600" dirty="0">
                <a:latin typeface="Courier New" pitchFamily="49" charset="0"/>
              </a:rPr>
              <a:t>    fd2 = dup(fd1);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Allocates descriptor */</a:t>
            </a:r>
          </a:p>
          <a:p>
            <a:r>
              <a:rPr lang="en-US" sz="1600" dirty="0">
                <a:latin typeface="Courier New" pitchFamily="49" charset="0"/>
              </a:rPr>
              <a:t>    Write(fd2, "wxyz", 4);</a:t>
            </a:r>
          </a:p>
          <a:p>
            <a:r>
              <a:rPr lang="en-US" sz="1600" dirty="0">
                <a:latin typeface="Courier New" pitchFamily="49" charset="0"/>
              </a:rPr>
              <a:t>    Write(fd3, "ef", 2);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3146" y="44312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ffiles3.c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/>
              <a:t>Accessing Directories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51" y="1066800"/>
            <a:ext cx="8565549" cy="4972050"/>
          </a:xfrm>
        </p:spPr>
        <p:txBody>
          <a:bodyPr/>
          <a:lstStyle/>
          <a:p>
            <a:r>
              <a:rPr lang="en-US" dirty="0"/>
              <a:t>Only recommended operation on a directory: read its entries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dirent</a:t>
            </a:r>
            <a:r>
              <a:rPr lang="en-US" dirty="0"/>
              <a:t> structure contains information about a directory entry</a:t>
            </a:r>
          </a:p>
          <a:p>
            <a:pPr lvl="1"/>
            <a:r>
              <a:rPr lang="en-US" dirty="0"/>
              <a:t>DIR structure contains information about directory while stepping through its entries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939114" y="2607276"/>
            <a:ext cx="5646739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&lt;sys/types.h&gt;</a:t>
            </a:r>
          </a:p>
          <a:p>
            <a:r>
              <a:rPr lang="en-US" sz="1600" dirty="0">
                <a:latin typeface="Courier New" pitchFamily="49" charset="0"/>
              </a:rPr>
              <a:t>#include &lt;dirent.h&gt;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DIR *directory;</a:t>
            </a:r>
          </a:p>
          <a:p>
            <a:r>
              <a:rPr lang="en-US" sz="1600" dirty="0">
                <a:latin typeface="Courier New" pitchFamily="49" charset="0"/>
              </a:rPr>
              <a:t>  struct dirent *de;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if (!(directory = opendir(dir_name)))</a:t>
            </a:r>
          </a:p>
          <a:p>
            <a:r>
              <a:rPr lang="en-US" sz="1600" dirty="0">
                <a:latin typeface="Courier New" pitchFamily="49" charset="0"/>
              </a:rPr>
              <a:t>      error("Failed to open directory");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while (0 != (de = readdir(directory))) {</a:t>
            </a:r>
          </a:p>
          <a:p>
            <a:r>
              <a:rPr lang="en-US" sz="1600" dirty="0">
                <a:latin typeface="Courier New" pitchFamily="49" charset="0"/>
              </a:rPr>
              <a:t>      printf("Found file: %s\n", de-&gt;d_name);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closedir(directory);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07" y="304800"/>
            <a:ext cx="7592093" cy="762000"/>
          </a:xfrm>
        </p:spPr>
        <p:txBody>
          <a:bodyPr/>
          <a:lstStyle/>
          <a:p>
            <a:r>
              <a:rPr lang="en-US"/>
              <a:t>Example of Accessing File Metadata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15340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Stat(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(S_ISREG(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Determine file type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"regular"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(S_ISDIR(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"directory"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"other"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&amp; S_IRUSR))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Check read access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"yes"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"no"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%s, 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read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(0);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4876801" y="1143000"/>
            <a:ext cx="4114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yes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chmod</a:t>
            </a:r>
            <a:r>
              <a:rPr lang="en-US" sz="1600" dirty="0">
                <a:latin typeface="Courier New" pitchFamily="49" charset="0"/>
              </a:rPr>
              <a:t> 000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no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..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type: directory, read: yes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01980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statcheck.c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For Further Information</a:t>
            </a:r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518525" cy="4972050"/>
          </a:xfrm>
        </p:spPr>
        <p:txBody>
          <a:bodyPr/>
          <a:lstStyle/>
          <a:p>
            <a:r>
              <a:rPr lang="en-US" dirty="0"/>
              <a:t>The Unix bible:</a:t>
            </a:r>
          </a:p>
          <a:p>
            <a:pPr lvl="1"/>
            <a:r>
              <a:rPr lang="en-US" dirty="0"/>
              <a:t>W. Richard  Stevens &amp; Stephen A. Rago, </a:t>
            </a:r>
            <a:r>
              <a:rPr lang="en-US" b="1" i="1" dirty="0"/>
              <a:t>Advanced Programming in the Unix Environment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Edition, Addison Wesley, 2013</a:t>
            </a:r>
          </a:p>
          <a:p>
            <a:pPr lvl="2"/>
            <a:r>
              <a:rPr lang="en-US" dirty="0"/>
              <a:t>Updated from </a:t>
            </a:r>
            <a:r>
              <a:rPr lang="en-US" dirty="0" err="1"/>
              <a:t>Stevens’s</a:t>
            </a:r>
            <a:r>
              <a:rPr lang="en-US" dirty="0"/>
              <a:t> 1993 classic text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Linux bible: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The Linux Programming Interface, No Starch Press, 2010</a:t>
            </a:r>
          </a:p>
          <a:p>
            <a:pPr lvl="2"/>
            <a:r>
              <a:rPr lang="en-US" dirty="0"/>
              <a:t>Encyclopedic and authoritative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9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file has a </a:t>
            </a:r>
            <a:r>
              <a:rPr lang="en-US" i="1" dirty="0"/>
              <a:t>type</a:t>
            </a:r>
            <a:r>
              <a:rPr lang="en-US" dirty="0"/>
              <a:t> indicating its role in the system</a:t>
            </a:r>
          </a:p>
          <a:p>
            <a:pPr lvl="1"/>
            <a:r>
              <a:rPr lang="en-US" i="1" dirty="0"/>
              <a:t>Regular file: </a:t>
            </a:r>
            <a:r>
              <a:rPr lang="en-US" dirty="0"/>
              <a:t>Contains arbitrary data</a:t>
            </a:r>
          </a:p>
          <a:p>
            <a:pPr lvl="1"/>
            <a:r>
              <a:rPr lang="en-US" i="1" dirty="0"/>
              <a:t>Directory:  </a:t>
            </a:r>
            <a:r>
              <a:rPr lang="en-US" dirty="0"/>
              <a:t>Index for a related group of files</a:t>
            </a:r>
          </a:p>
          <a:p>
            <a:pPr lvl="1"/>
            <a:r>
              <a:rPr lang="en-US" i="1" dirty="0"/>
              <a:t>Socket:</a:t>
            </a:r>
            <a:r>
              <a:rPr lang="en-US" dirty="0"/>
              <a:t> For communicating with a process on another machine</a:t>
            </a:r>
          </a:p>
          <a:p>
            <a:endParaRPr lang="en-US" dirty="0"/>
          </a:p>
          <a:p>
            <a:r>
              <a:rPr lang="en-US" dirty="0"/>
              <a:t>Other file types beyond our scope</a:t>
            </a:r>
          </a:p>
          <a:p>
            <a:pPr lvl="1"/>
            <a:r>
              <a:rPr lang="en-US" i="1" dirty="0"/>
              <a:t>Named pipes (FIFOs)</a:t>
            </a:r>
          </a:p>
          <a:p>
            <a:pPr lvl="1"/>
            <a:r>
              <a:rPr lang="en-US" i="1" dirty="0"/>
              <a:t>Symbolic links</a:t>
            </a:r>
          </a:p>
          <a:p>
            <a:pPr lvl="1"/>
            <a:r>
              <a:rPr lang="en-US" i="1" dirty="0"/>
              <a:t>Character and block devices</a:t>
            </a:r>
          </a:p>
        </p:txBody>
      </p:sp>
    </p:spTree>
    <p:extLst>
      <p:ext uri="{BB962C8B-B14F-4D97-AF65-F5344CB8AC3E}">
        <p14:creationId xmlns:p14="http://schemas.microsoft.com/office/powerpoint/2010/main" val="5202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regular file contains arbitrary data</a:t>
            </a:r>
          </a:p>
          <a:p>
            <a:r>
              <a:rPr lang="en-US" dirty="0"/>
              <a:t>Applications often distinguish between </a:t>
            </a:r>
            <a:r>
              <a:rPr lang="en-US" i="1" dirty="0"/>
              <a:t>text files </a:t>
            </a:r>
            <a:r>
              <a:rPr lang="en-US" dirty="0"/>
              <a:t>and </a:t>
            </a:r>
            <a:r>
              <a:rPr lang="en-US" i="1" dirty="0"/>
              <a:t>binary files</a:t>
            </a:r>
          </a:p>
          <a:p>
            <a:pPr lvl="1"/>
            <a:r>
              <a:rPr lang="en-US" dirty="0"/>
              <a:t>Text files are regular files with only ASCII or Unicode characters</a:t>
            </a:r>
          </a:p>
          <a:p>
            <a:pPr lvl="1"/>
            <a:r>
              <a:rPr lang="en-US" dirty="0"/>
              <a:t>Binary files are everything else</a:t>
            </a:r>
          </a:p>
          <a:p>
            <a:pPr lvl="2"/>
            <a:r>
              <a:rPr lang="en-US" dirty="0"/>
              <a:t>e.g., object files, JPEG images</a:t>
            </a:r>
          </a:p>
          <a:p>
            <a:pPr lvl="1"/>
            <a:r>
              <a:rPr lang="en-US" dirty="0"/>
              <a:t>Kernel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know the difference!</a:t>
            </a:r>
          </a:p>
          <a:p>
            <a:r>
              <a:rPr lang="en-US" dirty="0"/>
              <a:t>Text file is sequence of </a:t>
            </a:r>
            <a:r>
              <a:rPr lang="en-US" i="1" dirty="0"/>
              <a:t>text lines</a:t>
            </a:r>
          </a:p>
          <a:p>
            <a:pPr lvl="1"/>
            <a:r>
              <a:rPr lang="en-US" dirty="0"/>
              <a:t>Text line is sequence of chars terminated by </a:t>
            </a:r>
            <a:r>
              <a:rPr lang="en-US" i="1" dirty="0"/>
              <a:t>newline char </a:t>
            </a:r>
            <a:r>
              <a:rPr lang="en-US" dirty="0"/>
              <a:t>(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’)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Newline is 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, same as ASCII line feed character (LF)</a:t>
            </a:r>
          </a:p>
          <a:p>
            <a:r>
              <a:rPr lang="en-US" dirty="0"/>
              <a:t>End of line (EOL) indicators in other systems</a:t>
            </a:r>
          </a:p>
          <a:p>
            <a:pPr lvl="1"/>
            <a:r>
              <a:rPr lang="en-US" dirty="0"/>
              <a:t>Linux and Mac OS: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</a:t>
            </a:r>
            <a:r>
              <a:rPr lang="en-US" dirty="0"/>
              <a:t> (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line feed (LF)</a:t>
            </a:r>
          </a:p>
          <a:p>
            <a:pPr lvl="1"/>
            <a:r>
              <a:rPr lang="en-US" dirty="0"/>
              <a:t>Windows and Internet protocols: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\r\n</a:t>
            </a:r>
            <a:r>
              <a:rPr lang="en-US" b="1" dirty="0"/>
              <a:t>’ </a:t>
            </a:r>
            <a:r>
              <a:rPr lang="en-US" dirty="0"/>
              <a:t>(</a:t>
            </a:r>
            <a:r>
              <a:rPr lang="en-US" b="1" dirty="0">
                <a:latin typeface="Courier New"/>
                <a:cs typeface="Courier New"/>
              </a:rPr>
              <a:t>0xd 0xa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Carriage return (CR) followed by line feed (LF)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07457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 consists of an array of </a:t>
            </a:r>
            <a:r>
              <a:rPr lang="en-US" i="1" dirty="0"/>
              <a:t>links</a:t>
            </a:r>
          </a:p>
          <a:p>
            <a:pPr lvl="1"/>
            <a:r>
              <a:rPr lang="en-US" dirty="0"/>
              <a:t>Each link maps a </a:t>
            </a:r>
            <a:r>
              <a:rPr lang="en-US" i="1" dirty="0"/>
              <a:t>filenam</a:t>
            </a:r>
            <a:r>
              <a:rPr lang="en-US" dirty="0"/>
              <a:t>e to a file</a:t>
            </a:r>
          </a:p>
          <a:p>
            <a:r>
              <a:rPr lang="en-US" dirty="0"/>
              <a:t>Each directory contains at least two entries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</a:t>
            </a:r>
            <a:r>
              <a:rPr lang="en-US" dirty="0"/>
              <a:t> (dot) is  a link to itself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..</a:t>
            </a:r>
            <a:r>
              <a:rPr lang="en-US" dirty="0"/>
              <a:t> (dot dot) is a link to </a:t>
            </a:r>
            <a:r>
              <a:rPr lang="en-US" i="1" dirty="0"/>
              <a:t>the parent directory </a:t>
            </a:r>
            <a:r>
              <a:rPr lang="en-US" dirty="0"/>
              <a:t>in the </a:t>
            </a:r>
            <a:r>
              <a:rPr lang="en-US" i="1" dirty="0"/>
              <a:t>directory hierarchy</a:t>
            </a:r>
            <a:r>
              <a:rPr lang="en-US" dirty="0"/>
              <a:t> (next slide)</a:t>
            </a:r>
          </a:p>
          <a:p>
            <a:r>
              <a:rPr lang="en-US" dirty="0"/>
              <a:t>Commands for manipulating directories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mkdir</a:t>
            </a:r>
            <a:r>
              <a:rPr lang="en-US" dirty="0"/>
              <a:t>: create empty directory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ls</a:t>
            </a:r>
            <a:r>
              <a:rPr lang="en-US" dirty="0"/>
              <a:t>: view directory contents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rmdir</a:t>
            </a:r>
            <a:r>
              <a:rPr lang="en-US" dirty="0"/>
              <a:t>: delete empty directory</a:t>
            </a:r>
          </a:p>
        </p:txBody>
      </p:sp>
    </p:spTree>
    <p:extLst>
      <p:ext uri="{BB962C8B-B14F-4D97-AF65-F5344CB8AC3E}">
        <p14:creationId xmlns:p14="http://schemas.microsoft.com/office/powerpoint/2010/main" val="34644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21213</TotalTime>
  <Words>6446</Words>
  <Application>Microsoft Macintosh PowerPoint</Application>
  <PresentationFormat>On-screen Show (4:3)</PresentationFormat>
  <Paragraphs>1204</Paragraphs>
  <Slides>63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System-Level I/O  18-213/18-613: Introduction to Computer Systems 19th Lecture, March 28, 2023</vt:lpstr>
      <vt:lpstr>Today </vt:lpstr>
      <vt:lpstr>Today: Unix I/O and C Standard I/O</vt:lpstr>
      <vt:lpstr>Unix I/O Overview</vt:lpstr>
      <vt:lpstr>Unix I/O Overview</vt:lpstr>
      <vt:lpstr>File Types </vt:lpstr>
      <vt:lpstr>Regular Files</vt:lpstr>
      <vt:lpstr>Directories </vt:lpstr>
      <vt:lpstr>Directory Hierarchy </vt:lpstr>
      <vt:lpstr>Pathnames </vt:lpstr>
      <vt:lpstr>Opening Files</vt:lpstr>
      <vt:lpstr>Closing Files</vt:lpstr>
      <vt:lpstr>Reading Files</vt:lpstr>
      <vt:lpstr>Writing Files</vt:lpstr>
      <vt:lpstr>Simple Unix I/O example</vt:lpstr>
      <vt:lpstr>On Short Counts</vt:lpstr>
      <vt:lpstr>Home-grown buffered I/O code</vt:lpstr>
      <vt:lpstr>Today</vt:lpstr>
      <vt:lpstr>File Metadata</vt:lpstr>
      <vt:lpstr>How the Unix Kernel Represents Open Files</vt:lpstr>
      <vt:lpstr>How the Unix Kernel Represents Open Files</vt:lpstr>
      <vt:lpstr>File Sharing</vt:lpstr>
      <vt:lpstr>How Processes Share Files: fork</vt:lpstr>
      <vt:lpstr>How Processes Share Files: fork</vt:lpstr>
      <vt:lpstr>I/O Redirection</vt:lpstr>
      <vt:lpstr>I/O Redirection Example</vt:lpstr>
      <vt:lpstr>I/O Redirection Example (cont.)</vt:lpstr>
      <vt:lpstr>Warm-Up: I/O and Redirection Example </vt:lpstr>
      <vt:lpstr>Warm-Up: I/O and Redirection Example </vt:lpstr>
      <vt:lpstr>Master Class: Process Control and I/O</vt:lpstr>
      <vt:lpstr>Master Class: Process Control and I/O</vt:lpstr>
      <vt:lpstr>Quiz Time!</vt:lpstr>
      <vt:lpstr>Today</vt:lpstr>
      <vt:lpstr>Standard I/O Functions</vt:lpstr>
      <vt:lpstr>Standard I/O Streams</vt:lpstr>
      <vt:lpstr>Buffered I/O: Motivation</vt:lpstr>
      <vt:lpstr>Buffering in Standard I/O</vt:lpstr>
      <vt:lpstr>Standard I/O Buffering in Action</vt:lpstr>
      <vt:lpstr>Standard I/O Example</vt:lpstr>
      <vt:lpstr>Today</vt:lpstr>
      <vt:lpstr>Today: Unix I/O, C Standard I/O, and RIO</vt:lpstr>
      <vt:lpstr>Unix I/O Recap</vt:lpstr>
      <vt:lpstr>The RIO Package (15-213/CS:APP Package)</vt:lpstr>
      <vt:lpstr>Unbuffered RIO Input and Output</vt:lpstr>
      <vt:lpstr>Implementation of rio_readn</vt:lpstr>
      <vt:lpstr>Buffered RIO Input Functions</vt:lpstr>
      <vt:lpstr>Buffered RIO Input Functions (cont)</vt:lpstr>
      <vt:lpstr>Buffered I/O: Implementation</vt:lpstr>
      <vt:lpstr>Buffered I/O: Declaration</vt:lpstr>
      <vt:lpstr>Standard I/O Example</vt:lpstr>
      <vt:lpstr>Today</vt:lpstr>
      <vt:lpstr>Standard I/O Example</vt:lpstr>
      <vt:lpstr>Unix I/O vs. Standard I/O vs. RIO</vt:lpstr>
      <vt:lpstr>Pros and Cons of Unix I/O</vt:lpstr>
      <vt:lpstr>Pros and Cons of Standard I/O</vt:lpstr>
      <vt:lpstr>Choosing I/O Functions</vt:lpstr>
      <vt:lpstr>Aside: Working with Binary Files</vt:lpstr>
      <vt:lpstr>Extra Slides</vt:lpstr>
      <vt:lpstr>Fun with File Descriptors (3)</vt:lpstr>
      <vt:lpstr>Accessing Directories</vt:lpstr>
      <vt:lpstr>Example of Accessing File Metadata</vt:lpstr>
      <vt:lpstr>For Further Information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813</cp:revision>
  <cp:lastPrinted>2016-10-19T22:41:27Z</cp:lastPrinted>
  <dcterms:created xsi:type="dcterms:W3CDTF">2012-10-18T16:33:38Z</dcterms:created>
  <dcterms:modified xsi:type="dcterms:W3CDTF">2023-03-27T17:27:25Z</dcterms:modified>
</cp:coreProperties>
</file>