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475" r:id="rId2"/>
    <p:sldId id="1386" r:id="rId3"/>
    <p:sldId id="1387" r:id="rId4"/>
    <p:sldId id="1704" r:id="rId5"/>
    <p:sldId id="543" r:id="rId6"/>
    <p:sldId id="593" r:id="rId7"/>
    <p:sldId id="611" r:id="rId8"/>
    <p:sldId id="615" r:id="rId9"/>
    <p:sldId id="617" r:id="rId10"/>
    <p:sldId id="594" r:id="rId11"/>
    <p:sldId id="592" r:id="rId12"/>
    <p:sldId id="584" r:id="rId13"/>
    <p:sldId id="598" r:id="rId14"/>
    <p:sldId id="597" r:id="rId15"/>
    <p:sldId id="545" r:id="rId16"/>
    <p:sldId id="599" r:id="rId17"/>
    <p:sldId id="1708" r:id="rId18"/>
    <p:sldId id="546" r:id="rId19"/>
    <p:sldId id="548" r:id="rId20"/>
    <p:sldId id="1705" r:id="rId21"/>
    <p:sldId id="547" r:id="rId22"/>
    <p:sldId id="600" r:id="rId23"/>
    <p:sldId id="550" r:id="rId24"/>
    <p:sldId id="601" r:id="rId25"/>
    <p:sldId id="604" r:id="rId26"/>
    <p:sldId id="605" r:id="rId27"/>
    <p:sldId id="603" r:id="rId28"/>
    <p:sldId id="551" r:id="rId29"/>
    <p:sldId id="567" r:id="rId30"/>
    <p:sldId id="552" r:id="rId31"/>
    <p:sldId id="553" r:id="rId32"/>
    <p:sldId id="554" r:id="rId33"/>
    <p:sldId id="310" r:id="rId34"/>
    <p:sldId id="1706" r:id="rId35"/>
    <p:sldId id="589" r:id="rId36"/>
    <p:sldId id="590" r:id="rId37"/>
    <p:sldId id="591" r:id="rId38"/>
    <p:sldId id="1707" r:id="rId39"/>
    <p:sldId id="555" r:id="rId40"/>
    <p:sldId id="556" r:id="rId41"/>
    <p:sldId id="557" r:id="rId42"/>
    <p:sldId id="558" r:id="rId43"/>
    <p:sldId id="569" r:id="rId44"/>
    <p:sldId id="560" r:id="rId45"/>
    <p:sldId id="561" r:id="rId46"/>
    <p:sldId id="618" r:id="rId47"/>
    <p:sldId id="562" r:id="rId48"/>
    <p:sldId id="563" r:id="rId49"/>
    <p:sldId id="564" r:id="rId50"/>
    <p:sldId id="565" r:id="rId51"/>
    <p:sldId id="574" r:id="rId52"/>
    <p:sldId id="570" r:id="rId53"/>
    <p:sldId id="572" r:id="rId54"/>
    <p:sldId id="608" r:id="rId55"/>
    <p:sldId id="609" r:id="rId56"/>
    <p:sldId id="610" r:id="rId57"/>
    <p:sldId id="616" r:id="rId58"/>
    <p:sldId id="573" r:id="rId59"/>
    <p:sldId id="579" r:id="rId60"/>
  </p:sldIdLst>
  <p:sldSz cx="9144000" cy="6858000" type="screen4x3"/>
  <p:notesSz cx="7302500" cy="9586913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F6F5BD"/>
    <a:srgbClr val="D5F1CF"/>
    <a:srgbClr val="B3B3B3"/>
    <a:srgbClr val="E6E6E6"/>
    <a:srgbClr val="990000"/>
    <a:srgbClr val="D09E00"/>
    <a:srgbClr val="EBAFAF"/>
    <a:srgbClr val="ACE3A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04F2A-5AA4-4858-B9CC-66E78C91292F}" v="70" dt="2022-11-17T03:51:40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1761" autoAdjust="0"/>
  </p:normalViewPr>
  <p:slideViewPr>
    <p:cSldViewPr snapToObjects="1">
      <p:cViewPr varScale="1">
        <p:scale>
          <a:sx n="100" d="100"/>
          <a:sy n="100" d="100"/>
        </p:scale>
        <p:origin x="196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67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tags" Target="tags/tag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42BBFC64-7C4A-4EE2-8B16-217E59B6A2B9}"/>
    <pc:docChg chg="undo custSel addSld delSld modSld">
      <pc:chgData name="Phil Gibbons" userId="f619c6e5d38ed7a7" providerId="LiveId" clId="{42BBFC64-7C4A-4EE2-8B16-217E59B6A2B9}" dt="2021-11-16T06:06:15.465" v="443" actId="20577"/>
      <pc:docMkLst>
        <pc:docMk/>
      </pc:docMkLst>
      <pc:sldChg chg="del">
        <pc:chgData name="Phil Gibbons" userId="f619c6e5d38ed7a7" providerId="LiveId" clId="{42BBFC64-7C4A-4EE2-8B16-217E59B6A2B9}" dt="2021-11-16T03:44:49.055" v="37" actId="47"/>
        <pc:sldMkLst>
          <pc:docMk/>
          <pc:sldMk cId="0" sldId="542"/>
        </pc:sldMkLst>
      </pc:sldChg>
      <pc:sldChg chg="modSp mod">
        <pc:chgData name="Phil Gibbons" userId="f619c6e5d38ed7a7" providerId="LiveId" clId="{42BBFC64-7C4A-4EE2-8B16-217E59B6A2B9}" dt="2021-11-16T06:06:15.465" v="443" actId="20577"/>
        <pc:sldMkLst>
          <pc:docMk/>
          <pc:sldMk cId="891696864" sldId="615"/>
        </pc:sldMkLst>
        <pc:spChg chg="mod">
          <ac:chgData name="Phil Gibbons" userId="f619c6e5d38ed7a7" providerId="LiveId" clId="{42BBFC64-7C4A-4EE2-8B16-217E59B6A2B9}" dt="2021-11-16T06:06:15.465" v="443" actId="20577"/>
          <ac:spMkLst>
            <pc:docMk/>
            <pc:sldMk cId="891696864" sldId="615"/>
            <ac:spMk id="5" creationId="{00000000-0000-0000-0000-000000000000}"/>
          </ac:spMkLst>
        </pc:spChg>
        <pc:spChg chg="mod">
          <ac:chgData name="Phil Gibbons" userId="f619c6e5d38ed7a7" providerId="LiveId" clId="{42BBFC64-7C4A-4EE2-8B16-217E59B6A2B9}" dt="2021-11-16T05:57:04.278" v="311" actId="1076"/>
          <ac:spMkLst>
            <pc:docMk/>
            <pc:sldMk cId="891696864" sldId="615"/>
            <ac:spMk id="21" creationId="{00000000-0000-0000-0000-000000000000}"/>
          </ac:spMkLst>
        </pc:spChg>
      </pc:sldChg>
      <pc:sldChg chg="del">
        <pc:chgData name="Phil Gibbons" userId="f619c6e5d38ed7a7" providerId="LiveId" clId="{42BBFC64-7C4A-4EE2-8B16-217E59B6A2B9}" dt="2021-11-16T03:55:24.883" v="229" actId="47"/>
        <pc:sldMkLst>
          <pc:docMk/>
          <pc:sldMk cId="2564821313" sldId="1249"/>
        </pc:sldMkLst>
      </pc:sldChg>
      <pc:sldChg chg="modSp add mod">
        <pc:chgData name="Phil Gibbons" userId="f619c6e5d38ed7a7" providerId="LiveId" clId="{42BBFC64-7C4A-4EE2-8B16-217E59B6A2B9}" dt="2021-11-16T03:44:44.332" v="36" actId="20577"/>
        <pc:sldMkLst>
          <pc:docMk/>
          <pc:sldMk cId="0" sldId="1386"/>
        </pc:sldMkLst>
        <pc:spChg chg="mod">
          <ac:chgData name="Phil Gibbons" userId="f619c6e5d38ed7a7" providerId="LiveId" clId="{42BBFC64-7C4A-4EE2-8B16-217E59B6A2B9}" dt="2021-11-16T03:44:44.332" v="36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mod">
        <pc:chgData name="Phil Gibbons" userId="f619c6e5d38ed7a7" providerId="LiveId" clId="{42BBFC64-7C4A-4EE2-8B16-217E59B6A2B9}" dt="2021-11-16T03:54:27.538" v="227" actId="20577"/>
        <pc:sldMkLst>
          <pc:docMk/>
          <pc:sldMk cId="3900095691" sldId="1387"/>
        </pc:sldMkLst>
        <pc:spChg chg="mod">
          <ac:chgData name="Phil Gibbons" userId="f619c6e5d38ed7a7" providerId="LiveId" clId="{42BBFC64-7C4A-4EE2-8B16-217E59B6A2B9}" dt="2021-11-16T03:54:27.538" v="227" actId="20577"/>
          <ac:spMkLst>
            <pc:docMk/>
            <pc:sldMk cId="3900095691" sldId="1387"/>
            <ac:spMk id="3" creationId="{00000000-0000-0000-0000-000000000000}"/>
          </ac:spMkLst>
        </pc:spChg>
      </pc:sldChg>
      <pc:sldChg chg="modSp add mod">
        <pc:chgData name="Phil Gibbons" userId="f619c6e5d38ed7a7" providerId="LiveId" clId="{42BBFC64-7C4A-4EE2-8B16-217E59B6A2B9}" dt="2021-11-16T03:56:20.902" v="250" actId="20577"/>
        <pc:sldMkLst>
          <pc:docMk/>
          <pc:sldMk cId="3858206087" sldId="1388"/>
        </pc:sldMkLst>
        <pc:spChg chg="mod">
          <ac:chgData name="Phil Gibbons" userId="f619c6e5d38ed7a7" providerId="LiveId" clId="{42BBFC64-7C4A-4EE2-8B16-217E59B6A2B9}" dt="2021-11-16T03:56:20.902" v="250" actId="20577"/>
          <ac:spMkLst>
            <pc:docMk/>
            <pc:sldMk cId="3858206087" sldId="1388"/>
            <ac:spMk id="7" creationId="{00000000-0000-0000-0000-000000000000}"/>
          </ac:spMkLst>
        </pc:spChg>
      </pc:sldChg>
    </pc:docChg>
  </pc:docChgLst>
  <pc:docChgLst>
    <pc:chgData name="Phil Gibbons" userId="f619c6e5d38ed7a7" providerId="LiveId" clId="{2C604F2A-5AA4-4858-B9CC-66E78C91292F}"/>
    <pc:docChg chg="custSel addSld delSld modSld sldOrd">
      <pc:chgData name="Phil Gibbons" userId="f619c6e5d38ed7a7" providerId="LiveId" clId="{2C604F2A-5AA4-4858-B9CC-66E78C91292F}" dt="2022-11-17T03:52:14.744" v="747" actId="5793"/>
      <pc:docMkLst>
        <pc:docMk/>
      </pc:docMkLst>
      <pc:sldChg chg="modSp add mod ord">
        <pc:chgData name="Phil Gibbons" userId="f619c6e5d38ed7a7" providerId="LiveId" clId="{2C604F2A-5AA4-4858-B9CC-66E78C91292F}" dt="2022-11-17T03:34:07.867" v="709"/>
        <pc:sldMkLst>
          <pc:docMk/>
          <pc:sldMk cId="1233805520" sldId="310"/>
        </pc:sldMkLst>
        <pc:spChg chg="mod">
          <ac:chgData name="Phil Gibbons" userId="f619c6e5d38ed7a7" providerId="LiveId" clId="{2C604F2A-5AA4-4858-B9CC-66E78C91292F}" dt="2022-11-17T02:34:15.656" v="89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addSp modSp mod modAnim">
        <pc:chgData name="Phil Gibbons" userId="f619c6e5d38ed7a7" providerId="LiveId" clId="{2C604F2A-5AA4-4858-B9CC-66E78C91292F}" dt="2022-11-17T03:28:18.385" v="704" actId="1076"/>
        <pc:sldMkLst>
          <pc:docMk/>
          <pc:sldMk cId="0" sldId="546"/>
        </pc:sldMkLst>
        <pc:spChg chg="mod">
          <ac:chgData name="Phil Gibbons" userId="f619c6e5d38ed7a7" providerId="LiveId" clId="{2C604F2A-5AA4-4858-B9CC-66E78C91292F}" dt="2022-11-17T03:28:18.385" v="704" actId="1076"/>
          <ac:spMkLst>
            <pc:docMk/>
            <pc:sldMk cId="0" sldId="546"/>
            <ac:spMk id="793603" creationId="{00000000-0000-0000-0000-000000000000}"/>
          </ac:spMkLst>
        </pc:spChg>
        <pc:cxnChg chg="add mod">
          <ac:chgData name="Phil Gibbons" userId="f619c6e5d38ed7a7" providerId="LiveId" clId="{2C604F2A-5AA4-4858-B9CC-66E78C91292F}" dt="2022-11-17T03:26:18.959" v="697" actId="1076"/>
          <ac:cxnSpMkLst>
            <pc:docMk/>
            <pc:sldMk cId="0" sldId="546"/>
            <ac:cxnSpMk id="2" creationId="{1DBC77F5-BDF4-A512-D616-38A7BFD63CD7}"/>
          </ac:cxnSpMkLst>
        </pc:cxnChg>
      </pc:sldChg>
      <pc:sldChg chg="modSp mod modAnim">
        <pc:chgData name="Phil Gibbons" userId="f619c6e5d38ed7a7" providerId="LiveId" clId="{2C604F2A-5AA4-4858-B9CC-66E78C91292F}" dt="2022-11-17T03:39:44.231" v="715"/>
        <pc:sldMkLst>
          <pc:docMk/>
          <pc:sldMk cId="0" sldId="556"/>
        </pc:sldMkLst>
        <pc:spChg chg="mod">
          <ac:chgData name="Phil Gibbons" userId="f619c6e5d38ed7a7" providerId="LiveId" clId="{2C604F2A-5AA4-4858-B9CC-66E78C91292F}" dt="2022-11-17T03:39:29.750" v="714" actId="1076"/>
          <ac:spMkLst>
            <pc:docMk/>
            <pc:sldMk cId="0" sldId="556"/>
            <ac:spMk id="28" creationId="{00000000-0000-0000-0000-000000000000}"/>
          </ac:spMkLst>
        </pc:spChg>
        <pc:spChg chg="mod">
          <ac:chgData name="Phil Gibbons" userId="f619c6e5d38ed7a7" providerId="LiveId" clId="{2C604F2A-5AA4-4858-B9CC-66E78C91292F}" dt="2022-11-17T03:38:46.871" v="713" actId="1076"/>
          <ac:spMkLst>
            <pc:docMk/>
            <pc:sldMk cId="0" sldId="556"/>
            <ac:spMk id="801813" creationId="{00000000-0000-0000-0000-000000000000}"/>
          </ac:spMkLst>
        </pc:spChg>
      </pc:sldChg>
      <pc:sldChg chg="modSp mod">
        <pc:chgData name="Phil Gibbons" userId="f619c6e5d38ed7a7" providerId="LiveId" clId="{2C604F2A-5AA4-4858-B9CC-66E78C91292F}" dt="2022-11-17T03:40:44.449" v="716" actId="207"/>
        <pc:sldMkLst>
          <pc:docMk/>
          <pc:sldMk cId="0" sldId="558"/>
        </pc:sldMkLst>
        <pc:spChg chg="mod">
          <ac:chgData name="Phil Gibbons" userId="f619c6e5d38ed7a7" providerId="LiveId" clId="{2C604F2A-5AA4-4858-B9CC-66E78C91292F}" dt="2022-11-17T03:40:44.449" v="716" actId="207"/>
          <ac:spMkLst>
            <pc:docMk/>
            <pc:sldMk cId="0" sldId="558"/>
            <ac:spMk id="803860" creationId="{00000000-0000-0000-0000-000000000000}"/>
          </ac:spMkLst>
        </pc:spChg>
      </pc:sldChg>
      <pc:sldChg chg="del">
        <pc:chgData name="Phil Gibbons" userId="f619c6e5d38ed7a7" providerId="LiveId" clId="{2C604F2A-5AA4-4858-B9CC-66E78C91292F}" dt="2022-11-15T06:37:22.803" v="0" actId="47"/>
        <pc:sldMkLst>
          <pc:docMk/>
          <pc:sldMk cId="0" sldId="559"/>
        </pc:sldMkLst>
      </pc:sldChg>
      <pc:sldChg chg="modSp mod modAnim">
        <pc:chgData name="Phil Gibbons" userId="f619c6e5d38ed7a7" providerId="LiveId" clId="{2C604F2A-5AA4-4858-B9CC-66E78C91292F}" dt="2022-11-17T03:43:42.462" v="733" actId="20577"/>
        <pc:sldMkLst>
          <pc:docMk/>
          <pc:sldMk cId="0" sldId="561"/>
        </pc:sldMkLst>
        <pc:spChg chg="mod">
          <ac:chgData name="Phil Gibbons" userId="f619c6e5d38ed7a7" providerId="LiveId" clId="{2C604F2A-5AA4-4858-B9CC-66E78C91292F}" dt="2022-11-17T03:43:42.462" v="733" actId="20577"/>
          <ac:spMkLst>
            <pc:docMk/>
            <pc:sldMk cId="0" sldId="561"/>
            <ac:spMk id="806917" creationId="{00000000-0000-0000-0000-000000000000}"/>
          </ac:spMkLst>
        </pc:spChg>
      </pc:sldChg>
      <pc:sldChg chg="modSp">
        <pc:chgData name="Phil Gibbons" userId="f619c6e5d38ed7a7" providerId="LiveId" clId="{2C604F2A-5AA4-4858-B9CC-66E78C91292F}" dt="2022-11-17T03:51:40.011" v="742" actId="207"/>
        <pc:sldMkLst>
          <pc:docMk/>
          <pc:sldMk cId="0" sldId="573"/>
        </pc:sldMkLst>
        <pc:spChg chg="mod">
          <ac:chgData name="Phil Gibbons" userId="f619c6e5d38ed7a7" providerId="LiveId" clId="{2C604F2A-5AA4-4858-B9CC-66E78C91292F}" dt="2022-11-17T03:51:40.011" v="742" actId="207"/>
          <ac:spMkLst>
            <pc:docMk/>
            <pc:sldMk cId="0" sldId="573"/>
            <ac:spMk id="814085" creationId="{00000000-0000-0000-0000-000000000000}"/>
          </ac:spMkLst>
        </pc:spChg>
      </pc:sldChg>
      <pc:sldChg chg="modSp mod">
        <pc:chgData name="Phil Gibbons" userId="f619c6e5d38ed7a7" providerId="LiveId" clId="{2C604F2A-5AA4-4858-B9CC-66E78C91292F}" dt="2022-11-17T03:52:14.744" v="747" actId="5793"/>
        <pc:sldMkLst>
          <pc:docMk/>
          <pc:sldMk cId="0" sldId="579"/>
        </pc:sldMkLst>
        <pc:spChg chg="mod">
          <ac:chgData name="Phil Gibbons" userId="f619c6e5d38ed7a7" providerId="LiveId" clId="{2C604F2A-5AA4-4858-B9CC-66E78C91292F}" dt="2022-11-17T03:52:14.744" v="747" actId="5793"/>
          <ac:spMkLst>
            <pc:docMk/>
            <pc:sldMk cId="0" sldId="579"/>
            <ac:spMk id="859139" creationId="{00000000-0000-0000-0000-000000000000}"/>
          </ac:spMkLst>
        </pc:spChg>
      </pc:sldChg>
      <pc:sldChg chg="modSp del mod">
        <pc:chgData name="Phil Gibbons" userId="f619c6e5d38ed7a7" providerId="LiveId" clId="{2C604F2A-5AA4-4858-B9CC-66E78C91292F}" dt="2022-11-17T03:24:29.163" v="694" actId="47"/>
        <pc:sldMkLst>
          <pc:docMk/>
          <pc:sldMk cId="0" sldId="583"/>
        </pc:sldMkLst>
        <pc:spChg chg="mod">
          <ac:chgData name="Phil Gibbons" userId="f619c6e5d38ed7a7" providerId="LiveId" clId="{2C604F2A-5AA4-4858-B9CC-66E78C91292F}" dt="2022-11-17T03:15:01.644" v="455" actId="1076"/>
          <ac:spMkLst>
            <pc:docMk/>
            <pc:sldMk cId="0" sldId="583"/>
            <ac:spMk id="58" creationId="{00000000-0000-0000-0000-000000000000}"/>
          </ac:spMkLst>
        </pc:spChg>
        <pc:spChg chg="mod">
          <ac:chgData name="Phil Gibbons" userId="f619c6e5d38ed7a7" providerId="LiveId" clId="{2C604F2A-5AA4-4858-B9CC-66E78C91292F}" dt="2022-11-17T03:13:31.830" v="429" actId="14100"/>
          <ac:spMkLst>
            <pc:docMk/>
            <pc:sldMk cId="0" sldId="583"/>
            <ac:spMk id="759821" creationId="{00000000-0000-0000-0000-000000000000}"/>
          </ac:spMkLst>
        </pc:spChg>
      </pc:sldChg>
      <pc:sldChg chg="modSp mod">
        <pc:chgData name="Phil Gibbons" userId="f619c6e5d38ed7a7" providerId="LiveId" clId="{2C604F2A-5AA4-4858-B9CC-66E78C91292F}" dt="2022-11-17T03:02:35.720" v="161" actId="1076"/>
        <pc:sldMkLst>
          <pc:docMk/>
          <pc:sldMk cId="0" sldId="584"/>
        </pc:sldMkLst>
        <pc:spChg chg="mod">
          <ac:chgData name="Phil Gibbons" userId="f619c6e5d38ed7a7" providerId="LiveId" clId="{2C604F2A-5AA4-4858-B9CC-66E78C91292F}" dt="2022-11-17T03:02:35.720" v="161" actId="1076"/>
          <ac:spMkLst>
            <pc:docMk/>
            <pc:sldMk cId="0" sldId="584"/>
            <ac:spMk id="3" creationId="{00000000-0000-0000-0000-000000000000}"/>
          </ac:spMkLst>
        </pc:spChg>
      </pc:sldChg>
      <pc:sldChg chg="modSp mod">
        <pc:chgData name="Phil Gibbons" userId="f619c6e5d38ed7a7" providerId="LiveId" clId="{2C604F2A-5AA4-4858-B9CC-66E78C91292F}" dt="2022-11-17T03:46:24.739" v="735" actId="207"/>
        <pc:sldMkLst>
          <pc:docMk/>
          <pc:sldMk cId="4125579134" sldId="590"/>
        </pc:sldMkLst>
        <pc:spChg chg="mod">
          <ac:chgData name="Phil Gibbons" userId="f619c6e5d38ed7a7" providerId="LiveId" clId="{2C604F2A-5AA4-4858-B9CC-66E78C91292F}" dt="2022-11-17T03:46:20.068" v="734" actId="207"/>
          <ac:spMkLst>
            <pc:docMk/>
            <pc:sldMk cId="4125579134" sldId="590"/>
            <ac:spMk id="3" creationId="{00000000-0000-0000-0000-000000000000}"/>
          </ac:spMkLst>
        </pc:spChg>
        <pc:spChg chg="mod">
          <ac:chgData name="Phil Gibbons" userId="f619c6e5d38ed7a7" providerId="LiveId" clId="{2C604F2A-5AA4-4858-B9CC-66E78C91292F}" dt="2022-11-17T03:46:24.739" v="735" actId="207"/>
          <ac:spMkLst>
            <pc:docMk/>
            <pc:sldMk cId="4125579134" sldId="590"/>
            <ac:spMk id="58" creationId="{29ADCFE5-5B32-433F-8B31-FB4FA14C4E3D}"/>
          </ac:spMkLst>
        </pc:spChg>
      </pc:sldChg>
      <pc:sldChg chg="addSp delSp modSp mod">
        <pc:chgData name="Phil Gibbons" userId="f619c6e5d38ed7a7" providerId="LiveId" clId="{2C604F2A-5AA4-4858-B9CC-66E78C91292F}" dt="2022-11-17T03:09:07.069" v="417" actId="20577"/>
        <pc:sldMkLst>
          <pc:docMk/>
          <pc:sldMk cId="3635917555" sldId="593"/>
        </pc:sldMkLst>
        <pc:spChg chg="add del mod">
          <ac:chgData name="Phil Gibbons" userId="f619c6e5d38ed7a7" providerId="LiveId" clId="{2C604F2A-5AA4-4858-B9CC-66E78C91292F}" dt="2022-11-17T03:06:45.812" v="370" actId="478"/>
          <ac:spMkLst>
            <pc:docMk/>
            <pc:sldMk cId="3635917555" sldId="593"/>
            <ac:spMk id="3" creationId="{D11CAA42-A419-22BE-3682-BF07F344DD30}"/>
          </ac:spMkLst>
        </pc:spChg>
        <pc:spChg chg="add mod">
          <ac:chgData name="Phil Gibbons" userId="f619c6e5d38ed7a7" providerId="LiveId" clId="{2C604F2A-5AA4-4858-B9CC-66E78C91292F}" dt="2022-11-17T03:09:07.069" v="417" actId="20577"/>
          <ac:spMkLst>
            <pc:docMk/>
            <pc:sldMk cId="3635917555" sldId="593"/>
            <ac:spMk id="5" creationId="{32A5F33C-9B20-C792-9DD8-490FBD0E3CC8}"/>
          </ac:spMkLst>
        </pc:spChg>
        <pc:picChg chg="mod">
          <ac:chgData name="Phil Gibbons" userId="f619c6e5d38ed7a7" providerId="LiveId" clId="{2C604F2A-5AA4-4858-B9CC-66E78C91292F}" dt="2022-11-17T03:07:28.204" v="377" actId="1076"/>
          <ac:picMkLst>
            <pc:docMk/>
            <pc:sldMk cId="3635917555" sldId="593"/>
            <ac:picMk id="1026" creationId="{00000000-0000-0000-0000-000000000000}"/>
          </ac:picMkLst>
        </pc:picChg>
        <pc:picChg chg="mod">
          <ac:chgData name="Phil Gibbons" userId="f619c6e5d38ed7a7" providerId="LiveId" clId="{2C604F2A-5AA4-4858-B9CC-66E78C91292F}" dt="2022-11-17T03:07:30.970" v="378" actId="1076"/>
          <ac:picMkLst>
            <pc:docMk/>
            <pc:sldMk cId="3635917555" sldId="593"/>
            <ac:picMk id="1030" creationId="{00000000-0000-0000-0000-000000000000}"/>
          </ac:picMkLst>
        </pc:picChg>
      </pc:sldChg>
      <pc:sldChg chg="modSp mod">
        <pc:chgData name="Phil Gibbons" userId="f619c6e5d38ed7a7" providerId="LiveId" clId="{2C604F2A-5AA4-4858-B9CC-66E78C91292F}" dt="2022-11-17T03:09:35.402" v="419" actId="1076"/>
        <pc:sldMkLst>
          <pc:docMk/>
          <pc:sldMk cId="570596306" sldId="594"/>
        </pc:sldMkLst>
        <pc:spChg chg="mod">
          <ac:chgData name="Phil Gibbons" userId="f619c6e5d38ed7a7" providerId="LiveId" clId="{2C604F2A-5AA4-4858-B9CC-66E78C91292F}" dt="2022-11-17T03:09:35.402" v="419" actId="1076"/>
          <ac:spMkLst>
            <pc:docMk/>
            <pc:sldMk cId="570596306" sldId="594"/>
            <ac:spMk id="2" creationId="{00000000-0000-0000-0000-000000000000}"/>
          </ac:spMkLst>
        </pc:spChg>
      </pc:sldChg>
      <pc:sldChg chg="addSp delSp modSp mod modAnim">
        <pc:chgData name="Phil Gibbons" userId="f619c6e5d38ed7a7" providerId="LiveId" clId="{2C604F2A-5AA4-4858-B9CC-66E78C91292F}" dt="2022-11-17T03:25:59.859" v="695" actId="14100"/>
        <pc:sldMkLst>
          <pc:docMk/>
          <pc:sldMk cId="3199491102" sldId="599"/>
        </pc:sldMkLst>
        <pc:spChg chg="add mod">
          <ac:chgData name="Phil Gibbons" userId="f619c6e5d38ed7a7" providerId="LiveId" clId="{2C604F2A-5AA4-4858-B9CC-66E78C91292F}" dt="2022-11-17T03:23:27.608" v="690" actId="20577"/>
          <ac:spMkLst>
            <pc:docMk/>
            <pc:sldMk cId="3199491102" sldId="599"/>
            <ac:spMk id="10" creationId="{8B0146EA-95E2-36FC-76DD-9DC8CE8F36D7}"/>
          </ac:spMkLst>
        </pc:spChg>
        <pc:spChg chg="del">
          <ac:chgData name="Phil Gibbons" userId="f619c6e5d38ed7a7" providerId="LiveId" clId="{2C604F2A-5AA4-4858-B9CC-66E78C91292F}" dt="2022-11-17T03:15:27.477" v="457" actId="478"/>
          <ac:spMkLst>
            <pc:docMk/>
            <pc:sldMk cId="3199491102" sldId="599"/>
            <ac:spMk id="36" creationId="{00000000-0000-0000-0000-000000000000}"/>
          </ac:spMkLst>
        </pc:spChg>
        <pc:spChg chg="del">
          <ac:chgData name="Phil Gibbons" userId="f619c6e5d38ed7a7" providerId="LiveId" clId="{2C604F2A-5AA4-4858-B9CC-66E78C91292F}" dt="2022-11-17T03:15:25.024" v="456" actId="478"/>
          <ac:spMkLst>
            <pc:docMk/>
            <pc:sldMk cId="3199491102" sldId="599"/>
            <ac:spMk id="37" creationId="{00000000-0000-0000-0000-000000000000}"/>
          </ac:spMkLst>
        </pc:spChg>
        <pc:spChg chg="mod">
          <ac:chgData name="Phil Gibbons" userId="f619c6e5d38ed7a7" providerId="LiveId" clId="{2C604F2A-5AA4-4858-B9CC-66E78C91292F}" dt="2022-11-17T03:18:37.950" v="476" actId="14100"/>
          <ac:spMkLst>
            <pc:docMk/>
            <pc:sldMk cId="3199491102" sldId="599"/>
            <ac:spMk id="39" creationId="{00000000-0000-0000-0000-000000000000}"/>
          </ac:spMkLst>
        </pc:spChg>
        <pc:spChg chg="mod">
          <ac:chgData name="Phil Gibbons" userId="f619c6e5d38ed7a7" providerId="LiveId" clId="{2C604F2A-5AA4-4858-B9CC-66E78C91292F}" dt="2022-11-17T03:18:14.118" v="472" actId="1076"/>
          <ac:spMkLst>
            <pc:docMk/>
            <pc:sldMk cId="3199491102" sldId="599"/>
            <ac:spMk id="40" creationId="{00000000-0000-0000-0000-000000000000}"/>
          </ac:spMkLst>
        </pc:spChg>
        <pc:spChg chg="mod">
          <ac:chgData name="Phil Gibbons" userId="f619c6e5d38ed7a7" providerId="LiveId" clId="{2C604F2A-5AA4-4858-B9CC-66E78C91292F}" dt="2022-11-17T03:18:34.293" v="475" actId="1076"/>
          <ac:spMkLst>
            <pc:docMk/>
            <pc:sldMk cId="3199491102" sldId="599"/>
            <ac:spMk id="901149" creationId="{00000000-0000-0000-0000-000000000000}"/>
          </ac:spMkLst>
        </pc:spChg>
        <pc:cxnChg chg="add mod">
          <ac:chgData name="Phil Gibbons" userId="f619c6e5d38ed7a7" providerId="LiveId" clId="{2C604F2A-5AA4-4858-B9CC-66E78C91292F}" dt="2022-11-17T03:16:44.460" v="462" actId="1076"/>
          <ac:cxnSpMkLst>
            <pc:docMk/>
            <pc:sldMk cId="3199491102" sldId="599"/>
            <ac:cxnSpMk id="3" creationId="{777E34AC-506D-E2E5-EB0C-C3BE0D11B729}"/>
          </ac:cxnSpMkLst>
        </pc:cxnChg>
        <pc:cxnChg chg="add mod">
          <ac:chgData name="Phil Gibbons" userId="f619c6e5d38ed7a7" providerId="LiveId" clId="{2C604F2A-5AA4-4858-B9CC-66E78C91292F}" dt="2022-11-17T03:25:59.859" v="695" actId="14100"/>
          <ac:cxnSpMkLst>
            <pc:docMk/>
            <pc:sldMk cId="3199491102" sldId="599"/>
            <ac:cxnSpMk id="5" creationId="{E3D932B5-1327-9ABB-2430-90E04A708E54}"/>
          </ac:cxnSpMkLst>
        </pc:cxnChg>
      </pc:sldChg>
      <pc:sldChg chg="del">
        <pc:chgData name="Phil Gibbons" userId="f619c6e5d38ed7a7" providerId="LiveId" clId="{2C604F2A-5AA4-4858-B9CC-66E78C91292F}" dt="2022-11-17T03:30:03.683" v="705" actId="47"/>
        <pc:sldMkLst>
          <pc:docMk/>
          <pc:sldMk cId="2676707352" sldId="602"/>
        </pc:sldMkLst>
      </pc:sldChg>
      <pc:sldChg chg="addSp modSp mod modNotesTx">
        <pc:chgData name="Phil Gibbons" userId="f619c6e5d38ed7a7" providerId="LiveId" clId="{2C604F2A-5AA4-4858-B9CC-66E78C91292F}" dt="2022-11-17T03:00:04.353" v="160" actId="20577"/>
        <pc:sldMkLst>
          <pc:docMk/>
          <pc:sldMk cId="891696864" sldId="615"/>
        </pc:sldMkLst>
        <pc:spChg chg="add mod">
          <ac:chgData name="Phil Gibbons" userId="f619c6e5d38ed7a7" providerId="LiveId" clId="{2C604F2A-5AA4-4858-B9CC-66E78C91292F}" dt="2022-11-17T02:59:33.434" v="119" actId="1076"/>
          <ac:spMkLst>
            <pc:docMk/>
            <pc:sldMk cId="891696864" sldId="615"/>
            <ac:spMk id="3" creationId="{2022883B-060A-7EB4-06CF-AE91750DEB1E}"/>
          </ac:spMkLst>
        </pc:spChg>
        <pc:spChg chg="mod">
          <ac:chgData name="Phil Gibbons" userId="f619c6e5d38ed7a7" providerId="LiveId" clId="{2C604F2A-5AA4-4858-B9CC-66E78C91292F}" dt="2022-11-17T02:59:26.994" v="118" actId="208"/>
          <ac:spMkLst>
            <pc:docMk/>
            <pc:sldMk cId="891696864" sldId="615"/>
            <ac:spMk id="5" creationId="{00000000-0000-0000-0000-000000000000}"/>
          </ac:spMkLst>
        </pc:spChg>
      </pc:sldChg>
      <pc:sldChg chg="modSp mod">
        <pc:chgData name="Phil Gibbons" userId="f619c6e5d38ed7a7" providerId="LiveId" clId="{2C604F2A-5AA4-4858-B9CC-66E78C91292F}" dt="2022-11-17T02:29:31.662" v="4" actId="20577"/>
        <pc:sldMkLst>
          <pc:docMk/>
          <pc:sldMk cId="0" sldId="1386"/>
        </pc:sldMkLst>
        <pc:spChg chg="mod">
          <ac:chgData name="Phil Gibbons" userId="f619c6e5d38ed7a7" providerId="LiveId" clId="{2C604F2A-5AA4-4858-B9CC-66E78C91292F}" dt="2022-11-17T02:29:31.662" v="4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mod">
        <pc:chgData name="Phil Gibbons" userId="f619c6e5d38ed7a7" providerId="LiveId" clId="{2C604F2A-5AA4-4858-B9CC-66E78C91292F}" dt="2022-11-17T02:33:05.810" v="57" actId="207"/>
        <pc:sldMkLst>
          <pc:docMk/>
          <pc:sldMk cId="3900095691" sldId="1387"/>
        </pc:sldMkLst>
        <pc:spChg chg="mod">
          <ac:chgData name="Phil Gibbons" userId="f619c6e5d38ed7a7" providerId="LiveId" clId="{2C604F2A-5AA4-4858-B9CC-66E78C91292F}" dt="2022-11-17T02:33:05.810" v="57" actId="207"/>
          <ac:spMkLst>
            <pc:docMk/>
            <pc:sldMk cId="3900095691" sldId="1387"/>
            <ac:spMk id="3" creationId="{00000000-0000-0000-0000-000000000000}"/>
          </ac:spMkLst>
        </pc:spChg>
      </pc:sldChg>
      <pc:sldChg chg="del">
        <pc:chgData name="Phil Gibbons" userId="f619c6e5d38ed7a7" providerId="LiveId" clId="{2C604F2A-5AA4-4858-B9CC-66E78C91292F}" dt="2022-11-17T02:34:21.351" v="90" actId="47"/>
        <pc:sldMkLst>
          <pc:docMk/>
          <pc:sldMk cId="3858206087" sldId="1388"/>
        </pc:sldMkLst>
      </pc:sldChg>
      <pc:sldChg chg="add">
        <pc:chgData name="Phil Gibbons" userId="f619c6e5d38ed7a7" providerId="LiveId" clId="{2C604F2A-5AA4-4858-B9CC-66E78C91292F}" dt="2022-11-17T03:17:41.734" v="470"/>
        <pc:sldMkLst>
          <pc:docMk/>
          <pc:sldMk cId="4084546970" sldId="170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%20Files\Classes\CS%20213%20F'10\code\22-concurrent-programming\race-gw-2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norace!$A$2:$A$101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norace!$B$2:$B$101</c:f>
              <c:numCache>
                <c:formatCode>General</c:formatCode>
                <c:ptCount val="1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A-4491-858A-2D8E6FE69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36272"/>
        <c:axId val="-123133952"/>
      </c:barChart>
      <c:catAx>
        <c:axId val="-12313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33952"/>
        <c:crosses val="autoZero"/>
        <c:auto val="1"/>
        <c:lblAlgn val="ctr"/>
        <c:lblOffset val="100"/>
        <c:noMultiLvlLbl val="0"/>
      </c:catAx>
      <c:valAx>
        <c:axId val="-123133952"/>
        <c:scaling>
          <c:orientation val="minMax"/>
          <c:max val="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36272"/>
        <c:crosses val="autoZero"/>
        <c:crossBetween val="between"/>
        <c:majorUnit val="1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'race-gw-2'!$A$2:$A$101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'race-gw-2'!$B$2:$B$101</c:f>
              <c:numCache>
                <c:formatCode>General</c:formatCode>
                <c:ptCount val="1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3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7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7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7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6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6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7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F-4EFD-9004-F89CCA54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114464"/>
        <c:axId val="-123112144"/>
      </c:barChart>
      <c:catAx>
        <c:axId val="-12311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112144"/>
        <c:crosses val="autoZero"/>
        <c:auto val="1"/>
        <c:lblAlgn val="ctr"/>
        <c:lblOffset val="100"/>
        <c:noMultiLvlLbl val="0"/>
      </c:catAx>
      <c:valAx>
        <c:axId val="-12311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114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cat>
            <c:numRef>
              <c:f>'race-laptop-1'!$A$2:$A$101</c:f>
              <c:numCache>
                <c:formatCode>General</c:formatCode>
                <c:ptCount val="1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</c:numCache>
            </c:numRef>
          </c:cat>
          <c:val>
            <c:numRef>
              <c:f>'race-laptop-1'!$B$2:$B$101</c:f>
              <c:numCache>
                <c:formatCode>General</c:formatCode>
                <c:ptCount val="10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0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2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2</c:v>
                </c:pt>
                <c:pt idx="51">
                  <c:v>1</c:v>
                </c:pt>
                <c:pt idx="52">
                  <c:v>0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80-4E74-8A7B-071434545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-123466192"/>
        <c:axId val="-123464144"/>
      </c:barChart>
      <c:catAx>
        <c:axId val="-12346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23464144"/>
        <c:crosses val="autoZero"/>
        <c:auto val="1"/>
        <c:lblAlgn val="ctr"/>
        <c:lblOffset val="100"/>
        <c:noMultiLvlLbl val="0"/>
      </c:catAx>
      <c:valAx>
        <c:axId val="-123464144"/>
        <c:scaling>
          <c:orientation val="minMax"/>
          <c:max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34661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7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61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 stack / I/O subsystem helps establish connection and buffer initial input</a:t>
            </a:r>
          </a:p>
        </p:txBody>
      </p:sp>
    </p:spTree>
    <p:extLst>
      <p:ext uri="{BB962C8B-B14F-4D97-AF65-F5344CB8AC3E}">
        <p14:creationId xmlns:p14="http://schemas.microsoft.com/office/powerpoint/2010/main" val="905923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 counting in the open file table that says when to tear down and free resources.  Need to close </a:t>
            </a:r>
            <a:r>
              <a:rPr lang="en-US" dirty="0" err="1"/>
              <a:t>fds</a:t>
            </a:r>
            <a:r>
              <a:rPr lang="en-US" dirty="0"/>
              <a:t> or ref count doesn’t go down.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2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 How do you handle receiving requests?</a:t>
            </a:r>
            <a:r>
              <a:rPr lang="en-US" baseline="0" dirty="0"/>
              <a:t>  How much to read from a request?  What if the client never finishes sending its request?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9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7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47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Mallocing argument to pass to child thread, assuming child thread frees.  Why?  Can’t pass stack </a:t>
            </a:r>
            <a:r>
              <a:rPr lang="en-US" dirty="0" err="1"/>
              <a:t>addr</a:t>
            </a:r>
            <a:r>
              <a:rPr lang="en-US" dirty="0"/>
              <a:t> or weirdness.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40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./handler-deadlock on a shark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577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for real life examples of starvation and races (other than traffic).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3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6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Starvation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2600" y="1785937"/>
            <a:ext cx="3111500" cy="3286125"/>
          </a:xfrm>
        </p:spPr>
        <p:txBody>
          <a:bodyPr/>
          <a:lstStyle/>
          <a:p>
            <a:r>
              <a:rPr lang="en-US" dirty="0"/>
              <a:t>Yellow must yield to green</a:t>
            </a:r>
          </a:p>
          <a:p>
            <a:r>
              <a:rPr lang="en-US" dirty="0"/>
              <a:t>Continuous stream of green cars</a:t>
            </a:r>
          </a:p>
          <a:p>
            <a:r>
              <a:rPr lang="en-US" dirty="0"/>
              <a:t>Overall system makes progress, but some individuals wait indefinitely</a:t>
            </a:r>
          </a:p>
        </p:txBody>
      </p:sp>
      <p:pic>
        <p:nvPicPr>
          <p:cNvPr id="1026" name="Picture 2" descr="raffic example of star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5019675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59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Race</a:t>
            </a:r>
          </a:p>
        </p:txBody>
      </p:sp>
      <p:pic>
        <p:nvPicPr>
          <p:cNvPr id="3074" name="Picture 2" descr="http://www.rottenbeef.com/wordpress/wp-content/uploads/2011/11/small-parking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3238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3276600"/>
            <a:ext cx="3048000" cy="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3991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517234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94551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949187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471868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562600" y="2667000"/>
            <a:ext cx="0" cy="12954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3076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6096000" y="2513624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>
            <a:off x="7046369" y="2558221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537499">
            <a:off x="5669823" y="333689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1.bp.blogspot.com/-0sKaQHSaSRQ/UbcV6Nn3vXI/AAAAAAAAAFE/7jeKz9eAsHM/s1600/car+damaged+sprite+r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2" t="24056" r="42261" b="33811"/>
          <a:stretch/>
        </p:blipFill>
        <p:spPr bwMode="auto">
          <a:xfrm rot="10800000">
            <a:off x="7579093" y="3347057"/>
            <a:ext cx="345031" cy="67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QSk4CPcd-A5be11z8WNLeFl-dikoN2gjYQyr658ZBHRdzcp7Ud-7ttdVt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3929" y="1020583"/>
            <a:ext cx="872474" cy="6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eb.vw.com/why-vw/safety/media/images/slides/car-top-vie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73948" y="4178800"/>
            <a:ext cx="988820" cy="5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9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73472E-18 C -0.00433 -0.01829 -0.00555 -0.06111 -0.00659 -0.08009 C -0.00694 -0.08519 -0.00798 -0.10695 -0.00885 -0.11412 C -0.00937 -0.11945 -0.0111 -0.13033 -0.0111 -0.13033 C -0.01006 -0.17546 -0.00555 -0.21736 -0.00555 -0.26227 L -0.00433 -0.27847 " pathEditMode="relative" ptsTypes="ffffAA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97678"/>
            <a:ext cx="8534400" cy="5114925"/>
          </a:xfrm>
        </p:spPr>
        <p:txBody>
          <a:bodyPr/>
          <a:lstStyle/>
          <a:p>
            <a:r>
              <a:rPr lang="en-US" sz="2600" dirty="0"/>
              <a:t>Classical problem classes of concurrent programs:</a:t>
            </a:r>
          </a:p>
          <a:p>
            <a:pPr lvl="1"/>
            <a:r>
              <a:rPr lang="en-US" sz="2200" b="1" i="1" dirty="0"/>
              <a:t>Deadlock:</a:t>
            </a:r>
            <a:r>
              <a:rPr lang="en-US" sz="2200" dirty="0"/>
              <a:t> improper resource allocation prevents forward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traffic gridlock</a:t>
            </a:r>
          </a:p>
          <a:p>
            <a:pPr lvl="1"/>
            <a:r>
              <a:rPr lang="en-US" sz="2200" b="1" i="1" dirty="0"/>
              <a:t>Starvation / Fairness</a:t>
            </a:r>
            <a:r>
              <a:rPr lang="en-US" sz="2200" dirty="0"/>
              <a:t>: external events and/or system scheduling decisions can prevent sub-task progress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people always jump in front of you in line</a:t>
            </a:r>
          </a:p>
          <a:p>
            <a:pPr lvl="1"/>
            <a:r>
              <a:rPr lang="en-US" sz="2200" b="1" i="1" dirty="0"/>
              <a:t>Races:</a:t>
            </a:r>
            <a:r>
              <a:rPr lang="en-US" sz="2200" dirty="0"/>
              <a:t> outcome depends on arbitrary scheduling decisions elsewhere in the system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who gets the last seat on the airplane?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Many aspects of concurrent programming are beyond the scope of our course…</a:t>
            </a:r>
          </a:p>
          <a:p>
            <a:pPr lvl="1"/>
            <a:r>
              <a:rPr lang="en-US" sz="2200" dirty="0"/>
              <a:t>but, not all </a:t>
            </a:r>
            <a:r>
              <a:rPr lang="en-US" sz="2200" dirty="0">
                <a:sym typeface="Wingdings"/>
              </a:rPr>
              <a:t></a:t>
            </a:r>
          </a:p>
          <a:p>
            <a:pPr lvl="1"/>
            <a:r>
              <a:rPr lang="en-US" sz="2200" dirty="0">
                <a:sym typeface="Wingdings"/>
              </a:rPr>
              <a:t>We’ll cover some of these aspects in the next few lectures. </a:t>
            </a:r>
            <a:endParaRPr lang="en-US" sz="2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 is Hard!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39" y="2209800"/>
            <a:ext cx="8763001" cy="365759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It may be hard, but 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it can be useful and sometimes necessary!</a:t>
            </a:r>
          </a:p>
        </p:txBody>
      </p:sp>
    </p:spTree>
    <p:extLst>
      <p:ext uri="{BB962C8B-B14F-4D97-AF65-F5344CB8AC3E}">
        <p14:creationId xmlns:p14="http://schemas.microsoft.com/office/powerpoint/2010/main" val="373376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/>
          <p:nvPr/>
        </p:nvGrpSpPr>
        <p:grpSpPr>
          <a:xfrm>
            <a:off x="357018" y="4132968"/>
            <a:ext cx="6500982" cy="1371600"/>
            <a:chOff x="357018" y="4132968"/>
            <a:chExt cx="6500982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357018" y="4352517"/>
              <a:ext cx="938382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Reminder: Iterative Echo Server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1066800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1066800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2819400" y="19812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5" name="Line 17"/>
          <p:cNvSpPr>
            <a:spLocks noChangeShapeType="1"/>
          </p:cNvSpPr>
          <p:nvPr/>
        </p:nvSpPr>
        <p:spPr bwMode="auto">
          <a:xfrm>
            <a:off x="5638800" y="19208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6" name="Line 18"/>
          <p:cNvSpPr>
            <a:spLocks noChangeShapeType="1"/>
          </p:cNvSpPr>
          <p:nvPr/>
        </p:nvSpPr>
        <p:spPr bwMode="auto">
          <a:xfrm>
            <a:off x="5638800" y="26066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292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100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9" name="Rectangle 21"/>
          <p:cNvSpPr>
            <a:spLocks noChangeArrowheads="1"/>
          </p:cNvSpPr>
          <p:nvPr/>
        </p:nvSpPr>
        <p:spPr bwMode="auto">
          <a:xfrm>
            <a:off x="2057400" y="15827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0" name="Rectangle 22"/>
          <p:cNvSpPr>
            <a:spLocks noChangeArrowheads="1"/>
          </p:cNvSpPr>
          <p:nvPr/>
        </p:nvSpPr>
        <p:spPr bwMode="auto">
          <a:xfrm>
            <a:off x="4876800" y="15827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socket</a:t>
            </a:r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4876800" y="2257425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bind</a:t>
            </a:r>
          </a:p>
        </p:txBody>
      </p:sp>
      <p:sp>
        <p:nvSpPr>
          <p:cNvPr id="759832" name="Rectangle 24"/>
          <p:cNvSpPr>
            <a:spLocks noChangeArrowheads="1"/>
          </p:cNvSpPr>
          <p:nvPr/>
        </p:nvSpPr>
        <p:spPr bwMode="auto">
          <a:xfrm>
            <a:off x="4876800" y="293211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listen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3978275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rio_writen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0040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22970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7239941" y="4754434"/>
            <a:ext cx="1860117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Await connection</a:t>
            </a:r>
          </a:p>
          <a:p>
            <a:r>
              <a:rPr lang="en-US" sz="1800" dirty="0">
                <a:latin typeface="Calibri" pitchFamily="34" charset="0"/>
              </a:rPr>
              <a:t>request from</a:t>
            </a:r>
          </a:p>
          <a:p>
            <a:r>
              <a:rPr lang="en-US" sz="1800" dirty="0">
                <a:latin typeface="Calibri" pitchFamily="34" charset="0"/>
              </a:rPr>
              <a:t>next client</a:t>
            </a:r>
          </a:p>
        </p:txBody>
      </p:sp>
      <p:sp>
        <p:nvSpPr>
          <p:cNvPr id="759858" name="AutoShape 50"/>
          <p:cNvSpPr>
            <a:spLocks/>
          </p:cNvSpPr>
          <p:nvPr/>
        </p:nvSpPr>
        <p:spPr bwMode="auto">
          <a:xfrm>
            <a:off x="6477000" y="1600200"/>
            <a:ext cx="152400" cy="1752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59" name="Text Box 51"/>
          <p:cNvSpPr txBox="1">
            <a:spLocks noChangeArrowheads="1"/>
          </p:cNvSpPr>
          <p:nvPr/>
        </p:nvSpPr>
        <p:spPr bwMode="auto">
          <a:xfrm>
            <a:off x="6629400" y="228600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open_listenfd</a:t>
            </a:r>
          </a:p>
        </p:txBody>
      </p:sp>
      <p:sp>
        <p:nvSpPr>
          <p:cNvPr id="759860" name="AutoShape 52"/>
          <p:cNvSpPr>
            <a:spLocks/>
          </p:cNvSpPr>
          <p:nvPr/>
        </p:nvSpPr>
        <p:spPr bwMode="auto">
          <a:xfrm>
            <a:off x="1752600" y="1600200"/>
            <a:ext cx="152400" cy="2438400"/>
          </a:xfrm>
          <a:prstGeom prst="leftBrace">
            <a:avLst>
              <a:gd name="adj1" fmla="val 1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61" name="Text Box 53"/>
          <p:cNvSpPr txBox="1">
            <a:spLocks noChangeArrowheads="1"/>
          </p:cNvSpPr>
          <p:nvPr/>
        </p:nvSpPr>
        <p:spPr bwMode="auto">
          <a:xfrm>
            <a:off x="0" y="2635250"/>
            <a:ext cx="17732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open_clientfd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40138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759863" name="Rectangle 55"/>
          <p:cNvSpPr>
            <a:spLocks noChangeArrowheads="1"/>
          </p:cNvSpPr>
          <p:nvPr/>
        </p:nvSpPr>
        <p:spPr bwMode="auto">
          <a:xfrm>
            <a:off x="2057400" y="3640138"/>
            <a:ext cx="15240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19566106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connection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867400" y="2047875"/>
            <a:ext cx="1295400" cy="46577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Iterative Servers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Iterative servers process one request at a time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17589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901127" name="Text Box 7"/>
          <p:cNvSpPr txBox="1">
            <a:spLocks noChangeArrowheads="1"/>
          </p:cNvSpPr>
          <p:nvPr/>
        </p:nvSpPr>
        <p:spPr bwMode="auto">
          <a:xfrm>
            <a:off x="3968750" y="20478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9800" y="2643188"/>
            <a:ext cx="4419600" cy="3910012"/>
            <a:chOff x="2209800" y="2643188"/>
            <a:chExt cx="4419600" cy="3519487"/>
          </a:xfrm>
        </p:grpSpPr>
        <p:sp>
          <p:nvSpPr>
            <p:cNvPr id="901124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6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901128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901129" name="Text Box 9"/>
          <p:cNvSpPr txBox="1">
            <a:spLocks noChangeArrowheads="1"/>
          </p:cNvSpPr>
          <p:nvPr/>
        </p:nvSpPr>
        <p:spPr bwMode="auto">
          <a:xfrm>
            <a:off x="6178550" y="20478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901130" name="Line 10"/>
          <p:cNvSpPr>
            <a:spLocks noChangeShapeType="1"/>
          </p:cNvSpPr>
          <p:nvPr/>
        </p:nvSpPr>
        <p:spPr bwMode="auto">
          <a:xfrm>
            <a:off x="2209800" y="26558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1" name="Text Box 11"/>
          <p:cNvSpPr txBox="1">
            <a:spLocks noChangeArrowheads="1"/>
          </p:cNvSpPr>
          <p:nvPr/>
        </p:nvSpPr>
        <p:spPr bwMode="auto">
          <a:xfrm>
            <a:off x="1060130" y="25050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2" name="Text Box 12"/>
          <p:cNvSpPr txBox="1">
            <a:spLocks noChangeArrowheads="1"/>
          </p:cNvSpPr>
          <p:nvPr/>
        </p:nvSpPr>
        <p:spPr bwMode="auto">
          <a:xfrm>
            <a:off x="3443542" y="29072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629400" y="28956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901138" name="Line 18"/>
          <p:cNvSpPr>
            <a:spLocks noChangeShapeType="1"/>
          </p:cNvSpPr>
          <p:nvPr/>
        </p:nvSpPr>
        <p:spPr bwMode="auto">
          <a:xfrm flipH="1">
            <a:off x="4419600" y="3124200"/>
            <a:ext cx="2133599" cy="21804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901139" name="Text Box 19"/>
          <p:cNvSpPr txBox="1">
            <a:spLocks noChangeArrowheads="1"/>
          </p:cNvSpPr>
          <p:nvPr/>
        </p:nvSpPr>
        <p:spPr bwMode="auto">
          <a:xfrm>
            <a:off x="1335847" y="33422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40" name="Text Box 20"/>
          <p:cNvSpPr txBox="1">
            <a:spLocks noChangeArrowheads="1"/>
          </p:cNvSpPr>
          <p:nvPr/>
        </p:nvSpPr>
        <p:spPr bwMode="auto">
          <a:xfrm>
            <a:off x="3719258" y="3311764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42" name="Text Box 22"/>
          <p:cNvSpPr txBox="1">
            <a:spLocks noChangeArrowheads="1"/>
          </p:cNvSpPr>
          <p:nvPr/>
        </p:nvSpPr>
        <p:spPr bwMode="auto">
          <a:xfrm>
            <a:off x="784414" y="3657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901144" name="Text Box 24"/>
          <p:cNvSpPr txBox="1">
            <a:spLocks noChangeArrowheads="1"/>
          </p:cNvSpPr>
          <p:nvPr/>
        </p:nvSpPr>
        <p:spPr bwMode="auto">
          <a:xfrm>
            <a:off x="1335847" y="45836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901145" name="Text Box 25"/>
          <p:cNvSpPr txBox="1">
            <a:spLocks noChangeArrowheads="1"/>
          </p:cNvSpPr>
          <p:nvPr/>
        </p:nvSpPr>
        <p:spPr bwMode="auto">
          <a:xfrm>
            <a:off x="4411663" y="5058330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901149" name="Text Box 29"/>
          <p:cNvSpPr txBox="1">
            <a:spLocks noChangeArrowheads="1"/>
          </p:cNvSpPr>
          <p:nvPr/>
        </p:nvSpPr>
        <p:spPr bwMode="auto">
          <a:xfrm>
            <a:off x="6627570" y="519944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901152" name="Text Box 32"/>
          <p:cNvSpPr txBox="1">
            <a:spLocks noChangeArrowheads="1"/>
          </p:cNvSpPr>
          <p:nvPr/>
        </p:nvSpPr>
        <p:spPr bwMode="auto">
          <a:xfrm>
            <a:off x="4419601" y="5427662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901155" name="Text Box 35"/>
          <p:cNvSpPr txBox="1">
            <a:spLocks noChangeArrowheads="1"/>
          </p:cNvSpPr>
          <p:nvPr/>
        </p:nvSpPr>
        <p:spPr bwMode="auto">
          <a:xfrm>
            <a:off x="3581400" y="4659868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close</a:t>
            </a: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209800" y="35623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H="1">
            <a:off x="4427538" y="5381942"/>
            <a:ext cx="2125661" cy="10910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6629400" y="5595461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2286000" y="4786313"/>
            <a:ext cx="2125663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411663" y="578858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6629400" y="61838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6" name="Line 27"/>
          <p:cNvSpPr>
            <a:spLocks noChangeShapeType="1"/>
          </p:cNvSpPr>
          <p:nvPr/>
        </p:nvSpPr>
        <p:spPr bwMode="auto">
          <a:xfrm flipH="1">
            <a:off x="2209800" y="39481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581400" y="39669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922272" y="39740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3719258" y="4290536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read</a:t>
            </a: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4411663" y="6069833"/>
            <a:ext cx="2217737" cy="27201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7E34AC-506D-E2E5-EB0C-C3BE0D11B729}"/>
              </a:ext>
            </a:extLst>
          </p:cNvPr>
          <p:cNvCxnSpPr>
            <a:cxnSpLocks/>
          </p:cNvCxnSpPr>
          <p:nvPr/>
        </p:nvCxnSpPr>
        <p:spPr bwMode="auto">
          <a:xfrm flipV="1">
            <a:off x="5387721" y="3252114"/>
            <a:ext cx="1358322" cy="184046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D932B5-1327-9ABB-2430-90E04A708E54}"/>
              </a:ext>
            </a:extLst>
          </p:cNvPr>
          <p:cNvCxnSpPr>
            <a:cxnSpLocks/>
            <a:endCxn id="901132" idx="1"/>
          </p:cNvCxnSpPr>
          <p:nvPr/>
        </p:nvCxnSpPr>
        <p:spPr bwMode="auto">
          <a:xfrm>
            <a:off x="2116322" y="2804557"/>
            <a:ext cx="1327220" cy="287377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B0146EA-95E2-36FC-76DD-9DC8CE8F36D7}"/>
              </a:ext>
            </a:extLst>
          </p:cNvPr>
          <p:cNvSpPr txBox="1"/>
          <p:nvPr/>
        </p:nvSpPr>
        <p:spPr>
          <a:xfrm>
            <a:off x="6945539" y="3672822"/>
            <a:ext cx="2064090" cy="1200329"/>
          </a:xfrm>
          <a:prstGeom prst="rect">
            <a:avLst/>
          </a:prstGeom>
          <a:solidFill>
            <a:srgbClr val="F1C7C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Logically,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alibri" pitchFamily="34" charset="0"/>
              </a:rPr>
              <a:t>blocks until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second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accept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(no TCP buffering)</a:t>
            </a:r>
          </a:p>
        </p:txBody>
      </p:sp>
    </p:spTree>
    <p:extLst>
      <p:ext uri="{BB962C8B-B14F-4D97-AF65-F5344CB8AC3E}">
        <p14:creationId xmlns:p14="http://schemas.microsoft.com/office/powerpoint/2010/main" val="31994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374090" y="371182"/>
            <a:ext cx="8465110" cy="762000"/>
          </a:xfrm>
        </p:spPr>
        <p:txBody>
          <a:bodyPr/>
          <a:lstStyle/>
          <a:p>
            <a:r>
              <a:rPr lang="en-US" dirty="0"/>
              <a:t>Where Does Second Client Actually Block?</a:t>
            </a:r>
          </a:p>
        </p:txBody>
      </p:sp>
      <p:sp>
        <p:nvSpPr>
          <p:cNvPr id="57" name="Content Placeholder 56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1076325"/>
          </a:xfrm>
        </p:spPr>
        <p:txBody>
          <a:bodyPr/>
          <a:lstStyle/>
          <a:p>
            <a:r>
              <a:rPr lang="en-US" sz="2400" dirty="0"/>
              <a:t>Second client attempts to connect to iterative server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sz="half" idx="2"/>
          </p:nvPr>
        </p:nvSpPr>
        <p:spPr>
          <a:xfrm>
            <a:off x="5045805" y="1460500"/>
            <a:ext cx="4100509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Due to </a:t>
            </a:r>
            <a:r>
              <a:rPr lang="en-US" sz="2400" dirty="0">
                <a:solidFill>
                  <a:srgbClr val="FF0000"/>
                </a:solidFill>
              </a:rPr>
              <a:t>TCP Buffering</a:t>
            </a:r>
            <a:r>
              <a:rPr lang="en-US" sz="2400" dirty="0"/>
              <a:t>:</a:t>
            </a:r>
          </a:p>
          <a:p>
            <a:r>
              <a:rPr lang="en-US" sz="2400" dirty="0"/>
              <a:t>Call to connect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Even though connection not yet accepted</a:t>
            </a:r>
          </a:p>
          <a:p>
            <a:pPr lvl="1"/>
            <a:r>
              <a:rPr lang="en-US" sz="2000" dirty="0"/>
              <a:t>Server side TCP manager queues request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rio_writen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returns</a:t>
            </a:r>
          </a:p>
          <a:p>
            <a:pPr lvl="1"/>
            <a:r>
              <a:rPr lang="en-US" sz="2000" dirty="0"/>
              <a:t>Server side TCP manager buffers input data</a:t>
            </a:r>
          </a:p>
          <a:p>
            <a:r>
              <a:rPr lang="en-US" sz="2400" dirty="0"/>
              <a:t>Call to </a:t>
            </a:r>
            <a:r>
              <a:rPr lang="en-US" sz="2400" dirty="0" err="1"/>
              <a:t>rio_readlineb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blocks!</a:t>
            </a:r>
          </a:p>
          <a:p>
            <a:pPr lvl="1"/>
            <a:r>
              <a:rPr lang="en-US" sz="2000" dirty="0"/>
              <a:t>Server hasn’t written anything for it to read yet.</a:t>
            </a:r>
          </a:p>
          <a:p>
            <a:endParaRPr lang="en-US" sz="24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-76200" y="2209800"/>
            <a:ext cx="4876800" cy="4303713"/>
            <a:chOff x="0" y="2478087"/>
            <a:chExt cx="4876800" cy="4303713"/>
          </a:xfrm>
        </p:grpSpPr>
        <p:sp>
          <p:nvSpPr>
            <p:cNvPr id="759822" name="Text Box 14"/>
            <p:cNvSpPr txBox="1">
              <a:spLocks noChangeArrowheads="1"/>
            </p:cNvSpPr>
            <p:nvPr/>
          </p:nvSpPr>
          <p:spPr bwMode="auto">
            <a:xfrm>
              <a:off x="2362200" y="2478087"/>
              <a:ext cx="912750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Client</a:t>
              </a:r>
            </a:p>
          </p:txBody>
        </p:sp>
        <p:sp>
          <p:nvSpPr>
            <p:cNvPr id="759824" name="Line 16"/>
            <p:cNvSpPr>
              <a:spLocks noChangeShapeType="1"/>
            </p:cNvSpPr>
            <p:nvPr/>
          </p:nvSpPr>
          <p:spPr bwMode="auto">
            <a:xfrm>
              <a:off x="2819400" y="3392487"/>
              <a:ext cx="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3048000" y="5221287"/>
              <a:ext cx="1828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2057400" y="29940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socket</a:t>
              </a:r>
            </a:p>
          </p:txBody>
        </p:sp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2819400" y="53895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2819400" y="6075362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3581400" y="59070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3581400" y="6592887"/>
              <a:ext cx="1295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2057400" y="6400800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rio_readlineb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2057400" y="5726112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4" name="Text Box 36"/>
            <p:cNvSpPr txBox="1">
              <a:spLocks noChangeArrowheads="1"/>
            </p:cNvSpPr>
            <p:nvPr/>
          </p:nvSpPr>
          <p:spPr bwMode="auto">
            <a:xfrm>
              <a:off x="3632402" y="4611687"/>
              <a:ext cx="1156086" cy="584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latin typeface="Calibri" pitchFamily="34" charset="0"/>
                </a:rPr>
                <a:t>Connection</a:t>
              </a:r>
            </a:p>
            <a:p>
              <a:pPr algn="ctr"/>
              <a:r>
                <a:rPr lang="en-US" sz="1600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759860" name="AutoShape 52"/>
            <p:cNvSpPr>
              <a:spLocks/>
            </p:cNvSpPr>
            <p:nvPr/>
          </p:nvSpPr>
          <p:spPr bwMode="auto">
            <a:xfrm>
              <a:off x="1752600" y="3011487"/>
              <a:ext cx="152400" cy="24384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61" name="Text Box 53"/>
            <p:cNvSpPr txBox="1">
              <a:spLocks noChangeArrowheads="1"/>
            </p:cNvSpPr>
            <p:nvPr/>
          </p:nvSpPr>
          <p:spPr bwMode="auto">
            <a:xfrm>
              <a:off x="0" y="4046537"/>
              <a:ext cx="17732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>
                  <a:latin typeface="Courier New" pitchFamily="49" charset="0"/>
                </a:rPr>
                <a:t>open_clientfd</a:t>
              </a: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2057400" y="5051425"/>
              <a:ext cx="1524000" cy="3810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connect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546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490" y="339829"/>
            <a:ext cx="8991600" cy="573087"/>
          </a:xfrm>
        </p:spPr>
        <p:txBody>
          <a:bodyPr/>
          <a:lstStyle/>
          <a:p>
            <a:r>
              <a:rPr lang="en-US" dirty="0"/>
              <a:t>Fundamental Flaw of Iterative Servers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5519244"/>
            <a:ext cx="8470900" cy="1150937"/>
          </a:xfrm>
        </p:spPr>
        <p:txBody>
          <a:bodyPr/>
          <a:lstStyle/>
          <a:p>
            <a:r>
              <a:rPr lang="en-US" sz="2600" dirty="0"/>
              <a:t>Solution: use </a:t>
            </a:r>
            <a:r>
              <a:rPr lang="en-US" sz="2600" i="1" dirty="0">
                <a:solidFill>
                  <a:srgbClr val="FF0000"/>
                </a:solidFill>
              </a:rPr>
              <a:t>concurrent servers </a:t>
            </a:r>
            <a:r>
              <a:rPr lang="en-US" sz="2600" dirty="0"/>
              <a:t>instead</a:t>
            </a:r>
          </a:p>
          <a:p>
            <a:pPr lvl="1"/>
            <a:r>
              <a:rPr lang="en-US" dirty="0"/>
              <a:t>Concurrent servers use multiple concurrent flows to serve multiple clients at the same time</a:t>
            </a: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317490" y="3519488"/>
            <a:ext cx="1860931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out to lunch</a:t>
            </a:r>
          </a:p>
          <a:p>
            <a:pPr algn="r"/>
            <a:endParaRPr lang="en-US" sz="1200" b="0" dirty="0">
              <a:solidFill>
                <a:srgbClr val="FF0000"/>
              </a:solidFill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to type in data</a:t>
            </a: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>
            <a:off x="6629400" y="3403937"/>
            <a:ext cx="1759867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2 blocks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to read </a:t>
            </a:r>
          </a:p>
          <a:p>
            <a:r>
              <a:rPr lang="en-US" sz="2000" b="0" dirty="0">
                <a:solidFill>
                  <a:srgbClr val="FF0000"/>
                </a:solidFill>
                <a:latin typeface="+mn-lt"/>
              </a:rPr>
              <a:t>from server</a:t>
            </a:r>
          </a:p>
        </p:txBody>
      </p:sp>
      <p:sp>
        <p:nvSpPr>
          <p:cNvPr id="793623" name="Text Box 23"/>
          <p:cNvSpPr txBox="1">
            <a:spLocks noChangeArrowheads="1"/>
          </p:cNvSpPr>
          <p:nvPr/>
        </p:nvSpPr>
        <p:spPr bwMode="auto">
          <a:xfrm>
            <a:off x="2854974" y="3705761"/>
            <a:ext cx="1564626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Server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data from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7589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968750" y="1133475"/>
            <a:ext cx="85472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209800" y="1728788"/>
            <a:ext cx="4419600" cy="3224212"/>
            <a:chOff x="2209800" y="2643188"/>
            <a:chExt cx="4419600" cy="3519487"/>
          </a:xfrm>
        </p:grpSpPr>
        <p:sp>
          <p:nvSpPr>
            <p:cNvPr id="27" name="Line 4"/>
            <p:cNvSpPr>
              <a:spLocks noChangeShapeType="1"/>
            </p:cNvSpPr>
            <p:nvPr/>
          </p:nvSpPr>
          <p:spPr bwMode="auto">
            <a:xfrm>
              <a:off x="22098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44196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6629400" y="2643188"/>
              <a:ext cx="0" cy="3519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178550" y="1133475"/>
            <a:ext cx="97424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2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2209800" y="1741488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34730" y="1590675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3407785" y="1992868"/>
            <a:ext cx="10118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accept</a:t>
            </a:r>
            <a:endParaRPr lang="en-US" sz="1800" dirty="0"/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6629400" y="1981200"/>
            <a:ext cx="114967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connect</a:t>
            </a: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 flipH="1">
            <a:off x="4419600" y="2209800"/>
            <a:ext cx="2133600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1324734" y="2427843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971800" y="2397364"/>
            <a:ext cx="143136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auto">
          <a:xfrm>
            <a:off x="784414" y="27432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6629400" y="25146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209800" y="2647950"/>
            <a:ext cx="2133600" cy="1666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 flipH="1">
            <a:off x="4419600" y="2770187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6629400" y="2895600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>
            <a:off x="2209800" y="3033712"/>
            <a:ext cx="2133600" cy="1666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3469443" y="3052524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write</a:t>
            </a:r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22270" y="3059668"/>
            <a:ext cx="12875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2971800" y="3334822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DBC77F5-BDF4-A512-D616-38A7BFD63CD7}"/>
              </a:ext>
            </a:extLst>
          </p:cNvPr>
          <p:cNvCxnSpPr>
            <a:cxnSpLocks/>
          </p:cNvCxnSpPr>
          <p:nvPr/>
        </p:nvCxnSpPr>
        <p:spPr bwMode="auto">
          <a:xfrm>
            <a:off x="2095631" y="1889579"/>
            <a:ext cx="1327220" cy="287377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triangle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8610600" cy="1095375"/>
          </a:xfrm>
        </p:spPr>
        <p:txBody>
          <a:bodyPr/>
          <a:lstStyle/>
          <a:p>
            <a:r>
              <a:rPr lang="en-US" dirty="0"/>
              <a:t>Approaches for Writing Concurrent Servers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39863"/>
            <a:ext cx="8255000" cy="5265737"/>
          </a:xfrm>
        </p:spPr>
        <p:txBody>
          <a:bodyPr>
            <a:normAutofit lnSpcReduction="10000"/>
          </a:bodyPr>
          <a:lstStyle/>
          <a:p>
            <a:pPr marL="0" lvl="1" indent="0">
              <a:buSzPct val="60000"/>
              <a:buNone/>
            </a:pPr>
            <a:r>
              <a:rPr lang="en-US" dirty="0"/>
              <a:t>Allow server to handle multiple clients concurrently</a:t>
            </a:r>
          </a:p>
          <a:p>
            <a:pPr marL="0" lvl="1" indent="0">
              <a:buSzPct val="60000"/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1. Process-based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has its own private address space</a:t>
            </a:r>
          </a:p>
          <a:p>
            <a:pPr marL="0" indent="0">
              <a:buNone/>
            </a:pPr>
            <a:r>
              <a:rPr lang="en-US" sz="2600" dirty="0"/>
              <a:t>2. Event-based</a:t>
            </a:r>
            <a:endParaRPr lang="en-US" sz="2600" dirty="0">
              <a:latin typeface="Courier New" pitchFamily="49" charset="0"/>
            </a:endParaRPr>
          </a:p>
          <a:p>
            <a:pPr lvl="1"/>
            <a:r>
              <a:rPr lang="en-US" sz="2200" dirty="0"/>
              <a:t>Programmer manually interleaves multiple logical flows</a:t>
            </a:r>
          </a:p>
          <a:p>
            <a:pPr lvl="1"/>
            <a:r>
              <a:rPr lang="en-US" sz="2200" dirty="0"/>
              <a:t>All flows share the same address space</a:t>
            </a:r>
          </a:p>
          <a:p>
            <a:pPr lvl="1"/>
            <a:r>
              <a:rPr lang="en-US" sz="2200" dirty="0"/>
              <a:t>Uses technique called </a:t>
            </a:r>
            <a:r>
              <a:rPr lang="en-US" sz="2200" i="1" dirty="0"/>
              <a:t>I/O multiplexing</a:t>
            </a:r>
            <a:endParaRPr lang="en-US" sz="2200" dirty="0"/>
          </a:p>
          <a:p>
            <a:pPr marL="0" indent="0">
              <a:buNone/>
            </a:pPr>
            <a:r>
              <a:rPr lang="en-US" sz="2600" dirty="0"/>
              <a:t>3. Thread-based</a:t>
            </a:r>
          </a:p>
          <a:p>
            <a:pPr lvl="1"/>
            <a:r>
              <a:rPr lang="en-US" sz="2200" dirty="0"/>
              <a:t>Kernel automatically interleaves multiple logical flows</a:t>
            </a:r>
          </a:p>
          <a:p>
            <a:pPr lvl="1"/>
            <a:r>
              <a:rPr lang="en-US" sz="2200" dirty="0"/>
              <a:t>Each flow shares the same address space</a:t>
            </a:r>
          </a:p>
          <a:p>
            <a:pPr lvl="1"/>
            <a:r>
              <a:rPr lang="en-US" sz="2200" dirty="0"/>
              <a:t>Hybrid of process-based and event-based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Concurrent Programming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22</a:t>
            </a:r>
            <a:r>
              <a:rPr lang="en-US" sz="2000" b="0" baseline="30000" dirty="0"/>
              <a:t>nd</a:t>
            </a:r>
            <a:r>
              <a:rPr lang="en-US" sz="2000" b="0" dirty="0"/>
              <a:t> Lecture, April 6,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642222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65993" y="3951981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70" name="Rectangle 46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#1: Process-based Servers</a:t>
            </a:r>
          </a:p>
        </p:txBody>
      </p:sp>
      <p:sp>
        <p:nvSpPr>
          <p:cNvPr id="794671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90513" y="1028700"/>
            <a:ext cx="8853487" cy="5416550"/>
          </a:xfrm>
        </p:spPr>
        <p:txBody>
          <a:bodyPr/>
          <a:lstStyle/>
          <a:p>
            <a:r>
              <a:rPr lang="en-US" sz="2600" dirty="0"/>
              <a:t>Spawn separate process for each client</a:t>
            </a:r>
          </a:p>
        </p:txBody>
      </p:sp>
      <p:sp>
        <p:nvSpPr>
          <p:cNvPr id="794627" name="Line 3"/>
          <p:cNvSpPr>
            <a:spLocks noChangeShapeType="1"/>
          </p:cNvSpPr>
          <p:nvPr/>
        </p:nvSpPr>
        <p:spPr bwMode="auto">
          <a:xfrm>
            <a:off x="1676400" y="2043113"/>
            <a:ext cx="0" cy="4465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12255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client 1</a:t>
            </a:r>
          </a:p>
        </p:txBody>
      </p:sp>
      <p:sp>
        <p:nvSpPr>
          <p:cNvPr id="794629" name="Line 5"/>
          <p:cNvSpPr>
            <a:spLocks noChangeShapeType="1"/>
          </p:cNvSpPr>
          <p:nvPr/>
        </p:nvSpPr>
        <p:spPr bwMode="auto">
          <a:xfrm>
            <a:off x="4419600" y="2071688"/>
            <a:ext cx="0" cy="3170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3968750" y="1628775"/>
            <a:ext cx="83708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server</a:t>
            </a:r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 flipH="1">
            <a:off x="7391400" y="2089150"/>
            <a:ext cx="0" cy="441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794632" name="Text Box 8"/>
          <p:cNvSpPr txBox="1">
            <a:spLocks noChangeArrowheads="1"/>
          </p:cNvSpPr>
          <p:nvPr/>
        </p:nvSpPr>
        <p:spPr bwMode="auto">
          <a:xfrm>
            <a:off x="6965950" y="1628775"/>
            <a:ext cx="94699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+mn-lt"/>
              </a:rPr>
              <a:t>client 2</a:t>
            </a:r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1676400" y="2373867"/>
            <a:ext cx="2728634" cy="144939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-76200" y="2149475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411663" y="20097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accept</a:t>
            </a:r>
            <a:endParaRPr lang="en-US" sz="1800" dirty="0"/>
          </a:p>
        </p:txBody>
      </p:sp>
      <p:sp>
        <p:nvSpPr>
          <p:cNvPr id="794636" name="Text Box 12"/>
          <p:cNvSpPr txBox="1">
            <a:spLocks noChangeArrowheads="1"/>
          </p:cNvSpPr>
          <p:nvPr/>
        </p:nvSpPr>
        <p:spPr bwMode="auto">
          <a:xfrm>
            <a:off x="2133600" y="356552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read</a:t>
            </a: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4419600" y="23622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41" name="Text Box 17"/>
          <p:cNvSpPr txBox="1">
            <a:spLocks noChangeArrowheads="1"/>
          </p:cNvSpPr>
          <p:nvPr/>
        </p:nvSpPr>
        <p:spPr bwMode="auto">
          <a:xfrm>
            <a:off x="7416800" y="2373868"/>
            <a:ext cx="183896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call connect</a:t>
            </a:r>
          </a:p>
        </p:txBody>
      </p:sp>
      <p:sp>
        <p:nvSpPr>
          <p:cNvPr id="794642" name="Line 18"/>
          <p:cNvSpPr>
            <a:spLocks noChangeShapeType="1"/>
          </p:cNvSpPr>
          <p:nvPr/>
        </p:nvSpPr>
        <p:spPr bwMode="auto">
          <a:xfrm flipH="1">
            <a:off x="4405034" y="2666999"/>
            <a:ext cx="2971800" cy="257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3" name="Text Box 19"/>
          <p:cNvSpPr txBox="1">
            <a:spLocks noChangeArrowheads="1"/>
          </p:cNvSpPr>
          <p:nvPr/>
        </p:nvSpPr>
        <p:spPr bwMode="auto">
          <a:xfrm>
            <a:off x="193675" y="29686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44" name="Line 20"/>
          <p:cNvSpPr>
            <a:spLocks noChangeShapeType="1"/>
          </p:cNvSpPr>
          <p:nvPr/>
        </p:nvSpPr>
        <p:spPr bwMode="auto">
          <a:xfrm flipH="1">
            <a:off x="3505200" y="32607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5" name="Line 21"/>
          <p:cNvSpPr>
            <a:spLocks noChangeShapeType="1"/>
          </p:cNvSpPr>
          <p:nvPr/>
        </p:nvSpPr>
        <p:spPr bwMode="auto">
          <a:xfrm>
            <a:off x="3505200" y="3536950"/>
            <a:ext cx="0" cy="297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46" name="Text Box 22"/>
          <p:cNvSpPr txBox="1">
            <a:spLocks noChangeArrowheads="1"/>
          </p:cNvSpPr>
          <p:nvPr/>
        </p:nvSpPr>
        <p:spPr bwMode="auto">
          <a:xfrm>
            <a:off x="4419600" y="310832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47" name="Text Box 23"/>
          <p:cNvSpPr txBox="1">
            <a:spLocks noChangeArrowheads="1"/>
          </p:cNvSpPr>
          <p:nvPr/>
        </p:nvSpPr>
        <p:spPr bwMode="auto">
          <a:xfrm>
            <a:off x="3124200" y="3122613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1</a:t>
            </a:r>
          </a:p>
        </p:txBody>
      </p:sp>
      <p:sp>
        <p:nvSpPr>
          <p:cNvPr id="794648" name="Text Box 24"/>
          <p:cNvSpPr txBox="1">
            <a:spLocks noChangeArrowheads="1"/>
          </p:cNvSpPr>
          <p:nvPr/>
        </p:nvSpPr>
        <p:spPr bwMode="auto">
          <a:xfrm>
            <a:off x="152400" y="3429000"/>
            <a:ext cx="15240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User goes out to lunch</a:t>
            </a:r>
          </a:p>
          <a:p>
            <a:pPr algn="r"/>
            <a:endParaRPr lang="en-US" sz="2000" b="0" dirty="0">
              <a:latin typeface="+mn-lt"/>
            </a:endParaRP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Client 1 blocks</a:t>
            </a:r>
          </a:p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waiting for user to type in data</a:t>
            </a:r>
          </a:p>
        </p:txBody>
      </p:sp>
      <p:sp>
        <p:nvSpPr>
          <p:cNvPr id="794649" name="Text Box 25"/>
          <p:cNvSpPr txBox="1">
            <a:spLocks noChangeArrowheads="1"/>
          </p:cNvSpPr>
          <p:nvPr/>
        </p:nvSpPr>
        <p:spPr bwMode="auto">
          <a:xfrm>
            <a:off x="4419600" y="3457575"/>
            <a:ext cx="170110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accept</a:t>
            </a:r>
            <a:endParaRPr lang="en-US" sz="1800"/>
          </a:p>
        </p:txBody>
      </p:sp>
      <p:sp>
        <p:nvSpPr>
          <p:cNvPr id="794653" name="Text Box 29"/>
          <p:cNvSpPr txBox="1">
            <a:spLocks noChangeArrowheads="1"/>
          </p:cNvSpPr>
          <p:nvPr/>
        </p:nvSpPr>
        <p:spPr bwMode="auto">
          <a:xfrm>
            <a:off x="4419600" y="3733800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accept</a:t>
            </a:r>
            <a:endParaRPr lang="en-US" sz="1800" dirty="0"/>
          </a:p>
        </p:txBody>
      </p:sp>
      <p:sp>
        <p:nvSpPr>
          <p:cNvPr id="794654" name="Text Box 30"/>
          <p:cNvSpPr txBox="1">
            <a:spLocks noChangeArrowheads="1"/>
          </p:cNvSpPr>
          <p:nvPr/>
        </p:nvSpPr>
        <p:spPr bwMode="auto">
          <a:xfrm>
            <a:off x="7391400" y="4022725"/>
            <a:ext cx="156324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fgets</a:t>
            </a:r>
          </a:p>
        </p:txBody>
      </p:sp>
      <p:sp>
        <p:nvSpPr>
          <p:cNvPr id="794655" name="Text Box 31"/>
          <p:cNvSpPr txBox="1">
            <a:spLocks noChangeArrowheads="1"/>
          </p:cNvSpPr>
          <p:nvPr/>
        </p:nvSpPr>
        <p:spPr bwMode="auto">
          <a:xfrm>
            <a:off x="7391400" y="4448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56" name="Line 32"/>
          <p:cNvSpPr>
            <a:spLocks noChangeShapeType="1"/>
          </p:cNvSpPr>
          <p:nvPr/>
        </p:nvSpPr>
        <p:spPr bwMode="auto">
          <a:xfrm>
            <a:off x="4419600" y="4632325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7" name="Text Box 33"/>
          <p:cNvSpPr txBox="1">
            <a:spLocks noChangeArrowheads="1"/>
          </p:cNvSpPr>
          <p:nvPr/>
        </p:nvSpPr>
        <p:spPr bwMode="auto">
          <a:xfrm>
            <a:off x="3670802" y="4448175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Courier New" pitchFamily="49" charset="0"/>
              </a:rPr>
              <a:t>fork</a:t>
            </a:r>
          </a:p>
        </p:txBody>
      </p: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5334000" y="490855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59" name="Text Box 35"/>
          <p:cNvSpPr txBox="1">
            <a:spLocks noChangeArrowheads="1"/>
          </p:cNvSpPr>
          <p:nvPr/>
        </p:nvSpPr>
        <p:spPr bwMode="auto">
          <a:xfrm>
            <a:off x="4614863" y="4965700"/>
            <a:ext cx="87395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</a:t>
            </a:r>
          </a:p>
          <a:p>
            <a:r>
              <a:rPr lang="en-US" sz="1800">
                <a:latin typeface="Courier New" pitchFamily="49" charset="0"/>
              </a:rPr>
              <a:t>read</a:t>
            </a:r>
          </a:p>
        </p:txBody>
      </p:sp>
      <p:sp>
        <p:nvSpPr>
          <p:cNvPr id="794660" name="Text Box 36"/>
          <p:cNvSpPr txBox="1">
            <a:spLocks noChangeArrowheads="1"/>
          </p:cNvSpPr>
          <p:nvPr/>
        </p:nvSpPr>
        <p:spPr bwMode="auto">
          <a:xfrm>
            <a:off x="4800600" y="4479925"/>
            <a:ext cx="80182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latin typeface="+mn-lt"/>
              </a:rPr>
              <a:t>child 2</a:t>
            </a:r>
          </a:p>
        </p:txBody>
      </p:sp>
      <p:sp>
        <p:nvSpPr>
          <p:cNvPr id="794661" name="Line 37"/>
          <p:cNvSpPr>
            <a:spLocks noChangeShapeType="1"/>
          </p:cNvSpPr>
          <p:nvPr/>
        </p:nvSpPr>
        <p:spPr bwMode="auto">
          <a:xfrm flipH="1">
            <a:off x="5334000" y="4632325"/>
            <a:ext cx="2057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2" name="Text Box 38"/>
          <p:cNvSpPr txBox="1">
            <a:spLocks noChangeArrowheads="1"/>
          </p:cNvSpPr>
          <p:nvPr/>
        </p:nvSpPr>
        <p:spPr bwMode="auto">
          <a:xfrm>
            <a:off x="4495800" y="562292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write</a:t>
            </a:r>
          </a:p>
        </p:txBody>
      </p:sp>
      <p:sp>
        <p:nvSpPr>
          <p:cNvPr id="794663" name="Line 39"/>
          <p:cNvSpPr>
            <a:spLocks noChangeShapeType="1"/>
          </p:cNvSpPr>
          <p:nvPr/>
        </p:nvSpPr>
        <p:spPr bwMode="auto">
          <a:xfrm>
            <a:off x="5334000" y="5775325"/>
            <a:ext cx="205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4664" name="Text Box 40"/>
          <p:cNvSpPr txBox="1">
            <a:spLocks noChangeArrowheads="1"/>
          </p:cNvSpPr>
          <p:nvPr/>
        </p:nvSpPr>
        <p:spPr bwMode="auto">
          <a:xfrm>
            <a:off x="7391400" y="4829175"/>
            <a:ext cx="14253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call read</a:t>
            </a:r>
          </a:p>
        </p:txBody>
      </p:sp>
      <p:sp>
        <p:nvSpPr>
          <p:cNvPr id="794665" name="Text Box 41"/>
          <p:cNvSpPr txBox="1">
            <a:spLocks noChangeArrowheads="1"/>
          </p:cNvSpPr>
          <p:nvPr/>
        </p:nvSpPr>
        <p:spPr bwMode="auto">
          <a:xfrm>
            <a:off x="7391400" y="5895975"/>
            <a:ext cx="13003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ret read</a:t>
            </a:r>
          </a:p>
        </p:txBody>
      </p:sp>
      <p:sp>
        <p:nvSpPr>
          <p:cNvPr id="794666" name="Text Box 42"/>
          <p:cNvSpPr txBox="1">
            <a:spLocks noChangeArrowheads="1"/>
          </p:cNvSpPr>
          <p:nvPr/>
        </p:nvSpPr>
        <p:spPr bwMode="auto">
          <a:xfrm>
            <a:off x="7391400" y="6172200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7" name="Text Box 43"/>
          <p:cNvSpPr txBox="1">
            <a:spLocks noChangeArrowheads="1"/>
          </p:cNvSpPr>
          <p:nvPr/>
        </p:nvSpPr>
        <p:spPr bwMode="auto">
          <a:xfrm>
            <a:off x="4495800" y="5972175"/>
            <a:ext cx="87395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close</a:t>
            </a:r>
          </a:p>
        </p:txBody>
      </p:sp>
      <p:sp>
        <p:nvSpPr>
          <p:cNvPr id="794668" name="Text Box 44"/>
          <p:cNvSpPr txBox="1">
            <a:spLocks noChangeArrowheads="1"/>
          </p:cNvSpPr>
          <p:nvPr/>
        </p:nvSpPr>
        <p:spPr bwMode="auto">
          <a:xfrm>
            <a:off x="4197350" y="5165725"/>
            <a:ext cx="3746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...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981200" y="3962400"/>
            <a:ext cx="1524000" cy="13234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000" b="0" dirty="0">
                <a:solidFill>
                  <a:srgbClr val="FF0000"/>
                </a:solidFill>
                <a:latin typeface="+mn-lt"/>
              </a:rPr>
              <a:t>Child blocks waiting for data from Client 1</a:t>
            </a:r>
          </a:p>
        </p:txBody>
      </p:sp>
    </p:spTree>
    <p:extLst>
      <p:ext uri="{BB962C8B-B14F-4D97-AF65-F5344CB8AC3E}">
        <p14:creationId xmlns:p14="http://schemas.microsoft.com/office/powerpoint/2010/main" val="1509485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echo(connfd);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en-US" sz="1600" dirty="0">
                <a:latin typeface="Courier New"/>
                <a:cs typeface="Courier New"/>
              </a:rPr>
              <a:t>exit(0);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Iterative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038042" y="5012293"/>
            <a:ext cx="6440931" cy="10953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5100" lvl="1" indent="-165100"/>
            <a:r>
              <a:rPr lang="en-US" sz="2400" b="0" kern="0" dirty="0"/>
              <a:t>Accept a connection request</a:t>
            </a:r>
          </a:p>
          <a:p>
            <a:pPr marL="165100" lvl="1" indent="-165100"/>
            <a:r>
              <a:rPr lang="en-US" sz="2400" b="0" kern="0" dirty="0"/>
              <a:t>Handle echo requests until client terminates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if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/* Child </a:t>
            </a:r>
            <a:r>
              <a:rPr lang="nl-NL" sz="1600" dirty="0" err="1">
                <a:latin typeface="Courier New"/>
                <a:cs typeface="Courier New"/>
              </a:rPr>
              <a:t>closes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connection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with</a:t>
            </a:r>
            <a:r>
              <a:rPr lang="nl-NL" sz="1600" dirty="0">
                <a:latin typeface="Courier New"/>
                <a:cs typeface="Courier New"/>
              </a:rPr>
              <a:t> </a:t>
            </a:r>
            <a:r>
              <a:rPr lang="nl-NL" sz="1600" dirty="0" err="1">
                <a:latin typeface="Courier New"/>
                <a:cs typeface="Courier New"/>
              </a:rPr>
              <a:t>client</a:t>
            </a:r>
            <a:r>
              <a:rPr lang="nl-NL" sz="1600" dirty="0"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16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6F5BD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F6F5BD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92334"/>
            <a:ext cx="73402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CC9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676400" y="5715000"/>
            <a:ext cx="685800" cy="57733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0068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6F5BD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Close(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); /* Child closes its listening socket */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nl-NL" sz="1600" dirty="0">
                <a:latin typeface="Courier New"/>
                <a:cs typeface="Courier New"/>
              </a:rPr>
              <a:t>Close(</a:t>
            </a:r>
            <a:r>
              <a:rPr lang="nl-NL" sz="1600" dirty="0" err="1">
                <a:latin typeface="Courier New"/>
                <a:cs typeface="Courier New"/>
              </a:rPr>
              <a:t>connfd</a:t>
            </a:r>
            <a:r>
              <a:rPr lang="nl-NL" sz="1600" dirty="0"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00000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00000"/>
                </a:solidFill>
                <a:latin typeface="Courier New"/>
                <a:cs typeface="Courier New"/>
              </a:rPr>
              <a:t> */</a:t>
            </a:r>
          </a:p>
          <a:p>
            <a:r>
              <a:rPr lang="en-US" sz="1600" dirty="0">
                <a:solidFill>
                  <a:srgbClr val="F6F5BD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>
                <a:latin typeface="Courier New"/>
                <a:cs typeface="Courier New"/>
              </a:rPr>
              <a:t>exit(0);        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Child exits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latin typeface="Courier New"/>
                <a:cs typeface="Courier New"/>
              </a:rPr>
              <a:t>Close(</a:t>
            </a:r>
            <a:r>
              <a:rPr lang="en-US" sz="1600" dirty="0" err="1">
                <a:latin typeface="Courier New"/>
                <a:cs typeface="Courier New"/>
              </a:rPr>
              <a:t>connfd</a:t>
            </a:r>
            <a:r>
              <a:rPr lang="en-US" sz="1600" dirty="0"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00000"/>
                </a:solidFill>
                <a:latin typeface="Courier New"/>
                <a:cs typeface="Courier New"/>
              </a:rPr>
              <a:t>/* Parent closes connected socket (important!)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Making a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28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5072" y="1219200"/>
            <a:ext cx="9078928" cy="526298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rm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>
                <a:solidFill>
                  <a:srgbClr val="FF0000"/>
                </a:solidFill>
                <a:latin typeface="Courier New"/>
                <a:cs typeface="Courier New"/>
              </a:rPr>
              <a:t>Signal(SIGCHLD, sigchld_handler);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closes its listening socket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echo(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services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Close(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   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/* Child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closes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connection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with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nl-NL" sz="1600" dirty="0" err="1">
                <a:solidFill>
                  <a:srgbClr val="CB2418"/>
                </a:solidFill>
                <a:latin typeface="Courier New"/>
                <a:cs typeface="Courier New"/>
              </a:rPr>
              <a:t>client</a:t>
            </a:r>
            <a:r>
              <a:rPr lang="nl-NL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exit(0);  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exits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closes connected socket (important!)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438" y="582613"/>
            <a:ext cx="8788400" cy="573087"/>
          </a:xfrm>
        </p:spPr>
        <p:txBody>
          <a:bodyPr/>
          <a:lstStyle/>
          <a:p>
            <a:r>
              <a:rPr lang="en-US" dirty="0"/>
              <a:t>Process-Based Concurrent Echo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5811" y="6107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36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3213" y="485775"/>
            <a:ext cx="8818562" cy="781050"/>
          </a:xfrm>
        </p:spPr>
        <p:txBody>
          <a:bodyPr/>
          <a:lstStyle/>
          <a:p>
            <a:r>
              <a:rPr lang="en-US" dirty="0"/>
              <a:t>Process-Based Concurrent Echo Server (cont)</a:t>
            </a:r>
          </a:p>
        </p:txBody>
      </p:sp>
      <p:sp>
        <p:nvSpPr>
          <p:cNvPr id="798723" name="Rectangle 3"/>
          <p:cNvSpPr>
            <a:spLocks noChangeArrowheads="1"/>
          </p:cNvSpPr>
          <p:nvPr/>
        </p:nvSpPr>
        <p:spPr bwMode="auto">
          <a:xfrm>
            <a:off x="1262062" y="2063750"/>
            <a:ext cx="6053137" cy="17543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sigchld_handler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</a:p>
          <a:p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    while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(-1, 0, WNOHANG) &gt; 0)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;</a:t>
            </a:r>
          </a:p>
          <a:p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98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3213" y="4518025"/>
            <a:ext cx="8307387" cy="1927225"/>
          </a:xfrm>
        </p:spPr>
        <p:txBody>
          <a:bodyPr/>
          <a:lstStyle/>
          <a:p>
            <a:pPr lvl="1"/>
            <a:r>
              <a:rPr lang="en-US" sz="2600" dirty="0"/>
              <a:t>Reap all zombie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010" y="3440668"/>
            <a:ext cx="152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echoserverp.c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120" y="476655"/>
            <a:ext cx="8382000" cy="573087"/>
          </a:xfrm>
        </p:spPr>
        <p:txBody>
          <a:bodyPr/>
          <a:lstStyle/>
          <a:p>
            <a:r>
              <a:rPr lang="en-US" dirty="0"/>
              <a:t>Concurrent Server: </a:t>
            </a:r>
            <a:r>
              <a:rPr lang="en-US" dirty="0">
                <a:latin typeface="Courier New" pitchFamily="49" charset="0"/>
              </a:rPr>
              <a:t>accept</a:t>
            </a:r>
            <a:r>
              <a:rPr lang="en-US" dirty="0"/>
              <a:t> Illustrated</a:t>
            </a:r>
          </a:p>
        </p:txBody>
      </p:sp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2967038" y="1239838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58" name="Rectangle 6"/>
          <p:cNvSpPr>
            <a:spLocks noChangeArrowheads="1"/>
          </p:cNvSpPr>
          <p:nvPr/>
        </p:nvSpPr>
        <p:spPr bwMode="auto">
          <a:xfrm>
            <a:off x="469900" y="1576388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5011738" y="1390513"/>
            <a:ext cx="3294062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1. Server blocks in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, waiting for connection request on listening descriptor </a:t>
            </a:r>
            <a:r>
              <a:rPr lang="en-US" sz="2000" i="1" dirty="0" err="1">
                <a:latin typeface="Courier New" pitchFamily="49" charset="0"/>
              </a:rPr>
              <a:t>listenfd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1003300" y="2106613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1" name="Rectangle 9"/>
          <p:cNvSpPr>
            <a:spLocks noChangeArrowheads="1"/>
          </p:cNvSpPr>
          <p:nvPr/>
        </p:nvSpPr>
        <p:spPr bwMode="auto">
          <a:xfrm>
            <a:off x="3449638" y="1576388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2967038" y="3108325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listenfd(3)</a:t>
            </a:r>
          </a:p>
        </p:txBody>
      </p:sp>
      <p:sp>
        <p:nvSpPr>
          <p:cNvPr id="740365" name="Rectangle 13"/>
          <p:cNvSpPr>
            <a:spLocks noChangeArrowheads="1"/>
          </p:cNvSpPr>
          <p:nvPr/>
        </p:nvSpPr>
        <p:spPr bwMode="auto">
          <a:xfrm>
            <a:off x="469900" y="344487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66" name="Text Box 14"/>
          <p:cNvSpPr txBox="1">
            <a:spLocks noChangeArrowheads="1"/>
          </p:cNvSpPr>
          <p:nvPr/>
        </p:nvSpPr>
        <p:spPr bwMode="auto">
          <a:xfrm>
            <a:off x="1003300" y="397510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3449638" y="344487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68" name="Line 16"/>
          <p:cNvSpPr>
            <a:spLocks noChangeShapeType="1"/>
          </p:cNvSpPr>
          <p:nvPr/>
        </p:nvSpPr>
        <p:spPr bwMode="auto">
          <a:xfrm>
            <a:off x="1536700" y="3575050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5048250" y="3277572"/>
            <a:ext cx="366287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2. Client makes connection request by calling </a:t>
            </a:r>
            <a:r>
              <a:rPr lang="en-US" sz="2000" i="1" dirty="0">
                <a:latin typeface="Courier New" pitchFamily="49" charset="0"/>
              </a:rPr>
              <a:t>connect</a:t>
            </a:r>
          </a:p>
        </p:txBody>
      </p:sp>
      <p:sp>
        <p:nvSpPr>
          <p:cNvPr id="740377" name="Text Box 25"/>
          <p:cNvSpPr txBox="1">
            <a:spLocks noChangeArrowheads="1"/>
          </p:cNvSpPr>
          <p:nvPr/>
        </p:nvSpPr>
        <p:spPr bwMode="auto">
          <a:xfrm>
            <a:off x="1358514" y="2990850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sp>
        <p:nvSpPr>
          <p:cNvPr id="740371" name="Text Box 19"/>
          <p:cNvSpPr txBox="1">
            <a:spLocks noChangeArrowheads="1"/>
          </p:cNvSpPr>
          <p:nvPr/>
        </p:nvSpPr>
        <p:spPr bwMode="auto">
          <a:xfrm>
            <a:off x="2954338" y="4572000"/>
            <a:ext cx="15287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listenfd</a:t>
            </a:r>
            <a:r>
              <a:rPr lang="en-US" sz="1600" dirty="0">
                <a:latin typeface="Courier New" pitchFamily="49" charset="0"/>
              </a:rPr>
              <a:t>(3)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457200" y="5762625"/>
            <a:ext cx="1058863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40374" name="Text Box 22"/>
          <p:cNvSpPr txBox="1">
            <a:spLocks noChangeArrowheads="1"/>
          </p:cNvSpPr>
          <p:nvPr/>
        </p:nvSpPr>
        <p:spPr bwMode="auto">
          <a:xfrm>
            <a:off x="990600" y="629285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clientfd</a:t>
            </a:r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3436938" y="4908550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40376" name="Text Box 24"/>
          <p:cNvSpPr txBox="1">
            <a:spLocks noChangeArrowheads="1"/>
          </p:cNvSpPr>
          <p:nvPr/>
        </p:nvSpPr>
        <p:spPr bwMode="auto">
          <a:xfrm>
            <a:off x="5057775" y="4693584"/>
            <a:ext cx="4010025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1" dirty="0">
                <a:latin typeface="Calibri" pitchFamily="34" charset="0"/>
              </a:rPr>
              <a:t>3. Server returns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r>
              <a:rPr lang="en-US" sz="2000" i="1" dirty="0">
                <a:latin typeface="Calibri" pitchFamily="34" charset="0"/>
              </a:rPr>
              <a:t>  from </a:t>
            </a:r>
            <a:r>
              <a:rPr lang="en-US" sz="2000" i="1" dirty="0">
                <a:latin typeface="Courier New" pitchFamily="49" charset="0"/>
              </a:rPr>
              <a:t>accept</a:t>
            </a:r>
            <a:r>
              <a:rPr lang="en-US" sz="2000" i="1" dirty="0">
                <a:latin typeface="Calibri" pitchFamily="34" charset="0"/>
              </a:rPr>
              <a:t>. Forks child to handle client.  Connection is now established between </a:t>
            </a:r>
            <a:r>
              <a:rPr lang="en-US" sz="2000" i="1" dirty="0" err="1">
                <a:latin typeface="Courier New" pitchFamily="49" charset="0"/>
              </a:rPr>
              <a:t>clientfd</a:t>
            </a:r>
            <a:r>
              <a:rPr lang="en-US" sz="2000" i="1" dirty="0">
                <a:latin typeface="Calibri" pitchFamily="34" charset="0"/>
              </a:rPr>
              <a:t> and </a:t>
            </a:r>
            <a:r>
              <a:rPr lang="en-US" sz="2000" i="1" dirty="0" err="1">
                <a:latin typeface="Courier New" pitchFamily="49" charset="0"/>
              </a:rPr>
              <a:t>connfd</a:t>
            </a:r>
            <a:endParaRPr lang="en-US" sz="2000" i="1" dirty="0">
              <a:latin typeface="Calibri" pitchFamily="34" charset="0"/>
            </a:endParaRPr>
          </a:p>
        </p:txBody>
      </p:sp>
      <p:sp>
        <p:nvSpPr>
          <p:cNvPr id="740380" name="Line 28"/>
          <p:cNvSpPr>
            <a:spLocks noChangeShapeType="1"/>
          </p:cNvSpPr>
          <p:nvPr/>
        </p:nvSpPr>
        <p:spPr bwMode="auto">
          <a:xfrm>
            <a:off x="1651000" y="6210299"/>
            <a:ext cx="109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57" name="Oval 5"/>
          <p:cNvSpPr>
            <a:spLocks noChangeAspect="1" noChangeArrowheads="1"/>
          </p:cNvSpPr>
          <p:nvPr/>
        </p:nvSpPr>
        <p:spPr bwMode="auto">
          <a:xfrm>
            <a:off x="1459285" y="19526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64" name="Oval 12"/>
          <p:cNvSpPr>
            <a:spLocks noChangeAspect="1" noChangeArrowheads="1"/>
          </p:cNvSpPr>
          <p:nvPr/>
        </p:nvSpPr>
        <p:spPr bwMode="auto">
          <a:xfrm>
            <a:off x="1459285" y="3821113"/>
            <a:ext cx="128588" cy="128587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72" name="Oval 20"/>
          <p:cNvSpPr>
            <a:spLocks noChangeAspect="1" noChangeArrowheads="1"/>
          </p:cNvSpPr>
          <p:nvPr/>
        </p:nvSpPr>
        <p:spPr bwMode="auto">
          <a:xfrm>
            <a:off x="1459285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740355" name="Oval 3"/>
          <p:cNvSpPr>
            <a:spLocks noChangeAspect="1" noChangeArrowheads="1"/>
          </p:cNvSpPr>
          <p:nvPr/>
        </p:nvSpPr>
        <p:spPr bwMode="auto">
          <a:xfrm>
            <a:off x="3388805" y="1635125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62" name="Oval 10"/>
          <p:cNvSpPr>
            <a:spLocks noChangeAspect="1" noChangeArrowheads="1"/>
          </p:cNvSpPr>
          <p:nvPr/>
        </p:nvSpPr>
        <p:spPr bwMode="auto">
          <a:xfrm>
            <a:off x="3388805" y="350361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0370" name="Oval 18"/>
          <p:cNvSpPr>
            <a:spLocks noChangeAspect="1" noChangeArrowheads="1"/>
          </p:cNvSpPr>
          <p:nvPr/>
        </p:nvSpPr>
        <p:spPr bwMode="auto">
          <a:xfrm>
            <a:off x="3388805" y="4967287"/>
            <a:ext cx="128587" cy="128588"/>
          </a:xfrm>
          <a:prstGeom prst="ellipse">
            <a:avLst/>
          </a:prstGeom>
          <a:solidFill>
            <a:schemeClr val="tx1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2960688" y="5749925"/>
            <a:ext cx="1058862" cy="58102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2912554" y="6138862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2590800" y="629285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connfd(4)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6" grpId="0"/>
      <p:bldP spid="740358" grpId="0" animBg="1"/>
      <p:bldP spid="740359" grpId="0"/>
      <p:bldP spid="740360" grpId="0"/>
      <p:bldP spid="740361" grpId="0" animBg="1"/>
      <p:bldP spid="740363" grpId="0"/>
      <p:bldP spid="740365" grpId="0" animBg="1"/>
      <p:bldP spid="740366" grpId="0"/>
      <p:bldP spid="740367" grpId="0" animBg="1"/>
      <p:bldP spid="740368" grpId="0" animBg="1"/>
      <p:bldP spid="740369" grpId="0"/>
      <p:bldP spid="740377" grpId="0"/>
      <p:bldP spid="740371" grpId="0"/>
      <p:bldP spid="740373" grpId="0" animBg="1"/>
      <p:bldP spid="740374" grpId="0"/>
      <p:bldP spid="740375" grpId="0" animBg="1"/>
      <p:bldP spid="740376" grpId="0"/>
      <p:bldP spid="740380" grpId="0" animBg="1"/>
      <p:bldP spid="740357" grpId="0" animBg="1"/>
      <p:bldP spid="740364" grpId="0" animBg="1"/>
      <p:bldP spid="740372" grpId="0" animBg="1"/>
      <p:bldP spid="740355" grpId="0" animBg="1"/>
      <p:bldP spid="740362" grpId="0" animBg="1"/>
      <p:bldP spid="740370" grpId="0" animBg="1"/>
      <p:bldP spid="29" grpId="0" animBg="1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Lab 6 (</a:t>
            </a:r>
            <a:r>
              <a:rPr lang="en-US" dirty="0" err="1"/>
              <a:t>tshlab</a:t>
            </a:r>
            <a:r>
              <a:rPr lang="en-US" dirty="0"/>
              <a:t>) due Monday (April 10)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Homework #10 due TODAY</a:t>
            </a:r>
            <a:endParaRPr lang="en-US" sz="1200" dirty="0"/>
          </a:p>
          <a:p>
            <a:endParaRPr lang="en-US" sz="1200" dirty="0"/>
          </a:p>
          <a:p>
            <a:r>
              <a:rPr lang="en-US" dirty="0"/>
              <a:t>Homework #11 due Thursday April 13</a:t>
            </a:r>
          </a:p>
        </p:txBody>
      </p:sp>
    </p:spTree>
    <p:extLst>
      <p:ext uri="{BB962C8B-B14F-4D97-AF65-F5344CB8AC3E}">
        <p14:creationId xmlns:p14="http://schemas.microsoft.com/office/powerpoint/2010/main" val="3900095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81" name="Text Box 13"/>
          <p:cNvSpPr txBox="1">
            <a:spLocks noChangeArrowheads="1"/>
          </p:cNvSpPr>
          <p:nvPr/>
        </p:nvSpPr>
        <p:spPr bwMode="auto">
          <a:xfrm flipH="1">
            <a:off x="5787393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Server Execution Model</a:t>
            </a:r>
          </a:p>
        </p:txBody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independent child process</a:t>
            </a:r>
          </a:p>
          <a:p>
            <a:pPr lvl="1"/>
            <a:r>
              <a:rPr lang="en-US" sz="2600" dirty="0"/>
              <a:t>No shared state between them</a:t>
            </a:r>
          </a:p>
          <a:p>
            <a:pPr lvl="1"/>
            <a:r>
              <a:rPr lang="en-US" sz="2600" dirty="0"/>
              <a:t>Both parent &amp; child have copies of </a:t>
            </a:r>
            <a:r>
              <a:rPr lang="en-US" sz="2600" dirty="0" err="1"/>
              <a:t>listenfd</a:t>
            </a:r>
            <a:r>
              <a:rPr lang="en-US" sz="2600" dirty="0"/>
              <a:t> and </a:t>
            </a:r>
            <a:r>
              <a:rPr lang="en-US" sz="2600" dirty="0" err="1"/>
              <a:t>connfd</a:t>
            </a:r>
            <a:endParaRPr lang="en-US" sz="2600" dirty="0"/>
          </a:p>
          <a:p>
            <a:pPr lvl="2"/>
            <a:r>
              <a:rPr lang="en-US" sz="2200" dirty="0"/>
              <a:t>Parent must close </a:t>
            </a:r>
            <a:r>
              <a:rPr lang="en-US" sz="2200" dirty="0" err="1">
                <a:latin typeface="Courier New"/>
                <a:cs typeface="Courier New"/>
              </a:rPr>
              <a:t>connfd</a:t>
            </a:r>
            <a:endParaRPr lang="en-US" sz="2200" dirty="0">
              <a:latin typeface="Courier New"/>
              <a:cs typeface="Courier New"/>
            </a:endParaRPr>
          </a:p>
          <a:p>
            <a:pPr lvl="2"/>
            <a:r>
              <a:rPr lang="en-US" sz="2200" dirty="0"/>
              <a:t>Child should close </a:t>
            </a:r>
            <a:r>
              <a:rPr lang="en-US" sz="2200" dirty="0" err="1">
                <a:latin typeface="Courier New"/>
                <a:cs typeface="Courier New"/>
              </a:rPr>
              <a:t>listenfd</a:t>
            </a:r>
            <a:r>
              <a:rPr lang="en-US" sz="22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18288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4648200" y="2705100"/>
            <a:ext cx="1114425" cy="1249363"/>
          </a:xfrm>
          <a:prstGeom prst="rect">
            <a:avLst/>
          </a:prstGeom>
          <a:solidFill>
            <a:srgbClr val="D5F1C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124200" y="1828800"/>
            <a:ext cx="1295400" cy="1249363"/>
          </a:xfrm>
          <a:prstGeom prst="rect">
            <a:avLst/>
          </a:prstGeom>
          <a:solidFill>
            <a:srgbClr val="F1C7C7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process</a:t>
            </a:r>
          </a:p>
        </p:txBody>
      </p:sp>
      <p:sp>
        <p:nvSpPr>
          <p:cNvPr id="903175" name="Line 7"/>
          <p:cNvSpPr>
            <a:spLocks noChangeShapeType="1"/>
          </p:cNvSpPr>
          <p:nvPr/>
        </p:nvSpPr>
        <p:spPr bwMode="auto">
          <a:xfrm>
            <a:off x="9144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7" name="Text Box 9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03178" name="Line 10"/>
          <p:cNvSpPr>
            <a:spLocks noChangeShapeType="1"/>
          </p:cNvSpPr>
          <p:nvPr/>
        </p:nvSpPr>
        <p:spPr bwMode="auto">
          <a:xfrm>
            <a:off x="419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03179" name="Text Box 11"/>
          <p:cNvSpPr txBox="1">
            <a:spLocks noChangeArrowheads="1"/>
          </p:cNvSpPr>
          <p:nvPr/>
        </p:nvSpPr>
        <p:spPr bwMode="auto">
          <a:xfrm>
            <a:off x="247019" y="293370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03180" name="Line 12"/>
          <p:cNvSpPr>
            <a:spLocks noChangeShapeType="1"/>
          </p:cNvSpPr>
          <p:nvPr/>
        </p:nvSpPr>
        <p:spPr bwMode="auto">
          <a:xfrm flipH="1">
            <a:off x="5753100" y="33528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med"/>
            <a:tailEnd type="triangle" w="lg" len="med"/>
          </a:ln>
          <a:effectLst/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323138" cy="1095375"/>
          </a:xfrm>
        </p:spPr>
        <p:txBody>
          <a:bodyPr/>
          <a:lstStyle/>
          <a:p>
            <a:r>
              <a:rPr lang="en-US" dirty="0"/>
              <a:t>Issues with Process-based Servers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2667000"/>
          </a:xfrm>
        </p:spPr>
        <p:txBody>
          <a:bodyPr/>
          <a:lstStyle/>
          <a:p>
            <a:r>
              <a:rPr lang="en-US" sz="2600" dirty="0"/>
              <a:t>Listening server process must reap zombie children</a:t>
            </a:r>
          </a:p>
          <a:p>
            <a:pPr lvl="1"/>
            <a:r>
              <a:rPr lang="en-US" sz="2200" dirty="0"/>
              <a:t>to avoid fatal memory leak</a:t>
            </a:r>
          </a:p>
          <a:p>
            <a:r>
              <a:rPr lang="en-US" sz="2600" dirty="0"/>
              <a:t>Parent process must </a:t>
            </a:r>
            <a:r>
              <a:rPr lang="en-US" sz="2600" dirty="0">
                <a:latin typeface="Courier New" pitchFamily="49" charset="0"/>
              </a:rPr>
              <a:t>close</a:t>
            </a:r>
            <a:r>
              <a:rPr lang="en-US" sz="2600" dirty="0"/>
              <a:t> its copy of </a:t>
            </a:r>
            <a:r>
              <a:rPr lang="en-US" sz="2600" dirty="0" err="1">
                <a:latin typeface="Courier New" pitchFamily="49" charset="0"/>
              </a:rPr>
              <a:t>connfd</a:t>
            </a:r>
            <a:endParaRPr lang="en-US" sz="2600" dirty="0"/>
          </a:p>
          <a:p>
            <a:pPr lvl="1"/>
            <a:r>
              <a:rPr lang="en-US" sz="2200" dirty="0"/>
              <a:t>Kernel keeps reference count for each socket/open file</a:t>
            </a:r>
          </a:p>
          <a:p>
            <a:pPr lvl="1"/>
            <a:r>
              <a:rPr lang="en-US" sz="2200" dirty="0"/>
              <a:t>After fork, </a:t>
            </a:r>
            <a:r>
              <a:rPr lang="en-US" sz="2200" dirty="0" err="1">
                <a:latin typeface="Courier New" pitchFamily="49" charset="0"/>
              </a:rPr>
              <a:t>refcnt(connfd</a:t>
            </a:r>
            <a:r>
              <a:rPr lang="en-US" sz="2200" dirty="0">
                <a:latin typeface="Courier New" pitchFamily="49" charset="0"/>
              </a:rPr>
              <a:t>) = 2</a:t>
            </a:r>
            <a:endParaRPr lang="en-US" sz="2200" dirty="0"/>
          </a:p>
          <a:p>
            <a:pPr lvl="1"/>
            <a:r>
              <a:rPr lang="en-US" sz="2200" dirty="0"/>
              <a:t>Connection will not be closed until </a:t>
            </a:r>
            <a:r>
              <a:rPr lang="en-US" sz="2200" dirty="0" err="1">
                <a:latin typeface="Courier New" pitchFamily="49" charset="0"/>
              </a:rPr>
              <a:t>refcnt</a:t>
            </a:r>
            <a:r>
              <a:rPr lang="en-US" sz="2200" dirty="0">
                <a:latin typeface="Courier New" pitchFamily="49" charset="0"/>
              </a:rPr>
              <a:t>(</a:t>
            </a:r>
            <a:r>
              <a:rPr lang="en-US" sz="2200" dirty="0" err="1">
                <a:latin typeface="Courier New" pitchFamily="49" charset="0"/>
              </a:rPr>
              <a:t>connfd</a:t>
            </a:r>
            <a:r>
              <a:rPr lang="en-US" sz="2200" dirty="0">
                <a:latin typeface="Courier New" pitchFamily="49" charset="0"/>
              </a:rPr>
              <a:t>) = 0</a:t>
            </a:r>
            <a:endParaRPr lang="en-US" sz="2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57188"/>
            <a:ext cx="8629650" cy="1041400"/>
          </a:xfrm>
        </p:spPr>
        <p:txBody>
          <a:bodyPr/>
          <a:lstStyle/>
          <a:p>
            <a:r>
              <a:rPr lang="en-US" dirty="0"/>
              <a:t>Pros and Cons of Process-based Servers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94888"/>
            <a:ext cx="7786687" cy="4908551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Handle multiple connections concurrently.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Clean sharing model.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descriptors (no)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file tables (yes)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global variables (no)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Simple and straightforward.</a:t>
            </a:r>
          </a:p>
          <a:p>
            <a:pPr marL="0" indent="0">
              <a:lnSpc>
                <a:spcPct val="85000"/>
              </a:lnSpc>
              <a:buNone/>
            </a:pPr>
            <a:endParaRPr lang="en-US" sz="2600" dirty="0"/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Additional overhead for process control.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Nontrivial to share data between processes.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(This example too simple to demonstrate)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22 – Concurrent Programming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/>
              <a:t>Event-based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1242168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767638" cy="573087"/>
          </a:xfrm>
        </p:spPr>
        <p:txBody>
          <a:bodyPr/>
          <a:lstStyle/>
          <a:p>
            <a:r>
              <a:rPr lang="en-US" dirty="0"/>
              <a:t>Approach #2: Event-based Servers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54163"/>
            <a:ext cx="8307387" cy="4686300"/>
          </a:xfrm>
        </p:spPr>
        <p:txBody>
          <a:bodyPr/>
          <a:lstStyle/>
          <a:p>
            <a:r>
              <a:rPr lang="en-US" dirty="0"/>
              <a:t>Server maintains set of active connections</a:t>
            </a:r>
          </a:p>
          <a:p>
            <a:pPr lvl="1"/>
            <a:r>
              <a:rPr lang="en-US" dirty="0"/>
              <a:t>Array of </a:t>
            </a:r>
            <a:r>
              <a:rPr lang="en-US" dirty="0" err="1"/>
              <a:t>connfd’s</a:t>
            </a:r>
            <a:endParaRPr lang="en-US" dirty="0"/>
          </a:p>
          <a:p>
            <a:r>
              <a:rPr lang="en-US" dirty="0"/>
              <a:t>Repeat:</a:t>
            </a:r>
          </a:p>
          <a:p>
            <a:pPr lvl="1"/>
            <a:r>
              <a:rPr lang="en-US" dirty="0"/>
              <a:t>Determine which descriptors (</a:t>
            </a:r>
            <a:r>
              <a:rPr lang="en-US" dirty="0" err="1"/>
              <a:t>connfd’s</a:t>
            </a:r>
            <a:r>
              <a:rPr lang="en-US" dirty="0"/>
              <a:t> or </a:t>
            </a:r>
            <a:r>
              <a:rPr lang="en-US" dirty="0" err="1"/>
              <a:t>listenfd</a:t>
            </a:r>
            <a:r>
              <a:rPr lang="en-US" dirty="0"/>
              <a:t>) have pending inputs</a:t>
            </a:r>
          </a:p>
          <a:p>
            <a:pPr lvl="2"/>
            <a:r>
              <a:rPr lang="en-US" dirty="0"/>
              <a:t>e.g., using </a:t>
            </a:r>
            <a:r>
              <a:rPr lang="en-US" dirty="0">
                <a:latin typeface="Courier New"/>
                <a:cs typeface="Courier New"/>
              </a:rPr>
              <a:t>select</a:t>
            </a:r>
            <a:r>
              <a:rPr lang="en-US" dirty="0"/>
              <a:t> function</a:t>
            </a:r>
          </a:p>
          <a:p>
            <a:pPr lvl="2"/>
            <a:r>
              <a:rPr lang="en-US" dirty="0"/>
              <a:t>arrival of pending input is an </a:t>
            </a:r>
            <a:r>
              <a:rPr lang="en-US" i="1" dirty="0"/>
              <a:t>event</a:t>
            </a:r>
          </a:p>
          <a:p>
            <a:pPr lvl="1"/>
            <a:r>
              <a:rPr lang="en-US" dirty="0"/>
              <a:t>If  </a:t>
            </a:r>
            <a:r>
              <a:rPr lang="en-US" dirty="0" err="1"/>
              <a:t>listenfd</a:t>
            </a:r>
            <a:r>
              <a:rPr lang="en-US" dirty="0"/>
              <a:t> has input, then </a:t>
            </a:r>
            <a:r>
              <a:rPr lang="en-US" dirty="0">
                <a:latin typeface="Courier New"/>
                <a:cs typeface="Courier New"/>
              </a:rPr>
              <a:t>accept</a:t>
            </a:r>
            <a:r>
              <a:rPr lang="en-US" dirty="0"/>
              <a:t> connection</a:t>
            </a:r>
          </a:p>
          <a:p>
            <a:pPr lvl="2"/>
            <a:r>
              <a:rPr lang="en-US" dirty="0"/>
              <a:t>and add new </a:t>
            </a:r>
            <a:r>
              <a:rPr lang="en-US" dirty="0" err="1"/>
              <a:t>connfd</a:t>
            </a:r>
            <a:r>
              <a:rPr lang="en-US" dirty="0"/>
              <a:t> to array</a:t>
            </a:r>
          </a:p>
          <a:p>
            <a:pPr lvl="1"/>
            <a:r>
              <a:rPr lang="en-US" dirty="0"/>
              <a:t>Service all </a:t>
            </a:r>
            <a:r>
              <a:rPr lang="en-US" dirty="0" err="1"/>
              <a:t>connfd’s</a:t>
            </a:r>
            <a:r>
              <a:rPr lang="en-US" dirty="0"/>
              <a:t> with pending inputs</a:t>
            </a:r>
          </a:p>
          <a:p>
            <a:endParaRPr lang="en-US" dirty="0"/>
          </a:p>
          <a:p>
            <a:r>
              <a:rPr lang="en-US" dirty="0"/>
              <a:t>Details for select-based server in book</a:t>
            </a:r>
          </a:p>
        </p:txBody>
      </p:sp>
    </p:spTree>
    <p:extLst>
      <p:ext uri="{BB962C8B-B14F-4D97-AF65-F5344CB8AC3E}">
        <p14:creationId xmlns:p14="http://schemas.microsoft.com/office/powerpoint/2010/main" val="2725829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Multiplexed Event Processing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287869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10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1663" y="2459593"/>
            <a:ext cx="100540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connfd’s</a:t>
            </a:r>
            <a:endParaRPr lang="en-US" sz="1800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43000" y="32374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143000" y="35962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143000" y="39550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43137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43000" y="4672568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12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143000" y="5031343"/>
            <a:ext cx="990600" cy="369332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143000" y="539011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143000" y="5748893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3000" y="6107668"/>
            <a:ext cx="9906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-1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76200" y="28707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0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76200" y="32215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76200" y="357243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76200" y="392326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3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6200" y="427410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4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76200" y="462494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5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76200" y="4975781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6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76200" y="5326618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7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76200" y="5677456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8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6200" y="6028293"/>
            <a:ext cx="9906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n-US" sz="1800">
                <a:latin typeface="+mn-lt"/>
              </a:rPr>
              <a:t>9</a:t>
            </a:r>
          </a:p>
        </p:txBody>
      </p:sp>
      <p:sp>
        <p:nvSpPr>
          <p:cNvPr id="27" name="AutoShape 27"/>
          <p:cNvSpPr>
            <a:spLocks/>
          </p:cNvSpPr>
          <p:nvPr/>
        </p:nvSpPr>
        <p:spPr bwMode="auto">
          <a:xfrm>
            <a:off x="2286000" y="2916791"/>
            <a:ext cx="228600" cy="990601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2286000" y="3907393"/>
            <a:ext cx="2286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29" name="AutoShape 29"/>
          <p:cNvSpPr>
            <a:spLocks/>
          </p:cNvSpPr>
          <p:nvPr/>
        </p:nvSpPr>
        <p:spPr bwMode="auto">
          <a:xfrm>
            <a:off x="2286000" y="4669393"/>
            <a:ext cx="228600" cy="720725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0" name="AutoShape 30"/>
          <p:cNvSpPr>
            <a:spLocks/>
          </p:cNvSpPr>
          <p:nvPr/>
        </p:nvSpPr>
        <p:spPr bwMode="auto">
          <a:xfrm>
            <a:off x="2286000" y="5431393"/>
            <a:ext cx="228600" cy="1023382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sz="1800">
              <a:latin typeface="+mn-lt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514600" y="322159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514600" y="4135993"/>
            <a:ext cx="94128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Inactive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2514600" y="4866243"/>
            <a:ext cx="7816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Active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514600" y="6085443"/>
            <a:ext cx="12954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Never Used</a:t>
            </a:r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1066800" y="1849993"/>
            <a:ext cx="1233030" cy="369332"/>
          </a:xfrm>
          <a:prstGeom prst="rect">
            <a:avLst/>
          </a:prstGeom>
          <a:solidFill>
            <a:srgbClr val="F1C7C7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+mn-lt"/>
              </a:rPr>
              <a:t>listenfd = 3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800" y="1489645"/>
            <a:ext cx="191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Active Descriptors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6400" y="1132443"/>
            <a:ext cx="3429000" cy="5322332"/>
            <a:chOff x="3581400" y="1132443"/>
            <a:chExt cx="3429000" cy="5322332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4029579" y="28564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10</a:t>
              </a: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108242" y="2437368"/>
              <a:ext cx="1005403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connfd’s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4029579" y="32152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7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4029579" y="357401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4</a:t>
              </a: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029579" y="39327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029579" y="42915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4029579" y="4650343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12</a:t>
              </a:r>
            </a:p>
          </p:txBody>
        </p:sp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029579" y="5009118"/>
              <a:ext cx="990600" cy="3693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5</a:t>
              </a:r>
            </a:p>
          </p:txBody>
        </p: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4029579" y="536789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5" name="Rectangle 14"/>
            <p:cNvSpPr>
              <a:spLocks noChangeArrowheads="1"/>
            </p:cNvSpPr>
            <p:nvPr/>
          </p:nvSpPr>
          <p:spPr bwMode="auto">
            <a:xfrm>
              <a:off x="4029579" y="5726668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4029579" y="6085443"/>
              <a:ext cx="990600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-1</a:t>
              </a:r>
            </a:p>
          </p:txBody>
        </p:sp>
        <p:sp>
          <p:nvSpPr>
            <p:cNvPr id="55" name="Rectangle 38"/>
            <p:cNvSpPr>
              <a:spLocks noChangeArrowheads="1"/>
            </p:cNvSpPr>
            <p:nvPr/>
          </p:nvSpPr>
          <p:spPr bwMode="auto">
            <a:xfrm>
              <a:off x="3953379" y="1827768"/>
              <a:ext cx="1233030" cy="369332"/>
            </a:xfrm>
            <a:prstGeom prst="rect">
              <a:avLst/>
            </a:prstGeom>
            <a:solidFill>
              <a:srgbClr val="D5F1C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listenfd = 3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1501775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Pending Inputs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5186410" y="1958976"/>
              <a:ext cx="833391" cy="158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Arrow Connector 59"/>
            <p:cNvCxnSpPr>
              <a:endCxn id="38" idx="3"/>
            </p:cNvCxnSpPr>
            <p:nvPr/>
          </p:nvCxnSpPr>
          <p:spPr bwMode="auto">
            <a:xfrm rot="10800000">
              <a:off x="5020180" y="3399910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>
              <a:off x="5029201" y="4840844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0800000">
              <a:off x="5029201" y="5228709"/>
              <a:ext cx="994813" cy="686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triangle" w="lg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5400000" flipH="1" flipV="1">
              <a:off x="4152603" y="3364165"/>
              <a:ext cx="3733800" cy="90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5021561" y="1132443"/>
              <a:ext cx="1988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Read and service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633008" y="3185577"/>
            <a:ext cx="18533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Anything</a:t>
            </a:r>
          </a:p>
          <a:p>
            <a:r>
              <a:rPr lang="en-US" sz="2800" dirty="0">
                <a:latin typeface="+mn-lt"/>
              </a:rPr>
              <a:t>happened?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9ADCFE5-5B32-433F-8B31-FB4FA14C4E3D}"/>
              </a:ext>
            </a:extLst>
          </p:cNvPr>
          <p:cNvSpPr txBox="1"/>
          <p:nvPr/>
        </p:nvSpPr>
        <p:spPr>
          <a:xfrm>
            <a:off x="3766097" y="4844277"/>
            <a:ext cx="157722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Read and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service</a:t>
            </a:r>
          </a:p>
        </p:txBody>
      </p:sp>
    </p:spTree>
    <p:extLst>
      <p:ext uri="{BB962C8B-B14F-4D97-AF65-F5344CB8AC3E}">
        <p14:creationId xmlns:p14="http://schemas.microsoft.com/office/powerpoint/2010/main" val="41255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Event-based Servers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497013"/>
            <a:ext cx="8624887" cy="522446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One logical control flow and address space.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Can single-step with a debugger.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+</a:t>
            </a:r>
            <a:r>
              <a:rPr lang="en-US" dirty="0"/>
              <a:t> No process or thread control overhead.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Design of choice for high-performance Web servers and search engines. e.g., </a:t>
            </a:r>
            <a:r>
              <a:rPr lang="en-US" dirty="0" err="1"/>
              <a:t>Node.js</a:t>
            </a:r>
            <a:r>
              <a:rPr lang="en-US" dirty="0"/>
              <a:t>, </a:t>
            </a:r>
            <a:r>
              <a:rPr lang="en-US" dirty="0" err="1"/>
              <a:t>nginx</a:t>
            </a:r>
            <a:r>
              <a:rPr lang="en-US" dirty="0"/>
              <a:t>, Tornado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Significantly more complex to code than process-based</a:t>
            </a:r>
            <a:br>
              <a:rPr lang="en-US" dirty="0"/>
            </a:br>
            <a:r>
              <a:rPr lang="en-US" dirty="0"/>
              <a:t>       or thread-based designs.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/>
              <a:t> Hard to provide fine-grained concurrency.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how to deal with partial HTTP request headers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dirty="0">
                <a:latin typeface="Arial Black"/>
              </a:rPr>
              <a:t> </a:t>
            </a:r>
            <a:r>
              <a:rPr lang="en-US" dirty="0"/>
              <a:t>Cannot take advantage of multi-core.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Single thread of control</a:t>
            </a:r>
          </a:p>
        </p:txBody>
      </p:sp>
    </p:spTree>
    <p:extLst>
      <p:ext uri="{BB962C8B-B14F-4D97-AF65-F5344CB8AC3E}">
        <p14:creationId xmlns:p14="http://schemas.microsoft.com/office/powerpoint/2010/main" val="38383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Concurrent Programming Basics</a:t>
            </a:r>
            <a:r>
              <a:rPr lang="en-US" dirty="0"/>
              <a:t>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Process-based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/>
              <a:t>Thread-based Servers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236526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47650"/>
            <a:ext cx="8721725" cy="781050"/>
          </a:xfrm>
        </p:spPr>
        <p:txBody>
          <a:bodyPr/>
          <a:lstStyle/>
          <a:p>
            <a:r>
              <a:rPr lang="en-US" dirty="0"/>
              <a:t>Approach #3: Thread-based Servers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95400"/>
            <a:ext cx="8853487" cy="5149850"/>
          </a:xfrm>
        </p:spPr>
        <p:txBody>
          <a:bodyPr/>
          <a:lstStyle/>
          <a:p>
            <a:r>
              <a:rPr lang="en-US" sz="2600" dirty="0"/>
              <a:t>Very similar to approach #1 (process-based)</a:t>
            </a:r>
          </a:p>
          <a:p>
            <a:pPr lvl="1"/>
            <a:r>
              <a:rPr lang="en-US" dirty="0"/>
              <a:t>	…</a:t>
            </a:r>
            <a:r>
              <a:rPr lang="en-US" sz="2200" dirty="0"/>
              <a:t>but using threads instead of processes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Concurrent Programming Basics		      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Process-based Servers			      CSAPP 12.1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Event-based Servers			      CSAPP 12.2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Thread-based Servers			      CSAPP 12.3</a:t>
            </a:r>
          </a:p>
        </p:txBody>
      </p:sp>
    </p:spTree>
    <p:extLst>
      <p:ext uri="{BB962C8B-B14F-4D97-AF65-F5344CB8AC3E}">
        <p14:creationId xmlns:p14="http://schemas.microsoft.com/office/powerpoint/2010/main" val="4027609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35201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66976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8 7.40741E-7 L 0.20121 -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+mn-lt"/>
              </a:rPr>
              <a:t>0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Threads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85175" cy="4972050"/>
          </a:xfrm>
        </p:spPr>
        <p:txBody>
          <a:bodyPr/>
          <a:lstStyle/>
          <a:p>
            <a:r>
              <a:rPr lang="en-US" sz="2600" dirty="0"/>
              <a:t>Two threads are </a:t>
            </a:r>
            <a:r>
              <a:rPr lang="en-US" sz="2600" i="1" dirty="0"/>
              <a:t>concurrent</a:t>
            </a:r>
            <a:r>
              <a:rPr lang="en-US" sz="2600" dirty="0"/>
              <a:t> if their flows overlap in time</a:t>
            </a:r>
          </a:p>
          <a:p>
            <a:r>
              <a:rPr lang="en-US" sz="2600" dirty="0"/>
              <a:t>Otherwise, they are sequential</a:t>
            </a:r>
          </a:p>
          <a:p>
            <a:endParaRPr lang="en-US" sz="2200" dirty="0"/>
          </a:p>
          <a:p>
            <a:r>
              <a:rPr lang="en-US" sz="2600" dirty="0"/>
              <a:t>Examples:</a:t>
            </a:r>
          </a:p>
          <a:p>
            <a:pPr lvl="1"/>
            <a:r>
              <a:rPr lang="en-US" sz="2200" dirty="0"/>
              <a:t>Concurrent: A &amp; B, A&amp;C</a:t>
            </a:r>
          </a:p>
          <a:p>
            <a:pPr lvl="1"/>
            <a:r>
              <a:rPr lang="en-US" sz="2200" dirty="0"/>
              <a:t>Sequential: B &amp; 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05892" name="Line 4"/>
          <p:cNvSpPr>
            <a:spLocks noChangeShapeType="1"/>
          </p:cNvSpPr>
          <p:nvPr/>
        </p:nvSpPr>
        <p:spPr bwMode="auto">
          <a:xfrm flipH="1">
            <a:off x="4419600" y="344805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3" name="Text Box 5"/>
          <p:cNvSpPr txBox="1">
            <a:spLocks noChangeArrowheads="1"/>
          </p:cNvSpPr>
          <p:nvPr/>
        </p:nvSpPr>
        <p:spPr bwMode="auto">
          <a:xfrm>
            <a:off x="3704792" y="4504997"/>
            <a:ext cx="6596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Time</a:t>
            </a:r>
          </a:p>
        </p:txBody>
      </p:sp>
      <p:sp>
        <p:nvSpPr>
          <p:cNvPr id="805894" name="Line 6"/>
          <p:cNvSpPr>
            <a:spLocks noChangeShapeType="1"/>
          </p:cNvSpPr>
          <p:nvPr/>
        </p:nvSpPr>
        <p:spPr bwMode="auto">
          <a:xfrm>
            <a:off x="5200650" y="3598863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633913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6157913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1913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C</a:t>
            </a:r>
          </a:p>
        </p:txBody>
      </p:sp>
      <p:sp>
        <p:nvSpPr>
          <p:cNvPr id="805898" name="Line 10"/>
          <p:cNvSpPr>
            <a:spLocks noChangeShapeType="1"/>
          </p:cNvSpPr>
          <p:nvPr/>
        </p:nvSpPr>
        <p:spPr bwMode="auto">
          <a:xfrm flipH="1">
            <a:off x="6708775" y="39052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899" name="Line 11"/>
          <p:cNvSpPr>
            <a:spLocks noChangeShapeType="1"/>
          </p:cNvSpPr>
          <p:nvPr/>
        </p:nvSpPr>
        <p:spPr bwMode="auto">
          <a:xfrm flipH="1">
            <a:off x="8232775" y="451485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0" name="Line 12"/>
          <p:cNvSpPr>
            <a:spLocks noChangeShapeType="1"/>
          </p:cNvSpPr>
          <p:nvPr/>
        </p:nvSpPr>
        <p:spPr bwMode="auto">
          <a:xfrm>
            <a:off x="5184775" y="48958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1" name="Line 13"/>
          <p:cNvSpPr>
            <a:spLocks noChangeShapeType="1"/>
          </p:cNvSpPr>
          <p:nvPr/>
        </p:nvSpPr>
        <p:spPr bwMode="auto">
          <a:xfrm flipH="1">
            <a:off x="8232775" y="550545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4743450" y="3903663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3" name="Line 15"/>
          <p:cNvSpPr>
            <a:spLocks noChangeShapeType="1"/>
          </p:cNvSpPr>
          <p:nvPr/>
        </p:nvSpPr>
        <p:spPr bwMode="auto">
          <a:xfrm>
            <a:off x="4727575" y="4895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4" name="Line 16"/>
          <p:cNvSpPr>
            <a:spLocks noChangeShapeType="1"/>
          </p:cNvSpPr>
          <p:nvPr/>
        </p:nvSpPr>
        <p:spPr bwMode="auto">
          <a:xfrm>
            <a:off x="4727575" y="5505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5" name="Line 17"/>
          <p:cNvSpPr>
            <a:spLocks noChangeShapeType="1"/>
          </p:cNvSpPr>
          <p:nvPr/>
        </p:nvSpPr>
        <p:spPr bwMode="auto">
          <a:xfrm>
            <a:off x="4727575" y="61150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6" name="Line 18"/>
          <p:cNvSpPr>
            <a:spLocks noChangeShapeType="1"/>
          </p:cNvSpPr>
          <p:nvPr/>
        </p:nvSpPr>
        <p:spPr bwMode="auto">
          <a:xfrm>
            <a:off x="4727575" y="45148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5907" name="Line 19"/>
          <p:cNvSpPr>
            <a:spLocks noChangeShapeType="1"/>
          </p:cNvSpPr>
          <p:nvPr/>
        </p:nvSpPr>
        <p:spPr bwMode="auto">
          <a:xfrm>
            <a:off x="4727575" y="360045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8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Thread Execution</a:t>
            </a:r>
          </a:p>
        </p:txBody>
      </p:sp>
      <p:sp>
        <p:nvSpPr>
          <p:cNvPr id="805909" name="Rectangle 21"/>
          <p:cNvSpPr>
            <a:spLocks noGrp="1" noChangeArrowheads="1"/>
          </p:cNvSpPr>
          <p:nvPr>
            <p:ph sz="half" idx="1"/>
          </p:nvPr>
        </p:nvSpPr>
        <p:spPr>
          <a:xfrm>
            <a:off x="322263" y="1419225"/>
            <a:ext cx="3871913" cy="4972050"/>
          </a:xfrm>
        </p:spPr>
        <p:txBody>
          <a:bodyPr/>
          <a:lstStyle/>
          <a:p>
            <a:r>
              <a:rPr lang="en-US" dirty="0"/>
              <a:t>Single Core Processor</a:t>
            </a:r>
          </a:p>
          <a:p>
            <a:pPr lvl="1"/>
            <a:r>
              <a:rPr lang="en-US" dirty="0"/>
              <a:t>Simulate parallelism by time slicing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949825" y="1441231"/>
            <a:ext cx="3871912" cy="4972050"/>
          </a:xfrm>
        </p:spPr>
        <p:txBody>
          <a:bodyPr/>
          <a:lstStyle/>
          <a:p>
            <a:r>
              <a:rPr lang="en-US" dirty="0"/>
              <a:t>Multi-Core Processor</a:t>
            </a:r>
          </a:p>
          <a:p>
            <a:pPr lvl="1"/>
            <a:r>
              <a:rPr lang="en-US" dirty="0"/>
              <a:t>Can have true parallelism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35072" y="3429000"/>
            <a:ext cx="659631" cy="2743200"/>
            <a:chOff x="5530472" y="3429000"/>
            <a:chExt cx="659631" cy="2743200"/>
          </a:xfrm>
        </p:grpSpPr>
        <p:sp>
          <p:nvSpPr>
            <p:cNvPr id="805892" name="Line 4"/>
            <p:cNvSpPr>
              <a:spLocks noChangeShapeType="1"/>
            </p:cNvSpPr>
            <p:nvPr/>
          </p:nvSpPr>
          <p:spPr bwMode="auto">
            <a:xfrm flipH="1">
              <a:off x="5867400" y="3429000"/>
              <a:ext cx="0" cy="2743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3" name="Text Box 5"/>
            <p:cNvSpPr txBox="1">
              <a:spLocks noChangeArrowheads="1"/>
            </p:cNvSpPr>
            <p:nvPr/>
          </p:nvSpPr>
          <p:spPr bwMode="auto">
            <a:xfrm>
              <a:off x="5530472" y="4494213"/>
              <a:ext cx="659631" cy="36933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Time</a:t>
              </a:r>
            </a:p>
          </p:txBody>
        </p:sp>
      </p:grp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414532" y="3065463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805896" name="Text Box 8"/>
          <p:cNvSpPr txBox="1">
            <a:spLocks noChangeArrowheads="1"/>
          </p:cNvSpPr>
          <p:nvPr/>
        </p:nvSpPr>
        <p:spPr bwMode="auto">
          <a:xfrm>
            <a:off x="1709932" y="3065463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B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3081532" y="3065463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08195" y="3598863"/>
            <a:ext cx="3505200" cy="2516187"/>
            <a:chOff x="322262" y="3598863"/>
            <a:chExt cx="4054475" cy="2516187"/>
          </a:xfrm>
        </p:grpSpPr>
        <p:sp>
          <p:nvSpPr>
            <p:cNvPr id="805894" name="Line 6"/>
            <p:cNvSpPr>
              <a:spLocks noChangeShapeType="1"/>
            </p:cNvSpPr>
            <p:nvPr/>
          </p:nvSpPr>
          <p:spPr bwMode="auto">
            <a:xfrm>
              <a:off x="795337" y="3598863"/>
              <a:ext cx="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8" name="Line 10"/>
            <p:cNvSpPr>
              <a:spLocks noChangeShapeType="1"/>
            </p:cNvSpPr>
            <p:nvPr/>
          </p:nvSpPr>
          <p:spPr bwMode="auto">
            <a:xfrm flipH="1">
              <a:off x="2303462" y="39052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899" name="Line 11"/>
            <p:cNvSpPr>
              <a:spLocks noChangeShapeType="1"/>
            </p:cNvSpPr>
            <p:nvPr/>
          </p:nvSpPr>
          <p:spPr bwMode="auto">
            <a:xfrm flipH="1">
              <a:off x="3827462" y="4514850"/>
              <a:ext cx="0" cy="3810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779462" y="48958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1" name="Line 13"/>
            <p:cNvSpPr>
              <a:spLocks noChangeShapeType="1"/>
            </p:cNvSpPr>
            <p:nvPr/>
          </p:nvSpPr>
          <p:spPr bwMode="auto">
            <a:xfrm flipH="1">
              <a:off x="3827462" y="5505450"/>
              <a:ext cx="0" cy="60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2" name="Line 14"/>
            <p:cNvSpPr>
              <a:spLocks noChangeShapeType="1"/>
            </p:cNvSpPr>
            <p:nvPr/>
          </p:nvSpPr>
          <p:spPr bwMode="auto">
            <a:xfrm>
              <a:off x="338137" y="3903663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3" name="Line 15"/>
            <p:cNvSpPr>
              <a:spLocks noChangeShapeType="1"/>
            </p:cNvSpPr>
            <p:nvPr/>
          </p:nvSpPr>
          <p:spPr bwMode="auto">
            <a:xfrm>
              <a:off x="322262" y="4895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4" name="Line 16"/>
            <p:cNvSpPr>
              <a:spLocks noChangeShapeType="1"/>
            </p:cNvSpPr>
            <p:nvPr/>
          </p:nvSpPr>
          <p:spPr bwMode="auto">
            <a:xfrm>
              <a:off x="322262" y="5505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5" name="Line 17"/>
            <p:cNvSpPr>
              <a:spLocks noChangeShapeType="1"/>
            </p:cNvSpPr>
            <p:nvPr/>
          </p:nvSpPr>
          <p:spPr bwMode="auto">
            <a:xfrm>
              <a:off x="322262" y="61150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6" name="Line 18"/>
            <p:cNvSpPr>
              <a:spLocks noChangeShapeType="1"/>
            </p:cNvSpPr>
            <p:nvPr/>
          </p:nvSpPr>
          <p:spPr bwMode="auto">
            <a:xfrm>
              <a:off x="322262" y="45148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5907" name="Line 19"/>
            <p:cNvSpPr>
              <a:spLocks noChangeShapeType="1"/>
            </p:cNvSpPr>
            <p:nvPr/>
          </p:nvSpPr>
          <p:spPr bwMode="auto">
            <a:xfrm>
              <a:off x="322262" y="3600450"/>
              <a:ext cx="4038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14397" y="3048000"/>
            <a:ext cx="10567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A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09797" y="3048000"/>
            <a:ext cx="10404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Thread B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681397" y="3048000"/>
            <a:ext cx="10332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Thread C</a:t>
            </a: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5517045" y="3581399"/>
            <a:ext cx="0" cy="91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>
            <a:off x="6858000" y="3887787"/>
            <a:ext cx="0" cy="97575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8153400" y="4497387"/>
            <a:ext cx="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5503321" y="48783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H="1">
            <a:off x="6858000" y="5487987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5121784" y="3886200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>
            <a:off x="5108060" y="4878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108060" y="5487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5108060" y="60975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>
            <a:off x="5108060" y="44973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5108060" y="3582987"/>
            <a:ext cx="34914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999" y="6183868"/>
            <a:ext cx="253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Run 3 threads on 2 cores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327299" y="285750"/>
            <a:ext cx="7592093" cy="762000"/>
          </a:xfrm>
        </p:spPr>
        <p:txBody>
          <a:bodyPr/>
          <a:lstStyle/>
          <a:p>
            <a:r>
              <a:rPr lang="en-US" dirty="0"/>
              <a:t>Threads vs. Processes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624887" cy="5351462"/>
          </a:xfrm>
        </p:spPr>
        <p:txBody>
          <a:bodyPr/>
          <a:lstStyle/>
          <a:p>
            <a:r>
              <a:rPr lang="en-US" sz="2600" dirty="0"/>
              <a:t>How threads and processes are similar</a:t>
            </a:r>
          </a:p>
          <a:p>
            <a:pPr lvl="1"/>
            <a:r>
              <a:rPr lang="en-US" sz="2200" dirty="0"/>
              <a:t>Each has its own logical control flow</a:t>
            </a:r>
          </a:p>
          <a:p>
            <a:pPr lvl="1"/>
            <a:r>
              <a:rPr lang="en-US" sz="2200" dirty="0"/>
              <a:t>Each can run concurrently with others (possibly on different cores)</a:t>
            </a:r>
          </a:p>
          <a:p>
            <a:pPr lvl="1"/>
            <a:r>
              <a:rPr lang="en-US" sz="2200" dirty="0"/>
              <a:t>Each is context switched</a:t>
            </a:r>
          </a:p>
          <a:p>
            <a:pPr>
              <a:spcBef>
                <a:spcPts val="1800"/>
              </a:spcBef>
            </a:pPr>
            <a:r>
              <a:rPr lang="en-US" sz="2600" dirty="0"/>
              <a:t>How threads and processes are different</a:t>
            </a:r>
          </a:p>
          <a:p>
            <a:pPr lvl="1"/>
            <a:r>
              <a:rPr lang="en-US" sz="2200" dirty="0"/>
              <a:t>Threads share all code and data (except (unprotected) local stacks)</a:t>
            </a:r>
          </a:p>
          <a:p>
            <a:pPr lvl="2"/>
            <a:r>
              <a:rPr lang="en-US" dirty="0"/>
              <a:t>Processes (typically) do not</a:t>
            </a:r>
          </a:p>
          <a:p>
            <a:pPr lvl="1"/>
            <a:r>
              <a:rPr lang="en-US" sz="2200" dirty="0"/>
              <a:t>Threads are somewhat less expensive than processes</a:t>
            </a:r>
          </a:p>
          <a:p>
            <a:pPr lvl="2"/>
            <a:r>
              <a:rPr lang="en-US" dirty="0"/>
              <a:t>Process control (creating and reaping) twice as expensive as thread control</a:t>
            </a:r>
          </a:p>
          <a:p>
            <a:pPr lvl="2"/>
            <a:r>
              <a:rPr lang="en-US" dirty="0"/>
              <a:t>Linux numbers:</a:t>
            </a:r>
          </a:p>
          <a:p>
            <a:pPr lvl="3"/>
            <a:r>
              <a:rPr lang="en-US" dirty="0"/>
              <a:t>~20K cycles to create and reap a process</a:t>
            </a:r>
          </a:p>
          <a:p>
            <a:pPr lvl="3"/>
            <a:r>
              <a:rPr lang="en-US" dirty="0"/>
              <a:t>~10K cycles (or less) to create and reap a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vs. Signals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3048000"/>
            <a:ext cx="8624887" cy="3143250"/>
          </a:xfrm>
        </p:spPr>
        <p:txBody>
          <a:bodyPr/>
          <a:lstStyle/>
          <a:p>
            <a:r>
              <a:rPr lang="en-US" sz="2600" dirty="0"/>
              <a:t>Signal handler shares state with regular program</a:t>
            </a:r>
          </a:p>
          <a:p>
            <a:pPr lvl="1"/>
            <a:r>
              <a:rPr lang="en-US" sz="2200" dirty="0"/>
              <a:t>Including stack</a:t>
            </a:r>
          </a:p>
          <a:p>
            <a:r>
              <a:rPr lang="en-US" sz="2600" dirty="0"/>
              <a:t>Signal handler interrupts normal program execution</a:t>
            </a:r>
          </a:p>
          <a:p>
            <a:pPr lvl="1"/>
            <a:r>
              <a:rPr lang="en-US" dirty="0"/>
              <a:t>Unexpected procedure call</a:t>
            </a:r>
          </a:p>
          <a:p>
            <a:pPr lvl="1"/>
            <a:r>
              <a:rPr lang="en-US" dirty="0"/>
              <a:t>Returns to regular execution stream</a:t>
            </a:r>
          </a:p>
          <a:p>
            <a:pPr lvl="1"/>
            <a:r>
              <a:rPr lang="en-US" i="1" dirty="0"/>
              <a:t>Not </a:t>
            </a:r>
            <a:r>
              <a:rPr lang="en-US" dirty="0"/>
              <a:t>a peer</a:t>
            </a:r>
          </a:p>
          <a:p>
            <a:r>
              <a:rPr lang="en-US" dirty="0"/>
              <a:t>Limited forms of synchronization</a:t>
            </a:r>
          </a:p>
          <a:p>
            <a:pPr lvl="1"/>
            <a:r>
              <a:rPr lang="en-US" dirty="0"/>
              <a:t>Main program can block / unblock signals</a:t>
            </a:r>
          </a:p>
          <a:p>
            <a:pPr lvl="1"/>
            <a:r>
              <a:rPr lang="en-US" dirty="0"/>
              <a:t>Main program can pause for signal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E5BFE-6A8E-EC4E-A15E-B5E738E6C663}"/>
              </a:ext>
            </a:extLst>
          </p:cNvPr>
          <p:cNvGrpSpPr/>
          <p:nvPr/>
        </p:nvGrpSpPr>
        <p:grpSpPr>
          <a:xfrm>
            <a:off x="2650207" y="1219200"/>
            <a:ext cx="3878852" cy="1663918"/>
            <a:chOff x="5124214" y="3549860"/>
            <a:chExt cx="3878852" cy="1663918"/>
          </a:xfrm>
        </p:grpSpPr>
        <p:sp>
          <p:nvSpPr>
            <p:cNvPr id="5" name="Line 93">
              <a:extLst>
                <a:ext uri="{FF2B5EF4-FFF2-40B4-BE49-F238E27FC236}">
                  <a16:creationId xmlns:a16="http://schemas.microsoft.com/office/drawing/2014/main" id="{F96DBE58-A063-984C-A494-AB871055D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6" name="Line 94">
              <a:extLst>
                <a:ext uri="{FF2B5EF4-FFF2-40B4-BE49-F238E27FC236}">
                  <a16:creationId xmlns:a16="http://schemas.microsoft.com/office/drawing/2014/main" id="{5A1BB7E8-6B92-7846-936D-C4DF4B56A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" name="Line 95">
              <a:extLst>
                <a:ext uri="{FF2B5EF4-FFF2-40B4-BE49-F238E27FC236}">
                  <a16:creationId xmlns:a16="http://schemas.microsoft.com/office/drawing/2014/main" id="{EA091E02-3165-4540-BC58-ACA138757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6">
              <a:extLst>
                <a:ext uri="{FF2B5EF4-FFF2-40B4-BE49-F238E27FC236}">
                  <a16:creationId xmlns:a16="http://schemas.microsoft.com/office/drawing/2014/main" id="{376113CD-B1E4-8349-8D61-0C8A6C9A03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7">
              <a:extLst>
                <a:ext uri="{FF2B5EF4-FFF2-40B4-BE49-F238E27FC236}">
                  <a16:creationId xmlns:a16="http://schemas.microsoft.com/office/drawing/2014/main" id="{8442EA93-6320-5848-A479-040B227DD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Text Box 101">
              <a:extLst>
                <a:ext uri="{FF2B5EF4-FFF2-40B4-BE49-F238E27FC236}">
                  <a16:creationId xmlns:a16="http://schemas.microsoft.com/office/drawing/2014/main" id="{72684CDF-E02F-7048-BA71-1BE90A2C4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1" name="Text Box 102">
              <a:extLst>
                <a:ext uri="{FF2B5EF4-FFF2-40B4-BE49-F238E27FC236}">
                  <a16:creationId xmlns:a16="http://schemas.microsoft.com/office/drawing/2014/main" id="{0966EC43-04B9-9140-8CA2-2B7C4A4CA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2D41-F4C7-C244-8D7A-9EC14C3AE0A0}"/>
                </a:ext>
              </a:extLst>
            </p:cNvPr>
            <p:cNvSpPr txBox="1"/>
            <p:nvPr/>
          </p:nvSpPr>
          <p:spPr>
            <a:xfrm>
              <a:off x="5624003" y="35498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i="1" dirty="0">
                <a:solidFill>
                  <a:srgbClr val="800000"/>
                </a:solidFill>
                <a:latin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C38F55-E721-7846-B7F7-C937D81AD462}"/>
                </a:ext>
              </a:extLst>
            </p:cNvPr>
            <p:cNvSpPr txBox="1"/>
            <p:nvPr/>
          </p:nvSpPr>
          <p:spPr>
            <a:xfrm>
              <a:off x="8055371" y="39624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Handler</a:t>
              </a:r>
            </a:p>
          </p:txBody>
        </p:sp>
        <p:sp>
          <p:nvSpPr>
            <p:cNvPr id="14" name="Line 95">
              <a:extLst>
                <a:ext uri="{FF2B5EF4-FFF2-40B4-BE49-F238E27FC236}">
                  <a16:creationId xmlns:a16="http://schemas.microsoft.com/office/drawing/2014/main" id="{F6E63681-4A27-EE4B-A9B6-2299DBB0C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ECFE4-54DC-2D4B-949F-88C7E45602BE}"/>
                </a:ext>
              </a:extLst>
            </p:cNvPr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932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7962900" cy="573088"/>
          </a:xfrm>
        </p:spPr>
        <p:txBody>
          <a:bodyPr/>
          <a:lstStyle/>
          <a:p>
            <a:r>
              <a:rPr lang="en-US"/>
              <a:t>Posix Threads (Pthreads) Interface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914400"/>
            <a:ext cx="8394700" cy="5562600"/>
          </a:xfrm>
        </p:spPr>
        <p:txBody>
          <a:bodyPr/>
          <a:lstStyle/>
          <a:p>
            <a:r>
              <a:rPr lang="en-US" i="1" dirty="0" err="1"/>
              <a:t>Pthreads</a:t>
            </a:r>
            <a:r>
              <a:rPr lang="en-US" i="1" dirty="0"/>
              <a:t>:</a:t>
            </a:r>
            <a:r>
              <a:rPr lang="en-US" dirty="0"/>
              <a:t> Standard interface for ~60 functions that manipulate threads from C programs</a:t>
            </a:r>
          </a:p>
          <a:p>
            <a:pPr lvl="1"/>
            <a:r>
              <a:rPr lang="en-US" dirty="0"/>
              <a:t>Creating and reaping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pthread_create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/>
              <a:t>Determining your thread ID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pthread_self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Terminating threads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pthread_cancel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pthread_exit</a:t>
            </a:r>
            <a:r>
              <a:rPr lang="en-US" dirty="0">
                <a:latin typeface="Courier New" pitchFamily="49" charset="0"/>
              </a:rPr>
              <a:t>()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</a:rPr>
              <a:t>exit()</a:t>
            </a:r>
            <a:r>
              <a:rPr lang="en-US" dirty="0"/>
              <a:t> [terminates all threads] </a:t>
            </a:r>
          </a:p>
          <a:p>
            <a:pPr lvl="2"/>
            <a:r>
              <a:rPr lang="en-US" dirty="0">
                <a:latin typeface="Courier New" pitchFamily="49" charset="0"/>
              </a:rPr>
              <a:t>return </a:t>
            </a:r>
            <a:r>
              <a:rPr lang="en-US" dirty="0"/>
              <a:t>[terminates current thread]</a:t>
            </a:r>
          </a:p>
          <a:p>
            <a:pPr lvl="1"/>
            <a:r>
              <a:rPr lang="en-US" dirty="0"/>
              <a:t>Synchronizing access to shared variables</a:t>
            </a:r>
          </a:p>
          <a:p>
            <a:pPr lvl="2"/>
            <a:r>
              <a:rPr lang="en-US" dirty="0" err="1">
                <a:latin typeface="Courier New" pitchFamily="49" charset="0"/>
              </a:rPr>
              <a:t>pthread_mutex_init</a:t>
            </a:r>
            <a:endParaRPr lang="en-US" dirty="0">
              <a:latin typeface="Courier New" pitchFamily="49" charset="0"/>
            </a:endParaRPr>
          </a:p>
          <a:p>
            <a:pPr lvl="2"/>
            <a:r>
              <a:rPr lang="en-US" dirty="0" err="1">
                <a:latin typeface="Courier New" pitchFamily="49" charset="0"/>
              </a:rPr>
              <a:t>pthread_mutex</a:t>
            </a:r>
            <a:r>
              <a:rPr lang="en-US" dirty="0">
                <a:latin typeface="Courier New" pitchFamily="49" charset="0"/>
              </a:rPr>
              <a:t>_[un]lock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8376" y="5228272"/>
            <a:ext cx="6388287" cy="1477328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"Hello, world!\n"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08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Pthreads "hello, world" Program</a:t>
            </a:r>
          </a:p>
        </p:txBody>
      </p:sp>
      <p:sp>
        <p:nvSpPr>
          <p:cNvPr id="808963" name="Rectangle 3"/>
          <p:cNvSpPr>
            <a:spLocks noChangeArrowheads="1"/>
          </p:cNvSpPr>
          <p:nvPr/>
        </p:nvSpPr>
        <p:spPr bwMode="auto">
          <a:xfrm>
            <a:off x="76200" y="1397436"/>
            <a:ext cx="6410464" cy="3293209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 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hello.c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-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Pthreads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"hello, world" program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Pthread_join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                                  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52800" y="1905000"/>
            <a:ext cx="5021969" cy="1752600"/>
            <a:chOff x="4114798" y="1905000"/>
            <a:chExt cx="5021969" cy="1752600"/>
          </a:xfrm>
        </p:grpSpPr>
        <p:sp>
          <p:nvSpPr>
            <p:cNvPr id="808964" name="Text Box 4"/>
            <p:cNvSpPr txBox="1">
              <a:spLocks noChangeArrowheads="1"/>
            </p:cNvSpPr>
            <p:nvPr/>
          </p:nvSpPr>
          <p:spPr bwMode="auto">
            <a:xfrm>
              <a:off x="7039643" y="1905000"/>
              <a:ext cx="2097124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attributes </a:t>
              </a:r>
            </a:p>
            <a:p>
              <a:pPr algn="ctr"/>
              <a:r>
                <a:rPr lang="en-US" sz="2000" i="1">
                  <a:latin typeface="+mn-lt"/>
                </a:rPr>
                <a:t>(usually NULL)</a:t>
              </a:r>
            </a:p>
          </p:txBody>
        </p:sp>
        <p:sp>
          <p:nvSpPr>
            <p:cNvPr id="80896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99380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57800" y="3870557"/>
            <a:ext cx="3539887" cy="707887"/>
            <a:chOff x="6019799" y="3191013"/>
            <a:chExt cx="3539887" cy="707887"/>
          </a:xfrm>
        </p:grpSpPr>
        <p:sp>
          <p:nvSpPr>
            <p:cNvPr id="808965" name="Text Box 5"/>
            <p:cNvSpPr txBox="1">
              <a:spLocks noChangeArrowheads="1"/>
            </p:cNvSpPr>
            <p:nvPr/>
          </p:nvSpPr>
          <p:spPr bwMode="auto">
            <a:xfrm>
              <a:off x="7352481" y="3191014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>
                  <a:latin typeface="+mn-lt"/>
                </a:rPr>
                <a:t>(void *p) </a:t>
              </a:r>
            </a:p>
          </p:txBody>
        </p:sp>
        <p:sp>
          <p:nvSpPr>
            <p:cNvPr id="808968" name="Line 8"/>
            <p:cNvSpPr>
              <a:spLocks noChangeShapeType="1"/>
            </p:cNvSpPr>
            <p:nvPr/>
          </p:nvSpPr>
          <p:spPr bwMode="auto">
            <a:xfrm flipH="1" flipV="1">
              <a:off x="6019799" y="3191013"/>
              <a:ext cx="1427034" cy="3539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00400" y="4114800"/>
            <a:ext cx="4695877" cy="1552714"/>
            <a:chOff x="3810000" y="3857486"/>
            <a:chExt cx="4695877" cy="1552714"/>
          </a:xfrm>
        </p:grpSpPr>
        <p:sp>
          <p:nvSpPr>
            <p:cNvPr id="808966" name="Text Box 6"/>
            <p:cNvSpPr txBox="1">
              <a:spLocks noChangeArrowheads="1"/>
            </p:cNvSpPr>
            <p:nvPr/>
          </p:nvSpPr>
          <p:spPr bwMode="auto">
            <a:xfrm>
              <a:off x="6901552" y="4702314"/>
              <a:ext cx="160432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Return value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**p)</a:t>
              </a:r>
            </a:p>
          </p:txBody>
        </p:sp>
        <p:sp>
          <p:nvSpPr>
            <p:cNvPr id="808969" name="Line 9"/>
            <p:cNvSpPr>
              <a:spLocks noChangeShapeType="1"/>
            </p:cNvSpPr>
            <p:nvPr/>
          </p:nvSpPr>
          <p:spPr bwMode="auto">
            <a:xfrm flipH="1" flipV="1">
              <a:off x="3810000" y="3857486"/>
              <a:ext cx="3163098" cy="1162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38801" y="6336268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hello.c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2058888"/>
            <a:ext cx="2842459" cy="1598712"/>
            <a:chOff x="4114798" y="2058888"/>
            <a:chExt cx="5132216" cy="1598712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6929404" y="2058888"/>
              <a:ext cx="231761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flipH="1">
              <a:off x="4114798" y="2286000"/>
              <a:ext cx="2885539" cy="137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1000" y="3087588"/>
            <a:ext cx="4048080" cy="570012"/>
            <a:chOff x="4952998" y="2058888"/>
            <a:chExt cx="4048080" cy="570012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7175338" y="2058888"/>
              <a:ext cx="182574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4952998" y="2286000"/>
              <a:ext cx="2268270" cy="342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665695" y="4321313"/>
            <a:ext cx="82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+mn-lt"/>
              </a:rPr>
              <a:t>hello.c</a:t>
            </a:r>
            <a:endParaRPr lang="en-US" sz="1800" dirty="0">
              <a:solidFill>
                <a:srgbClr val="7F7F7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0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Threaded “hello, world”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2228104" y="1370290"/>
            <a:ext cx="1373092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809988" name="Text Box 4"/>
          <p:cNvSpPr txBox="1">
            <a:spLocks noChangeArrowheads="1"/>
          </p:cNvSpPr>
          <p:nvPr/>
        </p:nvSpPr>
        <p:spPr bwMode="auto">
          <a:xfrm>
            <a:off x="6242204" y="2602190"/>
            <a:ext cx="1314144" cy="36933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Peer thread</a:t>
            </a:r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>
            <a:off x="3083872" y="209498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>
            <a:off x="6724650" y="32607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6800850" y="3549928"/>
            <a:ext cx="19013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return NULL;</a:t>
            </a:r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>
            <a:off x="3083872" y="2424232"/>
            <a:ext cx="3640778" cy="836494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3" name="Text Box 9"/>
          <p:cNvSpPr txBox="1">
            <a:spLocks noChangeArrowheads="1"/>
          </p:cNvSpPr>
          <p:nvPr/>
        </p:nvSpPr>
        <p:spPr bwMode="auto">
          <a:xfrm>
            <a:off x="229796" y="3502710"/>
            <a:ext cx="26340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waits for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peer  thread to terminate</a:t>
            </a:r>
          </a:p>
        </p:txBody>
      </p:sp>
      <p:sp>
        <p:nvSpPr>
          <p:cNvPr id="809994" name="Line 10"/>
          <p:cNvSpPr>
            <a:spLocks noChangeShapeType="1"/>
          </p:cNvSpPr>
          <p:nvPr/>
        </p:nvSpPr>
        <p:spPr bwMode="auto">
          <a:xfrm flipH="1">
            <a:off x="3123776" y="3870325"/>
            <a:ext cx="3600873" cy="72584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1447800" y="5110887"/>
            <a:ext cx="1806579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dirty="0">
                <a:latin typeface="Courier New"/>
                <a:cs typeface="Courier New"/>
              </a:rPr>
              <a:t>exit()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Terminates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main thread and </a:t>
            </a:r>
          </a:p>
          <a:p>
            <a:pPr algn="r"/>
            <a:r>
              <a:rPr lang="en-US" sz="1800" dirty="0">
                <a:solidFill>
                  <a:srgbClr val="FF0000"/>
                </a:solidFill>
                <a:latin typeface="+mn-lt"/>
              </a:rPr>
              <a:t>any peer threads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336391" y="2232984"/>
            <a:ext cx="2813573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613435" y="3068708"/>
            <a:ext cx="253652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b="0" dirty="0">
                <a:latin typeface="+mn-lt"/>
              </a:rPr>
              <a:t>call </a:t>
            </a:r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283522" y="4554934"/>
            <a:ext cx="2819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Pthread_join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  <p:sp>
        <p:nvSpPr>
          <p:cNvPr id="809999" name="Text Box 15"/>
          <p:cNvSpPr txBox="1">
            <a:spLocks noChangeArrowheads="1"/>
          </p:cNvSpPr>
          <p:nvPr/>
        </p:nvSpPr>
        <p:spPr bwMode="auto">
          <a:xfrm>
            <a:off x="6781800" y="3199091"/>
            <a:ext cx="12928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()</a:t>
            </a:r>
          </a:p>
        </p:txBody>
      </p:sp>
      <p:sp>
        <p:nvSpPr>
          <p:cNvPr id="810000" name="Text Box 16"/>
          <p:cNvSpPr txBox="1">
            <a:spLocks noChangeArrowheads="1"/>
          </p:cNvSpPr>
          <p:nvPr/>
        </p:nvSpPr>
        <p:spPr bwMode="auto">
          <a:xfrm>
            <a:off x="6800850" y="3810000"/>
            <a:ext cx="131414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Peer thread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terminates</a:t>
            </a:r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51526" y="2553993"/>
            <a:ext cx="30722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 err="1">
                <a:latin typeface="Courier New"/>
                <a:cs typeface="Courier New"/>
              </a:rPr>
              <a:t>Pthread_create</a:t>
            </a:r>
            <a:r>
              <a:rPr lang="en-US" sz="1800" dirty="0">
                <a:latin typeface="Courier New"/>
                <a:cs typeface="Courier New"/>
              </a:rPr>
              <a:t>()</a:t>
            </a:r>
            <a:r>
              <a:rPr lang="en-US" sz="1800" b="0" dirty="0">
                <a:latin typeface="+mn-lt"/>
              </a:rPr>
              <a:t>returns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8" grpId="0" animBg="1"/>
      <p:bldP spid="809990" grpId="0" animBg="1"/>
      <p:bldP spid="809991" grpId="0"/>
      <p:bldP spid="809992" grpId="0" animBg="1"/>
      <p:bldP spid="809993" grpId="0"/>
      <p:bldP spid="809994" grpId="0" animBg="1"/>
      <p:bldP spid="809998" grpId="0"/>
      <p:bldP spid="809999" grpId="0"/>
      <p:bldP spid="8100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Programming is Hard!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human mind tends to be sequential</a:t>
            </a:r>
          </a:p>
          <a:p>
            <a:endParaRPr lang="en-US" sz="2600" dirty="0"/>
          </a:p>
          <a:p>
            <a:r>
              <a:rPr lang="en-US" sz="2600" dirty="0"/>
              <a:t>The notion of time is often misleading</a:t>
            </a:r>
          </a:p>
          <a:p>
            <a:endParaRPr lang="en-US" sz="2600" dirty="0"/>
          </a:p>
          <a:p>
            <a:r>
              <a:rPr lang="en-US" sz="2600" dirty="0"/>
              <a:t>Thinking about all possible sequences of events in a computer system is at least error prone and frequently impossible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/>
              <a:t>Thread-Based Concurrent Echo Server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381000" y="998589"/>
            <a:ext cx="8495835" cy="44217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listenfd = Open_listenfd(argv[1]);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Accept(listenfd, 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5315" y="49646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81729" y="5428302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US" b="0" kern="0" dirty="0"/>
              <a:t>Spawn new thread for each client</a:t>
            </a:r>
          </a:p>
          <a:p>
            <a:pPr lvl="1"/>
            <a:r>
              <a:rPr lang="en-US" b="0" kern="0" dirty="0"/>
              <a:t>Pass it copy of connection file descriptor</a:t>
            </a:r>
          </a:p>
          <a:p>
            <a:pPr lvl="1"/>
            <a:r>
              <a:rPr lang="en-US" b="0" kern="0" dirty="0"/>
              <a:t>Note use of </a:t>
            </a:r>
            <a:r>
              <a:rPr lang="en-US" kern="0" dirty="0" err="1">
                <a:latin typeface="Courier New"/>
                <a:cs typeface="Courier New"/>
              </a:rPr>
              <a:t>Malloc</a:t>
            </a:r>
            <a:r>
              <a:rPr lang="en-US" kern="0" dirty="0">
                <a:latin typeface="Courier New"/>
                <a:cs typeface="Courier New"/>
              </a:rPr>
              <a:t>()</a:t>
            </a:r>
            <a:r>
              <a:rPr lang="en-US" b="0" kern="0" dirty="0"/>
              <a:t>! [but not </a:t>
            </a:r>
            <a:r>
              <a:rPr lang="en-US" kern="0" dirty="0">
                <a:latin typeface="Courier New"/>
                <a:cs typeface="Courier New"/>
              </a:rPr>
              <a:t>Free()</a:t>
            </a:r>
            <a:r>
              <a:rPr lang="en-US" b="0" kern="0" dirty="0"/>
              <a:t>]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334963"/>
            <a:ext cx="8534400" cy="573087"/>
          </a:xfrm>
        </p:spPr>
        <p:txBody>
          <a:bodyPr/>
          <a:lstStyle/>
          <a:p>
            <a:r>
              <a:rPr lang="en-US"/>
              <a:t>Thread-Based Concurrent Server (cont)</a:t>
            </a:r>
          </a:p>
        </p:txBody>
      </p:sp>
      <p:sp>
        <p:nvSpPr>
          <p:cNvPr id="812035" name="Rectangle 3"/>
          <p:cNvSpPr>
            <a:spLocks noChangeArrowheads="1"/>
          </p:cNvSpPr>
          <p:nvPr/>
        </p:nvSpPr>
        <p:spPr bwMode="auto">
          <a:xfrm>
            <a:off x="838200" y="1407855"/>
            <a:ext cx="4508265" cy="2554545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Pthread_detach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pthread_self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4267200"/>
            <a:ext cx="8307387" cy="2255837"/>
          </a:xfrm>
        </p:spPr>
        <p:txBody>
          <a:bodyPr/>
          <a:lstStyle/>
          <a:p>
            <a:pPr lvl="1"/>
            <a:r>
              <a:rPr lang="en-US" sz="2600" dirty="0"/>
              <a:t>Run thread in “detached” mode.</a:t>
            </a:r>
          </a:p>
          <a:p>
            <a:pPr lvl="2"/>
            <a:r>
              <a:rPr lang="en-US" sz="2200" dirty="0"/>
              <a:t>Runs independently of other threads</a:t>
            </a:r>
          </a:p>
          <a:p>
            <a:pPr lvl="2"/>
            <a:r>
              <a:rPr lang="en-US" sz="2200" dirty="0"/>
              <a:t>Reaped automatically (by kernel) when it terminates</a:t>
            </a:r>
          </a:p>
          <a:p>
            <a:pPr lvl="1"/>
            <a:r>
              <a:rPr lang="en-US" sz="2600" dirty="0"/>
              <a:t>Free storage allocated to hold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sz="2600" dirty="0">
                <a:latin typeface="+mn-lt"/>
                <a:cs typeface="Courier New"/>
              </a:rPr>
              <a:t>Close </a:t>
            </a:r>
            <a:r>
              <a:rPr lang="en-US" sz="2600" dirty="0" err="1">
                <a:latin typeface="Courier New"/>
                <a:cs typeface="Courier New"/>
              </a:rPr>
              <a:t>connfd</a:t>
            </a:r>
            <a:r>
              <a:rPr lang="en-US" sz="2600" dirty="0">
                <a:latin typeface="+mn-lt"/>
                <a:cs typeface="Courier New"/>
              </a:rPr>
              <a:t> (important!)</a:t>
            </a:r>
            <a:endParaRPr lang="en-US" sz="26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112" y="3593068"/>
            <a:ext cx="148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Thread-based Server Execution Model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386043"/>
            <a:ext cx="8307387" cy="2025650"/>
          </a:xfrm>
        </p:spPr>
        <p:txBody>
          <a:bodyPr/>
          <a:lstStyle/>
          <a:p>
            <a:pPr lvl="1"/>
            <a:r>
              <a:rPr lang="en-US" sz="2600" dirty="0"/>
              <a:t>Each client handled by individual peer thread</a:t>
            </a:r>
          </a:p>
          <a:p>
            <a:pPr lvl="1"/>
            <a:r>
              <a:rPr lang="en-US" sz="2600" dirty="0"/>
              <a:t>Threads share all process state except TID</a:t>
            </a:r>
          </a:p>
          <a:p>
            <a:pPr lvl="1"/>
            <a:r>
              <a:rPr lang="en-US" sz="2600" dirty="0"/>
              <a:t>Each thread has a separate stack for local variables</a:t>
            </a:r>
          </a:p>
        </p:txBody>
      </p:sp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18288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1</a:t>
            </a:r>
          </a:p>
          <a:p>
            <a:pPr algn="ctr"/>
            <a:r>
              <a:rPr lang="en-US" sz="1800" dirty="0">
                <a:latin typeface="+mn-lt"/>
              </a:rPr>
              <a:t>server 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1" name="Rectangle 5"/>
          <p:cNvSpPr>
            <a:spLocks noChangeArrowheads="1"/>
          </p:cNvSpPr>
          <p:nvPr/>
        </p:nvSpPr>
        <p:spPr bwMode="auto">
          <a:xfrm>
            <a:off x="4648200" y="2667000"/>
            <a:ext cx="1114425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Client 2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peer</a:t>
            </a:r>
          </a:p>
          <a:p>
            <a:pPr algn="ctr"/>
            <a:r>
              <a:rPr lang="en-US" sz="1800" dirty="0">
                <a:latin typeface="+mn-lt"/>
              </a:rPr>
              <a:t>thread</a:t>
            </a:r>
          </a:p>
        </p:txBody>
      </p:sp>
      <p:sp>
        <p:nvSpPr>
          <p:cNvPr id="910342" name="Rectangle 6"/>
          <p:cNvSpPr>
            <a:spLocks noChangeArrowheads="1"/>
          </p:cNvSpPr>
          <p:nvPr/>
        </p:nvSpPr>
        <p:spPr bwMode="auto">
          <a:xfrm>
            <a:off x="3200400" y="1828800"/>
            <a:ext cx="1295400" cy="1249363"/>
          </a:xfrm>
          <a:prstGeom prst="rect">
            <a:avLst/>
          </a:prstGeom>
          <a:solidFill>
            <a:srgbClr val="F6F5BD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Listening</a:t>
            </a:r>
          </a:p>
          <a:p>
            <a:pPr algn="ctr"/>
            <a:r>
              <a:rPr lang="en-US" sz="1800" dirty="0">
                <a:latin typeface="+mn-lt"/>
              </a:rPr>
              <a:t>server</a:t>
            </a:r>
          </a:p>
          <a:p>
            <a:pPr algn="ctr"/>
            <a:r>
              <a:rPr lang="en-US" sz="1800" dirty="0">
                <a:latin typeface="+mn-lt"/>
              </a:rPr>
              <a:t>main thread</a:t>
            </a:r>
          </a:p>
        </p:txBody>
      </p:sp>
      <p:sp>
        <p:nvSpPr>
          <p:cNvPr id="910343" name="Line 7"/>
          <p:cNvSpPr>
            <a:spLocks noChangeShapeType="1"/>
          </p:cNvSpPr>
          <p:nvPr/>
        </p:nvSpPr>
        <p:spPr bwMode="auto">
          <a:xfrm>
            <a:off x="990600" y="1981200"/>
            <a:ext cx="2209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4" name="Text Box 8"/>
          <p:cNvSpPr txBox="1">
            <a:spLocks noChangeArrowheads="1"/>
          </p:cNvSpPr>
          <p:nvPr/>
        </p:nvSpPr>
        <p:spPr bwMode="auto">
          <a:xfrm>
            <a:off x="730752" y="1600200"/>
            <a:ext cx="237757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Connection requests</a:t>
            </a:r>
          </a:p>
        </p:txBody>
      </p:sp>
      <p:sp>
        <p:nvSpPr>
          <p:cNvPr id="910345" name="Line 9"/>
          <p:cNvSpPr>
            <a:spLocks noChangeShapeType="1"/>
          </p:cNvSpPr>
          <p:nvPr/>
        </p:nvSpPr>
        <p:spPr bwMode="auto">
          <a:xfrm>
            <a:off x="419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n>
                <a:solidFill>
                  <a:srgbClr val="000000"/>
                </a:solidFill>
              </a:ln>
              <a:latin typeface="+mn-lt"/>
            </a:endParaRPr>
          </a:p>
        </p:txBody>
      </p:sp>
      <p:sp>
        <p:nvSpPr>
          <p:cNvPr id="910346" name="Text Box 10"/>
          <p:cNvSpPr txBox="1">
            <a:spLocks noChangeArrowheads="1"/>
          </p:cNvSpPr>
          <p:nvPr/>
        </p:nvSpPr>
        <p:spPr bwMode="auto">
          <a:xfrm>
            <a:off x="134199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1 data</a:t>
            </a:r>
          </a:p>
        </p:txBody>
      </p:sp>
      <p:sp>
        <p:nvSpPr>
          <p:cNvPr id="910347" name="Line 11"/>
          <p:cNvSpPr>
            <a:spLocks noChangeShapeType="1"/>
          </p:cNvSpPr>
          <p:nvPr/>
        </p:nvSpPr>
        <p:spPr bwMode="auto">
          <a:xfrm flipH="1">
            <a:off x="5753100" y="3276600"/>
            <a:ext cx="1371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910348" name="Text Box 12"/>
          <p:cNvSpPr txBox="1">
            <a:spLocks noChangeArrowheads="1"/>
          </p:cNvSpPr>
          <p:nvPr/>
        </p:nvSpPr>
        <p:spPr bwMode="auto">
          <a:xfrm flipH="1">
            <a:off x="5787393" y="2876490"/>
            <a:ext cx="15278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latin typeface="+mn-lt"/>
              </a:rPr>
              <a:t>Client 2 data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348663" cy="573087"/>
          </a:xfrm>
        </p:spPr>
        <p:txBody>
          <a:bodyPr/>
          <a:lstStyle/>
          <a:p>
            <a:r>
              <a:rPr lang="en-US"/>
              <a:t>Issues With Thread-Based Servers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2" y="1311275"/>
            <a:ext cx="8624887" cy="55467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Run “detached” to automatically reap/cleanup threads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At any point in time, a thread is either </a:t>
            </a:r>
            <a:r>
              <a:rPr lang="en-US" sz="2200" i="1" dirty="0"/>
              <a:t>joinable</a:t>
            </a:r>
            <a:r>
              <a:rPr lang="en-US" sz="2200" dirty="0"/>
              <a:t> or </a:t>
            </a:r>
            <a:r>
              <a:rPr lang="en-US" sz="2200" i="1" dirty="0"/>
              <a:t>detached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i="1" dirty="0"/>
              <a:t>Joinable</a:t>
            </a:r>
            <a:r>
              <a:rPr lang="en-US" sz="2200" dirty="0"/>
              <a:t> thread can be reaped and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must be reaped (with </a:t>
            </a:r>
            <a:r>
              <a:rPr lang="en-US" dirty="0" err="1">
                <a:latin typeface="Courier New" pitchFamily="49" charset="0"/>
              </a:rPr>
              <a:t>pthread_join</a:t>
            </a:r>
            <a:r>
              <a:rPr lang="en-US" dirty="0"/>
              <a:t>) to free memory resources</a:t>
            </a:r>
          </a:p>
          <a:p>
            <a:pPr lvl="1">
              <a:lnSpc>
                <a:spcPct val="90000"/>
              </a:lnSpc>
            </a:pPr>
            <a:r>
              <a:rPr lang="en-US" sz="2200" i="1" dirty="0"/>
              <a:t>Detached </a:t>
            </a:r>
            <a:r>
              <a:rPr lang="en-US" sz="2200" dirty="0"/>
              <a:t>thread cannot be reaped or killed by other threads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resources are automatically reaped on termination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Default state is joinable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 </a:t>
            </a:r>
            <a:r>
              <a:rPr lang="en-US" dirty="0" err="1">
                <a:latin typeface="Courier New" pitchFamily="49" charset="0"/>
              </a:rPr>
              <a:t>pthread_detach(pthread_self</a:t>
            </a:r>
            <a:r>
              <a:rPr lang="en-US" dirty="0">
                <a:latin typeface="Courier New" pitchFamily="49" charset="0"/>
              </a:rPr>
              <a:t>())</a:t>
            </a:r>
            <a:r>
              <a:rPr lang="en-US" dirty="0"/>
              <a:t> to make detached</a:t>
            </a:r>
          </a:p>
          <a:p>
            <a:pPr>
              <a:lnSpc>
                <a:spcPct val="85000"/>
              </a:lnSpc>
            </a:pPr>
            <a:r>
              <a:rPr lang="en-US" sz="2600" dirty="0"/>
              <a:t>Must be careful to avoid unintended sharing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For example, passing pointer to main thread’s stack</a:t>
            </a:r>
          </a:p>
          <a:p>
            <a:pPr lvl="2">
              <a:lnSpc>
                <a:spcPct val="90000"/>
              </a:lnSpc>
            </a:pPr>
            <a:r>
              <a:rPr lang="en-US" sz="1800" dirty="0" err="1">
                <a:latin typeface="Courier New" pitchFamily="49" charset="0"/>
              </a:rPr>
              <a:t>Pthread_create(&amp;tid</a:t>
            </a:r>
            <a:r>
              <a:rPr lang="en-US" sz="1800" dirty="0">
                <a:latin typeface="Courier New" pitchFamily="49" charset="0"/>
              </a:rPr>
              <a:t>, NULL, thread, (void *)&amp;</a:t>
            </a:r>
            <a:r>
              <a:rPr lang="en-US" sz="1800" dirty="0" err="1">
                <a:latin typeface="Courier New" pitchFamily="49" charset="0"/>
              </a:rPr>
              <a:t>connfd</a:t>
            </a:r>
            <a:r>
              <a:rPr lang="en-US" sz="1800" dirty="0">
                <a:latin typeface="Courier New" pitchFamily="49" charset="0"/>
              </a:rPr>
              <a:t>);</a:t>
            </a:r>
            <a:endParaRPr lang="en-US" dirty="0">
              <a:latin typeface="Courier New" pitchFamily="49" charset="0"/>
            </a:endParaRPr>
          </a:p>
          <a:p>
            <a:pPr>
              <a:lnSpc>
                <a:spcPct val="85000"/>
              </a:lnSpc>
            </a:pPr>
            <a:r>
              <a:rPr lang="en-US" sz="2600" dirty="0"/>
              <a:t>All functions called by a thread must be </a:t>
            </a:r>
            <a:r>
              <a:rPr lang="en-US" sz="2600" i="1" dirty="0"/>
              <a:t>thread-safe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(next lecture)</a:t>
            </a:r>
          </a:p>
          <a:p>
            <a:pPr lvl="1">
              <a:lnSpc>
                <a:spcPct val="90000"/>
              </a:lnSpc>
            </a:pPr>
            <a:endParaRPr lang="en-US" i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Form of Unintended Sharing</a:t>
            </a:r>
          </a:p>
        </p:txBody>
      </p:sp>
      <p:sp>
        <p:nvSpPr>
          <p:cNvPr id="851971" name="Text Box 3"/>
          <p:cNvSpPr txBox="1">
            <a:spLocks noChangeArrowheads="1"/>
          </p:cNvSpPr>
          <p:nvPr/>
        </p:nvSpPr>
        <p:spPr bwMode="auto">
          <a:xfrm>
            <a:off x="987317" y="2525990"/>
            <a:ext cx="1359116" cy="36933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main thread</a:t>
            </a:r>
          </a:p>
        </p:txBody>
      </p:sp>
      <p:sp>
        <p:nvSpPr>
          <p:cNvPr id="851972" name="Text Box 4"/>
          <p:cNvSpPr txBox="1">
            <a:spLocks noChangeArrowheads="1"/>
          </p:cNvSpPr>
          <p:nvPr/>
        </p:nvSpPr>
        <p:spPr bwMode="auto">
          <a:xfrm>
            <a:off x="5131936" y="3879850"/>
            <a:ext cx="643626" cy="338554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peer</a:t>
            </a:r>
            <a:r>
              <a:rPr lang="en-US" sz="1600" baseline="-25000">
                <a:latin typeface="+mn-lt"/>
              </a:rPr>
              <a:t>1</a:t>
            </a:r>
          </a:p>
        </p:txBody>
      </p:sp>
      <p:sp>
        <p:nvSpPr>
          <p:cNvPr id="851973" name="Line 5"/>
          <p:cNvSpPr>
            <a:spLocks noChangeShapeType="1"/>
          </p:cNvSpPr>
          <p:nvPr/>
        </p:nvSpPr>
        <p:spPr bwMode="auto">
          <a:xfrm>
            <a:off x="1647825" y="3213100"/>
            <a:ext cx="19050" cy="3413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4" name="Line 6"/>
          <p:cNvSpPr>
            <a:spLocks noChangeShapeType="1"/>
          </p:cNvSpPr>
          <p:nvPr/>
        </p:nvSpPr>
        <p:spPr bwMode="auto">
          <a:xfrm>
            <a:off x="5476875" y="4416425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76" name="Line 8"/>
          <p:cNvSpPr>
            <a:spLocks noChangeShapeType="1"/>
          </p:cNvSpPr>
          <p:nvPr/>
        </p:nvSpPr>
        <p:spPr bwMode="auto">
          <a:xfrm>
            <a:off x="1647825" y="3594100"/>
            <a:ext cx="3829050" cy="8223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851986" name="Rectangle 18"/>
          <p:cNvSpPr>
            <a:spLocks noChangeArrowheads="1"/>
          </p:cNvSpPr>
          <p:nvPr/>
        </p:nvSpPr>
        <p:spPr bwMode="auto">
          <a:xfrm>
            <a:off x="325438" y="1159538"/>
            <a:ext cx="8742096" cy="11264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    while (1) {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connfd </a:t>
            </a:r>
            <a:r>
              <a:rPr lang="nl-NL" sz="1600" dirty="0">
                <a:latin typeface="Courier New" pitchFamily="49" charset="0"/>
              </a:rPr>
              <a:t>= Accept(listenfd, (SA *) &amp;clientaddr, &amp;clientlen);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latin typeface="Courier New" pitchFamily="49" charset="0"/>
              </a:rPr>
              <a:t>	Pthread_create(&amp;tid, NULL, thread, </a:t>
            </a:r>
            <a:r>
              <a:rPr lang="nl-NL" sz="1600" dirty="0">
                <a:solidFill>
                  <a:srgbClr val="FF0000"/>
                </a:solidFill>
                <a:latin typeface="Courier New" pitchFamily="49" charset="0"/>
              </a:rPr>
              <a:t>&amp;connfd</a:t>
            </a:r>
            <a:r>
              <a:rPr lang="nl-NL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851987" name="Text Box 19"/>
          <p:cNvSpPr txBox="1">
            <a:spLocks noChangeArrowheads="1"/>
          </p:cNvSpPr>
          <p:nvPr/>
        </p:nvSpPr>
        <p:spPr bwMode="auto">
          <a:xfrm>
            <a:off x="6219825" y="3132138"/>
            <a:ext cx="1055688" cy="392112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connfd</a:t>
            </a:r>
            <a:endParaRPr lang="en-US" sz="1600" baseline="-25000">
              <a:latin typeface="+mn-lt"/>
            </a:endParaRPr>
          </a:p>
        </p:txBody>
      </p:sp>
      <p:sp>
        <p:nvSpPr>
          <p:cNvPr id="851989" name="Text Box 21"/>
          <p:cNvSpPr txBox="1">
            <a:spLocks noChangeArrowheads="1"/>
          </p:cNvSpPr>
          <p:nvPr/>
        </p:nvSpPr>
        <p:spPr bwMode="auto">
          <a:xfrm>
            <a:off x="5686521" y="2717740"/>
            <a:ext cx="2111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Main thread stack</a:t>
            </a:r>
          </a:p>
        </p:txBody>
      </p:sp>
      <p:sp>
        <p:nvSpPr>
          <p:cNvPr id="851990" name="Text Box 22"/>
          <p:cNvSpPr txBox="1">
            <a:spLocks noChangeArrowheads="1"/>
          </p:cNvSpPr>
          <p:nvPr/>
        </p:nvSpPr>
        <p:spPr bwMode="auto">
          <a:xfrm>
            <a:off x="7391400" y="4343400"/>
            <a:ext cx="1066800" cy="315913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vargp</a:t>
            </a:r>
          </a:p>
        </p:txBody>
      </p:sp>
      <p:sp>
        <p:nvSpPr>
          <p:cNvPr id="851991" name="Text Box 23"/>
          <p:cNvSpPr txBox="1">
            <a:spLocks noChangeArrowheads="1"/>
          </p:cNvSpPr>
          <p:nvPr/>
        </p:nvSpPr>
        <p:spPr bwMode="auto">
          <a:xfrm>
            <a:off x="7461507" y="3936940"/>
            <a:ext cx="1363499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+mn-lt"/>
              </a:rPr>
              <a:t>Peer</a:t>
            </a:r>
            <a:r>
              <a:rPr lang="en-US" sz="2000" baseline="-25000">
                <a:latin typeface="+mn-lt"/>
              </a:rPr>
              <a:t>1</a:t>
            </a:r>
            <a:r>
              <a:rPr lang="en-US" sz="2000">
                <a:latin typeface="+mn-lt"/>
              </a:rPr>
              <a:t> stack</a:t>
            </a:r>
          </a:p>
        </p:txBody>
      </p:sp>
      <p:sp>
        <p:nvSpPr>
          <p:cNvPr id="851994" name="Line 26"/>
          <p:cNvSpPr>
            <a:spLocks noChangeShapeType="1"/>
          </p:cNvSpPr>
          <p:nvPr/>
        </p:nvSpPr>
        <p:spPr bwMode="auto">
          <a:xfrm flipH="1" flipV="1">
            <a:off x="7162799" y="3505200"/>
            <a:ext cx="386557" cy="9112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square" anchor="ctr">
            <a:spAutoFit/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851998" name="Text Box 30"/>
          <p:cNvSpPr txBox="1">
            <a:spLocks noChangeArrowheads="1"/>
          </p:cNvSpPr>
          <p:nvPr/>
        </p:nvSpPr>
        <p:spPr bwMode="auto">
          <a:xfrm>
            <a:off x="1676400" y="3200400"/>
            <a:ext cx="199355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connfd = connfd</a:t>
            </a:r>
            <a:r>
              <a:rPr lang="en-US" sz="2000" baseline="-25000">
                <a:latin typeface="+mn-lt"/>
              </a:rPr>
              <a:t>1</a:t>
            </a:r>
          </a:p>
        </p:txBody>
      </p:sp>
      <p:sp>
        <p:nvSpPr>
          <p:cNvPr id="851999" name="Text Box 31"/>
          <p:cNvSpPr txBox="1">
            <a:spLocks noChangeArrowheads="1"/>
          </p:cNvSpPr>
          <p:nvPr/>
        </p:nvSpPr>
        <p:spPr bwMode="auto">
          <a:xfrm>
            <a:off x="5410200" y="4495800"/>
            <a:ext cx="195172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+mn-lt"/>
              </a:rPr>
              <a:t> connfd = *vargp</a:t>
            </a:r>
            <a:endParaRPr lang="en-US" sz="2000" baseline="-2500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66875" y="4572000"/>
            <a:ext cx="5695051" cy="1752600"/>
            <a:chOff x="1666875" y="4572000"/>
            <a:chExt cx="5695051" cy="1752600"/>
          </a:xfrm>
        </p:grpSpPr>
        <p:sp>
          <p:nvSpPr>
            <p:cNvPr id="851997" name="Line 29"/>
            <p:cNvSpPr>
              <a:spLocks noChangeShapeType="1"/>
            </p:cNvSpPr>
            <p:nvPr/>
          </p:nvSpPr>
          <p:spPr bwMode="auto">
            <a:xfrm>
              <a:off x="5491163" y="5715000"/>
              <a:ext cx="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666875" y="4572000"/>
              <a:ext cx="5695051" cy="1511360"/>
              <a:chOff x="1666875" y="4572000"/>
              <a:chExt cx="5695051" cy="1511360"/>
            </a:xfrm>
          </p:grpSpPr>
          <p:sp>
            <p:nvSpPr>
              <p:cNvPr id="851978" name="Line 10"/>
              <p:cNvSpPr>
                <a:spLocks noChangeShapeType="1"/>
              </p:cNvSpPr>
              <p:nvPr/>
            </p:nvSpPr>
            <p:spPr bwMode="auto">
              <a:xfrm>
                <a:off x="1666875" y="5026025"/>
                <a:ext cx="3810000" cy="762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851996" name="Text Box 28"/>
              <p:cNvSpPr txBox="1">
                <a:spLocks noChangeArrowheads="1"/>
              </p:cNvSpPr>
              <p:nvPr/>
            </p:nvSpPr>
            <p:spPr bwMode="auto">
              <a:xfrm>
                <a:off x="5146224" y="5178425"/>
                <a:ext cx="643626" cy="338554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1600">
                    <a:latin typeface="+mn-lt"/>
                  </a:rPr>
                  <a:t>peer</a:t>
                </a:r>
                <a:r>
                  <a:rPr lang="en-US" sz="1600" baseline="-25000">
                    <a:latin typeface="+mn-lt"/>
                  </a:rPr>
                  <a:t>2</a:t>
                </a:r>
              </a:p>
            </p:txBody>
          </p:sp>
          <p:sp>
            <p:nvSpPr>
              <p:cNvPr id="852002" name="Text Box 34"/>
              <p:cNvSpPr txBox="1">
                <a:spLocks noChangeArrowheads="1"/>
              </p:cNvSpPr>
              <p:nvPr/>
            </p:nvSpPr>
            <p:spPr bwMode="auto">
              <a:xfrm>
                <a:off x="1676400" y="4572000"/>
                <a:ext cx="1993554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latin typeface="+mn-lt"/>
                  </a:rPr>
                  <a:t>connfd</a:t>
                </a:r>
                <a:r>
                  <a:rPr lang="en-US" sz="2000" dirty="0">
                    <a:latin typeface="+mn-lt"/>
                  </a:rPr>
                  <a:t> = connfd</a:t>
                </a:r>
                <a:r>
                  <a:rPr lang="en-US" sz="2000" baseline="-25000" dirty="0">
                    <a:latin typeface="+mn-lt"/>
                  </a:rPr>
                  <a:t>2</a:t>
                </a:r>
              </a:p>
            </p:txBody>
          </p:sp>
          <p:sp>
            <p:nvSpPr>
              <p:cNvPr id="852003" name="Text Box 35"/>
              <p:cNvSpPr txBox="1">
                <a:spLocks noChangeArrowheads="1"/>
              </p:cNvSpPr>
              <p:nvPr/>
            </p:nvSpPr>
            <p:spPr bwMode="auto">
              <a:xfrm>
                <a:off x="5410200" y="5683250"/>
                <a:ext cx="1951726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+mn-lt"/>
                  </a:rPr>
                  <a:t> connfd = *vargp</a:t>
                </a:r>
                <a:endParaRPr lang="en-US" sz="2000" baseline="-25000">
                  <a:latin typeface="+mn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657600" y="4648200"/>
            <a:ext cx="1600200" cy="552510"/>
            <a:chOff x="3657600" y="4648200"/>
            <a:chExt cx="1600200" cy="552510"/>
          </a:xfrm>
        </p:grpSpPr>
        <p:sp>
          <p:nvSpPr>
            <p:cNvPr id="852004" name="Line 36"/>
            <p:cNvSpPr>
              <a:spLocks noChangeShapeType="1"/>
            </p:cNvSpPr>
            <p:nvPr/>
          </p:nvSpPr>
          <p:spPr bwMode="auto">
            <a:xfrm>
              <a:off x="3657600" y="4648200"/>
              <a:ext cx="1600200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852005" name="Text Box 37"/>
            <p:cNvSpPr txBox="1">
              <a:spLocks noChangeArrowheads="1"/>
            </p:cNvSpPr>
            <p:nvPr/>
          </p:nvSpPr>
          <p:spPr bwMode="auto">
            <a:xfrm>
              <a:off x="4182447" y="4800600"/>
              <a:ext cx="775648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Race!</a:t>
              </a:r>
            </a:p>
          </p:txBody>
        </p:sp>
      </p:grpSp>
      <p:sp>
        <p:nvSpPr>
          <p:cNvPr id="852006" name="Text Box 38"/>
          <p:cNvSpPr txBox="1">
            <a:spLocks noChangeArrowheads="1"/>
          </p:cNvSpPr>
          <p:nvPr/>
        </p:nvSpPr>
        <p:spPr bwMode="auto">
          <a:xfrm>
            <a:off x="1828800" y="6324600"/>
            <a:ext cx="6847084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0" i="1" dirty="0">
                <a:solidFill>
                  <a:srgbClr val="FF0000"/>
                </a:solidFill>
                <a:latin typeface="+mn-lt"/>
              </a:rPr>
              <a:t>Why would both copies of </a:t>
            </a:r>
            <a:r>
              <a:rPr lang="en-US" sz="2200" b="0" i="1" dirty="0" err="1">
                <a:solidFill>
                  <a:srgbClr val="FF0000"/>
                </a:solidFill>
                <a:latin typeface="+mn-lt"/>
              </a:rPr>
              <a:t>vargp</a:t>
            </a:r>
            <a:r>
              <a:rPr lang="en-US" sz="2200" b="0" i="1" dirty="0">
                <a:solidFill>
                  <a:srgbClr val="FF0000"/>
                </a:solidFill>
                <a:latin typeface="+mn-lt"/>
              </a:rPr>
              <a:t> point to same location?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6599" y="3505200"/>
            <a:ext cx="1738407" cy="2678113"/>
            <a:chOff x="7086599" y="3505200"/>
            <a:chExt cx="1738407" cy="2678113"/>
          </a:xfrm>
        </p:grpSpPr>
        <p:sp>
          <p:nvSpPr>
            <p:cNvPr id="851993" name="Text Box 25"/>
            <p:cNvSpPr txBox="1">
              <a:spLocks noChangeArrowheads="1"/>
            </p:cNvSpPr>
            <p:nvPr/>
          </p:nvSpPr>
          <p:spPr bwMode="auto">
            <a:xfrm>
              <a:off x="7461507" y="5391090"/>
              <a:ext cx="136349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Peer</a:t>
              </a:r>
              <a:r>
                <a:rPr lang="en-US" sz="2000" baseline="-25000" dirty="0">
                  <a:latin typeface="+mn-lt"/>
                </a:rPr>
                <a:t>2</a:t>
              </a:r>
              <a:r>
                <a:rPr lang="en-US" sz="2000" dirty="0">
                  <a:latin typeface="+mn-lt"/>
                </a:rPr>
                <a:t> stack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086599" y="3505200"/>
              <a:ext cx="1295401" cy="2678113"/>
              <a:chOff x="7086599" y="3505200"/>
              <a:chExt cx="1295401" cy="2678113"/>
            </a:xfrm>
          </p:grpSpPr>
          <p:sp>
            <p:nvSpPr>
              <p:cNvPr id="851992" name="Text Box 24"/>
              <p:cNvSpPr txBox="1">
                <a:spLocks noChangeArrowheads="1"/>
              </p:cNvSpPr>
              <p:nvPr/>
            </p:nvSpPr>
            <p:spPr bwMode="auto">
              <a:xfrm>
                <a:off x="7315200" y="5867400"/>
                <a:ext cx="1066800" cy="315913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+mn-lt"/>
                  </a:rPr>
                  <a:t>vargp</a:t>
                </a:r>
              </a:p>
            </p:txBody>
          </p:sp>
          <p:sp>
            <p:nvSpPr>
              <p:cNvPr id="852000" name="Line 32"/>
              <p:cNvSpPr>
                <a:spLocks noChangeShapeType="1"/>
              </p:cNvSpPr>
              <p:nvPr/>
            </p:nvSpPr>
            <p:spPr bwMode="auto">
              <a:xfrm flipH="1" flipV="1">
                <a:off x="7086599" y="3505200"/>
                <a:ext cx="398463" cy="2450306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>
                <a:off x="7420769" y="5955506"/>
                <a:ext cx="128588" cy="128588"/>
              </a:xfrm>
              <a:prstGeom prst="ellipse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</p:grp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>
            <a:off x="7529052" y="4416425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6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00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this race occur?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76200" y="1604665"/>
            <a:ext cx="4182555" cy="147732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r>
              <a:rPr lang="en-US" sz="1800" dirty="0">
                <a:latin typeface="Courier New" pitchFamily="49" charset="0"/>
              </a:rPr>
              <a:t>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Pthread_create</a:t>
            </a:r>
            <a:r>
              <a:rPr lang="en-US" sz="1800" dirty="0">
                <a:latin typeface="Courier New" pitchFamily="49" charset="0"/>
              </a:rPr>
              <a:t>(&amp;</a:t>
            </a:r>
            <a:r>
              <a:rPr lang="en-US" sz="1800" dirty="0" err="1">
                <a:latin typeface="Courier New" pitchFamily="49" charset="0"/>
              </a:rPr>
              <a:t>tid</a:t>
            </a:r>
            <a:r>
              <a:rPr lang="en-US" sz="1800" dirty="0">
                <a:latin typeface="Courier New" pitchFamily="49" charset="0"/>
              </a:rPr>
              <a:t>, NULL,</a:t>
            </a:r>
          </a:p>
          <a:p>
            <a:r>
              <a:rPr lang="en-US" sz="1800" dirty="0">
                <a:latin typeface="Courier New" pitchFamily="49" charset="0"/>
              </a:rPr>
              <a:t>                 thread,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&amp;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1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806826"/>
            <a:ext cx="8548687" cy="1319212"/>
          </a:xfrm>
        </p:spPr>
        <p:txBody>
          <a:bodyPr/>
          <a:lstStyle/>
          <a:p>
            <a:r>
              <a:rPr lang="en-US" sz="2600" dirty="0"/>
              <a:t>Race Test</a:t>
            </a:r>
          </a:p>
          <a:p>
            <a:pPr lvl="1"/>
            <a:r>
              <a:rPr lang="en-US" sz="2200" dirty="0"/>
              <a:t>If no race, then each thread would get different value of </a:t>
            </a:r>
            <a:r>
              <a:rPr lang="en-US" sz="2200" b="1" dirty="0" err="1">
                <a:latin typeface="Courier New"/>
                <a:cs typeface="Courier New"/>
              </a:rPr>
              <a:t>i</a:t>
            </a:r>
            <a:endParaRPr lang="en-US" sz="2200" b="1" dirty="0">
              <a:latin typeface="Courier New"/>
              <a:cs typeface="Courier New"/>
            </a:endParaRPr>
          </a:p>
          <a:p>
            <a:pPr lvl="1"/>
            <a:r>
              <a:rPr lang="en-US" sz="2200" dirty="0"/>
              <a:t>Set of saved values would consist of one copy each of 0 through 99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353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Main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43400" y="1604665"/>
            <a:ext cx="4733988" cy="2031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*thread(void *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r>
              <a:rPr lang="en-US" sz="1800" dirty="0">
                <a:latin typeface="Courier New" pitchFamily="49" charset="0"/>
              </a:rPr>
              <a:t>{  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*((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*)</a:t>
            </a:r>
            <a:r>
              <a:rPr lang="en-US" sz="1800" dirty="0" err="1">
                <a:latin typeface="Courier New" pitchFamily="49" charset="0"/>
              </a:rPr>
              <a:t>vargp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Pthread_detach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pthread_self</a:t>
            </a:r>
            <a:r>
              <a:rPr lang="en-US" sz="1800" dirty="0">
                <a:latin typeface="Courier New" pitchFamily="49" charset="0"/>
              </a:rPr>
              <a:t>());</a:t>
            </a:r>
          </a:p>
          <a:p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save_value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  return NULL;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235333"/>
            <a:ext cx="85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2754896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" y="99060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 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" y="3549354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Multicore</a:t>
            </a:r>
            <a:r>
              <a:rPr lang="en-US" sz="1800" dirty="0">
                <a:latin typeface="Calibri" pitchFamily="34" charset="0"/>
              </a:rPr>
              <a:t> server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1000" y="1283732"/>
          <a:ext cx="8153399" cy="89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75939559"/>
              </p:ext>
            </p:extLst>
          </p:nvPr>
        </p:nvGraphicFramePr>
        <p:xfrm>
          <a:off x="457200" y="3810000"/>
          <a:ext cx="81533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5300" y="2221468"/>
            <a:ext cx="188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Single core laptop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25797943"/>
              </p:ext>
            </p:extLst>
          </p:nvPr>
        </p:nvGraphicFramePr>
        <p:xfrm>
          <a:off x="495300" y="2514600"/>
          <a:ext cx="8153399" cy="10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83BE284B-0410-4A8F-A295-6B16ACBE2FD6}"/>
              </a:ext>
            </a:extLst>
          </p:cNvPr>
          <p:cNvSpPr txBox="1">
            <a:spLocks/>
          </p:cNvSpPr>
          <p:nvPr/>
        </p:nvSpPr>
        <p:spPr bwMode="auto">
          <a:xfrm>
            <a:off x="2590800" y="2263639"/>
            <a:ext cx="4523453" cy="34456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For each “0” there is some later “2” here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6FD260B2-AE30-4AA8-B4A0-560F6431A5F6}"/>
              </a:ext>
            </a:extLst>
          </p:cNvPr>
          <p:cNvSpPr txBox="1">
            <a:spLocks/>
          </p:cNvSpPr>
          <p:nvPr/>
        </p:nvSpPr>
        <p:spPr bwMode="auto">
          <a:xfrm>
            <a:off x="2590799" y="3581400"/>
            <a:ext cx="4523453" cy="6858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And here, values are all over the place:</a:t>
            </a:r>
          </a:p>
          <a:p>
            <a:pPr marL="0" indent="0">
              <a:buNone/>
            </a:pPr>
            <a:r>
              <a:rPr lang="en-US" sz="2000" kern="0" dirty="0"/>
              <a:t>Some bins get 0, some get 2 or more</a:t>
            </a:r>
          </a:p>
        </p:txBody>
      </p:sp>
    </p:spTree>
    <p:extLst>
      <p:ext uri="{BB962C8B-B14F-4D97-AF65-F5344CB8AC3E}">
        <p14:creationId xmlns:p14="http://schemas.microsoft.com/office/powerpoint/2010/main" val="1762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5" grpId="0"/>
      <p:bldGraphic spid="17" grpId="0">
        <p:bldAsOne/>
      </p:bldGraphic>
      <p:bldP spid="11" grpId="0" animBg="1"/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Correct passing of thread arguments</a:t>
            </a:r>
          </a:p>
        </p:txBody>
      </p:sp>
      <p:sp>
        <p:nvSpPr>
          <p:cNvPr id="811011" name="Rectangle 3"/>
          <p:cNvSpPr>
            <a:spLocks noChangeArrowheads="1"/>
          </p:cNvSpPr>
          <p:nvPr/>
        </p:nvSpPr>
        <p:spPr bwMode="auto">
          <a:xfrm>
            <a:off x="253349" y="1219200"/>
            <a:ext cx="6538970" cy="14465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Main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l-NL" sz="16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*connfdp = Accept( . . . ); </a:t>
            </a:r>
          </a:p>
          <a:p>
            <a:pPr>
              <a:lnSpc>
                <a:spcPct val="110000"/>
              </a:lnSpc>
            </a:pP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tid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l-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 thread,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57018" y="5334000"/>
            <a:ext cx="8307387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/>
              <a:t>Producer-Consumer Model</a:t>
            </a:r>
          </a:p>
          <a:p>
            <a:pPr lvl="1"/>
            <a:r>
              <a:rPr lang="en-US" b="0" kern="0" dirty="0"/>
              <a:t>Allocate in main</a:t>
            </a:r>
          </a:p>
          <a:p>
            <a:pPr lvl="1"/>
            <a:r>
              <a:rPr lang="en-US" b="0" kern="0" dirty="0"/>
              <a:t>Free in thread routine</a:t>
            </a:r>
          </a:p>
          <a:p>
            <a:pPr lvl="1"/>
            <a:endParaRPr lang="en-US" b="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4150757" y="6253102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0" kern="0" dirty="0">
                <a:latin typeface="+mn-lt"/>
              </a:rPr>
              <a:t>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743200"/>
            <a:ext cx="4628190" cy="230832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*((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fr-FR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. . .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81048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7872582" cy="762000"/>
          </a:xfrm>
        </p:spPr>
        <p:txBody>
          <a:bodyPr/>
          <a:lstStyle/>
          <a:p>
            <a:r>
              <a:rPr lang="en-US" dirty="0"/>
              <a:t>Pros and Cons of Thread-Based Designs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22446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Easy to share data structures between threads</a:t>
            </a:r>
          </a:p>
          <a:p>
            <a:pPr lvl="1"/>
            <a:r>
              <a:rPr lang="en-US" sz="2200" dirty="0"/>
              <a:t>e.g., logging information, file cache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+</a:t>
            </a:r>
            <a:r>
              <a:rPr lang="en-US" sz="2600" dirty="0"/>
              <a:t> Threads are more efficient than processes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  <a:latin typeface="Arial Black"/>
              </a:rPr>
              <a:t>–</a:t>
            </a:r>
            <a:r>
              <a:rPr lang="en-US" sz="2600" dirty="0"/>
              <a:t> Unintentional sharing can introduce subtle and </a:t>
            </a:r>
            <a:br>
              <a:rPr lang="en-US" sz="2600" dirty="0"/>
            </a:br>
            <a:r>
              <a:rPr lang="en-US" sz="2600" dirty="0"/>
              <a:t>   hard-to-reproduce errors!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The ease with which data can be shared is both the greatest strength and the greatest weakness of threads</a:t>
            </a:r>
          </a:p>
          <a:p>
            <a:pPr lvl="1"/>
            <a:r>
              <a:rPr lang="en-US" sz="2200" dirty="0"/>
              <a:t>Hard to know which data shared &amp; which private</a:t>
            </a:r>
          </a:p>
          <a:p>
            <a:pPr lvl="1"/>
            <a:r>
              <a:rPr lang="en-US" sz="2200" dirty="0"/>
              <a:t>Hard to detect by testing</a:t>
            </a:r>
          </a:p>
          <a:p>
            <a:pPr lvl="2"/>
            <a:r>
              <a:rPr lang="en-US" dirty="0"/>
              <a:t>Probability of bad race outcome often very low</a:t>
            </a:r>
          </a:p>
          <a:p>
            <a:pPr lvl="2"/>
            <a:r>
              <a:rPr lang="en-US" dirty="0"/>
              <a:t>But nonzero!</a:t>
            </a:r>
          </a:p>
          <a:p>
            <a:pPr lvl="1"/>
            <a:r>
              <a:rPr lang="en-US" sz="2200" dirty="0"/>
              <a:t>Future lectures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8" y="247650"/>
            <a:ext cx="9093200" cy="781050"/>
          </a:xfrm>
        </p:spPr>
        <p:txBody>
          <a:bodyPr/>
          <a:lstStyle/>
          <a:p>
            <a:r>
              <a:rPr lang="en-US" dirty="0"/>
              <a:t>Summary: Approaches to Concurrency</a:t>
            </a:r>
          </a:p>
        </p:txBody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121322"/>
            <a:ext cx="7896225" cy="5486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600" dirty="0"/>
              <a:t>Process-based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Hard to share resources: Easy to avoid unintended sharing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High overhead in adding/removing clients</a:t>
            </a:r>
          </a:p>
          <a:p>
            <a:pPr lvl="1">
              <a:lnSpc>
                <a:spcPct val="85000"/>
              </a:lnSpc>
            </a:pPr>
            <a:endParaRPr lang="en-US" sz="1050" dirty="0"/>
          </a:p>
          <a:p>
            <a:pPr>
              <a:lnSpc>
                <a:spcPct val="85000"/>
              </a:lnSpc>
            </a:pPr>
            <a:r>
              <a:rPr lang="en-US" sz="2600" dirty="0"/>
              <a:t>Event-based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Tedious and low level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Total control over scheduling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Very low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Cannot create as fine grained a level of concurrency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Does not make use of multi-core</a:t>
            </a:r>
          </a:p>
          <a:p>
            <a:pPr lvl="1">
              <a:lnSpc>
                <a:spcPct val="85000"/>
              </a:lnSpc>
            </a:pPr>
            <a:endParaRPr lang="en-US" sz="1100" b="0" dirty="0"/>
          </a:p>
          <a:p>
            <a:pPr>
              <a:lnSpc>
                <a:spcPct val="85000"/>
              </a:lnSpc>
            </a:pPr>
            <a:r>
              <a:rPr lang="en-US" sz="2600" dirty="0"/>
              <a:t>Thread-based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Easy to share resources: Perhaps too easy </a:t>
            </a:r>
            <a:r>
              <a:rPr lang="en-US" sz="2200" dirty="0">
                <a:sym typeface="Wingdings" panose="05000000000000000000" pitchFamily="2" charset="2"/>
              </a:rPr>
              <a:t></a:t>
            </a:r>
            <a:endParaRPr lang="en-US" sz="2200" dirty="0"/>
          </a:p>
          <a:p>
            <a:pPr lvl="1">
              <a:lnSpc>
                <a:spcPct val="85000"/>
              </a:lnSpc>
            </a:pPr>
            <a:r>
              <a:rPr lang="en-US" sz="2200" dirty="0"/>
              <a:t>Medium overhead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Not much control over scheduling policies</a:t>
            </a:r>
          </a:p>
          <a:p>
            <a:pPr lvl="1">
              <a:lnSpc>
                <a:spcPct val="85000"/>
              </a:lnSpc>
            </a:pPr>
            <a:r>
              <a:rPr lang="en-US" sz="2200" dirty="0"/>
              <a:t>Difficult to debug: E</a:t>
            </a:r>
            <a:r>
              <a:rPr lang="en-US" dirty="0"/>
              <a:t>vent orderings not repeatable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" y="1676400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lh3.googleusercontent.com/-q66TROhVilE/TXE1Fotn7OI/AAAAAAAAAIw/B3jfPvTZfCs/s1600/Deadlock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95487"/>
            <a:ext cx="25336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2A5F33C-9B20-C792-9DD8-490FBD0E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5304924"/>
            <a:ext cx="5562600" cy="1295400"/>
          </a:xfrm>
        </p:spPr>
        <p:txBody>
          <a:bodyPr/>
          <a:lstStyle/>
          <a:p>
            <a:r>
              <a:rPr lang="en-US" dirty="0"/>
              <a:t>No individual (e.g., process) caught in a deadlock can make forward progress</a:t>
            </a:r>
          </a:p>
          <a:p>
            <a:r>
              <a:rPr lang="en-US" dirty="0"/>
              <a:t>All individuals wait indefinitely</a:t>
            </a:r>
          </a:p>
        </p:txBody>
      </p:sp>
    </p:spTree>
    <p:extLst>
      <p:ext uri="{BB962C8B-B14F-4D97-AF65-F5344CB8AC3E}">
        <p14:creationId xmlns:p14="http://schemas.microsoft.com/office/powerpoint/2010/main" val="363591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signal handlers.</a:t>
            </a:r>
          </a:p>
          <a:p>
            <a:r>
              <a:rPr lang="en-US" dirty="0"/>
              <a:t>Why don’t we use </a:t>
            </a:r>
            <a:r>
              <a:rPr lang="en-US" dirty="0" err="1"/>
              <a:t>printf</a:t>
            </a:r>
            <a:r>
              <a:rPr lang="en-US" dirty="0"/>
              <a:t> in handlers?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 code:</a:t>
            </a:r>
          </a:p>
          <a:p>
            <a:pPr lvl="1"/>
            <a:r>
              <a:rPr lang="en-US" dirty="0"/>
              <a:t>Acquire lock</a:t>
            </a:r>
          </a:p>
          <a:p>
            <a:pPr lvl="1"/>
            <a:r>
              <a:rPr lang="en-US" dirty="0"/>
              <a:t>Do something</a:t>
            </a:r>
          </a:p>
          <a:p>
            <a:pPr lvl="1"/>
            <a:r>
              <a:rPr lang="en-US" dirty="0"/>
              <a:t>Release lock</a:t>
            </a:r>
          </a:p>
          <a:p>
            <a:r>
              <a:rPr lang="en-US" dirty="0"/>
              <a:t>What if signal handler interrupts call to </a:t>
            </a:r>
            <a:r>
              <a:rPr lang="en-US" dirty="0" err="1"/>
              <a:t>printf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people.sc.fsu.edu/~jburkardt/latex/monte_carlo_simulation/traffic_j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1025"/>
            <a:ext cx="2208592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374436"/>
            <a:ext cx="891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81400" y="3276600"/>
            <a:ext cx="3843586" cy="1663918"/>
            <a:chOff x="5124214" y="3549860"/>
            <a:chExt cx="3843586" cy="1663918"/>
          </a:xfrm>
        </p:grpSpPr>
        <p:sp>
          <p:nvSpPr>
            <p:cNvPr id="7" name="Line 93"/>
            <p:cNvSpPr>
              <a:spLocks noChangeShapeType="1"/>
            </p:cNvSpPr>
            <p:nvPr/>
          </p:nvSpPr>
          <p:spPr bwMode="auto">
            <a:xfrm>
              <a:off x="5627452" y="3597703"/>
              <a:ext cx="0" cy="598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Line 94"/>
            <p:cNvSpPr>
              <a:spLocks noChangeShapeType="1"/>
            </p:cNvSpPr>
            <p:nvPr/>
          </p:nvSpPr>
          <p:spPr bwMode="auto">
            <a:xfrm>
              <a:off x="5633802" y="4202541"/>
              <a:ext cx="24003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9" name="Line 95"/>
            <p:cNvSpPr>
              <a:spLocks noChangeShapeType="1"/>
            </p:cNvSpPr>
            <p:nvPr/>
          </p:nvSpPr>
          <p:spPr bwMode="auto">
            <a:xfrm flipH="1">
              <a:off x="8032514" y="4208891"/>
              <a:ext cx="0" cy="2464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" name="Line 96"/>
            <p:cNvSpPr>
              <a:spLocks noChangeShapeType="1"/>
            </p:cNvSpPr>
            <p:nvPr/>
          </p:nvSpPr>
          <p:spPr bwMode="auto">
            <a:xfrm flipH="1" flipV="1">
              <a:off x="5630627" y="4329541"/>
              <a:ext cx="2352675" cy="387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" name="Line 97"/>
            <p:cNvSpPr>
              <a:spLocks noChangeShapeType="1"/>
            </p:cNvSpPr>
            <p:nvPr/>
          </p:nvSpPr>
          <p:spPr bwMode="auto">
            <a:xfrm>
              <a:off x="5629039" y="4337478"/>
              <a:ext cx="3175" cy="876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" name="Text Box 101"/>
            <p:cNvSpPr txBox="1">
              <a:spLocks noChangeArrowheads="1"/>
            </p:cNvSpPr>
            <p:nvPr/>
          </p:nvSpPr>
          <p:spPr bwMode="auto">
            <a:xfrm>
              <a:off x="5124214" y="3919966"/>
              <a:ext cx="54725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curr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16" name="Text Box 102"/>
            <p:cNvSpPr txBox="1">
              <a:spLocks noChangeArrowheads="1"/>
            </p:cNvSpPr>
            <p:nvPr/>
          </p:nvSpPr>
          <p:spPr bwMode="auto">
            <a:xfrm>
              <a:off x="5124214" y="4116816"/>
              <a:ext cx="56106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Helvetica" charset="0"/>
                </a:rPr>
                <a:t>I</a:t>
              </a:r>
              <a:r>
                <a:rPr lang="en-US" sz="1600" i="1" baseline="-25000">
                  <a:latin typeface="Helvetica" charset="0"/>
                </a:rPr>
                <a:t>next</a:t>
              </a:r>
              <a:endParaRPr lang="en-US" sz="1600" i="1">
                <a:latin typeface="Helvetica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4003" y="3549860"/>
              <a:ext cx="970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5371" y="3962400"/>
              <a:ext cx="9124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(Try to)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acquire</a:t>
              </a:r>
            </a:p>
            <a:p>
              <a:r>
                <a:rPr lang="en-US" sz="1800" i="1" dirty="0">
                  <a:solidFill>
                    <a:srgbClr val="800000"/>
                  </a:solidFill>
                  <a:latin typeface="Calibri" pitchFamily="34" charset="0"/>
                </a:rPr>
                <a:t>lock</a:t>
              </a:r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8032514" y="4455370"/>
              <a:ext cx="0" cy="2615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2092" y="3562560"/>
              <a:ext cx="97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Receive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98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</a:t>
            </a:r>
            <a:r>
              <a:rPr lang="en-US" dirty="0" err="1"/>
              <a:t>Printf</a:t>
            </a:r>
            <a:r>
              <a:rPr lang="en-US" dirty="0"/>
              <a:t> Deadlock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575" y="1184639"/>
            <a:ext cx="8912225" cy="5509200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signo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("Child exited!\n");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this call may reenter </a:t>
            </a:r>
            <a:r>
              <a:rPr lang="en-US" sz="1600" dirty="0" err="1">
                <a:latin typeface="+mn-lt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/puts! BAD!  DEADLOCK!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(-1, NULL, WNOHANG) &gt; 0) continue; </a:t>
            </a:r>
            <a:r>
              <a:rPr lang="en-US" sz="1600" dirty="0">
                <a:latin typeface="+mn-lt"/>
                <a:cs typeface="Courier New" panose="02070309020205020404" pitchFamily="49" charset="0"/>
              </a:rPr>
              <a:t>// reap all children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[MAXLINE];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i;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if (signal(SIGCHLD,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catch_child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== SIG_ERR)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unix_error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(“signal error”);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 (i = 0; i &lt; 1000000; i++)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exit(0); // in child, exit immediately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// in parent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"Child #%d started\n",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("%s",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2743200"/>
            <a:ext cx="2590800" cy="3293209"/>
          </a:xfrm>
          <a:prstGeom prst="rect">
            <a:avLst/>
          </a:prstGeom>
          <a:solidFill>
            <a:srgbClr val="D5F1CF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#0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#1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#2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#3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#4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exited!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#5888 started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Child #5889 started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2883B-060A-7EB4-06CF-AE91750DEB1E}"/>
              </a:ext>
            </a:extLst>
          </p:cNvPr>
          <p:cNvSpPr txBox="1"/>
          <p:nvPr/>
        </p:nvSpPr>
        <p:spPr>
          <a:xfrm>
            <a:off x="6903311" y="6324507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7F7F7F"/>
                </a:solidFill>
                <a:latin typeface="Calibri" pitchFamily="34" charset="0"/>
              </a:rPr>
              <a:t>handler-</a:t>
            </a:r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deadlock.c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9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</a:t>
            </a:r>
            <a:r>
              <a:rPr lang="en-US" dirty="0" err="1"/>
              <a:t>Printf</a:t>
            </a:r>
            <a:r>
              <a:rPr lang="en-US" dirty="0"/>
              <a:t> require 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0A6E2-FDAC-5749-9980-CCF2E968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95325"/>
          </a:xfrm>
        </p:spPr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(and </a:t>
            </a:r>
            <a:r>
              <a:rPr lang="en-US" dirty="0" err="1"/>
              <a:t>fprintf</a:t>
            </a:r>
            <a:r>
              <a:rPr lang="en-US" dirty="0"/>
              <a:t>, </a:t>
            </a:r>
            <a:r>
              <a:rPr lang="en-US" dirty="0" err="1"/>
              <a:t>sprintf</a:t>
            </a:r>
            <a:r>
              <a:rPr lang="en-US" dirty="0"/>
              <a:t>) implement </a:t>
            </a:r>
            <a:r>
              <a:rPr lang="en-US" i="1" dirty="0"/>
              <a:t>buffered</a:t>
            </a:r>
            <a:r>
              <a:rPr lang="en-US" dirty="0"/>
              <a:t>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Require locks to access to shared buffers</a:t>
            </a:r>
          </a:p>
        </p:txBody>
      </p:sp>
      <p:sp>
        <p:nvSpPr>
          <p:cNvPr id="4" name="AutoShape 4" descr="https://lh3.googleusercontent.com/-q66TROhVilE/TXE1Fotn7OI/AAAAAAAAAIw/B3jfPvTZfCs/s1600/Deadlockin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B9EB182A-7787-7B4D-81B3-08A9AC99B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6332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83DB2D5-AB9A-6E44-95F8-FE7879CCD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6332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D543DC17-9DE8-A94B-A53C-C722AD8B7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332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2927157B-723D-6F4C-9802-95F2906FF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26332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0D3803C-CED5-EC47-98A5-CFB012AB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332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12" name="Arc 21">
            <a:extLst>
              <a:ext uri="{FF2B5EF4-FFF2-40B4-BE49-F238E27FC236}">
                <a16:creationId xmlns:a16="http://schemas.microsoft.com/office/drawing/2014/main" id="{B51EDF88-B21C-734C-89B2-55731382D314}"/>
              </a:ext>
            </a:extLst>
          </p:cNvPr>
          <p:cNvSpPr>
            <a:spLocks/>
          </p:cNvSpPr>
          <p:nvPr/>
        </p:nvSpPr>
        <p:spPr bwMode="auto">
          <a:xfrm rot="-5400000" flipH="1" flipV="1">
            <a:off x="6854910" y="30882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6A8B75EB-88C2-104A-B9C0-C5CA5A427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6010" y="33952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14" name="Line 23">
            <a:extLst>
              <a:ext uri="{FF2B5EF4-FFF2-40B4-BE49-F238E27FC236}">
                <a16:creationId xmlns:a16="http://schemas.microsoft.com/office/drawing/2014/main" id="{81A50B9C-8164-194C-B2A2-B442FE821F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Line 24">
            <a:extLst>
              <a:ext uri="{FF2B5EF4-FFF2-40B4-BE49-F238E27FC236}">
                <a16:creationId xmlns:a16="http://schemas.microsoft.com/office/drawing/2014/main" id="{92186A69-1516-4148-B4E6-AD77F40B3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2098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Line 25">
            <a:extLst>
              <a:ext uri="{FF2B5EF4-FFF2-40B4-BE49-F238E27FC236}">
                <a16:creationId xmlns:a16="http://schemas.microsoft.com/office/drawing/2014/main" id="{4DEC5844-662E-9347-A6A0-FCB128C37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3622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6D7FDA4C-1E17-DD42-9C42-15DDC4DC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098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2811922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32671</TotalTime>
  <Words>4342</Words>
  <Application>Microsoft Macintosh PowerPoint</Application>
  <PresentationFormat>On-screen Show (4:3)</PresentationFormat>
  <Paragraphs>923</Paragraphs>
  <Slides>59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Arial</vt:lpstr>
      <vt:lpstr>Arial Black</vt:lpstr>
      <vt:lpstr>Arial Narrow</vt:lpstr>
      <vt:lpstr>Calibri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Concurrent Programming  18-213/18-613: Introduction to Computer Systems 22nd Lecture, April 6, 2023</vt:lpstr>
      <vt:lpstr>Announcements</vt:lpstr>
      <vt:lpstr>Today</vt:lpstr>
      <vt:lpstr>Concurrent Programming is Hard!</vt:lpstr>
      <vt:lpstr>Deadlock</vt:lpstr>
      <vt:lpstr>Deadlock</vt:lpstr>
      <vt:lpstr>Testing Printf Deadlock</vt:lpstr>
      <vt:lpstr>Why Does Printf require Locks?</vt:lpstr>
      <vt:lpstr>Starvation</vt:lpstr>
      <vt:lpstr>Data Race</vt:lpstr>
      <vt:lpstr>Concurrent Programming is Hard!</vt:lpstr>
      <vt:lpstr>Concurrent Programming is Hard!</vt:lpstr>
      <vt:lpstr>Reminder: Iterative Echo Server</vt:lpstr>
      <vt:lpstr>Iterative Servers</vt:lpstr>
      <vt:lpstr>Iterative Servers</vt:lpstr>
      <vt:lpstr>Where Does Second Client Actually Block?</vt:lpstr>
      <vt:lpstr>Fundamental Flaw of Iterative Servers</vt:lpstr>
      <vt:lpstr>Approaches for Writing Concurrent Servers</vt:lpstr>
      <vt:lpstr>Today</vt:lpstr>
      <vt:lpstr>Approach #1: Process-based Servers</vt:lpstr>
      <vt:lpstr>Approach #1: Process-based Servers</vt:lpstr>
      <vt:lpstr>Iterative Echo Server</vt:lpstr>
      <vt:lpstr>Making a Concurrent Echo Server</vt:lpstr>
      <vt:lpstr>Making a Concurrent Echo Server</vt:lpstr>
      <vt:lpstr>Making a Concurrent Echo Server</vt:lpstr>
      <vt:lpstr>Process-Based Concurrent Echo Server</vt:lpstr>
      <vt:lpstr>Process-Based Concurrent Echo Server (cont)</vt:lpstr>
      <vt:lpstr>Concurrent Server: accept Illustrated</vt:lpstr>
      <vt:lpstr>Process-based Server Execution Model</vt:lpstr>
      <vt:lpstr>Issues with Process-based Servers</vt:lpstr>
      <vt:lpstr>Pros and Cons of Process-based Servers</vt:lpstr>
      <vt:lpstr>Quiz Time!</vt:lpstr>
      <vt:lpstr>Today</vt:lpstr>
      <vt:lpstr>Approach #2: Event-based Servers</vt:lpstr>
      <vt:lpstr>I/O Multiplexed Event Processing</vt:lpstr>
      <vt:lpstr>Pros and Cons of Event-based Servers</vt:lpstr>
      <vt:lpstr>Today</vt:lpstr>
      <vt:lpstr>Approach #3: Thread-based Servers</vt:lpstr>
      <vt:lpstr>Traditional View of a Process</vt:lpstr>
      <vt:lpstr>Alternate View of a Process</vt:lpstr>
      <vt:lpstr>A Process With Multiple Threads</vt:lpstr>
      <vt:lpstr>Concurrent Threads</vt:lpstr>
      <vt:lpstr>Concurrent Thread Execution</vt:lpstr>
      <vt:lpstr>Threads vs. Processes</vt:lpstr>
      <vt:lpstr>Threads vs. Signals</vt:lpstr>
      <vt:lpstr>Posix Threads (Pthreads) Interface</vt:lpstr>
      <vt:lpstr>The Pthreads "hello, world" Program</vt:lpstr>
      <vt:lpstr>Execution of Threaded “hello, world”</vt:lpstr>
      <vt:lpstr>Thread-Based Concurrent Echo Server</vt:lpstr>
      <vt:lpstr>Thread-Based Concurrent Server (cont)</vt:lpstr>
      <vt:lpstr>Thread-based Server Execution Model</vt:lpstr>
      <vt:lpstr>Issues With Thread-Based Servers</vt:lpstr>
      <vt:lpstr>Potential Form of Unintended Sharing</vt:lpstr>
      <vt:lpstr>Could this race occur?</vt:lpstr>
      <vt:lpstr>Experimental Results</vt:lpstr>
      <vt:lpstr>Correct passing of thread arguments</vt:lpstr>
      <vt:lpstr>Pros and Cons of Thread-Based Designs</vt:lpstr>
      <vt:lpstr>Summary: Approaches to Concurrency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974</cp:revision>
  <cp:lastPrinted>2012-11-14T01:18:46Z</cp:lastPrinted>
  <dcterms:created xsi:type="dcterms:W3CDTF">2012-11-14T01:16:09Z</dcterms:created>
  <dcterms:modified xsi:type="dcterms:W3CDTF">2023-04-05T02:06:22Z</dcterms:modified>
</cp:coreProperties>
</file>