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636" r:id="rId2"/>
    <p:sldId id="1386" r:id="rId3"/>
    <p:sldId id="1387" r:id="rId4"/>
    <p:sldId id="1389" r:id="rId5"/>
    <p:sldId id="652" r:id="rId6"/>
    <p:sldId id="684" r:id="rId7"/>
    <p:sldId id="696" r:id="rId8"/>
    <p:sldId id="692" r:id="rId9"/>
    <p:sldId id="655" r:id="rId10"/>
    <p:sldId id="617" r:id="rId11"/>
    <p:sldId id="674" r:id="rId12"/>
    <p:sldId id="618" r:id="rId13"/>
    <p:sldId id="619" r:id="rId14"/>
    <p:sldId id="675" r:id="rId15"/>
    <p:sldId id="658" r:id="rId16"/>
    <p:sldId id="659" r:id="rId17"/>
    <p:sldId id="660" r:id="rId18"/>
    <p:sldId id="661" r:id="rId19"/>
    <p:sldId id="662" r:id="rId20"/>
    <p:sldId id="663" r:id="rId21"/>
    <p:sldId id="664" r:id="rId22"/>
    <p:sldId id="665" r:id="rId23"/>
    <p:sldId id="681" r:id="rId24"/>
    <p:sldId id="682" r:id="rId25"/>
    <p:sldId id="693" r:id="rId26"/>
    <p:sldId id="694" r:id="rId27"/>
    <p:sldId id="695" r:id="rId28"/>
    <p:sldId id="685" r:id="rId29"/>
    <p:sldId id="657" r:id="rId30"/>
    <p:sldId id="574" r:id="rId31"/>
    <p:sldId id="575" r:id="rId32"/>
    <p:sldId id="653" r:id="rId33"/>
    <p:sldId id="576" r:id="rId34"/>
    <p:sldId id="577" r:id="rId35"/>
    <p:sldId id="578" r:id="rId36"/>
    <p:sldId id="579" r:id="rId37"/>
    <p:sldId id="596" r:id="rId38"/>
    <p:sldId id="680" r:id="rId39"/>
    <p:sldId id="698" r:id="rId40"/>
    <p:sldId id="699" r:id="rId41"/>
    <p:sldId id="310" r:id="rId42"/>
    <p:sldId id="656" r:id="rId43"/>
    <p:sldId id="625" r:id="rId44"/>
    <p:sldId id="626" r:id="rId45"/>
    <p:sldId id="627" r:id="rId46"/>
    <p:sldId id="628" r:id="rId47"/>
    <p:sldId id="632" r:id="rId48"/>
    <p:sldId id="630" r:id="rId49"/>
    <p:sldId id="633" r:id="rId50"/>
    <p:sldId id="631" r:id="rId51"/>
    <p:sldId id="688" r:id="rId52"/>
    <p:sldId id="689" r:id="rId53"/>
    <p:sldId id="690" r:id="rId54"/>
    <p:sldId id="686" r:id="rId55"/>
    <p:sldId id="593" r:id="rId56"/>
  </p:sldIdLst>
  <p:sldSz cx="9144000" cy="6858000" type="screen4x3"/>
  <p:notesSz cx="7315200" cy="9601200"/>
  <p:custDataLst>
    <p:tags r:id="rId5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8">
          <p15:clr>
            <a:srgbClr val="A4A3A4"/>
          </p15:clr>
        </p15:guide>
        <p15:guide id="2" pos="56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9494"/>
    <a:srgbClr val="990000"/>
    <a:srgbClr val="F7F5CD"/>
    <a:srgbClr val="000000"/>
    <a:srgbClr val="9D3E40"/>
    <a:srgbClr val="D5F1CF"/>
    <a:srgbClr val="F1C7C7"/>
    <a:srgbClr val="F6F5BD"/>
    <a:srgbClr val="EBAFAF"/>
    <a:srgbClr val="DB6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101617-B206-4A83-9BF3-799913612C7F}" v="10" dt="2022-11-29T04:53:35.5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2" autoAdjust="0"/>
    <p:restoredTop sz="95493" autoAdjust="0"/>
  </p:normalViewPr>
  <p:slideViewPr>
    <p:cSldViewPr snapToObjects="1">
      <p:cViewPr varScale="1">
        <p:scale>
          <a:sx n="118" d="100"/>
          <a:sy n="118" d="100"/>
        </p:scale>
        <p:origin x="1576" y="192"/>
      </p:cViewPr>
      <p:guideLst>
        <p:guide orient="horz" pos="1728"/>
        <p:guide pos="561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65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00853068-CD1E-441D-AFC5-33731D5907A6}"/>
    <pc:docChg chg="undo custSel addSld delSld modSld">
      <pc:chgData name="Phil Gibbons" userId="f619c6e5d38ed7a7" providerId="LiveId" clId="{00853068-CD1E-441D-AFC5-33731D5907A6}" dt="2021-11-23T03:52:39.246" v="487" actId="20577"/>
      <pc:docMkLst>
        <pc:docMk/>
      </pc:docMkLst>
      <pc:sldChg chg="del">
        <pc:chgData name="Phil Gibbons" userId="f619c6e5d38ed7a7" providerId="LiveId" clId="{00853068-CD1E-441D-AFC5-33731D5907A6}" dt="2021-11-23T00:20:25.426" v="0" actId="47"/>
        <pc:sldMkLst>
          <pc:docMk/>
          <pc:sldMk cId="0" sldId="542"/>
        </pc:sldMkLst>
      </pc:sldChg>
      <pc:sldChg chg="modSp mod modAnim">
        <pc:chgData name="Phil Gibbons" userId="f619c6e5d38ed7a7" providerId="LiveId" clId="{00853068-CD1E-441D-AFC5-33731D5907A6}" dt="2021-11-23T01:10:21.114" v="335"/>
        <pc:sldMkLst>
          <pc:docMk/>
          <pc:sldMk cId="0" sldId="576"/>
        </pc:sldMkLst>
        <pc:spChg chg="mod">
          <ac:chgData name="Phil Gibbons" userId="f619c6e5d38ed7a7" providerId="LiveId" clId="{00853068-CD1E-441D-AFC5-33731D5907A6}" dt="2021-11-23T01:10:11.207" v="334" actId="14100"/>
          <ac:spMkLst>
            <pc:docMk/>
            <pc:sldMk cId="0" sldId="576"/>
            <ac:spMk id="872451" creationId="{00000000-0000-0000-0000-000000000000}"/>
          </ac:spMkLst>
        </pc:spChg>
      </pc:sldChg>
      <pc:sldChg chg="modSp mod">
        <pc:chgData name="Phil Gibbons" userId="f619c6e5d38ed7a7" providerId="LiveId" clId="{00853068-CD1E-441D-AFC5-33731D5907A6}" dt="2021-11-23T01:14:06.272" v="336" actId="1076"/>
        <pc:sldMkLst>
          <pc:docMk/>
          <pc:sldMk cId="0" sldId="578"/>
        </pc:sldMkLst>
        <pc:spChg chg="mod">
          <ac:chgData name="Phil Gibbons" userId="f619c6e5d38ed7a7" providerId="LiveId" clId="{00853068-CD1E-441D-AFC5-33731D5907A6}" dt="2021-11-23T01:14:06.272" v="336" actId="1076"/>
          <ac:spMkLst>
            <pc:docMk/>
            <pc:sldMk cId="0" sldId="578"/>
            <ac:spMk id="860192" creationId="{00000000-0000-0000-0000-000000000000}"/>
          </ac:spMkLst>
        </pc:spChg>
      </pc:sldChg>
      <pc:sldChg chg="modNotesTx">
        <pc:chgData name="Phil Gibbons" userId="f619c6e5d38ed7a7" providerId="LiveId" clId="{00853068-CD1E-441D-AFC5-33731D5907A6}" dt="2021-11-23T01:15:04.285" v="384" actId="20577"/>
        <pc:sldMkLst>
          <pc:docMk/>
          <pc:sldMk cId="0" sldId="579"/>
        </pc:sldMkLst>
      </pc:sldChg>
      <pc:sldChg chg="modSp mod">
        <pc:chgData name="Phil Gibbons" userId="f619c6e5d38ed7a7" providerId="LiveId" clId="{00853068-CD1E-441D-AFC5-33731D5907A6}" dt="2021-11-23T01:46:41.032" v="470" actId="14100"/>
        <pc:sldMkLst>
          <pc:docMk/>
          <pc:sldMk cId="0" sldId="593"/>
        </pc:sldMkLst>
        <pc:spChg chg="mod">
          <ac:chgData name="Phil Gibbons" userId="f619c6e5d38ed7a7" providerId="LiveId" clId="{00853068-CD1E-441D-AFC5-33731D5907A6}" dt="2021-11-23T01:46:41.032" v="470" actId="14100"/>
          <ac:spMkLst>
            <pc:docMk/>
            <pc:sldMk cId="0" sldId="593"/>
            <ac:spMk id="861189" creationId="{00000000-0000-0000-0000-000000000000}"/>
          </ac:spMkLst>
        </pc:spChg>
      </pc:sldChg>
      <pc:sldChg chg="modSp mod">
        <pc:chgData name="Phil Gibbons" userId="f619c6e5d38ed7a7" providerId="LiveId" clId="{00853068-CD1E-441D-AFC5-33731D5907A6}" dt="2021-11-23T01:15:21.548" v="387" actId="20577"/>
        <pc:sldMkLst>
          <pc:docMk/>
          <pc:sldMk cId="0" sldId="596"/>
        </pc:sldMkLst>
        <pc:spChg chg="mod">
          <ac:chgData name="Phil Gibbons" userId="f619c6e5d38ed7a7" providerId="LiveId" clId="{00853068-CD1E-441D-AFC5-33731D5907A6}" dt="2021-11-23T01:15:21.548" v="387" actId="20577"/>
          <ac:spMkLst>
            <pc:docMk/>
            <pc:sldMk cId="0" sldId="596"/>
            <ac:spMk id="35" creationId="{00000000-0000-0000-0000-000000000000}"/>
          </ac:spMkLst>
        </pc:spChg>
      </pc:sldChg>
      <pc:sldChg chg="modSp mod">
        <pc:chgData name="Phil Gibbons" userId="f619c6e5d38ed7a7" providerId="LiveId" clId="{00853068-CD1E-441D-AFC5-33731D5907A6}" dt="2021-11-23T00:44:51.223" v="182" actId="20577"/>
        <pc:sldMkLst>
          <pc:docMk/>
          <pc:sldMk cId="0" sldId="617"/>
        </pc:sldMkLst>
        <pc:spChg chg="mod">
          <ac:chgData name="Phil Gibbons" userId="f619c6e5d38ed7a7" providerId="LiveId" clId="{00853068-CD1E-441D-AFC5-33731D5907A6}" dt="2021-11-23T00:44:51.223" v="182" actId="20577"/>
          <ac:spMkLst>
            <pc:docMk/>
            <pc:sldMk cId="0" sldId="617"/>
            <ac:spMk id="3" creationId="{00000000-0000-0000-0000-000000000000}"/>
          </ac:spMkLst>
        </pc:spChg>
      </pc:sldChg>
      <pc:sldChg chg="modNotesTx">
        <pc:chgData name="Phil Gibbons" userId="f619c6e5d38ed7a7" providerId="LiveId" clId="{00853068-CD1E-441D-AFC5-33731D5907A6}" dt="2021-11-23T00:50:23.102" v="267" actId="20577"/>
        <pc:sldMkLst>
          <pc:docMk/>
          <pc:sldMk cId="0" sldId="619"/>
        </pc:sldMkLst>
      </pc:sldChg>
      <pc:sldChg chg="modSp mod modAnim">
        <pc:chgData name="Phil Gibbons" userId="f619c6e5d38ed7a7" providerId="LiveId" clId="{00853068-CD1E-441D-AFC5-33731D5907A6}" dt="2021-11-23T01:43:51.451" v="412"/>
        <pc:sldMkLst>
          <pc:docMk/>
          <pc:sldMk cId="0" sldId="632"/>
        </pc:sldMkLst>
        <pc:spChg chg="mod">
          <ac:chgData name="Phil Gibbons" userId="f619c6e5d38ed7a7" providerId="LiveId" clId="{00853068-CD1E-441D-AFC5-33731D5907A6}" dt="2021-11-23T01:42:36.465" v="405" actId="20577"/>
          <ac:spMkLst>
            <pc:docMk/>
            <pc:sldMk cId="0" sldId="632"/>
            <ac:spMk id="3" creationId="{00000000-0000-0000-0000-000000000000}"/>
          </ac:spMkLst>
        </pc:spChg>
        <pc:spChg chg="mod">
          <ac:chgData name="Phil Gibbons" userId="f619c6e5d38ed7a7" providerId="LiveId" clId="{00853068-CD1E-441D-AFC5-33731D5907A6}" dt="2021-11-23T01:41:51.032" v="398" actId="1076"/>
          <ac:spMkLst>
            <pc:docMk/>
            <pc:sldMk cId="0" sldId="632"/>
            <ac:spMk id="6" creationId="{00000000-0000-0000-0000-000000000000}"/>
          </ac:spMkLst>
        </pc:spChg>
        <pc:spChg chg="mod">
          <ac:chgData name="Phil Gibbons" userId="f619c6e5d38ed7a7" providerId="LiveId" clId="{00853068-CD1E-441D-AFC5-33731D5907A6}" dt="2021-11-23T01:41:41.525" v="396" actId="1076"/>
          <ac:spMkLst>
            <pc:docMk/>
            <pc:sldMk cId="0" sldId="632"/>
            <ac:spMk id="7" creationId="{00000000-0000-0000-0000-000000000000}"/>
          </ac:spMkLst>
        </pc:spChg>
      </pc:sldChg>
      <pc:sldChg chg="modNotesTx">
        <pc:chgData name="Phil Gibbons" userId="f619c6e5d38ed7a7" providerId="LiveId" clId="{00853068-CD1E-441D-AFC5-33731D5907A6}" dt="2021-11-23T01:45:05.799" v="469" actId="20577"/>
        <pc:sldMkLst>
          <pc:docMk/>
          <pc:sldMk cId="0" sldId="633"/>
        </pc:sldMkLst>
      </pc:sldChg>
      <pc:sldChg chg="del">
        <pc:chgData name="Phil Gibbons" userId="f619c6e5d38ed7a7" providerId="LiveId" clId="{00853068-CD1E-441D-AFC5-33731D5907A6}" dt="2021-11-23T00:20:28.569" v="1" actId="47"/>
        <pc:sldMkLst>
          <pc:docMk/>
          <pc:sldMk cId="0" sldId="638"/>
        </pc:sldMkLst>
      </pc:sldChg>
      <pc:sldChg chg="modSp mod">
        <pc:chgData name="Phil Gibbons" userId="f619c6e5d38ed7a7" providerId="LiveId" clId="{00853068-CD1E-441D-AFC5-33731D5907A6}" dt="2021-11-23T00:36:51.543" v="116" actId="1076"/>
        <pc:sldMkLst>
          <pc:docMk/>
          <pc:sldMk cId="2221345475" sldId="652"/>
        </pc:sldMkLst>
        <pc:spChg chg="mod">
          <ac:chgData name="Phil Gibbons" userId="f619c6e5d38ed7a7" providerId="LiveId" clId="{00853068-CD1E-441D-AFC5-33731D5907A6}" dt="2021-11-23T00:36:51.543" v="116" actId="1076"/>
          <ac:spMkLst>
            <pc:docMk/>
            <pc:sldMk cId="2221345475" sldId="652"/>
            <ac:spMk id="2" creationId="{00000000-0000-0000-0000-000000000000}"/>
          </ac:spMkLst>
        </pc:spChg>
      </pc:sldChg>
      <pc:sldChg chg="modSp mod">
        <pc:chgData name="Phil Gibbons" userId="f619c6e5d38ed7a7" providerId="LiveId" clId="{00853068-CD1E-441D-AFC5-33731D5907A6}" dt="2021-11-23T01:08:03.153" v="327" actId="20577"/>
        <pc:sldMkLst>
          <pc:docMk/>
          <pc:sldMk cId="1785568177" sldId="655"/>
        </pc:sldMkLst>
        <pc:spChg chg="mod">
          <ac:chgData name="Phil Gibbons" userId="f619c6e5d38ed7a7" providerId="LiveId" clId="{00853068-CD1E-441D-AFC5-33731D5907A6}" dt="2021-11-23T01:08:03.153" v="327" actId="20577"/>
          <ac:spMkLst>
            <pc:docMk/>
            <pc:sldMk cId="1785568177" sldId="655"/>
            <ac:spMk id="3" creationId="{00000000-0000-0000-0000-000000000000}"/>
          </ac:spMkLst>
        </pc:spChg>
      </pc:sldChg>
      <pc:sldChg chg="del">
        <pc:chgData name="Phil Gibbons" userId="f619c6e5d38ed7a7" providerId="LiveId" clId="{00853068-CD1E-441D-AFC5-33731D5907A6}" dt="2021-11-23T01:05:12.262" v="298" actId="47"/>
        <pc:sldMkLst>
          <pc:docMk/>
          <pc:sldMk cId="3465555769" sldId="676"/>
        </pc:sldMkLst>
      </pc:sldChg>
      <pc:sldChg chg="del">
        <pc:chgData name="Phil Gibbons" userId="f619c6e5d38ed7a7" providerId="LiveId" clId="{00853068-CD1E-441D-AFC5-33731D5907A6}" dt="2021-11-23T01:14:30.743" v="337" actId="47"/>
        <pc:sldMkLst>
          <pc:docMk/>
          <pc:sldMk cId="3064925009" sldId="677"/>
        </pc:sldMkLst>
      </pc:sldChg>
      <pc:sldChg chg="addSp modSp mod modAnim">
        <pc:chgData name="Phil Gibbons" userId="f619c6e5d38ed7a7" providerId="LiveId" clId="{00853068-CD1E-441D-AFC5-33731D5907A6}" dt="2021-11-23T01:02:05.568" v="297"/>
        <pc:sldMkLst>
          <pc:docMk/>
          <pc:sldMk cId="1429918411" sldId="682"/>
        </pc:sldMkLst>
        <pc:spChg chg="mod">
          <ac:chgData name="Phil Gibbons" userId="f619c6e5d38ed7a7" providerId="LiveId" clId="{00853068-CD1E-441D-AFC5-33731D5907A6}" dt="2021-11-23T00:58:47.652" v="289" actId="1076"/>
          <ac:spMkLst>
            <pc:docMk/>
            <pc:sldMk cId="1429918411" sldId="682"/>
            <ac:spMk id="2" creationId="{00000000-0000-0000-0000-000000000000}"/>
          </ac:spMkLst>
        </pc:spChg>
        <pc:spChg chg="mod">
          <ac:chgData name="Phil Gibbons" userId="f619c6e5d38ed7a7" providerId="LiveId" clId="{00853068-CD1E-441D-AFC5-33731D5907A6}" dt="2021-11-23T01:00:22.037" v="294" actId="1076"/>
          <ac:spMkLst>
            <pc:docMk/>
            <pc:sldMk cId="1429918411" sldId="682"/>
            <ac:spMk id="3" creationId="{F9740DF1-C548-4F4E-8413-36F8CF2C4B83}"/>
          </ac:spMkLst>
        </pc:spChg>
        <pc:spChg chg="mod">
          <ac:chgData name="Phil Gibbons" userId="f619c6e5d38ed7a7" providerId="LiveId" clId="{00853068-CD1E-441D-AFC5-33731D5907A6}" dt="2021-11-23T00:58:57.166" v="291" actId="1076"/>
          <ac:spMkLst>
            <pc:docMk/>
            <pc:sldMk cId="1429918411" sldId="682"/>
            <ac:spMk id="4" creationId="{00000000-0000-0000-0000-000000000000}"/>
          </ac:spMkLst>
        </pc:spChg>
        <pc:spChg chg="add mod">
          <ac:chgData name="Phil Gibbons" userId="f619c6e5d38ed7a7" providerId="LiveId" clId="{00853068-CD1E-441D-AFC5-33731D5907A6}" dt="2021-11-23T00:58:52.677" v="290" actId="1076"/>
          <ac:spMkLst>
            <pc:docMk/>
            <pc:sldMk cId="1429918411" sldId="682"/>
            <ac:spMk id="5" creationId="{C486F1DA-2F4D-4829-8D93-142309836A38}"/>
          </ac:spMkLst>
        </pc:spChg>
      </pc:sldChg>
      <pc:sldChg chg="del">
        <pc:chgData name="Phil Gibbons" userId="f619c6e5d38ed7a7" providerId="LiveId" clId="{00853068-CD1E-441D-AFC5-33731D5907A6}" dt="2021-11-23T00:59:08.128" v="292" actId="47"/>
        <pc:sldMkLst>
          <pc:docMk/>
          <pc:sldMk cId="166682249" sldId="683"/>
        </pc:sldMkLst>
      </pc:sldChg>
      <pc:sldChg chg="addSp modSp mod">
        <pc:chgData name="Phil Gibbons" userId="f619c6e5d38ed7a7" providerId="LiveId" clId="{00853068-CD1E-441D-AFC5-33731D5907A6}" dt="2021-11-23T00:30:27.002" v="79" actId="1076"/>
        <pc:sldMkLst>
          <pc:docMk/>
          <pc:sldMk cId="3230638201" sldId="684"/>
        </pc:sldMkLst>
        <pc:spChg chg="add mod">
          <ac:chgData name="Phil Gibbons" userId="f619c6e5d38ed7a7" providerId="LiveId" clId="{00853068-CD1E-441D-AFC5-33731D5907A6}" dt="2021-11-23T00:30:08.029" v="71" actId="1076"/>
          <ac:spMkLst>
            <pc:docMk/>
            <pc:sldMk cId="3230638201" sldId="684"/>
            <ac:spMk id="5" creationId="{391F7C5E-86A9-48F7-ABF6-FFBC3FCA6F31}"/>
          </ac:spMkLst>
        </pc:spChg>
        <pc:spChg chg="add mod">
          <ac:chgData name="Phil Gibbons" userId="f619c6e5d38ed7a7" providerId="LiveId" clId="{00853068-CD1E-441D-AFC5-33731D5907A6}" dt="2021-11-23T00:30:27.002" v="79" actId="1076"/>
          <ac:spMkLst>
            <pc:docMk/>
            <pc:sldMk cId="3230638201" sldId="684"/>
            <ac:spMk id="6" creationId="{A0365BCC-B72D-46B3-82E9-16ED09DA815E}"/>
          </ac:spMkLst>
        </pc:spChg>
      </pc:sldChg>
      <pc:sldChg chg="del">
        <pc:chgData name="Phil Gibbons" userId="f619c6e5d38ed7a7" providerId="LiveId" clId="{00853068-CD1E-441D-AFC5-33731D5907A6}" dt="2021-11-23T00:22:40.456" v="45" actId="47"/>
        <pc:sldMkLst>
          <pc:docMk/>
          <pc:sldMk cId="3719470609" sldId="687"/>
        </pc:sldMkLst>
      </pc:sldChg>
      <pc:sldChg chg="modSp mod">
        <pc:chgData name="Phil Gibbons" userId="f619c6e5d38ed7a7" providerId="LiveId" clId="{00853068-CD1E-441D-AFC5-33731D5907A6}" dt="2021-11-23T01:48:44.613" v="485" actId="20577"/>
        <pc:sldMkLst>
          <pc:docMk/>
          <pc:sldMk cId="3309881090" sldId="689"/>
        </pc:sldMkLst>
        <pc:spChg chg="mod">
          <ac:chgData name="Phil Gibbons" userId="f619c6e5d38ed7a7" providerId="LiveId" clId="{00853068-CD1E-441D-AFC5-33731D5907A6}" dt="2021-11-23T01:48:44.613" v="485" actId="20577"/>
          <ac:spMkLst>
            <pc:docMk/>
            <pc:sldMk cId="3309881090" sldId="689"/>
            <ac:spMk id="806916" creationId="{00000000-0000-0000-0000-000000000000}"/>
          </ac:spMkLst>
        </pc:spChg>
      </pc:sldChg>
      <pc:sldChg chg="del">
        <pc:chgData name="Phil Gibbons" userId="f619c6e5d38ed7a7" providerId="LiveId" clId="{00853068-CD1E-441D-AFC5-33731D5907A6}" dt="2021-11-23T00:34:23.747" v="94" actId="47"/>
        <pc:sldMkLst>
          <pc:docMk/>
          <pc:sldMk cId="2891966815" sldId="691"/>
        </pc:sldMkLst>
      </pc:sldChg>
      <pc:sldChg chg="addSp modSp mod">
        <pc:chgData name="Phil Gibbons" userId="f619c6e5d38ed7a7" providerId="LiveId" clId="{00853068-CD1E-441D-AFC5-33731D5907A6}" dt="2021-11-23T00:40:55.966" v="152" actId="948"/>
        <pc:sldMkLst>
          <pc:docMk/>
          <pc:sldMk cId="4034969524" sldId="692"/>
        </pc:sldMkLst>
        <pc:spChg chg="mod">
          <ac:chgData name="Phil Gibbons" userId="f619c6e5d38ed7a7" providerId="LiveId" clId="{00853068-CD1E-441D-AFC5-33731D5907A6}" dt="2021-11-23T00:37:18.534" v="119" actId="6549"/>
          <ac:spMkLst>
            <pc:docMk/>
            <pc:sldMk cId="4034969524" sldId="692"/>
            <ac:spMk id="2" creationId="{00000000-0000-0000-0000-000000000000}"/>
          </ac:spMkLst>
        </pc:spChg>
        <pc:spChg chg="mod">
          <ac:chgData name="Phil Gibbons" userId="f619c6e5d38ed7a7" providerId="LiveId" clId="{00853068-CD1E-441D-AFC5-33731D5907A6}" dt="2021-11-23T00:40:55.966" v="152" actId="948"/>
          <ac:spMkLst>
            <pc:docMk/>
            <pc:sldMk cId="4034969524" sldId="692"/>
            <ac:spMk id="3" creationId="{00000000-0000-0000-0000-000000000000}"/>
          </ac:spMkLst>
        </pc:spChg>
        <pc:spChg chg="add mod">
          <ac:chgData name="Phil Gibbons" userId="f619c6e5d38ed7a7" providerId="LiveId" clId="{00853068-CD1E-441D-AFC5-33731D5907A6}" dt="2021-11-23T00:38:42.419" v="128" actId="404"/>
          <ac:spMkLst>
            <pc:docMk/>
            <pc:sldMk cId="4034969524" sldId="692"/>
            <ac:spMk id="4" creationId="{8BB99080-35E6-4A04-A399-ABAE92073547}"/>
          </ac:spMkLst>
        </pc:spChg>
        <pc:spChg chg="add mod">
          <ac:chgData name="Phil Gibbons" userId="f619c6e5d38ed7a7" providerId="LiveId" clId="{00853068-CD1E-441D-AFC5-33731D5907A6}" dt="2021-11-23T00:39:17.628" v="136" actId="14100"/>
          <ac:spMkLst>
            <pc:docMk/>
            <pc:sldMk cId="4034969524" sldId="692"/>
            <ac:spMk id="5" creationId="{6BCB025A-EB54-450B-A46A-5C3351B41356}"/>
          </ac:spMkLst>
        </pc:spChg>
        <pc:spChg chg="add mod">
          <ac:chgData name="Phil Gibbons" userId="f619c6e5d38ed7a7" providerId="LiveId" clId="{00853068-CD1E-441D-AFC5-33731D5907A6}" dt="2021-11-23T00:39:22.826" v="137" actId="14100"/>
          <ac:spMkLst>
            <pc:docMk/>
            <pc:sldMk cId="4034969524" sldId="692"/>
            <ac:spMk id="6" creationId="{ACF229B1-1B3E-4709-9833-046B3FD96CE8}"/>
          </ac:spMkLst>
        </pc:spChg>
        <pc:spChg chg="add mod">
          <ac:chgData name="Phil Gibbons" userId="f619c6e5d38ed7a7" providerId="LiveId" clId="{00853068-CD1E-441D-AFC5-33731D5907A6}" dt="2021-11-23T00:39:26.881" v="138" actId="14100"/>
          <ac:spMkLst>
            <pc:docMk/>
            <pc:sldMk cId="4034969524" sldId="692"/>
            <ac:spMk id="7" creationId="{7206C5D0-FA38-4A02-95FD-329FB19411B0}"/>
          </ac:spMkLst>
        </pc:spChg>
        <pc:spChg chg="add mod">
          <ac:chgData name="Phil Gibbons" userId="f619c6e5d38ed7a7" providerId="LiveId" clId="{00853068-CD1E-441D-AFC5-33731D5907A6}" dt="2021-11-23T00:38:50.068" v="129" actId="404"/>
          <ac:spMkLst>
            <pc:docMk/>
            <pc:sldMk cId="4034969524" sldId="692"/>
            <ac:spMk id="8" creationId="{FBC045B2-71BD-4C09-AFCF-EB6A67D2E60B}"/>
          </ac:spMkLst>
        </pc:spChg>
        <pc:grpChg chg="add mod">
          <ac:chgData name="Phil Gibbons" userId="f619c6e5d38ed7a7" providerId="LiveId" clId="{00853068-CD1E-441D-AFC5-33731D5907A6}" dt="2021-11-23T00:40:37.947" v="151" actId="1076"/>
          <ac:grpSpMkLst>
            <pc:docMk/>
            <pc:sldMk cId="4034969524" sldId="692"/>
            <ac:grpSpMk id="9" creationId="{DB83E014-F2CE-487A-AA10-A91FCC662B67}"/>
          </ac:grpSpMkLst>
        </pc:grpChg>
      </pc:sldChg>
      <pc:sldChg chg="modSp mod modAnim">
        <pc:chgData name="Phil Gibbons" userId="f619c6e5d38ed7a7" providerId="LiveId" clId="{00853068-CD1E-441D-AFC5-33731D5907A6}" dt="2021-11-23T01:01:50.893" v="296"/>
        <pc:sldMkLst>
          <pc:docMk/>
          <pc:sldMk cId="3202895960" sldId="693"/>
        </pc:sldMkLst>
        <pc:spChg chg="mod">
          <ac:chgData name="Phil Gibbons" userId="f619c6e5d38ed7a7" providerId="LiveId" clId="{00853068-CD1E-441D-AFC5-33731D5907A6}" dt="2021-11-23T01:01:06.653" v="295" actId="1076"/>
          <ac:spMkLst>
            <pc:docMk/>
            <pc:sldMk cId="3202895960" sldId="693"/>
            <ac:spMk id="3" creationId="{6BE4C9B2-790A-D341-8864-8F309324D3C3}"/>
          </ac:spMkLst>
        </pc:spChg>
      </pc:sldChg>
      <pc:sldChg chg="del">
        <pc:chgData name="Phil Gibbons" userId="f619c6e5d38ed7a7" providerId="LiveId" clId="{00853068-CD1E-441D-AFC5-33731D5907A6}" dt="2021-11-23T01:09:49.352" v="333" actId="47"/>
        <pc:sldMkLst>
          <pc:docMk/>
          <pc:sldMk cId="551835651" sldId="697"/>
        </pc:sldMkLst>
      </pc:sldChg>
      <pc:sldChg chg="modSp mod">
        <pc:chgData name="Phil Gibbons" userId="f619c6e5d38ed7a7" providerId="LiveId" clId="{00853068-CD1E-441D-AFC5-33731D5907A6}" dt="2021-11-23T01:18:52.339" v="388" actId="14100"/>
        <pc:sldMkLst>
          <pc:docMk/>
          <pc:sldMk cId="488125660" sldId="699"/>
        </pc:sldMkLst>
        <pc:spChg chg="mod">
          <ac:chgData name="Phil Gibbons" userId="f619c6e5d38ed7a7" providerId="LiveId" clId="{00853068-CD1E-441D-AFC5-33731D5907A6}" dt="2021-11-23T01:18:52.339" v="388" actId="14100"/>
          <ac:spMkLst>
            <pc:docMk/>
            <pc:sldMk cId="488125660" sldId="699"/>
            <ac:spMk id="3" creationId="{BACC61CF-679A-46B5-9B00-00A9FBCA2CEB}"/>
          </ac:spMkLst>
        </pc:spChg>
      </pc:sldChg>
      <pc:sldChg chg="del">
        <pc:chgData name="Phil Gibbons" userId="f619c6e5d38ed7a7" providerId="LiveId" clId="{00853068-CD1E-441D-AFC5-33731D5907A6}" dt="2021-11-23T00:25:03.242" v="61" actId="47"/>
        <pc:sldMkLst>
          <pc:docMk/>
          <pc:sldMk cId="853278757" sldId="700"/>
        </pc:sldMkLst>
      </pc:sldChg>
      <pc:sldChg chg="modSp add mod">
        <pc:chgData name="Phil Gibbons" userId="f619c6e5d38ed7a7" providerId="LiveId" clId="{00853068-CD1E-441D-AFC5-33731D5907A6}" dt="2021-11-23T03:52:39.246" v="487" actId="20577"/>
        <pc:sldMkLst>
          <pc:docMk/>
          <pc:sldMk cId="0" sldId="1386"/>
        </pc:sldMkLst>
        <pc:spChg chg="mod">
          <ac:chgData name="Phil Gibbons" userId="f619c6e5d38ed7a7" providerId="LiveId" clId="{00853068-CD1E-441D-AFC5-33731D5907A6}" dt="2021-11-23T03:52:39.246" v="487" actId="20577"/>
          <ac:spMkLst>
            <pc:docMk/>
            <pc:sldMk cId="0" sldId="1386"/>
            <ac:spMk id="6146" creationId="{00000000-0000-0000-0000-000000000000}"/>
          </ac:spMkLst>
        </pc:spChg>
      </pc:sldChg>
      <pc:sldChg chg="modSp add mod">
        <pc:chgData name="Phil Gibbons" userId="f619c6e5d38ed7a7" providerId="LiveId" clId="{00853068-CD1E-441D-AFC5-33731D5907A6}" dt="2021-11-23T00:22:37.361" v="44" actId="20577"/>
        <pc:sldMkLst>
          <pc:docMk/>
          <pc:sldMk cId="3858206087" sldId="1388"/>
        </pc:sldMkLst>
        <pc:spChg chg="mod">
          <ac:chgData name="Phil Gibbons" userId="f619c6e5d38ed7a7" providerId="LiveId" clId="{00853068-CD1E-441D-AFC5-33731D5907A6}" dt="2021-11-23T00:22:37.361" v="44" actId="20577"/>
          <ac:spMkLst>
            <pc:docMk/>
            <pc:sldMk cId="3858206087" sldId="1388"/>
            <ac:spMk id="7" creationId="{00000000-0000-0000-0000-000000000000}"/>
          </ac:spMkLst>
        </pc:spChg>
      </pc:sldChg>
      <pc:sldChg chg="modSp add del mod">
        <pc:chgData name="Phil Gibbons" userId="f619c6e5d38ed7a7" providerId="LiveId" clId="{00853068-CD1E-441D-AFC5-33731D5907A6}" dt="2021-11-23T00:27:50.363" v="69" actId="20577"/>
        <pc:sldMkLst>
          <pc:docMk/>
          <pc:sldMk cId="764903589" sldId="1389"/>
        </pc:sldMkLst>
        <pc:spChg chg="mod">
          <ac:chgData name="Phil Gibbons" userId="f619c6e5d38ed7a7" providerId="LiveId" clId="{00853068-CD1E-441D-AFC5-33731D5907A6}" dt="2021-11-23T00:27:50.363" v="69" actId="20577"/>
          <ac:spMkLst>
            <pc:docMk/>
            <pc:sldMk cId="764903589" sldId="1389"/>
            <ac:spMk id="954370" creationId="{00000000-0000-0000-0000-000000000000}"/>
          </ac:spMkLst>
        </pc:spChg>
        <pc:spChg chg="mod">
          <ac:chgData name="Phil Gibbons" userId="f619c6e5d38ed7a7" providerId="LiveId" clId="{00853068-CD1E-441D-AFC5-33731D5907A6}" dt="2021-11-23T00:24:38.523" v="60" actId="1076"/>
          <ac:spMkLst>
            <pc:docMk/>
            <pc:sldMk cId="764903589" sldId="1389"/>
            <ac:spMk id="954371" creationId="{00000000-0000-0000-0000-000000000000}"/>
          </ac:spMkLst>
        </pc:spChg>
      </pc:sldChg>
    </pc:docChg>
  </pc:docChgLst>
  <pc:docChgLst>
    <pc:chgData name="Phil Gibbons" userId="f619c6e5d38ed7a7" providerId="LiveId" clId="{BB101617-B206-4A83-9BF3-799913612C7F}"/>
    <pc:docChg chg="undo custSel addSld delSld modSld">
      <pc:chgData name="Phil Gibbons" userId="f619c6e5d38ed7a7" providerId="LiveId" clId="{BB101617-B206-4A83-9BF3-799913612C7F}" dt="2022-11-29T04:57:25.899" v="597" actId="20577"/>
      <pc:docMkLst>
        <pc:docMk/>
      </pc:docMkLst>
      <pc:sldChg chg="modSp add mod">
        <pc:chgData name="Phil Gibbons" userId="f619c6e5d38ed7a7" providerId="LiveId" clId="{BB101617-B206-4A83-9BF3-799913612C7F}" dt="2022-11-22T06:45:29.732" v="36" actId="20577"/>
        <pc:sldMkLst>
          <pc:docMk/>
          <pc:sldMk cId="1233805520" sldId="310"/>
        </pc:sldMkLst>
        <pc:spChg chg="mod">
          <ac:chgData name="Phil Gibbons" userId="f619c6e5d38ed7a7" providerId="LiveId" clId="{BB101617-B206-4A83-9BF3-799913612C7F}" dt="2022-11-22T06:45:29.732" v="36" actId="20577"/>
          <ac:spMkLst>
            <pc:docMk/>
            <pc:sldMk cId="1233805520" sldId="310"/>
            <ac:spMk id="7" creationId="{00000000-0000-0000-0000-000000000000}"/>
          </ac:spMkLst>
        </pc:spChg>
      </pc:sldChg>
      <pc:sldChg chg="modSp mod modNotesTx">
        <pc:chgData name="Phil Gibbons" userId="f619c6e5d38ed7a7" providerId="LiveId" clId="{BB101617-B206-4A83-9BF3-799913612C7F}" dt="2022-11-29T04:56:43.365" v="591" actId="114"/>
        <pc:sldMkLst>
          <pc:docMk/>
          <pc:sldMk cId="0" sldId="574"/>
        </pc:sldMkLst>
        <pc:spChg chg="mod">
          <ac:chgData name="Phil Gibbons" userId="f619c6e5d38ed7a7" providerId="LiveId" clId="{BB101617-B206-4A83-9BF3-799913612C7F}" dt="2022-11-29T04:56:43.365" v="591" actId="114"/>
          <ac:spMkLst>
            <pc:docMk/>
            <pc:sldMk cId="0" sldId="574"/>
            <ac:spMk id="859141" creationId="{00000000-0000-0000-0000-000000000000}"/>
          </ac:spMkLst>
        </pc:spChg>
      </pc:sldChg>
      <pc:sldChg chg="modSp mod">
        <pc:chgData name="Phil Gibbons" userId="f619c6e5d38ed7a7" providerId="LiveId" clId="{BB101617-B206-4A83-9BF3-799913612C7F}" dt="2022-11-29T04:57:25.899" v="597" actId="20577"/>
        <pc:sldMkLst>
          <pc:docMk/>
          <pc:sldMk cId="0" sldId="576"/>
        </pc:sldMkLst>
        <pc:spChg chg="mod">
          <ac:chgData name="Phil Gibbons" userId="f619c6e5d38ed7a7" providerId="LiveId" clId="{BB101617-B206-4A83-9BF3-799913612C7F}" dt="2022-11-29T04:57:25.899" v="597" actId="20577"/>
          <ac:spMkLst>
            <pc:docMk/>
            <pc:sldMk cId="0" sldId="576"/>
            <ac:spMk id="872450" creationId="{00000000-0000-0000-0000-000000000000}"/>
          </ac:spMkLst>
        </pc:spChg>
      </pc:sldChg>
      <pc:sldChg chg="addSp delSp modSp mod">
        <pc:chgData name="Phil Gibbons" userId="f619c6e5d38ed7a7" providerId="LiveId" clId="{BB101617-B206-4A83-9BF3-799913612C7F}" dt="2022-11-29T04:55:00.592" v="577" actId="1037"/>
        <pc:sldMkLst>
          <pc:docMk/>
          <pc:sldMk cId="3709541030" sldId="695"/>
        </pc:sldMkLst>
        <pc:spChg chg="mod">
          <ac:chgData name="Phil Gibbons" userId="f619c6e5d38ed7a7" providerId="LiveId" clId="{BB101617-B206-4A83-9BF3-799913612C7F}" dt="2022-11-29T04:52:10.756" v="446" actId="1076"/>
          <ac:spMkLst>
            <pc:docMk/>
            <pc:sldMk cId="3709541030" sldId="695"/>
            <ac:spMk id="2" creationId="{E070B623-D48C-0E4B-B9A1-F5BF28969371}"/>
          </ac:spMkLst>
        </pc:spChg>
        <pc:spChg chg="add mod">
          <ac:chgData name="Phil Gibbons" userId="f619c6e5d38ed7a7" providerId="LiveId" clId="{BB101617-B206-4A83-9BF3-799913612C7F}" dt="2022-11-29T04:54:25.301" v="575" actId="1076"/>
          <ac:spMkLst>
            <pc:docMk/>
            <pc:sldMk cId="3709541030" sldId="695"/>
            <ac:spMk id="3" creationId="{6FB8154D-0EA8-9632-B999-0C92CE5D6CC5}"/>
          </ac:spMkLst>
        </pc:spChg>
        <pc:spChg chg="add mod">
          <ac:chgData name="Phil Gibbons" userId="f619c6e5d38ed7a7" providerId="LiveId" clId="{BB101617-B206-4A83-9BF3-799913612C7F}" dt="2022-11-29T04:49:16.536" v="390" actId="164"/>
          <ac:spMkLst>
            <pc:docMk/>
            <pc:sldMk cId="3709541030" sldId="695"/>
            <ac:spMk id="7" creationId="{F3B9A9EB-B075-33F6-1EC7-5D7B17AB062A}"/>
          </ac:spMkLst>
        </pc:spChg>
        <pc:spChg chg="add del mod">
          <ac:chgData name="Phil Gibbons" userId="f619c6e5d38ed7a7" providerId="LiveId" clId="{BB101617-B206-4A83-9BF3-799913612C7F}" dt="2022-11-29T04:49:05.191" v="389" actId="478"/>
          <ac:spMkLst>
            <pc:docMk/>
            <pc:sldMk cId="3709541030" sldId="695"/>
            <ac:spMk id="8" creationId="{952FD807-4025-42B6-A0B8-F027D744DF8F}"/>
          </ac:spMkLst>
        </pc:spChg>
        <pc:spChg chg="add del mod">
          <ac:chgData name="Phil Gibbons" userId="f619c6e5d38ed7a7" providerId="LiveId" clId="{BB101617-B206-4A83-9BF3-799913612C7F}" dt="2022-11-29T04:49:05.191" v="389" actId="478"/>
          <ac:spMkLst>
            <pc:docMk/>
            <pc:sldMk cId="3709541030" sldId="695"/>
            <ac:spMk id="9" creationId="{7B57F8A3-9024-FD74-C348-D838CC030D92}"/>
          </ac:spMkLst>
        </pc:spChg>
        <pc:spChg chg="add mod">
          <ac:chgData name="Phil Gibbons" userId="f619c6e5d38ed7a7" providerId="LiveId" clId="{BB101617-B206-4A83-9BF3-799913612C7F}" dt="2022-11-29T04:49:16.536" v="390" actId="164"/>
          <ac:spMkLst>
            <pc:docMk/>
            <pc:sldMk cId="3709541030" sldId="695"/>
            <ac:spMk id="10" creationId="{036FAF97-5515-56D6-BD7A-35088D255BC5}"/>
          </ac:spMkLst>
        </pc:spChg>
        <pc:spChg chg="add mod">
          <ac:chgData name="Phil Gibbons" userId="f619c6e5d38ed7a7" providerId="LiveId" clId="{BB101617-B206-4A83-9BF3-799913612C7F}" dt="2022-11-29T04:49:16.536" v="390" actId="164"/>
          <ac:spMkLst>
            <pc:docMk/>
            <pc:sldMk cId="3709541030" sldId="695"/>
            <ac:spMk id="11" creationId="{6910EB6D-89F9-8AB9-F8A5-5D0D65247666}"/>
          </ac:spMkLst>
        </pc:spChg>
        <pc:spChg chg="add mod">
          <ac:chgData name="Phil Gibbons" userId="f619c6e5d38ed7a7" providerId="LiveId" clId="{BB101617-B206-4A83-9BF3-799913612C7F}" dt="2022-11-29T04:49:16.536" v="390" actId="164"/>
          <ac:spMkLst>
            <pc:docMk/>
            <pc:sldMk cId="3709541030" sldId="695"/>
            <ac:spMk id="12" creationId="{35223C3E-8290-D11B-5917-8970BBC11E53}"/>
          </ac:spMkLst>
        </pc:spChg>
        <pc:spChg chg="add mod">
          <ac:chgData name="Phil Gibbons" userId="f619c6e5d38ed7a7" providerId="LiveId" clId="{BB101617-B206-4A83-9BF3-799913612C7F}" dt="2022-11-29T04:49:16.536" v="390" actId="164"/>
          <ac:spMkLst>
            <pc:docMk/>
            <pc:sldMk cId="3709541030" sldId="695"/>
            <ac:spMk id="13" creationId="{2527A48A-C9F5-C2E5-3AD0-35E73649E6EF}"/>
          </ac:spMkLst>
        </pc:spChg>
        <pc:spChg chg="add mod">
          <ac:chgData name="Phil Gibbons" userId="f619c6e5d38ed7a7" providerId="LiveId" clId="{BB101617-B206-4A83-9BF3-799913612C7F}" dt="2022-11-29T04:49:16.536" v="390" actId="164"/>
          <ac:spMkLst>
            <pc:docMk/>
            <pc:sldMk cId="3709541030" sldId="695"/>
            <ac:spMk id="14" creationId="{5A3344E1-9CEF-D367-2F1B-C841C74C8714}"/>
          </ac:spMkLst>
        </pc:spChg>
        <pc:spChg chg="add mod">
          <ac:chgData name="Phil Gibbons" userId="f619c6e5d38ed7a7" providerId="LiveId" clId="{BB101617-B206-4A83-9BF3-799913612C7F}" dt="2022-11-29T04:49:16.536" v="390" actId="164"/>
          <ac:spMkLst>
            <pc:docMk/>
            <pc:sldMk cId="3709541030" sldId="695"/>
            <ac:spMk id="15" creationId="{76B5775C-466A-026A-B1EA-4145340805E3}"/>
          </ac:spMkLst>
        </pc:spChg>
        <pc:spChg chg="add mod">
          <ac:chgData name="Phil Gibbons" userId="f619c6e5d38ed7a7" providerId="LiveId" clId="{BB101617-B206-4A83-9BF3-799913612C7F}" dt="2022-11-29T04:49:16.536" v="390" actId="164"/>
          <ac:spMkLst>
            <pc:docMk/>
            <pc:sldMk cId="3709541030" sldId="695"/>
            <ac:spMk id="16" creationId="{AA639559-F1C9-0E08-C1B5-80C56D0DDEE1}"/>
          </ac:spMkLst>
        </pc:spChg>
        <pc:spChg chg="add del mod">
          <ac:chgData name="Phil Gibbons" userId="f619c6e5d38ed7a7" providerId="LiveId" clId="{BB101617-B206-4A83-9BF3-799913612C7F}" dt="2022-11-29T04:48:52.075" v="387" actId="478"/>
          <ac:spMkLst>
            <pc:docMk/>
            <pc:sldMk cId="3709541030" sldId="695"/>
            <ac:spMk id="17" creationId="{19A1BCC3-7A63-62BC-92DE-CBA21D7B080D}"/>
          </ac:spMkLst>
        </pc:spChg>
        <pc:spChg chg="add del mod">
          <ac:chgData name="Phil Gibbons" userId="f619c6e5d38ed7a7" providerId="LiveId" clId="{BB101617-B206-4A83-9BF3-799913612C7F}" dt="2022-11-29T04:48:55.668" v="388" actId="478"/>
          <ac:spMkLst>
            <pc:docMk/>
            <pc:sldMk cId="3709541030" sldId="695"/>
            <ac:spMk id="18" creationId="{3BD99550-2EC1-871B-0708-96E10014B261}"/>
          </ac:spMkLst>
        </pc:spChg>
        <pc:spChg chg="add del mod topLvl">
          <ac:chgData name="Phil Gibbons" userId="f619c6e5d38ed7a7" providerId="LiveId" clId="{BB101617-B206-4A83-9BF3-799913612C7F}" dt="2022-11-29T04:50:39.961" v="403" actId="478"/>
          <ac:spMkLst>
            <pc:docMk/>
            <pc:sldMk cId="3709541030" sldId="695"/>
            <ac:spMk id="36" creationId="{D23A8D2D-30EF-0F43-5418-3CF2E911607B}"/>
          </ac:spMkLst>
        </pc:spChg>
        <pc:spChg chg="add mod">
          <ac:chgData name="Phil Gibbons" userId="f619c6e5d38ed7a7" providerId="LiveId" clId="{BB101617-B206-4A83-9BF3-799913612C7F}" dt="2022-11-29T04:54:38.099" v="576" actId="1076"/>
          <ac:spMkLst>
            <pc:docMk/>
            <pc:sldMk cId="3709541030" sldId="695"/>
            <ac:spMk id="39" creationId="{DC5ABFD0-37FE-EBE9-ABA1-70CB47D80ACB}"/>
          </ac:spMkLst>
        </pc:spChg>
        <pc:grpChg chg="add mod">
          <ac:chgData name="Phil Gibbons" userId="f619c6e5d38ed7a7" providerId="LiveId" clId="{BB101617-B206-4A83-9BF3-799913612C7F}" dt="2022-11-29T04:55:00.592" v="577" actId="1037"/>
          <ac:grpSpMkLst>
            <pc:docMk/>
            <pc:sldMk cId="3709541030" sldId="695"/>
            <ac:grpSpMk id="34" creationId="{A72A0727-163F-B56E-9D1D-A65A2316BCBF}"/>
          </ac:grpSpMkLst>
        </pc:grpChg>
        <pc:grpChg chg="add del mod">
          <ac:chgData name="Phil Gibbons" userId="f619c6e5d38ed7a7" providerId="LiveId" clId="{BB101617-B206-4A83-9BF3-799913612C7F}" dt="2022-11-29T04:50:30.711" v="400" actId="165"/>
          <ac:grpSpMkLst>
            <pc:docMk/>
            <pc:sldMk cId="3709541030" sldId="695"/>
            <ac:grpSpMk id="35" creationId="{426EF5E0-72BF-F9CA-B67A-524644C44D9D}"/>
          </ac:grpSpMkLst>
        </pc:grpChg>
        <pc:cxnChg chg="add mod">
          <ac:chgData name="Phil Gibbons" userId="f619c6e5d38ed7a7" providerId="LiveId" clId="{BB101617-B206-4A83-9BF3-799913612C7F}" dt="2022-11-29T04:49:16.536" v="390" actId="164"/>
          <ac:cxnSpMkLst>
            <pc:docMk/>
            <pc:sldMk cId="3709541030" sldId="695"/>
            <ac:cxnSpMk id="19" creationId="{40B7BBC5-E1C7-EBB1-EC3B-10EA85C736A2}"/>
          </ac:cxnSpMkLst>
        </pc:cxnChg>
        <pc:cxnChg chg="add mod">
          <ac:chgData name="Phil Gibbons" userId="f619c6e5d38ed7a7" providerId="LiveId" clId="{BB101617-B206-4A83-9BF3-799913612C7F}" dt="2022-11-29T04:49:16.536" v="390" actId="164"/>
          <ac:cxnSpMkLst>
            <pc:docMk/>
            <pc:sldMk cId="3709541030" sldId="695"/>
            <ac:cxnSpMk id="20" creationId="{B8320DDA-58F6-7A7D-B93A-22D81062B3E9}"/>
          </ac:cxnSpMkLst>
        </pc:cxnChg>
        <pc:cxnChg chg="add mod">
          <ac:chgData name="Phil Gibbons" userId="f619c6e5d38ed7a7" providerId="LiveId" clId="{BB101617-B206-4A83-9BF3-799913612C7F}" dt="2022-11-29T04:49:16.536" v="390" actId="164"/>
          <ac:cxnSpMkLst>
            <pc:docMk/>
            <pc:sldMk cId="3709541030" sldId="695"/>
            <ac:cxnSpMk id="21" creationId="{E398DE57-8256-C863-7462-F474102E2426}"/>
          </ac:cxnSpMkLst>
        </pc:cxnChg>
        <pc:cxnChg chg="add mod">
          <ac:chgData name="Phil Gibbons" userId="f619c6e5d38ed7a7" providerId="LiveId" clId="{BB101617-B206-4A83-9BF3-799913612C7F}" dt="2022-11-29T04:49:16.536" v="390" actId="164"/>
          <ac:cxnSpMkLst>
            <pc:docMk/>
            <pc:sldMk cId="3709541030" sldId="695"/>
            <ac:cxnSpMk id="22" creationId="{A62142D2-8FD4-E9D1-766A-D4B1E4A3F928}"/>
          </ac:cxnSpMkLst>
        </pc:cxnChg>
        <pc:cxnChg chg="add mod">
          <ac:chgData name="Phil Gibbons" userId="f619c6e5d38ed7a7" providerId="LiveId" clId="{BB101617-B206-4A83-9BF3-799913612C7F}" dt="2022-11-29T04:49:16.536" v="390" actId="164"/>
          <ac:cxnSpMkLst>
            <pc:docMk/>
            <pc:sldMk cId="3709541030" sldId="695"/>
            <ac:cxnSpMk id="23" creationId="{B71DBB8F-C3C6-14B0-C449-5EBE5CCEA0EF}"/>
          </ac:cxnSpMkLst>
        </pc:cxnChg>
        <pc:cxnChg chg="add del mod">
          <ac:chgData name="Phil Gibbons" userId="f619c6e5d38ed7a7" providerId="LiveId" clId="{BB101617-B206-4A83-9BF3-799913612C7F}" dt="2022-11-29T04:49:05.191" v="389" actId="478"/>
          <ac:cxnSpMkLst>
            <pc:docMk/>
            <pc:sldMk cId="3709541030" sldId="695"/>
            <ac:cxnSpMk id="24" creationId="{B172A2B0-2CD4-3213-C4F2-8B79D900B0EB}"/>
          </ac:cxnSpMkLst>
        </pc:cxnChg>
        <pc:cxnChg chg="add del mod">
          <ac:chgData name="Phil Gibbons" userId="f619c6e5d38ed7a7" providerId="LiveId" clId="{BB101617-B206-4A83-9BF3-799913612C7F}" dt="2022-11-29T04:49:05.191" v="389" actId="478"/>
          <ac:cxnSpMkLst>
            <pc:docMk/>
            <pc:sldMk cId="3709541030" sldId="695"/>
            <ac:cxnSpMk id="25" creationId="{1FB666A6-91D2-C8B9-7722-030BB54DB2FB}"/>
          </ac:cxnSpMkLst>
        </pc:cxnChg>
        <pc:cxnChg chg="add mod">
          <ac:chgData name="Phil Gibbons" userId="f619c6e5d38ed7a7" providerId="LiveId" clId="{BB101617-B206-4A83-9BF3-799913612C7F}" dt="2022-11-29T04:49:16.536" v="390" actId="164"/>
          <ac:cxnSpMkLst>
            <pc:docMk/>
            <pc:sldMk cId="3709541030" sldId="695"/>
            <ac:cxnSpMk id="26" creationId="{31F066EC-989B-9B72-7425-91808B612FFD}"/>
          </ac:cxnSpMkLst>
        </pc:cxnChg>
        <pc:cxnChg chg="add mod">
          <ac:chgData name="Phil Gibbons" userId="f619c6e5d38ed7a7" providerId="LiveId" clId="{BB101617-B206-4A83-9BF3-799913612C7F}" dt="2022-11-29T04:49:16.536" v="390" actId="164"/>
          <ac:cxnSpMkLst>
            <pc:docMk/>
            <pc:sldMk cId="3709541030" sldId="695"/>
            <ac:cxnSpMk id="27" creationId="{A6A45419-9058-9E61-A5DD-4C7C1A1786C0}"/>
          </ac:cxnSpMkLst>
        </pc:cxnChg>
        <pc:cxnChg chg="add mod">
          <ac:chgData name="Phil Gibbons" userId="f619c6e5d38ed7a7" providerId="LiveId" clId="{BB101617-B206-4A83-9BF3-799913612C7F}" dt="2022-11-29T04:49:16.536" v="390" actId="164"/>
          <ac:cxnSpMkLst>
            <pc:docMk/>
            <pc:sldMk cId="3709541030" sldId="695"/>
            <ac:cxnSpMk id="28" creationId="{C524F546-9DCD-9CF8-4A21-11720F37DD5F}"/>
          </ac:cxnSpMkLst>
        </pc:cxnChg>
        <pc:cxnChg chg="add mod">
          <ac:chgData name="Phil Gibbons" userId="f619c6e5d38ed7a7" providerId="LiveId" clId="{BB101617-B206-4A83-9BF3-799913612C7F}" dt="2022-11-29T04:49:16.536" v="390" actId="164"/>
          <ac:cxnSpMkLst>
            <pc:docMk/>
            <pc:sldMk cId="3709541030" sldId="695"/>
            <ac:cxnSpMk id="29" creationId="{735E8A02-8395-6E91-C976-A068FC89BD4E}"/>
          </ac:cxnSpMkLst>
        </pc:cxnChg>
        <pc:cxnChg chg="add mod">
          <ac:chgData name="Phil Gibbons" userId="f619c6e5d38ed7a7" providerId="LiveId" clId="{BB101617-B206-4A83-9BF3-799913612C7F}" dt="2022-11-29T04:49:16.536" v="390" actId="164"/>
          <ac:cxnSpMkLst>
            <pc:docMk/>
            <pc:sldMk cId="3709541030" sldId="695"/>
            <ac:cxnSpMk id="30" creationId="{72B5D28C-5971-A702-6FAB-3E1C3952BD74}"/>
          </ac:cxnSpMkLst>
        </pc:cxnChg>
        <pc:cxnChg chg="add mod">
          <ac:chgData name="Phil Gibbons" userId="f619c6e5d38ed7a7" providerId="LiveId" clId="{BB101617-B206-4A83-9BF3-799913612C7F}" dt="2022-11-29T04:49:16.536" v="390" actId="164"/>
          <ac:cxnSpMkLst>
            <pc:docMk/>
            <pc:sldMk cId="3709541030" sldId="695"/>
            <ac:cxnSpMk id="31" creationId="{83045104-0D58-071A-7F20-3A6FE9D6C2EA}"/>
          </ac:cxnSpMkLst>
        </pc:cxnChg>
        <pc:cxnChg chg="add del mod">
          <ac:chgData name="Phil Gibbons" userId="f619c6e5d38ed7a7" providerId="LiveId" clId="{BB101617-B206-4A83-9BF3-799913612C7F}" dt="2022-11-29T04:49:05.191" v="389" actId="478"/>
          <ac:cxnSpMkLst>
            <pc:docMk/>
            <pc:sldMk cId="3709541030" sldId="695"/>
            <ac:cxnSpMk id="32" creationId="{DAF5F3D8-FCE0-CBAE-D2B8-D1AE626368E6}"/>
          </ac:cxnSpMkLst>
        </pc:cxnChg>
        <pc:cxnChg chg="add del mod">
          <ac:chgData name="Phil Gibbons" userId="f619c6e5d38ed7a7" providerId="LiveId" clId="{BB101617-B206-4A83-9BF3-799913612C7F}" dt="2022-11-29T04:49:05.191" v="389" actId="478"/>
          <ac:cxnSpMkLst>
            <pc:docMk/>
            <pc:sldMk cId="3709541030" sldId="695"/>
            <ac:cxnSpMk id="33" creationId="{D16BE460-2C6B-4134-3FF3-6264431343F6}"/>
          </ac:cxnSpMkLst>
        </pc:cxnChg>
        <pc:cxnChg chg="add del mod topLvl">
          <ac:chgData name="Phil Gibbons" userId="f619c6e5d38ed7a7" providerId="LiveId" clId="{BB101617-B206-4A83-9BF3-799913612C7F}" dt="2022-11-29T04:50:54.176" v="406" actId="14100"/>
          <ac:cxnSpMkLst>
            <pc:docMk/>
            <pc:sldMk cId="3709541030" sldId="695"/>
            <ac:cxnSpMk id="37" creationId="{68E2A06C-1E5B-B9B6-F197-2E61EA0A9EE2}"/>
          </ac:cxnSpMkLst>
        </pc:cxnChg>
        <pc:cxnChg chg="add mod">
          <ac:chgData name="Phil Gibbons" userId="f619c6e5d38ed7a7" providerId="LiveId" clId="{BB101617-B206-4A83-9BF3-799913612C7F}" dt="2022-11-29T04:53:51.941" v="550" actId="196"/>
          <ac:cxnSpMkLst>
            <pc:docMk/>
            <pc:sldMk cId="3709541030" sldId="695"/>
            <ac:cxnSpMk id="40" creationId="{0FC0DB60-35B8-2B0E-A6E9-E68CCB852BB6}"/>
          </ac:cxnSpMkLst>
        </pc:cxnChg>
      </pc:sldChg>
      <pc:sldChg chg="modSp add del mod">
        <pc:chgData name="Phil Gibbons" userId="f619c6e5d38ed7a7" providerId="LiveId" clId="{BB101617-B206-4A83-9BF3-799913612C7F}" dt="2022-11-29T01:47:42.442" v="39" actId="2696"/>
        <pc:sldMkLst>
          <pc:docMk/>
          <pc:sldMk cId="1931010306" sldId="730"/>
        </pc:sldMkLst>
        <pc:spChg chg="mod">
          <ac:chgData name="Phil Gibbons" userId="f619c6e5d38ed7a7" providerId="LiveId" clId="{BB101617-B206-4A83-9BF3-799913612C7F}" dt="2022-11-22T06:43:25.241" v="24" actId="20577"/>
          <ac:spMkLst>
            <pc:docMk/>
            <pc:sldMk cId="1931010306" sldId="730"/>
            <ac:spMk id="3" creationId="{00000000-0000-0000-0000-000000000000}"/>
          </ac:spMkLst>
        </pc:spChg>
      </pc:sldChg>
      <pc:sldChg chg="modSp mod">
        <pc:chgData name="Phil Gibbons" userId="f619c6e5d38ed7a7" providerId="LiveId" clId="{BB101617-B206-4A83-9BF3-799913612C7F}" dt="2022-11-29T01:25:41.538" v="38" actId="20577"/>
        <pc:sldMkLst>
          <pc:docMk/>
          <pc:sldMk cId="0" sldId="1386"/>
        </pc:sldMkLst>
        <pc:spChg chg="mod">
          <ac:chgData name="Phil Gibbons" userId="f619c6e5d38ed7a7" providerId="LiveId" clId="{BB101617-B206-4A83-9BF3-799913612C7F}" dt="2022-11-29T01:25:41.538" v="38" actId="20577"/>
          <ac:spMkLst>
            <pc:docMk/>
            <pc:sldMk cId="0" sldId="1386"/>
            <ac:spMk id="6146" creationId="{00000000-0000-0000-0000-000000000000}"/>
          </ac:spMkLst>
        </pc:spChg>
      </pc:sldChg>
      <pc:sldChg chg="modSp add mod">
        <pc:chgData name="Phil Gibbons" userId="f619c6e5d38ed7a7" providerId="LiveId" clId="{BB101617-B206-4A83-9BF3-799913612C7F}" dt="2022-11-29T03:35:05.597" v="301" actId="20577"/>
        <pc:sldMkLst>
          <pc:docMk/>
          <pc:sldMk cId="3900095691" sldId="1387"/>
        </pc:sldMkLst>
        <pc:spChg chg="mod">
          <ac:chgData name="Phil Gibbons" userId="f619c6e5d38ed7a7" providerId="LiveId" clId="{BB101617-B206-4A83-9BF3-799913612C7F}" dt="2022-11-29T03:35:05.597" v="301" actId="20577"/>
          <ac:spMkLst>
            <pc:docMk/>
            <pc:sldMk cId="3900095691" sldId="1387"/>
            <ac:spMk id="3" creationId="{00000000-0000-0000-0000-000000000000}"/>
          </ac:spMkLst>
        </pc:spChg>
      </pc:sldChg>
      <pc:sldChg chg="del">
        <pc:chgData name="Phil Gibbons" userId="f619c6e5d38ed7a7" providerId="LiveId" clId="{BB101617-B206-4A83-9BF3-799913612C7F}" dt="2022-11-22T06:45:17.311" v="26" actId="47"/>
        <pc:sldMkLst>
          <pc:docMk/>
          <pc:sldMk cId="3858206087" sldId="138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9206" y="0"/>
            <a:ext cx="3135994" cy="48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67" tIns="48283" rIns="96567" bIns="48283" numCol="1" anchor="t" anchorCtr="0" compatLnSpc="1">
            <a:prstTxWarp prst="textNoShape">
              <a:avLst/>
            </a:prstTxWarp>
          </a:bodyPr>
          <a:lstStyle>
            <a:lvl1pPr algn="r" defTabSz="966648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9206" y="9105162"/>
            <a:ext cx="3135994" cy="48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67" tIns="48283" rIns="96567" bIns="48283" numCol="1" anchor="b" anchorCtr="0" compatLnSpc="1">
            <a:prstTxWarp prst="textNoShape">
              <a:avLst/>
            </a:prstTxWarp>
          </a:bodyPr>
          <a:lstStyle>
            <a:lvl1pPr algn="r" defTabSz="966648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001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5966" cy="45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21956" y="0"/>
            <a:ext cx="3205966" cy="45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22375" y="687388"/>
            <a:ext cx="4883150" cy="36623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323" y="4578814"/>
            <a:ext cx="5343277" cy="4273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57627"/>
            <a:ext cx="3205966" cy="45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21956" y="9157627"/>
            <a:ext cx="3205966" cy="45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5160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413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OK to release resources in opposite order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422CA9-8481-40C3-B5AE-2BC95BA0213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Class 2: Persistent state across invocations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971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3188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1046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3842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4911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85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Readers can keep arriving while writers are blocked on their P(&amp;w) with w=0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018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2ED952-7E1B-7B4F-A568-B1433406D358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081AA2-26A3-194F-8A72-41FB91ED6D60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1294515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Readers-Writers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3428999"/>
            <a:ext cx="8289925" cy="2905125"/>
          </a:xfrm>
        </p:spPr>
        <p:txBody>
          <a:bodyPr/>
          <a:lstStyle/>
          <a:p>
            <a:r>
              <a:rPr lang="en-US" dirty="0"/>
              <a:t>Problem statement:</a:t>
            </a:r>
          </a:p>
          <a:p>
            <a:pPr lvl="1"/>
            <a:r>
              <a:rPr lang="en-US" i="1" dirty="0"/>
              <a:t>Reader</a:t>
            </a:r>
            <a:r>
              <a:rPr lang="en-US" dirty="0"/>
              <a:t> threads only read the object</a:t>
            </a:r>
          </a:p>
          <a:p>
            <a:pPr lvl="1"/>
            <a:r>
              <a:rPr lang="en-US" i="1" dirty="0"/>
              <a:t>Writer</a:t>
            </a:r>
            <a:r>
              <a:rPr lang="en-US" dirty="0"/>
              <a:t> threads modify the object (read/write access)</a:t>
            </a:r>
          </a:p>
          <a:p>
            <a:pPr lvl="1"/>
            <a:r>
              <a:rPr lang="en-US" dirty="0"/>
              <a:t>Writers must have exclusive access to the object</a:t>
            </a:r>
          </a:p>
          <a:p>
            <a:pPr lvl="1"/>
            <a:r>
              <a:rPr lang="en-US" dirty="0"/>
              <a:t>Unlimited number of readers can access the object concurrently</a:t>
            </a:r>
          </a:p>
          <a:p>
            <a:r>
              <a:rPr lang="en-US" dirty="0"/>
              <a:t>Occurs frequently in real systems, e.g.,</a:t>
            </a:r>
          </a:p>
          <a:p>
            <a:pPr lvl="1"/>
            <a:r>
              <a:rPr lang="en-US" dirty="0"/>
              <a:t>Online airline reservation system</a:t>
            </a:r>
          </a:p>
          <a:p>
            <a:pPr lvl="1"/>
            <a:r>
              <a:rPr lang="en-US" dirty="0"/>
              <a:t>Multithreaded caching Web proxy</a:t>
            </a:r>
          </a:p>
          <a:p>
            <a:pPr lvl="1"/>
            <a:endParaRPr lang="en-US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584588" y="2093884"/>
            <a:ext cx="1063612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1889138" y="1462291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889138" y="2760403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3</a:t>
            </a: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2422538" y="1726020"/>
            <a:ext cx="116205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2438400" y="2322484"/>
            <a:ext cx="1146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2422538" y="2488020"/>
            <a:ext cx="116205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1905000" y="2086698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11" name="Oval 5"/>
          <p:cNvSpPr>
            <a:spLocks noChangeArrowheads="1"/>
          </p:cNvSpPr>
          <p:nvPr/>
        </p:nvSpPr>
        <p:spPr bwMode="auto">
          <a:xfrm>
            <a:off x="5867400" y="1476782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12" name="Oval 5"/>
          <p:cNvSpPr>
            <a:spLocks noChangeArrowheads="1"/>
          </p:cNvSpPr>
          <p:nvPr/>
        </p:nvSpPr>
        <p:spPr bwMode="auto">
          <a:xfrm>
            <a:off x="5867400" y="2774894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3</a:t>
            </a:r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 flipH="1">
            <a:off x="4663809" y="1726020"/>
            <a:ext cx="116205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 flipH="1">
            <a:off x="4679671" y="2322484"/>
            <a:ext cx="1146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 flipH="1" flipV="1">
            <a:off x="4663809" y="2488020"/>
            <a:ext cx="116205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16" name="Oval 5"/>
          <p:cNvSpPr>
            <a:spLocks noChangeArrowheads="1"/>
          </p:cNvSpPr>
          <p:nvPr/>
        </p:nvSpPr>
        <p:spPr bwMode="auto">
          <a:xfrm>
            <a:off x="5883262" y="2101189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17" name="Left Brace 16"/>
          <p:cNvSpPr/>
          <p:nvPr/>
        </p:nvSpPr>
        <p:spPr bwMode="auto">
          <a:xfrm>
            <a:off x="1143000" y="1462291"/>
            <a:ext cx="457200" cy="1811078"/>
          </a:xfrm>
          <a:prstGeom prst="leftBrace">
            <a:avLst>
              <a:gd name="adj1" fmla="val 36364"/>
              <a:gd name="adj2" fmla="val 50000"/>
            </a:avLst>
          </a:prstGeom>
          <a:noFill/>
          <a:ln w="28575" cmpd="sng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92708" y="1870971"/>
            <a:ext cx="8181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Read/</a:t>
            </a:r>
          </a:p>
          <a:p>
            <a:r>
              <a:rPr lang="en-US" sz="1800" dirty="0">
                <a:latin typeface="Calibri" pitchFamily="34" charset="0"/>
              </a:rPr>
              <a:t>Write</a:t>
            </a:r>
          </a:p>
          <a:p>
            <a:r>
              <a:rPr lang="en-US" sz="1800" dirty="0">
                <a:latin typeface="Calibri" pitchFamily="34" charset="0"/>
              </a:rPr>
              <a:t>Access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39000" y="2014238"/>
            <a:ext cx="1159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Read-only</a:t>
            </a:r>
          </a:p>
          <a:p>
            <a:r>
              <a:rPr lang="en-US" sz="1800" dirty="0">
                <a:latin typeface="Calibri" pitchFamily="34" charset="0"/>
              </a:rPr>
              <a:t>Access</a:t>
            </a:r>
          </a:p>
        </p:txBody>
      </p:sp>
      <p:sp>
        <p:nvSpPr>
          <p:cNvPr id="20" name="Left Brace 19"/>
          <p:cNvSpPr/>
          <p:nvPr/>
        </p:nvSpPr>
        <p:spPr bwMode="auto">
          <a:xfrm flipH="1">
            <a:off x="6629400" y="1447800"/>
            <a:ext cx="457200" cy="1811078"/>
          </a:xfrm>
          <a:prstGeom prst="leftBrace">
            <a:avLst>
              <a:gd name="adj1" fmla="val 36364"/>
              <a:gd name="adj2" fmla="val 50000"/>
            </a:avLst>
          </a:prstGeom>
          <a:noFill/>
          <a:ln w="28575" cmpd="sng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Readers/Writers Examples</a:t>
            </a:r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3584588" y="2093884"/>
            <a:ext cx="1063612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40" name="Oval 5"/>
          <p:cNvSpPr>
            <a:spLocks noChangeArrowheads="1"/>
          </p:cNvSpPr>
          <p:nvPr/>
        </p:nvSpPr>
        <p:spPr bwMode="auto">
          <a:xfrm>
            <a:off x="1889138" y="1462291"/>
            <a:ext cx="533400" cy="498475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1889138" y="2760403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3</a:t>
            </a:r>
          </a:p>
        </p:txBody>
      </p:sp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2422538" y="1726020"/>
            <a:ext cx="116205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43" name="Line 7"/>
          <p:cNvSpPr>
            <a:spLocks noChangeShapeType="1"/>
          </p:cNvSpPr>
          <p:nvPr/>
        </p:nvSpPr>
        <p:spPr bwMode="auto">
          <a:xfrm>
            <a:off x="2438400" y="2322484"/>
            <a:ext cx="1146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44" name="Line 7"/>
          <p:cNvSpPr>
            <a:spLocks noChangeShapeType="1"/>
          </p:cNvSpPr>
          <p:nvPr/>
        </p:nvSpPr>
        <p:spPr bwMode="auto">
          <a:xfrm flipV="1">
            <a:off x="2422538" y="2488020"/>
            <a:ext cx="116205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45" name="Oval 5"/>
          <p:cNvSpPr>
            <a:spLocks noChangeArrowheads="1"/>
          </p:cNvSpPr>
          <p:nvPr/>
        </p:nvSpPr>
        <p:spPr bwMode="auto">
          <a:xfrm>
            <a:off x="1905000" y="2086698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46" name="Oval 5"/>
          <p:cNvSpPr>
            <a:spLocks noChangeArrowheads="1"/>
          </p:cNvSpPr>
          <p:nvPr/>
        </p:nvSpPr>
        <p:spPr bwMode="auto">
          <a:xfrm>
            <a:off x="5867400" y="1476782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47" name="Oval 5"/>
          <p:cNvSpPr>
            <a:spLocks noChangeArrowheads="1"/>
          </p:cNvSpPr>
          <p:nvPr/>
        </p:nvSpPr>
        <p:spPr bwMode="auto">
          <a:xfrm>
            <a:off x="5867400" y="2774894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3</a:t>
            </a:r>
          </a:p>
        </p:txBody>
      </p:sp>
      <p:sp>
        <p:nvSpPr>
          <p:cNvPr id="48" name="Line 7"/>
          <p:cNvSpPr>
            <a:spLocks noChangeShapeType="1"/>
          </p:cNvSpPr>
          <p:nvPr/>
        </p:nvSpPr>
        <p:spPr bwMode="auto">
          <a:xfrm flipH="1">
            <a:off x="4663809" y="1726020"/>
            <a:ext cx="116205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49" name="Line 7"/>
          <p:cNvSpPr>
            <a:spLocks noChangeShapeType="1"/>
          </p:cNvSpPr>
          <p:nvPr/>
        </p:nvSpPr>
        <p:spPr bwMode="auto">
          <a:xfrm flipH="1">
            <a:off x="4679671" y="2322484"/>
            <a:ext cx="1146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50" name="Line 7"/>
          <p:cNvSpPr>
            <a:spLocks noChangeShapeType="1"/>
          </p:cNvSpPr>
          <p:nvPr/>
        </p:nvSpPr>
        <p:spPr bwMode="auto">
          <a:xfrm flipH="1" flipV="1">
            <a:off x="4663809" y="2488020"/>
            <a:ext cx="116205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51" name="Oval 5"/>
          <p:cNvSpPr>
            <a:spLocks noChangeArrowheads="1"/>
          </p:cNvSpPr>
          <p:nvPr/>
        </p:nvSpPr>
        <p:spPr bwMode="auto">
          <a:xfrm>
            <a:off x="5883262" y="2101189"/>
            <a:ext cx="533400" cy="498475"/>
          </a:xfrm>
          <a:prstGeom prst="ellipse">
            <a:avLst/>
          </a:prstGeom>
          <a:solidFill>
            <a:srgbClr val="F7F5C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52" name="Text Box 6"/>
          <p:cNvSpPr txBox="1">
            <a:spLocks noChangeArrowheads="1"/>
          </p:cNvSpPr>
          <p:nvPr/>
        </p:nvSpPr>
        <p:spPr bwMode="auto">
          <a:xfrm>
            <a:off x="3583825" y="4419600"/>
            <a:ext cx="1063612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53" name="Oval 5"/>
          <p:cNvSpPr>
            <a:spLocks noChangeArrowheads="1"/>
          </p:cNvSpPr>
          <p:nvPr/>
        </p:nvSpPr>
        <p:spPr bwMode="auto">
          <a:xfrm>
            <a:off x="1888375" y="3788007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54" name="Oval 53"/>
          <p:cNvSpPr>
            <a:spLocks noChangeArrowheads="1"/>
          </p:cNvSpPr>
          <p:nvPr/>
        </p:nvSpPr>
        <p:spPr bwMode="auto">
          <a:xfrm>
            <a:off x="1888375" y="5086119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3</a:t>
            </a:r>
          </a:p>
        </p:txBody>
      </p:sp>
      <p:sp>
        <p:nvSpPr>
          <p:cNvPr id="55" name="Line 7"/>
          <p:cNvSpPr>
            <a:spLocks noChangeShapeType="1"/>
          </p:cNvSpPr>
          <p:nvPr/>
        </p:nvSpPr>
        <p:spPr bwMode="auto">
          <a:xfrm>
            <a:off x="2421775" y="4051736"/>
            <a:ext cx="116205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56" name="Line 7"/>
          <p:cNvSpPr>
            <a:spLocks noChangeShapeType="1"/>
          </p:cNvSpPr>
          <p:nvPr/>
        </p:nvSpPr>
        <p:spPr bwMode="auto">
          <a:xfrm>
            <a:off x="2437637" y="4648200"/>
            <a:ext cx="1146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57" name="Line 7"/>
          <p:cNvSpPr>
            <a:spLocks noChangeShapeType="1"/>
          </p:cNvSpPr>
          <p:nvPr/>
        </p:nvSpPr>
        <p:spPr bwMode="auto">
          <a:xfrm flipV="1">
            <a:off x="2421775" y="4813736"/>
            <a:ext cx="116205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58" name="Oval 5"/>
          <p:cNvSpPr>
            <a:spLocks noChangeArrowheads="1"/>
          </p:cNvSpPr>
          <p:nvPr/>
        </p:nvSpPr>
        <p:spPr bwMode="auto">
          <a:xfrm>
            <a:off x="1904237" y="4412414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59" name="Oval 5"/>
          <p:cNvSpPr>
            <a:spLocks noChangeArrowheads="1"/>
          </p:cNvSpPr>
          <p:nvPr/>
        </p:nvSpPr>
        <p:spPr bwMode="auto">
          <a:xfrm>
            <a:off x="5866637" y="3802498"/>
            <a:ext cx="533400" cy="498475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60" name="Oval 5"/>
          <p:cNvSpPr>
            <a:spLocks noChangeArrowheads="1"/>
          </p:cNvSpPr>
          <p:nvPr/>
        </p:nvSpPr>
        <p:spPr bwMode="auto">
          <a:xfrm>
            <a:off x="5866637" y="5100610"/>
            <a:ext cx="533400" cy="498475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3</a:t>
            </a:r>
          </a:p>
        </p:txBody>
      </p:sp>
      <p:sp>
        <p:nvSpPr>
          <p:cNvPr id="61" name="Line 7"/>
          <p:cNvSpPr>
            <a:spLocks noChangeShapeType="1"/>
          </p:cNvSpPr>
          <p:nvPr/>
        </p:nvSpPr>
        <p:spPr bwMode="auto">
          <a:xfrm flipH="1">
            <a:off x="4663046" y="4051736"/>
            <a:ext cx="116205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62" name="Line 7"/>
          <p:cNvSpPr>
            <a:spLocks noChangeShapeType="1"/>
          </p:cNvSpPr>
          <p:nvPr/>
        </p:nvSpPr>
        <p:spPr bwMode="auto">
          <a:xfrm flipH="1">
            <a:off x="4678908" y="4648200"/>
            <a:ext cx="1146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63" name="Line 7"/>
          <p:cNvSpPr>
            <a:spLocks noChangeShapeType="1"/>
          </p:cNvSpPr>
          <p:nvPr/>
        </p:nvSpPr>
        <p:spPr bwMode="auto">
          <a:xfrm flipH="1" flipV="1">
            <a:off x="4663046" y="4813736"/>
            <a:ext cx="116205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64" name="Oval 5"/>
          <p:cNvSpPr>
            <a:spLocks noChangeArrowheads="1"/>
          </p:cNvSpPr>
          <p:nvPr/>
        </p:nvSpPr>
        <p:spPr bwMode="auto">
          <a:xfrm>
            <a:off x="5882499" y="4426905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49279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Variants of Readers-Writers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First readers-writers problem </a:t>
            </a:r>
            <a:r>
              <a:rPr lang="en-US" dirty="0"/>
              <a:t>(favors readers)</a:t>
            </a:r>
          </a:p>
          <a:p>
            <a:pPr lvl="1"/>
            <a:r>
              <a:rPr lang="en-US" dirty="0"/>
              <a:t>No reader should be kept waiting unless a writer has already been granted permission to use the object. </a:t>
            </a:r>
          </a:p>
          <a:p>
            <a:pPr lvl="1"/>
            <a:r>
              <a:rPr lang="en-US" dirty="0"/>
              <a:t>A reader that arrives after a waiting writer gets priority over the writer. </a:t>
            </a:r>
          </a:p>
          <a:p>
            <a:pPr lvl="1">
              <a:buNone/>
            </a:pPr>
            <a:endParaRPr lang="en-US" dirty="0"/>
          </a:p>
          <a:p>
            <a:r>
              <a:rPr lang="en-US" i="1" dirty="0"/>
              <a:t>Second readers-writers problem </a:t>
            </a:r>
            <a:r>
              <a:rPr lang="en-US" dirty="0"/>
              <a:t>(favors writers)</a:t>
            </a:r>
          </a:p>
          <a:p>
            <a:pPr lvl="1"/>
            <a:r>
              <a:rPr lang="en-US" dirty="0"/>
              <a:t>Once a writer is ready to write, it performs its write as soon as possible </a:t>
            </a:r>
          </a:p>
          <a:p>
            <a:pPr lvl="1"/>
            <a:r>
              <a:rPr lang="en-US" dirty="0"/>
              <a:t>A reader that arrives after a writer must wait, even if the writer is also waiting. </a:t>
            </a:r>
          </a:p>
          <a:p>
            <a:pPr lvl="1"/>
            <a:endParaRPr lang="en-US" dirty="0"/>
          </a:p>
          <a:p>
            <a:r>
              <a:rPr lang="en-US" i="1" dirty="0"/>
              <a:t>Starvation</a:t>
            </a:r>
            <a:r>
              <a:rPr lang="en-US" dirty="0"/>
              <a:t> (where a thread waits indefinitely) is possible in both cases.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Solution to First Readers-Writers Problem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04800" y="1611153"/>
            <a:ext cx="4876800" cy="517064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;    /* Initially 0 */</a:t>
            </a:r>
          </a:p>
          <a:p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w</a:t>
            </a:r>
            <a:r>
              <a:rPr lang="en-US" sz="1600" dirty="0">
                <a:latin typeface="Courier New" pitchFamily="49" charset="0"/>
              </a:rPr>
              <a:t>; /* Both initially 1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reader(void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++;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1) /* First in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Reading happens here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--;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0) /* Last out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34000" y="1600200"/>
            <a:ext cx="3581400" cy="270843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writer(void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Writing here */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143000"/>
            <a:ext cx="1293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Readers: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9456" y="1143000"/>
            <a:ext cx="1211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Writers: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6290" y="4278868"/>
            <a:ext cx="715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rw1.c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130FB0-5F5B-437B-9359-1F29D28A711B}"/>
              </a:ext>
            </a:extLst>
          </p:cNvPr>
          <p:cNvSpPr txBox="1"/>
          <p:nvPr/>
        </p:nvSpPr>
        <p:spPr>
          <a:xfrm>
            <a:off x="5995081" y="5105400"/>
            <a:ext cx="26388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A reader that arrives </a:t>
            </a:r>
          </a:p>
          <a:p>
            <a:pPr algn="ctr"/>
            <a:r>
              <a:rPr lang="en-US" sz="1800" dirty="0"/>
              <a:t>after a waiting writer</a:t>
            </a:r>
          </a:p>
          <a:p>
            <a:pPr algn="ctr"/>
            <a:r>
              <a:rPr lang="en-US" sz="1800" dirty="0"/>
              <a:t>gets priority over the writer</a:t>
            </a:r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Readers/Writers Examples</a:t>
            </a:r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3584588" y="3654842"/>
            <a:ext cx="1063612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40" name="Oval 5"/>
          <p:cNvSpPr>
            <a:spLocks noChangeArrowheads="1"/>
          </p:cNvSpPr>
          <p:nvPr/>
        </p:nvSpPr>
        <p:spPr bwMode="auto">
          <a:xfrm>
            <a:off x="1889138" y="3023249"/>
            <a:ext cx="533400" cy="498475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1889138" y="4321361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3</a:t>
            </a:r>
          </a:p>
        </p:txBody>
      </p:sp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2422538" y="3286978"/>
            <a:ext cx="116205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43" name="Line 7"/>
          <p:cNvSpPr>
            <a:spLocks noChangeShapeType="1"/>
          </p:cNvSpPr>
          <p:nvPr/>
        </p:nvSpPr>
        <p:spPr bwMode="auto">
          <a:xfrm>
            <a:off x="2438400" y="3883442"/>
            <a:ext cx="1146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44" name="Line 7"/>
          <p:cNvSpPr>
            <a:spLocks noChangeShapeType="1"/>
          </p:cNvSpPr>
          <p:nvPr/>
        </p:nvSpPr>
        <p:spPr bwMode="auto">
          <a:xfrm flipV="1">
            <a:off x="2422538" y="4048978"/>
            <a:ext cx="116205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45" name="Oval 5"/>
          <p:cNvSpPr>
            <a:spLocks noChangeArrowheads="1"/>
          </p:cNvSpPr>
          <p:nvPr/>
        </p:nvSpPr>
        <p:spPr bwMode="auto">
          <a:xfrm>
            <a:off x="1905000" y="3647656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46" name="Oval 5"/>
          <p:cNvSpPr>
            <a:spLocks noChangeArrowheads="1"/>
          </p:cNvSpPr>
          <p:nvPr/>
        </p:nvSpPr>
        <p:spPr bwMode="auto">
          <a:xfrm>
            <a:off x="5867400" y="3037740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47" name="Oval 5"/>
          <p:cNvSpPr>
            <a:spLocks noChangeArrowheads="1"/>
          </p:cNvSpPr>
          <p:nvPr/>
        </p:nvSpPr>
        <p:spPr bwMode="auto">
          <a:xfrm>
            <a:off x="5867400" y="4335852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3</a:t>
            </a:r>
          </a:p>
        </p:txBody>
      </p:sp>
      <p:sp>
        <p:nvSpPr>
          <p:cNvPr id="48" name="Line 7"/>
          <p:cNvSpPr>
            <a:spLocks noChangeShapeType="1"/>
          </p:cNvSpPr>
          <p:nvPr/>
        </p:nvSpPr>
        <p:spPr bwMode="auto">
          <a:xfrm flipH="1">
            <a:off x="4663809" y="3286978"/>
            <a:ext cx="116205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49" name="Line 7"/>
          <p:cNvSpPr>
            <a:spLocks noChangeShapeType="1"/>
          </p:cNvSpPr>
          <p:nvPr/>
        </p:nvSpPr>
        <p:spPr bwMode="auto">
          <a:xfrm flipH="1">
            <a:off x="4679671" y="3883442"/>
            <a:ext cx="1146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50" name="Line 7"/>
          <p:cNvSpPr>
            <a:spLocks noChangeShapeType="1"/>
          </p:cNvSpPr>
          <p:nvPr/>
        </p:nvSpPr>
        <p:spPr bwMode="auto">
          <a:xfrm flipH="1" flipV="1">
            <a:off x="4663809" y="4048978"/>
            <a:ext cx="116205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51" name="Oval 5"/>
          <p:cNvSpPr>
            <a:spLocks noChangeArrowheads="1"/>
          </p:cNvSpPr>
          <p:nvPr/>
        </p:nvSpPr>
        <p:spPr bwMode="auto">
          <a:xfrm>
            <a:off x="5883262" y="3662147"/>
            <a:ext cx="533400" cy="498475"/>
          </a:xfrm>
          <a:prstGeom prst="ellipse">
            <a:avLst/>
          </a:prstGeom>
          <a:solidFill>
            <a:srgbClr val="F7F5C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52" name="Text Box 6"/>
          <p:cNvSpPr txBox="1">
            <a:spLocks noChangeArrowheads="1"/>
          </p:cNvSpPr>
          <p:nvPr/>
        </p:nvSpPr>
        <p:spPr bwMode="auto">
          <a:xfrm>
            <a:off x="5486400" y="5347136"/>
            <a:ext cx="1063612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53" name="Oval 5"/>
          <p:cNvSpPr>
            <a:spLocks noChangeArrowheads="1"/>
          </p:cNvSpPr>
          <p:nvPr/>
        </p:nvSpPr>
        <p:spPr bwMode="auto">
          <a:xfrm>
            <a:off x="3790950" y="4715543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54" name="Oval 53"/>
          <p:cNvSpPr>
            <a:spLocks noChangeArrowheads="1"/>
          </p:cNvSpPr>
          <p:nvPr/>
        </p:nvSpPr>
        <p:spPr bwMode="auto">
          <a:xfrm>
            <a:off x="3790950" y="6013655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3</a:t>
            </a:r>
          </a:p>
        </p:txBody>
      </p:sp>
      <p:sp>
        <p:nvSpPr>
          <p:cNvPr id="55" name="Line 7"/>
          <p:cNvSpPr>
            <a:spLocks noChangeShapeType="1"/>
          </p:cNvSpPr>
          <p:nvPr/>
        </p:nvSpPr>
        <p:spPr bwMode="auto">
          <a:xfrm>
            <a:off x="4324350" y="4979272"/>
            <a:ext cx="116205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56" name="Line 7"/>
          <p:cNvSpPr>
            <a:spLocks noChangeShapeType="1"/>
          </p:cNvSpPr>
          <p:nvPr/>
        </p:nvSpPr>
        <p:spPr bwMode="auto">
          <a:xfrm>
            <a:off x="4340212" y="5575736"/>
            <a:ext cx="1146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57" name="Line 7"/>
          <p:cNvSpPr>
            <a:spLocks noChangeShapeType="1"/>
          </p:cNvSpPr>
          <p:nvPr/>
        </p:nvSpPr>
        <p:spPr bwMode="auto">
          <a:xfrm flipV="1">
            <a:off x="4324350" y="5741272"/>
            <a:ext cx="116205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58" name="Oval 5"/>
          <p:cNvSpPr>
            <a:spLocks noChangeArrowheads="1"/>
          </p:cNvSpPr>
          <p:nvPr/>
        </p:nvSpPr>
        <p:spPr bwMode="auto">
          <a:xfrm>
            <a:off x="3806812" y="5339950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59" name="Oval 5"/>
          <p:cNvSpPr>
            <a:spLocks noChangeArrowheads="1"/>
          </p:cNvSpPr>
          <p:nvPr/>
        </p:nvSpPr>
        <p:spPr bwMode="auto">
          <a:xfrm>
            <a:off x="7769212" y="4730034"/>
            <a:ext cx="533400" cy="498475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60" name="Oval 5"/>
          <p:cNvSpPr>
            <a:spLocks noChangeArrowheads="1"/>
          </p:cNvSpPr>
          <p:nvPr/>
        </p:nvSpPr>
        <p:spPr bwMode="auto">
          <a:xfrm>
            <a:off x="7769212" y="6028146"/>
            <a:ext cx="533400" cy="498475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3</a:t>
            </a:r>
          </a:p>
        </p:txBody>
      </p:sp>
      <p:sp>
        <p:nvSpPr>
          <p:cNvPr id="61" name="Line 7"/>
          <p:cNvSpPr>
            <a:spLocks noChangeShapeType="1"/>
          </p:cNvSpPr>
          <p:nvPr/>
        </p:nvSpPr>
        <p:spPr bwMode="auto">
          <a:xfrm flipH="1">
            <a:off x="6565621" y="4979272"/>
            <a:ext cx="116205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62" name="Line 7"/>
          <p:cNvSpPr>
            <a:spLocks noChangeShapeType="1"/>
          </p:cNvSpPr>
          <p:nvPr/>
        </p:nvSpPr>
        <p:spPr bwMode="auto">
          <a:xfrm flipH="1">
            <a:off x="6581483" y="5575736"/>
            <a:ext cx="1146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63" name="Line 7"/>
          <p:cNvSpPr>
            <a:spLocks noChangeShapeType="1"/>
          </p:cNvSpPr>
          <p:nvPr/>
        </p:nvSpPr>
        <p:spPr bwMode="auto">
          <a:xfrm flipH="1" flipV="1">
            <a:off x="6565621" y="5741272"/>
            <a:ext cx="116205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64" name="Oval 5"/>
          <p:cNvSpPr>
            <a:spLocks noChangeArrowheads="1"/>
          </p:cNvSpPr>
          <p:nvPr/>
        </p:nvSpPr>
        <p:spPr bwMode="auto">
          <a:xfrm>
            <a:off x="7785074" y="5354441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0" y="3572857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w = 0</a:t>
            </a:r>
          </a:p>
          <a:p>
            <a:r>
              <a:rPr lang="en-US" sz="1800" dirty="0" err="1">
                <a:latin typeface="Calibri" pitchFamily="34" charset="0"/>
              </a:rPr>
              <a:t>readcnt</a:t>
            </a:r>
            <a:r>
              <a:rPr lang="en-US" sz="1800" dirty="0">
                <a:latin typeface="Calibri" pitchFamily="34" charset="0"/>
              </a:rPr>
              <a:t> = 0</a:t>
            </a: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2041538" y="1853118"/>
            <a:ext cx="1063612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31" name="Oval 5"/>
          <p:cNvSpPr>
            <a:spLocks noChangeArrowheads="1"/>
          </p:cNvSpPr>
          <p:nvPr/>
        </p:nvSpPr>
        <p:spPr bwMode="auto">
          <a:xfrm>
            <a:off x="346088" y="1221525"/>
            <a:ext cx="533400" cy="498475"/>
          </a:xfrm>
          <a:prstGeom prst="ellipse">
            <a:avLst/>
          </a:prstGeom>
          <a:solidFill>
            <a:srgbClr val="F7F5C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346088" y="2519637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3</a:t>
            </a:r>
          </a:p>
        </p:txBody>
      </p:sp>
      <p:sp>
        <p:nvSpPr>
          <p:cNvPr id="33" name="Line 7"/>
          <p:cNvSpPr>
            <a:spLocks noChangeShapeType="1"/>
          </p:cNvSpPr>
          <p:nvPr/>
        </p:nvSpPr>
        <p:spPr bwMode="auto">
          <a:xfrm>
            <a:off x="879488" y="1485254"/>
            <a:ext cx="116205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34" name="Line 7"/>
          <p:cNvSpPr>
            <a:spLocks noChangeShapeType="1"/>
          </p:cNvSpPr>
          <p:nvPr/>
        </p:nvSpPr>
        <p:spPr bwMode="auto">
          <a:xfrm>
            <a:off x="895350" y="2081718"/>
            <a:ext cx="1146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35" name="Line 7"/>
          <p:cNvSpPr>
            <a:spLocks noChangeShapeType="1"/>
          </p:cNvSpPr>
          <p:nvPr/>
        </p:nvSpPr>
        <p:spPr bwMode="auto">
          <a:xfrm flipV="1">
            <a:off x="879488" y="2247254"/>
            <a:ext cx="116205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36" name="Oval 5"/>
          <p:cNvSpPr>
            <a:spLocks noChangeArrowheads="1"/>
          </p:cNvSpPr>
          <p:nvPr/>
        </p:nvSpPr>
        <p:spPr bwMode="auto">
          <a:xfrm>
            <a:off x="361950" y="1845932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37" name="Oval 5"/>
          <p:cNvSpPr>
            <a:spLocks noChangeArrowheads="1"/>
          </p:cNvSpPr>
          <p:nvPr/>
        </p:nvSpPr>
        <p:spPr bwMode="auto">
          <a:xfrm>
            <a:off x="4324350" y="1236016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38" name="Oval 5"/>
          <p:cNvSpPr>
            <a:spLocks noChangeArrowheads="1"/>
          </p:cNvSpPr>
          <p:nvPr/>
        </p:nvSpPr>
        <p:spPr bwMode="auto">
          <a:xfrm>
            <a:off x="4324350" y="2534128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3</a:t>
            </a:r>
          </a:p>
        </p:txBody>
      </p:sp>
      <p:sp>
        <p:nvSpPr>
          <p:cNvPr id="65" name="Line 7"/>
          <p:cNvSpPr>
            <a:spLocks noChangeShapeType="1"/>
          </p:cNvSpPr>
          <p:nvPr/>
        </p:nvSpPr>
        <p:spPr bwMode="auto">
          <a:xfrm flipH="1">
            <a:off x="3120759" y="1485254"/>
            <a:ext cx="116205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66" name="Line 7"/>
          <p:cNvSpPr>
            <a:spLocks noChangeShapeType="1"/>
          </p:cNvSpPr>
          <p:nvPr/>
        </p:nvSpPr>
        <p:spPr bwMode="auto">
          <a:xfrm flipH="1">
            <a:off x="3136621" y="2081718"/>
            <a:ext cx="1146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67" name="Line 7"/>
          <p:cNvSpPr>
            <a:spLocks noChangeShapeType="1"/>
          </p:cNvSpPr>
          <p:nvPr/>
        </p:nvSpPr>
        <p:spPr bwMode="auto">
          <a:xfrm flipH="1" flipV="1">
            <a:off x="3120759" y="2247254"/>
            <a:ext cx="116205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68" name="Oval 5"/>
          <p:cNvSpPr>
            <a:spLocks noChangeArrowheads="1"/>
          </p:cNvSpPr>
          <p:nvPr/>
        </p:nvSpPr>
        <p:spPr bwMode="auto">
          <a:xfrm>
            <a:off x="4340212" y="1860423"/>
            <a:ext cx="533400" cy="498475"/>
          </a:xfrm>
          <a:prstGeom prst="ellipse">
            <a:avLst/>
          </a:prstGeom>
          <a:solidFill>
            <a:srgbClr val="F7F5C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314950" y="1771133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w = 1</a:t>
            </a:r>
          </a:p>
          <a:p>
            <a:r>
              <a:rPr lang="en-US" sz="1800" dirty="0" err="1">
                <a:latin typeface="Calibri" pitchFamily="34" charset="0"/>
              </a:rPr>
              <a:t>readcnt</a:t>
            </a:r>
            <a:r>
              <a:rPr lang="en-US" sz="1800" dirty="0">
                <a:latin typeface="Calibri" pitchFamily="34" charset="0"/>
              </a:rPr>
              <a:t> = 0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041538" y="5234205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w = 0</a:t>
            </a:r>
          </a:p>
          <a:p>
            <a:r>
              <a:rPr lang="en-US" sz="1800" dirty="0" err="1">
                <a:latin typeface="Calibri" pitchFamily="34" charset="0"/>
              </a:rPr>
              <a:t>readcnt</a:t>
            </a:r>
            <a:r>
              <a:rPr lang="en-US" sz="1800" dirty="0">
                <a:latin typeface="Calibri" pitchFamily="34" charset="0"/>
              </a:rPr>
              <a:t> = 2</a:t>
            </a:r>
          </a:p>
        </p:txBody>
      </p:sp>
    </p:spTree>
    <p:extLst>
      <p:ext uri="{BB962C8B-B14F-4D97-AF65-F5344CB8AC3E}">
        <p14:creationId xmlns:p14="http://schemas.microsoft.com/office/powerpoint/2010/main" val="141416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Solution to First Readers-Writers Problem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04800" y="1611153"/>
            <a:ext cx="4876800" cy="517064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;    /* Initially 0 */</a:t>
            </a:r>
          </a:p>
          <a:p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w</a:t>
            </a:r>
            <a:r>
              <a:rPr lang="en-US" sz="1600" dirty="0">
                <a:latin typeface="Courier New" pitchFamily="49" charset="0"/>
              </a:rPr>
              <a:t>; /* Both initially 1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reader(void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++;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1) /* First in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Reading happens here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--;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0) /* Last out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34000" y="1600200"/>
            <a:ext cx="3581400" cy="270843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writer(void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Writing here */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143000"/>
            <a:ext cx="1293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Readers: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9456" y="1143000"/>
            <a:ext cx="1211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Writers: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6290" y="4278868"/>
            <a:ext cx="715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rw1.c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38800" y="4724400"/>
            <a:ext cx="2253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Arrivals: R1 R2 W1 R3</a:t>
            </a:r>
          </a:p>
        </p:txBody>
      </p:sp>
    </p:spTree>
    <p:extLst>
      <p:ext uri="{BB962C8B-B14F-4D97-AF65-F5344CB8AC3E}">
        <p14:creationId xmlns:p14="http://schemas.microsoft.com/office/powerpoint/2010/main" val="2677405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Solution to First Readers-Writers Problem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04800" y="1611153"/>
            <a:ext cx="4876800" cy="517064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;    /* Initially 0 */</a:t>
            </a:r>
          </a:p>
          <a:p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w</a:t>
            </a:r>
            <a:r>
              <a:rPr lang="en-US" sz="1600" dirty="0">
                <a:latin typeface="Courier New" pitchFamily="49" charset="0"/>
              </a:rPr>
              <a:t>; /* Both initially 1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reader(void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++;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1) /* First in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Reading happens here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--;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0) /* Last out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34000" y="1600200"/>
            <a:ext cx="3581400" cy="270843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writer(void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Writing here */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143000"/>
            <a:ext cx="1293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Readers: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9456" y="1143000"/>
            <a:ext cx="1211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Writers: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6290" y="4278868"/>
            <a:ext cx="715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rw1.c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38800" y="4724400"/>
            <a:ext cx="2253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Arrivals: R1 R2 W1 R3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-76200" y="4417367"/>
            <a:ext cx="1065174" cy="461665"/>
            <a:chOff x="-455574" y="4463534"/>
            <a:chExt cx="1065174" cy="461665"/>
          </a:xfrm>
        </p:grpSpPr>
        <p:sp>
          <p:nvSpPr>
            <p:cNvPr id="9" name="TextBox 8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R1 </a:t>
              </a:r>
            </a:p>
          </p:txBody>
        </p:sp>
        <p:cxnSp>
          <p:nvCxnSpPr>
            <p:cNvPr id="11" name="Straight Arrow Connector 10"/>
            <p:cNvCxnSpPr>
              <a:stCxn id="9" idx="3"/>
            </p:cNvCxnSpPr>
            <p:nvPr/>
          </p:nvCxnSpPr>
          <p:spPr bwMode="auto">
            <a:xfrm flipV="1">
              <a:off x="126637" y="4694366"/>
              <a:ext cx="482963" cy="1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17" name="TextBox 16"/>
          <p:cNvSpPr txBox="1"/>
          <p:nvPr/>
        </p:nvSpPr>
        <p:spPr>
          <a:xfrm>
            <a:off x="6019800" y="5486400"/>
            <a:ext cx="15002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alibri" pitchFamily="34" charset="0"/>
              </a:rPr>
              <a:t>readcnt</a:t>
            </a:r>
            <a:r>
              <a:rPr lang="en-US" sz="2000" dirty="0">
                <a:latin typeface="Calibri" pitchFamily="34" charset="0"/>
              </a:rPr>
              <a:t> == 1</a:t>
            </a:r>
          </a:p>
          <a:p>
            <a:r>
              <a:rPr lang="en-US" sz="2000" dirty="0">
                <a:latin typeface="Calibri" pitchFamily="34" charset="0"/>
              </a:rPr>
              <a:t>w == 0</a:t>
            </a:r>
          </a:p>
        </p:txBody>
      </p:sp>
    </p:spTree>
    <p:extLst>
      <p:ext uri="{BB962C8B-B14F-4D97-AF65-F5344CB8AC3E}">
        <p14:creationId xmlns:p14="http://schemas.microsoft.com/office/powerpoint/2010/main" val="3335910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Solution to First Readers-Writers Problem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04800" y="1611153"/>
            <a:ext cx="4876800" cy="517064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;    /* Initially 0 */</a:t>
            </a:r>
          </a:p>
          <a:p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w</a:t>
            </a:r>
            <a:r>
              <a:rPr lang="en-US" sz="1600" dirty="0">
                <a:latin typeface="Courier New" pitchFamily="49" charset="0"/>
              </a:rPr>
              <a:t>; /* Both initially 1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reader(void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++;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1) /* First in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Reading happens here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--;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0) /* Last out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34000" y="1600200"/>
            <a:ext cx="3581400" cy="270843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writer(void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Writing here */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143000"/>
            <a:ext cx="1293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Readers: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9456" y="1143000"/>
            <a:ext cx="1211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Writers: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6290" y="4278868"/>
            <a:ext cx="715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rw1.c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38800" y="4724400"/>
            <a:ext cx="2253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Arrivals: R1 R2 W1 R3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-76200" y="4417367"/>
            <a:ext cx="1065174" cy="461665"/>
            <a:chOff x="-455574" y="4463534"/>
            <a:chExt cx="1065174" cy="461665"/>
          </a:xfrm>
        </p:grpSpPr>
        <p:sp>
          <p:nvSpPr>
            <p:cNvPr id="9" name="TextBox 8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R1 </a:t>
              </a:r>
            </a:p>
          </p:txBody>
        </p:sp>
        <p:cxnSp>
          <p:nvCxnSpPr>
            <p:cNvPr id="11" name="Straight Arrow Connector 10"/>
            <p:cNvCxnSpPr>
              <a:stCxn id="9" idx="3"/>
            </p:cNvCxnSpPr>
            <p:nvPr/>
          </p:nvCxnSpPr>
          <p:spPr bwMode="auto">
            <a:xfrm flipV="1">
              <a:off x="126637" y="4694366"/>
              <a:ext cx="482963" cy="1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17" name="TextBox 16"/>
          <p:cNvSpPr txBox="1"/>
          <p:nvPr/>
        </p:nvSpPr>
        <p:spPr>
          <a:xfrm>
            <a:off x="6019800" y="5486400"/>
            <a:ext cx="15002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alibri" pitchFamily="34" charset="0"/>
              </a:rPr>
              <a:t>readcnt</a:t>
            </a:r>
            <a:r>
              <a:rPr lang="en-US" sz="2000" dirty="0">
                <a:latin typeface="Calibri" pitchFamily="34" charset="0"/>
              </a:rPr>
              <a:t> == 2</a:t>
            </a:r>
          </a:p>
          <a:p>
            <a:r>
              <a:rPr lang="en-US" sz="2000" dirty="0">
                <a:latin typeface="Calibri" pitchFamily="34" charset="0"/>
              </a:rPr>
              <a:t>w == 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76200" y="3429000"/>
            <a:ext cx="1065174" cy="461665"/>
            <a:chOff x="-455574" y="4463534"/>
            <a:chExt cx="1065174" cy="461665"/>
          </a:xfrm>
        </p:grpSpPr>
        <p:sp>
          <p:nvSpPr>
            <p:cNvPr id="15" name="TextBox 14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R2 </a:t>
              </a:r>
            </a:p>
          </p:txBody>
        </p:sp>
        <p:cxnSp>
          <p:nvCxnSpPr>
            <p:cNvPr id="16" name="Straight Arrow Connector 15"/>
            <p:cNvCxnSpPr>
              <a:stCxn id="15" idx="3"/>
            </p:cNvCxnSpPr>
            <p:nvPr/>
          </p:nvCxnSpPr>
          <p:spPr bwMode="auto">
            <a:xfrm>
              <a:off x="126637" y="4694367"/>
              <a:ext cx="482963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5294879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Solution to First Readers-Writers Problem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04800" y="1611153"/>
            <a:ext cx="4876800" cy="517064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;    /* Initially 0 */</a:t>
            </a:r>
          </a:p>
          <a:p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w</a:t>
            </a:r>
            <a:r>
              <a:rPr lang="en-US" sz="1600" dirty="0">
                <a:latin typeface="Courier New" pitchFamily="49" charset="0"/>
              </a:rPr>
              <a:t>; /* Both initially 1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reader(void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++;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1) /* First in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Reading happens here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--;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0) /* Last out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34000" y="1600200"/>
            <a:ext cx="3581400" cy="270843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writer(void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Writing here */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143000"/>
            <a:ext cx="1293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Readers: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9456" y="1143000"/>
            <a:ext cx="1211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Writers: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6290" y="4278868"/>
            <a:ext cx="715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rw1.c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38800" y="4724400"/>
            <a:ext cx="2253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Arrivals: R1 R2 W1 R3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-95250" y="4420731"/>
            <a:ext cx="1065174" cy="461665"/>
            <a:chOff x="-455574" y="4463534"/>
            <a:chExt cx="1065174" cy="461665"/>
          </a:xfrm>
        </p:grpSpPr>
        <p:sp>
          <p:nvSpPr>
            <p:cNvPr id="9" name="TextBox 8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R1 </a:t>
              </a:r>
            </a:p>
          </p:txBody>
        </p:sp>
        <p:cxnSp>
          <p:nvCxnSpPr>
            <p:cNvPr id="11" name="Straight Arrow Connector 10"/>
            <p:cNvCxnSpPr>
              <a:stCxn id="9" idx="3"/>
            </p:cNvCxnSpPr>
            <p:nvPr/>
          </p:nvCxnSpPr>
          <p:spPr bwMode="auto">
            <a:xfrm flipV="1">
              <a:off x="126637" y="4694366"/>
              <a:ext cx="482963" cy="1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17" name="TextBox 16"/>
          <p:cNvSpPr txBox="1"/>
          <p:nvPr/>
        </p:nvSpPr>
        <p:spPr>
          <a:xfrm>
            <a:off x="6019800" y="5486400"/>
            <a:ext cx="15002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alibri" pitchFamily="34" charset="0"/>
              </a:rPr>
              <a:t>readcnt</a:t>
            </a:r>
            <a:r>
              <a:rPr lang="en-US" sz="2000" dirty="0">
                <a:latin typeface="Calibri" pitchFamily="34" charset="0"/>
              </a:rPr>
              <a:t> == 2</a:t>
            </a:r>
          </a:p>
          <a:p>
            <a:r>
              <a:rPr lang="en-US" sz="2000" dirty="0">
                <a:latin typeface="Calibri" pitchFamily="34" charset="0"/>
              </a:rPr>
              <a:t>w == 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76200" y="4186535"/>
            <a:ext cx="1065174" cy="461665"/>
            <a:chOff x="-455574" y="4463534"/>
            <a:chExt cx="1065174" cy="461665"/>
          </a:xfrm>
        </p:grpSpPr>
        <p:sp>
          <p:nvSpPr>
            <p:cNvPr id="15" name="TextBox 14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R2 </a:t>
              </a:r>
            </a:p>
          </p:txBody>
        </p:sp>
        <p:cxnSp>
          <p:nvCxnSpPr>
            <p:cNvPr id="16" name="Straight Arrow Connector 15"/>
            <p:cNvCxnSpPr>
              <a:stCxn id="15" idx="3"/>
            </p:cNvCxnSpPr>
            <p:nvPr/>
          </p:nvCxnSpPr>
          <p:spPr bwMode="auto">
            <a:xfrm>
              <a:off x="126637" y="4694367"/>
              <a:ext cx="482963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7062194" y="2133600"/>
            <a:ext cx="1117820" cy="461665"/>
            <a:chOff x="7037789" y="2209800"/>
            <a:chExt cx="1117820" cy="461665"/>
          </a:xfrm>
        </p:grpSpPr>
        <p:sp>
          <p:nvSpPr>
            <p:cNvPr id="19" name="TextBox 18"/>
            <p:cNvSpPr txBox="1"/>
            <p:nvPr/>
          </p:nvSpPr>
          <p:spPr>
            <a:xfrm>
              <a:off x="7467600" y="2209800"/>
              <a:ext cx="6880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W1 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 flipH="1">
              <a:off x="7037789" y="2440632"/>
              <a:ext cx="429811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1982460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Solution to First Readers-Writers Problem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04800" y="1611153"/>
            <a:ext cx="4876800" cy="517064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;    /* Initially 0 */</a:t>
            </a:r>
          </a:p>
          <a:p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w</a:t>
            </a:r>
            <a:r>
              <a:rPr lang="en-US" sz="1600" dirty="0">
                <a:latin typeface="Courier New" pitchFamily="49" charset="0"/>
              </a:rPr>
              <a:t>; /* Both initially 1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reader(void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++;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1) /* First in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Reading happens here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--;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0) /* Last out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34000" y="1600200"/>
            <a:ext cx="3581400" cy="270843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writer(void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Writing here */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143000"/>
            <a:ext cx="1293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Readers: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9456" y="1143000"/>
            <a:ext cx="1211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Writers: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6290" y="4278868"/>
            <a:ext cx="715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rw1.c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38800" y="4724400"/>
            <a:ext cx="2253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Arrivals: R1 R2 W1 R3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0" y="6167735"/>
            <a:ext cx="1065174" cy="461665"/>
            <a:chOff x="-455574" y="4463534"/>
            <a:chExt cx="1065174" cy="461665"/>
          </a:xfrm>
        </p:grpSpPr>
        <p:sp>
          <p:nvSpPr>
            <p:cNvPr id="9" name="TextBox 8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R1 </a:t>
              </a:r>
            </a:p>
          </p:txBody>
        </p:sp>
        <p:cxnSp>
          <p:nvCxnSpPr>
            <p:cNvPr id="11" name="Straight Arrow Connector 10"/>
            <p:cNvCxnSpPr>
              <a:stCxn id="9" idx="3"/>
            </p:cNvCxnSpPr>
            <p:nvPr/>
          </p:nvCxnSpPr>
          <p:spPr bwMode="auto">
            <a:xfrm flipV="1">
              <a:off x="126637" y="4694366"/>
              <a:ext cx="482963" cy="1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17" name="TextBox 16"/>
          <p:cNvSpPr txBox="1"/>
          <p:nvPr/>
        </p:nvSpPr>
        <p:spPr>
          <a:xfrm>
            <a:off x="6019800" y="5486400"/>
            <a:ext cx="15002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alibri" pitchFamily="34" charset="0"/>
              </a:rPr>
              <a:t>readcnt</a:t>
            </a:r>
            <a:r>
              <a:rPr lang="en-US" sz="2000" dirty="0">
                <a:latin typeface="Calibri" pitchFamily="34" charset="0"/>
              </a:rPr>
              <a:t> == 1</a:t>
            </a:r>
          </a:p>
          <a:p>
            <a:r>
              <a:rPr lang="en-US" sz="2000" dirty="0">
                <a:latin typeface="Calibri" pitchFamily="34" charset="0"/>
              </a:rPr>
              <a:t>w == 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76200" y="4491335"/>
            <a:ext cx="1065174" cy="461665"/>
            <a:chOff x="-455574" y="4463534"/>
            <a:chExt cx="1065174" cy="461665"/>
          </a:xfrm>
        </p:grpSpPr>
        <p:sp>
          <p:nvSpPr>
            <p:cNvPr id="15" name="TextBox 14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R2 </a:t>
              </a:r>
            </a:p>
          </p:txBody>
        </p:sp>
        <p:cxnSp>
          <p:nvCxnSpPr>
            <p:cNvPr id="16" name="Straight Arrow Connector 15"/>
            <p:cNvCxnSpPr>
              <a:stCxn id="15" idx="3"/>
            </p:cNvCxnSpPr>
            <p:nvPr/>
          </p:nvCxnSpPr>
          <p:spPr bwMode="auto">
            <a:xfrm>
              <a:off x="126637" y="4694367"/>
              <a:ext cx="482963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7062194" y="2133600"/>
            <a:ext cx="1117820" cy="461665"/>
            <a:chOff x="7037789" y="2209800"/>
            <a:chExt cx="1117820" cy="461665"/>
          </a:xfrm>
        </p:grpSpPr>
        <p:sp>
          <p:nvSpPr>
            <p:cNvPr id="19" name="TextBox 18"/>
            <p:cNvSpPr txBox="1"/>
            <p:nvPr/>
          </p:nvSpPr>
          <p:spPr>
            <a:xfrm>
              <a:off x="7467600" y="2209800"/>
              <a:ext cx="6880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W1 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 flipH="1">
              <a:off x="7037789" y="2440632"/>
              <a:ext cx="429811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183588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8001000" cy="2178050"/>
          </a:xfrm>
        </p:spPr>
        <p:txBody>
          <a:bodyPr/>
          <a:lstStyle/>
          <a:p>
            <a:pPr marL="0" indent="0" eaLnBrk="1" hangingPunct="1"/>
            <a:r>
              <a:rPr lang="en-US" dirty="0"/>
              <a:t>Synchronization: Advanced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</a:t>
            </a:r>
            <a:br>
              <a:rPr lang="en-US" b="0" dirty="0"/>
            </a:br>
            <a:r>
              <a:rPr lang="en-US" sz="2000" b="0" dirty="0"/>
              <a:t>24</a:t>
            </a:r>
            <a:r>
              <a:rPr lang="en-US" sz="2000" b="0" baseline="30000" dirty="0"/>
              <a:t>th</a:t>
            </a:r>
            <a:r>
              <a:rPr lang="en-US" sz="2000" b="0" dirty="0"/>
              <a:t> Lecture, April 18, 2023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Solution to First Readers-Writers Problem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04800" y="1611153"/>
            <a:ext cx="4876800" cy="517064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;    /* Initially 0 */</a:t>
            </a:r>
          </a:p>
          <a:p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w</a:t>
            </a:r>
            <a:r>
              <a:rPr lang="en-US" sz="1600" dirty="0">
                <a:latin typeface="Courier New" pitchFamily="49" charset="0"/>
              </a:rPr>
              <a:t>; /* Both initially 1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reader(void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++;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1) /* First in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Reading happens here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--;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0) /* Last out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34000" y="1600200"/>
            <a:ext cx="3581400" cy="270843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writer(void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Writing here */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143000"/>
            <a:ext cx="1293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Readers: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9456" y="1143000"/>
            <a:ext cx="1211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Writers: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6290" y="4278868"/>
            <a:ext cx="715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rw1.c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38800" y="4724400"/>
            <a:ext cx="2253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Arrivals: R1 R2 W1 R3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0" y="6194286"/>
            <a:ext cx="1065174" cy="461665"/>
            <a:chOff x="-455574" y="4463534"/>
            <a:chExt cx="1065174" cy="461665"/>
          </a:xfrm>
        </p:grpSpPr>
        <p:sp>
          <p:nvSpPr>
            <p:cNvPr id="9" name="TextBox 8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R1 </a:t>
              </a:r>
            </a:p>
          </p:txBody>
        </p:sp>
        <p:cxnSp>
          <p:nvCxnSpPr>
            <p:cNvPr id="11" name="Straight Arrow Connector 10"/>
            <p:cNvCxnSpPr>
              <a:stCxn id="9" idx="3"/>
            </p:cNvCxnSpPr>
            <p:nvPr/>
          </p:nvCxnSpPr>
          <p:spPr bwMode="auto">
            <a:xfrm flipV="1">
              <a:off x="126637" y="4694366"/>
              <a:ext cx="482963" cy="1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17" name="TextBox 16"/>
          <p:cNvSpPr txBox="1"/>
          <p:nvPr/>
        </p:nvSpPr>
        <p:spPr>
          <a:xfrm>
            <a:off x="6019800" y="5486400"/>
            <a:ext cx="15002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alibri" pitchFamily="34" charset="0"/>
              </a:rPr>
              <a:t>readcnt</a:t>
            </a:r>
            <a:r>
              <a:rPr lang="en-US" sz="2000" dirty="0">
                <a:latin typeface="Calibri" pitchFamily="34" charset="0"/>
              </a:rPr>
              <a:t> == 2</a:t>
            </a:r>
          </a:p>
          <a:p>
            <a:r>
              <a:rPr lang="en-US" sz="2000" dirty="0">
                <a:latin typeface="Calibri" pitchFamily="34" charset="0"/>
              </a:rPr>
              <a:t>w == 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111209" y="4738062"/>
            <a:ext cx="1065174" cy="461665"/>
            <a:chOff x="-455574" y="4463534"/>
            <a:chExt cx="1065174" cy="461665"/>
          </a:xfrm>
        </p:grpSpPr>
        <p:sp>
          <p:nvSpPr>
            <p:cNvPr id="15" name="TextBox 14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R2 </a:t>
              </a:r>
            </a:p>
          </p:txBody>
        </p:sp>
        <p:cxnSp>
          <p:nvCxnSpPr>
            <p:cNvPr id="16" name="Straight Arrow Connector 15"/>
            <p:cNvCxnSpPr>
              <a:stCxn id="15" idx="3"/>
            </p:cNvCxnSpPr>
            <p:nvPr/>
          </p:nvCxnSpPr>
          <p:spPr bwMode="auto">
            <a:xfrm>
              <a:off x="126637" y="4694367"/>
              <a:ext cx="482963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7062194" y="2133600"/>
            <a:ext cx="1117820" cy="461665"/>
            <a:chOff x="7037789" y="2209800"/>
            <a:chExt cx="1117820" cy="461665"/>
          </a:xfrm>
        </p:grpSpPr>
        <p:sp>
          <p:nvSpPr>
            <p:cNvPr id="19" name="TextBox 18"/>
            <p:cNvSpPr txBox="1"/>
            <p:nvPr/>
          </p:nvSpPr>
          <p:spPr>
            <a:xfrm>
              <a:off x="7467600" y="2209800"/>
              <a:ext cx="6880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W1 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 flipH="1">
              <a:off x="7037789" y="2440632"/>
              <a:ext cx="429811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grpSp>
        <p:nvGrpSpPr>
          <p:cNvPr id="21" name="Group 20"/>
          <p:cNvGrpSpPr/>
          <p:nvPr/>
        </p:nvGrpSpPr>
        <p:grpSpPr>
          <a:xfrm>
            <a:off x="-74574" y="3429000"/>
            <a:ext cx="1065174" cy="461665"/>
            <a:chOff x="-455574" y="4463534"/>
            <a:chExt cx="1065174" cy="461665"/>
          </a:xfrm>
        </p:grpSpPr>
        <p:sp>
          <p:nvSpPr>
            <p:cNvPr id="22" name="TextBox 21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R3 </a:t>
              </a:r>
            </a:p>
          </p:txBody>
        </p:sp>
        <p:cxnSp>
          <p:nvCxnSpPr>
            <p:cNvPr id="23" name="Straight Arrow Connector 22"/>
            <p:cNvCxnSpPr>
              <a:stCxn id="22" idx="3"/>
            </p:cNvCxnSpPr>
            <p:nvPr/>
          </p:nvCxnSpPr>
          <p:spPr bwMode="auto">
            <a:xfrm>
              <a:off x="126637" y="4694367"/>
              <a:ext cx="482963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68040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Solution to First Readers-Writers Problem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04800" y="1611153"/>
            <a:ext cx="4876800" cy="517064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;    /* Initially 0 */</a:t>
            </a:r>
          </a:p>
          <a:p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w</a:t>
            </a:r>
            <a:r>
              <a:rPr lang="en-US" sz="1600" dirty="0">
                <a:latin typeface="Courier New" pitchFamily="49" charset="0"/>
              </a:rPr>
              <a:t>; /* Both initially 1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reader(void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++;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1) /* First in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Reading happens here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--;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0) /* Last out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34000" y="1600200"/>
            <a:ext cx="3581400" cy="270843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writer(void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Writing here */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143000"/>
            <a:ext cx="1293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Readers: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9456" y="1143000"/>
            <a:ext cx="1211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Writers: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6290" y="4278868"/>
            <a:ext cx="715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rw1.c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38800" y="4724400"/>
            <a:ext cx="2253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Arrivals: R1 R2 W1 R3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19800" y="5486400"/>
            <a:ext cx="15002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alibri" pitchFamily="34" charset="0"/>
              </a:rPr>
              <a:t>readcnt</a:t>
            </a:r>
            <a:r>
              <a:rPr lang="en-US" sz="2000" dirty="0">
                <a:latin typeface="Calibri" pitchFamily="34" charset="0"/>
              </a:rPr>
              <a:t> == 1</a:t>
            </a:r>
          </a:p>
          <a:p>
            <a:r>
              <a:rPr lang="en-US" sz="2000" dirty="0">
                <a:latin typeface="Calibri" pitchFamily="34" charset="0"/>
              </a:rPr>
              <a:t>w == 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62082" y="5963453"/>
            <a:ext cx="1065174" cy="461665"/>
            <a:chOff x="-455574" y="4463534"/>
            <a:chExt cx="1065174" cy="461665"/>
          </a:xfrm>
        </p:grpSpPr>
        <p:sp>
          <p:nvSpPr>
            <p:cNvPr id="15" name="TextBox 14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R2 </a:t>
              </a:r>
            </a:p>
          </p:txBody>
        </p:sp>
        <p:cxnSp>
          <p:nvCxnSpPr>
            <p:cNvPr id="16" name="Straight Arrow Connector 15"/>
            <p:cNvCxnSpPr>
              <a:stCxn id="15" idx="3"/>
            </p:cNvCxnSpPr>
            <p:nvPr/>
          </p:nvCxnSpPr>
          <p:spPr bwMode="auto">
            <a:xfrm>
              <a:off x="126637" y="4694367"/>
              <a:ext cx="482963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7062194" y="2133600"/>
            <a:ext cx="1117820" cy="461665"/>
            <a:chOff x="7037789" y="2209800"/>
            <a:chExt cx="1117820" cy="461665"/>
          </a:xfrm>
        </p:grpSpPr>
        <p:sp>
          <p:nvSpPr>
            <p:cNvPr id="19" name="TextBox 18"/>
            <p:cNvSpPr txBox="1"/>
            <p:nvPr/>
          </p:nvSpPr>
          <p:spPr>
            <a:xfrm>
              <a:off x="7467600" y="2209800"/>
              <a:ext cx="6880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W1 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 flipH="1">
              <a:off x="7037789" y="2440632"/>
              <a:ext cx="429811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grpSp>
        <p:nvGrpSpPr>
          <p:cNvPr id="21" name="Group 20"/>
          <p:cNvGrpSpPr/>
          <p:nvPr/>
        </p:nvGrpSpPr>
        <p:grpSpPr>
          <a:xfrm>
            <a:off x="-54462" y="4287142"/>
            <a:ext cx="1065174" cy="461665"/>
            <a:chOff x="-455574" y="4463534"/>
            <a:chExt cx="1065174" cy="461665"/>
          </a:xfrm>
        </p:grpSpPr>
        <p:sp>
          <p:nvSpPr>
            <p:cNvPr id="22" name="TextBox 21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R3 </a:t>
              </a:r>
            </a:p>
          </p:txBody>
        </p:sp>
        <p:cxnSp>
          <p:nvCxnSpPr>
            <p:cNvPr id="23" name="Straight Arrow Connector 22"/>
            <p:cNvCxnSpPr>
              <a:stCxn id="22" idx="3"/>
            </p:cNvCxnSpPr>
            <p:nvPr/>
          </p:nvCxnSpPr>
          <p:spPr bwMode="auto">
            <a:xfrm>
              <a:off x="126637" y="4694367"/>
              <a:ext cx="482963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6639792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Solution to First Readers-Writers Problem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04800" y="1611153"/>
            <a:ext cx="4876800" cy="517064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;    /* Initially 0 */</a:t>
            </a:r>
          </a:p>
          <a:p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w</a:t>
            </a:r>
            <a:r>
              <a:rPr lang="en-US" sz="1600" dirty="0">
                <a:latin typeface="Courier New" pitchFamily="49" charset="0"/>
              </a:rPr>
              <a:t>; /* Both initially 1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reader(void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++;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1) /* First in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Reading happens here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--;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0) /* Last out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34000" y="1600200"/>
            <a:ext cx="3581400" cy="270843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writer(void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Writing here */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143000"/>
            <a:ext cx="1293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Readers: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9456" y="1143000"/>
            <a:ext cx="1211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Writers: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6290" y="4278868"/>
            <a:ext cx="715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rw1.c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38800" y="4724400"/>
            <a:ext cx="2253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Arrivals: R1 R2 W1 R3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19800" y="5486400"/>
            <a:ext cx="15002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alibri" pitchFamily="34" charset="0"/>
              </a:rPr>
              <a:t>readcnt</a:t>
            </a:r>
            <a:r>
              <a:rPr lang="en-US" sz="2000" dirty="0">
                <a:latin typeface="Calibri" pitchFamily="34" charset="0"/>
              </a:rPr>
              <a:t> == 0</a:t>
            </a:r>
          </a:p>
          <a:p>
            <a:r>
              <a:rPr lang="en-US" sz="2000" dirty="0">
                <a:latin typeface="Calibri" pitchFamily="34" charset="0"/>
              </a:rPr>
              <a:t>w == 1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062194" y="2133600"/>
            <a:ext cx="1117820" cy="461665"/>
            <a:chOff x="7037789" y="2209800"/>
            <a:chExt cx="1117820" cy="461665"/>
          </a:xfrm>
        </p:grpSpPr>
        <p:sp>
          <p:nvSpPr>
            <p:cNvPr id="19" name="TextBox 18"/>
            <p:cNvSpPr txBox="1"/>
            <p:nvPr/>
          </p:nvSpPr>
          <p:spPr>
            <a:xfrm>
              <a:off x="7467600" y="2209800"/>
              <a:ext cx="6880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W1 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 flipH="1">
              <a:off x="7037789" y="2440632"/>
              <a:ext cx="429811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grpSp>
        <p:nvGrpSpPr>
          <p:cNvPr id="21" name="Group 20"/>
          <p:cNvGrpSpPr/>
          <p:nvPr/>
        </p:nvGrpSpPr>
        <p:grpSpPr>
          <a:xfrm>
            <a:off x="-55181" y="5862935"/>
            <a:ext cx="1065174" cy="461665"/>
            <a:chOff x="-455574" y="4463534"/>
            <a:chExt cx="1065174" cy="461665"/>
          </a:xfrm>
        </p:grpSpPr>
        <p:sp>
          <p:nvSpPr>
            <p:cNvPr id="22" name="TextBox 21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R3 </a:t>
              </a:r>
            </a:p>
          </p:txBody>
        </p:sp>
        <p:cxnSp>
          <p:nvCxnSpPr>
            <p:cNvPr id="23" name="Straight Arrow Connector 22"/>
            <p:cNvCxnSpPr>
              <a:stCxn id="22" idx="3"/>
            </p:cNvCxnSpPr>
            <p:nvPr/>
          </p:nvCxnSpPr>
          <p:spPr bwMode="auto">
            <a:xfrm>
              <a:off x="126637" y="4694367"/>
              <a:ext cx="482963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2839363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Versions of Readers-Writers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Shortcoming of first solution</a:t>
            </a:r>
          </a:p>
          <a:p>
            <a:pPr lvl="1"/>
            <a:r>
              <a:rPr lang="en-US" dirty="0"/>
              <a:t>Continuous stream of readers will block writers indefinitely</a:t>
            </a:r>
          </a:p>
          <a:p>
            <a:r>
              <a:rPr lang="en-US" dirty="0"/>
              <a:t>Second version</a:t>
            </a:r>
          </a:p>
          <a:p>
            <a:pPr lvl="1"/>
            <a:r>
              <a:rPr lang="en-US" dirty="0"/>
              <a:t>Once writer comes along, blocks access to later readers</a:t>
            </a:r>
          </a:p>
          <a:p>
            <a:pPr lvl="1"/>
            <a:r>
              <a:rPr lang="en-US" dirty="0"/>
              <a:t>Series of writes could block all reads</a:t>
            </a:r>
          </a:p>
          <a:p>
            <a:r>
              <a:rPr lang="en-US" dirty="0"/>
              <a:t>FIFO implementation</a:t>
            </a:r>
          </a:p>
          <a:p>
            <a:pPr lvl="1"/>
            <a:r>
              <a:rPr lang="en-US" dirty="0"/>
              <a:t>See </a:t>
            </a:r>
            <a:r>
              <a:rPr lang="en-US" dirty="0" err="1"/>
              <a:t>rwqueue</a:t>
            </a:r>
            <a:r>
              <a:rPr lang="en-US" dirty="0"/>
              <a:t> code in code directory</a:t>
            </a:r>
          </a:p>
          <a:p>
            <a:pPr lvl="1"/>
            <a:r>
              <a:rPr lang="en-US" dirty="0"/>
              <a:t>Service requests in order received</a:t>
            </a:r>
          </a:p>
          <a:p>
            <a:pPr lvl="1"/>
            <a:r>
              <a:rPr lang="en-US" dirty="0"/>
              <a:t>Threads kept in FIFO</a:t>
            </a:r>
          </a:p>
          <a:p>
            <a:pPr lvl="1"/>
            <a:r>
              <a:rPr lang="en-US" dirty="0"/>
              <a:t>Each has semaphore that enables its access to critical section</a:t>
            </a:r>
          </a:p>
        </p:txBody>
      </p:sp>
    </p:spTree>
    <p:extLst>
      <p:ext uri="{BB962C8B-B14F-4D97-AF65-F5344CB8AC3E}">
        <p14:creationId xmlns:p14="http://schemas.microsoft.com/office/powerpoint/2010/main" val="9151730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196" y="237709"/>
            <a:ext cx="8710782" cy="762000"/>
          </a:xfrm>
        </p:spPr>
        <p:txBody>
          <a:bodyPr/>
          <a:lstStyle/>
          <a:p>
            <a:r>
              <a:rPr lang="en-US" dirty="0"/>
              <a:t>Solution to Second Readers-Writers Problem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52400" y="1002278"/>
            <a:ext cx="5334000" cy="541686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writecnt</a:t>
            </a:r>
            <a:r>
              <a:rPr lang="en-US" sz="1600" dirty="0">
                <a:latin typeface="Courier New" pitchFamily="49" charset="0"/>
              </a:rPr>
              <a:t>;      // Initially 0</a:t>
            </a:r>
          </a:p>
          <a:p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rmutex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wmutex</a:t>
            </a:r>
            <a:r>
              <a:rPr lang="en-US" sz="1600" dirty="0">
                <a:latin typeface="Courier New" pitchFamily="49" charset="0"/>
              </a:rPr>
              <a:t>, r, w; // Initially 1</a:t>
            </a: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reader(void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   P(&amp;r);</a:t>
            </a:r>
          </a:p>
          <a:p>
            <a:r>
              <a:rPr lang="en-US" sz="1600" dirty="0">
                <a:latin typeface="Courier New" pitchFamily="49" charset="0"/>
              </a:rPr>
              <a:t>    P(&amp;</a:t>
            </a:r>
            <a:r>
              <a:rPr lang="en-US" sz="1600" dirty="0" err="1">
                <a:latin typeface="Courier New" pitchFamily="49" charset="0"/>
              </a:rPr>
              <a:t>rmutex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++;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1) /* First in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r>
              <a:rPr lang="en-US" sz="1600" dirty="0">
                <a:latin typeface="Courier New" pitchFamily="49" charset="0"/>
              </a:rPr>
              <a:t>    V(&amp;</a:t>
            </a:r>
            <a:r>
              <a:rPr lang="en-US" sz="1600" dirty="0" err="1">
                <a:latin typeface="Courier New" pitchFamily="49" charset="0"/>
              </a:rPr>
              <a:t>rmutex</a:t>
            </a:r>
            <a:r>
              <a:rPr lang="en-US" sz="1600" dirty="0">
                <a:latin typeface="Courier New" pitchFamily="49" charset="0"/>
              </a:rPr>
              <a:t>); </a:t>
            </a:r>
          </a:p>
          <a:p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   V(&amp;r)        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Reading happens here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P(&amp;</a:t>
            </a:r>
            <a:r>
              <a:rPr lang="en-US" sz="1600" dirty="0" err="1">
                <a:latin typeface="Courier New" pitchFamily="49" charset="0"/>
              </a:rPr>
              <a:t>rmutex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--;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0) /* Last out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V(&amp;</a:t>
            </a:r>
            <a:r>
              <a:rPr lang="en-US" sz="1600" dirty="0" err="1">
                <a:latin typeface="Courier New" pitchFamily="49" charset="0"/>
              </a:rPr>
              <a:t>rmutex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740DF1-C548-4F4E-8413-36F8CF2C4B83}"/>
              </a:ext>
            </a:extLst>
          </p:cNvPr>
          <p:cNvSpPr txBox="1"/>
          <p:nvPr/>
        </p:nvSpPr>
        <p:spPr>
          <a:xfrm>
            <a:off x="5420474" y="6035516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 reader that arrives after a writer must</a:t>
            </a:r>
            <a:br>
              <a:rPr lang="en-US" sz="1600" dirty="0"/>
            </a:br>
            <a:r>
              <a:rPr lang="en-US" sz="1600" dirty="0"/>
              <a:t>wait, even if the writer is also waiting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C486F1DA-2F4D-4829-8D93-142309836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999709"/>
            <a:ext cx="3048000" cy="49244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writer(void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pPr algn="just"/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   P(&amp;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wmutex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);</a:t>
            </a:r>
          </a:p>
          <a:p>
            <a:pPr algn="just"/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   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writecnt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++;</a:t>
            </a:r>
          </a:p>
          <a:p>
            <a:pPr algn="just"/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   if (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writecnt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== 1)</a:t>
            </a:r>
          </a:p>
          <a:p>
            <a:pPr algn="just"/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       P(&amp;r);</a:t>
            </a:r>
          </a:p>
          <a:p>
            <a:pPr algn="just"/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   V(&amp;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wmutex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);</a:t>
            </a:r>
          </a:p>
          <a:p>
            <a:pPr algn="just"/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P(&amp;w);</a:t>
            </a:r>
          </a:p>
          <a:p>
            <a:r>
              <a:rPr lang="en-US" sz="1600" dirty="0">
                <a:latin typeface="Courier New" pitchFamily="49" charset="0"/>
              </a:rPr>
              <a:t>    /* Writing here */ </a:t>
            </a:r>
          </a:p>
          <a:p>
            <a:r>
              <a:rPr lang="en-US" sz="1600" dirty="0">
                <a:latin typeface="Courier New" pitchFamily="49" charset="0"/>
              </a:rPr>
              <a:t>    V(&amp;w);</a:t>
            </a:r>
          </a:p>
          <a:p>
            <a:r>
              <a:rPr lang="en-US" sz="1600" dirty="0">
                <a:latin typeface="Courier New" pitchFamily="49" charset="0"/>
              </a:rPr>
              <a:t> </a:t>
            </a:r>
          </a:p>
          <a:p>
            <a:r>
              <a:rPr lang="en-US" sz="1600" dirty="0">
                <a:latin typeface="Courier New" pitchFamily="49" charset="0"/>
              </a:rPr>
              <a:t>    P(&amp;</a:t>
            </a:r>
            <a:r>
              <a:rPr lang="en-US" sz="1600" dirty="0" err="1">
                <a:latin typeface="Courier New" pitchFamily="49" charset="0"/>
              </a:rPr>
              <a:t>wmutex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 algn="just"/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writecnt</a:t>
            </a:r>
            <a:r>
              <a:rPr lang="en-US" sz="1600" dirty="0">
                <a:latin typeface="Courier New" pitchFamily="49" charset="0"/>
              </a:rPr>
              <a:t>--;</a:t>
            </a:r>
          </a:p>
          <a:p>
            <a:pPr algn="just"/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   if (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writecnt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== 0);</a:t>
            </a:r>
          </a:p>
          <a:p>
            <a:pPr algn="just"/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       V(&amp;r);</a:t>
            </a:r>
          </a:p>
          <a:p>
            <a:pPr algn="just"/>
            <a:r>
              <a:rPr lang="en-US" sz="1600" dirty="0">
                <a:latin typeface="Courier New" pitchFamily="49" charset="0"/>
              </a:rPr>
              <a:t>    V(&amp;</a:t>
            </a:r>
            <a:r>
              <a:rPr lang="en-US" sz="1600" dirty="0" err="1">
                <a:latin typeface="Courier New" pitchFamily="49" charset="0"/>
              </a:rPr>
              <a:t>wmutex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42991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D1F9A-6539-E54B-B9A9-259F2E9DD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Readers/Writers with FIFO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4C9B2-790A-D341-8864-8F309324D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3465731"/>
            <a:ext cx="7896225" cy="2798938"/>
          </a:xfrm>
        </p:spPr>
        <p:txBody>
          <a:bodyPr/>
          <a:lstStyle/>
          <a:p>
            <a:r>
              <a:rPr lang="en-US" dirty="0"/>
              <a:t>Idea</a:t>
            </a:r>
          </a:p>
          <a:p>
            <a:pPr lvl="1"/>
            <a:r>
              <a:rPr lang="en-US" dirty="0"/>
              <a:t>Read &amp; Write requests are inserted into FIFO</a:t>
            </a:r>
          </a:p>
          <a:p>
            <a:pPr lvl="1"/>
            <a:r>
              <a:rPr lang="en-US" dirty="0"/>
              <a:t>Requests handled as remove from FIFO</a:t>
            </a:r>
          </a:p>
          <a:p>
            <a:pPr lvl="2"/>
            <a:r>
              <a:rPr lang="en-US" dirty="0"/>
              <a:t>Read allowed to proceed if currently idle or processing read</a:t>
            </a:r>
          </a:p>
          <a:p>
            <a:pPr lvl="2"/>
            <a:r>
              <a:rPr lang="en-US" dirty="0"/>
              <a:t>Write allowed to proceed only when idle</a:t>
            </a:r>
          </a:p>
          <a:p>
            <a:pPr lvl="1"/>
            <a:r>
              <a:rPr lang="en-US" dirty="0"/>
              <a:t>Requests inform controller when they have completed</a:t>
            </a:r>
          </a:p>
          <a:p>
            <a:r>
              <a:rPr lang="en-US" dirty="0"/>
              <a:t>Fairness</a:t>
            </a:r>
          </a:p>
          <a:p>
            <a:pPr lvl="1"/>
            <a:r>
              <a:rPr lang="en-US" dirty="0"/>
              <a:t>Guarantee every request is eventually handled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DBFDF576-2316-7547-A2A8-91ADE2376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8280" y="1961419"/>
            <a:ext cx="433592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7A7C6000-4A76-1043-BCEF-2D6F17C65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0608" y="1961419"/>
            <a:ext cx="433592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5BC4345C-9549-7749-B319-9838C0E71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7016" y="1961419"/>
            <a:ext cx="433592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8F9538C2-89B7-884A-88FD-3923D009C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3424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45625B14-8E94-7842-A352-C1F8D998D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9832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940D7D90-25B5-DE4F-A8AB-F4E6C67E6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6240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DFBC95DD-A94D-9543-A5E7-FA461CE3D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2648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25511F0E-7528-BC4E-9D00-662F9F421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9056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C092A8E9-6FA1-914D-B040-669CA485A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5464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E511C4EE-3B11-D840-9EAF-C31C08DF5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1872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0886523-32AC-B84F-BDB2-20A09715CD9C}"/>
              </a:ext>
            </a:extLst>
          </p:cNvPr>
          <p:cNvCxnSpPr/>
          <p:nvPr/>
        </p:nvCxnSpPr>
        <p:spPr bwMode="auto">
          <a:xfrm>
            <a:off x="2598280" y="1447800"/>
            <a:ext cx="4335920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5C054AB-FE48-1546-9A91-1243F4DD673A}"/>
              </a:ext>
            </a:extLst>
          </p:cNvPr>
          <p:cNvSpPr txBox="1"/>
          <p:nvPr/>
        </p:nvSpPr>
        <p:spPr>
          <a:xfrm>
            <a:off x="4325484" y="1263134"/>
            <a:ext cx="65755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Time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4B9570-B986-304C-8740-3D5B13747811}"/>
              </a:ext>
            </a:extLst>
          </p:cNvPr>
          <p:cNvSpPr txBox="1"/>
          <p:nvPr/>
        </p:nvSpPr>
        <p:spPr>
          <a:xfrm>
            <a:off x="1447800" y="2043453"/>
            <a:ext cx="1049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latin typeface="Calibri" pitchFamily="34" charset="0"/>
              </a:rPr>
              <a:t>Requests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EB74F8-F7F1-5645-BA91-31791F41A2B4}"/>
              </a:ext>
            </a:extLst>
          </p:cNvPr>
          <p:cNvSpPr txBox="1"/>
          <p:nvPr/>
        </p:nvSpPr>
        <p:spPr>
          <a:xfrm>
            <a:off x="1118992" y="2570202"/>
            <a:ext cx="13779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latin typeface="Calibri" pitchFamily="34" charset="0"/>
              </a:rPr>
              <a:t>Allowed</a:t>
            </a:r>
          </a:p>
          <a:p>
            <a:pPr algn="r"/>
            <a:r>
              <a:rPr lang="en-US" sz="1800" dirty="0">
                <a:latin typeface="Calibri" pitchFamily="34" charset="0"/>
              </a:rPr>
              <a:t>Concurrency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BA742F5-1D15-7B42-B08C-97FD4848EAB5}"/>
              </a:ext>
            </a:extLst>
          </p:cNvPr>
          <p:cNvCxnSpPr/>
          <p:nvPr/>
        </p:nvCxnSpPr>
        <p:spPr bwMode="auto">
          <a:xfrm>
            <a:off x="3465464" y="2570202"/>
            <a:ext cx="0" cy="553998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09DBE56-AAB3-DF48-B4DE-E5F3A8883E42}"/>
              </a:ext>
            </a:extLst>
          </p:cNvPr>
          <p:cNvCxnSpPr/>
          <p:nvPr/>
        </p:nvCxnSpPr>
        <p:spPr bwMode="auto">
          <a:xfrm>
            <a:off x="3894831" y="2570202"/>
            <a:ext cx="0" cy="553998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98274FC-63EC-1340-BEE9-B81E9A34ED32}"/>
              </a:ext>
            </a:extLst>
          </p:cNvPr>
          <p:cNvCxnSpPr/>
          <p:nvPr/>
        </p:nvCxnSpPr>
        <p:spPr bwMode="auto">
          <a:xfrm>
            <a:off x="5182932" y="2570202"/>
            <a:ext cx="0" cy="553998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AD617D1-8FA3-154D-8D41-577BC23AB084}"/>
              </a:ext>
            </a:extLst>
          </p:cNvPr>
          <p:cNvCxnSpPr/>
          <p:nvPr/>
        </p:nvCxnSpPr>
        <p:spPr bwMode="auto">
          <a:xfrm>
            <a:off x="5612299" y="2570202"/>
            <a:ext cx="0" cy="553998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E63B7CE-2ED1-414B-B47D-32665E6E1A0D}"/>
              </a:ext>
            </a:extLst>
          </p:cNvPr>
          <p:cNvCxnSpPr/>
          <p:nvPr/>
        </p:nvCxnSpPr>
        <p:spPr bwMode="auto">
          <a:xfrm>
            <a:off x="6041666" y="2570202"/>
            <a:ext cx="0" cy="553998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E771D69-2AF9-4F4C-A817-F2C2AA3328F7}"/>
              </a:ext>
            </a:extLst>
          </p:cNvPr>
          <p:cNvCxnSpPr/>
          <p:nvPr/>
        </p:nvCxnSpPr>
        <p:spPr bwMode="auto">
          <a:xfrm>
            <a:off x="6471033" y="2570202"/>
            <a:ext cx="0" cy="553998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2C7ABAC-2CD3-444A-9ABE-CB1FF1C9AB3F}"/>
              </a:ext>
            </a:extLst>
          </p:cNvPr>
          <p:cNvCxnSpPr/>
          <p:nvPr/>
        </p:nvCxnSpPr>
        <p:spPr bwMode="auto">
          <a:xfrm>
            <a:off x="6900400" y="2570202"/>
            <a:ext cx="0" cy="553998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BBA4885-8FCB-4142-A70B-3E86AB31F856}"/>
              </a:ext>
            </a:extLst>
          </p:cNvPr>
          <p:cNvCxnSpPr/>
          <p:nvPr/>
        </p:nvCxnSpPr>
        <p:spPr bwMode="auto">
          <a:xfrm>
            <a:off x="2594055" y="2570202"/>
            <a:ext cx="0" cy="553998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D442438-726E-1D44-B7A0-0CB577469316}"/>
              </a:ext>
            </a:extLst>
          </p:cNvPr>
          <p:cNvCxnSpPr>
            <a:cxnSpLocks/>
          </p:cNvCxnSpPr>
          <p:nvPr/>
        </p:nvCxnSpPr>
        <p:spPr bwMode="auto">
          <a:xfrm>
            <a:off x="2594055" y="2819400"/>
            <a:ext cx="871409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miter lim="800000"/>
            <a:headEnd type="arrow" w="med" len="med"/>
            <a:tailEnd type="arrow" w="med" len="med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742B283-44B6-4E4A-939D-770F9A26357E}"/>
              </a:ext>
            </a:extLst>
          </p:cNvPr>
          <p:cNvCxnSpPr>
            <a:cxnSpLocks/>
          </p:cNvCxnSpPr>
          <p:nvPr/>
        </p:nvCxnSpPr>
        <p:spPr bwMode="auto">
          <a:xfrm>
            <a:off x="3465464" y="2819400"/>
            <a:ext cx="429367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miter lim="800000"/>
            <a:headEnd type="arrow" w="med" len="med"/>
            <a:tailEnd type="arrow" w="med" len="med"/>
          </a:ln>
          <a:effectLst/>
        </p:spPr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EC762FD-AFBE-E84D-A4BE-0ED8A64BF49B}"/>
              </a:ext>
            </a:extLst>
          </p:cNvPr>
          <p:cNvCxnSpPr>
            <a:cxnSpLocks/>
          </p:cNvCxnSpPr>
          <p:nvPr/>
        </p:nvCxnSpPr>
        <p:spPr bwMode="auto">
          <a:xfrm>
            <a:off x="3896943" y="2819400"/>
            <a:ext cx="1285989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miter lim="800000"/>
            <a:headEnd type="arrow" w="med" len="med"/>
            <a:tailEnd type="arrow" w="med" len="med"/>
          </a:ln>
          <a:effectLst/>
        </p:spPr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004B1F8-18E4-244C-AFFB-986258C3C9AB}"/>
              </a:ext>
            </a:extLst>
          </p:cNvPr>
          <p:cNvCxnSpPr>
            <a:cxnSpLocks/>
          </p:cNvCxnSpPr>
          <p:nvPr/>
        </p:nvCxnSpPr>
        <p:spPr bwMode="auto">
          <a:xfrm>
            <a:off x="5182932" y="2819400"/>
            <a:ext cx="435704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miter lim="800000"/>
            <a:headEnd type="arrow" w="med" len="med"/>
            <a:tailEnd type="arrow" w="med" len="med"/>
          </a:ln>
          <a:effectLst/>
        </p:spPr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049B803-6FE0-2243-A624-7ECC024247B1}"/>
              </a:ext>
            </a:extLst>
          </p:cNvPr>
          <p:cNvCxnSpPr>
            <a:cxnSpLocks/>
          </p:cNvCxnSpPr>
          <p:nvPr/>
        </p:nvCxnSpPr>
        <p:spPr bwMode="auto">
          <a:xfrm>
            <a:off x="5629199" y="2819400"/>
            <a:ext cx="437817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miter lim="800000"/>
            <a:headEnd type="arrow" w="med" len="med"/>
            <a:tailEnd type="arrow" w="med" len="med"/>
          </a:ln>
          <a:effectLst/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97A6AB6-D4EB-994A-9BE4-1FA87DD7AEEA}"/>
              </a:ext>
            </a:extLst>
          </p:cNvPr>
          <p:cNvCxnSpPr>
            <a:cxnSpLocks/>
          </p:cNvCxnSpPr>
          <p:nvPr/>
        </p:nvCxnSpPr>
        <p:spPr bwMode="auto">
          <a:xfrm>
            <a:off x="6067016" y="2819400"/>
            <a:ext cx="404017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miter lim="800000"/>
            <a:headEnd type="arrow" w="med" len="med"/>
            <a:tailEnd type="arrow" w="med" len="med"/>
          </a:ln>
          <a:effectLst/>
        </p:spPr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B642E2C-A1B2-D541-BA8A-7BA8A64553FB}"/>
              </a:ext>
            </a:extLst>
          </p:cNvPr>
          <p:cNvCxnSpPr>
            <a:cxnSpLocks/>
          </p:cNvCxnSpPr>
          <p:nvPr/>
        </p:nvCxnSpPr>
        <p:spPr bwMode="auto">
          <a:xfrm>
            <a:off x="6471033" y="2819400"/>
            <a:ext cx="429367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miter lim="800000"/>
            <a:headEnd type="arrow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0289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0B623-D48C-0E4B-B9A1-F5BF28969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Readers Writers FIFO Implementation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65054A-27DC-214C-B0C4-35DC32470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Full code in </a:t>
            </a:r>
            <a:r>
              <a:rPr lang="en-US" dirty="0" err="1"/>
              <a:t>rwqueue</a:t>
            </a:r>
            <a:r>
              <a:rPr lang="en-US" dirty="0"/>
              <a:t>.{</a:t>
            </a:r>
            <a:r>
              <a:rPr lang="en-US" dirty="0" err="1"/>
              <a:t>h,c</a:t>
            </a:r>
            <a:r>
              <a:rPr lang="en-US" dirty="0"/>
              <a:t>}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3E16D462-930B-DD47-BF2E-EA94288DB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531" y="2057400"/>
            <a:ext cx="7848600" cy="221599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Queue data structure */</a:t>
            </a:r>
          </a:p>
          <a:p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endParaRPr lang="en-US" sz="1600" dirty="0">
              <a:solidFill>
                <a:srgbClr val="D03B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sem_t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mutex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  	    </a:t>
            </a:r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Mutual exclusion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reading_count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    </a:t>
            </a:r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Number of active readers 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writing_count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    </a:t>
            </a:r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Number of active writers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FIFO queue implemented as linked list with tail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rw_token_t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34A3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rw_token_t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tail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34A3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rw_queue_t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7EA79E7E-A69D-F04A-BBA1-067E6922C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380" y="4743212"/>
            <a:ext cx="7848600" cy="172354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Represents individual thread's position in queue */</a:t>
            </a:r>
          </a:p>
          <a:p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endParaRPr lang="en-US" sz="1600" dirty="0">
              <a:solidFill>
                <a:srgbClr val="D03B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is_reader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CD792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sem_t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enable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       </a:t>
            </a:r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Enables access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  </a:t>
            </a:r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Allows chaining as linked list 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rw_token_t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34A3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3740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0B623-D48C-0E4B-B9A1-F5BF28969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70" y="353943"/>
            <a:ext cx="7592093" cy="762000"/>
          </a:xfrm>
        </p:spPr>
        <p:txBody>
          <a:bodyPr/>
          <a:lstStyle/>
          <a:p>
            <a:r>
              <a:rPr lang="en-US" dirty="0"/>
              <a:t>Readers Writers FIFO Use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65054A-27DC-214C-B0C4-35DC32470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197678"/>
            <a:ext cx="7896225" cy="5136447"/>
          </a:xfrm>
        </p:spPr>
        <p:txBody>
          <a:bodyPr/>
          <a:lstStyle/>
          <a:p>
            <a:r>
              <a:rPr lang="en-US" dirty="0"/>
              <a:t>In </a:t>
            </a:r>
            <a:r>
              <a:rPr lang="en-US" dirty="0" err="1"/>
              <a:t>rwqueue-test.c</a:t>
            </a:r>
            <a:endParaRPr lang="en-US" dirty="0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3E16D462-930B-DD47-BF2E-EA94288DB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676400"/>
            <a:ext cx="5272669" cy="246221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Get write access to data and write */</a:t>
            </a:r>
          </a:p>
          <a:p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5E3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iwriter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solidFill>
                <a:srgbClr val="34A3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rw_token_t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34A3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rw_queue_request_write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(&amp;q, &amp;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Critical section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*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v;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End of Critical Section 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rw_queue_release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(&amp;q);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7EA79E7E-A69D-F04A-BBA1-067E6922C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4038600"/>
            <a:ext cx="4953000" cy="270843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Get read access to data and read */</a:t>
            </a:r>
          </a:p>
          <a:p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5E3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ireader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solidFill>
                <a:srgbClr val="5E34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rw_token_t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34A3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rw_queue_request_read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(&amp;q, &amp;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Critical section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*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/* End of Critical section */</a:t>
            </a: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rw_queue_release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(&amp;q);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B8154D-0EA8-9632-B999-0C92CE5D6CC5}"/>
              </a:ext>
            </a:extLst>
          </p:cNvPr>
          <p:cNvSpPr txBox="1"/>
          <p:nvPr/>
        </p:nvSpPr>
        <p:spPr>
          <a:xfrm>
            <a:off x="5767647" y="2311568"/>
            <a:ext cx="30018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Enqueue write request.</a:t>
            </a:r>
          </a:p>
          <a:p>
            <a:pPr algn="ctr"/>
            <a:r>
              <a:rPr lang="en-US" sz="2000" dirty="0">
                <a:latin typeface="Calibri" pitchFamily="34" charset="0"/>
              </a:rPr>
              <a:t>Blocked until its your turn.</a:t>
            </a:r>
          </a:p>
          <a:p>
            <a:pPr algn="ctr"/>
            <a:r>
              <a:rPr lang="en-US" sz="2000" dirty="0">
                <a:latin typeface="Calibri" pitchFamily="34" charset="0"/>
              </a:rPr>
              <a:t>(One writer per turn)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72A0727-163F-B56E-9D1D-A65A2316BCBF}"/>
              </a:ext>
            </a:extLst>
          </p:cNvPr>
          <p:cNvGrpSpPr/>
          <p:nvPr/>
        </p:nvGrpSpPr>
        <p:grpSpPr>
          <a:xfrm>
            <a:off x="5562600" y="361219"/>
            <a:ext cx="3472961" cy="1162781"/>
            <a:chOff x="5671039" y="757251"/>
            <a:chExt cx="3472961" cy="1162781"/>
          </a:xfrm>
        </p:grpSpPr>
        <p:sp>
          <p:nvSpPr>
            <p:cNvPr id="7" name="Text Box 6">
              <a:extLst>
                <a:ext uri="{FF2B5EF4-FFF2-40B4-BE49-F238E27FC236}">
                  <a16:creationId xmlns:a16="http://schemas.microsoft.com/office/drawing/2014/main" id="{F3B9A9EB-B075-33F6-1EC7-5D7B17AB06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5264" y="757251"/>
              <a:ext cx="433592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R</a:t>
              </a:r>
            </a:p>
          </p:txBody>
        </p:sp>
        <p:sp>
          <p:nvSpPr>
            <p:cNvPr id="10" name="Text Box 6">
              <a:extLst>
                <a:ext uri="{FF2B5EF4-FFF2-40B4-BE49-F238E27FC236}">
                  <a16:creationId xmlns:a16="http://schemas.microsoft.com/office/drawing/2014/main" id="{036FAF97-5515-56D6-BD7A-35088D255B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10408" y="757251"/>
              <a:ext cx="433592" cy="533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W</a:t>
              </a:r>
            </a:p>
          </p:txBody>
        </p:sp>
        <p:sp>
          <p:nvSpPr>
            <p:cNvPr id="11" name="Text Box 6">
              <a:extLst>
                <a:ext uri="{FF2B5EF4-FFF2-40B4-BE49-F238E27FC236}">
                  <a16:creationId xmlns:a16="http://schemas.microsoft.com/office/drawing/2014/main" id="{6910EB6D-89F9-8AB9-F8A5-5D0D652476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6816" y="757251"/>
              <a:ext cx="433592" cy="533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W</a:t>
              </a:r>
            </a:p>
          </p:txBody>
        </p:sp>
        <p:sp>
          <p:nvSpPr>
            <p:cNvPr id="12" name="Text Box 6">
              <a:extLst>
                <a:ext uri="{FF2B5EF4-FFF2-40B4-BE49-F238E27FC236}">
                  <a16:creationId xmlns:a16="http://schemas.microsoft.com/office/drawing/2014/main" id="{35223C3E-8290-D11B-5917-8970BBC11E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43224" y="757251"/>
              <a:ext cx="433592" cy="533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R</a:t>
              </a:r>
            </a:p>
          </p:txBody>
        </p:sp>
        <p:sp>
          <p:nvSpPr>
            <p:cNvPr id="13" name="Text Box 6">
              <a:extLst>
                <a:ext uri="{FF2B5EF4-FFF2-40B4-BE49-F238E27FC236}">
                  <a16:creationId xmlns:a16="http://schemas.microsoft.com/office/drawing/2014/main" id="{2527A48A-C9F5-C2E5-3AD0-35E73649E6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09632" y="757251"/>
              <a:ext cx="433592" cy="533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R</a:t>
              </a:r>
            </a:p>
          </p:txBody>
        </p:sp>
        <p:sp>
          <p:nvSpPr>
            <p:cNvPr id="14" name="Text Box 6">
              <a:extLst>
                <a:ext uri="{FF2B5EF4-FFF2-40B4-BE49-F238E27FC236}">
                  <a16:creationId xmlns:a16="http://schemas.microsoft.com/office/drawing/2014/main" id="{5A3344E1-9CEF-D367-2F1B-C841C74C87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76040" y="757251"/>
              <a:ext cx="433592" cy="533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R</a:t>
              </a: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76B5775C-466A-026A-B1EA-4145340805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42448" y="757251"/>
              <a:ext cx="433592" cy="533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W</a:t>
              </a:r>
            </a:p>
          </p:txBody>
        </p:sp>
        <p:sp>
          <p:nvSpPr>
            <p:cNvPr id="16" name="Text Box 6">
              <a:extLst>
                <a:ext uri="{FF2B5EF4-FFF2-40B4-BE49-F238E27FC236}">
                  <a16:creationId xmlns:a16="http://schemas.microsoft.com/office/drawing/2014/main" id="{AA639559-F1C9-0E08-C1B5-80C56D0DDE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08856" y="757251"/>
              <a:ext cx="433592" cy="533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R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0B7BBC5-E1C7-EBB1-EC3B-10EA85C736A2}"/>
                </a:ext>
              </a:extLst>
            </p:cNvPr>
            <p:cNvCxnSpPr/>
            <p:nvPr/>
          </p:nvCxnSpPr>
          <p:spPr bwMode="auto">
            <a:xfrm>
              <a:off x="6542448" y="1366034"/>
              <a:ext cx="0" cy="55399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8320DDA-58F6-7A7D-B93A-22D81062B3E9}"/>
                </a:ext>
              </a:extLst>
            </p:cNvPr>
            <p:cNvCxnSpPr/>
            <p:nvPr/>
          </p:nvCxnSpPr>
          <p:spPr bwMode="auto">
            <a:xfrm>
              <a:off x="6971815" y="1366034"/>
              <a:ext cx="0" cy="55399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398DE57-8256-C863-7462-F474102E2426}"/>
                </a:ext>
              </a:extLst>
            </p:cNvPr>
            <p:cNvCxnSpPr/>
            <p:nvPr/>
          </p:nvCxnSpPr>
          <p:spPr bwMode="auto">
            <a:xfrm>
              <a:off x="8259916" y="1366034"/>
              <a:ext cx="0" cy="55399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62142D2-8FD4-E9D1-766A-D4B1E4A3F928}"/>
                </a:ext>
              </a:extLst>
            </p:cNvPr>
            <p:cNvCxnSpPr/>
            <p:nvPr/>
          </p:nvCxnSpPr>
          <p:spPr bwMode="auto">
            <a:xfrm>
              <a:off x="8689283" y="1366034"/>
              <a:ext cx="0" cy="55399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71DBB8F-C3C6-14B0-C449-5EBE5CCEA0EF}"/>
                </a:ext>
              </a:extLst>
            </p:cNvPr>
            <p:cNvCxnSpPr/>
            <p:nvPr/>
          </p:nvCxnSpPr>
          <p:spPr bwMode="auto">
            <a:xfrm>
              <a:off x="9118650" y="1366034"/>
              <a:ext cx="0" cy="55399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1F066EC-989B-9B72-7425-91808B612FFD}"/>
                </a:ext>
              </a:extLst>
            </p:cNvPr>
            <p:cNvCxnSpPr/>
            <p:nvPr/>
          </p:nvCxnSpPr>
          <p:spPr bwMode="auto">
            <a:xfrm>
              <a:off x="5671039" y="1366034"/>
              <a:ext cx="0" cy="55399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A6A45419-9058-9E61-A5DD-4C7C1A1786C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671039" y="1615232"/>
              <a:ext cx="871409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miter lim="800000"/>
              <a:headEnd type="arrow" w="med" len="med"/>
              <a:tailEnd type="arrow" w="med" len="med"/>
            </a:ln>
            <a:effectLst/>
          </p:spPr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C524F546-9DCD-9CF8-4A21-11720F37DD5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542448" y="1615232"/>
              <a:ext cx="429367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miter lim="800000"/>
              <a:headEnd type="arrow" w="med" len="med"/>
              <a:tailEnd type="arrow" w="med" len="med"/>
            </a:ln>
            <a:effectLst/>
          </p:spPr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735E8A02-8395-6E91-C976-A068FC89BD4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973927" y="1615232"/>
              <a:ext cx="1285989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miter lim="800000"/>
              <a:headEnd type="arrow" w="med" len="med"/>
              <a:tailEnd type="arrow" w="med" len="med"/>
            </a:ln>
            <a:effectLst/>
          </p:spPr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72B5D28C-5971-A702-6FAB-3E1C3952BD7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259916" y="1615232"/>
              <a:ext cx="435704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miter lim="800000"/>
              <a:headEnd type="arrow" w="med" len="med"/>
              <a:tailEnd type="arrow" w="med" len="med"/>
            </a:ln>
            <a:effectLst/>
          </p:spPr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83045104-0D58-071A-7F20-3A6FE9D6C2E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706183" y="1615232"/>
              <a:ext cx="437817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miter lim="800000"/>
              <a:headEnd type="arrow" w="med" len="med"/>
              <a:tailEnd type="arrow" w="med" len="med"/>
            </a:ln>
            <a:effectLst/>
          </p:spPr>
        </p:cxnSp>
      </p:grp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8E2A06C-1E5B-B9B6-F197-2E61EA0A9EE2}"/>
              </a:ext>
            </a:extLst>
          </p:cNvPr>
          <p:cNvCxnSpPr>
            <a:cxnSpLocks/>
          </p:cNvCxnSpPr>
          <p:nvPr/>
        </p:nvCxnSpPr>
        <p:spPr bwMode="auto">
          <a:xfrm flipH="1">
            <a:off x="4953000" y="2819400"/>
            <a:ext cx="762000" cy="0"/>
          </a:xfrm>
          <a:prstGeom prst="straightConnector1">
            <a:avLst/>
          </a:prstGeom>
          <a:noFill/>
          <a:ln w="57150">
            <a:solidFill>
              <a:srgbClr val="FF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DC5ABFD0-37FE-EBE9-ABA1-70CB47D80ACB}"/>
              </a:ext>
            </a:extLst>
          </p:cNvPr>
          <p:cNvSpPr txBox="1"/>
          <p:nvPr/>
        </p:nvSpPr>
        <p:spPr>
          <a:xfrm>
            <a:off x="6227" y="4673768"/>
            <a:ext cx="38799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Enqueue read request.</a:t>
            </a:r>
          </a:p>
          <a:p>
            <a:pPr algn="ctr"/>
            <a:r>
              <a:rPr lang="en-US" sz="2000" dirty="0">
                <a:latin typeface="Calibri" pitchFamily="34" charset="0"/>
              </a:rPr>
              <a:t>Blocked until its your turn.</a:t>
            </a:r>
          </a:p>
          <a:p>
            <a:pPr algn="ctr"/>
            <a:r>
              <a:rPr lang="en-US" sz="2000" dirty="0">
                <a:latin typeface="Calibri" pitchFamily="34" charset="0"/>
              </a:rPr>
              <a:t>(Multiple readers OK in same turn)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FC0DB60-35B8-2B0E-A6E9-E68CCB852BB6}"/>
              </a:ext>
            </a:extLst>
          </p:cNvPr>
          <p:cNvCxnSpPr>
            <a:cxnSpLocks/>
          </p:cNvCxnSpPr>
          <p:nvPr/>
        </p:nvCxnSpPr>
        <p:spPr bwMode="auto">
          <a:xfrm>
            <a:off x="3582987" y="5181600"/>
            <a:ext cx="762000" cy="0"/>
          </a:xfrm>
          <a:prstGeom prst="straightConnector1">
            <a:avLst/>
          </a:prstGeom>
          <a:noFill/>
          <a:ln w="57150">
            <a:solidFill>
              <a:srgbClr val="FF0000"/>
            </a:solidFill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7095410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9321D-3368-514A-83BA-09898A19A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Library Reader/Writer 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C5FB5-1AF4-9C41-B476-25AD2E23F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type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pthread_rwlock_t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+mn-lt"/>
                <a:cs typeface="Courier New" panose="02070309020205020404" pitchFamily="49" charset="0"/>
              </a:rPr>
              <a:t>Operations</a:t>
            </a:r>
          </a:p>
          <a:p>
            <a:pPr lvl="1"/>
            <a:r>
              <a:rPr lang="en-US" dirty="0">
                <a:latin typeface="+mn-lt"/>
                <a:cs typeface="Courier New" panose="02070309020205020404" pitchFamily="49" charset="0"/>
              </a:rPr>
              <a:t>Acquire read lock</a:t>
            </a:r>
          </a:p>
          <a:p>
            <a:pPr marL="457200" lvl="1" indent="0">
              <a:buNone/>
            </a:pP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Pthread_rwlock_rdlock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pthread_rw_lock_t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rwlock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/>
            <a:r>
              <a:rPr lang="en-US" dirty="0">
                <a:latin typeface="+mn-lt"/>
                <a:cs typeface="Courier New" panose="02070309020205020404" pitchFamily="49" charset="0"/>
              </a:rPr>
              <a:t>Acquire write lock</a:t>
            </a:r>
          </a:p>
          <a:p>
            <a:pPr marL="457200" lvl="1" indent="0">
              <a:buNone/>
            </a:pP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Pthread_rwlock_wrlock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pthread_rw_lock_t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rwlock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dirty="0">
              <a:latin typeface="+mn-lt"/>
              <a:cs typeface="Courier New" panose="02070309020205020404" pitchFamily="49" charset="0"/>
            </a:endParaRPr>
          </a:p>
          <a:p>
            <a:pPr lvl="1"/>
            <a:r>
              <a:rPr lang="en-US" dirty="0">
                <a:latin typeface="+mn-lt"/>
                <a:cs typeface="Courier New" panose="02070309020205020404" pitchFamily="49" charset="0"/>
              </a:rPr>
              <a:t>Release (either) lock</a:t>
            </a:r>
          </a:p>
          <a:p>
            <a:pPr marL="457200" lvl="1" indent="0">
              <a:buNone/>
            </a:pP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Pthread_rwlock_unlock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pthread_rw_lock_t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rwlock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/>
            <a:endParaRPr lang="en-US" dirty="0">
              <a:latin typeface="+mn-lt"/>
              <a:cs typeface="Courier New" panose="02070309020205020404" pitchFamily="49" charset="0"/>
            </a:endParaRPr>
          </a:p>
          <a:p>
            <a:r>
              <a:rPr lang="en-US" dirty="0">
                <a:latin typeface="+mn-lt"/>
                <a:cs typeface="Courier New" panose="02070309020205020404" pitchFamily="49" charset="0"/>
              </a:rPr>
              <a:t>Observation</a:t>
            </a:r>
          </a:p>
          <a:p>
            <a:pPr lvl="1"/>
            <a:r>
              <a:rPr lang="en-US" dirty="0">
                <a:latin typeface="+mn-lt"/>
                <a:cs typeface="Courier New" panose="02070309020205020404" pitchFamily="49" charset="0"/>
              </a:rPr>
              <a:t>Library must be used correctly!</a:t>
            </a:r>
          </a:p>
          <a:p>
            <a:pPr lvl="2"/>
            <a:r>
              <a:rPr lang="en-US" dirty="0">
                <a:latin typeface="+mn-lt"/>
                <a:cs typeface="Courier New" panose="02070309020205020404" pitchFamily="49" charset="0"/>
              </a:rPr>
              <a:t>Up to programmer to decide what requires read access and what requires write access</a:t>
            </a:r>
          </a:p>
        </p:txBody>
      </p:sp>
    </p:spTree>
    <p:extLst>
      <p:ext uri="{BB962C8B-B14F-4D97-AF65-F5344CB8AC3E}">
        <p14:creationId xmlns:p14="http://schemas.microsoft.com/office/powerpoint/2010/main" val="32131679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Using semaphores to schedule shared resources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Readers-writers problem</a:t>
            </a:r>
          </a:p>
          <a:p>
            <a:r>
              <a:rPr lang="en-US" dirty="0"/>
              <a:t>Other concurrency issues</a:t>
            </a:r>
          </a:p>
          <a:p>
            <a:pPr lvl="1"/>
            <a:r>
              <a:rPr lang="en-US" b="1" dirty="0"/>
              <a:t>Races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Deadlocks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Thread safety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Interactions between threads and signal handling</a:t>
            </a:r>
          </a:p>
          <a:p>
            <a:pPr lvl="1"/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888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329782" cy="762000"/>
          </a:xfrm>
        </p:spPr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95400"/>
            <a:ext cx="8442325" cy="5419725"/>
          </a:xfrm>
        </p:spPr>
        <p:txBody>
          <a:bodyPr/>
          <a:lstStyle/>
          <a:p>
            <a:r>
              <a:rPr lang="en-US" dirty="0"/>
              <a:t>Proxy Lab Checkpoint due Thursday (Apr 20)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Last Turn-in date Friday!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dirty="0"/>
              <a:t>Homework #12 </a:t>
            </a:r>
            <a:r>
              <a:rPr lang="en-US"/>
              <a:t>due next Thursday </a:t>
            </a:r>
            <a:r>
              <a:rPr lang="en-US" dirty="0"/>
              <a:t>(Apr 27)</a:t>
            </a:r>
          </a:p>
          <a:p>
            <a:pPr lvl="1"/>
            <a:r>
              <a:rPr lang="en-US" dirty="0"/>
              <a:t>Last Homework of the semester</a:t>
            </a:r>
          </a:p>
          <a:p>
            <a:pPr lvl="1"/>
            <a:endParaRPr lang="en-US" dirty="0"/>
          </a:p>
          <a:p>
            <a:r>
              <a:rPr lang="en-US" dirty="0"/>
              <a:t>Proxy Lab Final due Friday Apr 28</a:t>
            </a:r>
          </a:p>
          <a:p>
            <a:pPr lvl="1"/>
            <a:r>
              <a:rPr lang="en-US" dirty="0"/>
              <a:t>Last Turn-in date is Apr 29</a:t>
            </a:r>
          </a:p>
        </p:txBody>
      </p:sp>
    </p:spTree>
    <p:extLst>
      <p:ext uri="{BB962C8B-B14F-4D97-AF65-F5344CB8AC3E}">
        <p14:creationId xmlns:p14="http://schemas.microsoft.com/office/powerpoint/2010/main" val="39000956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41" name="Rectangle 5"/>
          <p:cNvSpPr>
            <a:spLocks noGrp="1" noChangeArrowheads="1"/>
          </p:cNvSpPr>
          <p:nvPr>
            <p:ph type="title"/>
          </p:nvPr>
        </p:nvSpPr>
        <p:spPr>
          <a:xfrm>
            <a:off x="277508" y="427727"/>
            <a:ext cx="7592093" cy="762000"/>
          </a:xfrm>
        </p:spPr>
        <p:txBody>
          <a:bodyPr/>
          <a:lstStyle/>
          <a:p>
            <a:r>
              <a:rPr lang="en-US" i="1" dirty="0"/>
              <a:t>Recall:</a:t>
            </a:r>
            <a:r>
              <a:rPr lang="en-US" dirty="0"/>
              <a:t> One Worry: Races</a:t>
            </a:r>
          </a:p>
        </p:txBody>
      </p:sp>
      <p:sp>
        <p:nvSpPr>
          <p:cNvPr id="85914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853487" cy="5224462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i="1" dirty="0">
                <a:solidFill>
                  <a:srgbClr val="C00000"/>
                </a:solidFill>
              </a:rPr>
              <a:t>race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dirty="0"/>
              <a:t>occurs when correctness of the program depends on one thread reaching point x before another thread reaches point y</a:t>
            </a:r>
          </a:p>
        </p:txBody>
      </p:sp>
      <p:sp>
        <p:nvSpPr>
          <p:cNvPr id="859140" name="Rectangle 4"/>
          <p:cNvSpPr>
            <a:spLocks noChangeArrowheads="1"/>
          </p:cNvSpPr>
          <p:nvPr/>
        </p:nvSpPr>
        <p:spPr bwMode="auto">
          <a:xfrm>
            <a:off x="720684" y="2229683"/>
            <a:ext cx="6341199" cy="41857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a threaded program with a race */</a:t>
            </a:r>
          </a:p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main(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argc</a:t>
            </a:r>
            <a:r>
              <a:rPr lang="en-US" sz="1600" dirty="0">
                <a:latin typeface="Courier New" pitchFamily="49" charset="0"/>
              </a:rPr>
              <a:t>, char** </a:t>
            </a:r>
            <a:r>
              <a:rPr lang="en-US" sz="1600" dirty="0" err="1">
                <a:latin typeface="Courier New" pitchFamily="49" charset="0"/>
              </a:rPr>
              <a:t>argv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pthread_t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tid[N</a:t>
            </a:r>
            <a:r>
              <a:rPr lang="en-US" sz="1600" dirty="0">
                <a:latin typeface="Courier New" pitchFamily="49" charset="0"/>
              </a:rPr>
              <a:t>];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r>
              <a:rPr lang="en-US" sz="1600" dirty="0">
                <a:latin typeface="Courier New" pitchFamily="49" charset="0"/>
              </a:rPr>
              <a:t>    for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N;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</a:t>
            </a:r>
          </a:p>
          <a:p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Pthread_create(&amp;tid[i</a:t>
            </a:r>
            <a:r>
              <a:rPr lang="en-US" sz="1600" dirty="0">
                <a:latin typeface="Courier New" pitchFamily="49" charset="0"/>
              </a:rPr>
              <a:t>], NULL, thread,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&amp;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for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N;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</a:t>
            </a:r>
          </a:p>
          <a:p>
            <a:r>
              <a:rPr lang="en-US" sz="1600" dirty="0">
                <a:latin typeface="Courier New" pitchFamily="49" charset="0"/>
              </a:rPr>
              <a:t>       </a:t>
            </a:r>
            <a:r>
              <a:rPr lang="en-US" sz="1600" dirty="0" err="1">
                <a:latin typeface="Courier New" pitchFamily="49" charset="0"/>
              </a:rPr>
              <a:t>Pthread_join(tid[i</a:t>
            </a:r>
            <a:r>
              <a:rPr lang="en-US" sz="1600" dirty="0">
                <a:latin typeface="Courier New" pitchFamily="49" charset="0"/>
              </a:rPr>
              <a:t>], NULL);</a:t>
            </a:r>
          </a:p>
          <a:p>
            <a:r>
              <a:rPr lang="en-US" sz="1600" dirty="0">
                <a:latin typeface="Courier New" pitchFamily="49" charset="0"/>
              </a:rPr>
              <a:t>    return 0;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thread routine */</a:t>
            </a:r>
          </a:p>
          <a:p>
            <a:r>
              <a:rPr lang="en-US" sz="1600" dirty="0">
                <a:latin typeface="Courier New" pitchFamily="49" charset="0"/>
              </a:rPr>
              <a:t>void *thread(void *</a:t>
            </a:r>
            <a:r>
              <a:rPr lang="en-US" sz="1600" dirty="0" err="1"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 = *((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*)</a:t>
            </a:r>
            <a:r>
              <a:rPr lang="en-US" sz="1600" dirty="0" err="1"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("Hello from thread %d\n", 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return NULL;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16156" y="6412468"/>
            <a:ext cx="74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race.c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7592093" cy="762000"/>
          </a:xfrm>
        </p:spPr>
        <p:txBody>
          <a:bodyPr/>
          <a:lstStyle/>
          <a:p>
            <a:r>
              <a:rPr lang="en-US"/>
              <a:t>Race Elimination</a:t>
            </a:r>
          </a:p>
        </p:txBody>
      </p:sp>
      <p:sp>
        <p:nvSpPr>
          <p:cNvPr id="95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1153" y="1143000"/>
            <a:ext cx="8219447" cy="609600"/>
          </a:xfrm>
        </p:spPr>
        <p:txBody>
          <a:bodyPr/>
          <a:lstStyle/>
          <a:p>
            <a:r>
              <a:rPr lang="en-US" dirty="0"/>
              <a:t>Don’t share state</a:t>
            </a:r>
          </a:p>
          <a:p>
            <a:pPr lvl="1"/>
            <a:r>
              <a:rPr lang="en-US" dirty="0"/>
              <a:t>E.g., use malloc to generate separate copy of argument for each thread</a:t>
            </a:r>
          </a:p>
          <a:p>
            <a:pPr lvl="1"/>
            <a:endParaRPr lang="en-US" dirty="0"/>
          </a:p>
          <a:p>
            <a:r>
              <a:rPr lang="en-US" dirty="0"/>
              <a:t>Use synchronization primitives to control access to shared state</a:t>
            </a:r>
          </a:p>
          <a:p>
            <a:pPr lvl="1"/>
            <a:r>
              <a:rPr lang="en-US" dirty="0"/>
              <a:t>Different shared state can use different primitives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Using semaphores to schedule shared resources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Producer-consumer problem</a:t>
            </a:r>
          </a:p>
          <a:p>
            <a:r>
              <a:rPr lang="en-US" dirty="0"/>
              <a:t>Other concurrency issues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Races</a:t>
            </a:r>
          </a:p>
          <a:p>
            <a:pPr lvl="1"/>
            <a:r>
              <a:rPr lang="en-US" b="1" dirty="0"/>
              <a:t>Deadlocks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Thread safety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Interactions between threads and signal handling</a:t>
            </a:r>
          </a:p>
          <a:p>
            <a:pPr lvl="1"/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0372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35678"/>
            <a:ext cx="7592093" cy="762000"/>
          </a:xfrm>
        </p:spPr>
        <p:txBody>
          <a:bodyPr/>
          <a:lstStyle/>
          <a:p>
            <a:r>
              <a:rPr lang="en-US" dirty="0"/>
              <a:t>Another Worry: Deadlock</a:t>
            </a:r>
          </a:p>
        </p:txBody>
      </p:sp>
      <p:sp>
        <p:nvSpPr>
          <p:cNvPr id="87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95400"/>
            <a:ext cx="8396287" cy="5562600"/>
          </a:xfrm>
        </p:spPr>
        <p:txBody>
          <a:bodyPr/>
          <a:lstStyle/>
          <a:p>
            <a:r>
              <a:rPr lang="en-US" dirty="0"/>
              <a:t>Def: A process is </a:t>
            </a:r>
            <a:r>
              <a:rPr lang="en-US" i="1" dirty="0">
                <a:solidFill>
                  <a:srgbClr val="990000"/>
                </a:solidFill>
              </a:rPr>
              <a:t>deadlocked</a:t>
            </a:r>
            <a:r>
              <a:rPr lang="en-US" dirty="0">
                <a:solidFill>
                  <a:srgbClr val="990000"/>
                </a:solidFill>
              </a:rPr>
              <a:t> </a:t>
            </a:r>
            <a:r>
              <a:rPr lang="en-US" dirty="0" err="1"/>
              <a:t>iff</a:t>
            </a:r>
            <a:r>
              <a:rPr lang="en-US" dirty="0"/>
              <a:t> it is waiting for a condition that will never be true. </a:t>
            </a:r>
          </a:p>
          <a:p>
            <a:pPr>
              <a:spcBef>
                <a:spcPts val="1800"/>
              </a:spcBef>
            </a:pPr>
            <a:r>
              <a:rPr lang="en-US" dirty="0"/>
              <a:t>Typical Scenario</a:t>
            </a:r>
          </a:p>
          <a:p>
            <a:pPr lvl="1"/>
            <a:r>
              <a:rPr lang="en-US" dirty="0"/>
              <a:t>Processes 1 and 2 needs two resources (A and B) to proceed</a:t>
            </a:r>
          </a:p>
          <a:p>
            <a:pPr lvl="1"/>
            <a:r>
              <a:rPr lang="en-US" dirty="0"/>
              <a:t>Process 1 acquires A, waits for B</a:t>
            </a:r>
          </a:p>
          <a:p>
            <a:pPr lvl="1"/>
            <a:r>
              <a:rPr lang="en-US" dirty="0"/>
              <a:t>Process 2 acquires B, waits for A</a:t>
            </a:r>
          </a:p>
          <a:p>
            <a:pPr lvl="1"/>
            <a:r>
              <a:rPr lang="en-US" dirty="0"/>
              <a:t>Both will wait forever!</a:t>
            </a:r>
          </a:p>
          <a:p>
            <a:pPr>
              <a:spcBef>
                <a:spcPts val="1800"/>
              </a:spcBef>
            </a:pPr>
            <a:r>
              <a:rPr lang="en-US" dirty="0"/>
              <a:t>More fully (and beyond the scope of this course), a deadlock has four requirements</a:t>
            </a:r>
          </a:p>
          <a:p>
            <a:pPr lvl="1"/>
            <a:r>
              <a:rPr lang="en-US" dirty="0"/>
              <a:t>Mutual exclusion</a:t>
            </a:r>
          </a:p>
          <a:p>
            <a:pPr lvl="1"/>
            <a:r>
              <a:rPr lang="en-US" dirty="0"/>
              <a:t>Circular waiting</a:t>
            </a:r>
          </a:p>
          <a:p>
            <a:pPr lvl="1"/>
            <a:r>
              <a:rPr lang="en-US" dirty="0"/>
              <a:t>Hold and wait</a:t>
            </a:r>
          </a:p>
          <a:p>
            <a:pPr lvl="1"/>
            <a:r>
              <a:rPr lang="en-US" dirty="0"/>
              <a:t>No pre-emption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7592093" cy="762000"/>
          </a:xfrm>
        </p:spPr>
        <p:txBody>
          <a:bodyPr/>
          <a:lstStyle/>
          <a:p>
            <a:r>
              <a:rPr lang="en-US" dirty="0"/>
              <a:t>Deadlocking With Semaphores</a:t>
            </a:r>
          </a:p>
        </p:txBody>
      </p:sp>
      <p:sp>
        <p:nvSpPr>
          <p:cNvPr id="873475" name="Text Box 3"/>
          <p:cNvSpPr txBox="1">
            <a:spLocks noChangeArrowheads="1"/>
          </p:cNvSpPr>
          <p:nvPr/>
        </p:nvSpPr>
        <p:spPr bwMode="auto">
          <a:xfrm>
            <a:off x="346129" y="968375"/>
            <a:ext cx="6673850" cy="29940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main(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argc</a:t>
            </a:r>
            <a:r>
              <a:rPr lang="en-US" sz="1600" dirty="0">
                <a:latin typeface="Courier New" pitchFamily="49" charset="0"/>
              </a:rPr>
              <a:t>, char** </a:t>
            </a:r>
            <a:r>
              <a:rPr lang="en-US" sz="1600" dirty="0" err="1">
                <a:latin typeface="Courier New" pitchFamily="49" charset="0"/>
              </a:rPr>
              <a:t>argv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pthread_t</a:t>
            </a:r>
            <a:r>
              <a:rPr lang="en-US" sz="1600" dirty="0">
                <a:latin typeface="Courier New" pitchFamily="49" charset="0"/>
              </a:rPr>
              <a:t> tid[2];</a:t>
            </a:r>
          </a:p>
          <a:p>
            <a:r>
              <a:rPr lang="en-US" sz="1600" dirty="0">
                <a:latin typeface="Courier New" pitchFamily="49" charset="0"/>
              </a:rPr>
              <a:t>    Sem_init(&amp;mutex[0], 0, 1);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mutex[0] = 1 */</a:t>
            </a:r>
          </a:p>
          <a:p>
            <a:r>
              <a:rPr lang="en-US" sz="1600" dirty="0">
                <a:latin typeface="Courier New" pitchFamily="49" charset="0"/>
              </a:rPr>
              <a:t>    Sem_init(&amp;mutex[1], 0, 1);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mutex[1] = 1 */</a:t>
            </a:r>
          </a:p>
          <a:p>
            <a:r>
              <a:rPr lang="en-US" sz="1600" dirty="0">
                <a:latin typeface="Courier New" pitchFamily="49" charset="0"/>
              </a:rPr>
              <a:t>    Pthread_create(&amp;tid[0], NULL, count, (void*) 0);</a:t>
            </a:r>
          </a:p>
          <a:p>
            <a:r>
              <a:rPr lang="en-US" sz="1600" dirty="0">
                <a:latin typeface="Courier New" pitchFamily="49" charset="0"/>
              </a:rPr>
              <a:t>    Pthread_create(&amp;tid[1], NULL, count, (void*) 1);</a:t>
            </a:r>
          </a:p>
          <a:p>
            <a:r>
              <a:rPr lang="en-US" sz="1600" dirty="0">
                <a:latin typeface="Courier New" pitchFamily="49" charset="0"/>
              </a:rPr>
              <a:t>    Pthread_join(tid[0], NULL);</a:t>
            </a:r>
          </a:p>
          <a:p>
            <a:r>
              <a:rPr lang="en-US" sz="1600" dirty="0">
                <a:latin typeface="Courier New" pitchFamily="49" charset="0"/>
              </a:rPr>
              <a:t>    Pthread_join(tid[1], NULL);</a:t>
            </a:r>
          </a:p>
          <a:p>
            <a:r>
              <a:rPr lang="en-US" sz="1600" dirty="0">
                <a:latin typeface="Courier New" pitchFamily="49" charset="0"/>
              </a:rPr>
              <a:t>    printf("cnt=%d\n", cnt);</a:t>
            </a:r>
          </a:p>
          <a:p>
            <a:r>
              <a:rPr lang="en-US" sz="1600" dirty="0">
                <a:latin typeface="Courier New" pitchFamily="49" charset="0"/>
              </a:rPr>
              <a:t>    return 0;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873476" name="Rectangle 4"/>
          <p:cNvSpPr>
            <a:spLocks noChangeArrowheads="1"/>
          </p:cNvSpPr>
          <p:nvPr/>
        </p:nvSpPr>
        <p:spPr bwMode="auto">
          <a:xfrm>
            <a:off x="346129" y="4049513"/>
            <a:ext cx="4998484" cy="270843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*count(void *vargp)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int i;</a:t>
            </a:r>
          </a:p>
          <a:p>
            <a:r>
              <a:rPr lang="en-US" sz="1600" dirty="0">
                <a:latin typeface="Courier New" pitchFamily="49" charset="0"/>
              </a:rPr>
              <a:t>    int id = (int) vargp;</a:t>
            </a:r>
          </a:p>
          <a:p>
            <a:r>
              <a:rPr lang="en-US" sz="1600" dirty="0">
                <a:latin typeface="Courier New" pitchFamily="49" charset="0"/>
              </a:rPr>
              <a:t>    for (i = 0; i &lt; NITERS; i++) {</a:t>
            </a:r>
          </a:p>
          <a:p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P(&amp;mutex[id</a:t>
            </a:r>
            <a:r>
              <a:rPr lang="en-US" sz="1600" dirty="0">
                <a:latin typeface="Courier New" pitchFamily="49" charset="0"/>
              </a:rPr>
              <a:t>]); P(&amp;mutex[1-id]);</a:t>
            </a:r>
          </a:p>
          <a:p>
            <a:r>
              <a:rPr lang="en-US" sz="1600" dirty="0">
                <a:latin typeface="Courier New" pitchFamily="49" charset="0"/>
              </a:rPr>
              <a:t>	cnt++;</a:t>
            </a:r>
          </a:p>
          <a:p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V(&amp;mutex[id</a:t>
            </a:r>
            <a:r>
              <a:rPr lang="en-US" sz="1600" dirty="0">
                <a:latin typeface="Courier New" pitchFamily="49" charset="0"/>
              </a:rPr>
              <a:t>]); V(&amp;mutex[1-id]);</a:t>
            </a:r>
          </a:p>
          <a:p>
            <a:r>
              <a:rPr lang="en-US" sz="1600" dirty="0">
                <a:latin typeface="Courier New" pitchFamily="49" charset="0"/>
              </a:rPr>
              <a:t>    }</a:t>
            </a:r>
          </a:p>
          <a:p>
            <a:r>
              <a:rPr lang="en-US" sz="1600" dirty="0">
                <a:latin typeface="Courier New" pitchFamily="49" charset="0"/>
              </a:rPr>
              <a:t>    return NULL;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873477" name="Text Box 5"/>
          <p:cNvSpPr txBox="1">
            <a:spLocks noChangeArrowheads="1"/>
          </p:cNvSpPr>
          <p:nvPr/>
        </p:nvSpPr>
        <p:spPr bwMode="auto">
          <a:xfrm>
            <a:off x="6172200" y="4343400"/>
            <a:ext cx="1143000" cy="20313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800" dirty="0" err="1">
                <a:latin typeface="Courier New"/>
                <a:cs typeface="Courier New"/>
              </a:rPr>
              <a:t>Tid</a:t>
            </a:r>
            <a:r>
              <a:rPr lang="en-US" sz="1800" dirty="0">
                <a:latin typeface="Courier New"/>
                <a:cs typeface="Courier New"/>
              </a:rPr>
              <a:t>[0]: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P(s</a:t>
            </a:r>
            <a:r>
              <a:rPr lang="en-US" sz="1800" baseline="-25000" dirty="0">
                <a:latin typeface="Courier New"/>
                <a:cs typeface="Courier New"/>
              </a:rPr>
              <a:t>0</a:t>
            </a:r>
            <a:r>
              <a:rPr lang="en-US" sz="1800" dirty="0">
                <a:latin typeface="Courier New"/>
                <a:cs typeface="Courier New"/>
              </a:rPr>
              <a:t>);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P(s</a:t>
            </a:r>
            <a:r>
              <a:rPr lang="en-US" sz="1800" baseline="-25000" dirty="0">
                <a:latin typeface="Courier New"/>
                <a:cs typeface="Courier New"/>
              </a:rPr>
              <a:t>1</a:t>
            </a:r>
            <a:r>
              <a:rPr lang="en-US" sz="1800" dirty="0">
                <a:latin typeface="Courier New"/>
                <a:cs typeface="Courier New"/>
              </a:rPr>
              <a:t>);</a:t>
            </a:r>
          </a:p>
          <a:p>
            <a:pPr algn="l"/>
            <a:r>
              <a:rPr lang="en-US" sz="1800" dirty="0" err="1">
                <a:latin typeface="Courier New"/>
                <a:cs typeface="Courier New"/>
              </a:rPr>
              <a:t>cnt</a:t>
            </a:r>
            <a:r>
              <a:rPr lang="en-US" sz="1800" dirty="0">
                <a:latin typeface="Courier New"/>
                <a:cs typeface="Courier New"/>
              </a:rPr>
              <a:t>++;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V(s</a:t>
            </a:r>
            <a:r>
              <a:rPr lang="en-US" sz="1800" baseline="-25000" dirty="0">
                <a:latin typeface="Courier New"/>
                <a:cs typeface="Courier New"/>
              </a:rPr>
              <a:t>0</a:t>
            </a:r>
            <a:r>
              <a:rPr lang="en-US" sz="1800" dirty="0">
                <a:latin typeface="Courier New"/>
                <a:cs typeface="Courier New"/>
              </a:rPr>
              <a:t>);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V(s</a:t>
            </a:r>
            <a:r>
              <a:rPr lang="en-US" sz="1800" baseline="-25000" dirty="0">
                <a:latin typeface="Courier New"/>
                <a:cs typeface="Courier New"/>
              </a:rPr>
              <a:t>1</a:t>
            </a:r>
            <a:r>
              <a:rPr lang="en-US" sz="1800" dirty="0">
                <a:latin typeface="Courier New"/>
                <a:cs typeface="Courier New"/>
              </a:rPr>
              <a:t>);</a:t>
            </a:r>
          </a:p>
          <a:p>
            <a:pPr algn="l"/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873478" name="Text Box 6"/>
          <p:cNvSpPr txBox="1">
            <a:spLocks noChangeArrowheads="1"/>
          </p:cNvSpPr>
          <p:nvPr/>
        </p:nvSpPr>
        <p:spPr bwMode="auto">
          <a:xfrm>
            <a:off x="7620000" y="4343400"/>
            <a:ext cx="1143000" cy="20313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800">
                <a:latin typeface="Courier New"/>
                <a:cs typeface="Courier New"/>
              </a:rPr>
              <a:t>Tid[1]:</a:t>
            </a:r>
          </a:p>
          <a:p>
            <a:pPr algn="l"/>
            <a:r>
              <a:rPr lang="en-US" sz="1800">
                <a:latin typeface="Courier New"/>
                <a:cs typeface="Courier New"/>
              </a:rPr>
              <a:t>P(s</a:t>
            </a:r>
            <a:r>
              <a:rPr lang="en-US" sz="1800" baseline="-25000">
                <a:latin typeface="Courier New"/>
                <a:cs typeface="Courier New"/>
              </a:rPr>
              <a:t>1</a:t>
            </a:r>
            <a:r>
              <a:rPr lang="en-US" sz="1800">
                <a:latin typeface="Courier New"/>
                <a:cs typeface="Courier New"/>
              </a:rPr>
              <a:t>);</a:t>
            </a:r>
          </a:p>
          <a:p>
            <a:pPr algn="l"/>
            <a:r>
              <a:rPr lang="en-US" sz="1800">
                <a:latin typeface="Courier New"/>
                <a:cs typeface="Courier New"/>
              </a:rPr>
              <a:t>P(s</a:t>
            </a:r>
            <a:r>
              <a:rPr lang="en-US" sz="1800" baseline="-25000">
                <a:latin typeface="Courier New"/>
                <a:cs typeface="Courier New"/>
              </a:rPr>
              <a:t>0</a:t>
            </a:r>
            <a:r>
              <a:rPr lang="en-US" sz="1800">
                <a:latin typeface="Courier New"/>
                <a:cs typeface="Courier New"/>
              </a:rPr>
              <a:t>);</a:t>
            </a:r>
          </a:p>
          <a:p>
            <a:pPr algn="l"/>
            <a:r>
              <a:rPr lang="en-US" sz="1800">
                <a:latin typeface="Courier New"/>
                <a:cs typeface="Courier New"/>
              </a:rPr>
              <a:t>cnt++;</a:t>
            </a:r>
          </a:p>
          <a:p>
            <a:pPr algn="l"/>
            <a:r>
              <a:rPr lang="en-US" sz="1800">
                <a:latin typeface="Courier New"/>
                <a:cs typeface="Courier New"/>
              </a:rPr>
              <a:t>V(s</a:t>
            </a:r>
            <a:r>
              <a:rPr lang="en-US" sz="1800" baseline="-25000">
                <a:latin typeface="Courier New"/>
                <a:cs typeface="Courier New"/>
              </a:rPr>
              <a:t>1</a:t>
            </a:r>
            <a:r>
              <a:rPr lang="en-US" sz="1800">
                <a:latin typeface="Courier New"/>
                <a:cs typeface="Courier New"/>
              </a:rPr>
              <a:t>);</a:t>
            </a:r>
          </a:p>
          <a:p>
            <a:pPr algn="l"/>
            <a:r>
              <a:rPr lang="en-US" sz="1800">
                <a:latin typeface="Courier New"/>
                <a:cs typeface="Courier New"/>
              </a:rPr>
              <a:t>V(s</a:t>
            </a:r>
            <a:r>
              <a:rPr lang="en-US" sz="1800" baseline="-25000">
                <a:latin typeface="Courier New"/>
                <a:cs typeface="Courier New"/>
              </a:rPr>
              <a:t>0</a:t>
            </a:r>
            <a:r>
              <a:rPr lang="en-US" sz="1800">
                <a:latin typeface="Courier New"/>
                <a:cs typeface="Courier New"/>
              </a:rPr>
              <a:t>);</a:t>
            </a:r>
          </a:p>
          <a:p>
            <a:pPr algn="l"/>
            <a:endParaRPr lang="en-US" sz="18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 121"/>
          <p:cNvSpPr/>
          <p:nvPr/>
        </p:nvSpPr>
        <p:spPr bwMode="auto">
          <a:xfrm>
            <a:off x="1424337" y="4286248"/>
            <a:ext cx="943505" cy="850392"/>
          </a:xfrm>
          <a:prstGeom prst="rect">
            <a:avLst/>
          </a:prstGeom>
          <a:solidFill>
            <a:schemeClr val="bg2">
              <a:lumMod val="40000"/>
              <a:lumOff val="60000"/>
              <a:alpha val="32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860193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 Visualized in Progress Graph</a:t>
            </a:r>
          </a:p>
        </p:txBody>
      </p:sp>
      <p:sp>
        <p:nvSpPr>
          <p:cNvPr id="860192" name="Text Box 32"/>
          <p:cNvSpPr txBox="1">
            <a:spLocks noChangeArrowheads="1"/>
          </p:cNvSpPr>
          <p:nvPr/>
        </p:nvSpPr>
        <p:spPr bwMode="auto">
          <a:xfrm>
            <a:off x="5891297" y="1381125"/>
            <a:ext cx="3105150" cy="480131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tIns="0" bIns="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Locking introduces  the</a:t>
            </a:r>
          </a:p>
          <a:p>
            <a:pPr algn="l"/>
            <a:r>
              <a:rPr lang="en-US" sz="1800" dirty="0">
                <a:latin typeface="+mn-lt"/>
              </a:rPr>
              <a:t>potential for </a:t>
            </a:r>
            <a:r>
              <a:rPr lang="en-US" sz="1800" i="1" dirty="0">
                <a:solidFill>
                  <a:srgbClr val="C00000"/>
                </a:solidFill>
                <a:latin typeface="+mn-lt"/>
              </a:rPr>
              <a:t>deadlock: </a:t>
            </a:r>
            <a:endParaRPr lang="en-US" sz="1800" dirty="0">
              <a:solidFill>
                <a:srgbClr val="C00000"/>
              </a:solidFill>
              <a:latin typeface="+mn-lt"/>
            </a:endParaRPr>
          </a:p>
          <a:p>
            <a:pPr algn="l"/>
            <a:r>
              <a:rPr lang="en-US" sz="1800" dirty="0">
                <a:latin typeface="+mn-lt"/>
              </a:rPr>
              <a:t>waiting for a condition that will never be true</a:t>
            </a:r>
          </a:p>
          <a:p>
            <a:pPr algn="l"/>
            <a:endParaRPr lang="en-US" sz="1800" dirty="0">
              <a:latin typeface="+mn-lt"/>
            </a:endParaRPr>
          </a:p>
          <a:p>
            <a:pPr algn="l"/>
            <a:r>
              <a:rPr lang="en-US" sz="1800" dirty="0">
                <a:latin typeface="+mn-lt"/>
              </a:rPr>
              <a:t>Any trajectory that enters</a:t>
            </a:r>
          </a:p>
          <a:p>
            <a:pPr algn="l"/>
            <a:r>
              <a:rPr lang="en-US" sz="1800" dirty="0">
                <a:latin typeface="+mn-lt"/>
              </a:rPr>
              <a:t>the </a:t>
            </a:r>
            <a:r>
              <a:rPr lang="en-US" sz="1800" i="1" dirty="0">
                <a:solidFill>
                  <a:srgbClr val="C00000"/>
                </a:solidFill>
                <a:latin typeface="+mn-lt"/>
              </a:rPr>
              <a:t>deadlock region </a:t>
            </a:r>
            <a:r>
              <a:rPr lang="en-US" sz="1800" dirty="0">
                <a:latin typeface="+mn-lt"/>
              </a:rPr>
              <a:t>will</a:t>
            </a:r>
          </a:p>
          <a:p>
            <a:pPr algn="l"/>
            <a:r>
              <a:rPr lang="en-US" sz="1800" dirty="0">
                <a:latin typeface="+mn-lt"/>
              </a:rPr>
              <a:t>eventually reach the</a:t>
            </a:r>
          </a:p>
          <a:p>
            <a:pPr algn="l"/>
            <a:r>
              <a:rPr lang="en-US" sz="1800" i="1" dirty="0">
                <a:solidFill>
                  <a:srgbClr val="C00000"/>
                </a:solidFill>
                <a:latin typeface="+mn-lt"/>
              </a:rPr>
              <a:t>deadlock state</a:t>
            </a:r>
            <a:r>
              <a:rPr lang="en-US" sz="1800" dirty="0">
                <a:solidFill>
                  <a:srgbClr val="C00000"/>
                </a:solidFill>
                <a:latin typeface="+mn-lt"/>
              </a:rPr>
              <a:t>, </a:t>
            </a:r>
            <a:r>
              <a:rPr lang="en-US" sz="1800" dirty="0">
                <a:latin typeface="+mn-lt"/>
              </a:rPr>
              <a:t>waiting for either </a:t>
            </a:r>
            <a:r>
              <a:rPr lang="en-US" dirty="0">
                <a:latin typeface="+mn-lt"/>
              </a:rPr>
              <a:t>s</a:t>
            </a:r>
            <a:r>
              <a:rPr lang="en-US" baseline="-25000" dirty="0">
                <a:latin typeface="+mn-lt"/>
              </a:rPr>
              <a:t>0</a:t>
            </a:r>
            <a:r>
              <a:rPr lang="en-US" sz="1800" dirty="0">
                <a:latin typeface="+mn-lt"/>
              </a:rPr>
              <a:t> or </a:t>
            </a:r>
            <a:r>
              <a:rPr lang="en-US" dirty="0">
                <a:latin typeface="+mn-lt"/>
              </a:rPr>
              <a:t>s</a:t>
            </a:r>
            <a:r>
              <a:rPr lang="en-US" baseline="-25000" dirty="0">
                <a:latin typeface="+mn-lt"/>
              </a:rPr>
              <a:t>1</a:t>
            </a:r>
            <a:r>
              <a:rPr lang="en-US" sz="1800" dirty="0">
                <a:latin typeface="+mn-lt"/>
              </a:rPr>
              <a:t> to become nonzero</a:t>
            </a:r>
          </a:p>
          <a:p>
            <a:pPr algn="l"/>
            <a:endParaRPr lang="en-US" sz="1800" dirty="0">
              <a:latin typeface="+mn-lt"/>
            </a:endParaRPr>
          </a:p>
          <a:p>
            <a:pPr algn="l"/>
            <a:r>
              <a:rPr lang="en-US" sz="1800" dirty="0">
                <a:latin typeface="+mn-lt"/>
              </a:rPr>
              <a:t>Other trajectories luck out and skirt the deadlock region</a:t>
            </a:r>
          </a:p>
          <a:p>
            <a:pPr algn="l"/>
            <a:endParaRPr lang="en-US" sz="1800" dirty="0">
              <a:latin typeface="+mn-lt"/>
            </a:endParaRPr>
          </a:p>
          <a:p>
            <a:pPr algn="l"/>
            <a:r>
              <a:rPr lang="en-US" sz="1800" dirty="0">
                <a:latin typeface="+mn-lt"/>
              </a:rPr>
              <a:t>Unfortunate fact: deadlock is often nondeterministic (race)</a:t>
            </a:r>
          </a:p>
        </p:txBody>
      </p:sp>
      <p:sp>
        <p:nvSpPr>
          <p:cNvPr id="33" name="Line 4"/>
          <p:cNvSpPr>
            <a:spLocks noChangeAspect="1" noChangeShapeType="1"/>
          </p:cNvSpPr>
          <p:nvPr/>
        </p:nvSpPr>
        <p:spPr bwMode="auto">
          <a:xfrm flipV="1">
            <a:off x="860439" y="5664200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34" name="Line 5"/>
          <p:cNvSpPr>
            <a:spLocks noChangeAspect="1" noChangeShapeType="1"/>
          </p:cNvSpPr>
          <p:nvPr/>
        </p:nvSpPr>
        <p:spPr bwMode="auto">
          <a:xfrm flipH="1" flipV="1">
            <a:off x="860439" y="1824038"/>
            <a:ext cx="0" cy="3840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45" name="Text Box 41"/>
          <p:cNvSpPr txBox="1">
            <a:spLocks noChangeAspect="1" noChangeArrowheads="1"/>
          </p:cNvSpPr>
          <p:nvPr/>
        </p:nvSpPr>
        <p:spPr bwMode="auto">
          <a:xfrm>
            <a:off x="4649160" y="5495925"/>
            <a:ext cx="112082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0</a:t>
            </a:r>
          </a:p>
        </p:txBody>
      </p:sp>
      <p:sp>
        <p:nvSpPr>
          <p:cNvPr id="46" name="Text Box 42"/>
          <p:cNvSpPr txBox="1">
            <a:spLocks noChangeAspect="1" noChangeArrowheads="1"/>
          </p:cNvSpPr>
          <p:nvPr/>
        </p:nvSpPr>
        <p:spPr bwMode="auto">
          <a:xfrm>
            <a:off x="305111" y="1395453"/>
            <a:ext cx="111891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1</a:t>
            </a:r>
          </a:p>
        </p:txBody>
      </p:sp>
      <p:sp>
        <p:nvSpPr>
          <p:cNvPr id="99" name="Text Box 8"/>
          <p:cNvSpPr txBox="1">
            <a:spLocks noChangeAspect="1" noChangeArrowheads="1"/>
          </p:cNvSpPr>
          <p:nvPr/>
        </p:nvSpPr>
        <p:spPr bwMode="auto">
          <a:xfrm>
            <a:off x="987771" y="5791200"/>
            <a:ext cx="6222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+mn-lt"/>
              </a:rPr>
              <a:t>P(s</a:t>
            </a:r>
            <a:r>
              <a:rPr lang="en-US" sz="1800" baseline="-25000" dirty="0">
                <a:latin typeface="+mn-lt"/>
              </a:rPr>
              <a:t>0</a:t>
            </a:r>
            <a:r>
              <a:rPr lang="en-US" sz="1800" dirty="0">
                <a:latin typeface="+mn-lt"/>
              </a:rPr>
              <a:t>)</a:t>
            </a:r>
          </a:p>
        </p:txBody>
      </p:sp>
      <p:sp>
        <p:nvSpPr>
          <p:cNvPr id="100" name="Text Box 9"/>
          <p:cNvSpPr txBox="1">
            <a:spLocks noChangeAspect="1" noChangeArrowheads="1"/>
          </p:cNvSpPr>
          <p:nvPr/>
        </p:nvSpPr>
        <p:spPr bwMode="auto">
          <a:xfrm>
            <a:off x="2723105" y="5791200"/>
            <a:ext cx="63511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V(s</a:t>
            </a:r>
            <a:r>
              <a:rPr lang="en-US" sz="1800" baseline="-25000">
                <a:latin typeface="+mn-lt"/>
              </a:rPr>
              <a:t>0</a:t>
            </a:r>
            <a:r>
              <a:rPr lang="en-US" sz="1800">
                <a:latin typeface="+mn-lt"/>
              </a:rPr>
              <a:t>)</a:t>
            </a:r>
          </a:p>
        </p:txBody>
      </p:sp>
      <p:sp>
        <p:nvSpPr>
          <p:cNvPr id="101" name="Text Box 20"/>
          <p:cNvSpPr txBox="1">
            <a:spLocks noChangeAspect="1" noChangeArrowheads="1"/>
          </p:cNvSpPr>
          <p:nvPr/>
        </p:nvSpPr>
        <p:spPr bwMode="auto">
          <a:xfrm>
            <a:off x="1770605" y="5791200"/>
            <a:ext cx="6222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P(s</a:t>
            </a:r>
            <a:r>
              <a:rPr lang="en-US" sz="1800" baseline="-25000">
                <a:latin typeface="+mn-lt"/>
              </a:rPr>
              <a:t>1</a:t>
            </a:r>
            <a:r>
              <a:rPr lang="en-US" sz="1800">
                <a:latin typeface="+mn-lt"/>
              </a:rPr>
              <a:t>)</a:t>
            </a:r>
          </a:p>
        </p:txBody>
      </p:sp>
      <p:sp>
        <p:nvSpPr>
          <p:cNvPr id="102" name="Text Box 22"/>
          <p:cNvSpPr txBox="1">
            <a:spLocks noChangeAspect="1" noChangeArrowheads="1"/>
          </p:cNvSpPr>
          <p:nvPr/>
        </p:nvSpPr>
        <p:spPr bwMode="auto">
          <a:xfrm>
            <a:off x="3637505" y="5791200"/>
            <a:ext cx="63511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V(s</a:t>
            </a:r>
            <a:r>
              <a:rPr lang="en-US" sz="1800" baseline="-25000">
                <a:latin typeface="+mn-lt"/>
              </a:rPr>
              <a:t>1</a:t>
            </a:r>
            <a:r>
              <a:rPr lang="en-US" sz="1800">
                <a:latin typeface="+mn-lt"/>
              </a:rPr>
              <a:t>)</a:t>
            </a:r>
          </a:p>
        </p:txBody>
      </p:sp>
      <p:sp>
        <p:nvSpPr>
          <p:cNvPr id="103" name="Line 10"/>
          <p:cNvSpPr>
            <a:spLocks noChangeAspect="1" noChangeShapeType="1"/>
          </p:cNvSpPr>
          <p:nvPr/>
        </p:nvSpPr>
        <p:spPr bwMode="auto">
          <a:xfrm rot="-5400000">
            <a:off x="786607" y="5063331"/>
            <a:ext cx="0" cy="122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104" name="Line 11"/>
          <p:cNvSpPr>
            <a:spLocks noChangeAspect="1" noChangeShapeType="1"/>
          </p:cNvSpPr>
          <p:nvPr/>
        </p:nvSpPr>
        <p:spPr bwMode="auto">
          <a:xfrm rot="-5400000">
            <a:off x="786606" y="3358357"/>
            <a:ext cx="4763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105" name="Text Box 12"/>
          <p:cNvSpPr txBox="1">
            <a:spLocks noChangeAspect="1" noChangeArrowheads="1"/>
          </p:cNvSpPr>
          <p:nvPr/>
        </p:nvSpPr>
        <p:spPr bwMode="auto">
          <a:xfrm>
            <a:off x="138113" y="3459664"/>
            <a:ext cx="63511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V(s</a:t>
            </a:r>
            <a:r>
              <a:rPr lang="en-US" sz="1800" baseline="-25000">
                <a:latin typeface="+mn-lt"/>
              </a:rPr>
              <a:t>1</a:t>
            </a:r>
            <a:r>
              <a:rPr lang="en-US" sz="1800">
                <a:latin typeface="+mn-lt"/>
              </a:rPr>
              <a:t>)</a:t>
            </a:r>
          </a:p>
        </p:txBody>
      </p:sp>
      <p:sp>
        <p:nvSpPr>
          <p:cNvPr id="106" name="Text Box 17"/>
          <p:cNvSpPr txBox="1">
            <a:spLocks noChangeAspect="1" noChangeArrowheads="1"/>
          </p:cNvSpPr>
          <p:nvPr/>
        </p:nvSpPr>
        <p:spPr bwMode="auto">
          <a:xfrm>
            <a:off x="160338" y="5055115"/>
            <a:ext cx="6222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+mn-lt"/>
              </a:rPr>
              <a:t>P(s</a:t>
            </a:r>
            <a:r>
              <a:rPr lang="en-US" sz="1800" baseline="-25000" dirty="0">
                <a:latin typeface="+mn-lt"/>
              </a:rPr>
              <a:t>1</a:t>
            </a:r>
            <a:r>
              <a:rPr lang="en-US" sz="1800" dirty="0">
                <a:latin typeface="+mn-lt"/>
              </a:rPr>
              <a:t>)</a:t>
            </a:r>
          </a:p>
        </p:txBody>
      </p:sp>
      <p:sp>
        <p:nvSpPr>
          <p:cNvPr id="107" name="Line 25"/>
          <p:cNvSpPr>
            <a:spLocks noChangeAspect="1" noChangeShapeType="1"/>
          </p:cNvSpPr>
          <p:nvPr/>
        </p:nvSpPr>
        <p:spPr bwMode="auto">
          <a:xfrm rot="-5400000">
            <a:off x="786607" y="4225131"/>
            <a:ext cx="0" cy="122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108" name="Text Box 26"/>
          <p:cNvSpPr txBox="1">
            <a:spLocks noChangeAspect="1" noChangeArrowheads="1"/>
          </p:cNvSpPr>
          <p:nvPr/>
        </p:nvSpPr>
        <p:spPr bwMode="auto">
          <a:xfrm>
            <a:off x="160338" y="4323264"/>
            <a:ext cx="6222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P(s</a:t>
            </a:r>
            <a:r>
              <a:rPr lang="en-US" sz="1800" baseline="-25000">
                <a:latin typeface="+mn-lt"/>
              </a:rPr>
              <a:t>0</a:t>
            </a:r>
            <a:r>
              <a:rPr lang="en-US" sz="1800">
                <a:latin typeface="+mn-lt"/>
              </a:rPr>
              <a:t>)</a:t>
            </a:r>
          </a:p>
        </p:txBody>
      </p:sp>
      <p:sp>
        <p:nvSpPr>
          <p:cNvPr id="109" name="Line 27"/>
          <p:cNvSpPr>
            <a:spLocks noChangeAspect="1" noChangeShapeType="1"/>
          </p:cNvSpPr>
          <p:nvPr/>
        </p:nvSpPr>
        <p:spPr bwMode="auto">
          <a:xfrm rot="-5400000">
            <a:off x="786606" y="2507457"/>
            <a:ext cx="4763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110" name="Text Box 28"/>
          <p:cNvSpPr txBox="1">
            <a:spLocks noChangeAspect="1" noChangeArrowheads="1"/>
          </p:cNvSpPr>
          <p:nvPr/>
        </p:nvSpPr>
        <p:spPr bwMode="auto">
          <a:xfrm>
            <a:off x="138113" y="2608764"/>
            <a:ext cx="63511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+mn-lt"/>
              </a:rPr>
              <a:t>V(s</a:t>
            </a:r>
            <a:r>
              <a:rPr lang="en-US" sz="1800" baseline="-25000" dirty="0">
                <a:latin typeface="+mn-lt"/>
              </a:rPr>
              <a:t>0</a:t>
            </a:r>
            <a:r>
              <a:rPr lang="en-US" sz="1800" dirty="0">
                <a:latin typeface="+mn-lt"/>
              </a:rPr>
              <a:t>)</a:t>
            </a:r>
          </a:p>
        </p:txBody>
      </p:sp>
      <p:sp>
        <p:nvSpPr>
          <p:cNvPr id="111" name="Line 6"/>
          <p:cNvSpPr>
            <a:spLocks noChangeAspect="1" noChangeShapeType="1"/>
          </p:cNvSpPr>
          <p:nvPr/>
        </p:nvSpPr>
        <p:spPr bwMode="auto">
          <a:xfrm>
            <a:off x="1455737" y="5664200"/>
            <a:ext cx="0" cy="122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" name="Line 7"/>
          <p:cNvSpPr>
            <a:spLocks noChangeAspect="1" noChangeShapeType="1"/>
          </p:cNvSpPr>
          <p:nvPr/>
        </p:nvSpPr>
        <p:spPr bwMode="auto">
          <a:xfrm>
            <a:off x="3323695" y="5664200"/>
            <a:ext cx="635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3" name="Line 19"/>
          <p:cNvSpPr>
            <a:spLocks noChangeAspect="1" noChangeShapeType="1"/>
          </p:cNvSpPr>
          <p:nvPr/>
        </p:nvSpPr>
        <p:spPr bwMode="auto">
          <a:xfrm>
            <a:off x="2386541" y="5664200"/>
            <a:ext cx="635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4" name="Line 21"/>
          <p:cNvSpPr>
            <a:spLocks noChangeAspect="1" noChangeShapeType="1"/>
          </p:cNvSpPr>
          <p:nvPr/>
        </p:nvSpPr>
        <p:spPr bwMode="auto">
          <a:xfrm>
            <a:off x="4260850" y="5664200"/>
            <a:ext cx="635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5" name="Rectangle 114"/>
          <p:cNvSpPr/>
          <p:nvPr/>
        </p:nvSpPr>
        <p:spPr bwMode="auto">
          <a:xfrm>
            <a:off x="1424337" y="2568575"/>
            <a:ext cx="1899358" cy="1717674"/>
          </a:xfrm>
          <a:prstGeom prst="rect">
            <a:avLst/>
          </a:prstGeom>
          <a:solidFill>
            <a:srgbClr val="EBAFAF">
              <a:alpha val="50196"/>
            </a:srgbClr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 bwMode="auto">
          <a:xfrm>
            <a:off x="2367842" y="3429000"/>
            <a:ext cx="1899358" cy="1717674"/>
          </a:xfrm>
          <a:prstGeom prst="rect">
            <a:avLst/>
          </a:prstGeom>
          <a:solidFill>
            <a:srgbClr val="EBAFAF">
              <a:alpha val="50196"/>
            </a:srgbClr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17" name="TextBox 116"/>
          <p:cNvSpPr txBox="1"/>
          <p:nvPr/>
        </p:nvSpPr>
        <p:spPr>
          <a:xfrm>
            <a:off x="1458730" y="2602468"/>
            <a:ext cx="1885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Forbidden region</a:t>
            </a:r>
          </a:p>
          <a:p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for s</a:t>
            </a:r>
            <a:r>
              <a:rPr lang="en-US" sz="1800" i="1" baseline="-25000" dirty="0">
                <a:solidFill>
                  <a:srgbClr val="99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2383517" y="4535269"/>
            <a:ext cx="1872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Forbidden region</a:t>
            </a:r>
          </a:p>
          <a:p>
            <a:pPr algn="r"/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for s</a:t>
            </a:r>
            <a:r>
              <a:rPr lang="en-US" sz="1800" i="1" baseline="-25000" dirty="0">
                <a:solidFill>
                  <a:srgbClr val="99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19" name="Oval 29"/>
          <p:cNvSpPr>
            <a:spLocks noChangeArrowheads="1"/>
          </p:cNvSpPr>
          <p:nvPr/>
        </p:nvSpPr>
        <p:spPr bwMode="auto">
          <a:xfrm>
            <a:off x="2133600" y="4343400"/>
            <a:ext cx="182880" cy="18288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  <a:effectLst/>
        </p:spPr>
        <p:txBody>
          <a:bodyPr wrap="none" tIns="0" bIns="0" anchor="ctr"/>
          <a:lstStyle/>
          <a:p>
            <a:endParaRPr lang="en-US"/>
          </a:p>
        </p:txBody>
      </p:sp>
      <p:sp>
        <p:nvSpPr>
          <p:cNvPr id="120" name="Text Box 30"/>
          <p:cNvSpPr txBox="1">
            <a:spLocks noChangeArrowheads="1"/>
          </p:cNvSpPr>
          <p:nvPr/>
        </p:nvSpPr>
        <p:spPr bwMode="auto">
          <a:xfrm>
            <a:off x="4114800" y="2317749"/>
            <a:ext cx="1072379" cy="55399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800" dirty="0">
                <a:latin typeface="+mn-lt"/>
              </a:rPr>
              <a:t>Deadlock</a:t>
            </a:r>
          </a:p>
          <a:p>
            <a:r>
              <a:rPr lang="en-US" sz="1800" dirty="0">
                <a:latin typeface="+mn-lt"/>
              </a:rPr>
              <a:t>state</a:t>
            </a:r>
          </a:p>
        </p:txBody>
      </p:sp>
      <p:sp>
        <p:nvSpPr>
          <p:cNvPr id="121" name="Line 31"/>
          <p:cNvSpPr>
            <a:spLocks noChangeShapeType="1"/>
          </p:cNvSpPr>
          <p:nvPr/>
        </p:nvSpPr>
        <p:spPr bwMode="auto">
          <a:xfrm flipH="1">
            <a:off x="2341549" y="2598182"/>
            <a:ext cx="1816100" cy="1752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/>
          </a:p>
        </p:txBody>
      </p:sp>
      <p:sp>
        <p:nvSpPr>
          <p:cNvPr id="123" name="Text Box 30"/>
          <p:cNvSpPr txBox="1">
            <a:spLocks noChangeArrowheads="1"/>
          </p:cNvSpPr>
          <p:nvPr/>
        </p:nvSpPr>
        <p:spPr bwMode="auto">
          <a:xfrm>
            <a:off x="1396269" y="4692596"/>
            <a:ext cx="877163" cy="4308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Deadlock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region</a:t>
            </a:r>
          </a:p>
        </p:txBody>
      </p:sp>
      <p:sp>
        <p:nvSpPr>
          <p:cNvPr id="124" name="Text Box 16"/>
          <p:cNvSpPr txBox="1">
            <a:spLocks noChangeArrowheads="1"/>
          </p:cNvSpPr>
          <p:nvPr/>
        </p:nvSpPr>
        <p:spPr bwMode="auto">
          <a:xfrm>
            <a:off x="0" y="6096000"/>
            <a:ext cx="98777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dirty="0">
                <a:latin typeface="+mn-lt"/>
              </a:rPr>
              <a:t>s</a:t>
            </a:r>
            <a:r>
              <a:rPr lang="en-US" baseline="-25000" dirty="0">
                <a:latin typeface="+mn-lt"/>
              </a:rPr>
              <a:t>0</a:t>
            </a:r>
            <a:r>
              <a:rPr lang="en-US" sz="1800" dirty="0">
                <a:latin typeface="+mn-lt"/>
              </a:rPr>
              <a:t>=</a:t>
            </a:r>
            <a:r>
              <a:rPr lang="en-US" dirty="0">
                <a:latin typeface="+mn-lt"/>
              </a:rPr>
              <a:t>s</a:t>
            </a:r>
            <a:r>
              <a:rPr lang="en-US" baseline="-25000" dirty="0">
                <a:latin typeface="+mn-lt"/>
              </a:rPr>
              <a:t>1</a:t>
            </a:r>
            <a:r>
              <a:rPr lang="en-US" sz="1800" dirty="0">
                <a:latin typeface="+mn-lt"/>
              </a:rPr>
              <a:t>=1</a:t>
            </a:r>
          </a:p>
        </p:txBody>
      </p:sp>
      <p:cxnSp>
        <p:nvCxnSpPr>
          <p:cNvPr id="126" name="Straight Arrow Connector 125"/>
          <p:cNvCxnSpPr>
            <a:stCxn id="124" idx="0"/>
            <a:endCxn id="33" idx="0"/>
          </p:cNvCxnSpPr>
          <p:nvPr/>
        </p:nvCxnSpPr>
        <p:spPr bwMode="auto">
          <a:xfrm rot="5400000" flipH="1" flipV="1">
            <a:off x="461262" y="5696824"/>
            <a:ext cx="431800" cy="366553"/>
          </a:xfrm>
          <a:prstGeom prst="straightConnector1">
            <a:avLst/>
          </a:prstGeom>
          <a:noFill/>
          <a:ln w="38100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860192" grpId="0"/>
      <p:bldP spid="119" grpId="0" animBg="1"/>
      <p:bldP spid="120" grpId="0"/>
      <p:bldP spid="121" grpId="0" animBg="1"/>
      <p:bldP spid="12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6507" y="304800"/>
            <a:ext cx="7592093" cy="762000"/>
          </a:xfrm>
        </p:spPr>
        <p:txBody>
          <a:bodyPr/>
          <a:lstStyle/>
          <a:p>
            <a:r>
              <a:rPr lang="en-US"/>
              <a:t>Avoiding Deadlock</a:t>
            </a:r>
          </a:p>
        </p:txBody>
      </p:sp>
      <p:sp>
        <p:nvSpPr>
          <p:cNvPr id="874499" name="Text Box 3"/>
          <p:cNvSpPr txBox="1">
            <a:spLocks noChangeArrowheads="1"/>
          </p:cNvSpPr>
          <p:nvPr/>
        </p:nvSpPr>
        <p:spPr bwMode="auto">
          <a:xfrm>
            <a:off x="355804" y="968375"/>
            <a:ext cx="6673850" cy="29940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main(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argc</a:t>
            </a:r>
            <a:r>
              <a:rPr lang="en-US" sz="1600" dirty="0">
                <a:latin typeface="Courier New" pitchFamily="49" charset="0"/>
              </a:rPr>
              <a:t>, char** </a:t>
            </a:r>
            <a:r>
              <a:rPr lang="en-US" sz="1600" dirty="0" err="1">
                <a:latin typeface="Courier New" pitchFamily="49" charset="0"/>
              </a:rPr>
              <a:t>argv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pthread_t tid[2];</a:t>
            </a:r>
          </a:p>
          <a:p>
            <a:r>
              <a:rPr lang="en-US" sz="1600" dirty="0">
                <a:latin typeface="Courier New" pitchFamily="49" charset="0"/>
              </a:rPr>
              <a:t>    Sem_init(&amp;mutex[0], 0, 1);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mutex[0] = 1 */</a:t>
            </a:r>
          </a:p>
          <a:p>
            <a:r>
              <a:rPr lang="en-US" sz="1600" dirty="0">
                <a:latin typeface="Courier New" pitchFamily="49" charset="0"/>
              </a:rPr>
              <a:t>    Sem_init(&amp;mutex[1], 0, 1);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mutex[1] = 1 */</a:t>
            </a:r>
          </a:p>
          <a:p>
            <a:r>
              <a:rPr lang="en-US" sz="1600" dirty="0">
                <a:latin typeface="Courier New" pitchFamily="49" charset="0"/>
              </a:rPr>
              <a:t>    Pthread_create(&amp;tid[0], NULL, count, (void*) 0);</a:t>
            </a:r>
          </a:p>
          <a:p>
            <a:r>
              <a:rPr lang="en-US" sz="1600" dirty="0">
                <a:latin typeface="Courier New" pitchFamily="49" charset="0"/>
              </a:rPr>
              <a:t>    Pthread_create(&amp;tid[1], NULL, count, (void*) 1);</a:t>
            </a:r>
          </a:p>
          <a:p>
            <a:r>
              <a:rPr lang="en-US" sz="1600" dirty="0">
                <a:latin typeface="Courier New" pitchFamily="49" charset="0"/>
              </a:rPr>
              <a:t>    Pthread_join(tid[0], NULL);</a:t>
            </a:r>
          </a:p>
          <a:p>
            <a:r>
              <a:rPr lang="en-US" sz="1600" dirty="0">
                <a:latin typeface="Courier New" pitchFamily="49" charset="0"/>
              </a:rPr>
              <a:t>    Pthread_join(tid[1], NULL);</a:t>
            </a:r>
          </a:p>
          <a:p>
            <a:r>
              <a:rPr lang="en-US" sz="1600" dirty="0">
                <a:latin typeface="Courier New" pitchFamily="49" charset="0"/>
              </a:rPr>
              <a:t>    printf("cnt=%d\n", cnt);</a:t>
            </a:r>
          </a:p>
          <a:p>
            <a:r>
              <a:rPr lang="en-US" sz="1600" dirty="0">
                <a:latin typeface="Courier New" pitchFamily="49" charset="0"/>
              </a:rPr>
              <a:t>    return 0;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874500" name="Rectangle 4"/>
          <p:cNvSpPr>
            <a:spLocks noChangeArrowheads="1"/>
          </p:cNvSpPr>
          <p:nvPr/>
        </p:nvSpPr>
        <p:spPr bwMode="auto">
          <a:xfrm>
            <a:off x="355804" y="4073366"/>
            <a:ext cx="4934364" cy="270843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*count(void *vargp)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int i;</a:t>
            </a:r>
          </a:p>
          <a:p>
            <a:r>
              <a:rPr lang="en-US" sz="1600" dirty="0">
                <a:latin typeface="Courier New" pitchFamily="49" charset="0"/>
              </a:rPr>
              <a:t>    int id = (int) vargp;</a:t>
            </a:r>
          </a:p>
          <a:p>
            <a:r>
              <a:rPr lang="en-US" sz="1600" dirty="0">
                <a:latin typeface="Courier New" pitchFamily="49" charset="0"/>
              </a:rPr>
              <a:t>    for (i = 0; i &lt; NITERS; i++) {</a:t>
            </a:r>
          </a:p>
          <a:p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P(&amp;mutex[0]); P(&amp;mutex[1])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r>
              <a:rPr lang="en-US" sz="1600" dirty="0">
                <a:latin typeface="Courier New" pitchFamily="49" charset="0"/>
              </a:rPr>
              <a:t>	cnt++;</a:t>
            </a:r>
          </a:p>
          <a:p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V(&amp;mutex[id</a:t>
            </a:r>
            <a:r>
              <a:rPr lang="en-US" sz="1600" dirty="0">
                <a:latin typeface="Courier New" pitchFamily="49" charset="0"/>
              </a:rPr>
              <a:t>]); V(&amp;mutex[1-id]);</a:t>
            </a:r>
          </a:p>
          <a:p>
            <a:r>
              <a:rPr lang="en-US" sz="1600" dirty="0">
                <a:latin typeface="Courier New" pitchFamily="49" charset="0"/>
              </a:rPr>
              <a:t>    }</a:t>
            </a:r>
          </a:p>
          <a:p>
            <a:r>
              <a:rPr lang="en-US" sz="1600" dirty="0">
                <a:latin typeface="Courier New" pitchFamily="49" charset="0"/>
              </a:rPr>
              <a:t>    return NULL;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874503" name="Text Box 7"/>
          <p:cNvSpPr txBox="1">
            <a:spLocks noChangeArrowheads="1"/>
          </p:cNvSpPr>
          <p:nvPr/>
        </p:nvSpPr>
        <p:spPr bwMode="auto">
          <a:xfrm>
            <a:off x="4191000" y="533400"/>
            <a:ext cx="4259499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0" i="1" dirty="0">
                <a:latin typeface="+mn-lt"/>
              </a:rPr>
              <a:t>Acquire shared resources in same order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172200" y="4343400"/>
            <a:ext cx="1143000" cy="20313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800" dirty="0" err="1">
                <a:latin typeface="Courier New"/>
                <a:cs typeface="Courier New"/>
              </a:rPr>
              <a:t>Tid</a:t>
            </a:r>
            <a:r>
              <a:rPr lang="en-US" sz="1800" dirty="0">
                <a:latin typeface="Courier New"/>
                <a:cs typeface="Courier New"/>
              </a:rPr>
              <a:t>[0]: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P(s</a:t>
            </a:r>
            <a:r>
              <a:rPr lang="en-US" sz="1800" baseline="-25000" dirty="0">
                <a:latin typeface="Courier New"/>
                <a:cs typeface="Courier New"/>
              </a:rPr>
              <a:t>0</a:t>
            </a:r>
            <a:r>
              <a:rPr lang="en-US" sz="1800" dirty="0">
                <a:latin typeface="Courier New"/>
                <a:cs typeface="Courier New"/>
              </a:rPr>
              <a:t>);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P(s</a:t>
            </a:r>
            <a:r>
              <a:rPr lang="en-US" sz="1800" baseline="-25000" dirty="0">
                <a:latin typeface="Courier New"/>
                <a:cs typeface="Courier New"/>
              </a:rPr>
              <a:t>1</a:t>
            </a:r>
            <a:r>
              <a:rPr lang="en-US" sz="1800" dirty="0">
                <a:latin typeface="Courier New"/>
                <a:cs typeface="Courier New"/>
              </a:rPr>
              <a:t>);</a:t>
            </a:r>
          </a:p>
          <a:p>
            <a:pPr algn="l"/>
            <a:r>
              <a:rPr lang="en-US" sz="1800" dirty="0" err="1">
                <a:latin typeface="Courier New"/>
                <a:cs typeface="Courier New"/>
              </a:rPr>
              <a:t>cnt</a:t>
            </a:r>
            <a:r>
              <a:rPr lang="en-US" sz="1800" dirty="0">
                <a:latin typeface="Courier New"/>
                <a:cs typeface="Courier New"/>
              </a:rPr>
              <a:t>++;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V(s</a:t>
            </a:r>
            <a:r>
              <a:rPr lang="en-US" sz="1800" baseline="-25000" dirty="0">
                <a:latin typeface="Courier New"/>
                <a:cs typeface="Courier New"/>
              </a:rPr>
              <a:t>0</a:t>
            </a:r>
            <a:r>
              <a:rPr lang="en-US" sz="1800" dirty="0">
                <a:latin typeface="Courier New"/>
                <a:cs typeface="Courier New"/>
              </a:rPr>
              <a:t>);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V(s</a:t>
            </a:r>
            <a:r>
              <a:rPr lang="en-US" sz="1800" baseline="-25000" dirty="0">
                <a:latin typeface="Courier New"/>
                <a:cs typeface="Courier New"/>
              </a:rPr>
              <a:t>1</a:t>
            </a:r>
            <a:r>
              <a:rPr lang="en-US" sz="1800" dirty="0">
                <a:latin typeface="Courier New"/>
                <a:cs typeface="Courier New"/>
              </a:rPr>
              <a:t>);</a:t>
            </a:r>
          </a:p>
          <a:p>
            <a:pPr algn="l"/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620000" y="4343400"/>
            <a:ext cx="1143000" cy="20313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800" dirty="0" err="1">
                <a:latin typeface="Courier New"/>
                <a:cs typeface="Courier New"/>
              </a:rPr>
              <a:t>Tid</a:t>
            </a:r>
            <a:r>
              <a:rPr lang="en-US" sz="1800" dirty="0">
                <a:latin typeface="Courier New"/>
                <a:cs typeface="Courier New"/>
              </a:rPr>
              <a:t>[1]: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P(s</a:t>
            </a:r>
            <a:r>
              <a:rPr lang="en-US" sz="1800" baseline="-25000" dirty="0">
                <a:latin typeface="Courier New"/>
                <a:cs typeface="Courier New"/>
              </a:rPr>
              <a:t>0</a:t>
            </a:r>
            <a:r>
              <a:rPr lang="en-US" sz="1800" dirty="0">
                <a:latin typeface="Courier New"/>
                <a:cs typeface="Courier New"/>
              </a:rPr>
              <a:t>);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P(s</a:t>
            </a:r>
            <a:r>
              <a:rPr lang="en-US" sz="1800" baseline="-25000" dirty="0">
                <a:latin typeface="Courier New"/>
                <a:cs typeface="Courier New"/>
              </a:rPr>
              <a:t>1</a:t>
            </a:r>
            <a:r>
              <a:rPr lang="en-US" sz="1800" dirty="0">
                <a:latin typeface="Courier New"/>
                <a:cs typeface="Courier New"/>
              </a:rPr>
              <a:t>);</a:t>
            </a:r>
          </a:p>
          <a:p>
            <a:pPr algn="l"/>
            <a:r>
              <a:rPr lang="en-US" sz="1800" dirty="0" err="1">
                <a:latin typeface="Courier New"/>
                <a:cs typeface="Courier New"/>
              </a:rPr>
              <a:t>cnt</a:t>
            </a:r>
            <a:r>
              <a:rPr lang="en-US" sz="1800" dirty="0">
                <a:latin typeface="Courier New"/>
                <a:cs typeface="Courier New"/>
              </a:rPr>
              <a:t>++;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V(s</a:t>
            </a:r>
            <a:r>
              <a:rPr lang="en-US" sz="1800" baseline="-25000" dirty="0">
                <a:latin typeface="Courier New"/>
                <a:cs typeface="Courier New"/>
              </a:rPr>
              <a:t>1</a:t>
            </a:r>
            <a:r>
              <a:rPr lang="en-US" sz="1800" dirty="0">
                <a:latin typeface="Courier New"/>
                <a:cs typeface="Courier New"/>
              </a:rPr>
              <a:t>);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V(s</a:t>
            </a:r>
            <a:r>
              <a:rPr lang="en-US" sz="1800" baseline="-25000" dirty="0">
                <a:latin typeface="Courier New"/>
                <a:cs typeface="Courier New"/>
              </a:rPr>
              <a:t>0</a:t>
            </a:r>
            <a:r>
              <a:rPr lang="en-US" sz="1800" dirty="0">
                <a:latin typeface="Courier New"/>
                <a:cs typeface="Courier New"/>
              </a:rPr>
              <a:t>);</a:t>
            </a:r>
          </a:p>
          <a:p>
            <a:pPr algn="l"/>
            <a:endParaRPr lang="en-US" sz="1800" dirty="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3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Avoided Deadlock in Progress Graph</a:t>
            </a:r>
          </a:p>
        </p:txBody>
      </p:sp>
      <p:sp>
        <p:nvSpPr>
          <p:cNvPr id="33" name="Line 4"/>
          <p:cNvSpPr>
            <a:spLocks noChangeAspect="1" noChangeShapeType="1"/>
          </p:cNvSpPr>
          <p:nvPr/>
        </p:nvSpPr>
        <p:spPr bwMode="auto">
          <a:xfrm flipV="1">
            <a:off x="860439" y="5664200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34" name="Line 5"/>
          <p:cNvSpPr>
            <a:spLocks noChangeAspect="1" noChangeShapeType="1"/>
          </p:cNvSpPr>
          <p:nvPr/>
        </p:nvSpPr>
        <p:spPr bwMode="auto">
          <a:xfrm flipH="1" flipV="1">
            <a:off x="860439" y="1824038"/>
            <a:ext cx="0" cy="3840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45" name="Text Box 41"/>
          <p:cNvSpPr txBox="1">
            <a:spLocks noChangeAspect="1" noChangeArrowheads="1"/>
          </p:cNvSpPr>
          <p:nvPr/>
        </p:nvSpPr>
        <p:spPr bwMode="auto">
          <a:xfrm>
            <a:off x="4649160" y="5495925"/>
            <a:ext cx="112082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0</a:t>
            </a:r>
          </a:p>
        </p:txBody>
      </p:sp>
      <p:sp>
        <p:nvSpPr>
          <p:cNvPr id="46" name="Text Box 42"/>
          <p:cNvSpPr txBox="1">
            <a:spLocks noChangeAspect="1" noChangeArrowheads="1"/>
          </p:cNvSpPr>
          <p:nvPr/>
        </p:nvSpPr>
        <p:spPr bwMode="auto">
          <a:xfrm>
            <a:off x="305111" y="1395453"/>
            <a:ext cx="111891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1</a:t>
            </a:r>
          </a:p>
        </p:txBody>
      </p:sp>
      <p:sp>
        <p:nvSpPr>
          <p:cNvPr id="99" name="Text Box 8"/>
          <p:cNvSpPr txBox="1">
            <a:spLocks noChangeAspect="1" noChangeArrowheads="1"/>
          </p:cNvSpPr>
          <p:nvPr/>
        </p:nvSpPr>
        <p:spPr bwMode="auto">
          <a:xfrm>
            <a:off x="987771" y="5791200"/>
            <a:ext cx="6222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+mn-lt"/>
              </a:rPr>
              <a:t>P(s</a:t>
            </a:r>
            <a:r>
              <a:rPr lang="en-US" sz="1800" baseline="-25000" dirty="0">
                <a:latin typeface="+mn-lt"/>
              </a:rPr>
              <a:t>0</a:t>
            </a:r>
            <a:r>
              <a:rPr lang="en-US" sz="1800" dirty="0">
                <a:latin typeface="+mn-lt"/>
              </a:rPr>
              <a:t>)</a:t>
            </a:r>
          </a:p>
        </p:txBody>
      </p:sp>
      <p:sp>
        <p:nvSpPr>
          <p:cNvPr id="100" name="Text Box 9"/>
          <p:cNvSpPr txBox="1">
            <a:spLocks noChangeAspect="1" noChangeArrowheads="1"/>
          </p:cNvSpPr>
          <p:nvPr/>
        </p:nvSpPr>
        <p:spPr bwMode="auto">
          <a:xfrm>
            <a:off x="2709185" y="5786437"/>
            <a:ext cx="635110" cy="37409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+mn-lt"/>
              </a:rPr>
              <a:t>V(s</a:t>
            </a:r>
            <a:r>
              <a:rPr lang="en-US" sz="1800" baseline="-25000" dirty="0">
                <a:latin typeface="+mn-lt"/>
              </a:rPr>
              <a:t>0</a:t>
            </a:r>
            <a:r>
              <a:rPr lang="en-US" sz="1800" dirty="0">
                <a:latin typeface="+mn-lt"/>
              </a:rPr>
              <a:t>)</a:t>
            </a:r>
          </a:p>
        </p:txBody>
      </p:sp>
      <p:sp>
        <p:nvSpPr>
          <p:cNvPr id="101" name="Text Box 20"/>
          <p:cNvSpPr txBox="1">
            <a:spLocks noChangeAspect="1" noChangeArrowheads="1"/>
          </p:cNvSpPr>
          <p:nvPr/>
        </p:nvSpPr>
        <p:spPr bwMode="auto">
          <a:xfrm>
            <a:off x="1770605" y="5786437"/>
            <a:ext cx="6222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+mn-lt"/>
              </a:rPr>
              <a:t>P(s</a:t>
            </a:r>
            <a:r>
              <a:rPr lang="en-US" sz="1800" baseline="-25000" dirty="0">
                <a:latin typeface="+mn-lt"/>
              </a:rPr>
              <a:t>1</a:t>
            </a:r>
            <a:r>
              <a:rPr lang="en-US" sz="1800" dirty="0">
                <a:latin typeface="+mn-lt"/>
              </a:rPr>
              <a:t>)</a:t>
            </a:r>
          </a:p>
        </p:txBody>
      </p:sp>
      <p:sp>
        <p:nvSpPr>
          <p:cNvPr id="102" name="Text Box 22"/>
          <p:cNvSpPr txBox="1">
            <a:spLocks noChangeAspect="1" noChangeArrowheads="1"/>
          </p:cNvSpPr>
          <p:nvPr/>
        </p:nvSpPr>
        <p:spPr bwMode="auto">
          <a:xfrm>
            <a:off x="3632090" y="5791200"/>
            <a:ext cx="63511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+mn-lt"/>
              </a:rPr>
              <a:t>V(s</a:t>
            </a:r>
            <a:r>
              <a:rPr lang="en-US" sz="1800" baseline="-25000" dirty="0">
                <a:latin typeface="+mn-lt"/>
              </a:rPr>
              <a:t>1</a:t>
            </a:r>
            <a:r>
              <a:rPr lang="en-US" sz="1800" dirty="0">
                <a:latin typeface="+mn-lt"/>
              </a:rPr>
              <a:t>)</a:t>
            </a:r>
          </a:p>
        </p:txBody>
      </p:sp>
      <p:sp>
        <p:nvSpPr>
          <p:cNvPr id="103" name="Line 10"/>
          <p:cNvSpPr>
            <a:spLocks noChangeAspect="1" noChangeShapeType="1"/>
          </p:cNvSpPr>
          <p:nvPr/>
        </p:nvSpPr>
        <p:spPr bwMode="auto">
          <a:xfrm rot="-5400000">
            <a:off x="786607" y="5063331"/>
            <a:ext cx="0" cy="122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104" name="Line 11"/>
          <p:cNvSpPr>
            <a:spLocks noChangeAspect="1" noChangeShapeType="1"/>
          </p:cNvSpPr>
          <p:nvPr/>
        </p:nvSpPr>
        <p:spPr bwMode="auto">
          <a:xfrm rot="-5400000">
            <a:off x="786606" y="3358357"/>
            <a:ext cx="4763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105" name="Text Box 12"/>
          <p:cNvSpPr txBox="1">
            <a:spLocks noChangeAspect="1" noChangeArrowheads="1"/>
          </p:cNvSpPr>
          <p:nvPr/>
        </p:nvSpPr>
        <p:spPr bwMode="auto">
          <a:xfrm>
            <a:off x="138113" y="3588782"/>
            <a:ext cx="63511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+mn-lt"/>
              </a:rPr>
              <a:t>V(s</a:t>
            </a:r>
            <a:r>
              <a:rPr lang="en-US" sz="1800" baseline="-25000" dirty="0">
                <a:latin typeface="+mn-lt"/>
              </a:rPr>
              <a:t>1</a:t>
            </a:r>
            <a:r>
              <a:rPr lang="en-US" sz="1800" dirty="0">
                <a:latin typeface="+mn-lt"/>
              </a:rPr>
              <a:t>)</a:t>
            </a:r>
          </a:p>
        </p:txBody>
      </p:sp>
      <p:sp>
        <p:nvSpPr>
          <p:cNvPr id="106" name="Text Box 17"/>
          <p:cNvSpPr txBox="1">
            <a:spLocks noChangeAspect="1" noChangeArrowheads="1"/>
          </p:cNvSpPr>
          <p:nvPr/>
        </p:nvSpPr>
        <p:spPr bwMode="auto">
          <a:xfrm>
            <a:off x="160338" y="5105916"/>
            <a:ext cx="62142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+mn-lt"/>
              </a:rPr>
              <a:t>P(s</a:t>
            </a:r>
            <a:r>
              <a:rPr lang="en-US" sz="1800" baseline="-25000" dirty="0">
                <a:latin typeface="+mn-lt"/>
              </a:rPr>
              <a:t>0</a:t>
            </a:r>
            <a:r>
              <a:rPr lang="en-US" sz="1800" dirty="0">
                <a:latin typeface="+mn-lt"/>
              </a:rPr>
              <a:t>)</a:t>
            </a:r>
          </a:p>
        </p:txBody>
      </p:sp>
      <p:sp>
        <p:nvSpPr>
          <p:cNvPr id="107" name="Line 25"/>
          <p:cNvSpPr>
            <a:spLocks noChangeAspect="1" noChangeShapeType="1"/>
          </p:cNvSpPr>
          <p:nvPr/>
        </p:nvSpPr>
        <p:spPr bwMode="auto">
          <a:xfrm rot="-5400000">
            <a:off x="786607" y="4225131"/>
            <a:ext cx="0" cy="122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108" name="Text Box 26"/>
          <p:cNvSpPr txBox="1">
            <a:spLocks noChangeAspect="1" noChangeArrowheads="1"/>
          </p:cNvSpPr>
          <p:nvPr/>
        </p:nvSpPr>
        <p:spPr bwMode="auto">
          <a:xfrm>
            <a:off x="160338" y="4452382"/>
            <a:ext cx="62142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+mn-lt"/>
              </a:rPr>
              <a:t>P(s</a:t>
            </a:r>
            <a:r>
              <a:rPr lang="en-US" sz="1800" baseline="-25000" dirty="0">
                <a:latin typeface="+mn-lt"/>
              </a:rPr>
              <a:t>1</a:t>
            </a:r>
            <a:r>
              <a:rPr lang="en-US" sz="1800" dirty="0">
                <a:latin typeface="+mn-lt"/>
              </a:rPr>
              <a:t>)</a:t>
            </a:r>
          </a:p>
        </p:txBody>
      </p:sp>
      <p:sp>
        <p:nvSpPr>
          <p:cNvPr id="109" name="Line 27"/>
          <p:cNvSpPr>
            <a:spLocks noChangeAspect="1" noChangeShapeType="1"/>
          </p:cNvSpPr>
          <p:nvPr/>
        </p:nvSpPr>
        <p:spPr bwMode="auto">
          <a:xfrm rot="-5400000">
            <a:off x="786606" y="2507457"/>
            <a:ext cx="4763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110" name="Text Box 28"/>
          <p:cNvSpPr txBox="1">
            <a:spLocks noChangeAspect="1" noChangeArrowheads="1"/>
          </p:cNvSpPr>
          <p:nvPr/>
        </p:nvSpPr>
        <p:spPr bwMode="auto">
          <a:xfrm>
            <a:off x="138113" y="2737882"/>
            <a:ext cx="63511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+mn-lt"/>
              </a:rPr>
              <a:t>V(s</a:t>
            </a:r>
            <a:r>
              <a:rPr lang="en-US" sz="1800" baseline="-25000" dirty="0">
                <a:latin typeface="+mn-lt"/>
              </a:rPr>
              <a:t>0</a:t>
            </a:r>
            <a:r>
              <a:rPr lang="en-US" sz="1800" dirty="0">
                <a:latin typeface="+mn-lt"/>
              </a:rPr>
              <a:t>)</a:t>
            </a:r>
          </a:p>
        </p:txBody>
      </p:sp>
      <p:sp>
        <p:nvSpPr>
          <p:cNvPr id="111" name="Line 6"/>
          <p:cNvSpPr>
            <a:spLocks noChangeAspect="1" noChangeShapeType="1"/>
          </p:cNvSpPr>
          <p:nvPr/>
        </p:nvSpPr>
        <p:spPr bwMode="auto">
          <a:xfrm>
            <a:off x="1455737" y="5664200"/>
            <a:ext cx="0" cy="122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" name="Line 7"/>
          <p:cNvSpPr>
            <a:spLocks noChangeAspect="1" noChangeShapeType="1"/>
          </p:cNvSpPr>
          <p:nvPr/>
        </p:nvSpPr>
        <p:spPr bwMode="auto">
          <a:xfrm>
            <a:off x="3323695" y="5664200"/>
            <a:ext cx="635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3" name="Line 19"/>
          <p:cNvSpPr>
            <a:spLocks noChangeAspect="1" noChangeShapeType="1"/>
          </p:cNvSpPr>
          <p:nvPr/>
        </p:nvSpPr>
        <p:spPr bwMode="auto">
          <a:xfrm>
            <a:off x="2386541" y="5664200"/>
            <a:ext cx="635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4" name="Line 21"/>
          <p:cNvSpPr>
            <a:spLocks noChangeAspect="1" noChangeShapeType="1"/>
          </p:cNvSpPr>
          <p:nvPr/>
        </p:nvSpPr>
        <p:spPr bwMode="auto">
          <a:xfrm>
            <a:off x="4260850" y="5664200"/>
            <a:ext cx="635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5" name="Rectangle 114"/>
          <p:cNvSpPr/>
          <p:nvPr/>
        </p:nvSpPr>
        <p:spPr bwMode="auto">
          <a:xfrm>
            <a:off x="1424337" y="2586354"/>
            <a:ext cx="1828800" cy="2560320"/>
          </a:xfrm>
          <a:prstGeom prst="rect">
            <a:avLst/>
          </a:prstGeom>
          <a:solidFill>
            <a:srgbClr val="EBAFAF">
              <a:alpha val="50196"/>
            </a:srgbClr>
          </a:solidFill>
          <a:ln w="25400">
            <a:noFill/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 bwMode="auto">
          <a:xfrm>
            <a:off x="2367842" y="3429000"/>
            <a:ext cx="1899358" cy="1717674"/>
          </a:xfrm>
          <a:prstGeom prst="rect">
            <a:avLst/>
          </a:prstGeom>
          <a:solidFill>
            <a:srgbClr val="EBAFAF">
              <a:alpha val="50196"/>
            </a:srgbClr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17" name="TextBox 116"/>
          <p:cNvSpPr txBox="1"/>
          <p:nvPr/>
        </p:nvSpPr>
        <p:spPr>
          <a:xfrm>
            <a:off x="1458730" y="2602468"/>
            <a:ext cx="1885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Forbidden region</a:t>
            </a:r>
          </a:p>
          <a:p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for s</a:t>
            </a:r>
            <a:r>
              <a:rPr lang="en-US" sz="1800" i="1" baseline="-25000" dirty="0">
                <a:solidFill>
                  <a:srgbClr val="99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2383517" y="4535269"/>
            <a:ext cx="1872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Forbidden region</a:t>
            </a:r>
          </a:p>
          <a:p>
            <a:pPr algn="r"/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for s</a:t>
            </a:r>
            <a:r>
              <a:rPr lang="en-US" sz="1800" i="1" baseline="-25000" dirty="0">
                <a:solidFill>
                  <a:srgbClr val="99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24" name="Text Box 16"/>
          <p:cNvSpPr txBox="1">
            <a:spLocks noChangeArrowheads="1"/>
          </p:cNvSpPr>
          <p:nvPr/>
        </p:nvSpPr>
        <p:spPr bwMode="auto">
          <a:xfrm>
            <a:off x="0" y="6096000"/>
            <a:ext cx="98777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dirty="0">
                <a:latin typeface="+mn-lt"/>
              </a:rPr>
              <a:t>s</a:t>
            </a:r>
            <a:r>
              <a:rPr lang="en-US" baseline="-25000" dirty="0">
                <a:latin typeface="+mn-lt"/>
              </a:rPr>
              <a:t>0</a:t>
            </a:r>
            <a:r>
              <a:rPr lang="en-US" sz="1800" dirty="0">
                <a:latin typeface="+mn-lt"/>
              </a:rPr>
              <a:t>=</a:t>
            </a:r>
            <a:r>
              <a:rPr lang="en-US" dirty="0">
                <a:latin typeface="+mn-lt"/>
              </a:rPr>
              <a:t>s</a:t>
            </a:r>
            <a:r>
              <a:rPr lang="en-US" baseline="-25000" dirty="0">
                <a:latin typeface="+mn-lt"/>
              </a:rPr>
              <a:t>1</a:t>
            </a:r>
            <a:r>
              <a:rPr lang="en-US" sz="1800" dirty="0">
                <a:latin typeface="+mn-lt"/>
              </a:rPr>
              <a:t>=1</a:t>
            </a:r>
          </a:p>
        </p:txBody>
      </p:sp>
      <p:cxnSp>
        <p:nvCxnSpPr>
          <p:cNvPr id="126" name="Straight Arrow Connector 125"/>
          <p:cNvCxnSpPr>
            <a:stCxn id="124" idx="0"/>
            <a:endCxn id="33" idx="0"/>
          </p:cNvCxnSpPr>
          <p:nvPr/>
        </p:nvCxnSpPr>
        <p:spPr bwMode="auto">
          <a:xfrm rot="5400000" flipH="1" flipV="1">
            <a:off x="461262" y="5696824"/>
            <a:ext cx="431800" cy="366553"/>
          </a:xfrm>
          <a:prstGeom prst="straightConnector1">
            <a:avLst/>
          </a:prstGeom>
          <a:noFill/>
          <a:ln w="38100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35" name="Text Box 32"/>
          <p:cNvSpPr txBox="1">
            <a:spLocks noChangeArrowheads="1"/>
          </p:cNvSpPr>
          <p:nvPr/>
        </p:nvSpPr>
        <p:spPr bwMode="auto">
          <a:xfrm>
            <a:off x="5737225" y="1536700"/>
            <a:ext cx="3105150" cy="2197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No way for trajectory to get stuck</a:t>
            </a:r>
          </a:p>
          <a:p>
            <a:pPr algn="l"/>
            <a:endParaRPr lang="en-US" sz="1800" dirty="0">
              <a:latin typeface="+mn-lt"/>
            </a:endParaRPr>
          </a:p>
          <a:p>
            <a:pPr algn="l"/>
            <a:r>
              <a:rPr lang="en-US" sz="1800" dirty="0">
                <a:latin typeface="+mn-lt"/>
              </a:rPr>
              <a:t>Processes acquire locks in same order</a:t>
            </a:r>
          </a:p>
          <a:p>
            <a:pPr algn="l"/>
            <a:endParaRPr lang="en-US" sz="1800" dirty="0">
              <a:latin typeface="+mn-lt"/>
            </a:endParaRPr>
          </a:p>
          <a:p>
            <a:pPr algn="l"/>
            <a:r>
              <a:rPr lang="en-US" sz="1800" dirty="0">
                <a:latin typeface="+mn-lt"/>
              </a:rPr>
              <a:t>Order in which locks released is immaterial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Demonstration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 program </a:t>
            </a:r>
            <a:r>
              <a:rPr lang="en-US" dirty="0" err="1"/>
              <a:t>deadlock.c</a:t>
            </a:r>
            <a:endParaRPr lang="en-US" dirty="0"/>
          </a:p>
          <a:p>
            <a:r>
              <a:rPr lang="en-US" dirty="0"/>
              <a:t>100 threads, each acquiring same two locks</a:t>
            </a:r>
          </a:p>
          <a:p>
            <a:r>
              <a:rPr lang="en-US" dirty="0"/>
              <a:t>Risky mode</a:t>
            </a:r>
          </a:p>
          <a:p>
            <a:pPr lvl="1"/>
            <a:r>
              <a:rPr lang="en-US" dirty="0"/>
              <a:t>Even numbered threads request locks in opposite order of odd-numbered ones</a:t>
            </a:r>
          </a:p>
          <a:p>
            <a:endParaRPr lang="en-US" dirty="0"/>
          </a:p>
          <a:p>
            <a:r>
              <a:rPr lang="en-US" dirty="0"/>
              <a:t>Safe mode</a:t>
            </a:r>
          </a:p>
          <a:p>
            <a:pPr lvl="1"/>
            <a:r>
              <a:rPr lang="en-US" dirty="0"/>
              <a:t>All threads acquire locks in same order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2966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 121"/>
          <p:cNvSpPr/>
          <p:nvPr/>
        </p:nvSpPr>
        <p:spPr bwMode="auto">
          <a:xfrm>
            <a:off x="1424337" y="4286248"/>
            <a:ext cx="943505" cy="850392"/>
          </a:xfrm>
          <a:prstGeom prst="rect">
            <a:avLst/>
          </a:prstGeom>
          <a:solidFill>
            <a:schemeClr val="bg2">
              <a:lumMod val="40000"/>
              <a:lumOff val="60000"/>
              <a:alpha val="32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860193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Livelock</a:t>
            </a:r>
            <a:r>
              <a:rPr lang="en-US" dirty="0"/>
              <a:t> Visualized in Progress Graph</a:t>
            </a:r>
          </a:p>
        </p:txBody>
      </p:sp>
      <p:sp>
        <p:nvSpPr>
          <p:cNvPr id="860192" name="Text Box 32"/>
          <p:cNvSpPr txBox="1">
            <a:spLocks noChangeArrowheads="1"/>
          </p:cNvSpPr>
          <p:nvPr/>
        </p:nvSpPr>
        <p:spPr bwMode="auto">
          <a:xfrm>
            <a:off x="5737225" y="1381125"/>
            <a:ext cx="3105150" cy="110799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tIns="0" bIns="0">
            <a:spAutoFit/>
          </a:bodyPr>
          <a:lstStyle/>
          <a:p>
            <a:pPr algn="l"/>
            <a:r>
              <a:rPr lang="en-US" sz="1800" dirty="0" err="1">
                <a:latin typeface="+mn-lt"/>
              </a:rPr>
              <a:t>Livelock</a:t>
            </a:r>
            <a:r>
              <a:rPr lang="en-US" sz="1800" dirty="0">
                <a:latin typeface="+mn-lt"/>
              </a:rPr>
              <a:t> is similar to a deadlock, except the threads change state, but remain in a deadlock trajectory.</a:t>
            </a:r>
          </a:p>
        </p:txBody>
      </p:sp>
      <p:sp>
        <p:nvSpPr>
          <p:cNvPr id="33" name="Line 4"/>
          <p:cNvSpPr>
            <a:spLocks noChangeAspect="1" noChangeShapeType="1"/>
          </p:cNvSpPr>
          <p:nvPr/>
        </p:nvSpPr>
        <p:spPr bwMode="auto">
          <a:xfrm flipV="1">
            <a:off x="860439" y="5664200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34" name="Line 5"/>
          <p:cNvSpPr>
            <a:spLocks noChangeAspect="1" noChangeShapeType="1"/>
          </p:cNvSpPr>
          <p:nvPr/>
        </p:nvSpPr>
        <p:spPr bwMode="auto">
          <a:xfrm flipH="1" flipV="1">
            <a:off x="860439" y="1824038"/>
            <a:ext cx="0" cy="3840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45" name="Text Box 41"/>
          <p:cNvSpPr txBox="1">
            <a:spLocks noChangeAspect="1" noChangeArrowheads="1"/>
          </p:cNvSpPr>
          <p:nvPr/>
        </p:nvSpPr>
        <p:spPr bwMode="auto">
          <a:xfrm>
            <a:off x="4649160" y="5495925"/>
            <a:ext cx="112082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0</a:t>
            </a:r>
          </a:p>
        </p:txBody>
      </p:sp>
      <p:sp>
        <p:nvSpPr>
          <p:cNvPr id="46" name="Text Box 42"/>
          <p:cNvSpPr txBox="1">
            <a:spLocks noChangeAspect="1" noChangeArrowheads="1"/>
          </p:cNvSpPr>
          <p:nvPr/>
        </p:nvSpPr>
        <p:spPr bwMode="auto">
          <a:xfrm>
            <a:off x="305111" y="1395453"/>
            <a:ext cx="111891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1</a:t>
            </a:r>
          </a:p>
        </p:txBody>
      </p:sp>
      <p:sp>
        <p:nvSpPr>
          <p:cNvPr id="103" name="Line 10"/>
          <p:cNvSpPr>
            <a:spLocks noChangeAspect="1" noChangeShapeType="1"/>
          </p:cNvSpPr>
          <p:nvPr/>
        </p:nvSpPr>
        <p:spPr bwMode="auto">
          <a:xfrm rot="-5400000">
            <a:off x="786607" y="5063331"/>
            <a:ext cx="0" cy="122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104" name="Line 11"/>
          <p:cNvSpPr>
            <a:spLocks noChangeAspect="1" noChangeShapeType="1"/>
          </p:cNvSpPr>
          <p:nvPr/>
        </p:nvSpPr>
        <p:spPr bwMode="auto">
          <a:xfrm rot="-5400000">
            <a:off x="786606" y="3358357"/>
            <a:ext cx="4763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107" name="Line 25"/>
          <p:cNvSpPr>
            <a:spLocks noChangeAspect="1" noChangeShapeType="1"/>
          </p:cNvSpPr>
          <p:nvPr/>
        </p:nvSpPr>
        <p:spPr bwMode="auto">
          <a:xfrm rot="-5400000">
            <a:off x="786607" y="4225131"/>
            <a:ext cx="0" cy="122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109" name="Line 27"/>
          <p:cNvSpPr>
            <a:spLocks noChangeAspect="1" noChangeShapeType="1"/>
          </p:cNvSpPr>
          <p:nvPr/>
        </p:nvSpPr>
        <p:spPr bwMode="auto">
          <a:xfrm rot="-5400000">
            <a:off x="786606" y="2507457"/>
            <a:ext cx="4763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111" name="Line 6"/>
          <p:cNvSpPr>
            <a:spLocks noChangeAspect="1" noChangeShapeType="1"/>
          </p:cNvSpPr>
          <p:nvPr/>
        </p:nvSpPr>
        <p:spPr bwMode="auto">
          <a:xfrm>
            <a:off x="1455737" y="5664200"/>
            <a:ext cx="0" cy="122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" name="Line 7"/>
          <p:cNvSpPr>
            <a:spLocks noChangeAspect="1" noChangeShapeType="1"/>
          </p:cNvSpPr>
          <p:nvPr/>
        </p:nvSpPr>
        <p:spPr bwMode="auto">
          <a:xfrm>
            <a:off x="3323695" y="5664200"/>
            <a:ext cx="635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3" name="Line 19"/>
          <p:cNvSpPr>
            <a:spLocks noChangeAspect="1" noChangeShapeType="1"/>
          </p:cNvSpPr>
          <p:nvPr/>
        </p:nvSpPr>
        <p:spPr bwMode="auto">
          <a:xfrm>
            <a:off x="2386541" y="5664200"/>
            <a:ext cx="635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4" name="Line 21"/>
          <p:cNvSpPr>
            <a:spLocks noChangeAspect="1" noChangeShapeType="1"/>
          </p:cNvSpPr>
          <p:nvPr/>
        </p:nvSpPr>
        <p:spPr bwMode="auto">
          <a:xfrm>
            <a:off x="4260850" y="5664200"/>
            <a:ext cx="635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5" name="Rectangle 114"/>
          <p:cNvSpPr/>
          <p:nvPr/>
        </p:nvSpPr>
        <p:spPr bwMode="auto">
          <a:xfrm>
            <a:off x="1424337" y="2568575"/>
            <a:ext cx="1899358" cy="1717674"/>
          </a:xfrm>
          <a:prstGeom prst="rect">
            <a:avLst/>
          </a:prstGeom>
          <a:solidFill>
            <a:srgbClr val="EBAFAF">
              <a:alpha val="50196"/>
            </a:srgbClr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 bwMode="auto">
          <a:xfrm>
            <a:off x="2367842" y="3429000"/>
            <a:ext cx="1899358" cy="1717674"/>
          </a:xfrm>
          <a:prstGeom prst="rect">
            <a:avLst/>
          </a:prstGeom>
          <a:solidFill>
            <a:srgbClr val="EBAFAF">
              <a:alpha val="50196"/>
            </a:srgbClr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17" name="TextBox 116"/>
          <p:cNvSpPr txBox="1"/>
          <p:nvPr/>
        </p:nvSpPr>
        <p:spPr>
          <a:xfrm>
            <a:off x="1458730" y="2602468"/>
            <a:ext cx="1885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Forbidden region</a:t>
            </a:r>
          </a:p>
          <a:p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for s</a:t>
            </a:r>
            <a:r>
              <a:rPr lang="en-US" sz="1800" i="1" baseline="-25000" dirty="0">
                <a:solidFill>
                  <a:srgbClr val="99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2383517" y="4535269"/>
            <a:ext cx="1872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Forbidden region</a:t>
            </a:r>
          </a:p>
          <a:p>
            <a:pPr algn="r"/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for s</a:t>
            </a:r>
            <a:r>
              <a:rPr lang="en-US" sz="1800" i="1" baseline="-25000" dirty="0">
                <a:solidFill>
                  <a:srgbClr val="99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20" name="Text Box 30"/>
          <p:cNvSpPr txBox="1">
            <a:spLocks noChangeArrowheads="1"/>
          </p:cNvSpPr>
          <p:nvPr/>
        </p:nvSpPr>
        <p:spPr bwMode="auto">
          <a:xfrm>
            <a:off x="4114800" y="2317749"/>
            <a:ext cx="947182" cy="55399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800" dirty="0" err="1">
                <a:latin typeface="+mn-lt"/>
              </a:rPr>
              <a:t>Livelock</a:t>
            </a:r>
            <a:endParaRPr lang="en-US" sz="1800" dirty="0">
              <a:latin typeface="+mn-lt"/>
            </a:endParaRPr>
          </a:p>
          <a:p>
            <a:r>
              <a:rPr lang="en-US" sz="1800" dirty="0">
                <a:latin typeface="+mn-lt"/>
              </a:rPr>
              <a:t>state</a:t>
            </a:r>
          </a:p>
        </p:txBody>
      </p:sp>
      <p:sp>
        <p:nvSpPr>
          <p:cNvPr id="121" name="Line 31"/>
          <p:cNvSpPr>
            <a:spLocks noChangeShapeType="1"/>
          </p:cNvSpPr>
          <p:nvPr/>
        </p:nvSpPr>
        <p:spPr bwMode="auto">
          <a:xfrm flipH="1">
            <a:off x="2177188" y="2598182"/>
            <a:ext cx="1980461" cy="184189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/>
          </a:p>
        </p:txBody>
      </p:sp>
      <p:sp>
        <p:nvSpPr>
          <p:cNvPr id="123" name="Text Box 30"/>
          <p:cNvSpPr txBox="1">
            <a:spLocks noChangeArrowheads="1"/>
          </p:cNvSpPr>
          <p:nvPr/>
        </p:nvSpPr>
        <p:spPr bwMode="auto">
          <a:xfrm>
            <a:off x="1396269" y="4692596"/>
            <a:ext cx="780919" cy="4308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Livelock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region</a:t>
            </a:r>
          </a:p>
        </p:txBody>
      </p:sp>
      <p:cxnSp>
        <p:nvCxnSpPr>
          <p:cNvPr id="126" name="Straight Arrow Connector 125"/>
          <p:cNvCxnSpPr>
            <a:cxnSpLocks/>
            <a:endCxn id="33" idx="0"/>
          </p:cNvCxnSpPr>
          <p:nvPr/>
        </p:nvCxnSpPr>
        <p:spPr bwMode="auto">
          <a:xfrm rot="5400000" flipH="1" flipV="1">
            <a:off x="461262" y="5696824"/>
            <a:ext cx="431800" cy="366553"/>
          </a:xfrm>
          <a:prstGeom prst="straightConnector1">
            <a:avLst/>
          </a:prstGeom>
          <a:noFill/>
          <a:ln w="38100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3627268-D7B8-4185-A886-82C48A8E200F}"/>
              </a:ext>
            </a:extLst>
          </p:cNvPr>
          <p:cNvGrpSpPr/>
          <p:nvPr/>
        </p:nvGrpSpPr>
        <p:grpSpPr>
          <a:xfrm>
            <a:off x="1691640" y="4420485"/>
            <a:ext cx="533400" cy="465587"/>
            <a:chOff x="6553200" y="2743200"/>
            <a:chExt cx="1657471" cy="1551383"/>
          </a:xfrm>
        </p:grpSpPr>
        <p:sp>
          <p:nvSpPr>
            <p:cNvPr id="36" name="Donut 10">
              <a:extLst>
                <a:ext uri="{FF2B5EF4-FFF2-40B4-BE49-F238E27FC236}">
                  <a16:creationId xmlns:a16="http://schemas.microsoft.com/office/drawing/2014/main" id="{4A4ED45A-F74B-45DD-A180-899077676860}"/>
                </a:ext>
              </a:extLst>
            </p:cNvPr>
            <p:cNvSpPr/>
            <p:nvPr/>
          </p:nvSpPr>
          <p:spPr bwMode="auto">
            <a:xfrm>
              <a:off x="6553200" y="2743200"/>
              <a:ext cx="1501455" cy="1501455"/>
            </a:xfrm>
            <a:prstGeom prst="donut">
              <a:avLst>
                <a:gd name="adj" fmla="val 11633"/>
              </a:avLst>
            </a:prstGeom>
            <a:solidFill>
              <a:srgbClr val="FFFF00"/>
            </a:solidFill>
            <a:ln w="28575">
              <a:solidFill>
                <a:srgbClr val="C00000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ight Arrow 11">
              <a:extLst>
                <a:ext uri="{FF2B5EF4-FFF2-40B4-BE49-F238E27FC236}">
                  <a16:creationId xmlns:a16="http://schemas.microsoft.com/office/drawing/2014/main" id="{787BC07D-5337-47C5-9066-DC4F52A524C6}"/>
                </a:ext>
              </a:extLst>
            </p:cNvPr>
            <p:cNvSpPr/>
            <p:nvPr/>
          </p:nvSpPr>
          <p:spPr bwMode="auto">
            <a:xfrm rot="7158498">
              <a:off x="7404935" y="3488846"/>
              <a:ext cx="914400" cy="697073"/>
            </a:xfrm>
            <a:prstGeom prst="rightArrow">
              <a:avLst/>
            </a:prstGeom>
            <a:solidFill>
              <a:srgbClr val="FF0000"/>
            </a:solidFill>
            <a:ln w="28575">
              <a:solidFill>
                <a:srgbClr val="C00000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Line 6">
            <a:extLst>
              <a:ext uri="{FF2B5EF4-FFF2-40B4-BE49-F238E27FC236}">
                <a16:creationId xmlns:a16="http://schemas.microsoft.com/office/drawing/2014/main" id="{51AE016B-5D0B-4A27-A89F-B6D8D702AC2C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1905000" y="5638800"/>
            <a:ext cx="0" cy="122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0" name="Line 10">
            <a:extLst>
              <a:ext uri="{FF2B5EF4-FFF2-40B4-BE49-F238E27FC236}">
                <a16:creationId xmlns:a16="http://schemas.microsoft.com/office/drawing/2014/main" id="{7C79CF1A-84B9-47F6-BF19-BA6F30A9579C}"/>
              </a:ext>
            </a:extLst>
          </p:cNvPr>
          <p:cNvSpPr>
            <a:spLocks noChangeAspect="1" noChangeShapeType="1"/>
          </p:cNvSpPr>
          <p:nvPr/>
        </p:nvSpPr>
        <p:spPr bwMode="auto">
          <a:xfrm rot="-5400000">
            <a:off x="777081" y="4663282"/>
            <a:ext cx="0" cy="122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sz="18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154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860192" grpId="0"/>
      <p:bldP spid="120" grpId="0"/>
      <p:bldP spid="121" grpId="0" animBg="1"/>
      <p:bldP spid="1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759700" cy="573088"/>
          </a:xfrm>
        </p:spPr>
        <p:txBody>
          <a:bodyPr/>
          <a:lstStyle/>
          <a:p>
            <a:r>
              <a:rPr lang="en-US" dirty="0"/>
              <a:t>Review: Semaphores</a:t>
            </a:r>
          </a:p>
        </p:txBody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32416"/>
            <a:ext cx="8839200" cy="54292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i="1" dirty="0">
                <a:solidFill>
                  <a:srgbClr val="C00000"/>
                </a:solidFill>
              </a:rPr>
              <a:t>Semaphore:</a:t>
            </a:r>
            <a:r>
              <a:rPr lang="en-US" i="1" dirty="0"/>
              <a:t> </a:t>
            </a:r>
            <a:r>
              <a:rPr lang="en-US" dirty="0"/>
              <a:t> non-negative global integer synchronization variable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Manipulated by </a:t>
            </a:r>
            <a:r>
              <a:rPr lang="en-US" i="1" dirty="0"/>
              <a:t>P </a:t>
            </a:r>
            <a:r>
              <a:rPr lang="en-US" dirty="0"/>
              <a:t>and </a:t>
            </a:r>
            <a:r>
              <a:rPr lang="en-US" i="1" dirty="0"/>
              <a:t>V</a:t>
            </a:r>
            <a:r>
              <a:rPr lang="en-US" dirty="0"/>
              <a:t> operations:</a:t>
            </a:r>
          </a:p>
          <a:p>
            <a:pPr lvl="1">
              <a:lnSpc>
                <a:spcPct val="97000"/>
              </a:lnSpc>
            </a:pPr>
            <a:r>
              <a:rPr lang="en-US" i="1" dirty="0"/>
              <a:t>P(s):</a:t>
            </a:r>
            <a:r>
              <a:rPr lang="en-US" dirty="0"/>
              <a:t>  [  </a:t>
            </a:r>
            <a:r>
              <a:rPr lang="en-US" b="1" dirty="0">
                <a:latin typeface="Courier New" pitchFamily="49" charset="0"/>
              </a:rPr>
              <a:t>while (s == 0) wait(); s--; </a:t>
            </a:r>
            <a:r>
              <a:rPr lang="en-US" dirty="0"/>
              <a:t>]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Dutch for “</a:t>
            </a:r>
            <a:r>
              <a:rPr lang="en-US" dirty="0" err="1"/>
              <a:t>Proberen</a:t>
            </a:r>
            <a:r>
              <a:rPr lang="en-US" dirty="0"/>
              <a:t>” (test)</a:t>
            </a:r>
          </a:p>
          <a:p>
            <a:pPr lvl="1">
              <a:lnSpc>
                <a:spcPct val="97000"/>
              </a:lnSpc>
            </a:pPr>
            <a:r>
              <a:rPr lang="en-US" i="1" dirty="0"/>
              <a:t>V(s):</a:t>
            </a:r>
            <a:r>
              <a:rPr lang="en-US" dirty="0"/>
              <a:t>  [  </a:t>
            </a:r>
            <a:r>
              <a:rPr lang="en-US" b="1" dirty="0">
                <a:latin typeface="Courier New" pitchFamily="49" charset="0"/>
              </a:rPr>
              <a:t>s++; </a:t>
            </a:r>
            <a:r>
              <a:rPr lang="en-US" dirty="0"/>
              <a:t>]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Dutch for “</a:t>
            </a:r>
            <a:r>
              <a:rPr lang="en-US" dirty="0" err="1"/>
              <a:t>Verhogen</a:t>
            </a:r>
            <a:r>
              <a:rPr lang="en-US" dirty="0"/>
              <a:t>” (increment)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2"/>
                </a:solidFill>
              </a:rPr>
              <a:t>OS kernel guarantees that operations between brackets [ ] are executed indivisibly/atomically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Only one </a:t>
            </a:r>
            <a:r>
              <a:rPr lang="en-US" i="1" dirty="0"/>
              <a:t>P</a:t>
            </a:r>
            <a:r>
              <a:rPr lang="en-US" dirty="0"/>
              <a:t> or </a:t>
            </a:r>
            <a:r>
              <a:rPr lang="en-US" i="1" dirty="0"/>
              <a:t>V</a:t>
            </a:r>
            <a:r>
              <a:rPr lang="en-US" dirty="0"/>
              <a:t> operation at a time can modify s.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When </a:t>
            </a:r>
            <a:r>
              <a:rPr lang="en-US" b="1" dirty="0">
                <a:latin typeface="Courier New" pitchFamily="49" charset="0"/>
              </a:rPr>
              <a:t>while</a:t>
            </a:r>
            <a:r>
              <a:rPr lang="en-US" dirty="0"/>
              <a:t> loop in </a:t>
            </a:r>
            <a:r>
              <a:rPr lang="en-US" i="1" dirty="0"/>
              <a:t>P</a:t>
            </a:r>
            <a:r>
              <a:rPr lang="en-US" dirty="0"/>
              <a:t> terminates, only that  </a:t>
            </a:r>
            <a:r>
              <a:rPr lang="en-US" i="1" dirty="0"/>
              <a:t>P</a:t>
            </a:r>
            <a:r>
              <a:rPr lang="en-US" dirty="0"/>
              <a:t> can decrement </a:t>
            </a:r>
            <a:r>
              <a:rPr lang="en-US" b="1" dirty="0">
                <a:latin typeface="Courier New" pitchFamily="49" charset="0"/>
              </a:rPr>
              <a:t>s</a:t>
            </a:r>
            <a:endParaRPr lang="en-US" dirty="0">
              <a:solidFill>
                <a:srgbClr val="C00000"/>
              </a:solidFill>
            </a:endParaRPr>
          </a:p>
          <a:p>
            <a:pPr>
              <a:lnSpc>
                <a:spcPct val="85000"/>
              </a:lnSpc>
            </a:pPr>
            <a:endParaRPr lang="en-US" dirty="0">
              <a:solidFill>
                <a:srgbClr val="C00000"/>
              </a:solidFill>
            </a:endParaRPr>
          </a:p>
          <a:p>
            <a:pPr>
              <a:lnSpc>
                <a:spcPct val="85000"/>
              </a:lnSpc>
            </a:pPr>
            <a:r>
              <a:rPr lang="en-US" dirty="0">
                <a:solidFill>
                  <a:srgbClr val="C00000"/>
                </a:solidFill>
              </a:rPr>
              <a:t>Semaphore invariant: s ≥ 0</a:t>
            </a:r>
          </a:p>
        </p:txBody>
      </p:sp>
    </p:spTree>
    <p:extLst>
      <p:ext uri="{BB962C8B-B14F-4D97-AF65-F5344CB8AC3E}">
        <p14:creationId xmlns:p14="http://schemas.microsoft.com/office/powerpoint/2010/main" val="7649035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4C668-00CC-4B09-B916-451079E80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Deadlock, </a:t>
            </a:r>
            <a:r>
              <a:rPr lang="en-US" dirty="0" err="1"/>
              <a:t>Livelock</a:t>
            </a:r>
            <a:r>
              <a:rPr lang="en-US" dirty="0"/>
              <a:t>, Starvation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C61CF-679A-46B5-9B00-00A9FBCA2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362075"/>
            <a:ext cx="8061325" cy="4972050"/>
          </a:xfrm>
        </p:spPr>
        <p:txBody>
          <a:bodyPr/>
          <a:lstStyle/>
          <a:p>
            <a:r>
              <a:rPr lang="en-US" dirty="0"/>
              <a:t>Deadlock</a:t>
            </a:r>
          </a:p>
          <a:p>
            <a:pPr lvl="1"/>
            <a:r>
              <a:rPr lang="en-US" dirty="0"/>
              <a:t>One or more threads is waiting on a condition that will never be true</a:t>
            </a:r>
          </a:p>
          <a:p>
            <a:pPr lvl="1"/>
            <a:endParaRPr lang="en-US" dirty="0"/>
          </a:p>
          <a:p>
            <a:r>
              <a:rPr lang="en-US" dirty="0" err="1"/>
              <a:t>Livelock</a:t>
            </a:r>
            <a:endParaRPr lang="en-US" dirty="0"/>
          </a:p>
          <a:p>
            <a:pPr lvl="1"/>
            <a:r>
              <a:rPr lang="en-US" dirty="0"/>
              <a:t>One or more threads is changing state, but will never leave a deadlock / </a:t>
            </a:r>
            <a:r>
              <a:rPr lang="en-US" dirty="0" err="1"/>
              <a:t>livelock</a:t>
            </a:r>
            <a:r>
              <a:rPr lang="en-US" dirty="0"/>
              <a:t> trajectory</a:t>
            </a:r>
          </a:p>
          <a:p>
            <a:pPr lvl="1"/>
            <a:endParaRPr lang="en-US" dirty="0"/>
          </a:p>
          <a:p>
            <a:r>
              <a:rPr lang="en-US" dirty="0"/>
              <a:t>Starvation</a:t>
            </a:r>
          </a:p>
          <a:p>
            <a:pPr lvl="1"/>
            <a:r>
              <a:rPr lang="en-US" dirty="0"/>
              <a:t>One or more threads is temporarily unable to make progress</a:t>
            </a:r>
          </a:p>
        </p:txBody>
      </p:sp>
    </p:spTree>
    <p:extLst>
      <p:ext uri="{BB962C8B-B14F-4D97-AF65-F5344CB8AC3E}">
        <p14:creationId xmlns:p14="http://schemas.microsoft.com/office/powerpoint/2010/main" val="4881256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8229600" cy="1752600"/>
          </a:xfrm>
        </p:spPr>
        <p:txBody>
          <a:bodyPr/>
          <a:lstStyle/>
          <a:p>
            <a:r>
              <a:rPr lang="en-US" sz="2800" dirty="0"/>
              <a:t>Canvas Quiz:  Day 24 – </a:t>
            </a:r>
            <a:r>
              <a:rPr lang="en-US" sz="2800"/>
              <a:t>Synchronization Advanced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Using semaphores to schedule shared resources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Readers-writers problem</a:t>
            </a:r>
          </a:p>
          <a:p>
            <a:r>
              <a:rPr lang="en-US" dirty="0"/>
              <a:t>Other concurrency issues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Races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Deadlocks</a:t>
            </a:r>
          </a:p>
          <a:p>
            <a:pPr lvl="1"/>
            <a:r>
              <a:rPr lang="en-US" b="1" dirty="0"/>
              <a:t>Thread safety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Interactions between threads and signal handling</a:t>
            </a:r>
          </a:p>
          <a:p>
            <a:pPr lvl="1"/>
            <a:endParaRPr lang="en-US" b="1" dirty="0"/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7859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972" name="Rectangle 4"/>
          <p:cNvSpPr>
            <a:spLocks noGrp="1" noChangeArrowheads="1"/>
          </p:cNvSpPr>
          <p:nvPr>
            <p:ph type="title"/>
          </p:nvPr>
        </p:nvSpPr>
        <p:spPr>
          <a:xfrm>
            <a:off x="380871" y="435678"/>
            <a:ext cx="7592093" cy="762000"/>
          </a:xfrm>
        </p:spPr>
        <p:txBody>
          <a:bodyPr/>
          <a:lstStyle/>
          <a:p>
            <a:r>
              <a:rPr lang="en-US"/>
              <a:t>Crucial concept: Thread Safety</a:t>
            </a:r>
          </a:p>
        </p:txBody>
      </p:sp>
      <p:sp>
        <p:nvSpPr>
          <p:cNvPr id="85197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Functions called from a thread  must be </a:t>
            </a:r>
            <a:r>
              <a:rPr lang="en-US" i="1" dirty="0">
                <a:solidFill>
                  <a:srgbClr val="C00000"/>
                </a:solidFill>
              </a:rPr>
              <a:t>thread-safe</a:t>
            </a:r>
          </a:p>
          <a:p>
            <a:pPr lvl="1"/>
            <a:endParaRPr lang="en-US" dirty="0"/>
          </a:p>
          <a:p>
            <a:r>
              <a:rPr lang="en-US" i="1" dirty="0"/>
              <a:t>Def:  </a:t>
            </a:r>
            <a:r>
              <a:rPr lang="en-US" dirty="0"/>
              <a:t>A function is </a:t>
            </a:r>
            <a:r>
              <a:rPr lang="en-US" i="1" dirty="0"/>
              <a:t>thread-safe </a:t>
            </a:r>
            <a:r>
              <a:rPr lang="en-US" dirty="0" err="1"/>
              <a:t>iff</a:t>
            </a:r>
            <a:r>
              <a:rPr lang="en-US" dirty="0"/>
              <a:t> it will always produce correct results when called repeatedly from multiple concurrent threads. </a:t>
            </a:r>
          </a:p>
          <a:p>
            <a:endParaRPr lang="en-US" dirty="0"/>
          </a:p>
          <a:p>
            <a:r>
              <a:rPr lang="en-US" dirty="0"/>
              <a:t>Classes of thread-unsafe functions:</a:t>
            </a:r>
          </a:p>
          <a:p>
            <a:pPr lvl="1"/>
            <a:r>
              <a:rPr lang="en-US" dirty="0"/>
              <a:t>Class 1: Functions that do not protect shared variables</a:t>
            </a:r>
          </a:p>
          <a:p>
            <a:pPr lvl="1"/>
            <a:r>
              <a:rPr lang="en-US" dirty="0"/>
              <a:t>Class 2: Functions that keep state across multiple invocations</a:t>
            </a:r>
          </a:p>
          <a:p>
            <a:pPr lvl="1"/>
            <a:r>
              <a:rPr lang="en-US" dirty="0"/>
              <a:t>Class 3: Functions that return a pointer to a static variable</a:t>
            </a:r>
          </a:p>
          <a:p>
            <a:pPr lvl="1"/>
            <a:r>
              <a:rPr lang="en-US" dirty="0"/>
              <a:t>Class 4: Functions that call thread-unsafe functions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93712"/>
            <a:ext cx="6921500" cy="573088"/>
          </a:xfrm>
        </p:spPr>
        <p:txBody>
          <a:bodyPr/>
          <a:lstStyle/>
          <a:p>
            <a:r>
              <a:rPr lang="en-US" dirty="0"/>
              <a:t>Thread-Unsafe Functions (Class 1)</a:t>
            </a:r>
          </a:p>
        </p:txBody>
      </p:sp>
      <p:sp>
        <p:nvSpPr>
          <p:cNvPr id="85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Failing to protect shared variables</a:t>
            </a:r>
          </a:p>
          <a:p>
            <a:pPr lvl="1"/>
            <a:r>
              <a:rPr lang="en-US" dirty="0"/>
              <a:t>Fix: Use </a:t>
            </a:r>
            <a:r>
              <a:rPr lang="en-US" i="1" dirty="0"/>
              <a:t>P</a:t>
            </a:r>
            <a:r>
              <a:rPr lang="en-US" dirty="0"/>
              <a:t> and </a:t>
            </a:r>
            <a:r>
              <a:rPr lang="en-US" i="1" dirty="0"/>
              <a:t>V</a:t>
            </a:r>
            <a:r>
              <a:rPr lang="en-US" dirty="0"/>
              <a:t> semaphore operations (or mutex)</a:t>
            </a:r>
          </a:p>
          <a:p>
            <a:pPr lvl="1"/>
            <a:r>
              <a:rPr lang="en-US" dirty="0"/>
              <a:t>Example: </a:t>
            </a:r>
            <a:r>
              <a:rPr lang="en-US" b="1" dirty="0" err="1">
                <a:latin typeface="Courier New" pitchFamily="49" charset="0"/>
              </a:rPr>
              <a:t>goodcnt.c</a:t>
            </a:r>
            <a:endParaRPr lang="en-US" b="1" dirty="0"/>
          </a:p>
          <a:p>
            <a:pPr lvl="1"/>
            <a:r>
              <a:rPr lang="en-US" dirty="0"/>
              <a:t>Issue: Synchronization operations will slow down code</a:t>
            </a:r>
          </a:p>
          <a:p>
            <a:pPr>
              <a:buNone/>
            </a:pPr>
            <a:endParaRPr lang="en-US" i="1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47" y="493712"/>
            <a:ext cx="7340600" cy="573088"/>
          </a:xfrm>
        </p:spPr>
        <p:txBody>
          <a:bodyPr/>
          <a:lstStyle/>
          <a:p>
            <a:r>
              <a:rPr lang="en-US" dirty="0"/>
              <a:t>Thread-Unsafe Functions (Class 2)</a:t>
            </a:r>
          </a:p>
        </p:txBody>
      </p:sp>
      <p:sp>
        <p:nvSpPr>
          <p:cNvPr id="95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20788"/>
            <a:ext cx="8548688" cy="1979612"/>
          </a:xfrm>
        </p:spPr>
        <p:txBody>
          <a:bodyPr/>
          <a:lstStyle/>
          <a:p>
            <a:r>
              <a:rPr lang="en-US" dirty="0"/>
              <a:t>Relying on persistent state across multiple function invocations</a:t>
            </a:r>
          </a:p>
          <a:p>
            <a:pPr lvl="1"/>
            <a:r>
              <a:rPr lang="en-US" dirty="0"/>
              <a:t>Example: Random number generator that relies on static state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953348" name="Rectangle 4"/>
          <p:cNvSpPr>
            <a:spLocks noChangeArrowheads="1"/>
          </p:cNvSpPr>
          <p:nvPr/>
        </p:nvSpPr>
        <p:spPr bwMode="auto">
          <a:xfrm>
            <a:off x="838200" y="2229803"/>
            <a:ext cx="6726521" cy="369331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endParaRPr lang="en-US" sz="1600" dirty="0">
              <a:solidFill>
                <a:srgbClr val="990000"/>
              </a:solidFill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static unsigned int next = 1; </a:t>
            </a:r>
          </a:p>
          <a:p>
            <a:endParaRPr lang="en-US" sz="1600" dirty="0">
              <a:solidFill>
                <a:srgbClr val="990000"/>
              </a:solidFill>
              <a:latin typeface="Courier New" pitchFamily="49" charset="0"/>
            </a:endParaRPr>
          </a:p>
          <a:p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rand: return pseudo-random integer on 0..32767 */ </a:t>
            </a:r>
            <a:endParaRPr lang="en-US" sz="1600" dirty="0">
              <a:latin typeface="Courier New" pitchFamily="49" charset="0"/>
            </a:endParaRPr>
          </a:p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rand(void) </a:t>
            </a:r>
          </a:p>
          <a:p>
            <a:r>
              <a:rPr lang="en-US" sz="1600" dirty="0">
                <a:latin typeface="Courier New" pitchFamily="49" charset="0"/>
              </a:rPr>
              <a:t>{ </a:t>
            </a:r>
          </a:p>
          <a:p>
            <a:r>
              <a:rPr lang="en-US" sz="1600" dirty="0">
                <a:latin typeface="Courier New" pitchFamily="49" charset="0"/>
              </a:rPr>
              <a:t>    next = next*1103515245 + 12345; </a:t>
            </a:r>
          </a:p>
          <a:p>
            <a:r>
              <a:rPr lang="en-US" sz="1600" dirty="0">
                <a:latin typeface="Courier New" pitchFamily="49" charset="0"/>
              </a:rPr>
              <a:t>    return (unsigned int)(next/65536) % 32768; </a:t>
            </a:r>
          </a:p>
          <a:p>
            <a:r>
              <a:rPr lang="en-US" sz="1600" dirty="0">
                <a:latin typeface="Courier New" pitchFamily="49" charset="0"/>
              </a:rPr>
              <a:t>} </a:t>
            </a:r>
          </a:p>
          <a:p>
            <a:r>
              <a:rPr lang="en-US" sz="1600" dirty="0">
                <a:latin typeface="Courier New" pitchFamily="49" charset="0"/>
              </a:rPr>
              <a:t> </a:t>
            </a:r>
          </a:p>
          <a:p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srand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: set seed for rand() */ </a:t>
            </a:r>
          </a:p>
          <a:p>
            <a:r>
              <a:rPr lang="en-US" sz="1600" dirty="0">
                <a:latin typeface="Courier New" pitchFamily="49" charset="0"/>
              </a:rPr>
              <a:t>void srand(unsigned int seed) </a:t>
            </a:r>
          </a:p>
          <a:p>
            <a:r>
              <a:rPr lang="en-US" sz="1600" dirty="0">
                <a:latin typeface="Courier New" pitchFamily="49" charset="0"/>
              </a:rPr>
              <a:t>{ </a:t>
            </a:r>
          </a:p>
          <a:p>
            <a:r>
              <a:rPr lang="en-US" sz="1600" dirty="0">
                <a:latin typeface="Courier New" pitchFamily="49" charset="0"/>
              </a:rPr>
              <a:t>    next = seed; </a:t>
            </a:r>
          </a:p>
          <a:p>
            <a:r>
              <a:rPr lang="en-US" sz="1600" dirty="0">
                <a:latin typeface="Courier New" pitchFamily="49" charset="0"/>
              </a:rPr>
              <a:t>}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65098" y="493712"/>
            <a:ext cx="8169302" cy="954088"/>
          </a:xfrm>
        </p:spPr>
        <p:txBody>
          <a:bodyPr/>
          <a:lstStyle/>
          <a:p>
            <a:r>
              <a:rPr lang="en-US" dirty="0"/>
              <a:t>Thread-Safe Random Number Generator</a:t>
            </a:r>
          </a:p>
        </p:txBody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7988"/>
            <a:ext cx="8548688" cy="1979612"/>
          </a:xfrm>
        </p:spPr>
        <p:txBody>
          <a:bodyPr/>
          <a:lstStyle/>
          <a:p>
            <a:r>
              <a:rPr lang="en-US" dirty="0"/>
              <a:t>Pass state as part of argument</a:t>
            </a:r>
          </a:p>
          <a:p>
            <a:pPr lvl="1"/>
            <a:r>
              <a:rPr lang="en-US" dirty="0"/>
              <a:t>and, thereby, eliminate static state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>
              <a:buFont typeface="Wingdings" pitchFamily="2" charset="2"/>
              <a:buNone/>
            </a:pP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Consequence: programmer using </a:t>
            </a:r>
            <a:r>
              <a:rPr lang="en-US" dirty="0" err="1">
                <a:latin typeface="Courier New"/>
                <a:cs typeface="Courier New"/>
              </a:rPr>
              <a:t>rand_r</a:t>
            </a:r>
            <a:r>
              <a:rPr lang="en-US" dirty="0"/>
              <a:t> must maintain seed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955396" name="Rectangle 4"/>
          <p:cNvSpPr>
            <a:spLocks noChangeArrowheads="1"/>
          </p:cNvSpPr>
          <p:nvPr/>
        </p:nvSpPr>
        <p:spPr bwMode="auto">
          <a:xfrm>
            <a:off x="838200" y="2830830"/>
            <a:ext cx="6956852" cy="196977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rand_r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- return pseudo-random integer on 0..32767 */ </a:t>
            </a:r>
          </a:p>
          <a:p>
            <a:r>
              <a:rPr lang="en-US" sz="1600" dirty="0">
                <a:latin typeface="Courier New" pitchFamily="49" charset="0"/>
              </a:rPr>
              <a:t> </a:t>
            </a:r>
          </a:p>
          <a:p>
            <a:r>
              <a:rPr lang="en-US" sz="1600" dirty="0">
                <a:latin typeface="Courier New" pitchFamily="49" charset="0"/>
              </a:rPr>
              <a:t>int rand_r(int *nextp) </a:t>
            </a:r>
          </a:p>
          <a:p>
            <a:r>
              <a:rPr lang="en-US" sz="1600" dirty="0">
                <a:latin typeface="Courier New" pitchFamily="49" charset="0"/>
              </a:rPr>
              <a:t>{ </a:t>
            </a:r>
          </a:p>
          <a:p>
            <a:r>
              <a:rPr lang="en-US" sz="1600" dirty="0">
                <a:latin typeface="Courier New" pitchFamily="49" charset="0"/>
              </a:rPr>
              <a:t>    *nextp = *nextp*1103515245 + 12345; </a:t>
            </a:r>
          </a:p>
          <a:p>
            <a:r>
              <a:rPr lang="en-US" sz="1600" dirty="0">
                <a:latin typeface="Courier New" pitchFamily="49" charset="0"/>
              </a:rPr>
              <a:t>    return (unsigned int)(*nextp/65536) % 32768; </a:t>
            </a:r>
          </a:p>
          <a:p>
            <a:r>
              <a:rPr lang="en-US" sz="1600" dirty="0">
                <a:latin typeface="Courier New" pitchFamily="49" charset="0"/>
              </a:rPr>
              <a:t>} </a:t>
            </a:r>
          </a:p>
          <a:p>
            <a:endParaRPr lang="en-US" sz="1600" dirty="0"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Thread-Unsafe Functions (Class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312" y="1697922"/>
            <a:ext cx="4599789" cy="4724400"/>
          </a:xfrm>
        </p:spPr>
        <p:txBody>
          <a:bodyPr/>
          <a:lstStyle/>
          <a:p>
            <a:r>
              <a:rPr lang="en-US" dirty="0"/>
              <a:t>Returning a pointer to a static variable</a:t>
            </a:r>
          </a:p>
          <a:p>
            <a:endParaRPr lang="en-US" dirty="0"/>
          </a:p>
          <a:p>
            <a:r>
              <a:rPr lang="en-US" dirty="0"/>
              <a:t>Fix 1.  Rewrite function so</a:t>
            </a:r>
            <a:br>
              <a:rPr lang="en-US" dirty="0"/>
            </a:br>
            <a:r>
              <a:rPr lang="en-US" dirty="0"/>
              <a:t>caller passes address of </a:t>
            </a:r>
            <a:br>
              <a:rPr lang="en-US" dirty="0"/>
            </a:br>
            <a:r>
              <a:rPr lang="en-US" dirty="0"/>
              <a:t>variable to store result</a:t>
            </a:r>
          </a:p>
          <a:p>
            <a:pPr lvl="1"/>
            <a:r>
              <a:rPr lang="en-US" dirty="0"/>
              <a:t>Requires changes in caller and callee</a:t>
            </a:r>
          </a:p>
          <a:p>
            <a:pPr lvl="1"/>
            <a:endParaRPr lang="en-US" dirty="0"/>
          </a:p>
          <a:p>
            <a:r>
              <a:rPr lang="en-US" dirty="0"/>
              <a:t>Fix 2. Lock-and-copy</a:t>
            </a:r>
          </a:p>
          <a:p>
            <a:pPr lvl="1"/>
            <a:r>
              <a:rPr lang="en-US" dirty="0"/>
              <a:t>Requires simple changes in caller (and none in </a:t>
            </a:r>
            <a:r>
              <a:rPr lang="en-US" dirty="0" err="1"/>
              <a:t>callee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However, caller must free memory.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845977" y="3657600"/>
            <a:ext cx="4139781" cy="172354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char *</a:t>
            </a:r>
            <a:r>
              <a:rPr lang="en-US" sz="1600" dirty="0" err="1">
                <a:latin typeface="Courier New" pitchFamily="49" charset="0"/>
              </a:rPr>
              <a:t>lc_itoa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x, char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P(&amp;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strcpy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itoa</a:t>
            </a:r>
            <a:r>
              <a:rPr lang="en-US" sz="1600" dirty="0">
                <a:latin typeface="Courier New" pitchFamily="49" charset="0"/>
              </a:rPr>
              <a:t>(x));</a:t>
            </a:r>
          </a:p>
          <a:p>
            <a:r>
              <a:rPr lang="en-US" sz="1600" dirty="0">
                <a:latin typeface="Courier New" pitchFamily="49" charset="0"/>
              </a:rPr>
              <a:t>    V(&amp;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return 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861389" y="1295400"/>
            <a:ext cx="4139780" cy="172354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/* Convert integer to string */</a:t>
            </a:r>
          </a:p>
          <a:p>
            <a:r>
              <a:rPr lang="en-US" sz="1600" dirty="0">
                <a:latin typeface="Courier New" pitchFamily="49" charset="0"/>
              </a:rPr>
              <a:t>char *</a:t>
            </a:r>
            <a:r>
              <a:rPr lang="en-US" sz="1600" dirty="0" err="1">
                <a:latin typeface="Courier New" pitchFamily="49" charset="0"/>
              </a:rPr>
              <a:t>itoa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x)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static char 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[11];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sprintf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, "%d", x);</a:t>
            </a:r>
          </a:p>
          <a:p>
            <a:r>
              <a:rPr lang="en-US" sz="1600" dirty="0">
                <a:latin typeface="Courier New" pitchFamily="49" charset="0"/>
              </a:rPr>
              <a:t>    return 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93712"/>
            <a:ext cx="6642100" cy="573088"/>
          </a:xfrm>
        </p:spPr>
        <p:txBody>
          <a:bodyPr/>
          <a:lstStyle/>
          <a:p>
            <a:r>
              <a:rPr lang="en-US" dirty="0"/>
              <a:t>Thread-Unsafe Functions (Class 4)</a:t>
            </a:r>
          </a:p>
        </p:txBody>
      </p:sp>
      <p:sp>
        <p:nvSpPr>
          <p:cNvPr id="85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1252538"/>
            <a:ext cx="8548687" cy="5224462"/>
          </a:xfrm>
        </p:spPr>
        <p:txBody>
          <a:bodyPr/>
          <a:lstStyle/>
          <a:p>
            <a:r>
              <a:rPr lang="en-US"/>
              <a:t>Calling thread-unsafe functions</a:t>
            </a:r>
          </a:p>
          <a:p>
            <a:pPr lvl="1"/>
            <a:r>
              <a:rPr lang="en-US"/>
              <a:t>Calling one thread-unsafe function makes the entire function that calls it thread-unsafe</a:t>
            </a:r>
          </a:p>
          <a:p>
            <a:pPr lvl="2">
              <a:buFont typeface="Wingdings" pitchFamily="2" charset="2"/>
              <a:buNone/>
            </a:pPr>
            <a:endParaRPr lang="en-US"/>
          </a:p>
          <a:p>
            <a:pPr lvl="1"/>
            <a:r>
              <a:rPr lang="en-US"/>
              <a:t>Fix: Modify the function so it calls only thread-safe functions </a:t>
            </a:r>
            <a:r>
              <a:rPr lang="en-US">
                <a:sym typeface="Wingdings" pitchFamily="2" charset="2"/>
              </a:rPr>
              <a:t></a:t>
            </a:r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88"/>
          <p:cNvSpPr>
            <a:spLocks noChangeArrowheads="1"/>
          </p:cNvSpPr>
          <p:nvPr/>
        </p:nvSpPr>
        <p:spPr bwMode="auto">
          <a:xfrm>
            <a:off x="1371600" y="4267200"/>
            <a:ext cx="2514600" cy="1905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Reentrant Functions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2352615"/>
          </a:xfrm>
        </p:spPr>
        <p:txBody>
          <a:bodyPr/>
          <a:lstStyle/>
          <a:p>
            <a:r>
              <a:rPr lang="en-US" dirty="0"/>
              <a:t>Def: A function is </a:t>
            </a:r>
            <a:r>
              <a:rPr lang="en-US" i="1" dirty="0">
                <a:solidFill>
                  <a:srgbClr val="990000"/>
                </a:solidFill>
              </a:rPr>
              <a:t>reentrant</a:t>
            </a:r>
            <a:r>
              <a:rPr lang="en-US" dirty="0"/>
              <a:t> </a:t>
            </a:r>
            <a:r>
              <a:rPr lang="en-US" dirty="0" err="1"/>
              <a:t>iff</a:t>
            </a:r>
            <a:r>
              <a:rPr lang="en-US" dirty="0"/>
              <a:t> it accesses no shared variables when called by multiple threads. </a:t>
            </a:r>
          </a:p>
          <a:p>
            <a:pPr lvl="1"/>
            <a:r>
              <a:rPr lang="en-US" dirty="0"/>
              <a:t>Important subset of thread-safe functions</a:t>
            </a:r>
          </a:p>
          <a:p>
            <a:pPr lvl="2"/>
            <a:r>
              <a:rPr lang="en-US" dirty="0"/>
              <a:t>Require no synchronization operations</a:t>
            </a:r>
          </a:p>
          <a:p>
            <a:pPr lvl="2"/>
            <a:r>
              <a:rPr lang="en-US" dirty="0"/>
              <a:t>Only way to make a Class 2 function thread-safe is to make </a:t>
            </a:r>
            <a:r>
              <a:rPr lang="en-US"/>
              <a:t>it reentrant </a:t>
            </a:r>
            <a:r>
              <a:rPr lang="en-US" dirty="0"/>
              <a:t>(e.g., </a:t>
            </a:r>
            <a:r>
              <a:rPr lang="en-US" dirty="0" err="1">
                <a:latin typeface="Courier New"/>
                <a:cs typeface="Courier New"/>
              </a:rPr>
              <a:t>rand_r</a:t>
            </a:r>
            <a:r>
              <a:rPr lang="en-US" dirty="0"/>
              <a:t> )</a:t>
            </a:r>
          </a:p>
        </p:txBody>
      </p:sp>
      <p:sp>
        <p:nvSpPr>
          <p:cNvPr id="4" name="Oval 383"/>
          <p:cNvSpPr>
            <a:spLocks noChangeArrowheads="1"/>
          </p:cNvSpPr>
          <p:nvPr/>
        </p:nvSpPr>
        <p:spPr bwMode="auto">
          <a:xfrm>
            <a:off x="1828800" y="4876800"/>
            <a:ext cx="1524000" cy="1143000"/>
          </a:xfrm>
          <a:prstGeom prst="ellipse">
            <a:avLst/>
          </a:prstGeom>
          <a:solidFill>
            <a:srgbClr val="F7F5CD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+mn-lt"/>
              </a:rPr>
              <a:t>Reentrant</a:t>
            </a:r>
          </a:p>
          <a:p>
            <a:r>
              <a:rPr lang="en-US" sz="2000" dirty="0">
                <a:latin typeface="+mn-lt"/>
              </a:rPr>
              <a:t>functions</a:t>
            </a:r>
          </a:p>
        </p:txBody>
      </p:sp>
      <p:sp>
        <p:nvSpPr>
          <p:cNvPr id="5" name="Text Box 387"/>
          <p:cNvSpPr txBox="1">
            <a:spLocks noChangeArrowheads="1"/>
          </p:cNvSpPr>
          <p:nvPr/>
        </p:nvSpPr>
        <p:spPr bwMode="auto">
          <a:xfrm>
            <a:off x="1312862" y="3867090"/>
            <a:ext cx="1531188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All functions</a:t>
            </a:r>
          </a:p>
        </p:txBody>
      </p:sp>
      <p:sp>
        <p:nvSpPr>
          <p:cNvPr id="7" name="Rectangle 389"/>
          <p:cNvSpPr>
            <a:spLocks noChangeArrowheads="1"/>
          </p:cNvSpPr>
          <p:nvPr/>
        </p:nvSpPr>
        <p:spPr bwMode="auto">
          <a:xfrm>
            <a:off x="3886200" y="4267200"/>
            <a:ext cx="2514600" cy="1905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+mn-lt"/>
            </a:endParaRPr>
          </a:p>
        </p:txBody>
      </p:sp>
      <p:sp>
        <p:nvSpPr>
          <p:cNvPr id="8" name="Text Box 390"/>
          <p:cNvSpPr txBox="1">
            <a:spLocks noChangeArrowheads="1"/>
          </p:cNvSpPr>
          <p:nvPr/>
        </p:nvSpPr>
        <p:spPr bwMode="auto">
          <a:xfrm>
            <a:off x="4310301" y="4813369"/>
            <a:ext cx="1723549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Thread-unsafe</a:t>
            </a:r>
          </a:p>
          <a:p>
            <a:r>
              <a:rPr lang="en-US" sz="2000" dirty="0">
                <a:latin typeface="+mn-lt"/>
              </a:rPr>
              <a:t>functions</a:t>
            </a:r>
          </a:p>
        </p:txBody>
      </p:sp>
      <p:sp>
        <p:nvSpPr>
          <p:cNvPr id="9" name="Text Box 391"/>
          <p:cNvSpPr txBox="1">
            <a:spLocks noChangeArrowheads="1"/>
          </p:cNvSpPr>
          <p:nvPr/>
        </p:nvSpPr>
        <p:spPr bwMode="auto">
          <a:xfrm>
            <a:off x="1861476" y="4203769"/>
            <a:ext cx="1442773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Thread-safe</a:t>
            </a:r>
          </a:p>
          <a:p>
            <a:r>
              <a:rPr lang="en-US" sz="2000" dirty="0">
                <a:latin typeface="+mn-lt"/>
              </a:rPr>
              <a:t>functions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203" y="435677"/>
            <a:ext cx="9144000" cy="926397"/>
          </a:xfrm>
        </p:spPr>
        <p:txBody>
          <a:bodyPr/>
          <a:lstStyle/>
          <a:p>
            <a:r>
              <a:rPr lang="en-US" dirty="0"/>
              <a:t>Review: Using Semaphores to</a:t>
            </a:r>
            <a:br>
              <a:rPr lang="en-US" dirty="0"/>
            </a:br>
            <a:r>
              <a:rPr lang="en-US" sz="3200" dirty="0">
                <a:solidFill>
                  <a:srgbClr val="FF0000"/>
                </a:solidFill>
              </a:rPr>
              <a:t>Protect Shared Resources via Mutual Exclusion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590675"/>
            <a:ext cx="8213725" cy="1990725"/>
          </a:xfrm>
        </p:spPr>
        <p:txBody>
          <a:bodyPr/>
          <a:lstStyle/>
          <a:p>
            <a:r>
              <a:rPr lang="en-US" dirty="0"/>
              <a:t>Basic idea:</a:t>
            </a:r>
          </a:p>
          <a:p>
            <a:pPr lvl="1"/>
            <a:r>
              <a:rPr lang="en-US" dirty="0"/>
              <a:t>Associate a unique semaphore </a:t>
            </a:r>
            <a:r>
              <a:rPr lang="en-US" i="1" dirty="0"/>
              <a:t>mutex</a:t>
            </a:r>
            <a:r>
              <a:rPr lang="en-US" dirty="0"/>
              <a:t>, initially 1, with each shared variable (or related set of shared variables)</a:t>
            </a:r>
          </a:p>
          <a:p>
            <a:pPr lvl="1"/>
            <a:r>
              <a:rPr lang="en-US" dirty="0"/>
              <a:t>Surround each access to the shared variable(s) with </a:t>
            </a:r>
            <a:r>
              <a:rPr lang="en-US" i="1" dirty="0"/>
              <a:t>P(</a:t>
            </a:r>
            <a:r>
              <a:rPr lang="en-US" i="1" dirty="0" err="1"/>
              <a:t>mutex</a:t>
            </a:r>
            <a:r>
              <a:rPr lang="en-US" i="1" dirty="0"/>
              <a:t>)</a:t>
            </a:r>
            <a:r>
              <a:rPr lang="en-US" dirty="0"/>
              <a:t> and </a:t>
            </a:r>
          </a:p>
          <a:p>
            <a:pPr lvl="1">
              <a:buNone/>
            </a:pPr>
            <a:r>
              <a:rPr lang="en-US" i="1" dirty="0"/>
              <a:t>	V(</a:t>
            </a:r>
            <a:r>
              <a:rPr lang="en-US" i="1" dirty="0" err="1"/>
              <a:t>mutex</a:t>
            </a:r>
            <a:r>
              <a:rPr lang="en-US" i="1" dirty="0"/>
              <a:t>)</a:t>
            </a:r>
            <a:r>
              <a:rPr lang="en-US" dirty="0"/>
              <a:t> operations</a:t>
            </a:r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3809937"/>
            <a:ext cx="1828800" cy="1477328"/>
          </a:xfrm>
          <a:prstGeom prst="rect">
            <a:avLst/>
          </a:prstGeom>
          <a:solidFill>
            <a:srgbClr val="F6F5BD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urier New"/>
                <a:cs typeface="Courier New"/>
              </a:rPr>
              <a:t>  </a:t>
            </a:r>
            <a:r>
              <a:rPr lang="en-US" sz="1800" dirty="0" err="1">
                <a:latin typeface="Courier New"/>
                <a:cs typeface="Courier New"/>
              </a:rPr>
              <a:t>mutex</a:t>
            </a:r>
            <a:r>
              <a:rPr lang="en-US" sz="1800" dirty="0">
                <a:latin typeface="Courier New"/>
                <a:cs typeface="Courier New"/>
              </a:rPr>
              <a:t> = 1</a:t>
            </a:r>
          </a:p>
          <a:p>
            <a:endParaRPr lang="en-US" sz="1800" dirty="0">
              <a:latin typeface="Courier New"/>
              <a:cs typeface="Courier New"/>
            </a:endParaRPr>
          </a:p>
          <a:p>
            <a:r>
              <a:rPr lang="en-US" sz="1800" dirty="0">
                <a:latin typeface="Courier New"/>
                <a:cs typeface="Courier New"/>
              </a:rPr>
              <a:t>  P(</a:t>
            </a:r>
            <a:r>
              <a:rPr lang="en-US" sz="1800" dirty="0" err="1">
                <a:latin typeface="Courier New"/>
                <a:cs typeface="Courier New"/>
              </a:rPr>
              <a:t>mutex</a:t>
            </a:r>
            <a:r>
              <a:rPr lang="en-US" sz="1800" dirty="0">
                <a:latin typeface="Courier New"/>
                <a:cs typeface="Courier New"/>
              </a:rPr>
              <a:t>)</a:t>
            </a:r>
          </a:p>
          <a:p>
            <a:r>
              <a:rPr lang="en-US" sz="1800" dirty="0">
                <a:latin typeface="Courier New"/>
                <a:cs typeface="Courier New"/>
              </a:rPr>
              <a:t>  </a:t>
            </a:r>
            <a:r>
              <a:rPr lang="en-US" sz="1800" dirty="0" err="1">
                <a:latin typeface="Courier New"/>
                <a:cs typeface="Courier New"/>
              </a:rPr>
              <a:t>cnt</a:t>
            </a:r>
            <a:r>
              <a:rPr lang="en-US" sz="1800" dirty="0">
                <a:latin typeface="Courier New"/>
                <a:cs typeface="Courier New"/>
              </a:rPr>
              <a:t>++</a:t>
            </a:r>
          </a:p>
          <a:p>
            <a:r>
              <a:rPr lang="en-US" sz="1800" dirty="0">
                <a:latin typeface="Courier New"/>
                <a:cs typeface="Courier New"/>
              </a:rPr>
              <a:t>  V(</a:t>
            </a:r>
            <a:r>
              <a:rPr lang="en-US" sz="1800" dirty="0" err="1">
                <a:latin typeface="Courier New"/>
                <a:cs typeface="Courier New"/>
              </a:rPr>
              <a:t>mutex</a:t>
            </a:r>
            <a:r>
              <a:rPr lang="en-US" sz="1800" dirty="0">
                <a:latin typeface="Courier New"/>
                <a:cs typeface="Courier New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213454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11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Thread-Safe Library Functions</a:t>
            </a:r>
          </a:p>
        </p:txBody>
      </p:sp>
      <p:sp>
        <p:nvSpPr>
          <p:cNvPr id="85811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functions in the Standard C Library (at the back of your K&amp;R text) are thread-safe</a:t>
            </a:r>
          </a:p>
          <a:p>
            <a:pPr lvl="1"/>
            <a:r>
              <a:rPr lang="en-US" dirty="0"/>
              <a:t>Examples: </a:t>
            </a:r>
            <a:r>
              <a:rPr lang="en-US" b="1" dirty="0" err="1">
                <a:latin typeface="Courier New" pitchFamily="49" charset="0"/>
              </a:rPr>
              <a:t>malloc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free</a:t>
            </a:r>
            <a:r>
              <a:rPr lang="en-US" b="1" dirty="0"/>
              <a:t>, </a:t>
            </a:r>
            <a:r>
              <a:rPr lang="en-US" b="1" dirty="0" err="1">
                <a:latin typeface="Courier New" pitchFamily="49" charset="0"/>
              </a:rPr>
              <a:t>printf</a:t>
            </a:r>
            <a:r>
              <a:rPr lang="en-US" b="1" dirty="0"/>
              <a:t>, </a:t>
            </a:r>
            <a:r>
              <a:rPr lang="en-US" b="1" dirty="0" err="1">
                <a:latin typeface="Courier New" pitchFamily="49" charset="0"/>
              </a:rPr>
              <a:t>scanf</a:t>
            </a:r>
            <a:endParaRPr lang="en-US" b="1" dirty="0">
              <a:latin typeface="Courier New" pitchFamily="49" charset="0"/>
            </a:endParaRPr>
          </a:p>
          <a:p>
            <a:r>
              <a:rPr lang="en-US" dirty="0"/>
              <a:t>Most Unix system calls are thread-safe, with a few exceptions:</a:t>
            </a:r>
          </a:p>
        </p:txBody>
      </p:sp>
      <p:sp>
        <p:nvSpPr>
          <p:cNvPr id="858116" name="Text Box 4"/>
          <p:cNvSpPr txBox="1">
            <a:spLocks noChangeArrowheads="1"/>
          </p:cNvSpPr>
          <p:nvPr/>
        </p:nvSpPr>
        <p:spPr bwMode="auto">
          <a:xfrm>
            <a:off x="1114425" y="3606800"/>
            <a:ext cx="6750050" cy="2569934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bIns="0" anchor="ctr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Thread-unsafe function	Class	Reentrant version</a:t>
            </a:r>
          </a:p>
          <a:p>
            <a:pPr algn="l">
              <a:spcBef>
                <a:spcPts val="600"/>
              </a:spcBef>
            </a:pPr>
            <a:r>
              <a:rPr lang="en-US" sz="1800" dirty="0" err="1">
                <a:latin typeface="Courier New" pitchFamily="49" charset="0"/>
              </a:rPr>
              <a:t>asctime</a:t>
            </a:r>
            <a:r>
              <a:rPr lang="en-US" sz="1800" dirty="0">
                <a:latin typeface="Courier New" pitchFamily="49" charset="0"/>
              </a:rPr>
              <a:t>		 3	</a:t>
            </a:r>
            <a:r>
              <a:rPr lang="en-US" sz="1800" dirty="0" err="1">
                <a:latin typeface="Courier New" pitchFamily="49" charset="0"/>
              </a:rPr>
              <a:t>asctime_r</a:t>
            </a:r>
            <a:endParaRPr lang="en-US" sz="1800" dirty="0">
              <a:latin typeface="Courier New" pitchFamily="49" charset="0"/>
            </a:endParaRPr>
          </a:p>
          <a:p>
            <a:pPr algn="l"/>
            <a:r>
              <a:rPr lang="en-US" sz="1800" dirty="0" err="1">
                <a:latin typeface="Courier New" pitchFamily="49" charset="0"/>
              </a:rPr>
              <a:t>ctime</a:t>
            </a:r>
            <a:r>
              <a:rPr lang="en-US" sz="1800" dirty="0">
                <a:latin typeface="Courier New" pitchFamily="49" charset="0"/>
              </a:rPr>
              <a:t>			 3	</a:t>
            </a:r>
            <a:r>
              <a:rPr lang="en-US" sz="1800" dirty="0" err="1">
                <a:latin typeface="Courier New" pitchFamily="49" charset="0"/>
              </a:rPr>
              <a:t>ctime_r</a:t>
            </a:r>
            <a:endParaRPr lang="en-US" sz="1800" dirty="0">
              <a:latin typeface="Courier New" pitchFamily="49" charset="0"/>
            </a:endParaRPr>
          </a:p>
          <a:p>
            <a:pPr algn="l"/>
            <a:r>
              <a:rPr lang="en-US" sz="1800" dirty="0" err="1">
                <a:latin typeface="Courier New" pitchFamily="49" charset="0"/>
              </a:rPr>
              <a:t>gethostbyaddr</a:t>
            </a:r>
            <a:r>
              <a:rPr lang="en-US" sz="1800" dirty="0">
                <a:latin typeface="Courier New" pitchFamily="49" charset="0"/>
              </a:rPr>
              <a:t>		 3	</a:t>
            </a:r>
            <a:r>
              <a:rPr lang="en-US" sz="1800" dirty="0" err="1">
                <a:latin typeface="Courier New" pitchFamily="49" charset="0"/>
              </a:rPr>
              <a:t>gethostbyaddr_r</a:t>
            </a:r>
            <a:endParaRPr lang="en-US" sz="1800" dirty="0">
              <a:latin typeface="Courier New" pitchFamily="49" charset="0"/>
            </a:endParaRPr>
          </a:p>
          <a:p>
            <a:pPr algn="l"/>
            <a:r>
              <a:rPr lang="en-US" sz="1800" dirty="0" err="1">
                <a:latin typeface="Courier New" pitchFamily="49" charset="0"/>
              </a:rPr>
              <a:t>gethostbyname</a:t>
            </a:r>
            <a:r>
              <a:rPr lang="en-US" sz="1800" dirty="0">
                <a:latin typeface="Courier New" pitchFamily="49" charset="0"/>
              </a:rPr>
              <a:t>		 3	</a:t>
            </a:r>
            <a:r>
              <a:rPr lang="en-US" sz="1800" dirty="0" err="1">
                <a:latin typeface="Courier New" pitchFamily="49" charset="0"/>
              </a:rPr>
              <a:t>gethostbyname_r</a:t>
            </a:r>
            <a:endParaRPr lang="en-US" sz="1800" dirty="0">
              <a:latin typeface="Courier New" pitchFamily="49" charset="0"/>
            </a:endParaRPr>
          </a:p>
          <a:p>
            <a:pPr algn="l"/>
            <a:r>
              <a:rPr lang="en-US" sz="1800" dirty="0" err="1">
                <a:latin typeface="Courier New" pitchFamily="49" charset="0"/>
              </a:rPr>
              <a:t>inet_ntoa</a:t>
            </a:r>
            <a:r>
              <a:rPr lang="en-US" sz="1800" dirty="0">
                <a:latin typeface="Courier New" pitchFamily="49" charset="0"/>
              </a:rPr>
              <a:t>		 3	(none)</a:t>
            </a:r>
          </a:p>
          <a:p>
            <a:pPr algn="l"/>
            <a:r>
              <a:rPr lang="en-US" sz="1800" dirty="0" err="1">
                <a:latin typeface="Courier New" pitchFamily="49" charset="0"/>
              </a:rPr>
              <a:t>localtime</a:t>
            </a:r>
            <a:r>
              <a:rPr lang="en-US" sz="1800" dirty="0">
                <a:latin typeface="Courier New" pitchFamily="49" charset="0"/>
              </a:rPr>
              <a:t>		 3	</a:t>
            </a:r>
            <a:r>
              <a:rPr lang="en-US" sz="1800" dirty="0" err="1">
                <a:latin typeface="Courier New" pitchFamily="49" charset="0"/>
              </a:rPr>
              <a:t>localtime_r</a:t>
            </a:r>
            <a:endParaRPr lang="en-US" sz="1800" dirty="0">
              <a:latin typeface="Courier New" pitchFamily="49" charset="0"/>
            </a:endParaRPr>
          </a:p>
          <a:p>
            <a:pPr algn="l"/>
            <a:r>
              <a:rPr lang="en-US" sz="1800" dirty="0">
                <a:latin typeface="Courier New" pitchFamily="49" charset="0"/>
              </a:rPr>
              <a:t>rand			 2	</a:t>
            </a:r>
            <a:r>
              <a:rPr lang="en-US" sz="1800" dirty="0" err="1">
                <a:latin typeface="Courier New" pitchFamily="49" charset="0"/>
              </a:rPr>
              <a:t>rand_r</a:t>
            </a:r>
            <a:endParaRPr lang="en-US" sz="1800" dirty="0">
              <a:latin typeface="Courier New" pitchFamily="49" charset="0"/>
            </a:endParaRPr>
          </a:p>
          <a:p>
            <a:pPr algn="l"/>
            <a:endParaRPr lang="en-US" sz="18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Using semaphores to schedule shared resources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Readers-writers problem</a:t>
            </a:r>
          </a:p>
          <a:p>
            <a:r>
              <a:rPr lang="en-US" dirty="0"/>
              <a:t>Other concurrency issues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Races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Deadlocks</a:t>
            </a:r>
          </a:p>
          <a:p>
            <a:pPr lvl="1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Thread safety</a:t>
            </a:r>
          </a:p>
          <a:p>
            <a:pPr lvl="1"/>
            <a:r>
              <a:rPr lang="en-US" b="1" dirty="0"/>
              <a:t>Interactions between threads and signal handling</a:t>
            </a:r>
          </a:p>
          <a:p>
            <a:pPr lvl="1"/>
            <a:endParaRPr lang="en-US" b="1" dirty="0"/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3073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Signal Handling</a:t>
            </a:r>
          </a:p>
        </p:txBody>
      </p:sp>
      <p:sp>
        <p:nvSpPr>
          <p:cNvPr id="8069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90513" y="3048000"/>
            <a:ext cx="8624887" cy="3143250"/>
          </a:xfrm>
        </p:spPr>
        <p:txBody>
          <a:bodyPr/>
          <a:lstStyle/>
          <a:p>
            <a:r>
              <a:rPr lang="en-US" sz="2600" dirty="0"/>
              <a:t>Action</a:t>
            </a:r>
          </a:p>
          <a:p>
            <a:pPr lvl="1"/>
            <a:r>
              <a:rPr lang="en-US" dirty="0"/>
              <a:t>Signal can occur at any point in program execution</a:t>
            </a:r>
          </a:p>
          <a:p>
            <a:pPr lvl="2"/>
            <a:r>
              <a:rPr lang="en-US" dirty="0"/>
              <a:t>Unless signal is blocked</a:t>
            </a:r>
          </a:p>
          <a:p>
            <a:pPr lvl="1"/>
            <a:r>
              <a:rPr lang="en-US" dirty="0"/>
              <a:t>Signal handler runs within same thread</a:t>
            </a:r>
          </a:p>
          <a:p>
            <a:pPr lvl="1"/>
            <a:r>
              <a:rPr lang="en-US" dirty="0"/>
              <a:t>Must run to completion and then return to regular program execution</a:t>
            </a:r>
          </a:p>
          <a:p>
            <a:pPr lvl="2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E4E5BFE-6A8E-EC4E-A15E-B5E738E6C663}"/>
              </a:ext>
            </a:extLst>
          </p:cNvPr>
          <p:cNvGrpSpPr/>
          <p:nvPr/>
        </p:nvGrpSpPr>
        <p:grpSpPr>
          <a:xfrm>
            <a:off x="2650207" y="1219200"/>
            <a:ext cx="3878852" cy="1663918"/>
            <a:chOff x="5124214" y="3549860"/>
            <a:chExt cx="3878852" cy="1663918"/>
          </a:xfrm>
        </p:grpSpPr>
        <p:sp>
          <p:nvSpPr>
            <p:cNvPr id="5" name="Line 93">
              <a:extLst>
                <a:ext uri="{FF2B5EF4-FFF2-40B4-BE49-F238E27FC236}">
                  <a16:creationId xmlns:a16="http://schemas.microsoft.com/office/drawing/2014/main" id="{F96DBE58-A063-984C-A494-AB871055D9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27452" y="3597703"/>
              <a:ext cx="0" cy="598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6" name="Line 94">
              <a:extLst>
                <a:ext uri="{FF2B5EF4-FFF2-40B4-BE49-F238E27FC236}">
                  <a16:creationId xmlns:a16="http://schemas.microsoft.com/office/drawing/2014/main" id="{5A1BB7E8-6B92-7846-936D-C4DF4B56A6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3802" y="4202541"/>
              <a:ext cx="24003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" name="Line 95">
              <a:extLst>
                <a:ext uri="{FF2B5EF4-FFF2-40B4-BE49-F238E27FC236}">
                  <a16:creationId xmlns:a16="http://schemas.microsoft.com/office/drawing/2014/main" id="{EA091E02-3165-4540-BC58-ACA1387570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32514" y="4208891"/>
              <a:ext cx="0" cy="24647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" name="Line 96">
              <a:extLst>
                <a:ext uri="{FF2B5EF4-FFF2-40B4-BE49-F238E27FC236}">
                  <a16:creationId xmlns:a16="http://schemas.microsoft.com/office/drawing/2014/main" id="{376113CD-B1E4-8349-8D61-0C8A6C9A03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630627" y="4329541"/>
              <a:ext cx="2352675" cy="3873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" name="Line 97">
              <a:extLst>
                <a:ext uri="{FF2B5EF4-FFF2-40B4-BE49-F238E27FC236}">
                  <a16:creationId xmlns:a16="http://schemas.microsoft.com/office/drawing/2014/main" id="{8442EA93-6320-5848-A479-040B227DD0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29039" y="4337478"/>
              <a:ext cx="3175" cy="876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" name="Text Box 101">
              <a:extLst>
                <a:ext uri="{FF2B5EF4-FFF2-40B4-BE49-F238E27FC236}">
                  <a16:creationId xmlns:a16="http://schemas.microsoft.com/office/drawing/2014/main" id="{72684CDF-E02F-7048-BA71-1BE90A2C4D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4214" y="3919966"/>
              <a:ext cx="54725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 i="1">
                  <a:latin typeface="Helvetica" charset="0"/>
                </a:rPr>
                <a:t>I</a:t>
              </a:r>
              <a:r>
                <a:rPr lang="en-US" sz="1600" i="1" baseline="-25000">
                  <a:latin typeface="Helvetica" charset="0"/>
                </a:rPr>
                <a:t>curr</a:t>
              </a:r>
              <a:endParaRPr lang="en-US" sz="1600" i="1">
                <a:latin typeface="Helvetica" charset="0"/>
              </a:endParaRPr>
            </a:p>
          </p:txBody>
        </p:sp>
        <p:sp>
          <p:nvSpPr>
            <p:cNvPr id="11" name="Text Box 102">
              <a:extLst>
                <a:ext uri="{FF2B5EF4-FFF2-40B4-BE49-F238E27FC236}">
                  <a16:creationId xmlns:a16="http://schemas.microsoft.com/office/drawing/2014/main" id="{0966EC43-04B9-9140-8CA2-2B7C4A4CAC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4214" y="4116816"/>
              <a:ext cx="56106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 i="1">
                  <a:latin typeface="Helvetica" charset="0"/>
                </a:rPr>
                <a:t>I</a:t>
              </a:r>
              <a:r>
                <a:rPr lang="en-US" sz="1600" i="1" baseline="-25000">
                  <a:latin typeface="Helvetica" charset="0"/>
                </a:rPr>
                <a:t>next</a:t>
              </a:r>
              <a:endParaRPr lang="en-US" sz="1600" i="1">
                <a:latin typeface="Helvetica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A332D41-F4C7-C244-8D7A-9EC14C3AE0A0}"/>
                </a:ext>
              </a:extLst>
            </p:cNvPr>
            <p:cNvSpPr txBox="1"/>
            <p:nvPr/>
          </p:nvSpPr>
          <p:spPr>
            <a:xfrm>
              <a:off x="5624003" y="354986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800" i="1" dirty="0">
                <a:solidFill>
                  <a:srgbClr val="800000"/>
                </a:solidFill>
                <a:latin typeface="Calibri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DC38F55-E721-7846-B7F7-C937D81AD462}"/>
                </a:ext>
              </a:extLst>
            </p:cNvPr>
            <p:cNvSpPr txBox="1"/>
            <p:nvPr/>
          </p:nvSpPr>
          <p:spPr>
            <a:xfrm>
              <a:off x="8055371" y="3962400"/>
              <a:ext cx="9476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solidFill>
                    <a:srgbClr val="800000"/>
                  </a:solidFill>
                  <a:latin typeface="Calibri" pitchFamily="34" charset="0"/>
                </a:rPr>
                <a:t>Handler</a:t>
              </a:r>
            </a:p>
          </p:txBody>
        </p:sp>
        <p:sp>
          <p:nvSpPr>
            <p:cNvPr id="14" name="Line 95">
              <a:extLst>
                <a:ext uri="{FF2B5EF4-FFF2-40B4-BE49-F238E27FC236}">
                  <a16:creationId xmlns:a16="http://schemas.microsoft.com/office/drawing/2014/main" id="{F6E63681-4A27-EE4B-A9B6-2299DBB0CF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32514" y="4455370"/>
              <a:ext cx="0" cy="2615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B8ECFE4-54DC-2D4B-949F-88C7E45602BE}"/>
                </a:ext>
              </a:extLst>
            </p:cNvPr>
            <p:cNvSpPr txBox="1"/>
            <p:nvPr/>
          </p:nvSpPr>
          <p:spPr>
            <a:xfrm>
              <a:off x="6622092" y="3562560"/>
              <a:ext cx="9712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i="1" dirty="0">
                  <a:latin typeface="Calibri" pitchFamily="34" charset="0"/>
                </a:rPr>
                <a:t>Receive</a:t>
              </a:r>
            </a:p>
            <a:p>
              <a:pPr algn="ctr"/>
              <a:r>
                <a:rPr lang="en-US" sz="1800" i="1" dirty="0">
                  <a:latin typeface="Calibri" pitchFamily="34" charset="0"/>
                </a:rPr>
                <a:t>signal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98810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 / Signals Interactions</a:t>
            </a:r>
          </a:p>
        </p:txBody>
      </p:sp>
      <p:sp>
        <p:nvSpPr>
          <p:cNvPr id="8069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90513" y="3048000"/>
            <a:ext cx="8624887" cy="3143250"/>
          </a:xfrm>
        </p:spPr>
        <p:txBody>
          <a:bodyPr/>
          <a:lstStyle/>
          <a:p>
            <a:r>
              <a:rPr lang="en-US" sz="2600" dirty="0"/>
              <a:t>Many library functions use lock-and-copy for thread safety</a:t>
            </a:r>
          </a:p>
          <a:p>
            <a:pPr lvl="1"/>
            <a:r>
              <a:rPr lang="en-US" dirty="0"/>
              <a:t>Because they have hidden state</a:t>
            </a:r>
          </a:p>
          <a:p>
            <a:pPr lvl="1"/>
            <a:r>
              <a:rPr lang="en-US" dirty="0"/>
              <a:t>malloc</a:t>
            </a:r>
          </a:p>
          <a:p>
            <a:pPr lvl="2"/>
            <a:r>
              <a:rPr lang="en-US" dirty="0"/>
              <a:t>Free lists</a:t>
            </a:r>
          </a:p>
          <a:p>
            <a:pPr lvl="1"/>
            <a:r>
              <a:rPr lang="en-US" dirty="0" err="1"/>
              <a:t>fprintf</a:t>
            </a:r>
            <a:r>
              <a:rPr lang="en-US" dirty="0"/>
              <a:t>, </a:t>
            </a:r>
            <a:r>
              <a:rPr lang="en-US" dirty="0" err="1"/>
              <a:t>printf</a:t>
            </a:r>
            <a:r>
              <a:rPr lang="en-US" dirty="0"/>
              <a:t>, puts</a:t>
            </a:r>
          </a:p>
          <a:p>
            <a:pPr lvl="2"/>
            <a:r>
              <a:rPr lang="en-US" dirty="0"/>
              <a:t>So that outputs from multiple threads don’t interleave</a:t>
            </a:r>
          </a:p>
          <a:p>
            <a:pPr lvl="1"/>
            <a:r>
              <a:rPr lang="en-US" dirty="0" err="1"/>
              <a:t>sprintf</a:t>
            </a:r>
            <a:endParaRPr lang="en-US" dirty="0"/>
          </a:p>
          <a:p>
            <a:pPr lvl="2"/>
            <a:r>
              <a:rPr lang="en-US" dirty="0"/>
              <a:t>Not officially </a:t>
            </a:r>
            <a:r>
              <a:rPr lang="en-US" dirty="0" err="1"/>
              <a:t>asynch</a:t>
            </a:r>
            <a:r>
              <a:rPr lang="en-US" dirty="0"/>
              <a:t>-signal-safe, but seems to be OK</a:t>
            </a:r>
          </a:p>
          <a:p>
            <a:r>
              <a:rPr lang="en-US" dirty="0"/>
              <a:t>OK for handler that doesn’t use these library functions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E4E5BFE-6A8E-EC4E-A15E-B5E738E6C663}"/>
              </a:ext>
            </a:extLst>
          </p:cNvPr>
          <p:cNvGrpSpPr/>
          <p:nvPr/>
        </p:nvGrpSpPr>
        <p:grpSpPr>
          <a:xfrm>
            <a:off x="2650207" y="1219200"/>
            <a:ext cx="3878852" cy="1663918"/>
            <a:chOff x="5124214" y="3549860"/>
            <a:chExt cx="3878852" cy="1663918"/>
          </a:xfrm>
        </p:grpSpPr>
        <p:sp>
          <p:nvSpPr>
            <p:cNvPr id="5" name="Line 93">
              <a:extLst>
                <a:ext uri="{FF2B5EF4-FFF2-40B4-BE49-F238E27FC236}">
                  <a16:creationId xmlns:a16="http://schemas.microsoft.com/office/drawing/2014/main" id="{F96DBE58-A063-984C-A494-AB871055D9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27452" y="3597703"/>
              <a:ext cx="0" cy="598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6" name="Line 94">
              <a:extLst>
                <a:ext uri="{FF2B5EF4-FFF2-40B4-BE49-F238E27FC236}">
                  <a16:creationId xmlns:a16="http://schemas.microsoft.com/office/drawing/2014/main" id="{5A1BB7E8-6B92-7846-936D-C4DF4B56A6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3802" y="4202541"/>
              <a:ext cx="24003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" name="Line 95">
              <a:extLst>
                <a:ext uri="{FF2B5EF4-FFF2-40B4-BE49-F238E27FC236}">
                  <a16:creationId xmlns:a16="http://schemas.microsoft.com/office/drawing/2014/main" id="{EA091E02-3165-4540-BC58-ACA1387570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32514" y="4208891"/>
              <a:ext cx="0" cy="24647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" name="Line 96">
              <a:extLst>
                <a:ext uri="{FF2B5EF4-FFF2-40B4-BE49-F238E27FC236}">
                  <a16:creationId xmlns:a16="http://schemas.microsoft.com/office/drawing/2014/main" id="{376113CD-B1E4-8349-8D61-0C8A6C9A03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630627" y="4329541"/>
              <a:ext cx="2352675" cy="3873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" name="Line 97">
              <a:extLst>
                <a:ext uri="{FF2B5EF4-FFF2-40B4-BE49-F238E27FC236}">
                  <a16:creationId xmlns:a16="http://schemas.microsoft.com/office/drawing/2014/main" id="{8442EA93-6320-5848-A479-040B227DD0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29039" y="4337478"/>
              <a:ext cx="3175" cy="876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" name="Text Box 101">
              <a:extLst>
                <a:ext uri="{FF2B5EF4-FFF2-40B4-BE49-F238E27FC236}">
                  <a16:creationId xmlns:a16="http://schemas.microsoft.com/office/drawing/2014/main" id="{72684CDF-E02F-7048-BA71-1BE90A2C4D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4214" y="3919966"/>
              <a:ext cx="54725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 i="1">
                  <a:latin typeface="Helvetica" charset="0"/>
                </a:rPr>
                <a:t>I</a:t>
              </a:r>
              <a:r>
                <a:rPr lang="en-US" sz="1600" i="1" baseline="-25000">
                  <a:latin typeface="Helvetica" charset="0"/>
                </a:rPr>
                <a:t>curr</a:t>
              </a:r>
              <a:endParaRPr lang="en-US" sz="1600" i="1">
                <a:latin typeface="Helvetica" charset="0"/>
              </a:endParaRPr>
            </a:p>
          </p:txBody>
        </p:sp>
        <p:sp>
          <p:nvSpPr>
            <p:cNvPr id="11" name="Text Box 102">
              <a:extLst>
                <a:ext uri="{FF2B5EF4-FFF2-40B4-BE49-F238E27FC236}">
                  <a16:creationId xmlns:a16="http://schemas.microsoft.com/office/drawing/2014/main" id="{0966EC43-04B9-9140-8CA2-2B7C4A4CAC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4214" y="4116816"/>
              <a:ext cx="56106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 i="1">
                  <a:latin typeface="Helvetica" charset="0"/>
                </a:rPr>
                <a:t>I</a:t>
              </a:r>
              <a:r>
                <a:rPr lang="en-US" sz="1600" i="1" baseline="-25000">
                  <a:latin typeface="Helvetica" charset="0"/>
                </a:rPr>
                <a:t>next</a:t>
              </a:r>
              <a:endParaRPr lang="en-US" sz="1600" i="1">
                <a:latin typeface="Helvetica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A332D41-F4C7-C244-8D7A-9EC14C3AE0A0}"/>
                </a:ext>
              </a:extLst>
            </p:cNvPr>
            <p:cNvSpPr txBox="1"/>
            <p:nvPr/>
          </p:nvSpPr>
          <p:spPr>
            <a:xfrm>
              <a:off x="5624003" y="354986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800" i="1" dirty="0">
                <a:solidFill>
                  <a:srgbClr val="800000"/>
                </a:solidFill>
                <a:latin typeface="Calibri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DC38F55-E721-7846-B7F7-C937D81AD462}"/>
                </a:ext>
              </a:extLst>
            </p:cNvPr>
            <p:cNvSpPr txBox="1"/>
            <p:nvPr/>
          </p:nvSpPr>
          <p:spPr>
            <a:xfrm>
              <a:off x="8055371" y="3962400"/>
              <a:ext cx="9476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solidFill>
                    <a:srgbClr val="800000"/>
                  </a:solidFill>
                  <a:latin typeface="Calibri" pitchFamily="34" charset="0"/>
                </a:rPr>
                <a:t>Handler</a:t>
              </a:r>
            </a:p>
          </p:txBody>
        </p:sp>
        <p:sp>
          <p:nvSpPr>
            <p:cNvPr id="14" name="Line 95">
              <a:extLst>
                <a:ext uri="{FF2B5EF4-FFF2-40B4-BE49-F238E27FC236}">
                  <a16:creationId xmlns:a16="http://schemas.microsoft.com/office/drawing/2014/main" id="{F6E63681-4A27-EE4B-A9B6-2299DBB0CF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32514" y="4455370"/>
              <a:ext cx="0" cy="2615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B8ECFE4-54DC-2D4B-949F-88C7E45602BE}"/>
                </a:ext>
              </a:extLst>
            </p:cNvPr>
            <p:cNvSpPr txBox="1"/>
            <p:nvPr/>
          </p:nvSpPr>
          <p:spPr>
            <a:xfrm>
              <a:off x="6622092" y="3562560"/>
              <a:ext cx="9712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i="1" dirty="0">
                  <a:latin typeface="Calibri" pitchFamily="34" charset="0"/>
                </a:rPr>
                <a:t>Receive</a:t>
              </a:r>
            </a:p>
            <a:p>
              <a:pPr algn="ctr"/>
              <a:r>
                <a:rPr lang="en-US" sz="1800" i="1" dirty="0">
                  <a:latin typeface="Calibri" pitchFamily="34" charset="0"/>
                </a:rPr>
                <a:t>signal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D84252B-7ED6-094A-BC93-DF0BF5292AF1}"/>
              </a:ext>
            </a:extLst>
          </p:cNvPr>
          <p:cNvSpPr txBox="1"/>
          <p:nvPr/>
        </p:nvSpPr>
        <p:spPr>
          <a:xfrm>
            <a:off x="1506441" y="1307251"/>
            <a:ext cx="1406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fprintf.lock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()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EA282F-86F3-8B4A-A803-2E3428AAC407}"/>
              </a:ext>
            </a:extLst>
          </p:cNvPr>
          <p:cNvSpPr txBox="1"/>
          <p:nvPr/>
        </p:nvSpPr>
        <p:spPr>
          <a:xfrm>
            <a:off x="1495734" y="2196344"/>
            <a:ext cx="1620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fprintf.unlock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210836357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 Thread / Signal Interactions</a:t>
            </a:r>
          </a:p>
        </p:txBody>
      </p:sp>
      <p:sp>
        <p:nvSpPr>
          <p:cNvPr id="8069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90513" y="3048000"/>
            <a:ext cx="8624887" cy="3143250"/>
          </a:xfrm>
        </p:spPr>
        <p:txBody>
          <a:bodyPr/>
          <a:lstStyle/>
          <a:p>
            <a:r>
              <a:rPr lang="en-US" sz="2600" dirty="0"/>
              <a:t>What if:</a:t>
            </a:r>
          </a:p>
          <a:p>
            <a:pPr lvl="1"/>
            <a:r>
              <a:rPr lang="en-US" sz="2200" dirty="0"/>
              <a:t>Signal received while library function holds lock</a:t>
            </a:r>
          </a:p>
          <a:p>
            <a:pPr lvl="1"/>
            <a:r>
              <a:rPr lang="en-US" sz="2200" dirty="0"/>
              <a:t>Handler calls same (or related) library function</a:t>
            </a:r>
          </a:p>
          <a:p>
            <a:r>
              <a:rPr lang="en-US" dirty="0"/>
              <a:t>Deadlock!</a:t>
            </a:r>
          </a:p>
          <a:p>
            <a:pPr lvl="1"/>
            <a:r>
              <a:rPr lang="en-US" dirty="0"/>
              <a:t>Signal handler cannot proceed until it gets lock</a:t>
            </a:r>
          </a:p>
          <a:p>
            <a:pPr lvl="1"/>
            <a:r>
              <a:rPr lang="en-US" dirty="0"/>
              <a:t>Main program cannot proceed until handler completes</a:t>
            </a:r>
          </a:p>
          <a:p>
            <a:r>
              <a:rPr lang="en-US" dirty="0"/>
              <a:t>Key Point</a:t>
            </a:r>
          </a:p>
          <a:p>
            <a:pPr lvl="1"/>
            <a:r>
              <a:rPr lang="en-US" dirty="0"/>
              <a:t>Threads employ symmetric concurrency</a:t>
            </a:r>
          </a:p>
          <a:p>
            <a:pPr lvl="1"/>
            <a:r>
              <a:rPr lang="en-US" dirty="0"/>
              <a:t>Signal handling is asymmetric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E4E5BFE-6A8E-EC4E-A15E-B5E738E6C663}"/>
              </a:ext>
            </a:extLst>
          </p:cNvPr>
          <p:cNvGrpSpPr/>
          <p:nvPr/>
        </p:nvGrpSpPr>
        <p:grpSpPr>
          <a:xfrm>
            <a:off x="2650207" y="1219200"/>
            <a:ext cx="3878852" cy="1663918"/>
            <a:chOff x="5124214" y="3549860"/>
            <a:chExt cx="3878852" cy="1663918"/>
          </a:xfrm>
        </p:grpSpPr>
        <p:sp>
          <p:nvSpPr>
            <p:cNvPr id="5" name="Line 93">
              <a:extLst>
                <a:ext uri="{FF2B5EF4-FFF2-40B4-BE49-F238E27FC236}">
                  <a16:creationId xmlns:a16="http://schemas.microsoft.com/office/drawing/2014/main" id="{F96DBE58-A063-984C-A494-AB871055D9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27452" y="3597703"/>
              <a:ext cx="0" cy="598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6" name="Line 94">
              <a:extLst>
                <a:ext uri="{FF2B5EF4-FFF2-40B4-BE49-F238E27FC236}">
                  <a16:creationId xmlns:a16="http://schemas.microsoft.com/office/drawing/2014/main" id="{5A1BB7E8-6B92-7846-936D-C4DF4B56A6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3802" y="4202541"/>
              <a:ext cx="24003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" name="Line 95">
              <a:extLst>
                <a:ext uri="{FF2B5EF4-FFF2-40B4-BE49-F238E27FC236}">
                  <a16:creationId xmlns:a16="http://schemas.microsoft.com/office/drawing/2014/main" id="{EA091E02-3165-4540-BC58-ACA1387570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32514" y="4208891"/>
              <a:ext cx="0" cy="24647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" name="Line 96">
              <a:extLst>
                <a:ext uri="{FF2B5EF4-FFF2-40B4-BE49-F238E27FC236}">
                  <a16:creationId xmlns:a16="http://schemas.microsoft.com/office/drawing/2014/main" id="{376113CD-B1E4-8349-8D61-0C8A6C9A03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630627" y="4329541"/>
              <a:ext cx="2352675" cy="3873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" name="Line 97">
              <a:extLst>
                <a:ext uri="{FF2B5EF4-FFF2-40B4-BE49-F238E27FC236}">
                  <a16:creationId xmlns:a16="http://schemas.microsoft.com/office/drawing/2014/main" id="{8442EA93-6320-5848-A479-040B227DD0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29039" y="4337478"/>
              <a:ext cx="3175" cy="876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" name="Text Box 101">
              <a:extLst>
                <a:ext uri="{FF2B5EF4-FFF2-40B4-BE49-F238E27FC236}">
                  <a16:creationId xmlns:a16="http://schemas.microsoft.com/office/drawing/2014/main" id="{72684CDF-E02F-7048-BA71-1BE90A2C4D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4214" y="3919966"/>
              <a:ext cx="54725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 i="1">
                  <a:latin typeface="Helvetica" charset="0"/>
                </a:rPr>
                <a:t>I</a:t>
              </a:r>
              <a:r>
                <a:rPr lang="en-US" sz="1600" i="1" baseline="-25000">
                  <a:latin typeface="Helvetica" charset="0"/>
                </a:rPr>
                <a:t>curr</a:t>
              </a:r>
              <a:endParaRPr lang="en-US" sz="1600" i="1">
                <a:latin typeface="Helvetica" charset="0"/>
              </a:endParaRPr>
            </a:p>
          </p:txBody>
        </p:sp>
        <p:sp>
          <p:nvSpPr>
            <p:cNvPr id="11" name="Text Box 102">
              <a:extLst>
                <a:ext uri="{FF2B5EF4-FFF2-40B4-BE49-F238E27FC236}">
                  <a16:creationId xmlns:a16="http://schemas.microsoft.com/office/drawing/2014/main" id="{0966EC43-04B9-9140-8CA2-2B7C4A4CAC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4214" y="4116816"/>
              <a:ext cx="56106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 i="1">
                  <a:latin typeface="Helvetica" charset="0"/>
                </a:rPr>
                <a:t>I</a:t>
              </a:r>
              <a:r>
                <a:rPr lang="en-US" sz="1600" i="1" baseline="-25000">
                  <a:latin typeface="Helvetica" charset="0"/>
                </a:rPr>
                <a:t>next</a:t>
              </a:r>
              <a:endParaRPr lang="en-US" sz="1600" i="1">
                <a:latin typeface="Helvetica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A332D41-F4C7-C244-8D7A-9EC14C3AE0A0}"/>
                </a:ext>
              </a:extLst>
            </p:cNvPr>
            <p:cNvSpPr txBox="1"/>
            <p:nvPr/>
          </p:nvSpPr>
          <p:spPr>
            <a:xfrm>
              <a:off x="5624003" y="354986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800" i="1" dirty="0">
                <a:solidFill>
                  <a:srgbClr val="800000"/>
                </a:solidFill>
                <a:latin typeface="Calibri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DC38F55-E721-7846-B7F7-C937D81AD462}"/>
                </a:ext>
              </a:extLst>
            </p:cNvPr>
            <p:cNvSpPr txBox="1"/>
            <p:nvPr/>
          </p:nvSpPr>
          <p:spPr>
            <a:xfrm>
              <a:off x="8055371" y="3962400"/>
              <a:ext cx="9476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solidFill>
                    <a:srgbClr val="800000"/>
                  </a:solidFill>
                  <a:latin typeface="Calibri" pitchFamily="34" charset="0"/>
                </a:rPr>
                <a:t>Handler</a:t>
              </a:r>
            </a:p>
          </p:txBody>
        </p:sp>
        <p:sp>
          <p:nvSpPr>
            <p:cNvPr id="14" name="Line 95">
              <a:extLst>
                <a:ext uri="{FF2B5EF4-FFF2-40B4-BE49-F238E27FC236}">
                  <a16:creationId xmlns:a16="http://schemas.microsoft.com/office/drawing/2014/main" id="{F6E63681-4A27-EE4B-A9B6-2299DBB0CF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32514" y="4455370"/>
              <a:ext cx="0" cy="2615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B8ECFE4-54DC-2D4B-949F-88C7E45602BE}"/>
                </a:ext>
              </a:extLst>
            </p:cNvPr>
            <p:cNvSpPr txBox="1"/>
            <p:nvPr/>
          </p:nvSpPr>
          <p:spPr>
            <a:xfrm>
              <a:off x="6622092" y="3562560"/>
              <a:ext cx="9712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i="1" dirty="0">
                  <a:latin typeface="Calibri" pitchFamily="34" charset="0"/>
                </a:rPr>
                <a:t>Receive</a:t>
              </a:r>
            </a:p>
            <a:p>
              <a:pPr algn="ctr"/>
              <a:r>
                <a:rPr lang="en-US" sz="1800" i="1" dirty="0">
                  <a:latin typeface="Calibri" pitchFamily="34" charset="0"/>
                </a:rPr>
                <a:t>signal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D84252B-7ED6-094A-BC93-DF0BF5292AF1}"/>
              </a:ext>
            </a:extLst>
          </p:cNvPr>
          <p:cNvSpPr txBox="1"/>
          <p:nvPr/>
        </p:nvSpPr>
        <p:spPr>
          <a:xfrm>
            <a:off x="1506441" y="1307251"/>
            <a:ext cx="1406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fprintf.lock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()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EA282F-86F3-8B4A-A803-2E3428AAC407}"/>
              </a:ext>
            </a:extLst>
          </p:cNvPr>
          <p:cNvSpPr txBox="1"/>
          <p:nvPr/>
        </p:nvSpPr>
        <p:spPr>
          <a:xfrm>
            <a:off x="1495734" y="2196344"/>
            <a:ext cx="1620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E49494"/>
                </a:solidFill>
                <a:latin typeface="Calibri" pitchFamily="34" charset="0"/>
              </a:rPr>
              <a:t>fprintf.unlock</a:t>
            </a:r>
            <a:r>
              <a:rPr lang="en-US" sz="1800" dirty="0">
                <a:solidFill>
                  <a:srgbClr val="E49494"/>
                </a:solidFill>
                <a:latin typeface="Calibri" pitchFamily="34" charset="0"/>
              </a:rPr>
              <a:t>()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ED46DC-49D0-804A-A785-2CBF9DE450A1}"/>
              </a:ext>
            </a:extLst>
          </p:cNvPr>
          <p:cNvSpPr txBox="1"/>
          <p:nvPr/>
        </p:nvSpPr>
        <p:spPr>
          <a:xfrm>
            <a:off x="5607720" y="1905000"/>
            <a:ext cx="1406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fprintf.lock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()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BD10CF-E88D-274B-991B-9E9AE30228C0}"/>
              </a:ext>
            </a:extLst>
          </p:cNvPr>
          <p:cNvSpPr txBox="1"/>
          <p:nvPr/>
        </p:nvSpPr>
        <p:spPr>
          <a:xfrm>
            <a:off x="5587745" y="2190693"/>
            <a:ext cx="1620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E49494"/>
                </a:solidFill>
                <a:latin typeface="Calibri" pitchFamily="34" charset="0"/>
              </a:rPr>
              <a:t>fprintf.unlock</a:t>
            </a:r>
            <a:r>
              <a:rPr lang="en-US" sz="1800" dirty="0">
                <a:solidFill>
                  <a:srgbClr val="E49494"/>
                </a:solidFill>
                <a:latin typeface="Calibri" pitchFamily="34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345748878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1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Threads Summary</a:t>
            </a:r>
          </a:p>
        </p:txBody>
      </p:sp>
      <p:sp>
        <p:nvSpPr>
          <p:cNvPr id="8611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73022" y="1276350"/>
            <a:ext cx="8389978" cy="4972050"/>
          </a:xfrm>
        </p:spPr>
        <p:txBody>
          <a:bodyPr/>
          <a:lstStyle/>
          <a:p>
            <a:r>
              <a:rPr lang="en-US" dirty="0"/>
              <a:t>Threads provide another mechanism for writing concurrent programs</a:t>
            </a:r>
          </a:p>
          <a:p>
            <a:r>
              <a:rPr lang="en-US" dirty="0"/>
              <a:t>Threads are growing in popularity</a:t>
            </a:r>
          </a:p>
          <a:p>
            <a:pPr lvl="1"/>
            <a:r>
              <a:rPr lang="en-US" dirty="0"/>
              <a:t>Somewhat cheaper than processes</a:t>
            </a:r>
          </a:p>
          <a:p>
            <a:pPr lvl="1"/>
            <a:r>
              <a:rPr lang="en-US" dirty="0"/>
              <a:t>Easy to share data between threads</a:t>
            </a:r>
          </a:p>
          <a:p>
            <a:r>
              <a:rPr lang="en-US" dirty="0"/>
              <a:t>However, the ease of sharing has a cost:</a:t>
            </a:r>
          </a:p>
          <a:p>
            <a:pPr lvl="1"/>
            <a:r>
              <a:rPr lang="en-US" dirty="0"/>
              <a:t>Easy to introduce subtle synchronization errors</a:t>
            </a:r>
          </a:p>
          <a:p>
            <a:pPr lvl="1"/>
            <a:r>
              <a:rPr lang="en-US" dirty="0"/>
              <a:t>Tread carefully with threads!</a:t>
            </a:r>
          </a:p>
          <a:p>
            <a:pPr lvl="1"/>
            <a:endParaRPr lang="en-US" dirty="0"/>
          </a:p>
          <a:p>
            <a:r>
              <a:rPr lang="en-US" dirty="0"/>
              <a:t>For more info:</a:t>
            </a:r>
          </a:p>
          <a:p>
            <a:pPr lvl="1"/>
            <a:r>
              <a:rPr lang="en-US" dirty="0"/>
              <a:t>D. </a:t>
            </a:r>
            <a:r>
              <a:rPr lang="en-US" dirty="0" err="1"/>
              <a:t>Butenhof</a:t>
            </a:r>
            <a:r>
              <a:rPr lang="en-US" dirty="0"/>
              <a:t>, “Programming with </a:t>
            </a:r>
            <a:r>
              <a:rPr lang="en-US" dirty="0" err="1"/>
              <a:t>Posix</a:t>
            </a:r>
            <a:r>
              <a:rPr lang="en-US" dirty="0"/>
              <a:t> Threads”, Addison-Wesley, 1997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35677"/>
            <a:ext cx="8763000" cy="926397"/>
          </a:xfrm>
        </p:spPr>
        <p:txBody>
          <a:bodyPr/>
          <a:lstStyle/>
          <a:p>
            <a:r>
              <a:rPr lang="en-US" dirty="0"/>
              <a:t>Review: Using Lock for Mutual Exclusion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590675"/>
            <a:ext cx="8213725" cy="1990725"/>
          </a:xfrm>
        </p:spPr>
        <p:txBody>
          <a:bodyPr/>
          <a:lstStyle/>
          <a:p>
            <a:r>
              <a:rPr lang="en-US" dirty="0"/>
              <a:t>Basic idea:</a:t>
            </a:r>
          </a:p>
          <a:p>
            <a:pPr lvl="1">
              <a:tabLst>
                <a:tab pos="2054225" algn="l"/>
              </a:tabLst>
            </a:pPr>
            <a:r>
              <a:rPr lang="en-US" dirty="0"/>
              <a:t>Mutex is special case of semaphore that only has value 0 (locked) or 1 (unlocked)</a:t>
            </a:r>
          </a:p>
          <a:p>
            <a:pPr lvl="1">
              <a:lnSpc>
                <a:spcPct val="97000"/>
              </a:lnSpc>
              <a:tabLst>
                <a:tab pos="2054225" algn="l"/>
              </a:tabLst>
            </a:pPr>
            <a:r>
              <a:rPr lang="en-US" i="1" dirty="0"/>
              <a:t>Lock(m):</a:t>
            </a:r>
            <a:r>
              <a:rPr lang="en-US" dirty="0"/>
              <a:t>  	[  </a:t>
            </a:r>
            <a:r>
              <a:rPr lang="en-US" b="1" dirty="0">
                <a:latin typeface="Courier New" pitchFamily="49" charset="0"/>
              </a:rPr>
              <a:t>while (m == 0); m=0; </a:t>
            </a:r>
            <a:r>
              <a:rPr lang="en-US" dirty="0"/>
              <a:t>]</a:t>
            </a:r>
          </a:p>
          <a:p>
            <a:pPr lvl="1">
              <a:lnSpc>
                <a:spcPct val="97000"/>
              </a:lnSpc>
              <a:tabLst>
                <a:tab pos="2054225" algn="l"/>
              </a:tabLst>
            </a:pPr>
            <a:r>
              <a:rPr lang="en-US" i="1" dirty="0"/>
              <a:t>Unlock(m):</a:t>
            </a:r>
            <a:r>
              <a:rPr lang="en-US" dirty="0"/>
              <a:t>  	[  </a:t>
            </a:r>
            <a:r>
              <a:rPr lang="en-US" b="1" dirty="0">
                <a:latin typeface="Courier New" pitchFamily="49" charset="0"/>
              </a:rPr>
              <a:t>m=1</a:t>
            </a:r>
            <a:r>
              <a:rPr lang="en-US" dirty="0"/>
              <a:t>]</a:t>
            </a:r>
          </a:p>
          <a:p>
            <a:pPr marL="742950" indent="-285750">
              <a:lnSpc>
                <a:spcPct val="97000"/>
              </a:lnSpc>
              <a:tabLst>
                <a:tab pos="2054225" algn="l"/>
              </a:tabLst>
            </a:pPr>
            <a:r>
              <a:rPr lang="en-US" dirty="0"/>
              <a:t>~2x faster than using semaphore for this purpose</a:t>
            </a:r>
          </a:p>
          <a:p>
            <a:pPr lvl="1">
              <a:lnSpc>
                <a:spcPct val="97000"/>
              </a:lnSpc>
              <a:tabLst>
                <a:tab pos="2054225" algn="l"/>
              </a:tabLst>
            </a:pPr>
            <a:r>
              <a:rPr lang="en-US" dirty="0"/>
              <a:t>And, more clearly indicates programmer’s intention</a:t>
            </a:r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07550" y="4419600"/>
            <a:ext cx="2346325" cy="1477328"/>
          </a:xfrm>
          <a:prstGeom prst="rect">
            <a:avLst/>
          </a:prstGeom>
          <a:solidFill>
            <a:srgbClr val="F6F5BD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urier New"/>
                <a:cs typeface="Courier New"/>
              </a:rPr>
              <a:t>  </a:t>
            </a:r>
            <a:r>
              <a:rPr lang="en-US" sz="1800" dirty="0" err="1">
                <a:latin typeface="Courier New"/>
                <a:cs typeface="Courier New"/>
              </a:rPr>
              <a:t>mutex</a:t>
            </a:r>
            <a:r>
              <a:rPr lang="en-US" sz="1800" dirty="0">
                <a:latin typeface="Courier New"/>
                <a:cs typeface="Courier New"/>
              </a:rPr>
              <a:t> = 1</a:t>
            </a:r>
          </a:p>
          <a:p>
            <a:endParaRPr lang="en-US" sz="1800" dirty="0">
              <a:latin typeface="Courier New"/>
              <a:cs typeface="Courier New"/>
            </a:endParaRPr>
          </a:p>
          <a:p>
            <a:r>
              <a:rPr lang="en-US" sz="1800" dirty="0">
                <a:latin typeface="Courier New"/>
                <a:cs typeface="Courier New"/>
              </a:rPr>
              <a:t>  lock(mutex)</a:t>
            </a:r>
          </a:p>
          <a:p>
            <a:r>
              <a:rPr lang="en-US" sz="1800" dirty="0">
                <a:latin typeface="Courier New"/>
                <a:cs typeface="Courier New"/>
              </a:rPr>
              <a:t>  </a:t>
            </a:r>
            <a:r>
              <a:rPr lang="en-US" sz="1800" dirty="0" err="1">
                <a:latin typeface="Courier New"/>
                <a:cs typeface="Courier New"/>
              </a:rPr>
              <a:t>cnt</a:t>
            </a:r>
            <a:r>
              <a:rPr lang="en-US" sz="1800" dirty="0">
                <a:latin typeface="Courier New"/>
                <a:cs typeface="Courier New"/>
              </a:rPr>
              <a:t>++</a:t>
            </a:r>
          </a:p>
          <a:p>
            <a:r>
              <a:rPr lang="en-US" sz="1800" dirty="0">
                <a:latin typeface="Courier New"/>
                <a:cs typeface="Courier New"/>
              </a:rPr>
              <a:t>  unlock(mutex)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1F7C5E-86A9-48F7-ABF6-FFBC3FCA6F31}"/>
              </a:ext>
            </a:extLst>
          </p:cNvPr>
          <p:cNvSpPr txBox="1"/>
          <p:nvPr/>
        </p:nvSpPr>
        <p:spPr>
          <a:xfrm>
            <a:off x="7010400" y="4419600"/>
            <a:ext cx="1828800" cy="1477328"/>
          </a:xfrm>
          <a:prstGeom prst="rect">
            <a:avLst/>
          </a:prstGeom>
          <a:solidFill>
            <a:srgbClr val="F6F5BD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urier New"/>
                <a:cs typeface="Courier New"/>
              </a:rPr>
              <a:t>  </a:t>
            </a:r>
            <a:r>
              <a:rPr lang="en-US" sz="1800" dirty="0" err="1">
                <a:latin typeface="Courier New"/>
                <a:cs typeface="Courier New"/>
              </a:rPr>
              <a:t>mutex</a:t>
            </a:r>
            <a:r>
              <a:rPr lang="en-US" sz="1800" dirty="0">
                <a:latin typeface="Courier New"/>
                <a:cs typeface="Courier New"/>
              </a:rPr>
              <a:t> = 1</a:t>
            </a:r>
          </a:p>
          <a:p>
            <a:endParaRPr lang="en-US" sz="1800" dirty="0">
              <a:latin typeface="Courier New"/>
              <a:cs typeface="Courier New"/>
            </a:endParaRPr>
          </a:p>
          <a:p>
            <a:r>
              <a:rPr lang="en-US" sz="1800" dirty="0">
                <a:latin typeface="Courier New"/>
                <a:cs typeface="Courier New"/>
              </a:rPr>
              <a:t>  P(</a:t>
            </a:r>
            <a:r>
              <a:rPr lang="en-US" sz="1800" dirty="0" err="1">
                <a:latin typeface="Courier New"/>
                <a:cs typeface="Courier New"/>
              </a:rPr>
              <a:t>mutex</a:t>
            </a:r>
            <a:r>
              <a:rPr lang="en-US" sz="1800" dirty="0">
                <a:latin typeface="Courier New"/>
                <a:cs typeface="Courier New"/>
              </a:rPr>
              <a:t>)</a:t>
            </a:r>
          </a:p>
          <a:p>
            <a:r>
              <a:rPr lang="en-US" sz="1800" dirty="0">
                <a:latin typeface="Courier New"/>
                <a:cs typeface="Courier New"/>
              </a:rPr>
              <a:t>  </a:t>
            </a:r>
            <a:r>
              <a:rPr lang="en-US" sz="1800" dirty="0" err="1">
                <a:latin typeface="Courier New"/>
                <a:cs typeface="Courier New"/>
              </a:rPr>
              <a:t>cnt</a:t>
            </a:r>
            <a:r>
              <a:rPr lang="en-US" sz="1800" dirty="0">
                <a:latin typeface="Courier New"/>
                <a:cs typeface="Courier New"/>
              </a:rPr>
              <a:t>++</a:t>
            </a:r>
          </a:p>
          <a:p>
            <a:r>
              <a:rPr lang="en-US" sz="1800" dirty="0">
                <a:latin typeface="Courier New"/>
                <a:cs typeface="Courier New"/>
              </a:rPr>
              <a:t>  V(</a:t>
            </a:r>
            <a:r>
              <a:rPr lang="en-US" sz="1800" dirty="0" err="1">
                <a:latin typeface="Courier New"/>
                <a:cs typeface="Courier New"/>
              </a:rPr>
              <a:t>mutex</a:t>
            </a:r>
            <a:r>
              <a:rPr lang="en-US" sz="1800" dirty="0">
                <a:latin typeface="Courier New"/>
                <a:cs typeface="Courier New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365BCC-B72D-46B3-82E9-16ED09DA815E}"/>
              </a:ext>
            </a:extLst>
          </p:cNvPr>
          <p:cNvSpPr txBox="1"/>
          <p:nvPr/>
        </p:nvSpPr>
        <p:spPr>
          <a:xfrm>
            <a:off x="5638800" y="4973598"/>
            <a:ext cx="445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vs.</a:t>
            </a:r>
          </a:p>
        </p:txBody>
      </p:sp>
    </p:spTree>
    <p:extLst>
      <p:ext uri="{BB962C8B-B14F-4D97-AF65-F5344CB8AC3E}">
        <p14:creationId xmlns:p14="http://schemas.microsoft.com/office/powerpoint/2010/main" val="3230638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5ECDD-CBAE-44D5-8AA0-0A4E0DCB0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 about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83634-8658-4207-84EC-B597F157E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Lecture examples will use semaphores for both counting and mutual exclusion</a:t>
            </a:r>
          </a:p>
          <a:p>
            <a:pPr lvl="1"/>
            <a:r>
              <a:rPr lang="en-US" dirty="0"/>
              <a:t>Code is much shorter than using </a:t>
            </a:r>
            <a:r>
              <a:rPr lang="en-US" dirty="0" err="1"/>
              <a:t>pthread_mutex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777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936082" cy="762000"/>
          </a:xfrm>
        </p:spPr>
        <p:txBody>
          <a:bodyPr/>
          <a:lstStyle/>
          <a:p>
            <a:r>
              <a:rPr lang="en-US" dirty="0"/>
              <a:t>Review: Using Semaphores to</a:t>
            </a:r>
            <a:br>
              <a:rPr lang="en-US" dirty="0"/>
            </a:br>
            <a:r>
              <a:rPr lang="en-US" sz="3200" dirty="0">
                <a:solidFill>
                  <a:srgbClr val="FF0000"/>
                </a:solidFill>
              </a:rPr>
              <a:t>Coordinate Access to Shared Resources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444" y="1524000"/>
            <a:ext cx="8363556" cy="5334000"/>
          </a:xfrm>
        </p:spPr>
        <p:txBody>
          <a:bodyPr/>
          <a:lstStyle/>
          <a:p>
            <a:r>
              <a:rPr lang="en-US" dirty="0"/>
              <a:t>Basic idea: Thread uses a semaphore operation to notify another thread that some condition has become true</a:t>
            </a:r>
          </a:p>
          <a:p>
            <a:pPr lvl="1"/>
            <a:r>
              <a:rPr lang="en-US" dirty="0"/>
              <a:t>Use </a:t>
            </a:r>
            <a:r>
              <a:rPr lang="en-US" i="1" dirty="0"/>
              <a:t>counting semaphores </a:t>
            </a:r>
            <a:r>
              <a:rPr lang="en-US" dirty="0"/>
              <a:t>to keep track of resource state.</a:t>
            </a:r>
          </a:p>
          <a:p>
            <a:pPr lvl="1"/>
            <a:r>
              <a:rPr lang="en-US" dirty="0"/>
              <a:t>Use </a:t>
            </a:r>
            <a:r>
              <a:rPr lang="en-US" i="1" dirty="0"/>
              <a:t>binary semaphores </a:t>
            </a:r>
            <a:r>
              <a:rPr lang="en-US" dirty="0"/>
              <a:t>to notify other threads. </a:t>
            </a:r>
          </a:p>
          <a:p>
            <a:pPr>
              <a:spcBef>
                <a:spcPts val="1200"/>
              </a:spcBef>
            </a:pPr>
            <a:r>
              <a:rPr lang="en-US" dirty="0"/>
              <a:t>The Producer-Consumer Problem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Mediating interactions between processes that generate information and that then make use of that information</a:t>
            </a:r>
          </a:p>
          <a:p>
            <a:pPr lvl="1"/>
            <a:r>
              <a:rPr lang="en-US" i="1" dirty="0"/>
              <a:t>Single entry </a:t>
            </a:r>
            <a:r>
              <a:rPr lang="en-US" dirty="0"/>
              <a:t>buffer implemented with two binary semaphores</a:t>
            </a:r>
          </a:p>
          <a:p>
            <a:pPr lvl="2"/>
            <a:r>
              <a:rPr lang="en-US" dirty="0"/>
              <a:t>One to control access by producer(s)</a:t>
            </a:r>
          </a:p>
          <a:p>
            <a:pPr lvl="2"/>
            <a:r>
              <a:rPr lang="en-US" dirty="0"/>
              <a:t>One to control access by consumer(s)</a:t>
            </a:r>
          </a:p>
          <a:p>
            <a:pPr lvl="1"/>
            <a:r>
              <a:rPr lang="en-US" i="1" dirty="0"/>
              <a:t>N-entry</a:t>
            </a:r>
            <a:r>
              <a:rPr lang="en-US" dirty="0"/>
              <a:t> buffer implemented with semaphores + circular buffer</a:t>
            </a:r>
          </a:p>
          <a:p>
            <a:pPr lvl="1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B83E014-F2CE-487A-AA10-A91FCC662B67}"/>
              </a:ext>
            </a:extLst>
          </p:cNvPr>
          <p:cNvGrpSpPr/>
          <p:nvPr/>
        </p:nvGrpSpPr>
        <p:grpSpPr>
          <a:xfrm>
            <a:off x="1143000" y="3657600"/>
            <a:ext cx="4800600" cy="882650"/>
            <a:chOff x="1552575" y="1327150"/>
            <a:chExt cx="5486400" cy="1111250"/>
          </a:xfrm>
        </p:grpSpPr>
        <p:sp>
          <p:nvSpPr>
            <p:cNvPr id="4" name="Oval 5">
              <a:extLst>
                <a:ext uri="{FF2B5EF4-FFF2-40B4-BE49-F238E27FC236}">
                  <a16:creationId xmlns:a16="http://schemas.microsoft.com/office/drawing/2014/main" id="{8BB99080-35E6-4A04-A399-ABAE920735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2575" y="1327150"/>
              <a:ext cx="1219200" cy="1108075"/>
            </a:xfrm>
            <a:prstGeom prst="ellipse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600" dirty="0">
                  <a:latin typeface="+mn-lt"/>
                </a:rPr>
                <a:t>producer</a:t>
              </a:r>
            </a:p>
            <a:p>
              <a:pPr algn="ctr"/>
              <a:r>
                <a:rPr lang="en-US" sz="1600" dirty="0">
                  <a:latin typeface="+mn-lt"/>
                </a:rPr>
                <a:t>thread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5" name="Text Box 6">
              <a:extLst>
                <a:ext uri="{FF2B5EF4-FFF2-40B4-BE49-F238E27FC236}">
                  <a16:creationId xmlns:a16="http://schemas.microsoft.com/office/drawing/2014/main" id="{6BCB025A-EB54-450B-A46A-5C3351B413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8461" y="1600200"/>
              <a:ext cx="1567543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600" dirty="0">
                  <a:latin typeface="+mn-lt"/>
                </a:rPr>
                <a:t>Shared buffer</a:t>
              </a:r>
            </a:p>
          </p:txBody>
        </p:sp>
        <p:sp>
          <p:nvSpPr>
            <p:cNvPr id="6" name="Line 7">
              <a:extLst>
                <a:ext uri="{FF2B5EF4-FFF2-40B4-BE49-F238E27FC236}">
                  <a16:creationId xmlns:a16="http://schemas.microsoft.com/office/drawing/2014/main" id="{ACF229B1-1B3E-4709-9833-046B3FD96C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71775" y="1841498"/>
              <a:ext cx="69668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tIns="0" bIns="0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7" name="Line 8">
              <a:extLst>
                <a:ext uri="{FF2B5EF4-FFF2-40B4-BE49-F238E27FC236}">
                  <a16:creationId xmlns:a16="http://schemas.microsoft.com/office/drawing/2014/main" id="{7206C5D0-FA38-4A02-95FD-329FB19411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36004" y="1828799"/>
              <a:ext cx="783771" cy="834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tIns="0" bIns="0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8" name="Oval 9">
              <a:extLst>
                <a:ext uri="{FF2B5EF4-FFF2-40B4-BE49-F238E27FC236}">
                  <a16:creationId xmlns:a16="http://schemas.microsoft.com/office/drawing/2014/main" id="{FBC045B2-71BD-4C09-AFCF-EB6A67D2E6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9775" y="1330325"/>
              <a:ext cx="1219200" cy="1108075"/>
            </a:xfrm>
            <a:prstGeom prst="ellipse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600" dirty="0">
                  <a:latin typeface="+mn-lt"/>
                </a:rPr>
                <a:t>consumer</a:t>
              </a:r>
            </a:p>
            <a:p>
              <a:pPr algn="ctr"/>
              <a:r>
                <a:rPr lang="en-US" sz="1600" dirty="0">
                  <a:latin typeface="+mn-lt"/>
                </a:rPr>
                <a:t>thread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4969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/>
              <a:t>Using semaphores to schedule shared resources     </a:t>
            </a:r>
            <a:r>
              <a:rPr lang="en-US" dirty="0">
                <a:solidFill>
                  <a:schemeClr val="bg2"/>
                </a:solidFill>
              </a:rPr>
              <a:t>CSAPP 12.5.4</a:t>
            </a:r>
          </a:p>
          <a:p>
            <a:pPr lvl="1"/>
            <a:r>
              <a:rPr lang="en-US" b="1" dirty="0"/>
              <a:t>Readers-writers problem</a:t>
            </a:r>
          </a:p>
          <a:p>
            <a:r>
              <a:rPr lang="en-US" dirty="0">
                <a:solidFill>
                  <a:srgbClr val="7F7F7F"/>
                </a:solidFill>
              </a:rPr>
              <a:t>Other concurrency issues				     CSAPP 12.7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Races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Deadlocks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Thread safety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Interactions between threads and signal handling</a:t>
            </a:r>
          </a:p>
          <a:p>
            <a:pPr lvl="1"/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5681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25400">
          <a:solidFill>
            <a:schemeClr val="tx1"/>
          </a:solidFill>
          <a:round/>
          <a:headEnd/>
          <a:tailEnd/>
        </a:ln>
        <a:effectLst/>
      </a:spPr>
      <a:bodyPr wrap="none" anchor="ctr">
        <a:spAutoFit/>
      </a:bodyPr>
      <a:lstStyle>
        <a:defPPr>
          <a:defRPr/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30509</TotalTime>
  <Words>4994</Words>
  <Application>Microsoft Macintosh PowerPoint</Application>
  <PresentationFormat>On-screen Show (4:3)</PresentationFormat>
  <Paragraphs>1079</Paragraphs>
  <Slides>55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6" baseType="lpstr">
      <vt:lpstr>Arial</vt:lpstr>
      <vt:lpstr>Arial Narrow</vt:lpstr>
      <vt:lpstr>Calibri</vt:lpstr>
      <vt:lpstr>Courier New</vt:lpstr>
      <vt:lpstr>Gill Sans MT</vt:lpstr>
      <vt:lpstr>Gill Sans MT Condensed</vt:lpstr>
      <vt:lpstr>Helvetica</vt:lpstr>
      <vt:lpstr>Times New Roman</vt:lpstr>
      <vt:lpstr>Wingdings</vt:lpstr>
      <vt:lpstr>Wingdings 2</vt:lpstr>
      <vt:lpstr>template2007</vt:lpstr>
      <vt:lpstr>PowerPoint Presentation</vt:lpstr>
      <vt:lpstr>Synchronization: Advanced  18-213/18-613: Introduction to Computer Systems 24th Lecture, April 18, 2023</vt:lpstr>
      <vt:lpstr>Announcements</vt:lpstr>
      <vt:lpstr>Review: Semaphores</vt:lpstr>
      <vt:lpstr>Review: Using Semaphores to Protect Shared Resources via Mutual Exclusion</vt:lpstr>
      <vt:lpstr>Review: Using Lock for Mutual Exclusion</vt:lpstr>
      <vt:lpstr>Note about Examples</vt:lpstr>
      <vt:lpstr>Review: Using Semaphores to Coordinate Access to Shared Resources</vt:lpstr>
      <vt:lpstr>Today</vt:lpstr>
      <vt:lpstr>Readers-Writers Problem</vt:lpstr>
      <vt:lpstr>Readers/Writers Examples</vt:lpstr>
      <vt:lpstr>Variants of Readers-Writers </vt:lpstr>
      <vt:lpstr>Solution to First Readers-Writers Problem</vt:lpstr>
      <vt:lpstr>Readers/Writers Examples</vt:lpstr>
      <vt:lpstr>Solution to First Readers-Writers Problem</vt:lpstr>
      <vt:lpstr>Solution to First Readers-Writers Problem</vt:lpstr>
      <vt:lpstr>Solution to First Readers-Writers Problem</vt:lpstr>
      <vt:lpstr>Solution to First Readers-Writers Problem</vt:lpstr>
      <vt:lpstr>Solution to First Readers-Writers Problem</vt:lpstr>
      <vt:lpstr>Solution to First Readers-Writers Problem</vt:lpstr>
      <vt:lpstr>Solution to First Readers-Writers Problem</vt:lpstr>
      <vt:lpstr>Solution to First Readers-Writers Problem</vt:lpstr>
      <vt:lpstr>Other Versions of Readers-Writers</vt:lpstr>
      <vt:lpstr>Solution to Second Readers-Writers Problem</vt:lpstr>
      <vt:lpstr>Managing Readers/Writers with FIFO</vt:lpstr>
      <vt:lpstr>Readers Writers FIFO Implementation</vt:lpstr>
      <vt:lpstr>Readers Writers FIFO Use</vt:lpstr>
      <vt:lpstr>Library Reader/Writer Lock</vt:lpstr>
      <vt:lpstr>Today</vt:lpstr>
      <vt:lpstr>Recall: One Worry: Races</vt:lpstr>
      <vt:lpstr>Race Elimination</vt:lpstr>
      <vt:lpstr>Today</vt:lpstr>
      <vt:lpstr>Another Worry: Deadlock</vt:lpstr>
      <vt:lpstr>Deadlocking With Semaphores</vt:lpstr>
      <vt:lpstr>Deadlock Visualized in Progress Graph</vt:lpstr>
      <vt:lpstr>Avoiding Deadlock</vt:lpstr>
      <vt:lpstr>Avoided Deadlock in Progress Graph</vt:lpstr>
      <vt:lpstr>Demonstration</vt:lpstr>
      <vt:lpstr>Livelock Visualized in Progress Graph</vt:lpstr>
      <vt:lpstr>Deadlock, Livelock, Starvation</vt:lpstr>
      <vt:lpstr>Quiz Time!</vt:lpstr>
      <vt:lpstr>Today</vt:lpstr>
      <vt:lpstr>Crucial concept: Thread Safety</vt:lpstr>
      <vt:lpstr>Thread-Unsafe Functions (Class 1)</vt:lpstr>
      <vt:lpstr>Thread-Unsafe Functions (Class 2)</vt:lpstr>
      <vt:lpstr>Thread-Safe Random Number Generator</vt:lpstr>
      <vt:lpstr>Thread-Unsafe Functions (Class 3)</vt:lpstr>
      <vt:lpstr>Thread-Unsafe Functions (Class 4)</vt:lpstr>
      <vt:lpstr>Reentrant Functions </vt:lpstr>
      <vt:lpstr>Thread-Safe Library Functions</vt:lpstr>
      <vt:lpstr>Today</vt:lpstr>
      <vt:lpstr>Review: Signal Handling</vt:lpstr>
      <vt:lpstr>Threads / Signals Interactions</vt:lpstr>
      <vt:lpstr>Bad Thread / Signal Interactions</vt:lpstr>
      <vt:lpstr>Threads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Swarun Kumar</cp:lastModifiedBy>
  <cp:revision>933</cp:revision>
  <cp:lastPrinted>2019-11-15T19:17:28Z</cp:lastPrinted>
  <dcterms:created xsi:type="dcterms:W3CDTF">2012-11-26T22:46:36Z</dcterms:created>
  <dcterms:modified xsi:type="dcterms:W3CDTF">2023-04-16T19:57:43Z</dcterms:modified>
</cp:coreProperties>
</file>