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4"/>
  </p:notesMasterIdLst>
  <p:handoutMasterIdLst>
    <p:handoutMasterId r:id="rId65"/>
  </p:handoutMasterIdLst>
  <p:sldIdLst>
    <p:sldId id="1091" r:id="rId2"/>
    <p:sldId id="542" r:id="rId3"/>
    <p:sldId id="1052" r:id="rId4"/>
    <p:sldId id="945" r:id="rId5"/>
    <p:sldId id="946" r:id="rId6"/>
    <p:sldId id="948" r:id="rId7"/>
    <p:sldId id="1090" r:id="rId8"/>
    <p:sldId id="1063" r:id="rId9"/>
    <p:sldId id="1069" r:id="rId10"/>
    <p:sldId id="1070" r:id="rId11"/>
    <p:sldId id="977" r:id="rId12"/>
    <p:sldId id="966" r:id="rId13"/>
    <p:sldId id="1067" r:id="rId14"/>
    <p:sldId id="1057" r:id="rId15"/>
    <p:sldId id="953" r:id="rId16"/>
    <p:sldId id="968" r:id="rId17"/>
    <p:sldId id="1094" r:id="rId18"/>
    <p:sldId id="980" r:id="rId19"/>
    <p:sldId id="954" r:id="rId20"/>
    <p:sldId id="955" r:id="rId21"/>
    <p:sldId id="957" r:id="rId22"/>
    <p:sldId id="1071" r:id="rId23"/>
    <p:sldId id="958" r:id="rId24"/>
    <p:sldId id="1072" r:id="rId25"/>
    <p:sldId id="1074" r:id="rId26"/>
    <p:sldId id="1077" r:id="rId27"/>
    <p:sldId id="1089" r:id="rId28"/>
    <p:sldId id="1084" r:id="rId29"/>
    <p:sldId id="1092" r:id="rId30"/>
    <p:sldId id="1088" r:id="rId31"/>
    <p:sldId id="1083" r:id="rId32"/>
    <p:sldId id="1068" r:id="rId33"/>
    <p:sldId id="972" r:id="rId34"/>
    <p:sldId id="973" r:id="rId35"/>
    <p:sldId id="1076" r:id="rId36"/>
    <p:sldId id="1043" r:id="rId37"/>
    <p:sldId id="1044" r:id="rId38"/>
    <p:sldId id="1045" r:id="rId39"/>
    <p:sldId id="1046" r:id="rId40"/>
    <p:sldId id="310" r:id="rId41"/>
    <p:sldId id="1078" r:id="rId42"/>
    <p:sldId id="1079" r:id="rId43"/>
    <p:sldId id="1081" r:id="rId44"/>
    <p:sldId id="1080" r:id="rId45"/>
    <p:sldId id="1085" r:id="rId46"/>
    <p:sldId id="1093" r:id="rId47"/>
    <p:sldId id="1095" r:id="rId48"/>
    <p:sldId id="1096" r:id="rId49"/>
    <p:sldId id="1097" r:id="rId50"/>
    <p:sldId id="1099" r:id="rId51"/>
    <p:sldId id="1100" r:id="rId52"/>
    <p:sldId id="1050" r:id="rId53"/>
    <p:sldId id="1032" r:id="rId54"/>
    <p:sldId id="1033" r:id="rId55"/>
    <p:sldId id="1034" r:id="rId56"/>
    <p:sldId id="1035" r:id="rId57"/>
    <p:sldId id="1036" r:id="rId58"/>
    <p:sldId id="1038" r:id="rId59"/>
    <p:sldId id="1037" r:id="rId60"/>
    <p:sldId id="1039" r:id="rId61"/>
    <p:sldId id="1040" r:id="rId62"/>
    <p:sldId id="1082" r:id="rId63"/>
  </p:sldIdLst>
  <p:sldSz cx="9144000" cy="6858000" type="screen4x3"/>
  <p:notesSz cx="7302500" cy="9586913"/>
  <p:custDataLst>
    <p:tags r:id="rId66"/>
  </p:custDataLst>
  <p:defaultTextStyle>
    <a:defPPr>
      <a:defRPr lang="en-US"/>
    </a:defPPr>
    <a:lvl1pPr algn="l" rtl="0" fontAlgn="base">
      <a:spcBef>
        <a:spcPct val="0"/>
      </a:spcBef>
      <a:spcAft>
        <a:spcPct val="0"/>
      </a:spcAft>
      <a:defRPr sz="2400" b="1" kern="1200">
        <a:solidFill>
          <a:schemeClr val="tx1"/>
        </a:solidFill>
        <a:latin typeface="Arial Narrow" pitchFamily="34" charset="0"/>
        <a:ea typeface="+mn-ea"/>
        <a:cs typeface="Arial" charset="0"/>
      </a:defRPr>
    </a:lvl1pPr>
    <a:lvl2pPr marL="457200" algn="l" rtl="0" fontAlgn="base">
      <a:spcBef>
        <a:spcPct val="0"/>
      </a:spcBef>
      <a:spcAft>
        <a:spcPct val="0"/>
      </a:spcAft>
      <a:defRPr sz="2400" b="1" kern="1200">
        <a:solidFill>
          <a:schemeClr val="tx1"/>
        </a:solidFill>
        <a:latin typeface="Arial Narrow" pitchFamily="34" charset="0"/>
        <a:ea typeface="+mn-ea"/>
        <a:cs typeface="Arial" charset="0"/>
      </a:defRPr>
    </a:lvl2pPr>
    <a:lvl3pPr marL="914400" algn="l" rtl="0" fontAlgn="base">
      <a:spcBef>
        <a:spcPct val="0"/>
      </a:spcBef>
      <a:spcAft>
        <a:spcPct val="0"/>
      </a:spcAft>
      <a:defRPr sz="2400" b="1" kern="1200">
        <a:solidFill>
          <a:schemeClr val="tx1"/>
        </a:solidFill>
        <a:latin typeface="Arial Narrow" pitchFamily="34" charset="0"/>
        <a:ea typeface="+mn-ea"/>
        <a:cs typeface="Arial" charset="0"/>
      </a:defRPr>
    </a:lvl3pPr>
    <a:lvl4pPr marL="1371600" algn="l" rtl="0" fontAlgn="base">
      <a:spcBef>
        <a:spcPct val="0"/>
      </a:spcBef>
      <a:spcAft>
        <a:spcPct val="0"/>
      </a:spcAft>
      <a:defRPr sz="2400" b="1" kern="1200">
        <a:solidFill>
          <a:schemeClr val="tx1"/>
        </a:solidFill>
        <a:latin typeface="Arial Narrow" pitchFamily="34" charset="0"/>
        <a:ea typeface="+mn-ea"/>
        <a:cs typeface="Arial" charset="0"/>
      </a:defRPr>
    </a:lvl4pPr>
    <a:lvl5pPr marL="1828800" algn="l" rtl="0" fontAlgn="base">
      <a:spcBef>
        <a:spcPct val="0"/>
      </a:spcBef>
      <a:spcAft>
        <a:spcPct val="0"/>
      </a:spcAft>
      <a:defRPr sz="2400" b="1" kern="1200">
        <a:solidFill>
          <a:schemeClr val="tx1"/>
        </a:solidFill>
        <a:latin typeface="Arial Narrow" pitchFamily="34" charset="0"/>
        <a:ea typeface="+mn-ea"/>
        <a:cs typeface="Arial" charset="0"/>
      </a:defRPr>
    </a:lvl5pPr>
    <a:lvl6pPr marL="2286000" algn="l" defTabSz="914400" rtl="0" eaLnBrk="1" latinLnBrk="0" hangingPunct="1">
      <a:defRPr sz="2400" b="1" kern="1200">
        <a:solidFill>
          <a:schemeClr val="tx1"/>
        </a:solidFill>
        <a:latin typeface="Arial Narrow" pitchFamily="34" charset="0"/>
        <a:ea typeface="+mn-ea"/>
        <a:cs typeface="Arial" charset="0"/>
      </a:defRPr>
    </a:lvl6pPr>
    <a:lvl7pPr marL="2743200" algn="l" defTabSz="914400" rtl="0" eaLnBrk="1" latinLnBrk="0" hangingPunct="1">
      <a:defRPr sz="2400" b="1" kern="1200">
        <a:solidFill>
          <a:schemeClr val="tx1"/>
        </a:solidFill>
        <a:latin typeface="Arial Narrow" pitchFamily="34" charset="0"/>
        <a:ea typeface="+mn-ea"/>
        <a:cs typeface="Arial" charset="0"/>
      </a:defRPr>
    </a:lvl7pPr>
    <a:lvl8pPr marL="3200400" algn="l" defTabSz="914400" rtl="0" eaLnBrk="1" latinLnBrk="0" hangingPunct="1">
      <a:defRPr sz="2400" b="1" kern="1200">
        <a:solidFill>
          <a:schemeClr val="tx1"/>
        </a:solidFill>
        <a:latin typeface="Arial Narrow" pitchFamily="34" charset="0"/>
        <a:ea typeface="+mn-ea"/>
        <a:cs typeface="Arial" charset="0"/>
      </a:defRPr>
    </a:lvl8pPr>
    <a:lvl9pPr marL="3657600" algn="l" defTabSz="914400" rtl="0" eaLnBrk="1" latinLnBrk="0" hangingPunct="1">
      <a:defRPr sz="2400" b="1" kern="1200">
        <a:solidFill>
          <a:schemeClr val="tx1"/>
        </a:solidFill>
        <a:latin typeface="Arial Narrow" pitchFamily="34" charset="0"/>
        <a:ea typeface="+mn-ea"/>
        <a:cs typeface="Arial" charset="0"/>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5F1CF"/>
    <a:srgbClr val="F1C7C7"/>
    <a:srgbClr val="A8E799"/>
    <a:srgbClr val="CDF1C5"/>
    <a:srgbClr val="FF9999"/>
    <a:srgbClr val="F6F5BD"/>
    <a:srgbClr val="990000"/>
    <a:srgbClr val="EDE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2" autoAdjust="0"/>
    <p:restoredTop sz="94893" autoAdjust="0"/>
  </p:normalViewPr>
  <p:slideViewPr>
    <p:cSldViewPr snapToObjects="1">
      <p:cViewPr varScale="1">
        <p:scale>
          <a:sx n="95" d="100"/>
          <a:sy n="95" d="100"/>
        </p:scale>
        <p:origin x="975" y="42"/>
      </p:cViewPr>
      <p:guideLst>
        <p:guide orient="horz" pos="1536"/>
        <p:guide pos="3840"/>
      </p:guideLst>
    </p:cSldViewPr>
  </p:slideViewPr>
  <p:notesTextViewPr>
    <p:cViewPr>
      <p:scale>
        <a:sx n="3" d="2"/>
        <a:sy n="3" d="2"/>
      </p:scale>
      <p:origin x="0" y="0"/>
    </p:cViewPr>
  </p:notesTextViewPr>
  <p:sorterViewPr>
    <p:cViewPr>
      <p:scale>
        <a:sx n="80" d="100"/>
        <a:sy n="80" d="100"/>
      </p:scale>
      <p:origin x="0" y="0"/>
    </p:cViewPr>
  </p:sorterViewPr>
  <p:notesViewPr>
    <p:cSldViewPr snapToObjects="1">
      <p:cViewPr varScale="1">
        <p:scale>
          <a:sx n="43" d="100"/>
          <a:sy n="43" d="100"/>
        </p:scale>
        <p:origin x="-1936" y="-104"/>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eaLnBrk="0" hangingPunct="0">
              <a:defRPr sz="1200">
                <a:latin typeface="Times New Roman" pitchFamily="18" charset="0"/>
                <a:cs typeface="+mn-cs"/>
              </a:defRPr>
            </a:lvl1pPr>
          </a:lstStyle>
          <a:p>
            <a:pPr>
              <a:defRPr/>
            </a:pPr>
            <a:endParaRPr lang="en-US"/>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eaLnBrk="0" hangingPunct="0">
              <a:defRPr sz="1200">
                <a:latin typeface="Times New Roman" pitchFamily="18" charset="0"/>
                <a:cs typeface="+mn-cs"/>
              </a:defRPr>
            </a:lvl1pPr>
          </a:lstStyle>
          <a:p>
            <a:pPr>
              <a:defRPr/>
            </a:pPr>
            <a:fld id="{A4067047-E766-4254-821F-B27F8CFA18AA}" type="slidenum">
              <a:rPr lang="en-US"/>
              <a:pPr>
                <a:defRPr/>
              </a:pPr>
              <a:t>‹#›</a:t>
            </a:fld>
            <a:endParaRPr lang="en-US"/>
          </a:p>
        </p:txBody>
      </p:sp>
    </p:spTree>
    <p:extLst>
      <p:ext uri="{BB962C8B-B14F-4D97-AF65-F5344CB8AC3E}">
        <p14:creationId xmlns:p14="http://schemas.microsoft.com/office/powerpoint/2010/main" val="3956764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atin typeface="Times New Roman" pitchFamily="18" charset="0"/>
                <a:cs typeface="+mn-cs"/>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pitchFamily="18"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atin typeface="Times New Roman" pitchFamily="18" charset="0"/>
                <a:cs typeface="+mn-cs"/>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New Roman" pitchFamily="18" charset="0"/>
                <a:cs typeface="+mn-cs"/>
              </a:defRPr>
            </a:lvl1pPr>
          </a:lstStyle>
          <a:p>
            <a:pPr>
              <a:defRPr/>
            </a:pPr>
            <a:fld id="{FD8AD92D-85DC-42ED-A1F9-C1217E42EA98}" type="slidenum">
              <a:rPr lang="en-US"/>
              <a:pPr>
                <a:defRPr/>
              </a:pPr>
              <a:t>‹#›</a:t>
            </a:fld>
            <a:endParaRPr lang="en-US"/>
          </a:p>
        </p:txBody>
      </p:sp>
    </p:spTree>
    <p:extLst>
      <p:ext uri="{BB962C8B-B14F-4D97-AF65-F5344CB8AC3E}">
        <p14:creationId xmlns:p14="http://schemas.microsoft.com/office/powerpoint/2010/main" val="2438233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p:txBody>
          <a:bodyPr/>
          <a:lstStyle/>
          <a:p>
            <a:pPr>
              <a:defRPr/>
            </a:pPr>
            <a:fld id="{9B422CA9-8481-40C3-B5AE-2BC95BA0213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a:p>
        </p:txBody>
      </p:sp>
      <p:sp>
        <p:nvSpPr>
          <p:cNvPr id="100356" name="Slide Number Placeholder 3"/>
          <p:cNvSpPr>
            <a:spLocks noGrp="1"/>
          </p:cNvSpPr>
          <p:nvPr>
            <p:ph type="sldNum" sz="quarter" idx="5"/>
          </p:nvPr>
        </p:nvSpPr>
        <p:spPr/>
        <p:txBody>
          <a:bodyPr/>
          <a:lstStyle/>
          <a:p>
            <a:pPr>
              <a:defRPr/>
            </a:pPr>
            <a:fld id="{28E681F1-9ECF-43CC-A1A6-D7853C0864CB}"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a:latin typeface="Times New Roman" pitchFamily="-96" charset="0"/>
            </a:endParaRPr>
          </a:p>
        </p:txBody>
      </p:sp>
      <p:sp>
        <p:nvSpPr>
          <p:cNvPr id="116739" name="Slide Number Placeholder 3"/>
          <p:cNvSpPr>
            <a:spLocks noGrp="1"/>
          </p:cNvSpPr>
          <p:nvPr>
            <p:ph type="sldNum" sz="quarter" idx="5"/>
          </p:nvPr>
        </p:nvSpPr>
        <p:spPr>
          <a:noFill/>
        </p:spPr>
        <p:txBody>
          <a:bodyPr/>
          <a:lstStyle/>
          <a:p>
            <a:fld id="{89FAAA19-1E5D-463C-8B4E-E985891BF04A}" type="slidenum">
              <a:rPr lang="en-US" smtClean="0">
                <a:latin typeface="Times New Roman" pitchFamily="-96" charset="0"/>
                <a:ea typeface="ＭＳ Ｐゴシック" pitchFamily="-96" charset="-128"/>
                <a:cs typeface="ＭＳ Ｐゴシック" pitchFamily="-96" charset="-128"/>
              </a:rPr>
              <a:pPr/>
              <a:t>3</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a:t>Jump from text to stack</a:t>
            </a:r>
          </a:p>
          <a:p>
            <a:r>
              <a:rPr lang="en-US" dirty="0"/>
              <a:t>Show</a:t>
            </a:r>
            <a:r>
              <a:rPr lang="en-US" baseline="0" dirty="0"/>
              <a:t> string and code on stack</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1056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a:t>Jump from text to stack</a:t>
            </a:r>
          </a:p>
          <a:p>
            <a:r>
              <a:rPr lang="en-US" dirty="0"/>
              <a:t>Show</a:t>
            </a:r>
            <a:r>
              <a:rPr lang="en-US" baseline="0" dirty="0"/>
              <a:t> string and code on stack</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40</a:t>
            </a:fld>
            <a:endParaRPr lang="en-US"/>
          </a:p>
        </p:txBody>
      </p:sp>
    </p:spTree>
    <p:extLst>
      <p:ext uri="{BB962C8B-B14F-4D97-AF65-F5344CB8AC3E}">
        <p14:creationId xmlns:p14="http://schemas.microsoft.com/office/powerpoint/2010/main" val="20017019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7478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a:latin typeface="Times New Roman" pitchFamily="-96" charset="0"/>
            </a:endParaRPr>
          </a:p>
        </p:txBody>
      </p:sp>
      <p:sp>
        <p:nvSpPr>
          <p:cNvPr id="116739" name="Slide Number Placeholder 3"/>
          <p:cNvSpPr>
            <a:spLocks noGrp="1"/>
          </p:cNvSpPr>
          <p:nvPr>
            <p:ph type="sldNum" sz="quarter" idx="5"/>
          </p:nvPr>
        </p:nvSpPr>
        <p:spPr>
          <a:noFill/>
        </p:spPr>
        <p:txBody>
          <a:bodyPr/>
          <a:lstStyle/>
          <a:p>
            <a:fld id="{89FAAA19-1E5D-463C-8B4E-E985891BF04A}" type="slidenum">
              <a:rPr lang="en-US" smtClean="0">
                <a:latin typeface="Times New Roman" pitchFamily="-96" charset="0"/>
                <a:ea typeface="ＭＳ Ｐゴシック" pitchFamily="-96" charset="-128"/>
                <a:cs typeface="ＭＳ Ｐゴシック" pitchFamily="-96" charset="-128"/>
              </a:rPr>
              <a:pPr/>
              <a:t>52</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and No. Casting tries to preserve the value by changing the bit representation.</a:t>
            </a:r>
          </a:p>
        </p:txBody>
      </p:sp>
      <p:sp>
        <p:nvSpPr>
          <p:cNvPr id="4" name="Slide Number Placeholder 3"/>
          <p:cNvSpPr>
            <a:spLocks noGrp="1"/>
          </p:cNvSpPr>
          <p:nvPr>
            <p:ph type="sldNum" sz="quarter" idx="5"/>
          </p:nvPr>
        </p:nvSpPr>
        <p:spPr/>
        <p:txBody>
          <a:bodyPr/>
          <a:lstStyle/>
          <a:p>
            <a:pPr>
              <a:defRPr/>
            </a:pPr>
            <a:fld id="{FD8AD92D-85DC-42ED-A1F9-C1217E42EA98}" type="slidenum">
              <a:rPr lang="en-US" smtClean="0"/>
              <a:pPr>
                <a:defRPr/>
              </a:pPr>
              <a:t>54</a:t>
            </a:fld>
            <a:endParaRPr lang="en-US"/>
          </a:p>
        </p:txBody>
      </p:sp>
    </p:spTree>
    <p:extLst>
      <p:ext uri="{BB962C8B-B14F-4D97-AF65-F5344CB8AC3E}">
        <p14:creationId xmlns:p14="http://schemas.microsoft.com/office/powerpoint/2010/main" val="1738870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a:latin typeface="Times New Roman" pitchFamily="-96" charset="0"/>
            </a:endParaRPr>
          </a:p>
        </p:txBody>
      </p:sp>
      <p:sp>
        <p:nvSpPr>
          <p:cNvPr id="116739" name="Slide Number Placeholder 3"/>
          <p:cNvSpPr>
            <a:spLocks noGrp="1"/>
          </p:cNvSpPr>
          <p:nvPr>
            <p:ph type="sldNum" sz="quarter" idx="5"/>
          </p:nvPr>
        </p:nvSpPr>
        <p:spPr>
          <a:noFill/>
        </p:spPr>
        <p:txBody>
          <a:bodyPr/>
          <a:lstStyle/>
          <a:p>
            <a:fld id="{89FAAA19-1E5D-463C-8B4E-E985891BF04A}" type="slidenum">
              <a:rPr lang="en-US" smtClean="0">
                <a:latin typeface="Times New Roman" pitchFamily="-96" charset="0"/>
                <a:ea typeface="ＭＳ Ｐゴシック" pitchFamily="-96" charset="-128"/>
                <a:cs typeface="ＭＳ Ｐゴシック" pitchFamily="-96" charset="-128"/>
              </a:rPr>
              <a:pPr/>
              <a:t>62</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5045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a:latin typeface="Times New Roman" pitchFamily="-96" charset="0"/>
            </a:endParaRPr>
          </a:p>
        </p:txBody>
      </p:sp>
      <p:sp>
        <p:nvSpPr>
          <p:cNvPr id="116739" name="Slide Number Placeholder 3"/>
          <p:cNvSpPr>
            <a:spLocks noGrp="1"/>
          </p:cNvSpPr>
          <p:nvPr>
            <p:ph type="sldNum" sz="quarter" idx="5"/>
          </p:nvPr>
        </p:nvSpPr>
        <p:spPr>
          <a:noFill/>
        </p:spPr>
        <p:txBody>
          <a:bodyPr/>
          <a:lstStyle/>
          <a:p>
            <a:fld id="{89FAAA19-1E5D-463C-8B4E-E985891BF04A}" type="slidenum">
              <a:rPr lang="en-US" smtClean="0">
                <a:latin typeface="Times New Roman" pitchFamily="-96" charset="0"/>
                <a:ea typeface="ＭＳ Ｐゴシック" pitchFamily="-96" charset="-128"/>
                <a:cs typeface="ＭＳ Ｐゴシック" pitchFamily="-96" charset="-128"/>
              </a:rPr>
              <a:pPr/>
              <a:t>8</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8AD92D-85DC-42ED-A1F9-C1217E42EA98}" type="slidenum">
              <a:rPr lang="en-US" smtClean="0"/>
              <a:pPr>
                <a:defRPr/>
              </a:pPr>
              <a:t>10</a:t>
            </a:fld>
            <a:endParaRPr lang="en-US"/>
          </a:p>
        </p:txBody>
      </p:sp>
    </p:spTree>
    <p:extLst>
      <p:ext uri="{BB962C8B-B14F-4D97-AF65-F5344CB8AC3E}">
        <p14:creationId xmlns:p14="http://schemas.microsoft.com/office/powerpoint/2010/main" val="2138314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74650" y="371475"/>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eaLnBrk="0" hangingPunct="0">
              <a:defRPr/>
            </a:pPr>
            <a:endParaRPr lang="en-US" b="0">
              <a:latin typeface="Times New Roman" pitchFamily="18" charset="0"/>
              <a:cs typeface="+mn-cs"/>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eaLnBrk="0" hangingPunct="0">
              <a:defRPr/>
            </a:pPr>
            <a:r>
              <a:rPr lang="en-US" sz="1200" dirty="0">
                <a:solidFill>
                  <a:schemeClr val="bg1"/>
                </a:solidFill>
                <a:latin typeface="Times New Roman" pitchFamily="18" charset="0"/>
                <a:cs typeface="+mn-cs"/>
              </a:rPr>
              <a:t>Carnegie Mellon</a:t>
            </a:r>
          </a:p>
        </p:txBody>
      </p:sp>
      <p:sp>
        <p:nvSpPr>
          <p:cNvPr id="6" name="Rectangle 5"/>
          <p:cNvSpPr/>
          <p:nvPr userDrawn="1"/>
        </p:nvSpPr>
        <p:spPr>
          <a:xfrm>
            <a:off x="8839200"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dirty="0">
              <a:latin typeface="Calibri" panose="020F0502020204030204" pitchFamily="34" charset="0"/>
            </a:endParaRPr>
          </a:p>
        </p:txBody>
      </p:sp>
      <p:sp>
        <p:nvSpPr>
          <p:cNvPr id="8" name="TextBox 7"/>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marL="119063" indent="-119063" algn="l" rtl="0" eaLnBrk="0" fontAlgn="base" hangingPunct="0">
        <a:spcBef>
          <a:spcPct val="0"/>
        </a:spcBef>
        <a:spcAft>
          <a:spcPct val="0"/>
        </a:spcAft>
        <a:defRPr sz="3600" b="1">
          <a:solidFill>
            <a:schemeClr val="tx1"/>
          </a:solidFill>
          <a:latin typeface="Calibri" pitchFamily="34" charset="0"/>
          <a:ea typeface="+mj-ea"/>
          <a:cs typeface="+mj-cs"/>
        </a:defRPr>
      </a:lvl1pPr>
      <a:lvl2pPr marL="119063" indent="-119063" algn="l" rtl="0" eaLnBrk="0" fontAlgn="base" hangingPunct="0">
        <a:spcBef>
          <a:spcPct val="0"/>
        </a:spcBef>
        <a:spcAft>
          <a:spcPct val="0"/>
        </a:spcAft>
        <a:defRPr sz="3600" b="1">
          <a:solidFill>
            <a:schemeClr val="tx1"/>
          </a:solidFill>
          <a:latin typeface="Calibri" pitchFamily="34" charset="0"/>
        </a:defRPr>
      </a:lvl2pPr>
      <a:lvl3pPr marL="119063" indent="-119063" algn="l" rtl="0" eaLnBrk="0" fontAlgn="base" hangingPunct="0">
        <a:spcBef>
          <a:spcPct val="0"/>
        </a:spcBef>
        <a:spcAft>
          <a:spcPct val="0"/>
        </a:spcAft>
        <a:defRPr sz="3600" b="1">
          <a:solidFill>
            <a:schemeClr val="tx1"/>
          </a:solidFill>
          <a:latin typeface="Calibri" pitchFamily="34" charset="0"/>
        </a:defRPr>
      </a:lvl3pPr>
      <a:lvl4pPr marL="119063" indent="-119063" algn="l" rtl="0" eaLnBrk="0" fontAlgn="base" hangingPunct="0">
        <a:spcBef>
          <a:spcPct val="0"/>
        </a:spcBef>
        <a:spcAft>
          <a:spcPct val="0"/>
        </a:spcAft>
        <a:defRPr sz="3600" b="1">
          <a:solidFill>
            <a:schemeClr val="tx1"/>
          </a:solidFill>
          <a:latin typeface="Calibri" pitchFamily="34" charset="0"/>
        </a:defRPr>
      </a:lvl4pPr>
      <a:lvl5pPr marL="119063" indent="-119063" algn="l" rtl="0" eaLnBrk="0" fontAlgn="base" hangingPunct="0">
        <a:spcBef>
          <a:spcPct val="0"/>
        </a:spcBef>
        <a:spcAft>
          <a:spcPct val="0"/>
        </a:spcAft>
        <a:defRPr sz="3600" b="1">
          <a:solidFill>
            <a:schemeClr val="tx1"/>
          </a:solidFill>
          <a:latin typeface="Calibri"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package" Target="../embeddings/Microsoft_Excel_Worksheet1.xlsx"/><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lwn.net/Articles/889475/"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92" y="1295400"/>
            <a:ext cx="9093416" cy="4724400"/>
          </a:xfrm>
        </p:spPr>
      </p:pic>
      <p:sp>
        <p:nvSpPr>
          <p:cNvPr id="5" name="TextBox 4">
            <a:extLst>
              <a:ext uri="{FF2B5EF4-FFF2-40B4-BE49-F238E27FC236}">
                <a16:creationId xmlns:a16="http://schemas.microsoft.com/office/drawing/2014/main" id="{F04848B4-CD75-E442-89F1-A64A2DA9E858}"/>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6" name="TextBox 5">
            <a:extLst>
              <a:ext uri="{FF2B5EF4-FFF2-40B4-BE49-F238E27FC236}">
                <a16:creationId xmlns:a16="http://schemas.microsoft.com/office/drawing/2014/main" id="{ECE30A6D-E082-0E46-A61F-BF2BEB33E6B8}"/>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1602680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9460" name="Rectangle 4"/>
          <p:cNvSpPr>
            <a:spLocks/>
          </p:cNvSpPr>
          <p:nvPr/>
        </p:nvSpPr>
        <p:spPr bwMode="auto">
          <a:xfrm>
            <a:off x="762000" y="1270000"/>
            <a:ext cx="2209800" cy="1320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p:txBody>
      </p:sp>
      <p:sp>
        <p:nvSpPr>
          <p:cNvPr id="19461" name="Rectangle 5"/>
          <p:cNvSpPr>
            <a:spLocks/>
          </p:cNvSpPr>
          <p:nvPr/>
        </p:nvSpPr>
        <p:spPr bwMode="auto">
          <a:xfrm>
            <a:off x="3581400" y="1295400"/>
            <a:ext cx="4419600" cy="13716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r>
              <a:rPr lang="en-US" sz="1800" dirty="0">
                <a:latin typeface="Courier New" charset="0"/>
                <a:ea typeface="Zapf Dingbats" charset="2"/>
                <a:cs typeface="Zapf Dingbats" charset="2"/>
                <a:sym typeface="Courier New" charset="0"/>
              </a:rPr>
              <a:t>fun(0)  -&gt;	3.1400000000</a:t>
            </a:r>
            <a:endParaRPr lang="en-US" dirty="0">
              <a:latin typeface="Arial Narrow" charset="0"/>
              <a:ea typeface="Lucida Grande" charset="0"/>
              <a:cs typeface="Lucida Grande" charset="0"/>
              <a:sym typeface="Arial Narrow" charset="0"/>
            </a:endParaRPr>
          </a:p>
          <a:p>
            <a:pPr lvl="0"/>
            <a:r>
              <a:rPr lang="en-US" sz="1800" dirty="0">
                <a:latin typeface="Courier New" charset="0"/>
                <a:ea typeface="Courier New" charset="0"/>
                <a:cs typeface="Courier New" charset="0"/>
                <a:sym typeface="Courier New" charset="0"/>
              </a:rPr>
              <a:t>fun(1)  -&gt;</a:t>
            </a:r>
            <a:r>
              <a:rPr lang="en-US" sz="1800" dirty="0">
                <a:latin typeface="Courier New" charset="0"/>
                <a:ea typeface="Monaco" charset="0"/>
                <a:cs typeface="Monaco" charset="0"/>
                <a:sym typeface="Courier New" charset="0"/>
              </a:rPr>
              <a:t>	3.14</a:t>
            </a:r>
            <a:r>
              <a:rPr lang="en-US" sz="1800" dirty="0">
                <a:solidFill>
                  <a:srgbClr val="000000"/>
                </a:solidFill>
                <a:latin typeface="Courier New" charset="0"/>
                <a:ea typeface="Zapf Dingbats" charset="2"/>
                <a:cs typeface="Zapf Dingbats" charset="2"/>
                <a:sym typeface="Courier New" charset="0"/>
              </a:rPr>
              <a:t>00000000</a:t>
            </a:r>
            <a:endParaRPr lang="en-US" dirty="0">
              <a:latin typeface="Arial Narrow" charset="0"/>
              <a:ea typeface="Lucida Grande" charset="0"/>
              <a:cs typeface="Lucida Grande" charset="0"/>
              <a:sym typeface="Arial Narrow" charset="0"/>
            </a:endParaRPr>
          </a:p>
          <a:p>
            <a:r>
              <a:rPr lang="en-US" sz="1800" dirty="0">
                <a:latin typeface="Courier New" charset="0"/>
                <a:ea typeface="Courier New" charset="0"/>
                <a:cs typeface="Courier New" charset="0"/>
                <a:sym typeface="Courier New" charset="0"/>
              </a:rPr>
              <a:t>fun(2)  -&gt;</a:t>
            </a:r>
            <a:r>
              <a:rPr lang="en-US" sz="1800" dirty="0">
                <a:latin typeface="Courier New" charset="0"/>
                <a:ea typeface="Monaco" charset="0"/>
                <a:cs typeface="Monaco" charset="0"/>
                <a:sym typeface="Courier New" charset="0"/>
              </a:rPr>
              <a:t>	3.1399998665</a:t>
            </a:r>
            <a:endParaRPr lang="en-US" dirty="0">
              <a:latin typeface="Arial Narrow" charset="0"/>
              <a:ea typeface="Lucida Grande" charset="0"/>
              <a:cs typeface="Lucida Grande" charset="0"/>
              <a:sym typeface="Arial Narrow" charset="0"/>
            </a:endParaRPr>
          </a:p>
          <a:p>
            <a:r>
              <a:rPr lang="en-US" sz="1800" dirty="0">
                <a:latin typeface="Courier New" charset="0"/>
                <a:ea typeface="Courier New" charset="0"/>
                <a:cs typeface="Courier New" charset="0"/>
                <a:sym typeface="Courier New" charset="0"/>
              </a:rPr>
              <a:t>fun(3)  -&gt;</a:t>
            </a:r>
            <a:r>
              <a:rPr lang="en-US" sz="1800" dirty="0">
                <a:latin typeface="Courier New" charset="0"/>
                <a:ea typeface="Monaco" charset="0"/>
                <a:cs typeface="Monaco" charset="0"/>
                <a:sym typeface="Courier New" charset="0"/>
              </a:rPr>
              <a:t>	2.0000006104</a:t>
            </a:r>
            <a:endParaRPr lang="en-US" dirty="0">
              <a:latin typeface="Arial Narrow" charset="0"/>
              <a:ea typeface="Lucida Grande" charset="0"/>
              <a:cs typeface="Lucida Grande" charset="0"/>
              <a:sym typeface="Arial Narrow" charset="0"/>
            </a:endParaRPr>
          </a:p>
          <a:p>
            <a:r>
              <a:rPr lang="en-US" sz="1800" dirty="0">
                <a:latin typeface="Courier New" charset="0"/>
                <a:ea typeface="Courier New" charset="0"/>
                <a:cs typeface="Courier New" charset="0"/>
                <a:sym typeface="Courier New" charset="0"/>
              </a:rPr>
              <a:t>fun(4)  -&gt;</a:t>
            </a:r>
            <a:r>
              <a:rPr lang="en-US" sz="1800" dirty="0">
                <a:latin typeface="Courier New" charset="0"/>
                <a:ea typeface="Monaco" charset="0"/>
                <a:cs typeface="Monaco" charset="0"/>
                <a:sym typeface="Courier New" charset="0"/>
              </a:rPr>
              <a:t>	</a:t>
            </a:r>
            <a:r>
              <a:rPr lang="en-US" sz="1800" dirty="0">
                <a:latin typeface="Calibri"/>
                <a:ea typeface="Monaco" charset="0"/>
                <a:cs typeface="Calibri"/>
                <a:sym typeface="Courier New" charset="0"/>
              </a:rPr>
              <a:t>Segmentation fault</a:t>
            </a:r>
          </a:p>
          <a:p>
            <a:pPr lvl="0"/>
            <a:r>
              <a:rPr lang="en-US" sz="1800" dirty="0">
                <a:latin typeface="Courier New" charset="0"/>
                <a:ea typeface="Courier New" charset="0"/>
                <a:cs typeface="Courier New" charset="0"/>
                <a:sym typeface="Courier New" charset="0"/>
              </a:rPr>
              <a:t>fun(8)  -&gt;</a:t>
            </a:r>
            <a:r>
              <a:rPr lang="en-US" sz="1800" dirty="0">
                <a:latin typeface="Courier New" charset="0"/>
                <a:ea typeface="Monaco" charset="0"/>
                <a:cs typeface="Monaco" charset="0"/>
                <a:sym typeface="Courier New" charset="0"/>
              </a:rPr>
              <a:t>	3.14</a:t>
            </a:r>
            <a:r>
              <a:rPr lang="en-US" sz="1800" dirty="0">
                <a:solidFill>
                  <a:srgbClr val="000000"/>
                </a:solidFill>
                <a:latin typeface="Courier New" charset="0"/>
                <a:ea typeface="Zapf Dingbats" charset="2"/>
                <a:cs typeface="Zapf Dingbats" charset="2"/>
                <a:sym typeface="Courier New" charset="0"/>
              </a:rPr>
              <a:t>00000000</a:t>
            </a:r>
            <a:endParaRPr lang="en-US" sz="1800" dirty="0">
              <a:solidFill>
                <a:srgbClr val="000000"/>
              </a:solidFill>
              <a:latin typeface="Arial Narrow" charset="0"/>
              <a:ea typeface="Lucida Grande" charset="0"/>
              <a:cs typeface="Lucida Grande" charset="0"/>
              <a:sym typeface="Arial Narrow" charset="0"/>
            </a:endParaRPr>
          </a:p>
        </p:txBody>
      </p:sp>
      <p:sp>
        <p:nvSpPr>
          <p:cNvPr id="19462" name="AutoShape 6"/>
          <p:cNvSpPr>
            <a:spLocks/>
          </p:cNvSpPr>
          <p:nvPr/>
        </p:nvSpPr>
        <p:spPr bwMode="auto">
          <a:xfrm>
            <a:off x="4648200" y="3124200"/>
            <a:ext cx="304800" cy="3429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19463" name="Rectangle 7"/>
          <p:cNvSpPr>
            <a:spLocks/>
          </p:cNvSpPr>
          <p:nvPr/>
        </p:nvSpPr>
        <p:spPr bwMode="auto">
          <a:xfrm>
            <a:off x="5105400" y="4953000"/>
            <a:ext cx="2120900" cy="647700"/>
          </a:xfrm>
          <a:prstGeom prst="rect">
            <a:avLst/>
          </a:prstGeom>
          <a:noFill/>
          <a:ln w="19050" cap="flat">
            <a:noFill/>
            <a:miter lim="800000"/>
            <a:headEnd type="none" w="med" len="med"/>
            <a:tailEnd type="none" w="med" len="med"/>
          </a:ln>
        </p:spPr>
        <p:txBody>
          <a:bodyPr lIns="38100" tIns="38100" rIns="38100" bIns="38100">
            <a:prstTxWarp prst="textNoShape">
              <a:avLst/>
            </a:prstTxWarp>
          </a:bodyPr>
          <a:lstStyle/>
          <a:p>
            <a:pPr algn="l">
              <a:lnSpc>
                <a:spcPct val="110000"/>
              </a:lnSpc>
            </a:pPr>
            <a:r>
              <a:rPr lang="en-US" sz="1800" dirty="0">
                <a:solidFill>
                  <a:schemeClr val="tx1"/>
                </a:solidFill>
                <a:latin typeface="Calibri" charset="0"/>
                <a:ea typeface="Calibri" charset="0"/>
                <a:cs typeface="Calibri" charset="0"/>
                <a:sym typeface="Calibri" charset="0"/>
              </a:rPr>
              <a:t>Location accessed by </a:t>
            </a:r>
            <a:r>
              <a:rPr lang="en-US" sz="1800" dirty="0">
                <a:solidFill>
                  <a:schemeClr val="tx1"/>
                </a:solidFill>
                <a:latin typeface="Courier New" charset="0"/>
                <a:ea typeface="Courier New" charset="0"/>
                <a:cs typeface="Courier New" charset="0"/>
                <a:sym typeface="Courier New" charset="0"/>
              </a:rPr>
              <a:t>fun(</a:t>
            </a:r>
            <a:r>
              <a:rPr lang="en-US" sz="1800" dirty="0" err="1">
                <a:solidFill>
                  <a:schemeClr val="tx1"/>
                </a:solidFill>
                <a:latin typeface="Courier New" charset="0"/>
                <a:ea typeface="Courier New" charset="0"/>
                <a:cs typeface="Courier New" charset="0"/>
                <a:sym typeface="Courier New" charset="0"/>
              </a:rPr>
              <a:t>i</a:t>
            </a:r>
            <a:r>
              <a:rPr lang="en-US" sz="1800" dirty="0">
                <a:solidFill>
                  <a:schemeClr val="tx1"/>
                </a:solidFill>
                <a:latin typeface="Courier New" charset="0"/>
                <a:ea typeface="Courier New" charset="0"/>
                <a:cs typeface="Courier New" charset="0"/>
                <a:sym typeface="Courier New" charset="0"/>
              </a:rPr>
              <a:t>)</a:t>
            </a:r>
          </a:p>
        </p:txBody>
      </p:sp>
      <p:sp>
        <p:nvSpPr>
          <p:cNvPr id="19464" name="Rectangle 8"/>
          <p:cNvSpPr>
            <a:spLocks/>
          </p:cNvSpPr>
          <p:nvPr/>
        </p:nvSpPr>
        <p:spPr bwMode="auto">
          <a:xfrm>
            <a:off x="762000" y="3352800"/>
            <a:ext cx="1668462" cy="444500"/>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r>
              <a:rPr lang="en-US" sz="2400" dirty="0">
                <a:solidFill>
                  <a:schemeClr val="tx1"/>
                </a:solidFill>
                <a:latin typeface="Calibri Bold" charset="0"/>
                <a:ea typeface="Calibri Bold" charset="0"/>
                <a:cs typeface="Calibri Bold" charset="0"/>
                <a:sym typeface="Calibri Bold" charset="0"/>
              </a:rPr>
              <a:t>Explanation:</a:t>
            </a:r>
          </a:p>
        </p:txBody>
      </p:sp>
      <p:graphicFrame>
        <p:nvGraphicFramePr>
          <p:cNvPr id="19465" name="Group 9"/>
          <p:cNvGraphicFramePr>
            <a:graphicFrameLocks noGrp="1"/>
          </p:cNvGraphicFramePr>
          <p:nvPr>
            <p:extLst>
              <p:ext uri="{D42A27DB-BD31-4B8C-83A1-F6EECF244321}">
                <p14:modId xmlns:p14="http://schemas.microsoft.com/office/powerpoint/2010/main" val="916644167"/>
              </p:ext>
            </p:extLst>
          </p:nvPr>
        </p:nvGraphicFramePr>
        <p:xfrm>
          <a:off x="2514600" y="3124200"/>
          <a:ext cx="2070100" cy="3429000"/>
        </p:xfrm>
        <a:graphic>
          <a:graphicData uri="http://schemas.openxmlformats.org/drawingml/2006/table">
            <a:tbl>
              <a:tblPr/>
              <a:tblGrid>
                <a:gridCol w="16383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8</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7</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6</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7"/>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5</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8"/>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4</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anose="02070309020205020404" pitchFamily="49" charset="0"/>
                          <a:ea typeface="Monaco" charset="0"/>
                          <a:cs typeface="Courier New" panose="02070309020205020404" pitchFamily="49" charset="0"/>
                          <a:sym typeface="Monaco" charset="0"/>
                        </a:rPr>
                        <a:t>d7 ... d4</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3</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anose="02070309020205020404" pitchFamily="49" charset="0"/>
                          <a:ea typeface="Monaco" charset="0"/>
                          <a:cs typeface="Courier New" panose="02070309020205020404" pitchFamily="49" charset="0"/>
                          <a:sym typeface="Monaco" charset="0"/>
                        </a:rPr>
                        <a:t>d3 ... d0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2</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anose="02070309020205020404" pitchFamily="49" charset="0"/>
                          <a:ea typeface="Monaco" charset="0"/>
                          <a:cs typeface="Courier New" panose="02070309020205020404" pitchFamily="49" charset="0"/>
                          <a:sym typeface="Monaco" charset="0"/>
                        </a:rPr>
                        <a:t>a[1]</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1</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anose="02070309020205020404" pitchFamily="49" charset="0"/>
                          <a:ea typeface="Monaco" charset="0"/>
                          <a:cs typeface="Courier New" panose="02070309020205020404" pitchFamily="49" charset="0"/>
                          <a:sym typeface="Monaco" charset="0"/>
                        </a:rPr>
                        <a:t>a[0]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0</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 name="AutoShape 6"/>
          <p:cNvSpPr>
            <a:spLocks/>
          </p:cNvSpPr>
          <p:nvPr/>
        </p:nvSpPr>
        <p:spPr bwMode="auto">
          <a:xfrm flipH="1">
            <a:off x="2057400" y="5029200"/>
            <a:ext cx="304800" cy="1524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2" name="Rectangle 1"/>
          <p:cNvSpPr/>
          <p:nvPr/>
        </p:nvSpPr>
        <p:spPr>
          <a:xfrm>
            <a:off x="609600" y="5638800"/>
            <a:ext cx="1292842" cy="369332"/>
          </a:xfrm>
          <a:prstGeom prst="rect">
            <a:avLst/>
          </a:prstGeom>
        </p:spPr>
        <p:txBody>
          <a:bodyPr wrap="none">
            <a:spAutoFit/>
          </a:bodyPr>
          <a:lstStyle/>
          <a:p>
            <a:r>
              <a:rPr lang="en-US" sz="1800" dirty="0" err="1">
                <a:solidFill>
                  <a:schemeClr val="tx1"/>
                </a:solidFill>
                <a:latin typeface="Courier New" charset="0"/>
                <a:ea typeface="Courier New" charset="0"/>
                <a:cs typeface="Courier New" charset="0"/>
                <a:sym typeface="Courier New" charset="0"/>
              </a:rPr>
              <a:t>struct_t</a:t>
            </a:r>
            <a:endParaRPr lang="en-US" sz="1800" dirty="0"/>
          </a:p>
        </p:txBody>
      </p:sp>
    </p:spTree>
    <p:extLst>
      <p:ext uri="{BB962C8B-B14F-4D97-AF65-F5344CB8AC3E}">
        <p14:creationId xmlns:p14="http://schemas.microsoft.com/office/powerpoint/2010/main" val="1969166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417513"/>
            <a:ext cx="6858000" cy="573087"/>
          </a:xfrm>
        </p:spPr>
        <p:txBody>
          <a:bodyPr/>
          <a:lstStyle/>
          <a:p>
            <a:pPr eaLnBrk="1" hangingPunct="1"/>
            <a:r>
              <a:rPr lang="en-US" dirty="0"/>
              <a:t>Such problems are a BIG deal</a:t>
            </a:r>
          </a:p>
        </p:txBody>
      </p:sp>
      <p:sp>
        <p:nvSpPr>
          <p:cNvPr id="20483" name="Rectangle 3"/>
          <p:cNvSpPr>
            <a:spLocks noGrp="1" noChangeArrowheads="1"/>
          </p:cNvSpPr>
          <p:nvPr>
            <p:ph type="body" idx="1"/>
          </p:nvPr>
        </p:nvSpPr>
        <p:spPr>
          <a:xfrm>
            <a:off x="381000" y="1295400"/>
            <a:ext cx="8307388" cy="4876800"/>
          </a:xfrm>
        </p:spPr>
        <p:txBody>
          <a:bodyPr/>
          <a:lstStyle/>
          <a:p>
            <a:pPr eaLnBrk="1" hangingPunct="1"/>
            <a:r>
              <a:rPr lang="en-US" dirty="0"/>
              <a:t>Generally called a “buffer overflow”</a:t>
            </a:r>
          </a:p>
          <a:p>
            <a:pPr lvl="1" eaLnBrk="1" hangingPunct="1"/>
            <a:r>
              <a:rPr lang="en-US" dirty="0"/>
              <a:t>when exceeding the memory size allocated for an array</a:t>
            </a:r>
          </a:p>
          <a:p>
            <a:pPr eaLnBrk="1" hangingPunct="1"/>
            <a:r>
              <a:rPr lang="en-US" dirty="0"/>
              <a:t>Why a big deal?</a:t>
            </a:r>
          </a:p>
          <a:p>
            <a:pPr lvl="1" eaLnBrk="1" hangingPunct="1"/>
            <a:r>
              <a:rPr lang="en-US" dirty="0"/>
              <a:t>It’s the #1 </a:t>
            </a:r>
            <a:r>
              <a:rPr lang="en-US" dirty="0">
                <a:solidFill>
                  <a:srgbClr val="FF0000"/>
                </a:solidFill>
              </a:rPr>
              <a:t>technical</a:t>
            </a:r>
            <a:r>
              <a:rPr lang="en-US" dirty="0"/>
              <a:t> cause of security vulnerabilities</a:t>
            </a:r>
          </a:p>
          <a:p>
            <a:pPr lvl="1" eaLnBrk="1" hangingPunct="1"/>
            <a:r>
              <a:rPr lang="en-US" dirty="0"/>
              <a:t>What is #1 overall cause?</a:t>
            </a:r>
          </a:p>
          <a:p>
            <a:pPr lvl="2" eaLnBrk="1" hangingPunct="1"/>
            <a:r>
              <a:rPr lang="en-US" dirty="0"/>
              <a:t>social engineering / user ignorance</a:t>
            </a:r>
          </a:p>
          <a:p>
            <a:pPr eaLnBrk="1" hangingPunct="1"/>
            <a:r>
              <a:rPr lang="en-US" dirty="0"/>
              <a:t>Most common form</a:t>
            </a:r>
          </a:p>
          <a:p>
            <a:pPr lvl="1" eaLnBrk="1" hangingPunct="1"/>
            <a:r>
              <a:rPr lang="en-US" dirty="0"/>
              <a:t>Unchecked lengths on string inputs</a:t>
            </a:r>
          </a:p>
          <a:p>
            <a:pPr lvl="1" eaLnBrk="1" hangingPunct="1"/>
            <a:r>
              <a:rPr lang="en-US" dirty="0"/>
              <a:t>Particularly for bounded character arrays on the stack</a:t>
            </a:r>
          </a:p>
          <a:p>
            <a:pPr lvl="2" eaLnBrk="1" hangingPunct="1"/>
            <a:r>
              <a:rPr lang="en-US" dirty="0"/>
              <a:t>sometimes referred to as stack smashing</a:t>
            </a:r>
          </a:p>
          <a:p>
            <a:pPr lvl="1" eaLnBrk="1" hangingPunct="1"/>
            <a:endParaRPr lang="en-US" dirty="0"/>
          </a:p>
          <a:p>
            <a:pPr eaLnBrk="1" hangingPunct="1"/>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493713"/>
            <a:ext cx="8534400" cy="573087"/>
          </a:xfrm>
        </p:spPr>
        <p:txBody>
          <a:bodyPr/>
          <a:lstStyle/>
          <a:p>
            <a:pPr eaLnBrk="1" hangingPunct="1"/>
            <a:r>
              <a:rPr lang="en-US" dirty="0"/>
              <a:t>Exploits Based on Buffer Overflows</a:t>
            </a:r>
          </a:p>
        </p:txBody>
      </p:sp>
      <p:sp>
        <p:nvSpPr>
          <p:cNvPr id="31747" name="Rectangle 3"/>
          <p:cNvSpPr>
            <a:spLocks noGrp="1" noChangeArrowheads="1"/>
          </p:cNvSpPr>
          <p:nvPr>
            <p:ph type="body" idx="1"/>
          </p:nvPr>
        </p:nvSpPr>
        <p:spPr>
          <a:xfrm>
            <a:off x="404813" y="1327150"/>
            <a:ext cx="8281987" cy="5454650"/>
          </a:xfrm>
        </p:spPr>
        <p:txBody>
          <a:bodyPr/>
          <a:lstStyle/>
          <a:p>
            <a:pPr eaLnBrk="1" hangingPunct="1"/>
            <a:r>
              <a:rPr lang="en-US" i="1" dirty="0">
                <a:solidFill>
                  <a:srgbClr val="C00000"/>
                </a:solidFill>
              </a:rPr>
              <a:t>Buffer overflow bugs can allow remote machines to execute arbitrary code on victim machines</a:t>
            </a:r>
          </a:p>
          <a:p>
            <a:pPr eaLnBrk="1" hangingPunct="1"/>
            <a:r>
              <a:rPr lang="en-US" dirty="0"/>
              <a:t>Distressingly common in real programs</a:t>
            </a:r>
          </a:p>
          <a:p>
            <a:pPr lvl="1" eaLnBrk="1" hangingPunct="1"/>
            <a:r>
              <a:rPr lang="en-US" dirty="0"/>
              <a:t>Programmers keep making the same mistakes </a:t>
            </a:r>
            <a:r>
              <a:rPr lang="en-US" dirty="0">
                <a:sym typeface="Wingdings"/>
              </a:rPr>
              <a:t></a:t>
            </a:r>
          </a:p>
          <a:p>
            <a:pPr lvl="1" eaLnBrk="1" hangingPunct="1"/>
            <a:r>
              <a:rPr lang="en-US" dirty="0">
                <a:sym typeface="Wingdings"/>
              </a:rPr>
              <a:t>Recent measures make these attacks much more difficult</a:t>
            </a:r>
            <a:endParaRPr lang="en-US" dirty="0"/>
          </a:p>
          <a:p>
            <a:pPr eaLnBrk="1" hangingPunct="1"/>
            <a:r>
              <a:rPr lang="en-US" dirty="0"/>
              <a:t>Examples across the decades</a:t>
            </a:r>
          </a:p>
          <a:p>
            <a:pPr lvl="1" eaLnBrk="1" hangingPunct="1"/>
            <a:r>
              <a:rPr lang="en-US" dirty="0"/>
              <a:t>Original “Internet worm” (1988)</a:t>
            </a:r>
          </a:p>
          <a:p>
            <a:pPr lvl="1" eaLnBrk="1" hangingPunct="1"/>
            <a:r>
              <a:rPr lang="en-US" dirty="0"/>
              <a:t>“IM wars” (1999)</a:t>
            </a:r>
          </a:p>
          <a:p>
            <a:pPr lvl="1" eaLnBrk="1" hangingPunct="1"/>
            <a:r>
              <a:rPr lang="en-US" dirty="0"/>
              <a:t>Twilight hack on Wii (2000s)</a:t>
            </a:r>
          </a:p>
          <a:p>
            <a:pPr lvl="1" eaLnBrk="1" hangingPunct="1"/>
            <a:r>
              <a:rPr lang="en-US" dirty="0"/>
              <a:t>… and many, many more</a:t>
            </a:r>
          </a:p>
          <a:p>
            <a:pPr eaLnBrk="1" hangingPunct="1"/>
            <a:r>
              <a:rPr lang="en-US" dirty="0"/>
              <a:t>You will learn some of the tricks in </a:t>
            </a:r>
            <a:r>
              <a:rPr lang="en-US" dirty="0" err="1"/>
              <a:t>attacklab</a:t>
            </a:r>
            <a:endParaRPr lang="en-US" dirty="0"/>
          </a:p>
          <a:p>
            <a:pPr lvl="1" eaLnBrk="1" hangingPunct="1"/>
            <a:r>
              <a:rPr lang="en-US" dirty="0"/>
              <a:t>Hopefully to convince you to never leave such holes in your programs!!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493713"/>
            <a:ext cx="8534400" cy="573087"/>
          </a:xfrm>
        </p:spPr>
        <p:txBody>
          <a:bodyPr/>
          <a:lstStyle/>
          <a:p>
            <a:pPr eaLnBrk="1" hangingPunct="1"/>
            <a:r>
              <a:rPr lang="en-US" dirty="0"/>
              <a:t>Example: the original Internet worm (1988)</a:t>
            </a:r>
          </a:p>
        </p:txBody>
      </p:sp>
      <p:sp>
        <p:nvSpPr>
          <p:cNvPr id="31747" name="Rectangle 3"/>
          <p:cNvSpPr>
            <a:spLocks noGrp="1" noChangeArrowheads="1"/>
          </p:cNvSpPr>
          <p:nvPr>
            <p:ph type="body" idx="1"/>
          </p:nvPr>
        </p:nvSpPr>
        <p:spPr>
          <a:xfrm>
            <a:off x="404813" y="1327150"/>
            <a:ext cx="8281987" cy="5454650"/>
          </a:xfrm>
        </p:spPr>
        <p:txBody>
          <a:bodyPr/>
          <a:lstStyle/>
          <a:p>
            <a:pPr eaLnBrk="1" hangingPunct="1"/>
            <a:r>
              <a:rPr lang="en-US" dirty="0"/>
              <a:t>Exploited a few vulnerabilities to spread</a:t>
            </a:r>
          </a:p>
          <a:p>
            <a:pPr lvl="1" eaLnBrk="1" hangingPunct="1"/>
            <a:r>
              <a:rPr lang="en-US" dirty="0"/>
              <a:t>Early versions of the finger server (</a:t>
            </a:r>
            <a:r>
              <a:rPr lang="en-US" dirty="0" err="1"/>
              <a:t>fingerd</a:t>
            </a:r>
            <a:r>
              <a:rPr lang="en-US" dirty="0"/>
              <a:t>) used </a:t>
            </a:r>
            <a:r>
              <a:rPr lang="en-US" b="1" dirty="0">
                <a:latin typeface="Courier New" pitchFamily="49" charset="0"/>
              </a:rPr>
              <a:t>gets()</a:t>
            </a:r>
            <a:r>
              <a:rPr lang="en-US" b="1" dirty="0"/>
              <a:t> </a:t>
            </a:r>
            <a:r>
              <a:rPr lang="en-US" dirty="0"/>
              <a:t>to read the argument sent by the client:</a:t>
            </a:r>
          </a:p>
          <a:p>
            <a:pPr lvl="2" eaLnBrk="1" hangingPunct="1"/>
            <a:r>
              <a:rPr lang="en-US" b="1" dirty="0">
                <a:latin typeface="Courier New" pitchFamily="49" charset="0"/>
              </a:rPr>
              <a:t>finger </a:t>
            </a:r>
            <a:r>
              <a:rPr lang="en-US" b="1" dirty="0" err="1">
                <a:latin typeface="Courier New" pitchFamily="49" charset="0"/>
              </a:rPr>
              <a:t>droh@cs.cmu.edu</a:t>
            </a:r>
            <a:endParaRPr lang="en-US" b="1" dirty="0">
              <a:latin typeface="Courier New" pitchFamily="49" charset="0"/>
            </a:endParaRPr>
          </a:p>
          <a:p>
            <a:pPr lvl="1" eaLnBrk="1" hangingPunct="1"/>
            <a:r>
              <a:rPr lang="en-US" dirty="0"/>
              <a:t>Worm attacked </a:t>
            </a:r>
            <a:r>
              <a:rPr lang="en-US" dirty="0" err="1"/>
              <a:t>fingerd</a:t>
            </a:r>
            <a:r>
              <a:rPr lang="en-US" dirty="0"/>
              <a:t> server by sending phony argument:</a:t>
            </a:r>
          </a:p>
          <a:p>
            <a:pPr lvl="2" eaLnBrk="1" hangingPunct="1"/>
            <a:r>
              <a:rPr lang="en-US" b="1" dirty="0">
                <a:latin typeface="Courier New" pitchFamily="49" charset="0"/>
              </a:rPr>
              <a:t>finger</a:t>
            </a:r>
            <a:r>
              <a:rPr lang="en-US" b="1" i="1" dirty="0">
                <a:latin typeface="Courier New" pitchFamily="49" charset="0"/>
              </a:rPr>
              <a:t> “exploit-code  padding  new-return-address”</a:t>
            </a:r>
          </a:p>
          <a:p>
            <a:pPr lvl="2" eaLnBrk="1" hangingPunct="1"/>
            <a:r>
              <a:rPr lang="en-US" dirty="0"/>
              <a:t>exploit code: executed a root shell on the victim machine with a direct TCP connection to the attacker.</a:t>
            </a:r>
          </a:p>
          <a:p>
            <a:pPr eaLnBrk="1" hangingPunct="1"/>
            <a:r>
              <a:rPr lang="en-US" dirty="0"/>
              <a:t>Once on a machine, scanned for other machines to attack</a:t>
            </a:r>
          </a:p>
          <a:p>
            <a:pPr lvl="1" eaLnBrk="1" hangingPunct="1"/>
            <a:r>
              <a:rPr lang="en-US" dirty="0"/>
              <a:t>invaded ~6000 computers in hours (10% of the Internet </a:t>
            </a:r>
            <a:r>
              <a:rPr lang="en-US" dirty="0">
                <a:sym typeface="Wingdings"/>
              </a:rPr>
              <a:t> )</a:t>
            </a:r>
          </a:p>
          <a:p>
            <a:pPr lvl="2" eaLnBrk="1" hangingPunct="1"/>
            <a:r>
              <a:rPr lang="en-US" dirty="0">
                <a:sym typeface="Wingdings"/>
              </a:rPr>
              <a:t>see June 1989 article in </a:t>
            </a:r>
            <a:r>
              <a:rPr lang="en-US" i="1" dirty="0">
                <a:sym typeface="Wingdings"/>
              </a:rPr>
              <a:t>Comm. of the ACM</a:t>
            </a:r>
            <a:endParaRPr lang="en-US" i="1" dirty="0"/>
          </a:p>
          <a:p>
            <a:pPr lvl="1" eaLnBrk="1" hangingPunct="1"/>
            <a:r>
              <a:rPr lang="en-US" dirty="0"/>
              <a:t>the young author of the worm was prosecuted…</a:t>
            </a:r>
          </a:p>
          <a:p>
            <a:pPr lvl="1" eaLnBrk="1" hangingPunct="1"/>
            <a:r>
              <a:rPr lang="en-US" dirty="0"/>
              <a:t>and CERT was formed… still homed at CMU</a:t>
            </a:r>
          </a:p>
        </p:txBody>
      </p:sp>
    </p:spTree>
    <p:extLst>
      <p:ext uri="{BB962C8B-B14F-4D97-AF65-F5344CB8AC3E}">
        <p14:creationId xmlns:p14="http://schemas.microsoft.com/office/powerpoint/2010/main" val="13797230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417513"/>
            <a:ext cx="6858000" cy="573087"/>
          </a:xfrm>
        </p:spPr>
        <p:txBody>
          <a:bodyPr/>
          <a:lstStyle/>
          <a:p>
            <a:pPr eaLnBrk="1" hangingPunct="1"/>
            <a:r>
              <a:rPr lang="en-US" dirty="0"/>
              <a:t>Example 2: IM War</a:t>
            </a:r>
          </a:p>
        </p:txBody>
      </p:sp>
      <p:sp>
        <p:nvSpPr>
          <p:cNvPr id="20483" name="Rectangle 3"/>
          <p:cNvSpPr>
            <a:spLocks noGrp="1" noChangeArrowheads="1"/>
          </p:cNvSpPr>
          <p:nvPr>
            <p:ph type="body" idx="1"/>
          </p:nvPr>
        </p:nvSpPr>
        <p:spPr>
          <a:xfrm>
            <a:off x="381000" y="1143000"/>
            <a:ext cx="8307388" cy="2819400"/>
          </a:xfrm>
        </p:spPr>
        <p:txBody>
          <a:bodyPr/>
          <a:lstStyle/>
          <a:p>
            <a:pPr eaLnBrk="1" hangingPunct="1"/>
            <a:r>
              <a:rPr lang="en-US" dirty="0"/>
              <a:t>July, 1999</a:t>
            </a:r>
          </a:p>
          <a:p>
            <a:pPr lvl="1" eaLnBrk="1" hangingPunct="1"/>
            <a:r>
              <a:rPr lang="en-US" dirty="0"/>
              <a:t>Microsoft launches MSN Messenger (instant messaging system).</a:t>
            </a:r>
          </a:p>
          <a:p>
            <a:pPr lvl="1" eaLnBrk="1" hangingPunct="1"/>
            <a:r>
              <a:rPr lang="en-US" dirty="0"/>
              <a:t>Messenger clients can access popular AOL Instant Messaging Service (AIM) servers</a:t>
            </a:r>
          </a:p>
          <a:p>
            <a:pPr eaLnBrk="1" hangingPunct="1"/>
            <a:endParaRPr lang="en-US" dirty="0"/>
          </a:p>
          <a:p>
            <a:pPr lvl="1" eaLnBrk="1" hangingPunct="1">
              <a:buFont typeface="Wingdings" pitchFamily="2" charset="2"/>
              <a:buNone/>
            </a:pPr>
            <a:endParaRPr lang="en-US" dirty="0"/>
          </a:p>
          <a:p>
            <a:pPr eaLnBrk="1" hangingPunct="1"/>
            <a:endParaRPr lang="en-US" dirty="0"/>
          </a:p>
        </p:txBody>
      </p:sp>
      <p:sp>
        <p:nvSpPr>
          <p:cNvPr id="356356" name="Oval 4"/>
          <p:cNvSpPr>
            <a:spLocks noChangeArrowheads="1"/>
          </p:cNvSpPr>
          <p:nvPr/>
        </p:nvSpPr>
        <p:spPr bwMode="auto">
          <a:xfrm>
            <a:off x="5748337" y="3978275"/>
            <a:ext cx="1095375" cy="909638"/>
          </a:xfrm>
          <a:prstGeom prst="ellipse">
            <a:avLst/>
          </a:prstGeom>
          <a:solidFill>
            <a:schemeClr val="accent2">
              <a:lumMod val="20000"/>
              <a:lumOff val="80000"/>
            </a:schemeClr>
          </a:solidFill>
          <a:ln w="28575">
            <a:solidFill>
              <a:schemeClr val="tx1"/>
            </a:solidFill>
            <a:round/>
            <a:headEnd/>
            <a:tailEnd/>
          </a:ln>
          <a:effectLst/>
        </p:spPr>
        <p:txBody>
          <a:bodyPr wrap="none" anchor="ctr">
            <a:spAutoFit/>
          </a:bodyPr>
          <a:lstStyle/>
          <a:p>
            <a:pPr algn="ctr" eaLnBrk="0" hangingPunct="0">
              <a:defRPr/>
            </a:pPr>
            <a:r>
              <a:rPr lang="en-US" sz="1800" dirty="0">
                <a:latin typeface="Calibri" pitchFamily="34" charset="0"/>
                <a:cs typeface="+mn-cs"/>
              </a:rPr>
              <a:t>AIM</a:t>
            </a:r>
          </a:p>
          <a:p>
            <a:pPr algn="ctr" eaLnBrk="0" hangingPunct="0">
              <a:defRPr/>
            </a:pPr>
            <a:r>
              <a:rPr lang="en-US" sz="1800" dirty="0">
                <a:latin typeface="Calibri" pitchFamily="34" charset="0"/>
                <a:cs typeface="+mn-cs"/>
              </a:rPr>
              <a:t>server</a:t>
            </a:r>
          </a:p>
        </p:txBody>
      </p:sp>
      <p:sp>
        <p:nvSpPr>
          <p:cNvPr id="356357" name="Oval 5"/>
          <p:cNvSpPr>
            <a:spLocks noChangeArrowheads="1"/>
          </p:cNvSpPr>
          <p:nvPr/>
        </p:nvSpPr>
        <p:spPr bwMode="auto">
          <a:xfrm>
            <a:off x="4741862" y="2971800"/>
            <a:ext cx="998538" cy="909638"/>
          </a:xfrm>
          <a:prstGeom prst="ellipse">
            <a:avLst/>
          </a:prstGeom>
          <a:solidFill>
            <a:schemeClr val="accent2">
              <a:lumMod val="20000"/>
              <a:lumOff val="80000"/>
            </a:schemeClr>
          </a:solidFill>
          <a:ln w="28575">
            <a:solidFill>
              <a:schemeClr val="tx1"/>
            </a:solidFill>
            <a:round/>
            <a:headEnd/>
            <a:tailEnd/>
          </a:ln>
          <a:effectLst/>
        </p:spPr>
        <p:txBody>
          <a:bodyPr wrap="none" anchor="ctr">
            <a:spAutoFit/>
          </a:bodyPr>
          <a:lstStyle/>
          <a:p>
            <a:pPr algn="ctr" eaLnBrk="0" hangingPunct="0">
              <a:defRPr/>
            </a:pPr>
            <a:r>
              <a:rPr lang="en-US" sz="1800" dirty="0">
                <a:latin typeface="Calibri" pitchFamily="34" charset="0"/>
                <a:cs typeface="+mn-cs"/>
              </a:rPr>
              <a:t>AIM</a:t>
            </a:r>
          </a:p>
          <a:p>
            <a:pPr algn="ctr" eaLnBrk="0" hangingPunct="0">
              <a:defRPr/>
            </a:pPr>
            <a:r>
              <a:rPr lang="en-US" sz="1800" dirty="0">
                <a:latin typeface="Calibri" pitchFamily="34" charset="0"/>
                <a:cs typeface="+mn-cs"/>
              </a:rPr>
              <a:t>client</a:t>
            </a:r>
          </a:p>
        </p:txBody>
      </p:sp>
      <p:sp>
        <p:nvSpPr>
          <p:cNvPr id="356358" name="Oval 6"/>
          <p:cNvSpPr>
            <a:spLocks noChangeArrowheads="1"/>
          </p:cNvSpPr>
          <p:nvPr/>
        </p:nvSpPr>
        <p:spPr bwMode="auto">
          <a:xfrm>
            <a:off x="4808537" y="5029200"/>
            <a:ext cx="998538" cy="909638"/>
          </a:xfrm>
          <a:prstGeom prst="ellipse">
            <a:avLst/>
          </a:prstGeom>
          <a:solidFill>
            <a:schemeClr val="accent2">
              <a:lumMod val="20000"/>
              <a:lumOff val="80000"/>
            </a:schemeClr>
          </a:solidFill>
          <a:ln w="28575">
            <a:solidFill>
              <a:schemeClr val="tx1"/>
            </a:solidFill>
            <a:round/>
            <a:headEnd/>
            <a:tailEnd/>
          </a:ln>
          <a:effectLst/>
        </p:spPr>
        <p:txBody>
          <a:bodyPr wrap="none" anchor="ctr">
            <a:spAutoFit/>
          </a:bodyPr>
          <a:lstStyle/>
          <a:p>
            <a:pPr algn="ctr" eaLnBrk="0" hangingPunct="0">
              <a:defRPr/>
            </a:pPr>
            <a:r>
              <a:rPr lang="en-US" sz="1800" dirty="0">
                <a:latin typeface="Calibri" pitchFamily="34" charset="0"/>
                <a:cs typeface="+mn-cs"/>
              </a:rPr>
              <a:t>AIM</a:t>
            </a:r>
          </a:p>
          <a:p>
            <a:pPr algn="ctr" eaLnBrk="0" hangingPunct="0">
              <a:defRPr/>
            </a:pPr>
            <a:r>
              <a:rPr lang="en-US" sz="1800" dirty="0">
                <a:latin typeface="Calibri" pitchFamily="34" charset="0"/>
                <a:cs typeface="+mn-cs"/>
              </a:rPr>
              <a:t>client</a:t>
            </a:r>
          </a:p>
        </p:txBody>
      </p:sp>
      <p:sp>
        <p:nvSpPr>
          <p:cNvPr id="20487" name="Oval 7"/>
          <p:cNvSpPr>
            <a:spLocks noChangeArrowheads="1"/>
          </p:cNvSpPr>
          <p:nvPr/>
        </p:nvSpPr>
        <p:spPr bwMode="auto">
          <a:xfrm>
            <a:off x="4071937" y="3978275"/>
            <a:ext cx="998538" cy="909638"/>
          </a:xfrm>
          <a:prstGeom prst="ellipse">
            <a:avLst/>
          </a:prstGeom>
          <a:solidFill>
            <a:srgbClr val="F1C7C7"/>
          </a:solidFill>
          <a:ln w="28575">
            <a:solidFill>
              <a:schemeClr val="tx1"/>
            </a:solidFill>
            <a:round/>
            <a:headEnd/>
            <a:tailEnd/>
          </a:ln>
        </p:spPr>
        <p:txBody>
          <a:bodyPr wrap="none" anchor="ctr">
            <a:spAutoFit/>
          </a:bodyPr>
          <a:lstStyle/>
          <a:p>
            <a:pPr algn="ctr" eaLnBrk="0" hangingPunct="0"/>
            <a:r>
              <a:rPr lang="en-US" sz="1800">
                <a:latin typeface="Calibri" pitchFamily="34" charset="0"/>
              </a:rPr>
              <a:t>MSN</a:t>
            </a:r>
          </a:p>
          <a:p>
            <a:pPr algn="ctr" eaLnBrk="0" hangingPunct="0"/>
            <a:r>
              <a:rPr lang="en-US" sz="1800">
                <a:latin typeface="Calibri" pitchFamily="34" charset="0"/>
              </a:rPr>
              <a:t>client</a:t>
            </a:r>
          </a:p>
        </p:txBody>
      </p:sp>
      <p:sp>
        <p:nvSpPr>
          <p:cNvPr id="20488" name="Oval 8"/>
          <p:cNvSpPr>
            <a:spLocks noChangeArrowheads="1"/>
          </p:cNvSpPr>
          <p:nvPr/>
        </p:nvSpPr>
        <p:spPr bwMode="auto">
          <a:xfrm>
            <a:off x="2286000" y="3978275"/>
            <a:ext cx="1095375" cy="909638"/>
          </a:xfrm>
          <a:prstGeom prst="ellipse">
            <a:avLst/>
          </a:prstGeom>
          <a:solidFill>
            <a:srgbClr val="F1C7C7"/>
          </a:solidFill>
          <a:ln w="28575">
            <a:solidFill>
              <a:schemeClr val="tx1"/>
            </a:solidFill>
            <a:round/>
            <a:headEnd/>
            <a:tailEnd/>
          </a:ln>
        </p:spPr>
        <p:txBody>
          <a:bodyPr wrap="none" anchor="ctr">
            <a:spAutoFit/>
          </a:bodyPr>
          <a:lstStyle/>
          <a:p>
            <a:pPr algn="ctr" eaLnBrk="0" hangingPunct="0"/>
            <a:r>
              <a:rPr lang="en-US" sz="1800">
                <a:latin typeface="Calibri" pitchFamily="34" charset="0"/>
              </a:rPr>
              <a:t>MSN</a:t>
            </a:r>
          </a:p>
          <a:p>
            <a:pPr algn="ctr" eaLnBrk="0" hangingPunct="0"/>
            <a:r>
              <a:rPr lang="en-US" sz="1800">
                <a:latin typeface="Calibri" pitchFamily="34" charset="0"/>
              </a:rPr>
              <a:t>server</a:t>
            </a:r>
          </a:p>
        </p:txBody>
      </p:sp>
      <p:sp>
        <p:nvSpPr>
          <p:cNvPr id="20489" name="Line 9"/>
          <p:cNvSpPr>
            <a:spLocks noChangeShapeType="1"/>
          </p:cNvSpPr>
          <p:nvPr/>
        </p:nvSpPr>
        <p:spPr bwMode="auto">
          <a:xfrm>
            <a:off x="3394075" y="4419600"/>
            <a:ext cx="685800" cy="0"/>
          </a:xfrm>
          <a:prstGeom prst="line">
            <a:avLst/>
          </a:prstGeom>
          <a:noFill/>
          <a:ln w="28575">
            <a:solidFill>
              <a:schemeClr val="tx1"/>
            </a:solidFill>
            <a:round/>
            <a:headEnd type="triangle" w="med" len="med"/>
            <a:tailEnd type="triangle" w="med" len="med"/>
          </a:ln>
        </p:spPr>
        <p:txBody>
          <a:bodyPr wrap="none" anchor="ctr">
            <a:spAutoFit/>
          </a:bodyPr>
          <a:lstStyle/>
          <a:p>
            <a:endParaRPr lang="en-US"/>
          </a:p>
        </p:txBody>
      </p:sp>
      <p:sp>
        <p:nvSpPr>
          <p:cNvPr id="20490" name="Line 10"/>
          <p:cNvSpPr>
            <a:spLocks noChangeShapeType="1"/>
          </p:cNvSpPr>
          <p:nvPr/>
        </p:nvSpPr>
        <p:spPr bwMode="auto">
          <a:xfrm>
            <a:off x="5072062" y="4419600"/>
            <a:ext cx="685800" cy="0"/>
          </a:xfrm>
          <a:prstGeom prst="line">
            <a:avLst/>
          </a:prstGeom>
          <a:noFill/>
          <a:ln w="28575">
            <a:solidFill>
              <a:schemeClr val="tx1"/>
            </a:solidFill>
            <a:round/>
            <a:headEnd type="triangle" w="med" len="med"/>
            <a:tailEnd type="triangle" w="med" len="med"/>
          </a:ln>
        </p:spPr>
        <p:txBody>
          <a:bodyPr wrap="none" anchor="ctr">
            <a:spAutoFit/>
          </a:bodyPr>
          <a:lstStyle/>
          <a:p>
            <a:endParaRPr lang="en-US"/>
          </a:p>
        </p:txBody>
      </p:sp>
      <p:sp>
        <p:nvSpPr>
          <p:cNvPr id="20491" name="Line 11"/>
          <p:cNvSpPr>
            <a:spLocks noChangeShapeType="1"/>
          </p:cNvSpPr>
          <p:nvPr/>
        </p:nvSpPr>
        <p:spPr bwMode="auto">
          <a:xfrm>
            <a:off x="5646737" y="3717925"/>
            <a:ext cx="304800" cy="381000"/>
          </a:xfrm>
          <a:prstGeom prst="line">
            <a:avLst/>
          </a:prstGeom>
          <a:noFill/>
          <a:ln w="28575">
            <a:solidFill>
              <a:schemeClr val="tx1"/>
            </a:solidFill>
            <a:round/>
            <a:headEnd type="triangle" w="med" len="med"/>
            <a:tailEnd type="triangle" w="med" len="med"/>
          </a:ln>
        </p:spPr>
        <p:txBody>
          <a:bodyPr anchor="ctr">
            <a:spAutoFit/>
          </a:bodyPr>
          <a:lstStyle/>
          <a:p>
            <a:endParaRPr lang="en-US"/>
          </a:p>
        </p:txBody>
      </p:sp>
      <p:sp>
        <p:nvSpPr>
          <p:cNvPr id="20492" name="Line 12"/>
          <p:cNvSpPr>
            <a:spLocks noChangeShapeType="1"/>
          </p:cNvSpPr>
          <p:nvPr/>
        </p:nvSpPr>
        <p:spPr bwMode="auto">
          <a:xfrm rot="5400000">
            <a:off x="5641975" y="4762500"/>
            <a:ext cx="304800" cy="381000"/>
          </a:xfrm>
          <a:prstGeom prst="line">
            <a:avLst/>
          </a:prstGeom>
          <a:noFill/>
          <a:ln w="28575">
            <a:solidFill>
              <a:schemeClr val="tx1"/>
            </a:solidFill>
            <a:round/>
            <a:headEnd type="triangle" w="med" len="med"/>
            <a:tailEnd type="triangle" w="med" len="med"/>
          </a:ln>
        </p:spPr>
        <p:txBody>
          <a:bodyPr anchor="ctr">
            <a:spAutoFit/>
          </a:bodyPr>
          <a:lstStyle/>
          <a:p>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417513"/>
            <a:ext cx="8686800" cy="573087"/>
          </a:xfrm>
        </p:spPr>
        <p:txBody>
          <a:bodyPr/>
          <a:lstStyle/>
          <a:p>
            <a:pPr eaLnBrk="1" hangingPunct="1"/>
            <a:r>
              <a:rPr lang="en-US" dirty="0"/>
              <a:t>IM War (cont.)</a:t>
            </a:r>
          </a:p>
        </p:txBody>
      </p:sp>
      <p:sp>
        <p:nvSpPr>
          <p:cNvPr id="21507" name="Rectangle 3"/>
          <p:cNvSpPr>
            <a:spLocks noGrp="1" noChangeArrowheads="1"/>
          </p:cNvSpPr>
          <p:nvPr>
            <p:ph type="body" idx="1"/>
          </p:nvPr>
        </p:nvSpPr>
        <p:spPr>
          <a:xfrm>
            <a:off x="381000" y="1143000"/>
            <a:ext cx="8307388" cy="5454650"/>
          </a:xfrm>
        </p:spPr>
        <p:txBody>
          <a:bodyPr/>
          <a:lstStyle/>
          <a:p>
            <a:pPr eaLnBrk="1" hangingPunct="1"/>
            <a:r>
              <a:rPr lang="en-US" dirty="0"/>
              <a:t>August 1999</a:t>
            </a:r>
          </a:p>
          <a:p>
            <a:pPr lvl="1" eaLnBrk="1" hangingPunct="1"/>
            <a:r>
              <a:rPr lang="en-US" dirty="0"/>
              <a:t>Mysteriously, Messenger clients can no longer access AIM servers</a:t>
            </a:r>
          </a:p>
          <a:p>
            <a:pPr lvl="1" eaLnBrk="1" hangingPunct="1"/>
            <a:r>
              <a:rPr lang="en-US" dirty="0"/>
              <a:t>Microsoft and AOL begin the IM war:</a:t>
            </a:r>
          </a:p>
          <a:p>
            <a:pPr lvl="2" eaLnBrk="1" hangingPunct="1"/>
            <a:r>
              <a:rPr lang="en-US" dirty="0"/>
              <a:t>AOL changes server to disallow Messenger clients</a:t>
            </a:r>
          </a:p>
          <a:p>
            <a:pPr lvl="2" eaLnBrk="1" hangingPunct="1"/>
            <a:r>
              <a:rPr lang="en-US" dirty="0"/>
              <a:t>Microsoft makes changes to clients to defeat AOL changes</a:t>
            </a:r>
          </a:p>
          <a:p>
            <a:pPr lvl="2" eaLnBrk="1" hangingPunct="1"/>
            <a:r>
              <a:rPr lang="en-US" dirty="0"/>
              <a:t>At least 13 such skirmishes</a:t>
            </a:r>
          </a:p>
          <a:p>
            <a:pPr lvl="1" eaLnBrk="1" hangingPunct="1"/>
            <a:r>
              <a:rPr lang="en-US" dirty="0"/>
              <a:t>What was really happening?</a:t>
            </a:r>
          </a:p>
          <a:p>
            <a:pPr lvl="2" eaLnBrk="1" hangingPunct="1"/>
            <a:r>
              <a:rPr lang="en-US" dirty="0"/>
              <a:t>AOL had discovered a buffer overflow bug in their own AIM clients</a:t>
            </a:r>
          </a:p>
          <a:p>
            <a:pPr lvl="2" eaLnBrk="1" hangingPunct="1"/>
            <a:r>
              <a:rPr lang="en-US" dirty="0"/>
              <a:t>They exploited it to detect and block Microsoft: the exploit code returned a 4-byte signature (the bytes at some location in the AIM client) to server</a:t>
            </a:r>
          </a:p>
          <a:p>
            <a:pPr lvl="2" eaLnBrk="1" hangingPunct="1"/>
            <a:r>
              <a:rPr lang="en-US" dirty="0"/>
              <a:t>When Microsoft changed code to match signature, AOL changed signature location</a:t>
            </a:r>
          </a:p>
          <a:p>
            <a:pPr lvl="2" eaLnBrk="1" hangingPunct="1"/>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152400" y="304800"/>
            <a:ext cx="8991600" cy="5486400"/>
          </a:xfrm>
        </p:spPr>
        <p:txBody>
          <a:bodyPr/>
          <a:lstStyle/>
          <a:p>
            <a:pPr marL="223838" indent="-223838" defTabSz="895350" eaLnBrk="1" hangingPunct="1">
              <a:spcBef>
                <a:spcPct val="0"/>
              </a:spcBef>
              <a:buFont typeface="Wingdings 2" pitchFamily="18" charset="2"/>
              <a:buNone/>
            </a:pPr>
            <a:r>
              <a:rPr lang="en-US" sz="1400" b="0">
                <a:latin typeface="Courier New" pitchFamily="49" charset="0"/>
              </a:rPr>
              <a:t>Date: Wed, 11 Aug 1999 11:30:57 -0700 (PDT) </a:t>
            </a:r>
          </a:p>
          <a:p>
            <a:pPr marL="223838" indent="-223838" defTabSz="895350" eaLnBrk="1" hangingPunct="1">
              <a:spcBef>
                <a:spcPct val="0"/>
              </a:spcBef>
              <a:buFont typeface="Wingdings 2" pitchFamily="18" charset="2"/>
              <a:buNone/>
            </a:pPr>
            <a:r>
              <a:rPr lang="en-US" sz="1400" b="0">
                <a:latin typeface="Courier New" pitchFamily="49" charset="0"/>
              </a:rPr>
              <a:t>From: Phil Bucking &lt;philbucking@yahoo.com&gt; </a:t>
            </a:r>
          </a:p>
          <a:p>
            <a:pPr marL="223838" indent="-223838" defTabSz="895350" eaLnBrk="1" hangingPunct="1">
              <a:spcBef>
                <a:spcPct val="0"/>
              </a:spcBef>
              <a:buFont typeface="Wingdings 2" pitchFamily="18" charset="2"/>
              <a:buNone/>
            </a:pPr>
            <a:r>
              <a:rPr lang="en-US" sz="1400" b="0">
                <a:latin typeface="Courier New" pitchFamily="49" charset="0"/>
              </a:rPr>
              <a:t>Subject: AOL exploiting buffer overrun bug in their own software! </a:t>
            </a:r>
          </a:p>
          <a:p>
            <a:pPr marL="223838" indent="-223838" defTabSz="895350" eaLnBrk="1" hangingPunct="1">
              <a:spcBef>
                <a:spcPct val="0"/>
              </a:spcBef>
              <a:buFont typeface="Wingdings 2" pitchFamily="18" charset="2"/>
              <a:buNone/>
            </a:pPr>
            <a:r>
              <a:rPr lang="en-US" sz="1400" b="0">
                <a:latin typeface="Courier New" pitchFamily="49" charset="0"/>
              </a:rPr>
              <a:t>To: rms@pharlap.com </a:t>
            </a:r>
          </a:p>
          <a:p>
            <a:pPr marL="223838" indent="-223838" defTabSz="895350" eaLnBrk="1" hangingPunct="1">
              <a:spcBef>
                <a:spcPct val="0"/>
              </a:spcBef>
              <a:buFont typeface="Wingdings 2" pitchFamily="18" charset="2"/>
              <a:buNone/>
            </a:pPr>
            <a:endParaRPr lang="en-US" sz="1400" b="0">
              <a:latin typeface="Courier New" pitchFamily="49" charset="0"/>
            </a:endParaRPr>
          </a:p>
          <a:p>
            <a:pPr marL="223838" indent="-223838" defTabSz="895350" eaLnBrk="1" hangingPunct="1">
              <a:spcBef>
                <a:spcPct val="0"/>
              </a:spcBef>
              <a:buFont typeface="Wingdings 2" pitchFamily="18" charset="2"/>
              <a:buNone/>
            </a:pPr>
            <a:r>
              <a:rPr lang="en-US" sz="1400" b="0">
                <a:latin typeface="Courier New" pitchFamily="49" charset="0"/>
              </a:rPr>
              <a:t>Mr. Smith,</a:t>
            </a:r>
          </a:p>
          <a:p>
            <a:pPr marL="223838" indent="-223838" defTabSz="895350" eaLnBrk="1" hangingPunct="1">
              <a:spcBef>
                <a:spcPct val="0"/>
              </a:spcBef>
              <a:buFont typeface="Wingdings 2" pitchFamily="18" charset="2"/>
              <a:buNone/>
            </a:pPr>
            <a:endParaRPr lang="en-US" sz="1400" b="0">
              <a:latin typeface="Courier New" pitchFamily="49" charset="0"/>
            </a:endParaRPr>
          </a:p>
          <a:p>
            <a:pPr marL="223838" indent="-223838" defTabSz="895350" eaLnBrk="1" hangingPunct="1">
              <a:spcBef>
                <a:spcPct val="0"/>
              </a:spcBef>
              <a:buFont typeface="Wingdings 2" pitchFamily="18" charset="2"/>
              <a:buNone/>
            </a:pPr>
            <a:r>
              <a:rPr lang="en-US" sz="1400" b="0">
                <a:latin typeface="Courier New" pitchFamily="49" charset="0"/>
              </a:rPr>
              <a:t>I am writing you because I have discovered something that I think you </a:t>
            </a:r>
          </a:p>
          <a:p>
            <a:pPr marL="223838" indent="-223838" defTabSz="895350" eaLnBrk="1" hangingPunct="1">
              <a:spcBef>
                <a:spcPct val="0"/>
              </a:spcBef>
              <a:buFont typeface="Wingdings 2" pitchFamily="18" charset="2"/>
              <a:buNone/>
            </a:pPr>
            <a:r>
              <a:rPr lang="en-US" sz="1400" b="0">
                <a:latin typeface="Courier New" pitchFamily="49" charset="0"/>
              </a:rPr>
              <a:t>might find interesting because you are an Internet security expert with </a:t>
            </a:r>
          </a:p>
          <a:p>
            <a:pPr marL="223838" indent="-223838" defTabSz="895350" eaLnBrk="1" hangingPunct="1">
              <a:spcBef>
                <a:spcPct val="0"/>
              </a:spcBef>
              <a:buFont typeface="Wingdings 2" pitchFamily="18" charset="2"/>
              <a:buNone/>
            </a:pPr>
            <a:r>
              <a:rPr lang="en-US" sz="1400" b="0">
                <a:latin typeface="Courier New" pitchFamily="49" charset="0"/>
              </a:rPr>
              <a:t>experience in this area. I have also tried to contact AOL but received </a:t>
            </a:r>
          </a:p>
          <a:p>
            <a:pPr marL="223838" indent="-223838" defTabSz="895350" eaLnBrk="1" hangingPunct="1">
              <a:spcBef>
                <a:spcPct val="0"/>
              </a:spcBef>
              <a:buFont typeface="Wingdings 2" pitchFamily="18" charset="2"/>
              <a:buNone/>
            </a:pPr>
            <a:r>
              <a:rPr lang="en-US" sz="1400" b="0">
                <a:latin typeface="Courier New" pitchFamily="49" charset="0"/>
              </a:rPr>
              <a:t>no response.</a:t>
            </a:r>
          </a:p>
          <a:p>
            <a:pPr marL="223838" indent="-223838" defTabSz="895350" eaLnBrk="1" hangingPunct="1">
              <a:spcBef>
                <a:spcPct val="0"/>
              </a:spcBef>
              <a:buFont typeface="Wingdings 2" pitchFamily="18" charset="2"/>
              <a:buNone/>
            </a:pPr>
            <a:endParaRPr lang="en-US" sz="1400" b="0">
              <a:latin typeface="Courier New" pitchFamily="49" charset="0"/>
            </a:endParaRPr>
          </a:p>
          <a:p>
            <a:pPr marL="223838" indent="-223838" defTabSz="895350" eaLnBrk="1" hangingPunct="1">
              <a:spcBef>
                <a:spcPct val="0"/>
              </a:spcBef>
              <a:buFont typeface="Wingdings 2" pitchFamily="18" charset="2"/>
              <a:buNone/>
            </a:pPr>
            <a:r>
              <a:rPr lang="en-US" sz="1400" b="0">
                <a:latin typeface="Courier New" pitchFamily="49" charset="0"/>
              </a:rPr>
              <a:t>I am a developer who has been working on a revolutionary new instant </a:t>
            </a:r>
          </a:p>
          <a:p>
            <a:pPr marL="223838" indent="-223838" defTabSz="895350" eaLnBrk="1" hangingPunct="1">
              <a:spcBef>
                <a:spcPct val="0"/>
              </a:spcBef>
              <a:buFont typeface="Wingdings 2" pitchFamily="18" charset="2"/>
              <a:buNone/>
            </a:pPr>
            <a:r>
              <a:rPr lang="en-US" sz="1400" b="0">
                <a:latin typeface="Courier New" pitchFamily="49" charset="0"/>
              </a:rPr>
              <a:t>messaging client that should be released later this year.</a:t>
            </a:r>
          </a:p>
          <a:p>
            <a:pPr marL="223838" indent="-223838" defTabSz="895350" eaLnBrk="1" hangingPunct="1">
              <a:spcBef>
                <a:spcPct val="0"/>
              </a:spcBef>
              <a:buFont typeface="Wingdings 2" pitchFamily="18" charset="2"/>
              <a:buNone/>
            </a:pPr>
            <a:r>
              <a:rPr lang="en-US" sz="1400" b="0">
                <a:latin typeface="Courier New" pitchFamily="49" charset="0"/>
              </a:rPr>
              <a:t>...</a:t>
            </a:r>
          </a:p>
          <a:p>
            <a:pPr marL="223838" indent="-223838" defTabSz="895350" eaLnBrk="1" hangingPunct="1">
              <a:spcBef>
                <a:spcPct val="0"/>
              </a:spcBef>
              <a:buFont typeface="Wingdings 2" pitchFamily="18" charset="2"/>
              <a:buNone/>
            </a:pPr>
            <a:r>
              <a:rPr lang="en-US" sz="1400" b="0">
                <a:latin typeface="Courier New" pitchFamily="49" charset="0"/>
              </a:rPr>
              <a:t>It appears that the AIM client has a buffer overrun bug. By itself </a:t>
            </a:r>
          </a:p>
          <a:p>
            <a:pPr marL="223838" indent="-223838" defTabSz="895350" eaLnBrk="1" hangingPunct="1">
              <a:spcBef>
                <a:spcPct val="0"/>
              </a:spcBef>
              <a:buFont typeface="Wingdings 2" pitchFamily="18" charset="2"/>
              <a:buNone/>
            </a:pPr>
            <a:r>
              <a:rPr lang="en-US" sz="1400" b="0">
                <a:latin typeface="Courier New" pitchFamily="49" charset="0"/>
              </a:rPr>
              <a:t>this might not be the end of the world, as MS surely has had its share. </a:t>
            </a:r>
          </a:p>
          <a:p>
            <a:pPr marL="223838" indent="-223838" defTabSz="895350" eaLnBrk="1" hangingPunct="1">
              <a:spcBef>
                <a:spcPct val="0"/>
              </a:spcBef>
              <a:buFont typeface="Wingdings 2" pitchFamily="18" charset="2"/>
              <a:buNone/>
            </a:pPr>
            <a:r>
              <a:rPr lang="en-US" sz="1400" b="0">
                <a:latin typeface="Courier New" pitchFamily="49" charset="0"/>
              </a:rPr>
              <a:t>But AOL is now *exploiting their own buffer overrun bug* to help in </a:t>
            </a:r>
          </a:p>
          <a:p>
            <a:pPr marL="223838" indent="-223838" defTabSz="895350" eaLnBrk="1" hangingPunct="1">
              <a:spcBef>
                <a:spcPct val="0"/>
              </a:spcBef>
              <a:buFont typeface="Wingdings 2" pitchFamily="18" charset="2"/>
              <a:buNone/>
            </a:pPr>
            <a:r>
              <a:rPr lang="en-US" sz="1400" b="0">
                <a:latin typeface="Courier New" pitchFamily="49" charset="0"/>
              </a:rPr>
              <a:t>its efforts to block MS Instant Messenger.</a:t>
            </a:r>
          </a:p>
          <a:p>
            <a:pPr marL="223838" indent="-223838" defTabSz="895350" eaLnBrk="1" hangingPunct="1">
              <a:spcBef>
                <a:spcPct val="0"/>
              </a:spcBef>
              <a:buFont typeface="Wingdings 2" pitchFamily="18" charset="2"/>
              <a:buNone/>
            </a:pPr>
            <a:r>
              <a:rPr lang="en-US" sz="1400" b="0">
                <a:latin typeface="Courier New" pitchFamily="49" charset="0"/>
              </a:rPr>
              <a:t>....</a:t>
            </a:r>
          </a:p>
          <a:p>
            <a:pPr marL="223838" indent="-223838" defTabSz="895350" eaLnBrk="1" hangingPunct="1">
              <a:spcBef>
                <a:spcPct val="0"/>
              </a:spcBef>
              <a:buFont typeface="Wingdings 2" pitchFamily="18" charset="2"/>
              <a:buNone/>
            </a:pPr>
            <a:r>
              <a:rPr lang="en-US" sz="1400" b="0">
                <a:latin typeface="Courier New" pitchFamily="49" charset="0"/>
              </a:rPr>
              <a:t>Since you have significant credibility with the press I hope that you</a:t>
            </a:r>
          </a:p>
          <a:p>
            <a:pPr marL="223838" indent="-223838" defTabSz="895350" eaLnBrk="1" hangingPunct="1">
              <a:spcBef>
                <a:spcPct val="0"/>
              </a:spcBef>
              <a:buFont typeface="Wingdings 2" pitchFamily="18" charset="2"/>
              <a:buNone/>
            </a:pPr>
            <a:r>
              <a:rPr lang="en-US" sz="1400" b="0">
                <a:latin typeface="Courier New" pitchFamily="49" charset="0"/>
              </a:rPr>
              <a:t>can use this information to help inform people that behind AOL's</a:t>
            </a:r>
          </a:p>
          <a:p>
            <a:pPr marL="223838" indent="-223838" defTabSz="895350" eaLnBrk="1" hangingPunct="1">
              <a:spcBef>
                <a:spcPct val="0"/>
              </a:spcBef>
              <a:buFont typeface="Wingdings 2" pitchFamily="18" charset="2"/>
              <a:buNone/>
            </a:pPr>
            <a:r>
              <a:rPr lang="en-US" sz="1400" b="0">
                <a:latin typeface="Courier New" pitchFamily="49" charset="0"/>
              </a:rPr>
              <a:t>friendly exterior they are nefariously compromising peoples' security.</a:t>
            </a:r>
          </a:p>
          <a:p>
            <a:pPr marL="223838" indent="-223838" defTabSz="895350" eaLnBrk="1" hangingPunct="1">
              <a:spcBef>
                <a:spcPct val="0"/>
              </a:spcBef>
              <a:buFont typeface="Wingdings 2" pitchFamily="18" charset="2"/>
              <a:buNone/>
            </a:pPr>
            <a:endParaRPr lang="en-US" sz="1400" b="0">
              <a:latin typeface="Courier New" pitchFamily="49" charset="0"/>
            </a:endParaRPr>
          </a:p>
          <a:p>
            <a:pPr marL="223838" indent="-223838" defTabSz="895350" eaLnBrk="1" hangingPunct="1">
              <a:spcBef>
                <a:spcPct val="0"/>
              </a:spcBef>
              <a:buFont typeface="Wingdings 2" pitchFamily="18" charset="2"/>
              <a:buNone/>
            </a:pPr>
            <a:r>
              <a:rPr lang="en-US" sz="1400" b="0">
                <a:latin typeface="Courier New" pitchFamily="49" charset="0"/>
              </a:rPr>
              <a:t>Sincerely,</a:t>
            </a:r>
          </a:p>
          <a:p>
            <a:pPr marL="223838" indent="-223838" defTabSz="895350" eaLnBrk="1" hangingPunct="1">
              <a:spcBef>
                <a:spcPct val="0"/>
              </a:spcBef>
              <a:buFont typeface="Wingdings 2" pitchFamily="18" charset="2"/>
              <a:buNone/>
            </a:pPr>
            <a:r>
              <a:rPr lang="en-US" sz="1400" b="0">
                <a:latin typeface="Courier New" pitchFamily="49" charset="0"/>
              </a:rPr>
              <a:t>Phil Bucking </a:t>
            </a:r>
          </a:p>
          <a:p>
            <a:pPr marL="223838" indent="-223838" defTabSz="895350" eaLnBrk="1" hangingPunct="1">
              <a:spcBef>
                <a:spcPct val="0"/>
              </a:spcBef>
              <a:buFont typeface="Wingdings 2" pitchFamily="18" charset="2"/>
              <a:buNone/>
            </a:pPr>
            <a:r>
              <a:rPr lang="en-US" sz="1400" b="0">
                <a:latin typeface="Courier New" pitchFamily="49" charset="0"/>
              </a:rPr>
              <a:t>Founder, Bucking Consulting </a:t>
            </a:r>
          </a:p>
          <a:p>
            <a:pPr marL="223838" indent="-223838" defTabSz="895350" eaLnBrk="1" hangingPunct="1">
              <a:spcBef>
                <a:spcPct val="0"/>
              </a:spcBef>
              <a:buFont typeface="Wingdings 2" pitchFamily="18" charset="2"/>
              <a:buNone/>
            </a:pPr>
            <a:r>
              <a:rPr lang="en-US" sz="1400" b="0">
                <a:latin typeface="Courier New" pitchFamily="49" charset="0"/>
              </a:rPr>
              <a:t>philbucking@yahoo.com</a:t>
            </a:r>
          </a:p>
        </p:txBody>
      </p:sp>
      <p:sp>
        <p:nvSpPr>
          <p:cNvPr id="367620" name="Text Box 4"/>
          <p:cNvSpPr txBox="1">
            <a:spLocks noChangeArrowheads="1"/>
          </p:cNvSpPr>
          <p:nvPr/>
        </p:nvSpPr>
        <p:spPr bwMode="auto">
          <a:xfrm>
            <a:off x="4114800" y="5429250"/>
            <a:ext cx="4419600" cy="1200150"/>
          </a:xfrm>
          <a:prstGeom prst="rect">
            <a:avLst/>
          </a:prstGeom>
          <a:solidFill>
            <a:schemeClr val="bg1"/>
          </a:solidFill>
          <a:ln w="25400">
            <a:noFill/>
            <a:miter lim="800000"/>
            <a:headEnd/>
            <a:tailEnd/>
          </a:ln>
        </p:spPr>
        <p:txBody>
          <a:bodyPr>
            <a:spAutoFit/>
          </a:bodyPr>
          <a:lstStyle/>
          <a:p>
            <a:pPr eaLnBrk="0" hangingPunct="0">
              <a:spcBef>
                <a:spcPct val="50000"/>
              </a:spcBef>
            </a:pPr>
            <a:r>
              <a:rPr lang="en-US" i="1" dirty="0">
                <a:latin typeface="Calibri" pitchFamily="34" charset="0"/>
              </a:rPr>
              <a:t>It was later determined that this email originated from within Microsoft!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7F7E17-B768-44D8-A5C4-28D84EF707FE}"/>
              </a:ext>
            </a:extLst>
          </p:cNvPr>
          <p:cNvSpPr>
            <a:spLocks noGrp="1"/>
          </p:cNvSpPr>
          <p:nvPr>
            <p:ph type="title"/>
          </p:nvPr>
        </p:nvSpPr>
        <p:spPr>
          <a:xfrm>
            <a:off x="374650" y="371475"/>
            <a:ext cx="7854950" cy="762000"/>
          </a:xfrm>
        </p:spPr>
        <p:txBody>
          <a:bodyPr/>
          <a:lstStyle/>
          <a:p>
            <a:r>
              <a:rPr lang="en-US" sz="3200" dirty="0"/>
              <a:t>Programmers keep making these mistakes…</a:t>
            </a:r>
          </a:p>
        </p:txBody>
      </p:sp>
      <p:pic>
        <p:nvPicPr>
          <p:cNvPr id="5" name="Content Placeholder 4" descr="Text&#10;&#10;Description automatically generated">
            <a:extLst>
              <a:ext uri="{FF2B5EF4-FFF2-40B4-BE49-F238E27FC236}">
                <a16:creationId xmlns:a16="http://schemas.microsoft.com/office/drawing/2014/main" id="{AD3D6F8F-1E9A-4D3C-A5A0-5E5A050F6316}"/>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1" b="49125"/>
          <a:stretch/>
        </p:blipFill>
        <p:spPr>
          <a:xfrm>
            <a:off x="395365" y="1358375"/>
            <a:ext cx="3746278" cy="4060491"/>
          </a:xfrm>
        </p:spPr>
      </p:pic>
      <p:pic>
        <p:nvPicPr>
          <p:cNvPr id="9" name="Content Placeholder 8" descr="Text&#10;&#10;Description automatically generated">
            <a:extLst>
              <a:ext uri="{FF2B5EF4-FFF2-40B4-BE49-F238E27FC236}">
                <a16:creationId xmlns:a16="http://schemas.microsoft.com/office/drawing/2014/main" id="{C47615AD-9933-4A46-A199-4DC11EF6A316}"/>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51308"/>
          <a:stretch/>
        </p:blipFill>
        <p:spPr>
          <a:xfrm>
            <a:off x="4566821" y="1524000"/>
            <a:ext cx="3746278" cy="3886200"/>
          </a:xfrm>
        </p:spPr>
      </p:pic>
      <p:sp>
        <p:nvSpPr>
          <p:cNvPr id="11" name="TextBox 10">
            <a:extLst>
              <a:ext uri="{FF2B5EF4-FFF2-40B4-BE49-F238E27FC236}">
                <a16:creationId xmlns:a16="http://schemas.microsoft.com/office/drawing/2014/main" id="{0F4F4F94-06C4-49BA-A820-85D6A2A018A1}"/>
              </a:ext>
            </a:extLst>
          </p:cNvPr>
          <p:cNvSpPr txBox="1"/>
          <p:nvPr/>
        </p:nvSpPr>
        <p:spPr>
          <a:xfrm>
            <a:off x="6428270" y="5418867"/>
            <a:ext cx="4611948" cy="338554"/>
          </a:xfrm>
          <a:prstGeom prst="rect">
            <a:avLst/>
          </a:prstGeom>
          <a:noFill/>
        </p:spPr>
        <p:txBody>
          <a:bodyPr wrap="square">
            <a:spAutoFit/>
          </a:bodyPr>
          <a:lstStyle/>
          <a:p>
            <a:r>
              <a:rPr lang="en-US" sz="1600" dirty="0"/>
              <a:t>https://xkcd.com/1354/</a:t>
            </a:r>
          </a:p>
        </p:txBody>
      </p:sp>
    </p:spTree>
    <p:extLst>
      <p:ext uri="{BB962C8B-B14F-4D97-AF65-F5344CB8AC3E}">
        <p14:creationId xmlns:p14="http://schemas.microsoft.com/office/powerpoint/2010/main" val="120375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57188" y="434975"/>
            <a:ext cx="7591425" cy="762000"/>
          </a:xfrm>
        </p:spPr>
        <p:txBody>
          <a:bodyPr/>
          <a:lstStyle/>
          <a:p>
            <a:pPr eaLnBrk="1" hangingPunct="1"/>
            <a:r>
              <a:rPr lang="en-US" dirty="0"/>
              <a:t>Aside: Worms and Viruses</a:t>
            </a:r>
          </a:p>
        </p:txBody>
      </p:sp>
      <p:sp>
        <p:nvSpPr>
          <p:cNvPr id="39939" name="Content Placeholder 2"/>
          <p:cNvSpPr>
            <a:spLocks noGrp="1"/>
          </p:cNvSpPr>
          <p:nvPr>
            <p:ph idx="1"/>
          </p:nvPr>
        </p:nvSpPr>
        <p:spPr/>
        <p:txBody>
          <a:bodyPr/>
          <a:lstStyle/>
          <a:p>
            <a:pPr eaLnBrk="1" hangingPunct="1"/>
            <a:r>
              <a:rPr lang="en-US" dirty="0"/>
              <a:t>Worm: A program that</a:t>
            </a:r>
          </a:p>
          <a:p>
            <a:pPr lvl="1" eaLnBrk="1" hangingPunct="1"/>
            <a:r>
              <a:rPr lang="en-US" dirty="0"/>
              <a:t>Can run by itself</a:t>
            </a:r>
          </a:p>
          <a:p>
            <a:pPr lvl="1" eaLnBrk="1" hangingPunct="1"/>
            <a:r>
              <a:rPr lang="en-US" dirty="0"/>
              <a:t>Can propagate a fully working version of itself to other computers</a:t>
            </a:r>
          </a:p>
          <a:p>
            <a:pPr eaLnBrk="1" hangingPunct="1">
              <a:buFont typeface="Wingdings 2" pitchFamily="18" charset="2"/>
              <a:buNone/>
            </a:pPr>
            <a:endParaRPr lang="en-US" dirty="0"/>
          </a:p>
          <a:p>
            <a:pPr eaLnBrk="1" hangingPunct="1"/>
            <a:r>
              <a:rPr lang="en-US" dirty="0"/>
              <a:t>Virus: Code that</a:t>
            </a:r>
          </a:p>
          <a:p>
            <a:pPr lvl="1" eaLnBrk="1" hangingPunct="1"/>
            <a:r>
              <a:rPr lang="en-US" dirty="0"/>
              <a:t>Adds itself to other programs</a:t>
            </a:r>
          </a:p>
          <a:p>
            <a:pPr lvl="1" eaLnBrk="1" hangingPunct="1"/>
            <a:r>
              <a:rPr lang="en-US" dirty="0"/>
              <a:t>Does not run independently</a:t>
            </a:r>
          </a:p>
          <a:p>
            <a:pPr lvl="1" eaLnBrk="1" hangingPunct="1"/>
            <a:endParaRPr lang="en-US" dirty="0"/>
          </a:p>
          <a:p>
            <a:pPr eaLnBrk="1" hangingPunct="1"/>
            <a:r>
              <a:rPr lang="en-US" dirty="0"/>
              <a:t>Both are (usually) designed to spread among computers and to wreak havoc</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xfrm>
            <a:off x="381000" y="304800"/>
            <a:ext cx="7591425" cy="762000"/>
          </a:xfrm>
        </p:spPr>
        <p:txBody>
          <a:bodyPr/>
          <a:lstStyle/>
          <a:p>
            <a:pPr eaLnBrk="1" hangingPunct="1"/>
            <a:r>
              <a:rPr lang="en-US"/>
              <a:t>String Library Code</a:t>
            </a:r>
          </a:p>
        </p:txBody>
      </p:sp>
      <p:sp>
        <p:nvSpPr>
          <p:cNvPr id="22531" name="Rectangle 6"/>
          <p:cNvSpPr>
            <a:spLocks noGrp="1" noChangeArrowheads="1"/>
          </p:cNvSpPr>
          <p:nvPr>
            <p:ph type="body" idx="1"/>
          </p:nvPr>
        </p:nvSpPr>
        <p:spPr>
          <a:xfrm>
            <a:off x="381000" y="990600"/>
            <a:ext cx="8153400" cy="5791200"/>
          </a:xfrm>
        </p:spPr>
        <p:txBody>
          <a:bodyPr/>
          <a:lstStyle/>
          <a:p>
            <a:pPr eaLnBrk="1" hangingPunct="1"/>
            <a:r>
              <a:rPr lang="en-US" dirty="0"/>
              <a:t>Implementation of Unix function </a:t>
            </a:r>
            <a:r>
              <a:rPr lang="en-US" dirty="0">
                <a:latin typeface="Courier New" pitchFamily="49" charset="0"/>
              </a:rPr>
              <a:t>gets()</a:t>
            </a:r>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r>
              <a:rPr lang="en-US" dirty="0"/>
              <a:t>No way to specify limit on number of characters to read</a:t>
            </a:r>
          </a:p>
          <a:p>
            <a:pPr eaLnBrk="1" hangingPunct="1"/>
            <a:r>
              <a:rPr lang="en-US" dirty="0"/>
              <a:t>Similar problems with other library functions</a:t>
            </a:r>
          </a:p>
          <a:p>
            <a:pPr lvl="1" eaLnBrk="1" hangingPunct="1"/>
            <a:r>
              <a:rPr lang="en-US" b="1" dirty="0" err="1">
                <a:latin typeface="Courier New" pitchFamily="49" charset="0"/>
              </a:rPr>
              <a:t>strcpy</a:t>
            </a:r>
            <a:r>
              <a:rPr lang="en-US" b="1" dirty="0"/>
              <a:t>, </a:t>
            </a:r>
            <a:r>
              <a:rPr lang="en-US" b="1" dirty="0" err="1">
                <a:latin typeface="Courier New" pitchFamily="49" charset="0"/>
              </a:rPr>
              <a:t>strcat</a:t>
            </a:r>
            <a:r>
              <a:rPr lang="en-US" dirty="0"/>
              <a:t>: Copy strings of arbitrary length</a:t>
            </a:r>
          </a:p>
          <a:p>
            <a:pPr lvl="1" eaLnBrk="1" hangingPunct="1"/>
            <a:r>
              <a:rPr lang="en-US" b="1" dirty="0" err="1">
                <a:latin typeface="Courier New" pitchFamily="49" charset="0"/>
              </a:rPr>
              <a:t>scanf</a:t>
            </a:r>
            <a:r>
              <a:rPr lang="en-US" b="1" dirty="0"/>
              <a:t>, </a:t>
            </a:r>
            <a:r>
              <a:rPr lang="en-US" b="1" dirty="0" err="1">
                <a:latin typeface="Courier New" pitchFamily="49" charset="0"/>
              </a:rPr>
              <a:t>fscanf</a:t>
            </a:r>
            <a:r>
              <a:rPr lang="en-US" b="1" dirty="0"/>
              <a:t>, </a:t>
            </a:r>
            <a:r>
              <a:rPr lang="en-US" b="1" dirty="0" err="1">
                <a:latin typeface="Courier New" pitchFamily="49" charset="0"/>
              </a:rPr>
              <a:t>sscanf</a:t>
            </a:r>
            <a:r>
              <a:rPr lang="en-US" b="1" dirty="0"/>
              <a:t>, </a:t>
            </a:r>
            <a:r>
              <a:rPr lang="en-US" dirty="0"/>
              <a:t>when given </a:t>
            </a:r>
            <a:r>
              <a:rPr lang="en-US" b="1" dirty="0">
                <a:latin typeface="Courier New" pitchFamily="49" charset="0"/>
              </a:rPr>
              <a:t>%s</a:t>
            </a:r>
            <a:r>
              <a:rPr lang="en-US" dirty="0"/>
              <a:t> conversion specification</a:t>
            </a:r>
          </a:p>
        </p:txBody>
      </p:sp>
      <p:sp>
        <p:nvSpPr>
          <p:cNvPr id="22532" name="Rectangle 4"/>
          <p:cNvSpPr>
            <a:spLocks noChangeArrowheads="1"/>
          </p:cNvSpPr>
          <p:nvPr/>
        </p:nvSpPr>
        <p:spPr bwMode="auto">
          <a:xfrm>
            <a:off x="838200" y="1524000"/>
            <a:ext cx="5410200" cy="3397250"/>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Get string from </a:t>
            </a:r>
            <a:r>
              <a:rPr lang="en-US" sz="1800" dirty="0" err="1">
                <a:latin typeface="Courier New" pitchFamily="49" charset="0"/>
                <a:ea typeface="MS Mincho" pitchFamily="49" charset="-128"/>
              </a:rPr>
              <a:t>stdin</a:t>
            </a:r>
            <a:r>
              <a:rPr lang="en-US" sz="1800" dirty="0">
                <a:latin typeface="Courier New" pitchFamily="49" charset="0"/>
                <a:ea typeface="MS Mincho" pitchFamily="49" charset="-128"/>
              </a:rPr>
              <a:t> */</a:t>
            </a:r>
          </a:p>
          <a:p>
            <a:pPr eaLnBrk="0" hangingPunct="0">
              <a:tabLst>
                <a:tab pos="457200" algn="l"/>
                <a:tab pos="1485900" algn="l"/>
              </a:tabLst>
            </a:pPr>
            <a:r>
              <a:rPr lang="en-US" sz="1800" dirty="0">
                <a:latin typeface="Courier New" pitchFamily="49" charset="0"/>
                <a:ea typeface="MS Mincho" pitchFamily="49" charset="-128"/>
              </a:rPr>
              <a:t>char *gets(char *</a:t>
            </a:r>
            <a:r>
              <a:rPr lang="en-US" sz="1800" dirty="0" err="1">
                <a:latin typeface="Courier New" pitchFamily="49" charset="0"/>
                <a:ea typeface="MS Mincho" pitchFamily="49" charset="-128"/>
              </a:rPr>
              <a:t>dest</a:t>
            </a:r>
            <a:r>
              <a:rPr lang="en-US" sz="1800" dirty="0">
                <a:latin typeface="Courier New" pitchFamily="49" charset="0"/>
                <a:ea typeface="MS Mincho" pitchFamily="49" charset="-128"/>
              </a:rPr>
              <a:t>)</a:t>
            </a:r>
            <a:br>
              <a:rPr lang="en-US" sz="1800" dirty="0">
                <a:latin typeface="Courier New" pitchFamily="49" charset="0"/>
                <a:ea typeface="MS Mincho" pitchFamily="49" charset="-128"/>
              </a:rPr>
            </a:br>
            <a:r>
              <a:rPr lang="en-US" sz="1800" dirty="0">
                <a:latin typeface="Courier New" pitchFamily="49" charset="0"/>
                <a:ea typeface="MS Mincho" pitchFamily="49" charset="-128"/>
              </a:rPr>
              <a:t>{</a:t>
            </a:r>
            <a:br>
              <a:rPr lang="en-US" sz="1800" dirty="0">
                <a:latin typeface="Courier New" pitchFamily="49" charset="0"/>
                <a:ea typeface="MS Mincho" pitchFamily="49" charset="-128"/>
              </a:rPr>
            </a:br>
            <a:r>
              <a:rPr lang="en-US" sz="1800" dirty="0">
                <a:latin typeface="Courier New" pitchFamily="49" charset="0"/>
                <a:ea typeface="MS Mincho" pitchFamily="49" charset="-128"/>
              </a:rPr>
              <a:t>    </a:t>
            </a:r>
            <a:r>
              <a:rPr lang="en-US" sz="1800" dirty="0" err="1">
                <a:latin typeface="Courier New" pitchFamily="49" charset="0"/>
                <a:ea typeface="MS Mincho" pitchFamily="49" charset="-128"/>
              </a:rPr>
              <a:t>int</a:t>
            </a:r>
            <a:r>
              <a:rPr lang="en-US" sz="1800" dirty="0">
                <a:latin typeface="Courier New" pitchFamily="49" charset="0"/>
                <a:ea typeface="MS Mincho" pitchFamily="49" charset="-128"/>
              </a:rPr>
              <a:t> c = </a:t>
            </a:r>
            <a:r>
              <a:rPr lang="en-US" sz="1800" dirty="0" err="1">
                <a:latin typeface="Courier New" pitchFamily="49" charset="0"/>
                <a:ea typeface="MS Mincho" pitchFamily="49" charset="-128"/>
              </a:rPr>
              <a:t>getchar</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    char *p = </a:t>
            </a:r>
            <a:r>
              <a:rPr lang="en-US" sz="1800" dirty="0" err="1">
                <a:latin typeface="Courier New" pitchFamily="49" charset="0"/>
                <a:ea typeface="MS Mincho" pitchFamily="49" charset="-128"/>
              </a:rPr>
              <a:t>dest</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C00000"/>
                </a:solidFill>
                <a:latin typeface="Courier New" pitchFamily="49" charset="0"/>
                <a:ea typeface="MS Mincho" pitchFamily="49" charset="-128"/>
              </a:rPr>
              <a:t>while (c != EOF &amp;&amp; c != '\n') </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C00000"/>
                </a:solidFill>
                <a:latin typeface="Courier New" pitchFamily="49" charset="0"/>
                <a:ea typeface="MS Mincho" pitchFamily="49" charset="-128"/>
              </a:rPr>
              <a:t>*p++ = c;</a:t>
            </a:r>
          </a:p>
          <a:p>
            <a:pPr eaLnBrk="0" hangingPunct="0">
              <a:tabLst>
                <a:tab pos="457200" algn="l"/>
                <a:tab pos="1485900" algn="l"/>
              </a:tabLst>
            </a:pPr>
            <a:r>
              <a:rPr lang="en-US" sz="1800" dirty="0">
                <a:latin typeface="Courier New" pitchFamily="49" charset="0"/>
                <a:ea typeface="MS Mincho" pitchFamily="49" charset="-128"/>
              </a:rPr>
              <a:t>        c = </a:t>
            </a:r>
            <a:r>
              <a:rPr lang="en-US" sz="1800" dirty="0" err="1">
                <a:latin typeface="Courier New" pitchFamily="49" charset="0"/>
                <a:ea typeface="MS Mincho" pitchFamily="49" charset="-128"/>
              </a:rPr>
              <a:t>getchar</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    }</a:t>
            </a:r>
          </a:p>
          <a:p>
            <a:pPr eaLnBrk="0" hangingPunct="0">
              <a:tabLst>
                <a:tab pos="457200" algn="l"/>
                <a:tab pos="1485900" algn="l"/>
              </a:tabLst>
            </a:pPr>
            <a:r>
              <a:rPr lang="en-US" sz="1800" dirty="0">
                <a:latin typeface="Courier New" pitchFamily="49" charset="0"/>
                <a:ea typeface="MS Mincho" pitchFamily="49" charset="-128"/>
              </a:rPr>
              <a:t>    *p = '\0';</a:t>
            </a:r>
          </a:p>
          <a:p>
            <a:pPr eaLnBrk="0" hangingPunct="0">
              <a:tabLst>
                <a:tab pos="457200" algn="l"/>
                <a:tab pos="1485900" algn="l"/>
              </a:tabLst>
            </a:pPr>
            <a:r>
              <a:rPr lang="en-US" sz="1800" dirty="0">
                <a:latin typeface="Courier New" pitchFamily="49" charset="0"/>
                <a:ea typeface="MS Mincho" pitchFamily="49" charset="-128"/>
              </a:rPr>
              <a:t>    return </a:t>
            </a:r>
            <a:r>
              <a:rPr lang="en-US" sz="1800" dirty="0" err="1">
                <a:latin typeface="Courier New" pitchFamily="49" charset="0"/>
                <a:ea typeface="MS Mincho" pitchFamily="49" charset="-128"/>
              </a:rPr>
              <a:t>dest</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524000"/>
            <a:ext cx="8001000" cy="2178050"/>
          </a:xfrm>
        </p:spPr>
        <p:txBody>
          <a:bodyPr/>
          <a:lstStyle/>
          <a:p>
            <a:pPr marL="0" indent="0" eaLnBrk="1" hangingPunct="1"/>
            <a:r>
              <a:rPr lang="en-US" dirty="0"/>
              <a:t>Machine-Level Programming V:</a:t>
            </a:r>
            <a:br>
              <a:rPr lang="en-US" dirty="0"/>
            </a:br>
            <a:r>
              <a:rPr lang="en-US" dirty="0"/>
              <a:t>Advanced Topics</a:t>
            </a:r>
            <a:br>
              <a:rPr lang="en-US" dirty="0"/>
            </a:br>
            <a:br>
              <a:rPr lang="en-US" dirty="0"/>
            </a:br>
            <a:r>
              <a:rPr lang="en-US" sz="2000" b="0" dirty="0"/>
              <a:t>18-213/18-613: Introduction to Computer Systems</a:t>
            </a:r>
            <a:br>
              <a:rPr lang="en-US" b="0" dirty="0"/>
            </a:br>
            <a:r>
              <a:rPr lang="en-US" sz="2000" b="0" dirty="0"/>
              <a:t>8</a:t>
            </a:r>
            <a:r>
              <a:rPr lang="en-US" sz="2000" b="0" baseline="30000" dirty="0"/>
              <a:t>th</a:t>
            </a:r>
            <a:r>
              <a:rPr lang="en-US" sz="2000" b="0" dirty="0"/>
              <a:t> Lecture, February 8, 2024</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533400"/>
            <a:ext cx="6413500" cy="573088"/>
          </a:xfrm>
        </p:spPr>
        <p:txBody>
          <a:bodyPr/>
          <a:lstStyle/>
          <a:p>
            <a:pPr eaLnBrk="1" hangingPunct="1"/>
            <a:r>
              <a:rPr lang="en-US"/>
              <a:t>Vulnerable Buffer Code</a:t>
            </a:r>
          </a:p>
        </p:txBody>
      </p:sp>
      <p:sp>
        <p:nvSpPr>
          <p:cNvPr id="23555" name="Rectangle 3"/>
          <p:cNvSpPr>
            <a:spLocks noChangeArrowheads="1"/>
          </p:cNvSpPr>
          <p:nvPr/>
        </p:nvSpPr>
        <p:spPr bwMode="auto">
          <a:xfrm>
            <a:off x="609600" y="3124200"/>
            <a:ext cx="3657600" cy="828432"/>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a:t>
            </a:r>
            <a:r>
              <a:rPr lang="en-US" sz="1600" dirty="0" err="1">
                <a:latin typeface="Courier New" pitchFamily="49" charset="0"/>
                <a:ea typeface="MS Mincho" pitchFamily="49" charset="-128"/>
              </a:rPr>
              <a:t>call_echo</a:t>
            </a:r>
            <a:r>
              <a:rPr lang="en-US" sz="1600" dirty="0">
                <a:latin typeface="Courier New" pitchFamily="49" charset="0"/>
                <a:ea typeface="MS Mincho" pitchFamily="49" charset="-128"/>
              </a:rPr>
              <a:t>() {</a:t>
            </a:r>
          </a:p>
          <a:p>
            <a:pPr eaLnBrk="0" hangingPunct="0">
              <a:tabLst>
                <a:tab pos="457200" algn="l"/>
                <a:tab pos="1485900" algn="l"/>
              </a:tabLst>
            </a:pPr>
            <a:r>
              <a:rPr lang="en-US" sz="1600" dirty="0">
                <a:latin typeface="Courier New" pitchFamily="49" charset="0"/>
                <a:ea typeface="MS Mincho" pitchFamily="49" charset="-128"/>
              </a:rPr>
              <a:t>    echo();</a:t>
            </a:r>
          </a:p>
          <a:p>
            <a:pPr eaLnBrk="0" hangingPunct="0">
              <a:tabLst>
                <a:tab pos="457200" algn="l"/>
                <a:tab pos="1485900" algn="l"/>
              </a:tabLst>
            </a:pPr>
            <a:r>
              <a:rPr lang="en-US" sz="1600" dirty="0">
                <a:latin typeface="Courier New" pitchFamily="49" charset="0"/>
                <a:ea typeface="MS Mincho" pitchFamily="49" charset="-128"/>
              </a:rPr>
              <a:t>}</a:t>
            </a:r>
          </a:p>
        </p:txBody>
      </p:sp>
      <p:sp>
        <p:nvSpPr>
          <p:cNvPr id="23556" name="Rectangle 4"/>
          <p:cNvSpPr>
            <a:spLocks noChangeArrowheads="1"/>
          </p:cNvSpPr>
          <p:nvPr/>
        </p:nvSpPr>
        <p:spPr bwMode="auto">
          <a:xfrm>
            <a:off x="609600" y="1219200"/>
            <a:ext cx="5029200" cy="18129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 Echo Line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 Way too small!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puts(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5" name="Rectangle 3"/>
          <p:cNvSpPr>
            <a:spLocks noChangeArrowheads="1"/>
          </p:cNvSpPr>
          <p:nvPr/>
        </p:nvSpPr>
        <p:spPr bwMode="auto">
          <a:xfrm>
            <a:off x="3352800" y="4133850"/>
            <a:ext cx="5257800" cy="82843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bufdemo-nsp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01234567890123456789012</a:t>
            </a:r>
          </a:p>
          <a:p>
            <a:pPr eaLnBrk="0" hangingPunct="0">
              <a:tabLst>
                <a:tab pos="457200" algn="l"/>
                <a:tab pos="1485900" algn="l"/>
              </a:tabLst>
              <a:defRPr/>
            </a:pPr>
            <a:r>
              <a:rPr lang="en-US" sz="1600" dirty="0">
                <a:latin typeface="Courier New" pitchFamily="49" charset="0"/>
                <a:ea typeface="MS Mincho" pitchFamily="49" charset="-128"/>
              </a:rPr>
              <a:t>01234567890123456789012</a:t>
            </a:r>
            <a:endParaRPr lang="en-US" sz="1600" dirty="0">
              <a:latin typeface="Courier New" pitchFamily="49" charset="0"/>
              <a:ea typeface="MS Mincho" pitchFamily="49" charset="-128"/>
              <a:cs typeface="+mn-cs"/>
            </a:endParaRPr>
          </a:p>
        </p:txBody>
      </p:sp>
      <p:sp>
        <p:nvSpPr>
          <p:cNvPr id="6" name="Rectangle 4"/>
          <p:cNvSpPr>
            <a:spLocks noChangeArrowheads="1"/>
          </p:cNvSpPr>
          <p:nvPr/>
        </p:nvSpPr>
        <p:spPr bwMode="auto">
          <a:xfrm>
            <a:off x="3352800" y="5267325"/>
            <a:ext cx="5257800" cy="1074653"/>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bufdemo-nsp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rPr>
              <a:t>012345678901234567890123</a:t>
            </a:r>
          </a:p>
          <a:p>
            <a:pPr eaLnBrk="0" hangingPunct="0">
              <a:tabLst>
                <a:tab pos="457200" algn="l"/>
                <a:tab pos="1485900" algn="l"/>
              </a:tabLst>
              <a:defRPr/>
            </a:pPr>
            <a:r>
              <a:rPr lang="en-US" sz="1600" dirty="0">
                <a:latin typeface="Courier New" pitchFamily="49" charset="0"/>
                <a:ea typeface="MS Mincho" pitchFamily="49" charset="-128"/>
              </a:rPr>
              <a:t>012345678901234567890123</a:t>
            </a:r>
          </a:p>
          <a:p>
            <a:pPr eaLnBrk="0" hangingPunct="0">
              <a:tabLst>
                <a:tab pos="457200" algn="l"/>
                <a:tab pos="1485900" algn="l"/>
              </a:tabLst>
              <a:defRPr/>
            </a:pPr>
            <a:r>
              <a:rPr lang="en-US" sz="1600" dirty="0">
                <a:latin typeface="Courier New" pitchFamily="49" charset="0"/>
                <a:ea typeface="MS Mincho" pitchFamily="49" charset="-128"/>
                <a:cs typeface="+mn-cs"/>
              </a:rPr>
              <a:t>Segmentation Fault</a:t>
            </a:r>
          </a:p>
        </p:txBody>
      </p:sp>
      <p:sp>
        <p:nvSpPr>
          <p:cNvPr id="2" name="TextBox 1"/>
          <p:cNvSpPr txBox="1"/>
          <p:nvPr/>
        </p:nvSpPr>
        <p:spPr>
          <a:xfrm>
            <a:off x="5867400" y="1948934"/>
            <a:ext cx="2936621" cy="830997"/>
          </a:xfrm>
          <a:prstGeom prst="rect">
            <a:avLst/>
          </a:prstGeom>
          <a:noFill/>
        </p:spPr>
        <p:txBody>
          <a:bodyPr wrap="none" rtlCol="0">
            <a:spAutoFit/>
          </a:bodyPr>
          <a:lstStyle/>
          <a:p>
            <a:pPr marL="342900" indent="-342900">
              <a:buFont typeface="Wingdings" charset="0"/>
              <a:buChar char="ç"/>
            </a:pPr>
            <a:r>
              <a:rPr lang="en-US" dirty="0">
                <a:solidFill>
                  <a:srgbClr val="C00000"/>
                </a:solidFill>
                <a:latin typeface="Calibri" pitchFamily="34" charset="0"/>
                <a:sym typeface="Wingdings"/>
              </a:rPr>
              <a:t>btw, how big </a:t>
            </a:r>
          </a:p>
          <a:p>
            <a:r>
              <a:rPr lang="en-US" dirty="0">
                <a:solidFill>
                  <a:srgbClr val="C00000"/>
                </a:solidFill>
                <a:latin typeface="Calibri" pitchFamily="34" charset="0"/>
                <a:sym typeface="Wingdings"/>
              </a:rPr>
              <a:t>	is big enough?</a:t>
            </a:r>
            <a:endParaRPr lang="en-US" dirty="0">
              <a:solidFill>
                <a:srgbClr val="C00000"/>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44500" y="417513"/>
            <a:ext cx="7099300" cy="573087"/>
          </a:xfrm>
        </p:spPr>
        <p:txBody>
          <a:bodyPr/>
          <a:lstStyle/>
          <a:p>
            <a:pPr eaLnBrk="1" hangingPunct="1"/>
            <a:r>
              <a:rPr lang="en-US" dirty="0"/>
              <a:t>Buffer Overflow Disassembly</a:t>
            </a:r>
          </a:p>
        </p:txBody>
      </p:sp>
      <p:sp>
        <p:nvSpPr>
          <p:cNvPr id="448516" name="Rectangle 4"/>
          <p:cNvSpPr>
            <a:spLocks noChangeArrowheads="1"/>
          </p:cNvSpPr>
          <p:nvPr/>
        </p:nvSpPr>
        <p:spPr bwMode="auto">
          <a:xfrm>
            <a:off x="444500" y="1600200"/>
            <a:ext cx="8578850" cy="2305760"/>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000000000040069c &lt;echo&gt;:</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40069c:	48 83 </a:t>
            </a:r>
            <a:r>
              <a:rPr lang="en-US" sz="1800" dirty="0" err="1">
                <a:latin typeface="Courier New" pitchFamily="49" charset="0"/>
                <a:ea typeface="MS Mincho" pitchFamily="49" charset="-128"/>
                <a:cs typeface="+mn-cs"/>
              </a:rPr>
              <a:t>ec</a:t>
            </a:r>
            <a:r>
              <a:rPr lang="en-US" sz="1800" dirty="0">
                <a:latin typeface="Courier New" pitchFamily="49" charset="0"/>
                <a:ea typeface="MS Mincho" pitchFamily="49" charset="-128"/>
                <a:cs typeface="+mn-cs"/>
              </a:rPr>
              <a:t> 18          	sub    </a:t>
            </a:r>
            <a:r>
              <a:rPr lang="en-US" sz="1800" dirty="0">
                <a:solidFill>
                  <a:srgbClr val="C00000"/>
                </a:solidFill>
                <a:latin typeface="Courier New" pitchFamily="49" charset="0"/>
                <a:ea typeface="MS Mincho" pitchFamily="49" charset="-128"/>
                <a:cs typeface="+mn-cs"/>
              </a:rPr>
              <a:t>$0x18</a:t>
            </a:r>
            <a:r>
              <a:rPr lang="en-US" sz="1800" dirty="0">
                <a:latin typeface="Courier New" pitchFamily="49" charset="0"/>
                <a:ea typeface="MS Mincho" pitchFamily="49" charset="-128"/>
                <a:cs typeface="+mn-cs"/>
              </a:rPr>
              <a:t>,%rsp</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4006a0:	48 89 e7             	</a:t>
            </a:r>
            <a:r>
              <a:rPr lang="en-US" sz="1800" dirty="0" err="1">
                <a:latin typeface="Courier New" pitchFamily="49" charset="0"/>
                <a:ea typeface="MS Mincho" pitchFamily="49" charset="-128"/>
                <a:cs typeface="+mn-cs"/>
              </a:rPr>
              <a:t>mov</a:t>
            </a:r>
            <a:r>
              <a:rPr lang="en-US" sz="1800" dirty="0">
                <a:latin typeface="Courier New" pitchFamily="49" charset="0"/>
                <a:ea typeface="MS Mincho" pitchFamily="49" charset="-128"/>
                <a:cs typeface="+mn-cs"/>
              </a:rPr>
              <a:t>    </a:t>
            </a:r>
            <a:r>
              <a:rPr lang="en-US" sz="1800" dirty="0">
                <a:solidFill>
                  <a:srgbClr val="C00000"/>
                </a:solidFill>
                <a:latin typeface="Courier New" pitchFamily="49" charset="0"/>
                <a:ea typeface="MS Mincho" pitchFamily="49" charset="-128"/>
                <a:cs typeface="+mn-cs"/>
              </a:rPr>
              <a:t>%</a:t>
            </a:r>
            <a:r>
              <a:rPr lang="en-US" sz="1800" dirty="0" err="1">
                <a:solidFill>
                  <a:srgbClr val="C00000"/>
                </a:solidFill>
                <a:latin typeface="Courier New" pitchFamily="49" charset="0"/>
                <a:ea typeface="MS Mincho" pitchFamily="49" charset="-128"/>
                <a:cs typeface="+mn-cs"/>
              </a:rPr>
              <a:t>rsp</a:t>
            </a:r>
            <a:r>
              <a:rPr lang="en-US" sz="1800" dirty="0">
                <a:solidFill>
                  <a:srgbClr val="C00000"/>
                </a:solidFill>
                <a:latin typeface="Courier New" pitchFamily="49" charset="0"/>
                <a:ea typeface="MS Mincho" pitchFamily="49" charset="-128"/>
                <a:cs typeface="+mn-cs"/>
              </a:rPr>
              <a:t>,%</a:t>
            </a:r>
            <a:r>
              <a:rPr lang="en-US" sz="1800" dirty="0" err="1">
                <a:solidFill>
                  <a:srgbClr val="C00000"/>
                </a:solidFill>
                <a:latin typeface="Courier New" pitchFamily="49" charset="0"/>
                <a:ea typeface="MS Mincho" pitchFamily="49" charset="-128"/>
                <a:cs typeface="+mn-cs"/>
              </a:rPr>
              <a:t>rdi</a:t>
            </a:r>
            <a:endParaRPr lang="en-US" sz="1800" dirty="0">
              <a:solidFill>
                <a:srgbClr val="C00000"/>
              </a:solidFill>
              <a:latin typeface="Courier New" pitchFamily="49" charset="0"/>
              <a:ea typeface="MS Mincho" pitchFamily="49" charset="-128"/>
              <a:cs typeface="+mn-cs"/>
            </a:endParaRP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4006a3:	e8 a5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callq</a:t>
            </a:r>
            <a:r>
              <a:rPr lang="en-US" sz="1800" dirty="0">
                <a:latin typeface="Courier New" pitchFamily="49" charset="0"/>
                <a:ea typeface="MS Mincho" pitchFamily="49" charset="-128"/>
                <a:cs typeface="+mn-cs"/>
              </a:rPr>
              <a:t>  40064d &lt;gets&gt;</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4006a8:	48 89 e7             	</a:t>
            </a:r>
            <a:r>
              <a:rPr lang="en-US" sz="1800" dirty="0" err="1">
                <a:latin typeface="Courier New" pitchFamily="49" charset="0"/>
                <a:ea typeface="MS Mincho" pitchFamily="49" charset="-128"/>
                <a:cs typeface="+mn-cs"/>
              </a:rPr>
              <a:t>mov</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rsp</a:t>
            </a:r>
            <a:r>
              <a:rPr lang="en-US" sz="1800" dirty="0">
                <a:latin typeface="Courier New" pitchFamily="49" charset="0"/>
                <a:ea typeface="MS Mincho" pitchFamily="49" charset="-128"/>
                <a:cs typeface="+mn-cs"/>
              </a:rPr>
              <a:t>,%</a:t>
            </a:r>
            <a:r>
              <a:rPr lang="en-US" sz="1800" dirty="0" err="1">
                <a:latin typeface="Courier New" pitchFamily="49" charset="0"/>
                <a:ea typeface="MS Mincho" pitchFamily="49" charset="-128"/>
                <a:cs typeface="+mn-cs"/>
              </a:rPr>
              <a:t>rdi</a:t>
            </a:r>
            <a:endParaRPr lang="en-US" sz="1800" dirty="0">
              <a:latin typeface="Courier New" pitchFamily="49" charset="0"/>
              <a:ea typeface="MS Mincho" pitchFamily="49" charset="-128"/>
              <a:cs typeface="+mn-cs"/>
            </a:endParaRP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4006ab:	e8 50 </a:t>
            </a:r>
            <a:r>
              <a:rPr lang="en-US" sz="1800" dirty="0" err="1">
                <a:latin typeface="Courier New" pitchFamily="49" charset="0"/>
                <a:ea typeface="MS Mincho" pitchFamily="49" charset="-128"/>
                <a:cs typeface="+mn-cs"/>
              </a:rPr>
              <a:t>fe</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callq</a:t>
            </a:r>
            <a:r>
              <a:rPr lang="en-US" sz="1800" dirty="0">
                <a:latin typeface="Courier New" pitchFamily="49" charset="0"/>
                <a:ea typeface="MS Mincho" pitchFamily="49" charset="-128"/>
                <a:cs typeface="+mn-cs"/>
              </a:rPr>
              <a:t>  400500 &lt;</a:t>
            </a:r>
            <a:r>
              <a:rPr lang="en-US" sz="1800" dirty="0" err="1">
                <a:latin typeface="Courier New" pitchFamily="49" charset="0"/>
                <a:ea typeface="MS Mincho" pitchFamily="49" charset="-128"/>
                <a:cs typeface="+mn-cs"/>
              </a:rPr>
              <a:t>puts@plt</a:t>
            </a:r>
            <a:r>
              <a:rPr lang="en-US" sz="1800" dirty="0">
                <a:latin typeface="Courier New" pitchFamily="49" charset="0"/>
                <a:ea typeface="MS Mincho" pitchFamily="49" charset="-128"/>
                <a:cs typeface="+mn-cs"/>
              </a:rPr>
              <a:t>&gt;</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4006b0:	48 83 c4 18          	add    $0x18,%rsp</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4006b4:	c3                   	</a:t>
            </a:r>
            <a:r>
              <a:rPr lang="en-US" sz="1800" dirty="0" err="1">
                <a:latin typeface="Courier New" pitchFamily="49" charset="0"/>
                <a:ea typeface="MS Mincho" pitchFamily="49" charset="-128"/>
                <a:cs typeface="+mn-cs"/>
              </a:rPr>
              <a:t>retq</a:t>
            </a:r>
            <a:r>
              <a:rPr lang="en-US" sz="1800" dirty="0">
                <a:latin typeface="Courier New" pitchFamily="49" charset="0"/>
                <a:ea typeface="MS Mincho" pitchFamily="49" charset="-128"/>
                <a:cs typeface="+mn-cs"/>
              </a:rPr>
              <a:t> </a:t>
            </a:r>
            <a:endParaRPr lang="ro-RO" sz="1800" dirty="0">
              <a:latin typeface="Courier New" pitchFamily="49" charset="0"/>
              <a:ea typeface="MS Mincho" pitchFamily="49" charset="-128"/>
              <a:cs typeface="+mn-cs"/>
            </a:endParaRPr>
          </a:p>
        </p:txBody>
      </p:sp>
      <p:sp>
        <p:nvSpPr>
          <p:cNvPr id="24580" name="Rectangle 5"/>
          <p:cNvSpPr>
            <a:spLocks noChangeArrowheads="1"/>
          </p:cNvSpPr>
          <p:nvPr/>
        </p:nvSpPr>
        <p:spPr bwMode="auto">
          <a:xfrm>
            <a:off x="565150" y="4826501"/>
            <a:ext cx="8045450" cy="1474763"/>
          </a:xfrm>
          <a:prstGeom prst="rect">
            <a:avLst/>
          </a:prstGeom>
          <a:solidFill>
            <a:srgbClr val="F1C7C7"/>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4006b5:	48 83 </a:t>
            </a:r>
            <a:r>
              <a:rPr lang="en-US" sz="1800" dirty="0" err="1">
                <a:latin typeface="Courier New" pitchFamily="49" charset="0"/>
                <a:ea typeface="MS Mincho" pitchFamily="49" charset="-128"/>
              </a:rPr>
              <a:t>ec</a:t>
            </a:r>
            <a:r>
              <a:rPr lang="en-US" sz="1800" dirty="0">
                <a:latin typeface="Courier New" pitchFamily="49" charset="0"/>
                <a:ea typeface="MS Mincho" pitchFamily="49" charset="-128"/>
              </a:rPr>
              <a:t> 08          	sub    $0x8,%rsp</a:t>
            </a:r>
          </a:p>
          <a:p>
            <a:pPr eaLnBrk="0" hangingPunct="0">
              <a:tabLst>
                <a:tab pos="457200" algn="l"/>
                <a:tab pos="1485900" algn="l"/>
              </a:tabLst>
            </a:pPr>
            <a:r>
              <a:rPr lang="en-US" sz="1800" dirty="0">
                <a:latin typeface="Courier New" pitchFamily="49" charset="0"/>
                <a:ea typeface="MS Mincho" pitchFamily="49" charset="-128"/>
              </a:rPr>
              <a:t>  4006b9:	b8 00 00 00 00       	</a:t>
            </a:r>
            <a:r>
              <a:rPr lang="en-US" sz="1800" dirty="0" err="1">
                <a:latin typeface="Courier New" pitchFamily="49" charset="0"/>
                <a:ea typeface="MS Mincho" pitchFamily="49" charset="-128"/>
              </a:rPr>
              <a:t>mov</a:t>
            </a:r>
            <a:r>
              <a:rPr lang="en-US" sz="1800" dirty="0">
                <a:latin typeface="Courier New" pitchFamily="49" charset="0"/>
                <a:ea typeface="MS Mincho" pitchFamily="49" charset="-128"/>
              </a:rPr>
              <a:t>    $0x0,%eax</a:t>
            </a:r>
          </a:p>
          <a:p>
            <a:pPr eaLnBrk="0" hangingPunct="0">
              <a:tabLst>
                <a:tab pos="457200" algn="l"/>
                <a:tab pos="1485900" algn="l"/>
              </a:tabLst>
            </a:pPr>
            <a:r>
              <a:rPr lang="en-US" sz="1800" dirty="0">
                <a:latin typeface="Courier New" pitchFamily="49" charset="0"/>
                <a:ea typeface="MS Mincho" pitchFamily="49" charset="-128"/>
              </a:rPr>
              <a:t>  4006be:	e8 d9 </a:t>
            </a:r>
            <a:r>
              <a:rPr lang="en-US" sz="1800" dirty="0" err="1">
                <a:latin typeface="Courier New" pitchFamily="49" charset="0"/>
                <a:ea typeface="MS Mincho" pitchFamily="49" charset="-128"/>
              </a:rPr>
              <a:t>ff</a:t>
            </a:r>
            <a:r>
              <a:rPr lang="en-US" sz="1800" dirty="0">
                <a:latin typeface="Courier New" pitchFamily="49" charset="0"/>
                <a:ea typeface="MS Mincho" pitchFamily="49" charset="-128"/>
              </a:rPr>
              <a:t> </a:t>
            </a:r>
            <a:r>
              <a:rPr lang="en-US" sz="1800" dirty="0" err="1">
                <a:latin typeface="Courier New" pitchFamily="49" charset="0"/>
                <a:ea typeface="MS Mincho" pitchFamily="49" charset="-128"/>
              </a:rPr>
              <a:t>ff</a:t>
            </a:r>
            <a:r>
              <a:rPr lang="en-US" sz="1800" dirty="0">
                <a:latin typeface="Courier New" pitchFamily="49" charset="0"/>
                <a:ea typeface="MS Mincho" pitchFamily="49" charset="-128"/>
              </a:rPr>
              <a:t> </a:t>
            </a:r>
            <a:r>
              <a:rPr lang="en-US" sz="1800" dirty="0" err="1">
                <a:latin typeface="Courier New" pitchFamily="49" charset="0"/>
                <a:ea typeface="MS Mincho" pitchFamily="49" charset="-128"/>
              </a:rPr>
              <a:t>ff</a:t>
            </a:r>
            <a:r>
              <a:rPr lang="en-US" sz="1800" dirty="0">
                <a:latin typeface="Courier New" pitchFamily="49" charset="0"/>
                <a:ea typeface="MS Mincho" pitchFamily="49" charset="-128"/>
              </a:rPr>
              <a:t>       	</a:t>
            </a:r>
            <a:r>
              <a:rPr lang="en-US" sz="1800" dirty="0" err="1">
                <a:latin typeface="Courier New" pitchFamily="49" charset="0"/>
                <a:ea typeface="MS Mincho" pitchFamily="49" charset="-128"/>
              </a:rPr>
              <a:t>callq</a:t>
            </a:r>
            <a:r>
              <a:rPr lang="en-US" sz="1800" dirty="0">
                <a:latin typeface="Courier New" pitchFamily="49" charset="0"/>
                <a:ea typeface="MS Mincho" pitchFamily="49" charset="-128"/>
              </a:rPr>
              <a:t>  40069c &lt;echo&gt;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0070C0"/>
                </a:solidFill>
                <a:latin typeface="Courier New" pitchFamily="49" charset="0"/>
                <a:ea typeface="MS Mincho" pitchFamily="49" charset="-128"/>
              </a:rPr>
              <a:t>4006c3</a:t>
            </a:r>
            <a:r>
              <a:rPr lang="en-US" sz="1800" dirty="0">
                <a:latin typeface="Courier New" pitchFamily="49" charset="0"/>
                <a:ea typeface="MS Mincho" pitchFamily="49" charset="-128"/>
              </a:rPr>
              <a:t>:	48 83 c4 08          	add    $0x8,%rsp</a:t>
            </a:r>
          </a:p>
          <a:p>
            <a:pPr eaLnBrk="0" hangingPunct="0">
              <a:tabLst>
                <a:tab pos="457200" algn="l"/>
                <a:tab pos="1485900" algn="l"/>
              </a:tabLst>
            </a:pPr>
            <a:r>
              <a:rPr lang="en-US" sz="1800" dirty="0">
                <a:latin typeface="Courier New" pitchFamily="49" charset="0"/>
                <a:ea typeface="MS Mincho" pitchFamily="49" charset="-128"/>
              </a:rPr>
              <a:t>  4006c7:	c3                   	</a:t>
            </a:r>
            <a:r>
              <a:rPr lang="en-US" sz="1800" dirty="0" err="1">
                <a:latin typeface="Courier New" pitchFamily="49" charset="0"/>
                <a:ea typeface="MS Mincho" pitchFamily="49" charset="-128"/>
              </a:rPr>
              <a:t>retq</a:t>
            </a:r>
            <a:r>
              <a:rPr lang="en-US" sz="1800" dirty="0">
                <a:latin typeface="Courier New" pitchFamily="49" charset="0"/>
                <a:ea typeface="MS Mincho" pitchFamily="49" charset="-128"/>
              </a:rPr>
              <a:t> </a:t>
            </a:r>
          </a:p>
        </p:txBody>
      </p:sp>
      <p:sp>
        <p:nvSpPr>
          <p:cNvPr id="5" name="TextBox 4"/>
          <p:cNvSpPr txBox="1"/>
          <p:nvPr/>
        </p:nvSpPr>
        <p:spPr>
          <a:xfrm>
            <a:off x="444500" y="4419600"/>
            <a:ext cx="1469122" cy="461665"/>
          </a:xfrm>
          <a:prstGeom prst="rect">
            <a:avLst/>
          </a:prstGeom>
          <a:noFill/>
        </p:spPr>
        <p:txBody>
          <a:bodyPr wrap="none" rtlCol="0">
            <a:spAutoFit/>
          </a:bodyPr>
          <a:lstStyle/>
          <a:p>
            <a:r>
              <a:rPr lang="en-US" dirty="0" err="1">
                <a:latin typeface="Calibri" pitchFamily="34" charset="0"/>
              </a:rPr>
              <a:t>call_echo</a:t>
            </a:r>
            <a:r>
              <a:rPr lang="en-US" dirty="0">
                <a:latin typeface="Calibri" pitchFamily="34" charset="0"/>
              </a:rPr>
              <a:t>:</a:t>
            </a:r>
          </a:p>
        </p:txBody>
      </p:sp>
      <p:sp>
        <p:nvSpPr>
          <p:cNvPr id="6" name="TextBox 5"/>
          <p:cNvSpPr txBox="1"/>
          <p:nvPr/>
        </p:nvSpPr>
        <p:spPr>
          <a:xfrm>
            <a:off x="444500" y="1138535"/>
            <a:ext cx="883575" cy="461665"/>
          </a:xfrm>
          <a:prstGeom prst="rect">
            <a:avLst/>
          </a:prstGeom>
          <a:noFill/>
        </p:spPr>
        <p:txBody>
          <a:bodyPr wrap="none" rtlCol="0">
            <a:spAutoFit/>
          </a:bodyPr>
          <a:lstStyle/>
          <a:p>
            <a:r>
              <a:rPr lang="en-US" dirty="0">
                <a:latin typeface="Calibri" pitchFamily="34" charset="0"/>
              </a:rPr>
              <a:t>echo:</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100" y="493713"/>
            <a:ext cx="6489700" cy="573087"/>
          </a:xfrm>
        </p:spPr>
        <p:txBody>
          <a:bodyPr/>
          <a:lstStyle/>
          <a:p>
            <a:pPr eaLnBrk="1" hangingPunct="1"/>
            <a:r>
              <a:rPr lang="en-US" dirty="0"/>
              <a:t>Buffer Overflow Stack Example</a:t>
            </a:r>
          </a:p>
        </p:txBody>
      </p:sp>
      <p:sp>
        <p:nvSpPr>
          <p:cNvPr id="360451" name="Rectangle 3"/>
          <p:cNvSpPr>
            <a:spLocks noChangeArrowheads="1"/>
          </p:cNvSpPr>
          <p:nvPr/>
        </p:nvSpPr>
        <p:spPr bwMode="auto">
          <a:xfrm>
            <a:off x="6096000" y="5181600"/>
            <a:ext cx="2601912" cy="135165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3146425" algn="l"/>
              </a:tabLst>
              <a:defRPr/>
            </a:pPr>
            <a:r>
              <a:rPr lang="en-US" sz="1600" dirty="0">
                <a:latin typeface="Courier New" pitchFamily="49" charset="0"/>
                <a:ea typeface="MS Mincho" pitchFamily="49" charset="-128"/>
                <a:cs typeface="+mn-cs"/>
              </a:rPr>
              <a:t>echo:</a:t>
            </a: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subq</a:t>
            </a:r>
            <a:r>
              <a:rPr lang="en-US" sz="1600" dirty="0">
                <a:solidFill>
                  <a:srgbClr val="C00000"/>
                </a:solidFill>
                <a:latin typeface="Courier New" pitchFamily="49" charset="0"/>
                <a:ea typeface="MS Mincho" pitchFamily="49" charset="-128"/>
                <a:cs typeface="+mn-cs"/>
              </a:rPr>
              <a:t> </a:t>
            </a:r>
            <a:r>
              <a:rPr lang="en-US" sz="1600" dirty="0">
                <a:solidFill>
                  <a:srgbClr val="C00000"/>
                </a:solidFill>
                <a:latin typeface="Courier New" pitchFamily="49" charset="0"/>
                <a:ea typeface="MS Mincho" pitchFamily="49" charset="-128"/>
              </a:rPr>
              <a:t>$0x18</a:t>
            </a:r>
            <a:r>
              <a:rPr lang="en-US" sz="1600" dirty="0">
                <a:solidFill>
                  <a:srgbClr val="C00000"/>
                </a:solidFill>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rsp</a:t>
            </a:r>
            <a:endParaRPr lang="en-US" sz="1600" dirty="0">
              <a:solidFill>
                <a:srgbClr val="C00000"/>
              </a:solidFill>
              <a:latin typeface="Courier New" pitchFamily="49" charset="0"/>
              <a:ea typeface="MS Mincho" pitchFamily="49" charset="-128"/>
              <a:cs typeface="+mn-cs"/>
            </a:endParaRPr>
          </a:p>
          <a:p>
            <a:pPr eaLnBrk="0" hangingPunct="0">
              <a:tabLst>
                <a:tab pos="457200" algn="l"/>
                <a:tab pos="3146425" algn="l"/>
              </a:tabLst>
              <a:defRPr/>
            </a:pPr>
            <a:r>
              <a:rPr lang="en-US" sz="1600" dirty="0">
                <a:solidFill>
                  <a:srgbClr val="C00000"/>
                </a:solidFill>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movq</a:t>
            </a:r>
            <a:r>
              <a:rPr lang="en-US" sz="1600" dirty="0">
                <a:solidFill>
                  <a:srgbClr val="C00000"/>
                </a:solidFill>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rsp</a:t>
            </a:r>
            <a:r>
              <a:rPr lang="en-US" sz="1600" dirty="0">
                <a:solidFill>
                  <a:srgbClr val="C00000"/>
                </a:solidFill>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rdi</a:t>
            </a:r>
            <a:endParaRPr lang="en-US" sz="1600" dirty="0">
              <a:solidFill>
                <a:srgbClr val="C00000"/>
              </a:solidFill>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call  gets</a:t>
            </a:r>
          </a:p>
          <a:p>
            <a:pPr eaLnBrk="0" hangingPunct="0">
              <a:tabLst>
                <a:tab pos="457200" algn="l"/>
                <a:tab pos="3146425"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733800" y="2286000"/>
            <a:ext cx="5105400" cy="18129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 Echo Line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a:t>
            </a:r>
            <a:r>
              <a:rPr lang="en-US" sz="1600" dirty="0">
                <a:solidFill>
                  <a:srgbClr val="C00000"/>
                </a:solidFill>
                <a:latin typeface="Courier New" pitchFamily="49" charset="0"/>
                <a:ea typeface="MS Mincho" pitchFamily="49" charset="-128"/>
              </a:rPr>
              <a:t>char </a:t>
            </a:r>
            <a:r>
              <a:rPr lang="en-US" sz="1600" dirty="0" err="1">
                <a:solidFill>
                  <a:srgbClr val="C00000"/>
                </a:solidFill>
                <a:latin typeface="Courier New" pitchFamily="49" charset="0"/>
                <a:ea typeface="MS Mincho" pitchFamily="49" charset="-128"/>
              </a:rPr>
              <a:t>buf</a:t>
            </a:r>
            <a:r>
              <a:rPr lang="en-US" sz="1600" dirty="0">
                <a:solidFill>
                  <a:srgbClr val="C00000"/>
                </a:solidFill>
                <a:latin typeface="Courier New" pitchFamily="49" charset="0"/>
                <a:ea typeface="MS Mincho" pitchFamily="49" charset="-128"/>
              </a:rPr>
              <a:t>[4];  </a:t>
            </a:r>
            <a:r>
              <a:rPr lang="en-US" sz="1600" dirty="0">
                <a:latin typeface="Courier New" pitchFamily="49" charset="0"/>
                <a:ea typeface="MS Mincho" pitchFamily="49" charset="-128"/>
              </a:rPr>
              <a:t>/* Way too small!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puts(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360470" name="Rectangle 22"/>
          <p:cNvSpPr>
            <a:spLocks noChangeArrowheads="1"/>
          </p:cNvSpPr>
          <p:nvPr/>
        </p:nvSpPr>
        <p:spPr bwMode="auto">
          <a:xfrm>
            <a:off x="533400" y="2503486"/>
            <a:ext cx="1797050" cy="608299"/>
          </a:xfrm>
          <a:prstGeom prst="rect">
            <a:avLst/>
          </a:prstGeom>
          <a:solidFill>
            <a:srgbClr val="D5F1CF"/>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solidFill>
                  <a:srgbClr val="C00000"/>
                </a:solidFill>
                <a:latin typeface="Courier New" pitchFamily="49" charset="0"/>
                <a:cs typeface="+mn-cs"/>
              </a:rPr>
              <a:t>[2]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solidFill>
                  <a:srgbClr val="C00000"/>
                </a:solidFill>
                <a:latin typeface="Courier New" pitchFamily="49" charset="0"/>
                <a:cs typeface="+mn-cs"/>
              </a:rPr>
              <a:t>[1]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solidFill>
                  <a:srgbClr val="C00000"/>
                </a:solidFill>
                <a:latin typeface="Courier New" pitchFamily="49" charset="0"/>
                <a:cs typeface="+mn-cs"/>
              </a:rPr>
              <a:t>[0]</a:t>
            </a:r>
          </a:p>
        </p:txBody>
      </p:sp>
      <p:sp>
        <p:nvSpPr>
          <p:cNvPr id="360476"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solidFill>
                  <a:srgbClr val="C00000"/>
                </a:solidFill>
                <a:latin typeface="Courier New" pitchFamily="49" charset="0"/>
              </a:rPr>
              <a:t>buf</a:t>
            </a:r>
            <a:endParaRPr lang="en-US" sz="1800" dirty="0">
              <a:solidFill>
                <a:srgbClr val="C00000"/>
              </a:solidFill>
              <a:latin typeface="Courier New" pitchFamily="49" charset="0"/>
            </a:endParaRPr>
          </a:p>
        </p:txBody>
      </p:sp>
      <p:sp>
        <p:nvSpPr>
          <p:cNvPr id="16" name="TextBox 15"/>
          <p:cNvSpPr txBox="1">
            <a:spLocks noChangeArrowheads="1"/>
          </p:cNvSpPr>
          <p:nvPr/>
        </p:nvSpPr>
        <p:spPr bwMode="auto">
          <a:xfrm>
            <a:off x="457200" y="990600"/>
            <a:ext cx="1908175" cy="369887"/>
          </a:xfrm>
          <a:prstGeom prst="rect">
            <a:avLst/>
          </a:prstGeom>
          <a:noFill/>
          <a:ln w="9525">
            <a:noFill/>
            <a:miter lim="800000"/>
            <a:headEnd/>
            <a:tailEnd/>
          </a:ln>
        </p:spPr>
        <p:txBody>
          <a:bodyPr wrap="none">
            <a:spAutoFit/>
          </a:bodyPr>
          <a:lstStyle/>
          <a:p>
            <a:pPr eaLnBrk="0" hangingPunct="0"/>
            <a:r>
              <a:rPr lang="en-US" sz="1800" i="1">
                <a:solidFill>
                  <a:srgbClr val="C00000"/>
                </a:solidFill>
                <a:latin typeface="Calibri" pitchFamily="34" charset="0"/>
              </a:rPr>
              <a:t>Before call to gets</a:t>
            </a:r>
          </a:p>
        </p:txBody>
      </p:sp>
      <p:sp>
        <p:nvSpPr>
          <p:cNvPr id="18" name="Rectangle 23"/>
          <p:cNvSpPr>
            <a:spLocks noChangeArrowheads="1"/>
          </p:cNvSpPr>
          <p:nvPr/>
        </p:nvSpPr>
        <p:spPr bwMode="auto">
          <a:xfrm>
            <a:off x="533400" y="3113087"/>
            <a:ext cx="1797050" cy="1531207"/>
          </a:xfrm>
          <a:prstGeom prst="rect">
            <a:avLst/>
          </a:prstGeom>
          <a:solidFill>
            <a:schemeClr val="bg2">
              <a:lumMod val="40000"/>
              <a:lumOff val="6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Tree>
    <p:extLst>
      <p:ext uri="{BB962C8B-B14F-4D97-AF65-F5344CB8AC3E}">
        <p14:creationId xmlns:p14="http://schemas.microsoft.com/office/powerpoint/2010/main" val="180568135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100" y="493713"/>
            <a:ext cx="6489700" cy="573087"/>
          </a:xfrm>
        </p:spPr>
        <p:txBody>
          <a:bodyPr/>
          <a:lstStyle/>
          <a:p>
            <a:pPr eaLnBrk="1" hangingPunct="1"/>
            <a:r>
              <a:rPr lang="en-US" dirty="0"/>
              <a:t>Buffer Overflow Stack Example</a:t>
            </a:r>
          </a:p>
        </p:txBody>
      </p:sp>
      <p:sp>
        <p:nvSpPr>
          <p:cNvPr id="360451" name="Rectangle 3"/>
          <p:cNvSpPr>
            <a:spLocks noChangeArrowheads="1"/>
          </p:cNvSpPr>
          <p:nvPr/>
        </p:nvSpPr>
        <p:spPr bwMode="auto">
          <a:xfrm>
            <a:off x="5486400" y="1219200"/>
            <a:ext cx="2601912"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3146425" algn="l"/>
              </a:tabLst>
              <a:defRPr/>
            </a:pPr>
            <a:r>
              <a:rPr lang="en-US" sz="1600" dirty="0">
                <a:latin typeface="Courier New" pitchFamily="49" charset="0"/>
                <a:ea typeface="MS Mincho" pitchFamily="49" charset="-128"/>
                <a:cs typeface="+mn-cs"/>
              </a:rPr>
              <a:t>echo:</a:t>
            </a: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subq</a:t>
            </a:r>
            <a:r>
              <a:rPr lang="en-US" sz="1600" dirty="0">
                <a:latin typeface="Courier New" pitchFamily="49" charset="0"/>
                <a:ea typeface="MS Mincho" pitchFamily="49" charset="-128"/>
                <a:cs typeface="+mn-cs"/>
              </a:rPr>
              <a:t>  $0x18, %</a:t>
            </a:r>
            <a:r>
              <a:rPr lang="en-US" sz="1600" dirty="0" err="1">
                <a:latin typeface="Courier New" pitchFamily="49" charset="0"/>
                <a:ea typeface="MS Mincho" pitchFamily="49" charset="-128"/>
                <a:cs typeface="+mn-cs"/>
              </a:rPr>
              <a:t>rsp</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movq</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rdi</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call  gets</a:t>
            </a:r>
          </a:p>
          <a:p>
            <a:pPr eaLnBrk="0" hangingPunct="0">
              <a:tabLst>
                <a:tab pos="457200" algn="l"/>
                <a:tab pos="3146425"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048000" y="1219200"/>
            <a:ext cx="2438400" cy="1567096"/>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a:t>
            </a:r>
            <a:r>
              <a:rPr lang="en-US" sz="1600" dirty="0">
                <a:solidFill>
                  <a:srgbClr val="0070C0"/>
                </a:solidFill>
                <a:latin typeface="Courier New" pitchFamily="49" charset="0"/>
                <a:ea typeface="MS Mincho" pitchFamily="49" charset="-128"/>
              </a:rPr>
              <a:t>echo</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a:t>
            </a:r>
          </a:p>
          <a:p>
            <a:pPr eaLnBrk="0" hangingPunct="0">
              <a:tabLst>
                <a:tab pos="457200" algn="l"/>
                <a:tab pos="1485900" algn="l"/>
              </a:tabLst>
            </a:pP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 .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360476"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16" name="TextBox 15"/>
          <p:cNvSpPr txBox="1">
            <a:spLocks noChangeArrowheads="1"/>
          </p:cNvSpPr>
          <p:nvPr/>
        </p:nvSpPr>
        <p:spPr bwMode="auto">
          <a:xfrm>
            <a:off x="457200" y="990600"/>
            <a:ext cx="1908175" cy="369887"/>
          </a:xfrm>
          <a:prstGeom prst="rect">
            <a:avLst/>
          </a:prstGeom>
          <a:noFill/>
          <a:ln w="9525">
            <a:noFill/>
            <a:miter lim="800000"/>
            <a:headEnd/>
            <a:tailEnd/>
          </a:ln>
        </p:spPr>
        <p:txBody>
          <a:bodyPr wrap="none">
            <a:spAutoFit/>
          </a:bodyPr>
          <a:lstStyle/>
          <a:p>
            <a:pPr eaLnBrk="0" hangingPunct="0"/>
            <a:r>
              <a:rPr lang="en-US" sz="1800" i="1">
                <a:solidFill>
                  <a:srgbClr val="C00000"/>
                </a:solidFill>
                <a:latin typeface="Calibri" pitchFamily="34" charset="0"/>
              </a:rPr>
              <a:t>Before call to gets</a:t>
            </a:r>
          </a:p>
        </p:txBody>
      </p:sp>
      <p:sp>
        <p:nvSpPr>
          <p:cNvPr id="18" name="Rectangle 23"/>
          <p:cNvSpPr>
            <a:spLocks noChangeArrowheads="1"/>
          </p:cNvSpPr>
          <p:nvPr/>
        </p:nvSpPr>
        <p:spPr bwMode="auto">
          <a:xfrm>
            <a:off x="533400" y="3113087"/>
            <a:ext cx="1797050" cy="1531207"/>
          </a:xfrm>
          <a:prstGeom prst="rect">
            <a:avLst/>
          </a:prstGeom>
          <a:solidFill>
            <a:schemeClr val="bg2">
              <a:lumMod val="40000"/>
              <a:lumOff val="6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25" name="Rectangle 5"/>
          <p:cNvSpPr>
            <a:spLocks noChangeArrowheads="1"/>
          </p:cNvSpPr>
          <p:nvPr/>
        </p:nvSpPr>
        <p:spPr bwMode="auto">
          <a:xfrm>
            <a:off x="3403600" y="3444014"/>
            <a:ext cx="4718485" cy="1197764"/>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 . .</a:t>
            </a:r>
          </a:p>
          <a:p>
            <a:pPr eaLnBrk="0" hangingPunct="0">
              <a:tabLst>
                <a:tab pos="457200" algn="l"/>
                <a:tab pos="1485900" algn="l"/>
              </a:tabLst>
            </a:pPr>
            <a:r>
              <a:rPr lang="en-US" sz="1800" dirty="0">
                <a:latin typeface="Courier New" pitchFamily="49" charset="0"/>
                <a:ea typeface="MS Mincho" pitchFamily="49" charset="-128"/>
              </a:rPr>
              <a:t>  4006be:	</a:t>
            </a:r>
            <a:r>
              <a:rPr lang="en-US" sz="1800" dirty="0" err="1">
                <a:latin typeface="Courier New" pitchFamily="49" charset="0"/>
                <a:ea typeface="MS Mincho" pitchFamily="49" charset="-128"/>
              </a:rPr>
              <a:t>callq</a:t>
            </a:r>
            <a:r>
              <a:rPr lang="en-US" sz="1800" dirty="0">
                <a:latin typeface="Courier New" pitchFamily="49" charset="0"/>
                <a:ea typeface="MS Mincho" pitchFamily="49" charset="-128"/>
              </a:rPr>
              <a:t>  4006cf &lt;</a:t>
            </a:r>
            <a:r>
              <a:rPr lang="en-US" sz="1800" dirty="0">
                <a:solidFill>
                  <a:srgbClr val="0070C0"/>
                </a:solidFill>
                <a:latin typeface="Courier New" pitchFamily="49" charset="0"/>
                <a:ea typeface="MS Mincho" pitchFamily="49" charset="-128"/>
              </a:rPr>
              <a:t>echo</a:t>
            </a:r>
            <a:r>
              <a:rPr lang="en-US" sz="1800" dirty="0">
                <a:latin typeface="Courier New" pitchFamily="49" charset="0"/>
                <a:ea typeface="MS Mincho" pitchFamily="49" charset="-128"/>
              </a:rPr>
              <a:t>&gt;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C00000"/>
                </a:solidFill>
                <a:latin typeface="Courier New" pitchFamily="49" charset="0"/>
                <a:ea typeface="MS Mincho" pitchFamily="49" charset="-128"/>
              </a:rPr>
              <a:t>4006c3</a:t>
            </a:r>
            <a:r>
              <a:rPr lang="en-US" sz="1800" dirty="0">
                <a:latin typeface="Courier New" pitchFamily="49" charset="0"/>
                <a:ea typeface="MS Mincho" pitchFamily="49" charset="-128"/>
              </a:rPr>
              <a:t>:	add    $0x8,%rsp</a:t>
            </a:r>
          </a:p>
          <a:p>
            <a:pPr eaLnBrk="0" hangingPunct="0">
              <a:tabLst>
                <a:tab pos="457200" algn="l"/>
                <a:tab pos="1485900" algn="l"/>
              </a:tabLst>
            </a:pPr>
            <a:r>
              <a:rPr lang="en-US" sz="1800" dirty="0">
                <a:latin typeface="Courier New" pitchFamily="49" charset="0"/>
                <a:ea typeface="MS Mincho" pitchFamily="49" charset="-128"/>
              </a:rPr>
              <a:t>  . . .</a:t>
            </a:r>
          </a:p>
        </p:txBody>
      </p:sp>
      <p:sp>
        <p:nvSpPr>
          <p:cNvPr id="26" name="TextBox 25"/>
          <p:cNvSpPr txBox="1"/>
          <p:nvPr/>
        </p:nvSpPr>
        <p:spPr>
          <a:xfrm>
            <a:off x="3282950" y="3037113"/>
            <a:ext cx="1469122" cy="461665"/>
          </a:xfrm>
          <a:prstGeom prst="rect">
            <a:avLst/>
          </a:prstGeom>
          <a:noFill/>
        </p:spPr>
        <p:txBody>
          <a:bodyPr wrap="none" rtlCol="0">
            <a:spAutoFit/>
          </a:bodyPr>
          <a:lstStyle/>
          <a:p>
            <a:r>
              <a:rPr lang="en-US" dirty="0" err="1">
                <a:latin typeface="Calibri" pitchFamily="34" charset="0"/>
              </a:rPr>
              <a:t>call_echo</a:t>
            </a:r>
            <a:r>
              <a:rPr lang="en-US" dirty="0">
                <a:latin typeface="Calibri" pitchFamily="34" charset="0"/>
              </a:rPr>
              <a:t>:</a:t>
            </a:r>
          </a:p>
        </p:txBody>
      </p:sp>
      <p:grpSp>
        <p:nvGrpSpPr>
          <p:cNvPr id="3" name="Group 2"/>
          <p:cNvGrpSpPr/>
          <p:nvPr/>
        </p:nvGrpSpPr>
        <p:grpSpPr>
          <a:xfrm>
            <a:off x="533400" y="2811289"/>
            <a:ext cx="1797050" cy="304800"/>
            <a:chOff x="2377022" y="2811289"/>
            <a:chExt cx="1797050" cy="304800"/>
          </a:xfrm>
          <a:solidFill>
            <a:srgbClr val="D5F1CF"/>
          </a:solidFill>
        </p:grpSpPr>
        <p:sp>
          <p:nvSpPr>
            <p:cNvPr id="27"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28"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29"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06</a:t>
              </a:r>
            </a:p>
          </p:txBody>
        </p:sp>
        <p:sp>
          <p:nvSpPr>
            <p:cNvPr id="30"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c3</a:t>
              </a:r>
            </a:p>
          </p:txBody>
        </p:sp>
      </p:grpSp>
      <p:grpSp>
        <p:nvGrpSpPr>
          <p:cNvPr id="32" name="Group 31"/>
          <p:cNvGrpSpPr/>
          <p:nvPr/>
        </p:nvGrpSpPr>
        <p:grpSpPr>
          <a:xfrm>
            <a:off x="533319" y="2503487"/>
            <a:ext cx="1796807" cy="308706"/>
            <a:chOff x="2372133" y="2833280"/>
            <a:chExt cx="1796807" cy="308706"/>
          </a:xfrm>
          <a:solidFill>
            <a:srgbClr val="D5F1CF"/>
          </a:solidFill>
        </p:grpSpPr>
        <p:sp>
          <p:nvSpPr>
            <p:cNvPr id="33" name="Rectangle 24"/>
            <p:cNvSpPr>
              <a:spLocks noChangeArrowheads="1"/>
            </p:cNvSpPr>
            <p:nvPr/>
          </p:nvSpPr>
          <p:spPr bwMode="auto">
            <a:xfrm>
              <a:off x="2372133" y="2837186"/>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1396" y="283328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0577" y="28335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6" name="Rectangle 27"/>
            <p:cNvSpPr>
              <a:spLocks noChangeArrowheads="1"/>
            </p:cNvSpPr>
            <p:nvPr/>
          </p:nvSpPr>
          <p:spPr bwMode="auto">
            <a:xfrm>
              <a:off x="3719678" y="2833471"/>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sp>
        <p:nvSpPr>
          <p:cNvPr id="5" name="Arc 4"/>
          <p:cNvSpPr/>
          <p:nvPr/>
        </p:nvSpPr>
        <p:spPr bwMode="auto">
          <a:xfrm>
            <a:off x="2563650" y="1360486"/>
            <a:ext cx="1540603" cy="2911911"/>
          </a:xfrm>
          <a:prstGeom prst="arc">
            <a:avLst>
              <a:gd name="adj1" fmla="val 4150631"/>
              <a:gd name="adj2" fmla="val 15695992"/>
            </a:avLst>
          </a:prstGeom>
          <a:noFill/>
          <a:ln w="25400" cap="flat" cmpd="sng" algn="ctr">
            <a:solidFill>
              <a:schemeClr val="tx1">
                <a:lumMod val="50000"/>
                <a:lumOff val="50000"/>
              </a:schemeClr>
            </a:solidFill>
            <a:prstDash val="solid"/>
            <a:round/>
            <a:headEnd type="none" w="med" len="med"/>
            <a:tailEnd type="stealth" w="med" len="med"/>
          </a:ln>
          <a:effectLst/>
        </p:spPr>
        <p:txBody>
          <a:bodyPr rtlCol="0" anchor="ctr"/>
          <a:lstStyle/>
          <a:p>
            <a:pPr algn="ctr"/>
            <a:endParaRPr lang="en-US"/>
          </a:p>
        </p:txBody>
      </p:sp>
      <p:cxnSp>
        <p:nvCxnSpPr>
          <p:cNvPr id="31" name="Straight Arrow Connector 30">
            <a:extLst>
              <a:ext uri="{FF2B5EF4-FFF2-40B4-BE49-F238E27FC236}">
                <a16:creationId xmlns:a16="http://schemas.microsoft.com/office/drawing/2014/main" id="{873523A5-9FCC-4F3F-AB14-86EB484E20CF}"/>
              </a:ext>
            </a:extLst>
          </p:cNvPr>
          <p:cNvCxnSpPr>
            <a:cxnSpLocks/>
            <a:stCxn id="30" idx="3"/>
          </p:cNvCxnSpPr>
          <p:nvPr/>
        </p:nvCxnSpPr>
        <p:spPr bwMode="auto">
          <a:xfrm>
            <a:off x="2330450" y="2963689"/>
            <a:ext cx="1400961" cy="1171419"/>
          </a:xfrm>
          <a:prstGeom prst="straightConnector1">
            <a:avLst/>
          </a:prstGeom>
          <a:noFill/>
          <a:ln w="25400" cap="flat" cmpd="sng" algn="ctr">
            <a:solidFill>
              <a:srgbClr val="C00000"/>
            </a:solidFill>
            <a:prstDash val="solid"/>
            <a:round/>
            <a:headEnd type="arrow"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04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animBg="1"/>
      <p:bldP spid="2560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099" y="493713"/>
            <a:ext cx="7229491" cy="573087"/>
          </a:xfrm>
        </p:spPr>
        <p:txBody>
          <a:bodyPr/>
          <a:lstStyle/>
          <a:p>
            <a:pPr eaLnBrk="1" hangingPunct="1"/>
            <a:r>
              <a:rPr lang="en-US" dirty="0"/>
              <a:t>Buffer Overflow Stack Example #1</a:t>
            </a:r>
          </a:p>
        </p:txBody>
      </p:sp>
      <p:sp>
        <p:nvSpPr>
          <p:cNvPr id="360451" name="Rectangle 3"/>
          <p:cNvSpPr>
            <a:spLocks noChangeArrowheads="1"/>
          </p:cNvSpPr>
          <p:nvPr/>
        </p:nvSpPr>
        <p:spPr bwMode="auto">
          <a:xfrm>
            <a:off x="5486400" y="1219200"/>
            <a:ext cx="2601912"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3146425" algn="l"/>
              </a:tabLst>
              <a:defRPr/>
            </a:pPr>
            <a:r>
              <a:rPr lang="en-US" sz="1600" dirty="0">
                <a:latin typeface="Courier New" pitchFamily="49" charset="0"/>
                <a:ea typeface="MS Mincho" pitchFamily="49" charset="-128"/>
                <a:cs typeface="+mn-cs"/>
              </a:rPr>
              <a:t>echo:</a:t>
            </a: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subq</a:t>
            </a:r>
            <a:r>
              <a:rPr lang="en-US" sz="1600" dirty="0">
                <a:latin typeface="Courier New" pitchFamily="49" charset="0"/>
                <a:ea typeface="MS Mincho" pitchFamily="49" charset="-128"/>
                <a:cs typeface="+mn-cs"/>
              </a:rPr>
              <a:t>  $0x18, %</a:t>
            </a:r>
            <a:r>
              <a:rPr lang="en-US" sz="1600" dirty="0" err="1">
                <a:latin typeface="Courier New" pitchFamily="49" charset="0"/>
                <a:ea typeface="MS Mincho" pitchFamily="49" charset="-128"/>
                <a:cs typeface="+mn-cs"/>
              </a:rPr>
              <a:t>rsp</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movq</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rdi</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call  gets</a:t>
            </a:r>
          </a:p>
          <a:p>
            <a:pPr eaLnBrk="0" hangingPunct="0">
              <a:tabLst>
                <a:tab pos="457200" algn="l"/>
                <a:tab pos="3146425"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048000" y="1219200"/>
            <a:ext cx="2438400" cy="1567096"/>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a:t>
            </a:r>
          </a:p>
          <a:p>
            <a:pPr eaLnBrk="0" hangingPunct="0">
              <a:tabLst>
                <a:tab pos="457200" algn="l"/>
                <a:tab pos="1485900" algn="l"/>
              </a:tabLst>
            </a:pP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 .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360476"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16" name="TextBox 15"/>
          <p:cNvSpPr txBox="1">
            <a:spLocks noChangeArrowheads="1"/>
          </p:cNvSpPr>
          <p:nvPr/>
        </p:nvSpPr>
        <p:spPr bwMode="auto">
          <a:xfrm>
            <a:off x="457200" y="990600"/>
            <a:ext cx="1816172"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After call to gets</a:t>
            </a:r>
          </a:p>
        </p:txBody>
      </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25" name="Rectangle 5"/>
          <p:cNvSpPr>
            <a:spLocks noChangeArrowheads="1"/>
          </p:cNvSpPr>
          <p:nvPr/>
        </p:nvSpPr>
        <p:spPr bwMode="auto">
          <a:xfrm>
            <a:off x="3403600" y="3444014"/>
            <a:ext cx="4718485" cy="1197764"/>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 . .</a:t>
            </a:r>
          </a:p>
          <a:p>
            <a:pPr eaLnBrk="0" hangingPunct="0">
              <a:tabLst>
                <a:tab pos="457200" algn="l"/>
                <a:tab pos="1485900" algn="l"/>
              </a:tabLst>
            </a:pPr>
            <a:r>
              <a:rPr lang="en-US" sz="1800" dirty="0">
                <a:latin typeface="Courier New" pitchFamily="49" charset="0"/>
                <a:ea typeface="MS Mincho" pitchFamily="49" charset="-128"/>
              </a:rPr>
              <a:t>  4006be:	</a:t>
            </a:r>
            <a:r>
              <a:rPr lang="en-US" sz="1800" dirty="0" err="1">
                <a:latin typeface="Courier New" pitchFamily="49" charset="0"/>
                <a:ea typeface="MS Mincho" pitchFamily="49" charset="-128"/>
              </a:rPr>
              <a:t>callq</a:t>
            </a:r>
            <a:r>
              <a:rPr lang="en-US" sz="1800" dirty="0">
                <a:latin typeface="Courier New" pitchFamily="49" charset="0"/>
                <a:ea typeface="MS Mincho" pitchFamily="49" charset="-128"/>
              </a:rPr>
              <a:t>  4006cf &lt;echo&gt;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0070C0"/>
                </a:solidFill>
                <a:latin typeface="Courier New" pitchFamily="49" charset="0"/>
                <a:ea typeface="MS Mincho" pitchFamily="49" charset="-128"/>
              </a:rPr>
              <a:t>4006c3</a:t>
            </a:r>
            <a:r>
              <a:rPr lang="en-US" sz="1800" dirty="0">
                <a:latin typeface="Courier New" pitchFamily="49" charset="0"/>
                <a:ea typeface="MS Mincho" pitchFamily="49" charset="-128"/>
              </a:rPr>
              <a:t>:	add    $0x8,%rsp</a:t>
            </a:r>
          </a:p>
          <a:p>
            <a:pPr eaLnBrk="0" hangingPunct="0">
              <a:tabLst>
                <a:tab pos="457200" algn="l"/>
                <a:tab pos="1485900" algn="l"/>
              </a:tabLst>
            </a:pPr>
            <a:r>
              <a:rPr lang="en-US" sz="1800" dirty="0">
                <a:latin typeface="Courier New" pitchFamily="49" charset="0"/>
                <a:ea typeface="MS Mincho" pitchFamily="49" charset="-128"/>
              </a:rPr>
              <a:t>  . . .</a:t>
            </a:r>
          </a:p>
        </p:txBody>
      </p:sp>
      <p:sp>
        <p:nvSpPr>
          <p:cNvPr id="26" name="TextBox 25"/>
          <p:cNvSpPr txBox="1"/>
          <p:nvPr/>
        </p:nvSpPr>
        <p:spPr>
          <a:xfrm>
            <a:off x="3282950" y="3037113"/>
            <a:ext cx="1469122" cy="461665"/>
          </a:xfrm>
          <a:prstGeom prst="rect">
            <a:avLst/>
          </a:prstGeom>
          <a:noFill/>
        </p:spPr>
        <p:txBody>
          <a:bodyPr wrap="none" rtlCol="0">
            <a:spAutoFit/>
          </a:bodyPr>
          <a:lstStyle/>
          <a:p>
            <a:r>
              <a:rPr lang="en-US" dirty="0" err="1">
                <a:latin typeface="Calibri" pitchFamily="34" charset="0"/>
              </a:rPr>
              <a:t>call_echo</a:t>
            </a:r>
            <a:r>
              <a:rPr lang="en-US" dirty="0">
                <a:latin typeface="Calibri" pitchFamily="34" charset="0"/>
              </a:rPr>
              <a:t>:</a:t>
            </a:r>
          </a:p>
        </p:txBody>
      </p:sp>
      <p:grpSp>
        <p:nvGrpSpPr>
          <p:cNvPr id="3" name="Group 2"/>
          <p:cNvGrpSpPr/>
          <p:nvPr/>
        </p:nvGrpSpPr>
        <p:grpSpPr>
          <a:xfrm>
            <a:off x="533400" y="2811289"/>
            <a:ext cx="1797050" cy="304800"/>
            <a:chOff x="2377022" y="2811289"/>
            <a:chExt cx="1797050" cy="304800"/>
          </a:xfrm>
          <a:solidFill>
            <a:srgbClr val="D5F1CF"/>
          </a:solidFill>
        </p:grpSpPr>
        <p:sp>
          <p:nvSpPr>
            <p:cNvPr id="27"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28"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40</a:t>
              </a:r>
            </a:p>
          </p:txBody>
        </p:sp>
        <p:sp>
          <p:nvSpPr>
            <p:cNvPr id="29"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06</a:t>
              </a:r>
            </a:p>
          </p:txBody>
        </p:sp>
        <p:sp>
          <p:nvSpPr>
            <p:cNvPr id="30"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c3</a:t>
              </a:r>
            </a:p>
          </p:txBody>
        </p:sp>
      </p:grpSp>
      <p:grpSp>
        <p:nvGrpSpPr>
          <p:cNvPr id="32" name="Group 31"/>
          <p:cNvGrpSpPr/>
          <p:nvPr/>
        </p:nvGrpSpPr>
        <p:grpSpPr>
          <a:xfrm>
            <a:off x="538208" y="2514946"/>
            <a:ext cx="1797050" cy="304800"/>
            <a:chOff x="2377022" y="2811289"/>
            <a:chExt cx="1797050" cy="304800"/>
          </a:xfrm>
          <a:solidFill>
            <a:srgbClr val="D5F1CF"/>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grpSp>
      <p:sp>
        <p:nvSpPr>
          <p:cNvPr id="37" name="Rectangle 3"/>
          <p:cNvSpPr>
            <a:spLocks noChangeArrowheads="1"/>
          </p:cNvSpPr>
          <p:nvPr/>
        </p:nvSpPr>
        <p:spPr bwMode="auto">
          <a:xfrm>
            <a:off x="2390791" y="5029200"/>
            <a:ext cx="5257800" cy="82843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bufdemo-nsp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01234567890123456789012</a:t>
            </a:r>
          </a:p>
          <a:p>
            <a:pPr eaLnBrk="0" hangingPunct="0">
              <a:tabLst>
                <a:tab pos="457200" algn="l"/>
                <a:tab pos="1485900" algn="l"/>
              </a:tabLst>
              <a:defRPr/>
            </a:pPr>
            <a:r>
              <a:rPr lang="en-US" sz="1600" dirty="0">
                <a:latin typeface="Courier New" pitchFamily="49" charset="0"/>
                <a:ea typeface="MS Mincho" pitchFamily="49" charset="-128"/>
              </a:rPr>
              <a:t>01234567890123456789012</a:t>
            </a:r>
            <a:endParaRPr lang="en-US" sz="1600" dirty="0">
              <a:latin typeface="Courier New" pitchFamily="49" charset="0"/>
              <a:ea typeface="MS Mincho" pitchFamily="49" charset="-128"/>
              <a:cs typeface="+mn-cs"/>
            </a:endParaRPr>
          </a:p>
        </p:txBody>
      </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FF0000"/>
                  </a:solidFill>
                  <a:latin typeface="Courier New" pitchFamily="49" charset="0"/>
                  <a:cs typeface="+mn-cs"/>
                </a:rPr>
                <a:t>00</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4" name="TextBox 3"/>
          <p:cNvSpPr txBox="1"/>
          <p:nvPr/>
        </p:nvSpPr>
        <p:spPr>
          <a:xfrm>
            <a:off x="982663" y="6292334"/>
            <a:ext cx="4429418" cy="369332"/>
          </a:xfrm>
          <a:prstGeom prst="rect">
            <a:avLst/>
          </a:prstGeom>
          <a:noFill/>
        </p:spPr>
        <p:txBody>
          <a:bodyPr wrap="none" rtlCol="0">
            <a:spAutoFit/>
          </a:bodyPr>
          <a:lstStyle/>
          <a:p>
            <a:r>
              <a:rPr lang="en-US" sz="1800" dirty="0">
                <a:solidFill>
                  <a:srgbClr val="C00000"/>
                </a:solidFill>
                <a:latin typeface="Calibri" pitchFamily="34" charset="0"/>
              </a:rPr>
              <a:t>Overflowed buffer, but did not corrupt state</a:t>
            </a:r>
          </a:p>
        </p:txBody>
      </p:sp>
      <p:sp>
        <p:nvSpPr>
          <p:cNvPr id="68" name="Rectangle 3"/>
          <p:cNvSpPr>
            <a:spLocks noChangeArrowheads="1"/>
          </p:cNvSpPr>
          <p:nvPr/>
        </p:nvSpPr>
        <p:spPr bwMode="auto">
          <a:xfrm>
            <a:off x="2390791" y="5943600"/>
            <a:ext cx="3552809" cy="335989"/>
          </a:xfrm>
          <a:prstGeom prst="rect">
            <a:avLst/>
          </a:prstGeom>
          <a:solidFill>
            <a:schemeClr val="bg2">
              <a:lumMod val="40000"/>
              <a:lumOff val="60000"/>
            </a:schemeClr>
          </a:solidFill>
          <a:ln w="12700">
            <a:no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rPr>
              <a:t>“01234567890123456789012</a:t>
            </a:r>
            <a:r>
              <a:rPr lang="en-US" sz="1600" dirty="0">
                <a:solidFill>
                  <a:srgbClr val="C00000"/>
                </a:solidFill>
                <a:latin typeface="Courier New" pitchFamily="49" charset="0"/>
                <a:ea typeface="MS Mincho" pitchFamily="49" charset="-128"/>
              </a:rPr>
              <a:t>\0</a:t>
            </a:r>
            <a:r>
              <a:rPr lang="en-US" sz="1600" dirty="0">
                <a:latin typeface="Courier New" pitchFamily="49" charset="0"/>
                <a:ea typeface="MS Mincho" pitchFamily="49" charset="-128"/>
              </a:rPr>
              <a:t>”</a:t>
            </a:r>
            <a:endParaRPr lang="en-US" sz="1600" dirty="0">
              <a:latin typeface="Courier New" pitchFamily="49" charset="0"/>
              <a:ea typeface="MS Mincho" pitchFamily="49" charset="-128"/>
              <a:cs typeface="+mn-cs"/>
            </a:endParaRPr>
          </a:p>
        </p:txBody>
      </p:sp>
    </p:spTree>
    <p:extLst>
      <p:ext uri="{BB962C8B-B14F-4D97-AF65-F5344CB8AC3E}">
        <p14:creationId xmlns:p14="http://schemas.microsoft.com/office/powerpoint/2010/main" val="26135622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099" y="493713"/>
            <a:ext cx="7229491" cy="573087"/>
          </a:xfrm>
        </p:spPr>
        <p:txBody>
          <a:bodyPr/>
          <a:lstStyle/>
          <a:p>
            <a:pPr eaLnBrk="1" hangingPunct="1"/>
            <a:r>
              <a:rPr lang="en-US" dirty="0"/>
              <a:t>Buffer Overflow Stack Example #2</a:t>
            </a:r>
          </a:p>
        </p:txBody>
      </p:sp>
      <p:sp>
        <p:nvSpPr>
          <p:cNvPr id="360451" name="Rectangle 3"/>
          <p:cNvSpPr>
            <a:spLocks noChangeArrowheads="1"/>
          </p:cNvSpPr>
          <p:nvPr/>
        </p:nvSpPr>
        <p:spPr bwMode="auto">
          <a:xfrm>
            <a:off x="5486400" y="1219200"/>
            <a:ext cx="2601912"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3146425" algn="l"/>
              </a:tabLst>
              <a:defRPr/>
            </a:pPr>
            <a:r>
              <a:rPr lang="en-US" sz="1600" dirty="0">
                <a:latin typeface="Courier New" pitchFamily="49" charset="0"/>
                <a:ea typeface="MS Mincho" pitchFamily="49" charset="-128"/>
                <a:cs typeface="+mn-cs"/>
              </a:rPr>
              <a:t>echo:</a:t>
            </a: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subq</a:t>
            </a:r>
            <a:r>
              <a:rPr lang="en-US" sz="1600" dirty="0">
                <a:latin typeface="Courier New" pitchFamily="49" charset="0"/>
                <a:ea typeface="MS Mincho" pitchFamily="49" charset="-128"/>
                <a:cs typeface="+mn-cs"/>
              </a:rPr>
              <a:t>  $0x18, %</a:t>
            </a:r>
            <a:r>
              <a:rPr lang="en-US" sz="1600" dirty="0" err="1">
                <a:latin typeface="Courier New" pitchFamily="49" charset="0"/>
                <a:ea typeface="MS Mincho" pitchFamily="49" charset="-128"/>
                <a:cs typeface="+mn-cs"/>
              </a:rPr>
              <a:t>rsp</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movq</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rdi</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call  gets</a:t>
            </a:r>
          </a:p>
          <a:p>
            <a:pPr eaLnBrk="0" hangingPunct="0">
              <a:tabLst>
                <a:tab pos="457200" algn="l"/>
                <a:tab pos="3146425"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048000" y="1219200"/>
            <a:ext cx="2438400" cy="1567096"/>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a:t>
            </a:r>
          </a:p>
          <a:p>
            <a:pPr eaLnBrk="0" hangingPunct="0">
              <a:tabLst>
                <a:tab pos="457200" algn="l"/>
                <a:tab pos="1485900" algn="l"/>
              </a:tabLst>
            </a:pP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 .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360476"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16" name="TextBox 15"/>
          <p:cNvSpPr txBox="1">
            <a:spLocks noChangeArrowheads="1"/>
          </p:cNvSpPr>
          <p:nvPr/>
        </p:nvSpPr>
        <p:spPr bwMode="auto">
          <a:xfrm>
            <a:off x="457200" y="990600"/>
            <a:ext cx="1816172"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After call to gets</a:t>
            </a:r>
          </a:p>
        </p:txBody>
      </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25" name="Rectangle 5"/>
          <p:cNvSpPr>
            <a:spLocks noChangeArrowheads="1"/>
          </p:cNvSpPr>
          <p:nvPr/>
        </p:nvSpPr>
        <p:spPr bwMode="auto">
          <a:xfrm>
            <a:off x="3403600" y="3444014"/>
            <a:ext cx="4718485" cy="1197764"/>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 . .</a:t>
            </a:r>
          </a:p>
          <a:p>
            <a:pPr eaLnBrk="0" hangingPunct="0">
              <a:tabLst>
                <a:tab pos="457200" algn="l"/>
                <a:tab pos="1485900" algn="l"/>
              </a:tabLst>
            </a:pPr>
            <a:r>
              <a:rPr lang="en-US" sz="1800" dirty="0">
                <a:latin typeface="Courier New" pitchFamily="49" charset="0"/>
                <a:ea typeface="MS Mincho" pitchFamily="49" charset="-128"/>
              </a:rPr>
              <a:t>  4006be:	</a:t>
            </a:r>
            <a:r>
              <a:rPr lang="en-US" sz="1800" dirty="0" err="1">
                <a:latin typeface="Courier New" pitchFamily="49" charset="0"/>
                <a:ea typeface="MS Mincho" pitchFamily="49" charset="-128"/>
              </a:rPr>
              <a:t>callq</a:t>
            </a:r>
            <a:r>
              <a:rPr lang="en-US" sz="1800" dirty="0">
                <a:latin typeface="Courier New" pitchFamily="49" charset="0"/>
                <a:ea typeface="MS Mincho" pitchFamily="49" charset="-128"/>
              </a:rPr>
              <a:t>  4006cf &lt;echo&gt;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FF0000"/>
                </a:solidFill>
                <a:latin typeface="Courier New" pitchFamily="49" charset="0"/>
                <a:ea typeface="MS Mincho" pitchFamily="49" charset="-128"/>
              </a:rPr>
              <a:t>4006c3</a:t>
            </a:r>
            <a:r>
              <a:rPr lang="en-US" sz="1800" dirty="0">
                <a:latin typeface="Courier New" pitchFamily="49" charset="0"/>
                <a:ea typeface="MS Mincho" pitchFamily="49" charset="-128"/>
              </a:rPr>
              <a:t>:	add    $0x8,%rsp</a:t>
            </a:r>
          </a:p>
          <a:p>
            <a:pPr eaLnBrk="0" hangingPunct="0">
              <a:tabLst>
                <a:tab pos="457200" algn="l"/>
                <a:tab pos="1485900" algn="l"/>
              </a:tabLst>
            </a:pPr>
            <a:r>
              <a:rPr lang="en-US" sz="1800" dirty="0">
                <a:latin typeface="Courier New" pitchFamily="49" charset="0"/>
                <a:ea typeface="MS Mincho" pitchFamily="49" charset="-128"/>
              </a:rPr>
              <a:t>  . . .</a:t>
            </a:r>
          </a:p>
        </p:txBody>
      </p:sp>
      <p:sp>
        <p:nvSpPr>
          <p:cNvPr id="26" name="TextBox 25"/>
          <p:cNvSpPr txBox="1"/>
          <p:nvPr/>
        </p:nvSpPr>
        <p:spPr>
          <a:xfrm>
            <a:off x="3282950" y="3037113"/>
            <a:ext cx="1469122" cy="461665"/>
          </a:xfrm>
          <a:prstGeom prst="rect">
            <a:avLst/>
          </a:prstGeom>
          <a:noFill/>
        </p:spPr>
        <p:txBody>
          <a:bodyPr wrap="none" rtlCol="0">
            <a:spAutoFit/>
          </a:bodyPr>
          <a:lstStyle/>
          <a:p>
            <a:r>
              <a:rPr lang="en-US" dirty="0" err="1">
                <a:latin typeface="Calibri" pitchFamily="34" charset="0"/>
              </a:rPr>
              <a:t>call_echo</a:t>
            </a:r>
            <a:r>
              <a:rPr lang="en-US" dirty="0">
                <a:latin typeface="Calibri" pitchFamily="34" charset="0"/>
              </a:rPr>
              <a:t>:</a:t>
            </a:r>
          </a:p>
        </p:txBody>
      </p:sp>
      <p:grpSp>
        <p:nvGrpSpPr>
          <p:cNvPr id="32" name="Group 31"/>
          <p:cNvGrpSpPr/>
          <p:nvPr/>
        </p:nvGrpSpPr>
        <p:grpSpPr>
          <a:xfrm>
            <a:off x="533400" y="2514600"/>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grpSp>
      <p:sp>
        <p:nvSpPr>
          <p:cNvPr id="37" name="Rectangle 3"/>
          <p:cNvSpPr>
            <a:spLocks noChangeArrowheads="1"/>
          </p:cNvSpPr>
          <p:nvPr/>
        </p:nvSpPr>
        <p:spPr bwMode="auto">
          <a:xfrm>
            <a:off x="2390791" y="5029200"/>
            <a:ext cx="5257800" cy="1074653"/>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bufdemo-nsp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012345678901234567890123</a:t>
            </a:r>
          </a:p>
          <a:p>
            <a:pPr eaLnBrk="0" hangingPunct="0">
              <a:tabLst>
                <a:tab pos="457200" algn="l"/>
                <a:tab pos="1485900" algn="l"/>
              </a:tabLst>
              <a:defRPr/>
            </a:pPr>
            <a:r>
              <a:rPr lang="en-US" sz="1600" dirty="0">
                <a:latin typeface="Courier New" pitchFamily="49" charset="0"/>
                <a:ea typeface="MS Mincho" pitchFamily="49" charset="-128"/>
              </a:rPr>
              <a:t>012345678901234567890123</a:t>
            </a:r>
          </a:p>
          <a:p>
            <a:pPr eaLnBrk="0" hangingPunct="0">
              <a:tabLst>
                <a:tab pos="457200" algn="l"/>
                <a:tab pos="1485900" algn="l"/>
              </a:tabLst>
              <a:defRPr/>
            </a:pPr>
            <a:r>
              <a:rPr lang="en-US" sz="1600" dirty="0">
                <a:latin typeface="Courier New" pitchFamily="49" charset="0"/>
                <a:ea typeface="MS Mincho" pitchFamily="49" charset="-128"/>
              </a:rPr>
              <a:t>Segmentation fault</a:t>
            </a:r>
          </a:p>
        </p:txBody>
      </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4" name="TextBox 3"/>
          <p:cNvSpPr txBox="1"/>
          <p:nvPr/>
        </p:nvSpPr>
        <p:spPr>
          <a:xfrm>
            <a:off x="982663" y="6292334"/>
            <a:ext cx="5265288" cy="369332"/>
          </a:xfrm>
          <a:prstGeom prst="rect">
            <a:avLst/>
          </a:prstGeom>
          <a:noFill/>
        </p:spPr>
        <p:txBody>
          <a:bodyPr wrap="none" rtlCol="0">
            <a:spAutoFit/>
          </a:bodyPr>
          <a:lstStyle/>
          <a:p>
            <a:r>
              <a:rPr lang="en-US" sz="1800" dirty="0">
                <a:solidFill>
                  <a:srgbClr val="C00000"/>
                </a:solidFill>
                <a:latin typeface="Calibri" pitchFamily="34" charset="0"/>
              </a:rPr>
              <a:t>Program “returned” to 0x0400600, and then crashed.</a:t>
            </a:r>
          </a:p>
        </p:txBody>
      </p:sp>
      <p:grpSp>
        <p:nvGrpSpPr>
          <p:cNvPr id="68" name="Group 67"/>
          <p:cNvGrpSpPr/>
          <p:nvPr/>
        </p:nvGrpSpPr>
        <p:grpSpPr>
          <a:xfrm>
            <a:off x="533400" y="2819400"/>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40</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06</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FF0000"/>
                  </a:solidFill>
                  <a:latin typeface="Courier New" pitchFamily="49" charset="0"/>
                  <a:cs typeface="+mn-cs"/>
                </a:rPr>
                <a:t>00</a:t>
              </a:r>
            </a:p>
          </p:txBody>
        </p:sp>
      </p:grpSp>
    </p:spTree>
    <p:extLst>
      <p:ext uri="{BB962C8B-B14F-4D97-AF65-F5344CB8AC3E}">
        <p14:creationId xmlns:p14="http://schemas.microsoft.com/office/powerpoint/2010/main" val="275310512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533400"/>
            <a:ext cx="8305800" cy="573088"/>
          </a:xfrm>
        </p:spPr>
        <p:txBody>
          <a:bodyPr/>
          <a:lstStyle/>
          <a:p>
            <a:pPr eaLnBrk="1" hangingPunct="1"/>
            <a:r>
              <a:rPr lang="en-US" dirty="0"/>
              <a:t>Stack Smashing Attacks</a:t>
            </a:r>
          </a:p>
        </p:txBody>
      </p:sp>
      <p:sp>
        <p:nvSpPr>
          <p:cNvPr id="30723" name="Rectangle 3"/>
          <p:cNvSpPr>
            <a:spLocks noGrp="1" noChangeArrowheads="1"/>
          </p:cNvSpPr>
          <p:nvPr>
            <p:ph type="body" idx="1"/>
          </p:nvPr>
        </p:nvSpPr>
        <p:spPr>
          <a:xfrm>
            <a:off x="457200" y="5562600"/>
            <a:ext cx="8255000" cy="1143000"/>
          </a:xfrm>
        </p:spPr>
        <p:txBody>
          <a:bodyPr anchor="ctr"/>
          <a:lstStyle/>
          <a:p>
            <a:pPr marL="160338" defTabSz="895350" eaLnBrk="1" hangingPunct="1">
              <a:lnSpc>
                <a:spcPct val="90000"/>
              </a:lnSpc>
            </a:pPr>
            <a:r>
              <a:rPr lang="en-US" sz="2000" dirty="0"/>
              <a:t>Overwrite normal return address A with address of some other code S</a:t>
            </a:r>
          </a:p>
          <a:p>
            <a:pPr marL="160338" defTabSz="895350" eaLnBrk="1" hangingPunct="1">
              <a:lnSpc>
                <a:spcPct val="90000"/>
              </a:lnSpc>
            </a:pPr>
            <a:r>
              <a:rPr lang="en-US" sz="2000" dirty="0"/>
              <a:t>When </a:t>
            </a:r>
            <a:r>
              <a:rPr lang="en-US" sz="2000" dirty="0">
                <a:latin typeface="Courier New" pitchFamily="49" charset="0"/>
              </a:rPr>
              <a:t>Q</a:t>
            </a:r>
            <a:r>
              <a:rPr lang="en-US" sz="2000" dirty="0"/>
              <a:t> executes</a:t>
            </a:r>
            <a:r>
              <a:rPr lang="en-US" sz="2000" dirty="0">
                <a:latin typeface="Courier New" pitchFamily="49" charset="0"/>
              </a:rPr>
              <a:t> ret</a:t>
            </a:r>
            <a:r>
              <a:rPr lang="en-US" sz="2000" dirty="0"/>
              <a:t>, will jump to other code</a:t>
            </a:r>
          </a:p>
        </p:txBody>
      </p:sp>
      <p:sp>
        <p:nvSpPr>
          <p:cNvPr id="30724" name="Rectangle 4"/>
          <p:cNvSpPr>
            <a:spLocks noChangeArrowheads="1"/>
          </p:cNvSpPr>
          <p:nvPr/>
        </p:nvSpPr>
        <p:spPr bwMode="auto">
          <a:xfrm>
            <a:off x="533400" y="2438400"/>
            <a:ext cx="2438400" cy="17494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err="1">
                <a:latin typeface="Courier New" pitchFamily="49" charset="0"/>
              </a:rPr>
              <a:t>int</a:t>
            </a:r>
            <a:r>
              <a:rPr lang="en-US" sz="1800" dirty="0">
                <a:latin typeface="Courier New" pitchFamily="49" charset="0"/>
              </a:rPr>
              <a:t> Q() {</a:t>
            </a:r>
          </a:p>
          <a:p>
            <a:pPr eaLnBrk="0" hangingPunct="0">
              <a:tabLst>
                <a:tab pos="457200" algn="l"/>
                <a:tab pos="1485900" algn="l"/>
              </a:tabLst>
            </a:pPr>
            <a:r>
              <a:rPr lang="en-US" sz="1800" dirty="0">
                <a:latin typeface="Courier New" pitchFamily="49" charset="0"/>
              </a:rPr>
              <a:t>  char </a:t>
            </a:r>
            <a:r>
              <a:rPr lang="en-US" sz="1800" dirty="0" err="1">
                <a:latin typeface="Courier New" pitchFamily="49" charset="0"/>
              </a:rPr>
              <a:t>buf</a:t>
            </a:r>
            <a:r>
              <a:rPr lang="en-US" sz="1800" dirty="0">
                <a:latin typeface="Courier New" pitchFamily="49" charset="0"/>
              </a:rPr>
              <a:t>[64];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gets(</a:t>
            </a:r>
            <a:r>
              <a:rPr lang="en-US" sz="1800" dirty="0" err="1">
                <a:solidFill>
                  <a:srgbClr val="C00000"/>
                </a:solidFill>
                <a:latin typeface="Courier New" pitchFamily="49" charset="0"/>
              </a:rPr>
              <a:t>buf</a:t>
            </a:r>
            <a:r>
              <a:rPr lang="en-US" sz="1800" dirty="0">
                <a:solidFill>
                  <a:srgbClr val="C00000"/>
                </a:solidFill>
                <a:latin typeface="Courier New" pitchFamily="49" charset="0"/>
              </a:rPr>
              <a:t>); </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  return ...; </a:t>
            </a:r>
          </a:p>
          <a:p>
            <a:pPr eaLnBrk="0" hangingPunct="0">
              <a:tabLst>
                <a:tab pos="457200" algn="l"/>
                <a:tab pos="1485900" algn="l"/>
              </a:tabLst>
            </a:pPr>
            <a:r>
              <a:rPr lang="en-US" sz="1800" dirty="0">
                <a:latin typeface="Courier New" pitchFamily="49" charset="0"/>
              </a:rPr>
              <a:t>}</a:t>
            </a:r>
          </a:p>
        </p:txBody>
      </p:sp>
      <p:sp>
        <p:nvSpPr>
          <p:cNvPr id="30725" name="Rectangle 5"/>
          <p:cNvSpPr>
            <a:spLocks noChangeArrowheads="1"/>
          </p:cNvSpPr>
          <p:nvPr/>
        </p:nvSpPr>
        <p:spPr bwMode="auto">
          <a:xfrm>
            <a:off x="533400" y="1143000"/>
            <a:ext cx="1828800" cy="1200150"/>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rPr>
              <a:t>void P(){</a:t>
            </a:r>
          </a:p>
          <a:p>
            <a:pPr eaLnBrk="0" hangingPunct="0">
              <a:tabLst>
                <a:tab pos="457200" algn="l"/>
                <a:tab pos="1485900" algn="l"/>
              </a:tabLst>
            </a:pPr>
            <a:r>
              <a:rPr lang="en-US" sz="1800" dirty="0">
                <a:latin typeface="Courier New" pitchFamily="49" charset="0"/>
              </a:rPr>
              <a:t>  Q();</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a:t>
            </a:r>
          </a:p>
          <a:p>
            <a:pPr eaLnBrk="0" hangingPunct="0">
              <a:tabLst>
                <a:tab pos="457200" algn="l"/>
                <a:tab pos="1485900" algn="l"/>
              </a:tabLst>
            </a:pPr>
            <a:r>
              <a:rPr lang="en-US" sz="1800" dirty="0">
                <a:latin typeface="Courier New" pitchFamily="49" charset="0"/>
              </a:rPr>
              <a:t>}</a:t>
            </a:r>
          </a:p>
        </p:txBody>
      </p:sp>
      <p:sp>
        <p:nvSpPr>
          <p:cNvPr id="30730" name="Text Box 12"/>
          <p:cNvSpPr txBox="1">
            <a:spLocks noChangeArrowheads="1"/>
          </p:cNvSpPr>
          <p:nvPr/>
        </p:nvSpPr>
        <p:spPr bwMode="auto">
          <a:xfrm>
            <a:off x="2593975" y="1444625"/>
            <a:ext cx="911225" cy="923925"/>
          </a:xfrm>
          <a:prstGeom prst="rect">
            <a:avLst/>
          </a:prstGeom>
          <a:noFill/>
          <a:ln w="28575">
            <a:noFill/>
            <a:miter lim="800000"/>
            <a:headEnd/>
            <a:tailEnd/>
          </a:ln>
        </p:spPr>
        <p:txBody>
          <a:bodyPr wrap="none" anchor="ctr">
            <a:spAutoFit/>
          </a:bodyPr>
          <a:lstStyle/>
          <a:p>
            <a:pPr eaLnBrk="0" hangingPunct="0"/>
            <a:r>
              <a:rPr lang="en-US" sz="1800" b="0" dirty="0">
                <a:latin typeface="Calibri" pitchFamily="34" charset="0"/>
              </a:rPr>
              <a:t>return</a:t>
            </a:r>
          </a:p>
          <a:p>
            <a:pPr eaLnBrk="0" hangingPunct="0"/>
            <a:r>
              <a:rPr lang="en-US" sz="1800" b="0" dirty="0">
                <a:latin typeface="Calibri" pitchFamily="34" charset="0"/>
              </a:rPr>
              <a:t>address</a:t>
            </a:r>
          </a:p>
          <a:p>
            <a:pPr eaLnBrk="0" hangingPunct="0"/>
            <a:r>
              <a:rPr lang="en-US" sz="1800" b="0" dirty="0">
                <a:solidFill>
                  <a:srgbClr val="C00000"/>
                </a:solidFill>
                <a:latin typeface="Calibri" pitchFamily="34" charset="0"/>
              </a:rPr>
              <a:t>A</a:t>
            </a:r>
          </a:p>
        </p:txBody>
      </p:sp>
      <p:sp>
        <p:nvSpPr>
          <p:cNvPr id="30731" name="Line 13"/>
          <p:cNvSpPr>
            <a:spLocks noChangeShapeType="1"/>
          </p:cNvSpPr>
          <p:nvPr/>
        </p:nvSpPr>
        <p:spPr bwMode="auto">
          <a:xfrm flipH="1">
            <a:off x="1905000" y="1901825"/>
            <a:ext cx="6889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30726" name="Text Box 6"/>
          <p:cNvSpPr txBox="1">
            <a:spLocks noChangeArrowheads="1"/>
          </p:cNvSpPr>
          <p:nvPr/>
        </p:nvSpPr>
        <p:spPr bwMode="auto">
          <a:xfrm>
            <a:off x="5630863" y="1154113"/>
            <a:ext cx="2674937" cy="369887"/>
          </a:xfrm>
          <a:prstGeom prst="rect">
            <a:avLst/>
          </a:prstGeom>
          <a:noFill/>
          <a:ln w="25400">
            <a:noFill/>
            <a:miter lim="800000"/>
            <a:headEnd/>
            <a:tailEnd/>
          </a:ln>
        </p:spPr>
        <p:txBody>
          <a:bodyPr wrap="none">
            <a:spAutoFit/>
          </a:bodyPr>
          <a:lstStyle/>
          <a:p>
            <a:pPr eaLnBrk="0" hangingPunct="0"/>
            <a:r>
              <a:rPr lang="en-US" sz="1800" b="0" dirty="0">
                <a:latin typeface="Calibri" pitchFamily="34" charset="0"/>
              </a:rPr>
              <a:t>Stack after call to </a:t>
            </a:r>
            <a:r>
              <a:rPr lang="en-US" sz="1800" dirty="0">
                <a:latin typeface="Courier New" pitchFamily="49" charset="0"/>
              </a:rPr>
              <a:t>gets()</a:t>
            </a:r>
          </a:p>
        </p:txBody>
      </p:sp>
      <p:sp>
        <p:nvSpPr>
          <p:cNvPr id="365575" name="Rectangle 7"/>
          <p:cNvSpPr>
            <a:spLocks noChangeArrowheads="1"/>
          </p:cNvSpPr>
          <p:nvPr/>
        </p:nvSpPr>
        <p:spPr bwMode="auto">
          <a:xfrm>
            <a:off x="5727700" y="281940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strike="sngStrike" dirty="0">
                <a:solidFill>
                  <a:srgbClr val="C00000"/>
                </a:solidFill>
                <a:latin typeface="Calibri" pitchFamily="34" charset="0"/>
                <a:cs typeface="+mn-cs"/>
              </a:rPr>
              <a:t>A</a:t>
            </a:r>
            <a:r>
              <a:rPr lang="en-US" sz="1800" dirty="0">
                <a:solidFill>
                  <a:srgbClr val="C00000"/>
                </a:solidFill>
                <a:latin typeface="Calibri" pitchFamily="34" charset="0"/>
                <a:cs typeface="+mn-cs"/>
              </a:rPr>
              <a:t> B</a:t>
            </a:r>
          </a:p>
        </p:txBody>
      </p:sp>
      <p:sp>
        <p:nvSpPr>
          <p:cNvPr id="365576" name="Rectangle 8"/>
          <p:cNvSpPr>
            <a:spLocks noChangeArrowheads="1"/>
          </p:cNvSpPr>
          <p:nvPr/>
        </p:nvSpPr>
        <p:spPr bwMode="auto">
          <a:xfrm>
            <a:off x="5727700" y="1600201"/>
            <a:ext cx="1066800" cy="1558924"/>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365579" name="Rectangle 11"/>
          <p:cNvSpPr>
            <a:spLocks noChangeArrowheads="1"/>
          </p:cNvSpPr>
          <p:nvPr/>
        </p:nvSpPr>
        <p:spPr bwMode="auto">
          <a:xfrm>
            <a:off x="5727700" y="3156441"/>
            <a:ext cx="1066800" cy="219026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a:p>
            <a:pPr eaLnBrk="0" hangingPunct="0">
              <a:defRPr/>
            </a:pPr>
            <a:endParaRPr lang="en-US" sz="1800" dirty="0">
              <a:latin typeface="Calibri" pitchFamily="34" charset="0"/>
              <a:cs typeface="+mn-cs"/>
            </a:endParaRPr>
          </a:p>
        </p:txBody>
      </p:sp>
      <p:sp>
        <p:nvSpPr>
          <p:cNvPr id="30732" name="Text Box 14"/>
          <p:cNvSpPr txBox="1">
            <a:spLocks noChangeArrowheads="1"/>
          </p:cNvSpPr>
          <p:nvPr/>
        </p:nvSpPr>
        <p:spPr bwMode="auto">
          <a:xfrm>
            <a:off x="7162800" y="2023547"/>
            <a:ext cx="1555346"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P</a:t>
            </a:r>
            <a:r>
              <a:rPr lang="en-US" sz="1800" b="0" dirty="0">
                <a:latin typeface="Courier New" pitchFamily="49" charset="0"/>
              </a:rPr>
              <a:t> </a:t>
            </a:r>
            <a:r>
              <a:rPr lang="en-US" sz="1800" b="0" dirty="0">
                <a:latin typeface="Calibri" pitchFamily="34" charset="0"/>
              </a:rPr>
              <a:t>stack frame</a:t>
            </a:r>
          </a:p>
        </p:txBody>
      </p:sp>
      <p:sp>
        <p:nvSpPr>
          <p:cNvPr id="30733" name="Text Box 15"/>
          <p:cNvSpPr txBox="1">
            <a:spLocks noChangeArrowheads="1"/>
          </p:cNvSpPr>
          <p:nvPr/>
        </p:nvSpPr>
        <p:spPr bwMode="auto">
          <a:xfrm>
            <a:off x="7162800" y="4097615"/>
            <a:ext cx="1469009"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Q</a:t>
            </a:r>
            <a:r>
              <a:rPr lang="en-US" sz="1800" b="0" dirty="0">
                <a:latin typeface="Calibri" pitchFamily="34" charset="0"/>
              </a:rPr>
              <a:t> stack frame</a:t>
            </a:r>
          </a:p>
        </p:txBody>
      </p:sp>
      <p:sp>
        <p:nvSpPr>
          <p:cNvPr id="30738" name="Text Box 21"/>
          <p:cNvSpPr txBox="1">
            <a:spLocks noChangeArrowheads="1"/>
          </p:cNvSpPr>
          <p:nvPr/>
        </p:nvSpPr>
        <p:spPr bwMode="auto">
          <a:xfrm>
            <a:off x="3733800" y="3451225"/>
            <a:ext cx="1371600" cy="646113"/>
          </a:xfrm>
          <a:prstGeom prst="rect">
            <a:avLst/>
          </a:prstGeom>
          <a:noFill/>
          <a:ln w="28575">
            <a:noFill/>
            <a:miter lim="800000"/>
            <a:headEnd/>
            <a:tailEnd/>
          </a:ln>
        </p:spPr>
        <p:txBody>
          <a:bodyPr anchor="ctr">
            <a:spAutoFit/>
          </a:bodyPr>
          <a:lstStyle/>
          <a:p>
            <a:pPr eaLnBrk="0" hangingPunct="0"/>
            <a:r>
              <a:rPr lang="en-US" sz="1800" b="0" dirty="0">
                <a:latin typeface="Calibri" pitchFamily="34" charset="0"/>
              </a:rPr>
              <a:t>data written</a:t>
            </a:r>
          </a:p>
          <a:p>
            <a:pPr eaLnBrk="0" hangingPunct="0"/>
            <a:r>
              <a:rPr lang="en-US" sz="1800" b="0" dirty="0">
                <a:latin typeface="Calibri" pitchFamily="34" charset="0"/>
              </a:rPr>
              <a:t>by </a:t>
            </a:r>
            <a:r>
              <a:rPr lang="en-US" sz="1800" dirty="0">
                <a:latin typeface="Courier New" pitchFamily="49" charset="0"/>
              </a:rPr>
              <a:t>gets()</a:t>
            </a:r>
          </a:p>
        </p:txBody>
      </p:sp>
      <p:sp>
        <p:nvSpPr>
          <p:cNvPr id="30739" name="AutoShape 16"/>
          <p:cNvSpPr>
            <a:spLocks/>
          </p:cNvSpPr>
          <p:nvPr/>
        </p:nvSpPr>
        <p:spPr bwMode="auto">
          <a:xfrm rot="10800000">
            <a:off x="6892925" y="1600200"/>
            <a:ext cx="228600" cy="1600200"/>
          </a:xfrm>
          <a:prstGeom prst="leftBrace">
            <a:avLst>
              <a:gd name="adj1" fmla="val 7499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740" name="AutoShape 16"/>
          <p:cNvSpPr>
            <a:spLocks/>
          </p:cNvSpPr>
          <p:nvPr/>
        </p:nvSpPr>
        <p:spPr bwMode="auto">
          <a:xfrm rot="10800000">
            <a:off x="6892925" y="3200400"/>
            <a:ext cx="228600" cy="2157413"/>
          </a:xfrm>
          <a:prstGeom prst="leftBrace">
            <a:avLst>
              <a:gd name="adj1" fmla="val 74976"/>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741" name="AutoShape 16"/>
          <p:cNvSpPr>
            <a:spLocks/>
          </p:cNvSpPr>
          <p:nvPr/>
        </p:nvSpPr>
        <p:spPr bwMode="auto">
          <a:xfrm rot="10800000" flipH="1">
            <a:off x="5359400" y="2819400"/>
            <a:ext cx="228600" cy="1905000"/>
          </a:xfrm>
          <a:prstGeom prst="leftBrace">
            <a:avLst>
              <a:gd name="adj1" fmla="val 75000"/>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65587" name="Rectangle 19"/>
          <p:cNvSpPr>
            <a:spLocks noChangeArrowheads="1"/>
          </p:cNvSpPr>
          <p:nvPr/>
        </p:nvSpPr>
        <p:spPr bwMode="auto">
          <a:xfrm>
            <a:off x="5727700" y="3159125"/>
            <a:ext cx="1065213" cy="1559290"/>
          </a:xfrm>
          <a:prstGeom prst="rect">
            <a:avLst/>
          </a:prstGeom>
          <a:solidFill>
            <a:schemeClr val="bg1">
              <a:lumMod val="75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sp>
        <p:nvSpPr>
          <p:cNvPr id="27" name="Rectangle 7"/>
          <p:cNvSpPr>
            <a:spLocks noChangeArrowheads="1"/>
          </p:cNvSpPr>
          <p:nvPr/>
        </p:nvSpPr>
        <p:spPr bwMode="auto">
          <a:xfrm>
            <a:off x="5732584" y="27754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a:t>
            </a:r>
          </a:p>
        </p:txBody>
      </p:sp>
      <p:sp>
        <p:nvSpPr>
          <p:cNvPr id="23" name="Rectangle 7"/>
          <p:cNvSpPr>
            <a:spLocks noChangeArrowheads="1"/>
          </p:cNvSpPr>
          <p:nvPr/>
        </p:nvSpPr>
        <p:spPr bwMode="auto">
          <a:xfrm>
            <a:off x="5732584" y="27754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 </a:t>
            </a:r>
            <a:r>
              <a:rPr lang="en-US" sz="1800" dirty="0">
                <a:solidFill>
                  <a:srgbClr val="C00000"/>
                </a:solidFill>
                <a:latin typeface="Calibri" pitchFamily="34" charset="0"/>
                <a:cs typeface="+mn-cs"/>
                <a:sym typeface="Wingdings"/>
              </a:rPr>
              <a:t> </a:t>
            </a:r>
            <a:r>
              <a:rPr lang="en-US" sz="1800" dirty="0">
                <a:solidFill>
                  <a:srgbClr val="C00000"/>
                </a:solidFill>
                <a:latin typeface="Calibri" pitchFamily="34" charset="0"/>
                <a:cs typeface="+mn-cs"/>
              </a:rPr>
              <a:t>S</a:t>
            </a:r>
          </a:p>
        </p:txBody>
      </p:sp>
      <p:sp>
        <p:nvSpPr>
          <p:cNvPr id="24" name="Rectangle 5"/>
          <p:cNvSpPr>
            <a:spLocks noChangeArrowheads="1"/>
          </p:cNvSpPr>
          <p:nvPr/>
        </p:nvSpPr>
        <p:spPr bwMode="auto">
          <a:xfrm>
            <a:off x="541180" y="4267200"/>
            <a:ext cx="2463800" cy="1474763"/>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rPr>
              <a:t>void S(){</a:t>
            </a:r>
          </a:p>
          <a:p>
            <a:pPr eaLnBrk="0" hangingPunct="0">
              <a:tabLst>
                <a:tab pos="457200" algn="l"/>
                <a:tab pos="1485900" algn="l"/>
              </a:tabLst>
            </a:pPr>
            <a:r>
              <a:rPr lang="en-US" sz="1800" dirty="0">
                <a:latin typeface="Courier New" pitchFamily="49" charset="0"/>
              </a:rPr>
              <a:t>/* Something</a:t>
            </a:r>
          </a:p>
          <a:p>
            <a:pPr eaLnBrk="0" hangingPunct="0">
              <a:tabLst>
                <a:tab pos="457200" algn="l"/>
                <a:tab pos="1485900" algn="l"/>
              </a:tabLst>
            </a:pPr>
            <a:r>
              <a:rPr lang="en-US" sz="1800" dirty="0">
                <a:latin typeface="Courier New" pitchFamily="49" charset="0"/>
              </a:rPr>
              <a:t>   unexpected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a:t>
            </a:r>
          </a:p>
          <a:p>
            <a:pPr eaLnBrk="0" hangingPunct="0">
              <a:tabLst>
                <a:tab pos="457200" algn="l"/>
                <a:tab pos="1485900" algn="l"/>
              </a:tabLst>
            </a:pPr>
            <a:r>
              <a:rPr lang="en-US" sz="1800" dirty="0">
                <a:latin typeface="Courier New" pitchFamily="49" charset="0"/>
              </a:rPr>
              <a:t>}</a:t>
            </a:r>
          </a:p>
        </p:txBody>
      </p:sp>
    </p:spTree>
    <p:extLst>
      <p:ext uri="{BB962C8B-B14F-4D97-AF65-F5344CB8AC3E}">
        <p14:creationId xmlns:p14="http://schemas.microsoft.com/office/powerpoint/2010/main" val="1113670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558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30" grpId="0"/>
      <p:bldP spid="30731" grpId="0" animBg="1"/>
      <p:bldP spid="30726" grpId="0"/>
      <p:bldP spid="30733" grpId="0"/>
      <p:bldP spid="30738" grpId="0"/>
      <p:bldP spid="30740" grpId="0" animBg="1"/>
      <p:bldP spid="30741" grpId="0" animBg="1"/>
      <p:bldP spid="365587" grpId="0" animBg="1"/>
      <p:bldP spid="27"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099" y="493713"/>
            <a:ext cx="7229491" cy="573087"/>
          </a:xfrm>
        </p:spPr>
        <p:txBody>
          <a:bodyPr/>
          <a:lstStyle/>
          <a:p>
            <a:pPr eaLnBrk="1" hangingPunct="1"/>
            <a:r>
              <a:rPr lang="en-US" dirty="0"/>
              <a:t>Crafting Smashing String</a:t>
            </a:r>
          </a:p>
        </p:txBody>
      </p:sp>
      <p:sp>
        <p:nvSpPr>
          <p:cNvPr id="360479" name="Rectangle 31"/>
          <p:cNvSpPr>
            <a:spLocks noChangeArrowheads="1"/>
          </p:cNvSpPr>
          <p:nvPr/>
        </p:nvSpPr>
        <p:spPr bwMode="auto">
          <a:xfrm>
            <a:off x="533400" y="1360486"/>
            <a:ext cx="1797050" cy="3592513"/>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600" b="0" dirty="0">
                <a:latin typeface="Calibri" pitchFamily="34" charset="0"/>
                <a:cs typeface="+mn-cs"/>
              </a:rPr>
              <a:t>Stack Frame</a:t>
            </a:r>
          </a:p>
          <a:p>
            <a:pPr algn="ctr">
              <a:defRPr/>
            </a:pPr>
            <a:r>
              <a:rPr lang="en-US" sz="1600" b="0" dirty="0">
                <a:latin typeface="Calibri" pitchFamily="34" charset="0"/>
                <a:cs typeface="+mn-cs"/>
              </a:rPr>
              <a:t>for </a:t>
            </a:r>
            <a:r>
              <a:rPr lang="en-US" sz="1600" dirty="0" err="1">
                <a:latin typeface="Courier New" pitchFamily="49" charset="0"/>
                <a:cs typeface="+mn-cs"/>
              </a:rPr>
              <a:t>call_echo</a:t>
            </a:r>
            <a:endParaRPr lang="en-US" sz="1600" dirty="0">
              <a:latin typeface="Courier New" pitchFamily="49" charset="0"/>
              <a:cs typeface="+mn-cs"/>
            </a:endParaRPr>
          </a:p>
        </p:txBody>
      </p:sp>
      <p:sp>
        <p:nvSpPr>
          <p:cNvPr id="73" name="Rectangle 3"/>
          <p:cNvSpPr>
            <a:spLocks noChangeArrowheads="1"/>
          </p:cNvSpPr>
          <p:nvPr/>
        </p:nvSpPr>
        <p:spPr bwMode="auto">
          <a:xfrm>
            <a:off x="76200" y="5715000"/>
            <a:ext cx="8915400" cy="582211"/>
          </a:xfrm>
          <a:prstGeom prst="rect">
            <a:avLst/>
          </a:prstGeom>
          <a:solidFill>
            <a:schemeClr val="bg2">
              <a:lumMod val="40000"/>
              <a:lumOff val="60000"/>
            </a:schemeClr>
          </a:solidFill>
          <a:ln w="12700">
            <a:solidFill>
              <a:schemeClr val="bg2">
                <a:lumMod val="40000"/>
                <a:lumOff val="60000"/>
              </a:schemeClr>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cs typeface="+mn-cs"/>
              </a:rPr>
              <a:t>30 31 32 33 34 35 36 37 38 39 30 31 32 33 34 35 36 37 38 39 30 31 32 33 c8 06 40 00 00 00 00 00</a:t>
            </a:r>
          </a:p>
        </p:txBody>
      </p:sp>
      <p:sp>
        <p:nvSpPr>
          <p:cNvPr id="86" name="Line 29"/>
          <p:cNvSpPr>
            <a:spLocks noChangeShapeType="1"/>
          </p:cNvSpPr>
          <p:nvPr/>
        </p:nvSpPr>
        <p:spPr bwMode="auto">
          <a:xfrm flipH="1">
            <a:off x="2362200" y="3031907"/>
            <a:ext cx="450850" cy="0"/>
          </a:xfrm>
          <a:prstGeom prst="line">
            <a:avLst/>
          </a:prstGeom>
          <a:noFill/>
          <a:ln w="28575">
            <a:solidFill>
              <a:srgbClr val="C00000"/>
            </a:solidFill>
            <a:round/>
            <a:headEnd/>
            <a:tailEnd type="triangle" w="med" len="med"/>
          </a:ln>
        </p:spPr>
        <p:txBody>
          <a:bodyPr/>
          <a:lstStyle/>
          <a:p>
            <a:endParaRPr lang="en-US"/>
          </a:p>
        </p:txBody>
      </p:sp>
      <p:sp>
        <p:nvSpPr>
          <p:cNvPr id="87" name="Rectangle 30"/>
          <p:cNvSpPr>
            <a:spLocks noChangeArrowheads="1"/>
          </p:cNvSpPr>
          <p:nvPr/>
        </p:nvSpPr>
        <p:spPr bwMode="auto">
          <a:xfrm>
            <a:off x="2762250" y="2858869"/>
            <a:ext cx="819150" cy="369332"/>
          </a:xfrm>
          <a:prstGeom prst="rect">
            <a:avLst/>
          </a:prstGeom>
          <a:noFill/>
          <a:ln w="9525">
            <a:noFill/>
            <a:miter lim="800000"/>
            <a:headEnd/>
            <a:tailEnd/>
          </a:ln>
        </p:spPr>
        <p:txBody>
          <a:bodyPr wrap="square">
            <a:spAutoFit/>
          </a:bodyPr>
          <a:lstStyle/>
          <a:p>
            <a:r>
              <a:rPr lang="en-US" sz="1800" dirty="0">
                <a:solidFill>
                  <a:srgbClr val="C00000"/>
                </a:solidFill>
                <a:latin typeface="Courier New" pitchFamily="49" charset="0"/>
              </a:rPr>
              <a:t>%</a:t>
            </a:r>
            <a:r>
              <a:rPr lang="en-US" sz="1800" dirty="0" err="1">
                <a:solidFill>
                  <a:srgbClr val="C00000"/>
                </a:solidFill>
                <a:latin typeface="Courier New" pitchFamily="49" charset="0"/>
              </a:rPr>
              <a:t>rsp</a:t>
            </a:r>
            <a:endParaRPr lang="en-US" sz="1800" dirty="0">
              <a:solidFill>
                <a:srgbClr val="C00000"/>
              </a:solidFill>
              <a:latin typeface="Courier New" pitchFamily="49" charset="0"/>
            </a:endParaRPr>
          </a:p>
        </p:txBody>
      </p:sp>
      <p:sp>
        <p:nvSpPr>
          <p:cNvPr id="89" name="Rectangle 5"/>
          <p:cNvSpPr>
            <a:spLocks noChangeArrowheads="1"/>
          </p:cNvSpPr>
          <p:nvPr/>
        </p:nvSpPr>
        <p:spPr bwMode="auto">
          <a:xfrm>
            <a:off x="3707101" y="4701902"/>
            <a:ext cx="3962400" cy="643766"/>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ro-RO" sz="1800" dirty="0">
                <a:solidFill>
                  <a:srgbClr val="7030A0"/>
                </a:solidFill>
                <a:latin typeface="Courier New" pitchFamily="49" charset="0"/>
                <a:ea typeface="MS Mincho" pitchFamily="49" charset="-128"/>
              </a:rPr>
              <a:t>00000000004006c8 &lt;smash&gt;:</a:t>
            </a:r>
          </a:p>
          <a:p>
            <a:pPr eaLnBrk="0" hangingPunct="0">
              <a:tabLst>
                <a:tab pos="457200" algn="l"/>
                <a:tab pos="1485900" algn="l"/>
              </a:tabLst>
            </a:pPr>
            <a:r>
              <a:rPr lang="ro-RO" sz="1800" dirty="0">
                <a:solidFill>
                  <a:srgbClr val="7030A0"/>
                </a:solidFill>
                <a:latin typeface="Courier New" pitchFamily="49" charset="0"/>
                <a:ea typeface="MS Mincho" pitchFamily="49" charset="-128"/>
              </a:rPr>
              <a:t>  4006c8:       48 83 ec 08</a:t>
            </a:r>
          </a:p>
        </p:txBody>
      </p:sp>
      <p:sp>
        <p:nvSpPr>
          <p:cNvPr id="90" name="TextBox 89"/>
          <p:cNvSpPr txBox="1">
            <a:spLocks noChangeArrowheads="1"/>
          </p:cNvSpPr>
          <p:nvPr/>
        </p:nvSpPr>
        <p:spPr bwMode="auto">
          <a:xfrm>
            <a:off x="5562600" y="2882932"/>
            <a:ext cx="1454820"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Target  Code</a:t>
            </a:r>
          </a:p>
        </p:txBody>
      </p:sp>
      <p:sp>
        <p:nvSpPr>
          <p:cNvPr id="91" name="Rectangle 4"/>
          <p:cNvSpPr>
            <a:spLocks noChangeArrowheads="1"/>
          </p:cNvSpPr>
          <p:nvPr/>
        </p:nvSpPr>
        <p:spPr bwMode="auto">
          <a:xfrm>
            <a:off x="2606272" y="1109444"/>
            <a:ext cx="2438400" cy="17494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err="1">
                <a:latin typeface="Courier New" pitchFamily="49" charset="0"/>
              </a:rPr>
              <a:t>int</a:t>
            </a:r>
            <a:r>
              <a:rPr lang="en-US" sz="1800" dirty="0">
                <a:latin typeface="Courier New" pitchFamily="49" charset="0"/>
              </a:rPr>
              <a:t> echo() {</a:t>
            </a:r>
          </a:p>
          <a:p>
            <a:pPr eaLnBrk="0" hangingPunct="0">
              <a:tabLst>
                <a:tab pos="457200" algn="l"/>
                <a:tab pos="1485900" algn="l"/>
              </a:tabLst>
            </a:pPr>
            <a:r>
              <a:rPr lang="en-US" sz="1800" dirty="0">
                <a:latin typeface="Courier New" pitchFamily="49" charset="0"/>
              </a:rPr>
              <a:t>  char </a:t>
            </a:r>
            <a:r>
              <a:rPr lang="en-US" sz="1800" dirty="0" err="1">
                <a:latin typeface="Courier New" pitchFamily="49" charset="0"/>
              </a:rPr>
              <a:t>buf</a:t>
            </a:r>
            <a:r>
              <a:rPr lang="en-US" sz="1800" dirty="0">
                <a:latin typeface="Courier New" pitchFamily="49" charset="0"/>
              </a:rPr>
              <a:t>[4]; </a:t>
            </a:r>
          </a:p>
          <a:p>
            <a:pPr eaLnBrk="0" hangingPunct="0">
              <a:tabLst>
                <a:tab pos="457200" algn="l"/>
                <a:tab pos="1485900" algn="l"/>
              </a:tabLst>
            </a:pPr>
            <a:r>
              <a:rPr lang="en-US" sz="1800" dirty="0">
                <a:latin typeface="Courier New" pitchFamily="49" charset="0"/>
              </a:rPr>
              <a:t>  </a:t>
            </a:r>
            <a:r>
              <a:rPr lang="en-US" sz="1800" dirty="0">
                <a:solidFill>
                  <a:srgbClr val="0070C0"/>
                </a:solidFill>
                <a:latin typeface="Courier New" pitchFamily="49" charset="0"/>
              </a:rPr>
              <a:t>gets(</a:t>
            </a:r>
            <a:r>
              <a:rPr lang="en-US" sz="1800" dirty="0" err="1">
                <a:solidFill>
                  <a:srgbClr val="0070C0"/>
                </a:solidFill>
                <a:latin typeface="Courier New" pitchFamily="49" charset="0"/>
              </a:rPr>
              <a:t>buf</a:t>
            </a:r>
            <a:r>
              <a:rPr lang="en-US" sz="1800" dirty="0">
                <a:solidFill>
                  <a:srgbClr val="0070C0"/>
                </a:solidFill>
                <a:latin typeface="Courier New" pitchFamily="49" charset="0"/>
              </a:rPr>
              <a:t>); </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return ...;</a:t>
            </a: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a:t>
            </a:r>
          </a:p>
        </p:txBody>
      </p:sp>
      <p:sp>
        <p:nvSpPr>
          <p:cNvPr id="92" name="TextBox 91"/>
          <p:cNvSpPr txBox="1">
            <a:spLocks noChangeArrowheads="1"/>
          </p:cNvSpPr>
          <p:nvPr/>
        </p:nvSpPr>
        <p:spPr bwMode="auto">
          <a:xfrm>
            <a:off x="533400" y="5345668"/>
            <a:ext cx="2042384"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Attack String (Hex)</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 name="Group 1"/>
          <p:cNvGrpSpPr/>
          <p:nvPr/>
        </p:nvGrpSpPr>
        <p:grpSpPr>
          <a:xfrm>
            <a:off x="533400" y="4648200"/>
            <a:ext cx="1797050" cy="304800"/>
            <a:chOff x="533400" y="4648200"/>
            <a:chExt cx="1797050" cy="304800"/>
          </a:xfrm>
          <a:solidFill>
            <a:srgbClr val="BFBFBF"/>
          </a:solidFill>
        </p:grpSpPr>
        <p:sp>
          <p:nvSpPr>
            <p:cNvPr id="360472"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30</a:t>
              </a:r>
            </a:p>
          </p:txBody>
        </p:sp>
      </p:grpSp>
      <p:sp>
        <p:nvSpPr>
          <p:cNvPr id="18" name="Rectangle 23"/>
          <p:cNvSpPr>
            <a:spLocks noChangeArrowheads="1"/>
          </p:cNvSpPr>
          <p:nvPr/>
        </p:nvSpPr>
        <p:spPr bwMode="auto">
          <a:xfrm>
            <a:off x="533400" y="3113087"/>
            <a:ext cx="1797050" cy="1531207"/>
          </a:xfrm>
          <a:prstGeom prst="rect">
            <a:avLst/>
          </a:prstGeom>
          <a:solidFill>
            <a:srgbClr val="BFBFBF"/>
          </a:solidFill>
          <a:ln w="28575">
            <a:solidFill>
              <a:schemeClr val="tx1"/>
            </a:solidFill>
            <a:miter lim="800000"/>
            <a:headEnd/>
            <a:tailEnd/>
          </a:ln>
          <a:effectLst/>
        </p:spPr>
        <p:txBody>
          <a:bodyPr wrap="none" anchor="ctr"/>
          <a:lstStyle/>
          <a:p>
            <a:pPr algn="ctr">
              <a:defRPr/>
            </a:pPr>
            <a:r>
              <a:rPr lang="en-US" sz="1800" b="0" dirty="0">
                <a:solidFill>
                  <a:schemeClr val="bg1">
                    <a:lumMod val="75000"/>
                  </a:schemeClr>
                </a:solidFill>
                <a:latin typeface="Calibri" pitchFamily="34" charset="0"/>
              </a:rPr>
              <a:t>20 bytes unused</a:t>
            </a:r>
            <a:endParaRPr lang="en-US" sz="1800" dirty="0">
              <a:solidFill>
                <a:schemeClr val="bg1">
                  <a:lumMod val="75000"/>
                </a:schemeClr>
              </a:solidFill>
              <a:latin typeface="Courier New" pitchFamily="49" charset="0"/>
            </a:endParaRPr>
          </a:p>
        </p:txBody>
      </p:sp>
      <p:grpSp>
        <p:nvGrpSpPr>
          <p:cNvPr id="32" name="Group 31"/>
          <p:cNvGrpSpPr/>
          <p:nvPr/>
        </p:nvGrpSpPr>
        <p:grpSpPr>
          <a:xfrm>
            <a:off x="532564" y="2509716"/>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07</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grpSp>
      <p:grpSp>
        <p:nvGrpSpPr>
          <p:cNvPr id="43" name="Group 42"/>
          <p:cNvGrpSpPr/>
          <p:nvPr/>
        </p:nvGrpSpPr>
        <p:grpSpPr>
          <a:xfrm>
            <a:off x="533400" y="4336978"/>
            <a:ext cx="1797050" cy="304800"/>
            <a:chOff x="533400" y="4648200"/>
            <a:chExt cx="1797050" cy="304800"/>
          </a:xfrm>
          <a:solidFill>
            <a:srgbClr val="BFBFBF"/>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rgbClr val="BFBFBF"/>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rgbClr val="BFBFBF"/>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rgbClr val="BFBFBF"/>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rgbClr val="BFBFBF"/>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30</a:t>
              </a:r>
            </a:p>
          </p:txBody>
        </p:sp>
      </p:grpSp>
      <p:grpSp>
        <p:nvGrpSpPr>
          <p:cNvPr id="68" name="Group 67"/>
          <p:cNvGrpSpPr/>
          <p:nvPr/>
        </p:nvGrpSpPr>
        <p:grpSpPr>
          <a:xfrm>
            <a:off x="533400" y="2819400"/>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AB</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80</a:t>
              </a:r>
            </a:p>
          </p:txBody>
        </p:sp>
      </p:grpSp>
      <p:grpSp>
        <p:nvGrpSpPr>
          <p:cNvPr id="97" name="Group 96"/>
          <p:cNvGrpSpPr/>
          <p:nvPr/>
        </p:nvGrpSpPr>
        <p:grpSpPr>
          <a:xfrm>
            <a:off x="527006" y="2811289"/>
            <a:ext cx="1797050" cy="304800"/>
            <a:chOff x="2377022" y="2811289"/>
            <a:chExt cx="1797050" cy="304800"/>
          </a:xfrm>
          <a:solidFill>
            <a:srgbClr val="D5F1CF"/>
          </a:solidFill>
        </p:grpSpPr>
        <p:sp>
          <p:nvSpPr>
            <p:cNvPr id="98"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99"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100"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06</a:t>
              </a:r>
            </a:p>
          </p:txBody>
        </p:sp>
        <p:sp>
          <p:nvSpPr>
            <p:cNvPr id="101"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c3</a:t>
              </a:r>
            </a:p>
          </p:txBody>
        </p:sp>
      </p:grpSp>
      <p:grpSp>
        <p:nvGrpSpPr>
          <p:cNvPr id="102" name="Group 101"/>
          <p:cNvGrpSpPr/>
          <p:nvPr/>
        </p:nvGrpSpPr>
        <p:grpSpPr>
          <a:xfrm>
            <a:off x="527006" y="2514600"/>
            <a:ext cx="1797050" cy="304800"/>
            <a:chOff x="2377022" y="2811289"/>
            <a:chExt cx="1797050" cy="304800"/>
          </a:xfrm>
          <a:solidFill>
            <a:srgbClr val="D5F1CF"/>
          </a:solidFill>
        </p:grpSpPr>
        <p:sp>
          <p:nvSpPr>
            <p:cNvPr id="10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sp>
        <p:nvSpPr>
          <p:cNvPr id="93" name="Rectangle 4"/>
          <p:cNvSpPr>
            <a:spLocks noChangeArrowheads="1"/>
          </p:cNvSpPr>
          <p:nvPr/>
        </p:nvSpPr>
        <p:spPr bwMode="auto">
          <a:xfrm>
            <a:off x="3962400" y="3235316"/>
            <a:ext cx="4800600" cy="1197764"/>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rPr>
              <a:t>void smash() {</a:t>
            </a:r>
          </a:p>
          <a:p>
            <a:pPr eaLnBrk="0" hangingPunct="0">
              <a:tabLst>
                <a:tab pos="457200" algn="l"/>
                <a:tab pos="1485900" algn="l"/>
              </a:tabLst>
            </a:pPr>
            <a:r>
              <a:rPr lang="en-US" sz="1800" dirty="0">
                <a:latin typeface="Courier New" pitchFamily="49" charset="0"/>
              </a:rPr>
              <a:t>  </a:t>
            </a:r>
            <a:r>
              <a:rPr lang="en-US" sz="1800" dirty="0" err="1">
                <a:latin typeface="Courier New" pitchFamily="49" charset="0"/>
              </a:rPr>
              <a:t>printf</a:t>
            </a:r>
            <a:r>
              <a:rPr lang="en-US" sz="1800" dirty="0">
                <a:latin typeface="Courier New" pitchFamily="49" charset="0"/>
              </a:rPr>
              <a:t>("I've been smashed!\n");</a:t>
            </a:r>
          </a:p>
          <a:p>
            <a:pPr eaLnBrk="0" hangingPunct="0">
              <a:tabLst>
                <a:tab pos="457200" algn="l"/>
                <a:tab pos="1485900" algn="l"/>
              </a:tabLst>
            </a:pPr>
            <a:r>
              <a:rPr lang="en-US" sz="1800" dirty="0">
                <a:latin typeface="Courier New" pitchFamily="49" charset="0"/>
              </a:rPr>
              <a:t>  exit(0);</a:t>
            </a:r>
          </a:p>
          <a:p>
            <a:pPr eaLnBrk="0" hangingPunct="0">
              <a:tabLst>
                <a:tab pos="457200" algn="l"/>
                <a:tab pos="1485900" algn="l"/>
              </a:tabLst>
            </a:pPr>
            <a:r>
              <a:rPr lang="en-US" sz="1800" dirty="0">
                <a:latin typeface="Courier New" pitchFamily="49" charset="0"/>
              </a:rPr>
              <a:t>}</a:t>
            </a:r>
          </a:p>
        </p:txBody>
      </p:sp>
      <p:sp>
        <p:nvSpPr>
          <p:cNvPr id="88" name="AutoShape 16"/>
          <p:cNvSpPr>
            <a:spLocks/>
          </p:cNvSpPr>
          <p:nvPr/>
        </p:nvSpPr>
        <p:spPr bwMode="auto">
          <a:xfrm rot="10800000">
            <a:off x="2377672" y="3132282"/>
            <a:ext cx="228600" cy="1820717"/>
          </a:xfrm>
          <a:prstGeom prst="leftBrace">
            <a:avLst>
              <a:gd name="adj1" fmla="val 75000"/>
              <a:gd name="adj2" fmla="val 50000"/>
            </a:avLst>
          </a:prstGeom>
          <a:noFill/>
          <a:ln w="25400">
            <a:solidFill>
              <a:srgbClr val="0070C0"/>
            </a:solidFill>
            <a:round/>
            <a:headEnd/>
            <a:tailEnd/>
          </a:ln>
        </p:spPr>
        <p:txBody>
          <a:bodyPr wrap="none" anchor="ctr"/>
          <a:lstStyle/>
          <a:p>
            <a:pPr eaLnBrk="0" hangingPunct="0"/>
            <a:endParaRPr lang="en-US" sz="1800">
              <a:solidFill>
                <a:srgbClr val="0070C0"/>
              </a:solidFill>
              <a:latin typeface="Calibri" pitchFamily="34" charset="0"/>
            </a:endParaRPr>
          </a:p>
        </p:txBody>
      </p:sp>
      <p:sp>
        <p:nvSpPr>
          <p:cNvPr id="95" name="TextBox 94"/>
          <p:cNvSpPr txBox="1">
            <a:spLocks noChangeArrowheads="1"/>
          </p:cNvSpPr>
          <p:nvPr/>
        </p:nvSpPr>
        <p:spPr bwMode="auto">
          <a:xfrm>
            <a:off x="2602125" y="3841090"/>
            <a:ext cx="992579" cy="369332"/>
          </a:xfrm>
          <a:prstGeom prst="rect">
            <a:avLst/>
          </a:prstGeom>
          <a:noFill/>
          <a:ln w="9525">
            <a:noFill/>
            <a:miter lim="800000"/>
            <a:headEnd/>
            <a:tailEnd/>
          </a:ln>
        </p:spPr>
        <p:txBody>
          <a:bodyPr wrap="none">
            <a:spAutoFit/>
          </a:bodyPr>
          <a:lstStyle/>
          <a:p>
            <a:pPr eaLnBrk="0" hangingPunct="0"/>
            <a:r>
              <a:rPr lang="en-US" sz="1800" b="0" dirty="0">
                <a:latin typeface="Calibri" pitchFamily="34" charset="0"/>
              </a:rPr>
              <a:t>24 bytes</a:t>
            </a:r>
          </a:p>
        </p:txBody>
      </p:sp>
    </p:spTree>
    <p:extLst>
      <p:ext uri="{BB962C8B-B14F-4D97-AF65-F5344CB8AC3E}">
        <p14:creationId xmlns:p14="http://schemas.microsoft.com/office/powerpoint/2010/main" val="407988930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099" y="493713"/>
            <a:ext cx="7229491" cy="573087"/>
          </a:xfrm>
        </p:spPr>
        <p:txBody>
          <a:bodyPr/>
          <a:lstStyle/>
          <a:p>
            <a:pPr eaLnBrk="1" hangingPunct="1"/>
            <a:r>
              <a:rPr lang="en-US" dirty="0"/>
              <a:t>Smashing String Effect</a:t>
            </a:r>
          </a:p>
        </p:txBody>
      </p:sp>
      <p:sp>
        <p:nvSpPr>
          <p:cNvPr id="360479" name="Rectangle 31"/>
          <p:cNvSpPr>
            <a:spLocks noChangeArrowheads="1"/>
          </p:cNvSpPr>
          <p:nvPr/>
        </p:nvSpPr>
        <p:spPr bwMode="auto">
          <a:xfrm>
            <a:off x="533400" y="1360486"/>
            <a:ext cx="1797050" cy="3592513"/>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600" b="0" dirty="0">
                <a:latin typeface="Calibri" pitchFamily="34" charset="0"/>
                <a:cs typeface="+mn-cs"/>
              </a:rPr>
              <a:t>Stack Frame</a:t>
            </a:r>
          </a:p>
          <a:p>
            <a:pPr algn="ctr">
              <a:defRPr/>
            </a:pPr>
            <a:r>
              <a:rPr lang="en-US" sz="1600" b="0" dirty="0">
                <a:latin typeface="Calibri" pitchFamily="34" charset="0"/>
                <a:cs typeface="+mn-cs"/>
              </a:rPr>
              <a:t>for </a:t>
            </a:r>
            <a:r>
              <a:rPr lang="en-US" sz="1600" dirty="0" err="1">
                <a:latin typeface="Courier New" pitchFamily="49" charset="0"/>
                <a:cs typeface="+mn-cs"/>
              </a:rPr>
              <a:t>call_echo</a:t>
            </a:r>
            <a:endParaRPr lang="en-US" sz="1600" dirty="0">
              <a:latin typeface="Courier New" pitchFamily="49" charset="0"/>
              <a:cs typeface="+mn-cs"/>
            </a:endParaRPr>
          </a:p>
        </p:txBody>
      </p:sp>
      <p:sp>
        <p:nvSpPr>
          <p:cNvPr id="73" name="Rectangle 3"/>
          <p:cNvSpPr>
            <a:spLocks noChangeArrowheads="1"/>
          </p:cNvSpPr>
          <p:nvPr/>
        </p:nvSpPr>
        <p:spPr bwMode="auto">
          <a:xfrm>
            <a:off x="76200" y="5715000"/>
            <a:ext cx="8915400" cy="582211"/>
          </a:xfrm>
          <a:prstGeom prst="rect">
            <a:avLst/>
          </a:prstGeom>
          <a:solidFill>
            <a:schemeClr val="bg2">
              <a:lumMod val="40000"/>
              <a:lumOff val="60000"/>
            </a:schemeClr>
          </a:solidFill>
          <a:ln w="12700">
            <a:solidFill>
              <a:schemeClr val="bg2">
                <a:lumMod val="40000"/>
                <a:lumOff val="60000"/>
              </a:schemeClr>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cs typeface="+mn-cs"/>
              </a:rPr>
              <a:t>30 31 32 33 34 35 36 37 38 39 30 31 32 33 34 35 36 37 38 39 30 31 32 33 </a:t>
            </a:r>
            <a:r>
              <a:rPr lang="en-US" sz="1600" dirty="0">
                <a:latin typeface="Courier New" pitchFamily="49" charset="0"/>
                <a:ea typeface="MS Mincho" pitchFamily="49" charset="-128"/>
              </a:rPr>
              <a:t>c8 06 40 </a:t>
            </a:r>
            <a:r>
              <a:rPr lang="en-US" sz="1600" dirty="0">
                <a:latin typeface="Courier New" pitchFamily="49" charset="0"/>
                <a:ea typeface="MS Mincho" pitchFamily="49" charset="-128"/>
                <a:cs typeface="+mn-cs"/>
              </a:rPr>
              <a:t>00 00 00 00 00</a:t>
            </a:r>
          </a:p>
        </p:txBody>
      </p:sp>
      <p:sp>
        <p:nvSpPr>
          <p:cNvPr id="86" name="Line 29"/>
          <p:cNvSpPr>
            <a:spLocks noChangeShapeType="1"/>
          </p:cNvSpPr>
          <p:nvPr/>
        </p:nvSpPr>
        <p:spPr bwMode="auto">
          <a:xfrm flipH="1">
            <a:off x="2362200" y="3031907"/>
            <a:ext cx="450850" cy="0"/>
          </a:xfrm>
          <a:prstGeom prst="line">
            <a:avLst/>
          </a:prstGeom>
          <a:noFill/>
          <a:ln w="28575">
            <a:solidFill>
              <a:srgbClr val="C00000"/>
            </a:solidFill>
            <a:round/>
            <a:headEnd/>
            <a:tailEnd type="triangle" w="med" len="med"/>
          </a:ln>
        </p:spPr>
        <p:txBody>
          <a:bodyPr/>
          <a:lstStyle/>
          <a:p>
            <a:endParaRPr lang="en-US"/>
          </a:p>
        </p:txBody>
      </p:sp>
      <p:sp>
        <p:nvSpPr>
          <p:cNvPr id="87" name="Rectangle 30"/>
          <p:cNvSpPr>
            <a:spLocks noChangeArrowheads="1"/>
          </p:cNvSpPr>
          <p:nvPr/>
        </p:nvSpPr>
        <p:spPr bwMode="auto">
          <a:xfrm>
            <a:off x="2762250" y="2858869"/>
            <a:ext cx="819150" cy="369332"/>
          </a:xfrm>
          <a:prstGeom prst="rect">
            <a:avLst/>
          </a:prstGeom>
          <a:noFill/>
          <a:ln w="9525">
            <a:noFill/>
            <a:miter lim="800000"/>
            <a:headEnd/>
            <a:tailEnd/>
          </a:ln>
        </p:spPr>
        <p:txBody>
          <a:bodyPr wrap="square">
            <a:spAutoFit/>
          </a:bodyPr>
          <a:lstStyle/>
          <a:p>
            <a:r>
              <a:rPr lang="en-US" sz="1800" dirty="0">
                <a:solidFill>
                  <a:srgbClr val="C00000"/>
                </a:solidFill>
                <a:latin typeface="Courier New" pitchFamily="49" charset="0"/>
              </a:rPr>
              <a:t>%</a:t>
            </a:r>
            <a:r>
              <a:rPr lang="en-US" sz="1800" dirty="0" err="1">
                <a:solidFill>
                  <a:srgbClr val="C00000"/>
                </a:solidFill>
                <a:latin typeface="Courier New" pitchFamily="49" charset="0"/>
              </a:rPr>
              <a:t>rsp</a:t>
            </a:r>
            <a:endParaRPr lang="en-US" sz="1800" dirty="0">
              <a:solidFill>
                <a:srgbClr val="C00000"/>
              </a:solidFill>
              <a:latin typeface="Courier New" pitchFamily="49" charset="0"/>
            </a:endParaRPr>
          </a:p>
        </p:txBody>
      </p:sp>
      <p:sp>
        <p:nvSpPr>
          <p:cNvPr id="89" name="Rectangle 5"/>
          <p:cNvSpPr>
            <a:spLocks noChangeArrowheads="1"/>
          </p:cNvSpPr>
          <p:nvPr/>
        </p:nvSpPr>
        <p:spPr bwMode="auto">
          <a:xfrm>
            <a:off x="3707101" y="4701902"/>
            <a:ext cx="3962400" cy="643766"/>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ro-RO" sz="1800" dirty="0">
                <a:solidFill>
                  <a:srgbClr val="7030A0"/>
                </a:solidFill>
                <a:latin typeface="Courier New" pitchFamily="49" charset="0"/>
                <a:ea typeface="MS Mincho" pitchFamily="49" charset="-128"/>
              </a:rPr>
              <a:t>00000000004006c8 &lt;smash&gt;:</a:t>
            </a:r>
          </a:p>
          <a:p>
            <a:pPr eaLnBrk="0" hangingPunct="0">
              <a:tabLst>
                <a:tab pos="457200" algn="l"/>
                <a:tab pos="1485900" algn="l"/>
              </a:tabLst>
            </a:pPr>
            <a:r>
              <a:rPr lang="ro-RO" sz="1800" dirty="0">
                <a:solidFill>
                  <a:srgbClr val="7030A0"/>
                </a:solidFill>
                <a:latin typeface="Courier New" pitchFamily="49" charset="0"/>
                <a:ea typeface="MS Mincho" pitchFamily="49" charset="-128"/>
              </a:rPr>
              <a:t>  4006c8:       48 83 ec 08</a:t>
            </a:r>
          </a:p>
        </p:txBody>
      </p:sp>
      <p:sp>
        <p:nvSpPr>
          <p:cNvPr id="90" name="TextBox 89"/>
          <p:cNvSpPr txBox="1">
            <a:spLocks noChangeArrowheads="1"/>
          </p:cNvSpPr>
          <p:nvPr/>
        </p:nvSpPr>
        <p:spPr bwMode="auto">
          <a:xfrm>
            <a:off x="5562600" y="2882932"/>
            <a:ext cx="1454820"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Target  Code</a:t>
            </a:r>
          </a:p>
        </p:txBody>
      </p:sp>
      <p:sp>
        <p:nvSpPr>
          <p:cNvPr id="92" name="TextBox 91"/>
          <p:cNvSpPr txBox="1">
            <a:spLocks noChangeArrowheads="1"/>
          </p:cNvSpPr>
          <p:nvPr/>
        </p:nvSpPr>
        <p:spPr bwMode="auto">
          <a:xfrm>
            <a:off x="533400" y="5345668"/>
            <a:ext cx="2042384"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Attack String (Hex)</a:t>
            </a:r>
          </a:p>
        </p:txBody>
      </p:sp>
      <p:grpSp>
        <p:nvGrpSpPr>
          <p:cNvPr id="3" name="Group 2"/>
          <p:cNvGrpSpPr/>
          <p:nvPr/>
        </p:nvGrpSpPr>
        <p:grpSpPr>
          <a:xfrm>
            <a:off x="190499" y="2503486"/>
            <a:ext cx="2139951" cy="2449514"/>
            <a:chOff x="190499" y="2503486"/>
            <a:chExt cx="2139951" cy="2449514"/>
          </a:xfrm>
        </p:grpSpPr>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bg1">
                  <a:lumMod val="75000"/>
                </a:schemeClr>
              </a:solid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rgbClr val="BFBFBF"/>
              </a:solid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rgbClr val="BFBFBF"/>
              </a:solid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rgbClr val="BFBFBF"/>
              </a:solid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30</a:t>
                </a:r>
              </a:p>
            </p:txBody>
          </p:sp>
        </p:gr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2" name="Group 31"/>
            <p:cNvGrpSpPr/>
            <p:nvPr/>
          </p:nvGrpSpPr>
          <p:grpSpPr>
            <a:xfrm>
              <a:off x="532564" y="2509716"/>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07</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gr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nvGrpSpPr>
            <p:cNvPr id="68" name="Group 67"/>
            <p:cNvGrpSpPr/>
            <p:nvPr/>
          </p:nvGrpSpPr>
          <p:grpSpPr>
            <a:xfrm>
              <a:off x="533400" y="2819400"/>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AB</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80</a:t>
                </a:r>
              </a:p>
            </p:txBody>
          </p:sp>
        </p:grpSp>
        <p:sp>
          <p:nvSpPr>
            <p:cNvPr id="94" name="AutoShape 16"/>
            <p:cNvSpPr>
              <a:spLocks/>
            </p:cNvSpPr>
            <p:nvPr/>
          </p:nvSpPr>
          <p:spPr bwMode="auto">
            <a:xfrm rot="10800000" flipH="1">
              <a:off x="190499" y="2509716"/>
              <a:ext cx="228600" cy="2443284"/>
            </a:xfrm>
            <a:prstGeom prst="leftBrace">
              <a:avLst>
                <a:gd name="adj1" fmla="val 75000"/>
                <a:gd name="adj2" fmla="val 50000"/>
              </a:avLst>
            </a:prstGeom>
            <a:noFill/>
            <a:ln w="25400">
              <a:solidFill>
                <a:srgbClr val="0070C0"/>
              </a:solidFill>
              <a:round/>
              <a:headEnd/>
              <a:tailEnd/>
            </a:ln>
          </p:spPr>
          <p:txBody>
            <a:bodyPr wrap="none" anchor="ctr"/>
            <a:lstStyle/>
            <a:p>
              <a:pPr eaLnBrk="0" hangingPunct="0"/>
              <a:endParaRPr lang="en-US" sz="1800">
                <a:solidFill>
                  <a:srgbClr val="0070C0"/>
                </a:solidFill>
                <a:latin typeface="Calibri" pitchFamily="34" charset="0"/>
              </a:endParaRPr>
            </a:p>
          </p:txBody>
        </p:sp>
      </p:grpSp>
      <p:grpSp>
        <p:nvGrpSpPr>
          <p:cNvPr id="97" name="Group 96"/>
          <p:cNvGrpSpPr/>
          <p:nvPr/>
        </p:nvGrpSpPr>
        <p:grpSpPr>
          <a:xfrm>
            <a:off x="527006" y="2811289"/>
            <a:ext cx="1797050" cy="304800"/>
            <a:chOff x="2377022" y="2811289"/>
            <a:chExt cx="1797050" cy="304800"/>
          </a:xfrm>
          <a:solidFill>
            <a:srgbClr val="D5F1CF"/>
          </a:solidFill>
        </p:grpSpPr>
        <p:sp>
          <p:nvSpPr>
            <p:cNvPr id="98"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99"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100"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06</a:t>
              </a:r>
            </a:p>
          </p:txBody>
        </p:sp>
        <p:sp>
          <p:nvSpPr>
            <p:cNvPr id="101"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c8</a:t>
              </a:r>
            </a:p>
          </p:txBody>
        </p:sp>
      </p:grpSp>
      <p:grpSp>
        <p:nvGrpSpPr>
          <p:cNvPr id="102" name="Group 101"/>
          <p:cNvGrpSpPr/>
          <p:nvPr/>
        </p:nvGrpSpPr>
        <p:grpSpPr>
          <a:xfrm>
            <a:off x="527006" y="2514600"/>
            <a:ext cx="1797050" cy="304800"/>
            <a:chOff x="2377022" y="2811289"/>
            <a:chExt cx="1797050" cy="304800"/>
          </a:xfrm>
          <a:solidFill>
            <a:srgbClr val="D5F1CF"/>
          </a:solidFill>
        </p:grpSpPr>
        <p:sp>
          <p:nvSpPr>
            <p:cNvPr id="10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sp>
        <p:nvSpPr>
          <p:cNvPr id="93" name="Rectangle 4"/>
          <p:cNvSpPr>
            <a:spLocks noChangeArrowheads="1"/>
          </p:cNvSpPr>
          <p:nvPr/>
        </p:nvSpPr>
        <p:spPr bwMode="auto">
          <a:xfrm>
            <a:off x="3962400" y="3235316"/>
            <a:ext cx="4800600" cy="1197764"/>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rPr>
              <a:t>void smash() {</a:t>
            </a:r>
          </a:p>
          <a:p>
            <a:pPr eaLnBrk="0" hangingPunct="0">
              <a:tabLst>
                <a:tab pos="457200" algn="l"/>
                <a:tab pos="1485900" algn="l"/>
              </a:tabLst>
            </a:pPr>
            <a:r>
              <a:rPr lang="en-US" sz="1800" dirty="0">
                <a:latin typeface="Courier New" pitchFamily="49" charset="0"/>
              </a:rPr>
              <a:t>  </a:t>
            </a:r>
            <a:r>
              <a:rPr lang="en-US" sz="1800" dirty="0" err="1">
                <a:latin typeface="Courier New" pitchFamily="49" charset="0"/>
              </a:rPr>
              <a:t>printf</a:t>
            </a:r>
            <a:r>
              <a:rPr lang="en-US" sz="1800" dirty="0">
                <a:latin typeface="Courier New" pitchFamily="49" charset="0"/>
              </a:rPr>
              <a:t>("I've been smashed!\n");</a:t>
            </a:r>
          </a:p>
          <a:p>
            <a:pPr eaLnBrk="0" hangingPunct="0">
              <a:tabLst>
                <a:tab pos="457200" algn="l"/>
                <a:tab pos="1485900" algn="l"/>
              </a:tabLst>
            </a:pPr>
            <a:r>
              <a:rPr lang="en-US" sz="1800" dirty="0">
                <a:latin typeface="Courier New" pitchFamily="49" charset="0"/>
              </a:rPr>
              <a:t>  exit(0);</a:t>
            </a:r>
          </a:p>
          <a:p>
            <a:pPr eaLnBrk="0" hangingPunct="0">
              <a:tabLst>
                <a:tab pos="457200" algn="l"/>
                <a:tab pos="1485900" algn="l"/>
              </a:tabLst>
            </a:pPr>
            <a:r>
              <a:rPr lang="en-US" sz="1800" dirty="0">
                <a:latin typeface="Courier New" pitchFamily="49" charset="0"/>
              </a:rPr>
              <a:t>}</a:t>
            </a:r>
          </a:p>
        </p:txBody>
      </p:sp>
    </p:spTree>
    <p:extLst>
      <p:ext uri="{BB962C8B-B14F-4D97-AF65-F5344CB8AC3E}">
        <p14:creationId xmlns:p14="http://schemas.microsoft.com/office/powerpoint/2010/main" val="344404203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Performing Stack Smash</a:t>
            </a:r>
          </a:p>
        </p:txBody>
      </p:sp>
      <p:sp>
        <p:nvSpPr>
          <p:cNvPr id="4" name="Content Placeholder 3">
            <a:extLst>
              <a:ext uri="{FF2B5EF4-FFF2-40B4-BE49-F238E27FC236}">
                <a16:creationId xmlns:a16="http://schemas.microsoft.com/office/drawing/2014/main" id="{CAF77DC1-03B5-B643-812F-9AE25B9834F0}"/>
              </a:ext>
            </a:extLst>
          </p:cNvPr>
          <p:cNvSpPr>
            <a:spLocks noGrp="1"/>
          </p:cNvSpPr>
          <p:nvPr>
            <p:ph idx="1"/>
          </p:nvPr>
        </p:nvSpPr>
        <p:spPr>
          <a:xfrm>
            <a:off x="396875" y="2495743"/>
            <a:ext cx="7896225" cy="3838381"/>
          </a:xfrm>
        </p:spPr>
        <p:txBody>
          <a:bodyPr/>
          <a:lstStyle/>
          <a:p>
            <a:r>
              <a:rPr lang="en-US" dirty="0"/>
              <a:t>Put hex sequence in file smash-</a:t>
            </a:r>
            <a:r>
              <a:rPr lang="en-US" dirty="0" err="1"/>
              <a:t>hex.txt</a:t>
            </a:r>
            <a:endParaRPr lang="en-US" dirty="0"/>
          </a:p>
          <a:p>
            <a:r>
              <a:rPr lang="en-US" dirty="0"/>
              <a:t>Use </a:t>
            </a:r>
            <a:r>
              <a:rPr lang="en-US" dirty="0" err="1"/>
              <a:t>hexify</a:t>
            </a:r>
            <a:r>
              <a:rPr lang="en-US" dirty="0"/>
              <a:t> program to convert hex digits to characters</a:t>
            </a:r>
          </a:p>
          <a:p>
            <a:pPr lvl="1"/>
            <a:r>
              <a:rPr lang="en-US" dirty="0"/>
              <a:t>Some of them are non-printing</a:t>
            </a:r>
          </a:p>
          <a:p>
            <a:r>
              <a:rPr lang="en-US" dirty="0"/>
              <a:t>Provide as input to vulnerable program</a:t>
            </a:r>
          </a:p>
        </p:txBody>
      </p:sp>
      <p:sp>
        <p:nvSpPr>
          <p:cNvPr id="73" name="Rectangle 3"/>
          <p:cNvSpPr>
            <a:spLocks noChangeArrowheads="1"/>
          </p:cNvSpPr>
          <p:nvPr/>
        </p:nvSpPr>
        <p:spPr bwMode="auto">
          <a:xfrm>
            <a:off x="76200" y="5715000"/>
            <a:ext cx="8915400" cy="582211"/>
          </a:xfrm>
          <a:prstGeom prst="rect">
            <a:avLst/>
          </a:prstGeom>
          <a:solidFill>
            <a:schemeClr val="bg2">
              <a:lumMod val="40000"/>
              <a:lumOff val="60000"/>
            </a:schemeClr>
          </a:solidFill>
          <a:ln w="12700">
            <a:solidFill>
              <a:schemeClr val="bg2">
                <a:lumMod val="40000"/>
                <a:lumOff val="60000"/>
              </a:schemeClr>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cs typeface="+mn-cs"/>
              </a:rPr>
              <a:t>30 31 32 33 34 35 36 37 38 39 30 31 32 33 34 35 36 37 38 39 30 31 32 33 </a:t>
            </a:r>
            <a:r>
              <a:rPr lang="en-US" sz="1600" dirty="0">
                <a:latin typeface="Courier New" pitchFamily="49" charset="0"/>
                <a:ea typeface="MS Mincho" pitchFamily="49" charset="-128"/>
              </a:rPr>
              <a:t>c8 06 40 </a:t>
            </a:r>
            <a:r>
              <a:rPr lang="en-US" sz="1600" dirty="0">
                <a:latin typeface="Courier New" pitchFamily="49" charset="0"/>
                <a:ea typeface="MS Mincho" pitchFamily="49" charset="-128"/>
                <a:cs typeface="+mn-cs"/>
              </a:rPr>
              <a:t>00 00 00 00 00</a:t>
            </a:r>
          </a:p>
        </p:txBody>
      </p:sp>
      <p:sp>
        <p:nvSpPr>
          <p:cNvPr id="93" name="Rectangle 4"/>
          <p:cNvSpPr>
            <a:spLocks noChangeArrowheads="1"/>
          </p:cNvSpPr>
          <p:nvPr/>
        </p:nvSpPr>
        <p:spPr bwMode="auto">
          <a:xfrm>
            <a:off x="76200" y="1340162"/>
            <a:ext cx="8991600" cy="1013098"/>
          </a:xfrm>
          <a:prstGeom prst="rect">
            <a:avLst/>
          </a:prstGeom>
          <a:solidFill>
            <a:srgbClr val="D5F1CF"/>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200" dirty="0" err="1">
                <a:latin typeface="Courier New" pitchFamily="49" charset="0"/>
              </a:rPr>
              <a:t>linux</a:t>
            </a:r>
            <a:r>
              <a:rPr lang="en-US" sz="1200" dirty="0">
                <a:latin typeface="Courier New" pitchFamily="49" charset="0"/>
              </a:rPr>
              <a:t>&gt; </a:t>
            </a:r>
            <a:r>
              <a:rPr lang="en-US" sz="1200" i="1" dirty="0">
                <a:latin typeface="Courier New" pitchFamily="49" charset="0"/>
              </a:rPr>
              <a:t>cat smash-</a:t>
            </a:r>
            <a:r>
              <a:rPr lang="en-US" sz="1200" i="1" dirty="0" err="1">
                <a:latin typeface="Courier New" pitchFamily="49" charset="0"/>
              </a:rPr>
              <a:t>hex.txt</a:t>
            </a:r>
            <a:endParaRPr lang="en-US" sz="1200" i="1" dirty="0">
              <a:latin typeface="Courier New" pitchFamily="49" charset="0"/>
            </a:endParaRPr>
          </a:p>
          <a:p>
            <a:pPr eaLnBrk="0" hangingPunct="0">
              <a:tabLst>
                <a:tab pos="457200" algn="l"/>
                <a:tab pos="1485900" algn="l"/>
              </a:tabLst>
            </a:pPr>
            <a:r>
              <a:rPr lang="en-US" sz="1200" dirty="0">
                <a:latin typeface="Courier New" pitchFamily="49" charset="0"/>
              </a:rPr>
              <a:t>30 31 32 33 34 35 36 37 38 39 30 31 32 33 34 35 36 37 38 39 30 31 32 33 c8 06 40 00 00 00 00 00</a:t>
            </a:r>
          </a:p>
          <a:p>
            <a:pPr eaLnBrk="0" hangingPunct="0">
              <a:tabLst>
                <a:tab pos="457200" algn="l"/>
                <a:tab pos="1485900" algn="l"/>
              </a:tabLst>
            </a:pPr>
            <a:r>
              <a:rPr lang="en-US" sz="1200" dirty="0" err="1">
                <a:latin typeface="Courier New" pitchFamily="49" charset="0"/>
              </a:rPr>
              <a:t>linux</a:t>
            </a:r>
            <a:r>
              <a:rPr lang="en-US" sz="1200" dirty="0">
                <a:latin typeface="Courier New" pitchFamily="49" charset="0"/>
              </a:rPr>
              <a:t>&gt; </a:t>
            </a:r>
            <a:r>
              <a:rPr lang="en-US" sz="1200" i="1" dirty="0">
                <a:latin typeface="Courier New" pitchFamily="49" charset="0"/>
              </a:rPr>
              <a:t>cat smash-</a:t>
            </a:r>
            <a:r>
              <a:rPr lang="en-US" sz="1200" i="1" dirty="0" err="1">
                <a:latin typeface="Courier New" pitchFamily="49" charset="0"/>
              </a:rPr>
              <a:t>hex.txt</a:t>
            </a:r>
            <a:r>
              <a:rPr lang="en-US" sz="1200" i="1" dirty="0">
                <a:latin typeface="Courier New" pitchFamily="49" charset="0"/>
              </a:rPr>
              <a:t> | ./</a:t>
            </a:r>
            <a:r>
              <a:rPr lang="en-US" sz="1200" i="1" dirty="0" err="1">
                <a:latin typeface="Courier New" pitchFamily="49" charset="0"/>
              </a:rPr>
              <a:t>hexify</a:t>
            </a:r>
            <a:r>
              <a:rPr lang="en-US" sz="1200" i="1" dirty="0">
                <a:latin typeface="Courier New" pitchFamily="49" charset="0"/>
              </a:rPr>
              <a:t> | ./</a:t>
            </a:r>
            <a:r>
              <a:rPr lang="en-US" sz="1200" i="1" dirty="0" err="1">
                <a:latin typeface="Courier New" pitchFamily="49" charset="0"/>
              </a:rPr>
              <a:t>bufdemo-nsp</a:t>
            </a:r>
            <a:endParaRPr lang="en-US" sz="1200" i="1" dirty="0">
              <a:latin typeface="Courier New" pitchFamily="49" charset="0"/>
            </a:endParaRPr>
          </a:p>
          <a:p>
            <a:pPr eaLnBrk="0" hangingPunct="0">
              <a:tabLst>
                <a:tab pos="457200" algn="l"/>
                <a:tab pos="1485900" algn="l"/>
              </a:tabLst>
            </a:pPr>
            <a:r>
              <a:rPr lang="en-US" sz="1200" dirty="0">
                <a:latin typeface="Courier New" pitchFamily="49" charset="0"/>
              </a:rPr>
              <a:t>Type a string:012345678901234567890123?@</a:t>
            </a:r>
          </a:p>
          <a:p>
            <a:pPr eaLnBrk="0" hangingPunct="0">
              <a:tabLst>
                <a:tab pos="457200" algn="l"/>
                <a:tab pos="1485900" algn="l"/>
              </a:tabLst>
            </a:pPr>
            <a:r>
              <a:rPr lang="en-US" sz="1200" dirty="0">
                <a:latin typeface="Courier New" pitchFamily="49" charset="0"/>
              </a:rPr>
              <a:t>I've been smashed!</a:t>
            </a:r>
          </a:p>
        </p:txBody>
      </p:sp>
      <p:sp>
        <p:nvSpPr>
          <p:cNvPr id="88" name="Rectangle 4">
            <a:extLst>
              <a:ext uri="{FF2B5EF4-FFF2-40B4-BE49-F238E27FC236}">
                <a16:creationId xmlns:a16="http://schemas.microsoft.com/office/drawing/2014/main" id="{E52DE286-16D4-9D44-8EAC-9FC4D7DAD8E6}"/>
              </a:ext>
            </a:extLst>
          </p:cNvPr>
          <p:cNvSpPr>
            <a:spLocks noChangeArrowheads="1"/>
          </p:cNvSpPr>
          <p:nvPr/>
        </p:nvSpPr>
        <p:spPr bwMode="auto">
          <a:xfrm>
            <a:off x="3492500" y="4267200"/>
            <a:ext cx="4800600" cy="1197764"/>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rPr>
              <a:t>void smash() {</a:t>
            </a:r>
          </a:p>
          <a:p>
            <a:pPr eaLnBrk="0" hangingPunct="0">
              <a:tabLst>
                <a:tab pos="457200" algn="l"/>
                <a:tab pos="1485900" algn="l"/>
              </a:tabLst>
            </a:pPr>
            <a:r>
              <a:rPr lang="en-US" sz="1800" dirty="0">
                <a:latin typeface="Courier New" pitchFamily="49" charset="0"/>
              </a:rPr>
              <a:t>  </a:t>
            </a:r>
            <a:r>
              <a:rPr lang="en-US" sz="1800" dirty="0" err="1">
                <a:latin typeface="Courier New" pitchFamily="49" charset="0"/>
              </a:rPr>
              <a:t>printf</a:t>
            </a:r>
            <a:r>
              <a:rPr lang="en-US" sz="1800" dirty="0">
                <a:latin typeface="Courier New" pitchFamily="49" charset="0"/>
              </a:rPr>
              <a:t>("I've been smashed!\n");</a:t>
            </a:r>
          </a:p>
          <a:p>
            <a:pPr eaLnBrk="0" hangingPunct="0">
              <a:tabLst>
                <a:tab pos="457200" algn="l"/>
                <a:tab pos="1485900" algn="l"/>
              </a:tabLst>
            </a:pPr>
            <a:r>
              <a:rPr lang="en-US" sz="1800" dirty="0">
                <a:latin typeface="Courier New" pitchFamily="49" charset="0"/>
              </a:rPr>
              <a:t>  exit(0);</a:t>
            </a:r>
          </a:p>
          <a:p>
            <a:pPr eaLnBrk="0" hangingPunct="0">
              <a:tabLst>
                <a:tab pos="457200" algn="l"/>
                <a:tab pos="1485900" algn="l"/>
              </a:tabLst>
            </a:pPr>
            <a:r>
              <a:rPr lang="en-US" sz="1800" dirty="0">
                <a:latin typeface="Courier New" pitchFamily="49" charset="0"/>
              </a:rPr>
              <a:t>}</a:t>
            </a:r>
          </a:p>
        </p:txBody>
      </p:sp>
    </p:spTree>
    <p:extLst>
      <p:ext uri="{BB962C8B-B14F-4D97-AF65-F5344CB8AC3E}">
        <p14:creationId xmlns:p14="http://schemas.microsoft.com/office/powerpoint/2010/main" val="38888742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357188" y="434975"/>
            <a:ext cx="7591425" cy="762000"/>
          </a:xfrm>
        </p:spPr>
        <p:txBody>
          <a:bodyPr/>
          <a:lstStyle/>
          <a:p>
            <a:r>
              <a:rPr lang="en-US" dirty="0">
                <a:latin typeface="Calibri" pitchFamily="-96" charset="0"/>
              </a:rPr>
              <a:t>Today</a:t>
            </a:r>
          </a:p>
        </p:txBody>
      </p:sp>
      <p:sp>
        <p:nvSpPr>
          <p:cNvPr id="3" name="Content Placeholder 2"/>
          <p:cNvSpPr>
            <a:spLocks noGrp="1"/>
          </p:cNvSpPr>
          <p:nvPr>
            <p:ph idx="1"/>
          </p:nvPr>
        </p:nvSpPr>
        <p:spPr/>
        <p:txBody>
          <a:bodyPr/>
          <a:lstStyle/>
          <a:p>
            <a:pPr>
              <a:defRPr/>
            </a:pPr>
            <a:r>
              <a:rPr lang="en-US" dirty="0"/>
              <a:t>Memory Layout</a:t>
            </a:r>
          </a:p>
          <a:p>
            <a:pPr>
              <a:defRPr/>
            </a:pPr>
            <a:r>
              <a:rPr lang="en-US" dirty="0"/>
              <a:t>Buffer Overflow</a:t>
            </a:r>
            <a:r>
              <a:rPr lang="en-US" b="0" dirty="0"/>
              <a:t>	</a:t>
            </a:r>
            <a:endParaRPr lang="en-US" dirty="0"/>
          </a:p>
          <a:p>
            <a:pPr lvl="1">
              <a:defRPr/>
            </a:pPr>
            <a:r>
              <a:rPr lang="en-US" dirty="0"/>
              <a:t>Vulnerability</a:t>
            </a:r>
            <a:r>
              <a:rPr lang="en-US" b="0" dirty="0"/>
              <a:t>			</a:t>
            </a:r>
            <a:r>
              <a:rPr lang="en-US" sz="2400" b="1" dirty="0">
                <a:solidFill>
                  <a:srgbClr val="7F7F7F"/>
                </a:solidFill>
              </a:rPr>
              <a:t>CSAPP 3.10.3</a:t>
            </a:r>
            <a:endParaRPr lang="en-US" b="1" dirty="0"/>
          </a:p>
          <a:p>
            <a:pPr lvl="1">
              <a:defRPr/>
            </a:pPr>
            <a:r>
              <a:rPr lang="en-US" dirty="0"/>
              <a:t>Protection</a:t>
            </a:r>
            <a:r>
              <a:rPr lang="en-US" b="0" dirty="0"/>
              <a:t>			</a:t>
            </a:r>
            <a:r>
              <a:rPr lang="en-US" sz="2400" b="1" dirty="0">
                <a:solidFill>
                  <a:srgbClr val="7F7F7F"/>
                </a:solidFill>
              </a:rPr>
              <a:t>CSAPP 3.10.4</a:t>
            </a:r>
            <a:endParaRPr lang="en-US" b="1" dirty="0"/>
          </a:p>
          <a:p>
            <a:pPr>
              <a:defRPr/>
            </a:pPr>
            <a:r>
              <a:rPr lang="en-US" dirty="0"/>
              <a:t>Unions</a:t>
            </a:r>
            <a:r>
              <a:rPr lang="en-US" b="0" dirty="0"/>
              <a:t>				</a:t>
            </a:r>
            <a:r>
              <a:rPr lang="en-US" dirty="0">
                <a:solidFill>
                  <a:srgbClr val="7F7F7F"/>
                </a:solidFill>
              </a:rPr>
              <a:t>CSAPP 3.9.2</a:t>
            </a:r>
            <a:endParaRPr lang="en-US" dirty="0"/>
          </a:p>
          <a:p>
            <a:pPr marL="0" indent="0">
              <a:buNone/>
              <a:defRPr/>
            </a:pPr>
            <a:endParaRPr lang="en-US" dirty="0">
              <a:solidFill>
                <a:srgbClr val="7F7F7F"/>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533400"/>
            <a:ext cx="8305800" cy="573088"/>
          </a:xfrm>
        </p:spPr>
        <p:txBody>
          <a:bodyPr/>
          <a:lstStyle/>
          <a:p>
            <a:pPr eaLnBrk="1" hangingPunct="1"/>
            <a:r>
              <a:rPr lang="en-US" dirty="0"/>
              <a:t>Code Injection Attacks</a:t>
            </a:r>
          </a:p>
        </p:txBody>
      </p:sp>
      <p:sp>
        <p:nvSpPr>
          <p:cNvPr id="30723" name="Rectangle 3"/>
          <p:cNvSpPr>
            <a:spLocks noGrp="1" noChangeArrowheads="1"/>
          </p:cNvSpPr>
          <p:nvPr>
            <p:ph type="body" idx="1"/>
          </p:nvPr>
        </p:nvSpPr>
        <p:spPr>
          <a:xfrm>
            <a:off x="457200" y="5376203"/>
            <a:ext cx="8255000" cy="1143000"/>
          </a:xfrm>
        </p:spPr>
        <p:txBody>
          <a:bodyPr anchor="ctr"/>
          <a:lstStyle/>
          <a:p>
            <a:pPr marL="160338" defTabSz="895350" eaLnBrk="1" hangingPunct="1">
              <a:lnSpc>
                <a:spcPct val="90000"/>
              </a:lnSpc>
            </a:pPr>
            <a:r>
              <a:rPr lang="en-US" sz="2000" dirty="0"/>
              <a:t>Input string contains byte representation of executable code</a:t>
            </a:r>
          </a:p>
          <a:p>
            <a:pPr marL="160338" defTabSz="895350" eaLnBrk="1" hangingPunct="1">
              <a:lnSpc>
                <a:spcPct val="90000"/>
              </a:lnSpc>
            </a:pPr>
            <a:r>
              <a:rPr lang="en-US" sz="2000" dirty="0"/>
              <a:t>Overwrite return address A with address of buffer B</a:t>
            </a:r>
          </a:p>
          <a:p>
            <a:pPr marL="160338" defTabSz="895350" eaLnBrk="1" hangingPunct="1">
              <a:lnSpc>
                <a:spcPct val="90000"/>
              </a:lnSpc>
            </a:pPr>
            <a:r>
              <a:rPr lang="en-US" sz="2000" dirty="0"/>
              <a:t>When </a:t>
            </a:r>
            <a:r>
              <a:rPr lang="en-US" sz="2000" dirty="0">
                <a:latin typeface="Courier New" pitchFamily="49" charset="0"/>
              </a:rPr>
              <a:t>Q</a:t>
            </a:r>
            <a:r>
              <a:rPr lang="en-US" sz="2000" dirty="0"/>
              <a:t> executes</a:t>
            </a:r>
            <a:r>
              <a:rPr lang="en-US" sz="2000" dirty="0">
                <a:latin typeface="Courier New" pitchFamily="49" charset="0"/>
              </a:rPr>
              <a:t> ret</a:t>
            </a:r>
            <a:r>
              <a:rPr lang="en-US" sz="2000" dirty="0"/>
              <a:t>, will jump to exploit code</a:t>
            </a:r>
          </a:p>
        </p:txBody>
      </p:sp>
      <p:sp>
        <p:nvSpPr>
          <p:cNvPr id="30724" name="Rectangle 4"/>
          <p:cNvSpPr>
            <a:spLocks noChangeArrowheads="1"/>
          </p:cNvSpPr>
          <p:nvPr/>
        </p:nvSpPr>
        <p:spPr bwMode="auto">
          <a:xfrm>
            <a:off x="533400" y="3355975"/>
            <a:ext cx="2438400" cy="17494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err="1">
                <a:latin typeface="Courier New" pitchFamily="49" charset="0"/>
              </a:rPr>
              <a:t>int</a:t>
            </a:r>
            <a:r>
              <a:rPr lang="en-US" sz="1800" dirty="0">
                <a:latin typeface="Courier New" pitchFamily="49" charset="0"/>
              </a:rPr>
              <a:t> Q() {</a:t>
            </a:r>
          </a:p>
          <a:p>
            <a:pPr eaLnBrk="0" hangingPunct="0">
              <a:tabLst>
                <a:tab pos="457200" algn="l"/>
                <a:tab pos="1485900" algn="l"/>
              </a:tabLst>
            </a:pPr>
            <a:r>
              <a:rPr lang="en-US" sz="1800" dirty="0">
                <a:latin typeface="Courier New" pitchFamily="49" charset="0"/>
              </a:rPr>
              <a:t>  char </a:t>
            </a:r>
            <a:r>
              <a:rPr lang="en-US" sz="1800" dirty="0" err="1">
                <a:latin typeface="Courier New" pitchFamily="49" charset="0"/>
              </a:rPr>
              <a:t>buf</a:t>
            </a:r>
            <a:r>
              <a:rPr lang="en-US" sz="1800" dirty="0">
                <a:latin typeface="Courier New" pitchFamily="49" charset="0"/>
              </a:rPr>
              <a:t>[64];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gets(</a:t>
            </a:r>
            <a:r>
              <a:rPr lang="en-US" sz="1800" dirty="0" err="1">
                <a:solidFill>
                  <a:srgbClr val="C00000"/>
                </a:solidFill>
                <a:latin typeface="Courier New" pitchFamily="49" charset="0"/>
              </a:rPr>
              <a:t>buf</a:t>
            </a:r>
            <a:r>
              <a:rPr lang="en-US" sz="1800" dirty="0">
                <a:solidFill>
                  <a:srgbClr val="C00000"/>
                </a:solidFill>
                <a:latin typeface="Courier New" pitchFamily="49" charset="0"/>
              </a:rPr>
              <a:t>); </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  return ...; </a:t>
            </a:r>
          </a:p>
          <a:p>
            <a:pPr eaLnBrk="0" hangingPunct="0">
              <a:tabLst>
                <a:tab pos="457200" algn="l"/>
                <a:tab pos="1485900" algn="l"/>
              </a:tabLst>
            </a:pPr>
            <a:r>
              <a:rPr lang="en-US" sz="1800" dirty="0">
                <a:latin typeface="Courier New" pitchFamily="49" charset="0"/>
              </a:rPr>
              <a:t>}</a:t>
            </a:r>
          </a:p>
        </p:txBody>
      </p:sp>
      <p:sp>
        <p:nvSpPr>
          <p:cNvPr id="30725" name="Rectangle 5"/>
          <p:cNvSpPr>
            <a:spLocks noChangeArrowheads="1"/>
          </p:cNvSpPr>
          <p:nvPr/>
        </p:nvSpPr>
        <p:spPr bwMode="auto">
          <a:xfrm>
            <a:off x="533400" y="1911350"/>
            <a:ext cx="1828800" cy="1200150"/>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rPr>
              <a:t>void P(){</a:t>
            </a:r>
          </a:p>
          <a:p>
            <a:pPr eaLnBrk="0" hangingPunct="0">
              <a:tabLst>
                <a:tab pos="457200" algn="l"/>
                <a:tab pos="1485900" algn="l"/>
              </a:tabLst>
            </a:pPr>
            <a:r>
              <a:rPr lang="en-US" sz="1800" dirty="0">
                <a:latin typeface="Courier New" pitchFamily="49" charset="0"/>
              </a:rPr>
              <a:t>  Q();</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a:t>
            </a:r>
          </a:p>
          <a:p>
            <a:pPr eaLnBrk="0" hangingPunct="0">
              <a:tabLst>
                <a:tab pos="457200" algn="l"/>
                <a:tab pos="1485900" algn="l"/>
              </a:tabLst>
            </a:pPr>
            <a:r>
              <a:rPr lang="en-US" sz="1800" dirty="0">
                <a:latin typeface="Courier New" pitchFamily="49" charset="0"/>
              </a:rPr>
              <a:t>}</a:t>
            </a:r>
          </a:p>
        </p:txBody>
      </p:sp>
      <p:sp>
        <p:nvSpPr>
          <p:cNvPr id="30730" name="Text Box 12"/>
          <p:cNvSpPr txBox="1">
            <a:spLocks noChangeArrowheads="1"/>
          </p:cNvSpPr>
          <p:nvPr/>
        </p:nvSpPr>
        <p:spPr bwMode="auto">
          <a:xfrm>
            <a:off x="2593975" y="2212975"/>
            <a:ext cx="911225" cy="923925"/>
          </a:xfrm>
          <a:prstGeom prst="rect">
            <a:avLst/>
          </a:prstGeom>
          <a:noFill/>
          <a:ln w="28575">
            <a:noFill/>
            <a:miter lim="800000"/>
            <a:headEnd/>
            <a:tailEnd/>
          </a:ln>
        </p:spPr>
        <p:txBody>
          <a:bodyPr wrap="none" anchor="ctr">
            <a:spAutoFit/>
          </a:bodyPr>
          <a:lstStyle/>
          <a:p>
            <a:pPr eaLnBrk="0" hangingPunct="0"/>
            <a:r>
              <a:rPr lang="en-US" sz="1800" b="0" dirty="0">
                <a:latin typeface="Calibri" pitchFamily="34" charset="0"/>
              </a:rPr>
              <a:t>return</a:t>
            </a:r>
          </a:p>
          <a:p>
            <a:pPr eaLnBrk="0" hangingPunct="0"/>
            <a:r>
              <a:rPr lang="en-US" sz="1800" b="0" dirty="0">
                <a:latin typeface="Calibri" pitchFamily="34" charset="0"/>
              </a:rPr>
              <a:t>address</a:t>
            </a:r>
          </a:p>
          <a:p>
            <a:pPr eaLnBrk="0" hangingPunct="0"/>
            <a:r>
              <a:rPr lang="en-US" sz="1800" b="0" dirty="0">
                <a:solidFill>
                  <a:srgbClr val="C00000"/>
                </a:solidFill>
                <a:latin typeface="Calibri" pitchFamily="34" charset="0"/>
              </a:rPr>
              <a:t>A</a:t>
            </a:r>
          </a:p>
        </p:txBody>
      </p:sp>
      <p:sp>
        <p:nvSpPr>
          <p:cNvPr id="30731" name="Line 13"/>
          <p:cNvSpPr>
            <a:spLocks noChangeShapeType="1"/>
          </p:cNvSpPr>
          <p:nvPr/>
        </p:nvSpPr>
        <p:spPr bwMode="auto">
          <a:xfrm flipH="1">
            <a:off x="1905000" y="2670175"/>
            <a:ext cx="6889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30726" name="Text Box 6"/>
          <p:cNvSpPr txBox="1">
            <a:spLocks noChangeArrowheads="1"/>
          </p:cNvSpPr>
          <p:nvPr/>
        </p:nvSpPr>
        <p:spPr bwMode="auto">
          <a:xfrm>
            <a:off x="5630863" y="1154113"/>
            <a:ext cx="2674937" cy="369887"/>
          </a:xfrm>
          <a:prstGeom prst="rect">
            <a:avLst/>
          </a:prstGeom>
          <a:noFill/>
          <a:ln w="25400">
            <a:noFill/>
            <a:miter lim="800000"/>
            <a:headEnd/>
            <a:tailEnd/>
          </a:ln>
        </p:spPr>
        <p:txBody>
          <a:bodyPr wrap="none">
            <a:spAutoFit/>
          </a:bodyPr>
          <a:lstStyle/>
          <a:p>
            <a:pPr eaLnBrk="0" hangingPunct="0"/>
            <a:r>
              <a:rPr lang="en-US" sz="1800" b="0" dirty="0">
                <a:latin typeface="Calibri" pitchFamily="34" charset="0"/>
              </a:rPr>
              <a:t>Stack after call to </a:t>
            </a:r>
            <a:r>
              <a:rPr lang="en-US" sz="1800" dirty="0">
                <a:latin typeface="Courier New" pitchFamily="49" charset="0"/>
              </a:rPr>
              <a:t>gets()</a:t>
            </a:r>
          </a:p>
        </p:txBody>
      </p:sp>
      <p:sp>
        <p:nvSpPr>
          <p:cNvPr id="365575" name="Rectangle 7"/>
          <p:cNvSpPr>
            <a:spLocks noChangeArrowheads="1"/>
          </p:cNvSpPr>
          <p:nvPr/>
        </p:nvSpPr>
        <p:spPr bwMode="auto">
          <a:xfrm>
            <a:off x="5727700" y="281940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strike="sngStrike" dirty="0">
                <a:solidFill>
                  <a:srgbClr val="C00000"/>
                </a:solidFill>
                <a:latin typeface="Calibri" pitchFamily="34" charset="0"/>
                <a:cs typeface="+mn-cs"/>
              </a:rPr>
              <a:t>A</a:t>
            </a:r>
            <a:r>
              <a:rPr lang="en-US" sz="1800" dirty="0">
                <a:solidFill>
                  <a:srgbClr val="C00000"/>
                </a:solidFill>
                <a:latin typeface="Calibri" pitchFamily="34" charset="0"/>
                <a:cs typeface="+mn-cs"/>
              </a:rPr>
              <a:t> B</a:t>
            </a:r>
          </a:p>
        </p:txBody>
      </p:sp>
      <p:sp>
        <p:nvSpPr>
          <p:cNvPr id="365576" name="Rectangle 8"/>
          <p:cNvSpPr>
            <a:spLocks noChangeArrowheads="1"/>
          </p:cNvSpPr>
          <p:nvPr/>
        </p:nvSpPr>
        <p:spPr bwMode="auto">
          <a:xfrm>
            <a:off x="5727700" y="1600201"/>
            <a:ext cx="1066800" cy="1558924"/>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365579" name="Rectangle 11"/>
          <p:cNvSpPr>
            <a:spLocks noChangeArrowheads="1"/>
          </p:cNvSpPr>
          <p:nvPr/>
        </p:nvSpPr>
        <p:spPr bwMode="auto">
          <a:xfrm>
            <a:off x="5727700" y="3156441"/>
            <a:ext cx="1066800" cy="219026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a:p>
            <a:pPr eaLnBrk="0" hangingPunct="0">
              <a:defRPr/>
            </a:pPr>
            <a:endParaRPr lang="en-US" sz="1800" dirty="0">
              <a:latin typeface="Calibri" pitchFamily="34" charset="0"/>
              <a:cs typeface="+mn-cs"/>
            </a:endParaRPr>
          </a:p>
        </p:txBody>
      </p:sp>
      <p:sp>
        <p:nvSpPr>
          <p:cNvPr id="30732" name="Text Box 14"/>
          <p:cNvSpPr txBox="1">
            <a:spLocks noChangeArrowheads="1"/>
          </p:cNvSpPr>
          <p:nvPr/>
        </p:nvSpPr>
        <p:spPr bwMode="auto">
          <a:xfrm>
            <a:off x="7162800" y="2023547"/>
            <a:ext cx="1555346"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P</a:t>
            </a:r>
            <a:r>
              <a:rPr lang="en-US" sz="1800" b="0" dirty="0">
                <a:latin typeface="Courier New" pitchFamily="49" charset="0"/>
              </a:rPr>
              <a:t> </a:t>
            </a:r>
            <a:r>
              <a:rPr lang="en-US" sz="1800" b="0" dirty="0">
                <a:latin typeface="Calibri" pitchFamily="34" charset="0"/>
              </a:rPr>
              <a:t>stack frame</a:t>
            </a:r>
          </a:p>
        </p:txBody>
      </p:sp>
      <p:sp>
        <p:nvSpPr>
          <p:cNvPr id="30733" name="Text Box 15"/>
          <p:cNvSpPr txBox="1">
            <a:spLocks noChangeArrowheads="1"/>
          </p:cNvSpPr>
          <p:nvPr/>
        </p:nvSpPr>
        <p:spPr bwMode="auto">
          <a:xfrm>
            <a:off x="7162800" y="4097615"/>
            <a:ext cx="1469009"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Q</a:t>
            </a:r>
            <a:r>
              <a:rPr lang="en-US" sz="1800" b="0" dirty="0">
                <a:latin typeface="Calibri" pitchFamily="34" charset="0"/>
              </a:rPr>
              <a:t> stack frame</a:t>
            </a:r>
          </a:p>
        </p:txBody>
      </p:sp>
      <p:sp>
        <p:nvSpPr>
          <p:cNvPr id="30734" name="Text Box 16"/>
          <p:cNvSpPr txBox="1">
            <a:spLocks noChangeArrowheads="1"/>
          </p:cNvSpPr>
          <p:nvPr/>
        </p:nvSpPr>
        <p:spPr bwMode="auto">
          <a:xfrm>
            <a:off x="4975225" y="4531090"/>
            <a:ext cx="314325" cy="369887"/>
          </a:xfrm>
          <a:prstGeom prst="rect">
            <a:avLst/>
          </a:prstGeom>
          <a:noFill/>
          <a:ln w="28575">
            <a:noFill/>
            <a:miter lim="800000"/>
            <a:headEnd/>
            <a:tailEnd/>
          </a:ln>
        </p:spPr>
        <p:txBody>
          <a:bodyPr wrap="none" anchor="ctr">
            <a:spAutoFit/>
          </a:bodyPr>
          <a:lstStyle/>
          <a:p>
            <a:pPr eaLnBrk="0" hangingPunct="0"/>
            <a:r>
              <a:rPr lang="en-US" sz="1800" dirty="0">
                <a:latin typeface="Calibri" pitchFamily="34" charset="0"/>
              </a:rPr>
              <a:t>B</a:t>
            </a:r>
          </a:p>
        </p:txBody>
      </p:sp>
      <p:sp>
        <p:nvSpPr>
          <p:cNvPr id="30735" name="Line 17"/>
          <p:cNvSpPr>
            <a:spLocks noChangeShapeType="1"/>
          </p:cNvSpPr>
          <p:nvPr/>
        </p:nvSpPr>
        <p:spPr bwMode="auto">
          <a:xfrm>
            <a:off x="5267325" y="4718415"/>
            <a:ext cx="3968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365586" name="Rectangle 18"/>
          <p:cNvSpPr>
            <a:spLocks noChangeArrowheads="1"/>
          </p:cNvSpPr>
          <p:nvPr/>
        </p:nvSpPr>
        <p:spPr bwMode="auto">
          <a:xfrm>
            <a:off x="5727700" y="4078288"/>
            <a:ext cx="1066800" cy="646112"/>
          </a:xfrm>
          <a:prstGeom prst="rect">
            <a:avLst/>
          </a:prstGeom>
          <a:solidFill>
            <a:srgbClr val="F1C7C7"/>
          </a:solidFill>
          <a:ln w="28575">
            <a:solidFill>
              <a:schemeClr val="tx1"/>
            </a:solidFill>
            <a:miter lim="800000"/>
            <a:headEnd/>
            <a:tailEnd/>
          </a:ln>
          <a:effectLst/>
        </p:spPr>
        <p:txBody>
          <a:bodyPr anchor="ctr">
            <a:spAutoFit/>
          </a:bodyPr>
          <a:lstStyle/>
          <a:p>
            <a:pPr eaLnBrk="0" hangingPunct="0">
              <a:defRPr/>
            </a:pPr>
            <a:r>
              <a:rPr lang="en-US" sz="1800" dirty="0">
                <a:latin typeface="Calibri" pitchFamily="34" charset="0"/>
                <a:cs typeface="+mn-cs"/>
              </a:rPr>
              <a:t>exploit</a:t>
            </a:r>
          </a:p>
          <a:p>
            <a:pPr eaLnBrk="0" hangingPunct="0">
              <a:defRPr/>
            </a:pPr>
            <a:r>
              <a:rPr lang="en-US" sz="1800" dirty="0">
                <a:latin typeface="Calibri" pitchFamily="34" charset="0"/>
                <a:cs typeface="+mn-cs"/>
              </a:rPr>
              <a:t>code</a:t>
            </a:r>
          </a:p>
        </p:txBody>
      </p:sp>
      <p:sp>
        <p:nvSpPr>
          <p:cNvPr id="30738" name="Text Box 21"/>
          <p:cNvSpPr txBox="1">
            <a:spLocks noChangeArrowheads="1"/>
          </p:cNvSpPr>
          <p:nvPr/>
        </p:nvSpPr>
        <p:spPr bwMode="auto">
          <a:xfrm>
            <a:off x="3733800" y="3451225"/>
            <a:ext cx="1371600" cy="646113"/>
          </a:xfrm>
          <a:prstGeom prst="rect">
            <a:avLst/>
          </a:prstGeom>
          <a:noFill/>
          <a:ln w="28575">
            <a:noFill/>
            <a:miter lim="800000"/>
            <a:headEnd/>
            <a:tailEnd/>
          </a:ln>
        </p:spPr>
        <p:txBody>
          <a:bodyPr anchor="ctr">
            <a:spAutoFit/>
          </a:bodyPr>
          <a:lstStyle/>
          <a:p>
            <a:pPr eaLnBrk="0" hangingPunct="0"/>
            <a:r>
              <a:rPr lang="en-US" sz="1800" b="0" dirty="0">
                <a:latin typeface="Calibri" pitchFamily="34" charset="0"/>
              </a:rPr>
              <a:t>data written</a:t>
            </a:r>
          </a:p>
          <a:p>
            <a:pPr eaLnBrk="0" hangingPunct="0"/>
            <a:r>
              <a:rPr lang="en-US" sz="1800" b="0" dirty="0">
                <a:latin typeface="Calibri" pitchFamily="34" charset="0"/>
              </a:rPr>
              <a:t>by </a:t>
            </a:r>
            <a:r>
              <a:rPr lang="en-US" sz="1800" dirty="0">
                <a:latin typeface="Courier New" pitchFamily="49" charset="0"/>
              </a:rPr>
              <a:t>gets()</a:t>
            </a:r>
          </a:p>
        </p:txBody>
      </p:sp>
      <p:sp>
        <p:nvSpPr>
          <p:cNvPr id="30739" name="AutoShape 16"/>
          <p:cNvSpPr>
            <a:spLocks/>
          </p:cNvSpPr>
          <p:nvPr/>
        </p:nvSpPr>
        <p:spPr bwMode="auto">
          <a:xfrm rot="10800000">
            <a:off x="6892925" y="1600200"/>
            <a:ext cx="228600" cy="1600200"/>
          </a:xfrm>
          <a:prstGeom prst="leftBrace">
            <a:avLst>
              <a:gd name="adj1" fmla="val 7499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740" name="AutoShape 16"/>
          <p:cNvSpPr>
            <a:spLocks/>
          </p:cNvSpPr>
          <p:nvPr/>
        </p:nvSpPr>
        <p:spPr bwMode="auto">
          <a:xfrm rot="10800000">
            <a:off x="6892925" y="3200400"/>
            <a:ext cx="228600" cy="2157413"/>
          </a:xfrm>
          <a:prstGeom prst="leftBrace">
            <a:avLst>
              <a:gd name="adj1" fmla="val 74976"/>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741" name="AutoShape 16"/>
          <p:cNvSpPr>
            <a:spLocks/>
          </p:cNvSpPr>
          <p:nvPr/>
        </p:nvSpPr>
        <p:spPr bwMode="auto">
          <a:xfrm rot="10800000" flipH="1">
            <a:off x="5359400" y="2819400"/>
            <a:ext cx="228600" cy="1905000"/>
          </a:xfrm>
          <a:prstGeom prst="leftBrace">
            <a:avLst>
              <a:gd name="adj1" fmla="val 75000"/>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65587" name="Rectangle 19"/>
          <p:cNvSpPr>
            <a:spLocks noChangeArrowheads="1"/>
          </p:cNvSpPr>
          <p:nvPr/>
        </p:nvSpPr>
        <p:spPr bwMode="auto">
          <a:xfrm>
            <a:off x="5727700" y="3159125"/>
            <a:ext cx="1065213" cy="936625"/>
          </a:xfrm>
          <a:prstGeom prst="rect">
            <a:avLst/>
          </a:prstGeom>
          <a:solidFill>
            <a:schemeClr val="bg1">
              <a:lumMod val="75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sp>
        <p:nvSpPr>
          <p:cNvPr id="27" name="Rectangle 7"/>
          <p:cNvSpPr>
            <a:spLocks noChangeArrowheads="1"/>
          </p:cNvSpPr>
          <p:nvPr/>
        </p:nvSpPr>
        <p:spPr bwMode="auto">
          <a:xfrm>
            <a:off x="5732584" y="27754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a:t>
            </a:r>
          </a:p>
        </p:txBody>
      </p:sp>
      <p:sp>
        <p:nvSpPr>
          <p:cNvPr id="23" name="Rectangle 7"/>
          <p:cNvSpPr>
            <a:spLocks noChangeArrowheads="1"/>
          </p:cNvSpPr>
          <p:nvPr/>
        </p:nvSpPr>
        <p:spPr bwMode="auto">
          <a:xfrm>
            <a:off x="5732584" y="27754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B</a:t>
            </a:r>
          </a:p>
        </p:txBody>
      </p:sp>
    </p:spTree>
    <p:extLst>
      <p:ext uri="{BB962C8B-B14F-4D97-AF65-F5344CB8AC3E}">
        <p14:creationId xmlns:p14="http://schemas.microsoft.com/office/powerpoint/2010/main" val="1264494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55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55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30" grpId="0"/>
      <p:bldP spid="30731" grpId="0" animBg="1"/>
      <p:bldP spid="30726" grpId="0"/>
      <p:bldP spid="30733" grpId="0"/>
      <p:bldP spid="30734" grpId="0"/>
      <p:bldP spid="30735" grpId="0" animBg="1"/>
      <p:bldP spid="365586" grpId="0" animBg="1"/>
      <p:bldP spid="30738" grpId="0"/>
      <p:bldP spid="30740" grpId="0" animBg="1"/>
      <p:bldP spid="30741" grpId="0" animBg="1"/>
      <p:bldP spid="365587" grpId="0" animBg="1"/>
      <p:bldP spid="27"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7018" y="304800"/>
            <a:ext cx="7592093" cy="762000"/>
          </a:xfrm>
        </p:spPr>
        <p:txBody>
          <a:bodyPr/>
          <a:lstStyle/>
          <a:p>
            <a:r>
              <a:rPr lang="en-US" dirty="0"/>
              <a:t>How Does The Attack Code Execute?</a:t>
            </a:r>
          </a:p>
        </p:txBody>
      </p:sp>
      <p:sp>
        <p:nvSpPr>
          <p:cNvPr id="348180" name="Rectangle 20"/>
          <p:cNvSpPr>
            <a:spLocks noChangeArrowheads="1"/>
          </p:cNvSpPr>
          <p:nvPr/>
        </p:nvSpPr>
        <p:spPr bwMode="auto">
          <a:xfrm>
            <a:off x="5029200" y="1061005"/>
            <a:ext cx="1447800" cy="5584825"/>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348181" name="Rectangle 21"/>
          <p:cNvSpPr>
            <a:spLocks noChangeArrowheads="1"/>
          </p:cNvSpPr>
          <p:nvPr/>
        </p:nvSpPr>
        <p:spPr bwMode="auto">
          <a:xfrm>
            <a:off x="5029200" y="10668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10249" name="Rectangle 23"/>
          <p:cNvSpPr>
            <a:spLocks noChangeArrowheads="1"/>
          </p:cNvSpPr>
          <p:nvPr/>
        </p:nvSpPr>
        <p:spPr bwMode="auto">
          <a:xfrm>
            <a:off x="5029200" y="6036230"/>
            <a:ext cx="1447800" cy="304800"/>
          </a:xfrm>
          <a:prstGeom prst="rect">
            <a:avLst/>
          </a:prstGeom>
          <a:solidFill>
            <a:srgbClr val="F6F5BD"/>
          </a:solidFill>
          <a:ln w="25400">
            <a:solidFill>
              <a:schemeClr val="tx1"/>
            </a:solidFill>
            <a:miter lim="800000"/>
            <a:headEnd/>
            <a:tailEnd/>
          </a:ln>
        </p:spPr>
        <p:txBody>
          <a:bodyPr wrap="none" anchor="ctr"/>
          <a:lstStyle/>
          <a:p>
            <a:pPr eaLnBrk="0" hangingPunct="0"/>
            <a:r>
              <a:rPr lang="en-US" sz="1800">
                <a:latin typeface="Calibri" pitchFamily="34" charset="0"/>
              </a:rPr>
              <a:t>Text</a:t>
            </a:r>
          </a:p>
        </p:txBody>
      </p:sp>
      <p:sp>
        <p:nvSpPr>
          <p:cNvPr id="10250" name="Rectangle 24"/>
          <p:cNvSpPr>
            <a:spLocks noChangeArrowheads="1"/>
          </p:cNvSpPr>
          <p:nvPr/>
        </p:nvSpPr>
        <p:spPr bwMode="auto">
          <a:xfrm>
            <a:off x="5029200" y="5731430"/>
            <a:ext cx="1447800" cy="304800"/>
          </a:xfrm>
          <a:prstGeom prst="rect">
            <a:avLst/>
          </a:prstGeom>
          <a:solidFill>
            <a:srgbClr val="F1C7C7"/>
          </a:solidFill>
          <a:ln w="25400">
            <a:solidFill>
              <a:schemeClr val="tx1"/>
            </a:solidFill>
            <a:miter lim="800000"/>
            <a:headEnd/>
            <a:tailEnd/>
          </a:ln>
        </p:spPr>
        <p:txBody>
          <a:bodyPr wrap="none" anchor="ctr"/>
          <a:lstStyle/>
          <a:p>
            <a:pPr eaLnBrk="0" hangingPunct="0"/>
            <a:r>
              <a:rPr lang="en-US" sz="1800">
                <a:latin typeface="Calibri" pitchFamily="34" charset="0"/>
              </a:rPr>
              <a:t>Data</a:t>
            </a:r>
          </a:p>
        </p:txBody>
      </p:sp>
      <p:sp>
        <p:nvSpPr>
          <p:cNvPr id="10251" name="Rectangle 25"/>
          <p:cNvSpPr>
            <a:spLocks noChangeArrowheads="1"/>
          </p:cNvSpPr>
          <p:nvPr/>
        </p:nvSpPr>
        <p:spPr bwMode="auto">
          <a:xfrm>
            <a:off x="5029200" y="5124450"/>
            <a:ext cx="1447800" cy="60698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cxnSp>
        <p:nvCxnSpPr>
          <p:cNvPr id="18" name="Straight Connector 17"/>
          <p:cNvCxnSpPr/>
          <p:nvPr/>
        </p:nvCxnSpPr>
        <p:spPr bwMode="auto">
          <a:xfrm>
            <a:off x="5029200" y="22082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22" name="Rectangle 25"/>
          <p:cNvSpPr>
            <a:spLocks noChangeArrowheads="1"/>
          </p:cNvSpPr>
          <p:nvPr/>
        </p:nvSpPr>
        <p:spPr bwMode="auto">
          <a:xfrm>
            <a:off x="5029200" y="375285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sp>
        <p:nvSpPr>
          <p:cNvPr id="38" name="Rectangle 4"/>
          <p:cNvSpPr>
            <a:spLocks noChangeArrowheads="1"/>
          </p:cNvSpPr>
          <p:nvPr/>
        </p:nvSpPr>
        <p:spPr bwMode="auto">
          <a:xfrm>
            <a:off x="533400" y="3810838"/>
            <a:ext cx="2971800" cy="1751762"/>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err="1">
                <a:latin typeface="Courier New" pitchFamily="49" charset="0"/>
              </a:rPr>
              <a:t>int</a:t>
            </a:r>
            <a:r>
              <a:rPr lang="en-US" sz="1800" dirty="0">
                <a:latin typeface="Courier New" pitchFamily="49" charset="0"/>
              </a:rPr>
              <a:t> Q() {</a:t>
            </a:r>
          </a:p>
          <a:p>
            <a:pPr eaLnBrk="0" hangingPunct="0">
              <a:tabLst>
                <a:tab pos="457200" algn="l"/>
                <a:tab pos="1485900" algn="l"/>
              </a:tabLst>
            </a:pPr>
            <a:r>
              <a:rPr lang="en-US" sz="1800" dirty="0">
                <a:latin typeface="Courier New" pitchFamily="49" charset="0"/>
              </a:rPr>
              <a:t>  char </a:t>
            </a:r>
            <a:r>
              <a:rPr lang="en-US" sz="1800" dirty="0" err="1">
                <a:latin typeface="Courier New" pitchFamily="49" charset="0"/>
              </a:rPr>
              <a:t>buf</a:t>
            </a:r>
            <a:r>
              <a:rPr lang="en-US" sz="1800" dirty="0">
                <a:latin typeface="Courier New" pitchFamily="49" charset="0"/>
              </a:rPr>
              <a:t>[64]; </a:t>
            </a:r>
          </a:p>
          <a:p>
            <a:pPr eaLnBrk="0" hangingPunct="0">
              <a:tabLst>
                <a:tab pos="457200" algn="l"/>
                <a:tab pos="1485900" algn="l"/>
              </a:tabLst>
            </a:pPr>
            <a:r>
              <a:rPr lang="en-US" sz="1800" dirty="0">
                <a:latin typeface="Courier New" pitchFamily="49" charset="0"/>
              </a:rPr>
              <a:t>  </a:t>
            </a:r>
            <a:r>
              <a:rPr lang="en-US" sz="1800" dirty="0">
                <a:solidFill>
                  <a:srgbClr val="0070C0"/>
                </a:solidFill>
                <a:latin typeface="Courier New" pitchFamily="49" charset="0"/>
              </a:rPr>
              <a:t>gets(</a:t>
            </a:r>
            <a:r>
              <a:rPr lang="en-US" sz="1800" dirty="0" err="1">
                <a:solidFill>
                  <a:srgbClr val="0070C0"/>
                </a:solidFill>
                <a:latin typeface="Courier New" pitchFamily="49" charset="0"/>
              </a:rPr>
              <a:t>buf</a:t>
            </a:r>
            <a:r>
              <a:rPr lang="en-US" sz="1800" dirty="0">
                <a:solidFill>
                  <a:srgbClr val="0070C0"/>
                </a:solidFill>
                <a:latin typeface="Courier New" pitchFamily="49" charset="0"/>
              </a:rPr>
              <a:t>); // A-&gt;B </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return ...;</a:t>
            </a: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a:t>
            </a:r>
          </a:p>
        </p:txBody>
      </p:sp>
      <p:sp>
        <p:nvSpPr>
          <p:cNvPr id="39" name="Rectangle 5"/>
          <p:cNvSpPr>
            <a:spLocks noChangeArrowheads="1"/>
          </p:cNvSpPr>
          <p:nvPr/>
        </p:nvSpPr>
        <p:spPr bwMode="auto">
          <a:xfrm>
            <a:off x="533400" y="1911350"/>
            <a:ext cx="1828800" cy="1200150"/>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rPr>
              <a:t>void P(){</a:t>
            </a:r>
          </a:p>
          <a:p>
            <a:pPr eaLnBrk="0" hangingPunct="0">
              <a:tabLst>
                <a:tab pos="457200" algn="l"/>
                <a:tab pos="1485900" algn="l"/>
              </a:tabLst>
            </a:pPr>
            <a:r>
              <a:rPr lang="en-US" sz="1800" dirty="0">
                <a:latin typeface="Courier New" pitchFamily="49" charset="0"/>
              </a:rPr>
              <a:t>  Q();</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a:t>
            </a:r>
          </a:p>
        </p:txBody>
      </p:sp>
      <p:grpSp>
        <p:nvGrpSpPr>
          <p:cNvPr id="11" name="Group 10"/>
          <p:cNvGrpSpPr/>
          <p:nvPr/>
        </p:nvGrpSpPr>
        <p:grpSpPr>
          <a:xfrm>
            <a:off x="6477000" y="952501"/>
            <a:ext cx="2214684" cy="3746500"/>
            <a:chOff x="6477000" y="952501"/>
            <a:chExt cx="2214684" cy="3746500"/>
          </a:xfrm>
        </p:grpSpPr>
        <p:sp>
          <p:nvSpPr>
            <p:cNvPr id="24" name="Rectangle 7"/>
            <p:cNvSpPr>
              <a:spLocks noChangeArrowheads="1"/>
            </p:cNvSpPr>
            <p:nvPr/>
          </p:nvSpPr>
          <p:spPr bwMode="auto">
            <a:xfrm>
              <a:off x="7620000" y="217170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strike="sngStrike" dirty="0">
                  <a:solidFill>
                    <a:srgbClr val="C00000"/>
                  </a:solidFill>
                  <a:latin typeface="Calibri" pitchFamily="34" charset="0"/>
                  <a:cs typeface="+mn-cs"/>
                </a:rPr>
                <a:t>A</a:t>
              </a:r>
              <a:r>
                <a:rPr lang="en-US" sz="1800" dirty="0">
                  <a:solidFill>
                    <a:srgbClr val="C00000"/>
                  </a:solidFill>
                  <a:latin typeface="Calibri" pitchFamily="34" charset="0"/>
                  <a:cs typeface="+mn-cs"/>
                </a:rPr>
                <a:t> B</a:t>
              </a:r>
            </a:p>
          </p:txBody>
        </p:sp>
        <p:sp>
          <p:nvSpPr>
            <p:cNvPr id="25" name="Rectangle 8"/>
            <p:cNvSpPr>
              <a:spLocks noChangeArrowheads="1"/>
            </p:cNvSpPr>
            <p:nvPr/>
          </p:nvSpPr>
          <p:spPr bwMode="auto">
            <a:xfrm>
              <a:off x="7620000" y="952501"/>
              <a:ext cx="1066800" cy="1558924"/>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26" name="Rectangle 11"/>
            <p:cNvSpPr>
              <a:spLocks noChangeArrowheads="1"/>
            </p:cNvSpPr>
            <p:nvPr/>
          </p:nvSpPr>
          <p:spPr bwMode="auto">
            <a:xfrm>
              <a:off x="7620000" y="2508741"/>
              <a:ext cx="1066800" cy="219026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a:p>
              <a:pPr eaLnBrk="0" hangingPunct="0">
                <a:defRPr/>
              </a:pPr>
              <a:endParaRPr lang="en-US" sz="1800" dirty="0">
                <a:latin typeface="Calibri" pitchFamily="34" charset="0"/>
                <a:cs typeface="+mn-cs"/>
              </a:endParaRPr>
            </a:p>
          </p:txBody>
        </p:sp>
        <p:sp>
          <p:nvSpPr>
            <p:cNvPr id="31" name="Rectangle 18"/>
            <p:cNvSpPr>
              <a:spLocks noChangeArrowheads="1"/>
            </p:cNvSpPr>
            <p:nvPr/>
          </p:nvSpPr>
          <p:spPr bwMode="auto">
            <a:xfrm>
              <a:off x="7620000" y="3430588"/>
              <a:ext cx="1066800" cy="646112"/>
            </a:xfrm>
            <a:prstGeom prst="rect">
              <a:avLst/>
            </a:prstGeom>
            <a:solidFill>
              <a:srgbClr val="F1C7C7"/>
            </a:solidFill>
            <a:ln w="28575">
              <a:solidFill>
                <a:schemeClr val="tx1"/>
              </a:solidFill>
              <a:miter lim="800000"/>
              <a:headEnd/>
              <a:tailEnd/>
            </a:ln>
            <a:effectLst/>
          </p:spPr>
          <p:txBody>
            <a:bodyPr anchor="ctr">
              <a:spAutoFit/>
            </a:bodyPr>
            <a:lstStyle/>
            <a:p>
              <a:pPr eaLnBrk="0" hangingPunct="0">
                <a:defRPr/>
              </a:pPr>
              <a:r>
                <a:rPr lang="en-US" sz="1800" dirty="0">
                  <a:latin typeface="Calibri" pitchFamily="34" charset="0"/>
                  <a:cs typeface="+mn-cs"/>
                </a:rPr>
                <a:t>exploit</a:t>
              </a:r>
            </a:p>
            <a:p>
              <a:pPr eaLnBrk="0" hangingPunct="0">
                <a:defRPr/>
              </a:pPr>
              <a:r>
                <a:rPr lang="en-US" sz="1800" dirty="0">
                  <a:latin typeface="Calibri" pitchFamily="34" charset="0"/>
                  <a:cs typeface="+mn-cs"/>
                </a:rPr>
                <a:t>code</a:t>
              </a:r>
            </a:p>
          </p:txBody>
        </p:sp>
        <p:sp>
          <p:nvSpPr>
            <p:cNvPr id="35" name="Rectangle 19"/>
            <p:cNvSpPr>
              <a:spLocks noChangeArrowheads="1"/>
            </p:cNvSpPr>
            <p:nvPr/>
          </p:nvSpPr>
          <p:spPr bwMode="auto">
            <a:xfrm>
              <a:off x="7620000" y="2511425"/>
              <a:ext cx="1065213" cy="936625"/>
            </a:xfrm>
            <a:prstGeom prst="rect">
              <a:avLst/>
            </a:prstGeom>
            <a:solidFill>
              <a:schemeClr val="bg1">
                <a:lumMod val="75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sp>
          <p:nvSpPr>
            <p:cNvPr id="36" name="Rectangle 7"/>
            <p:cNvSpPr>
              <a:spLocks noChangeArrowheads="1"/>
            </p:cNvSpPr>
            <p:nvPr/>
          </p:nvSpPr>
          <p:spPr bwMode="auto">
            <a:xfrm>
              <a:off x="7624884" y="21277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a:t>
              </a:r>
            </a:p>
          </p:txBody>
        </p:sp>
        <p:sp>
          <p:nvSpPr>
            <p:cNvPr id="37" name="Rectangle 7"/>
            <p:cNvSpPr>
              <a:spLocks noChangeArrowheads="1"/>
            </p:cNvSpPr>
            <p:nvPr/>
          </p:nvSpPr>
          <p:spPr bwMode="auto">
            <a:xfrm>
              <a:off x="7624884" y="21277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B</a:t>
              </a:r>
            </a:p>
          </p:txBody>
        </p:sp>
        <p:cxnSp>
          <p:nvCxnSpPr>
            <p:cNvPr id="4" name="Straight Connector 3"/>
            <p:cNvCxnSpPr/>
            <p:nvPr/>
          </p:nvCxnSpPr>
          <p:spPr bwMode="auto">
            <a:xfrm flipV="1">
              <a:off x="6477000" y="952501"/>
              <a:ext cx="1143000" cy="108504"/>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cxnSp>
          <p:nvCxnSpPr>
            <p:cNvPr id="43" name="Straight Connector 42"/>
            <p:cNvCxnSpPr/>
            <p:nvPr/>
          </p:nvCxnSpPr>
          <p:spPr bwMode="auto">
            <a:xfrm>
              <a:off x="6477000" y="1447801"/>
              <a:ext cx="1143000" cy="3251200"/>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52" name="Rectangle 7"/>
            <p:cNvSpPr>
              <a:spLocks noChangeArrowheads="1"/>
            </p:cNvSpPr>
            <p:nvPr/>
          </p:nvSpPr>
          <p:spPr bwMode="auto">
            <a:xfrm>
              <a:off x="7624884" y="1750192"/>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t>
              </a:r>
            </a:p>
          </p:txBody>
        </p:sp>
      </p:grpSp>
      <p:grpSp>
        <p:nvGrpSpPr>
          <p:cNvPr id="19" name="Group 18"/>
          <p:cNvGrpSpPr/>
          <p:nvPr/>
        </p:nvGrpSpPr>
        <p:grpSpPr>
          <a:xfrm>
            <a:off x="4191000" y="6061352"/>
            <a:ext cx="838200" cy="369332"/>
            <a:chOff x="4191000" y="6061352"/>
            <a:chExt cx="838200" cy="369332"/>
          </a:xfrm>
        </p:grpSpPr>
        <p:sp>
          <p:nvSpPr>
            <p:cNvPr id="48" name="Text Box 16"/>
            <p:cNvSpPr txBox="1">
              <a:spLocks noChangeArrowheads="1"/>
            </p:cNvSpPr>
            <p:nvPr/>
          </p:nvSpPr>
          <p:spPr bwMode="auto">
            <a:xfrm>
              <a:off x="4191000" y="6061352"/>
              <a:ext cx="445956" cy="369332"/>
            </a:xfrm>
            <a:prstGeom prst="rect">
              <a:avLst/>
            </a:prstGeom>
            <a:noFill/>
            <a:ln w="28575">
              <a:noFill/>
              <a:miter lim="800000"/>
              <a:headEnd/>
              <a:tailEnd/>
            </a:ln>
          </p:spPr>
          <p:txBody>
            <a:bodyPr wrap="none" anchor="ctr">
              <a:spAutoFit/>
            </a:bodyPr>
            <a:lstStyle/>
            <a:p>
              <a:pPr eaLnBrk="0" hangingPunct="0"/>
              <a:r>
                <a:rPr lang="en-US" sz="1800" dirty="0">
                  <a:latin typeface="Calibri" pitchFamily="34" charset="0"/>
                </a:rPr>
                <a:t>rip</a:t>
              </a:r>
            </a:p>
          </p:txBody>
        </p:sp>
        <p:sp>
          <p:nvSpPr>
            <p:cNvPr id="49" name="Line 17"/>
            <p:cNvSpPr>
              <a:spLocks noChangeShapeType="1"/>
            </p:cNvSpPr>
            <p:nvPr/>
          </p:nvSpPr>
          <p:spPr bwMode="auto">
            <a:xfrm>
              <a:off x="4632325" y="6248400"/>
              <a:ext cx="396875" cy="0"/>
            </a:xfrm>
            <a:prstGeom prst="line">
              <a:avLst/>
            </a:prstGeom>
            <a:noFill/>
            <a:ln w="28575">
              <a:solidFill>
                <a:schemeClr val="tx1"/>
              </a:solidFill>
              <a:round/>
              <a:headEnd/>
              <a:tailEnd type="triangle" w="med" len="med"/>
            </a:ln>
          </p:spPr>
          <p:txBody>
            <a:bodyPr anchor="ctr">
              <a:spAutoFit/>
            </a:bodyPr>
            <a:lstStyle/>
            <a:p>
              <a:endParaRPr lang="en-US"/>
            </a:p>
          </p:txBody>
        </p:sp>
      </p:grpSp>
      <p:grpSp>
        <p:nvGrpSpPr>
          <p:cNvPr id="15" name="Group 14"/>
          <p:cNvGrpSpPr/>
          <p:nvPr/>
        </p:nvGrpSpPr>
        <p:grpSpPr>
          <a:xfrm>
            <a:off x="4191000" y="1089942"/>
            <a:ext cx="838200" cy="369332"/>
            <a:chOff x="4191000" y="1089942"/>
            <a:chExt cx="838200" cy="369332"/>
          </a:xfrm>
        </p:grpSpPr>
        <p:sp>
          <p:nvSpPr>
            <p:cNvPr id="50" name="Text Box 16"/>
            <p:cNvSpPr txBox="1">
              <a:spLocks noChangeArrowheads="1"/>
            </p:cNvSpPr>
            <p:nvPr/>
          </p:nvSpPr>
          <p:spPr bwMode="auto">
            <a:xfrm>
              <a:off x="4191000" y="1089942"/>
              <a:ext cx="445956"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alibri" pitchFamily="34" charset="0"/>
                </a:rPr>
                <a:t>rip</a:t>
              </a:r>
            </a:p>
          </p:txBody>
        </p:sp>
        <p:sp>
          <p:nvSpPr>
            <p:cNvPr id="51" name="Line 17"/>
            <p:cNvSpPr>
              <a:spLocks noChangeShapeType="1"/>
            </p:cNvSpPr>
            <p:nvPr/>
          </p:nvSpPr>
          <p:spPr bwMode="auto">
            <a:xfrm>
              <a:off x="4632325" y="1276990"/>
              <a:ext cx="396875" cy="0"/>
            </a:xfrm>
            <a:prstGeom prst="line">
              <a:avLst/>
            </a:prstGeom>
            <a:noFill/>
            <a:ln w="28575">
              <a:solidFill>
                <a:srgbClr val="C00000"/>
              </a:solidFill>
              <a:round/>
              <a:headEnd/>
              <a:tailEnd type="triangle" w="med" len="med"/>
            </a:ln>
          </p:spPr>
          <p:txBody>
            <a:bodyPr anchor="ctr">
              <a:spAutoFit/>
            </a:bodyPr>
            <a:lstStyle/>
            <a:p>
              <a:endParaRPr lang="en-US"/>
            </a:p>
          </p:txBody>
        </p:sp>
      </p:grpSp>
      <p:grpSp>
        <p:nvGrpSpPr>
          <p:cNvPr id="12" name="Group 11"/>
          <p:cNvGrpSpPr/>
          <p:nvPr/>
        </p:nvGrpSpPr>
        <p:grpSpPr>
          <a:xfrm>
            <a:off x="6786684" y="3889652"/>
            <a:ext cx="838200" cy="369332"/>
            <a:chOff x="6786684" y="3889652"/>
            <a:chExt cx="838200" cy="369332"/>
          </a:xfrm>
        </p:grpSpPr>
        <p:sp>
          <p:nvSpPr>
            <p:cNvPr id="54" name="Text Box 16"/>
            <p:cNvSpPr txBox="1">
              <a:spLocks noChangeArrowheads="1"/>
            </p:cNvSpPr>
            <p:nvPr/>
          </p:nvSpPr>
          <p:spPr bwMode="auto">
            <a:xfrm>
              <a:off x="6786684" y="3889652"/>
              <a:ext cx="445956"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alibri" pitchFamily="34" charset="0"/>
                </a:rPr>
                <a:t>rip</a:t>
              </a:r>
            </a:p>
          </p:txBody>
        </p:sp>
        <p:sp>
          <p:nvSpPr>
            <p:cNvPr id="55" name="Line 17"/>
            <p:cNvSpPr>
              <a:spLocks noChangeShapeType="1"/>
            </p:cNvSpPr>
            <p:nvPr/>
          </p:nvSpPr>
          <p:spPr bwMode="auto">
            <a:xfrm>
              <a:off x="7228009" y="4076700"/>
              <a:ext cx="396875" cy="0"/>
            </a:xfrm>
            <a:prstGeom prst="line">
              <a:avLst/>
            </a:prstGeom>
            <a:noFill/>
            <a:ln w="28575">
              <a:solidFill>
                <a:srgbClr val="C00000"/>
              </a:solidFill>
              <a:round/>
              <a:headEnd/>
              <a:tailEnd type="triangle" w="med" len="med"/>
            </a:ln>
          </p:spPr>
          <p:txBody>
            <a:bodyPr anchor="ctr">
              <a:spAutoFit/>
            </a:bodyPr>
            <a:lstStyle/>
            <a:p>
              <a:endParaRPr lang="en-US"/>
            </a:p>
          </p:txBody>
        </p:sp>
      </p:grpSp>
      <p:grpSp>
        <p:nvGrpSpPr>
          <p:cNvPr id="17" name="Group 16"/>
          <p:cNvGrpSpPr/>
          <p:nvPr/>
        </p:nvGrpSpPr>
        <p:grpSpPr>
          <a:xfrm>
            <a:off x="6786684" y="3261002"/>
            <a:ext cx="838200" cy="369332"/>
            <a:chOff x="6786684" y="3261002"/>
            <a:chExt cx="838200" cy="369332"/>
          </a:xfrm>
        </p:grpSpPr>
        <p:sp>
          <p:nvSpPr>
            <p:cNvPr id="56" name="Text Box 16"/>
            <p:cNvSpPr txBox="1">
              <a:spLocks noChangeArrowheads="1"/>
            </p:cNvSpPr>
            <p:nvPr/>
          </p:nvSpPr>
          <p:spPr bwMode="auto">
            <a:xfrm>
              <a:off x="6786684" y="3261002"/>
              <a:ext cx="445956"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alibri" pitchFamily="34" charset="0"/>
                </a:rPr>
                <a:t>rip</a:t>
              </a:r>
            </a:p>
          </p:txBody>
        </p:sp>
        <p:sp>
          <p:nvSpPr>
            <p:cNvPr id="57" name="Line 17"/>
            <p:cNvSpPr>
              <a:spLocks noChangeShapeType="1"/>
            </p:cNvSpPr>
            <p:nvPr/>
          </p:nvSpPr>
          <p:spPr bwMode="auto">
            <a:xfrm>
              <a:off x="7228009" y="3448050"/>
              <a:ext cx="396875" cy="0"/>
            </a:xfrm>
            <a:prstGeom prst="line">
              <a:avLst/>
            </a:prstGeom>
            <a:noFill/>
            <a:ln w="28575">
              <a:solidFill>
                <a:srgbClr val="C00000"/>
              </a:solidFill>
              <a:round/>
              <a:headEnd/>
              <a:tailEnd type="triangle" w="med" len="med"/>
            </a:ln>
          </p:spPr>
          <p:txBody>
            <a:bodyPr anchor="ctr">
              <a:spAutoFit/>
            </a:bodyPr>
            <a:lstStyle/>
            <a:p>
              <a:endParaRPr lang="en-US">
                <a:solidFill>
                  <a:srgbClr val="C00000"/>
                </a:solidFill>
              </a:endParaRPr>
            </a:p>
          </p:txBody>
        </p:sp>
      </p:grpSp>
      <p:sp>
        <p:nvSpPr>
          <p:cNvPr id="59" name="Arc 58"/>
          <p:cNvSpPr/>
          <p:nvPr/>
        </p:nvSpPr>
        <p:spPr bwMode="auto">
          <a:xfrm>
            <a:off x="3666980" y="1276990"/>
            <a:ext cx="1143000" cy="4879374"/>
          </a:xfrm>
          <a:prstGeom prst="arc">
            <a:avLst>
              <a:gd name="adj1" fmla="val 5391088"/>
              <a:gd name="adj2" fmla="val 16237356"/>
            </a:avLst>
          </a:prstGeom>
          <a:noFill/>
          <a:ln w="50800" cap="flat" cmpd="sng" algn="ctr">
            <a:solidFill>
              <a:srgbClr val="C00000"/>
            </a:solidFill>
            <a:prstDash val="solid"/>
            <a:round/>
            <a:headEnd type="stealth" w="med" len="med"/>
            <a:tailEnd type="none" w="med" len="med"/>
          </a:ln>
          <a:effectLst/>
        </p:spPr>
        <p:txBody>
          <a:bodyPr rtlCol="0" anchor="ctr"/>
          <a:lstStyle/>
          <a:p>
            <a:pPr algn="ctr"/>
            <a:endParaRPr lang="en-US"/>
          </a:p>
        </p:txBody>
      </p:sp>
      <p:grpSp>
        <p:nvGrpSpPr>
          <p:cNvPr id="13" name="Group 12"/>
          <p:cNvGrpSpPr/>
          <p:nvPr/>
        </p:nvGrpSpPr>
        <p:grpSpPr>
          <a:xfrm>
            <a:off x="6786684" y="2321692"/>
            <a:ext cx="838200" cy="369332"/>
            <a:chOff x="6786684" y="2321692"/>
            <a:chExt cx="838200" cy="369332"/>
          </a:xfrm>
        </p:grpSpPr>
        <p:sp>
          <p:nvSpPr>
            <p:cNvPr id="60" name="Text Box 16"/>
            <p:cNvSpPr txBox="1">
              <a:spLocks noChangeArrowheads="1"/>
            </p:cNvSpPr>
            <p:nvPr/>
          </p:nvSpPr>
          <p:spPr bwMode="auto">
            <a:xfrm>
              <a:off x="6786684" y="2321692"/>
              <a:ext cx="478401" cy="369332"/>
            </a:xfrm>
            <a:prstGeom prst="rect">
              <a:avLst/>
            </a:prstGeom>
            <a:noFill/>
            <a:ln w="28575">
              <a:noFill/>
              <a:miter lim="800000"/>
              <a:headEnd/>
              <a:tailEnd/>
            </a:ln>
          </p:spPr>
          <p:txBody>
            <a:bodyPr wrap="none" anchor="ctr">
              <a:spAutoFit/>
            </a:bodyPr>
            <a:lstStyle/>
            <a:p>
              <a:pPr eaLnBrk="0" hangingPunct="0"/>
              <a:r>
                <a:rPr lang="en-US" sz="1800" dirty="0" err="1">
                  <a:solidFill>
                    <a:srgbClr val="0070C0"/>
                  </a:solidFill>
                  <a:latin typeface="Calibri" pitchFamily="34" charset="0"/>
                </a:rPr>
                <a:t>rsp</a:t>
              </a:r>
              <a:endParaRPr lang="en-US" sz="1800" dirty="0">
                <a:solidFill>
                  <a:srgbClr val="0070C0"/>
                </a:solidFill>
                <a:latin typeface="Calibri" pitchFamily="34" charset="0"/>
              </a:endParaRPr>
            </a:p>
          </p:txBody>
        </p:sp>
        <p:sp>
          <p:nvSpPr>
            <p:cNvPr id="61" name="Line 17"/>
            <p:cNvSpPr>
              <a:spLocks noChangeShapeType="1"/>
            </p:cNvSpPr>
            <p:nvPr/>
          </p:nvSpPr>
          <p:spPr bwMode="auto">
            <a:xfrm>
              <a:off x="7228009" y="2508740"/>
              <a:ext cx="396875" cy="0"/>
            </a:xfrm>
            <a:prstGeom prst="line">
              <a:avLst/>
            </a:prstGeom>
            <a:noFill/>
            <a:ln w="28575">
              <a:solidFill>
                <a:srgbClr val="0070C0"/>
              </a:solidFill>
              <a:round/>
              <a:headEnd/>
              <a:tailEnd type="triangle" w="med" len="med"/>
            </a:ln>
          </p:spPr>
          <p:txBody>
            <a:bodyPr anchor="ctr">
              <a:spAutoFit/>
            </a:bodyPr>
            <a:lstStyle/>
            <a:p>
              <a:endParaRPr lang="en-US">
                <a:solidFill>
                  <a:srgbClr val="C00000"/>
                </a:solidFill>
              </a:endParaRPr>
            </a:p>
          </p:txBody>
        </p:sp>
      </p:grpSp>
      <p:grpSp>
        <p:nvGrpSpPr>
          <p:cNvPr id="14" name="Group 13"/>
          <p:cNvGrpSpPr/>
          <p:nvPr/>
        </p:nvGrpSpPr>
        <p:grpSpPr>
          <a:xfrm>
            <a:off x="6786684" y="1940692"/>
            <a:ext cx="838200" cy="369332"/>
            <a:chOff x="6786684" y="1940692"/>
            <a:chExt cx="838200" cy="369332"/>
          </a:xfrm>
        </p:grpSpPr>
        <p:sp>
          <p:nvSpPr>
            <p:cNvPr id="62" name="Text Box 16"/>
            <p:cNvSpPr txBox="1">
              <a:spLocks noChangeArrowheads="1"/>
            </p:cNvSpPr>
            <p:nvPr/>
          </p:nvSpPr>
          <p:spPr bwMode="auto">
            <a:xfrm>
              <a:off x="6786684" y="1940692"/>
              <a:ext cx="478401" cy="369332"/>
            </a:xfrm>
            <a:prstGeom prst="rect">
              <a:avLst/>
            </a:prstGeom>
            <a:noFill/>
            <a:ln w="28575">
              <a:noFill/>
              <a:miter lim="800000"/>
              <a:headEnd/>
              <a:tailEnd/>
            </a:ln>
          </p:spPr>
          <p:txBody>
            <a:bodyPr wrap="none" anchor="ctr">
              <a:spAutoFit/>
            </a:bodyPr>
            <a:lstStyle/>
            <a:p>
              <a:pPr eaLnBrk="0" hangingPunct="0"/>
              <a:r>
                <a:rPr lang="en-US" sz="1800" dirty="0" err="1">
                  <a:solidFill>
                    <a:srgbClr val="0070C0"/>
                  </a:solidFill>
                  <a:latin typeface="Calibri" pitchFamily="34" charset="0"/>
                </a:rPr>
                <a:t>rsp</a:t>
              </a:r>
              <a:endParaRPr lang="en-US" sz="1800" dirty="0">
                <a:solidFill>
                  <a:srgbClr val="0070C0"/>
                </a:solidFill>
                <a:latin typeface="Calibri" pitchFamily="34" charset="0"/>
              </a:endParaRPr>
            </a:p>
          </p:txBody>
        </p:sp>
        <p:sp>
          <p:nvSpPr>
            <p:cNvPr id="63" name="Line 17"/>
            <p:cNvSpPr>
              <a:spLocks noChangeShapeType="1"/>
            </p:cNvSpPr>
            <p:nvPr/>
          </p:nvSpPr>
          <p:spPr bwMode="auto">
            <a:xfrm>
              <a:off x="7228009" y="2127740"/>
              <a:ext cx="396875" cy="0"/>
            </a:xfrm>
            <a:prstGeom prst="line">
              <a:avLst/>
            </a:prstGeom>
            <a:noFill/>
            <a:ln w="28575">
              <a:solidFill>
                <a:srgbClr val="0070C0"/>
              </a:solidFill>
              <a:round/>
              <a:headEnd/>
              <a:tailEnd type="triangle" w="med" len="med"/>
            </a:ln>
          </p:spPr>
          <p:txBody>
            <a:bodyPr anchor="ctr">
              <a:spAutoFit/>
            </a:bodyPr>
            <a:lstStyle/>
            <a:p>
              <a:endParaRPr lang="en-US">
                <a:solidFill>
                  <a:srgbClr val="C00000"/>
                </a:solidFill>
              </a:endParaRPr>
            </a:p>
          </p:txBody>
        </p:sp>
      </p:grpSp>
      <p:grpSp>
        <p:nvGrpSpPr>
          <p:cNvPr id="10" name="Group 9"/>
          <p:cNvGrpSpPr/>
          <p:nvPr/>
        </p:nvGrpSpPr>
        <p:grpSpPr>
          <a:xfrm>
            <a:off x="2971800" y="1276990"/>
            <a:ext cx="1752600" cy="4971410"/>
            <a:chOff x="2971800" y="1276990"/>
            <a:chExt cx="1752600" cy="4971410"/>
          </a:xfrm>
        </p:grpSpPr>
        <p:sp>
          <p:nvSpPr>
            <p:cNvPr id="9" name="Arc 8"/>
            <p:cNvSpPr/>
            <p:nvPr/>
          </p:nvSpPr>
          <p:spPr bwMode="auto">
            <a:xfrm>
              <a:off x="3581400" y="1276990"/>
              <a:ext cx="1143000" cy="4971410"/>
            </a:xfrm>
            <a:prstGeom prst="arc">
              <a:avLst>
                <a:gd name="adj1" fmla="val 5391088"/>
                <a:gd name="adj2" fmla="val 16237356"/>
              </a:avLst>
            </a:prstGeom>
            <a:noFill/>
            <a:ln w="50800" cap="flat" cmpd="sng" algn="ctr">
              <a:solidFill>
                <a:srgbClr val="C00000"/>
              </a:solidFill>
              <a:prstDash val="solid"/>
              <a:round/>
              <a:headEnd type="none" w="med" len="med"/>
              <a:tailEnd type="stealth" w="med" len="med"/>
            </a:ln>
            <a:effectLst/>
          </p:spPr>
          <p:txBody>
            <a:bodyPr rtlCol="0" anchor="ctr"/>
            <a:lstStyle/>
            <a:p>
              <a:pPr algn="ctr"/>
              <a:endParaRPr lang="en-US"/>
            </a:p>
          </p:txBody>
        </p:sp>
        <p:sp>
          <p:nvSpPr>
            <p:cNvPr id="64" name="Text Box 16"/>
            <p:cNvSpPr txBox="1">
              <a:spLocks noChangeArrowheads="1"/>
            </p:cNvSpPr>
            <p:nvPr/>
          </p:nvSpPr>
          <p:spPr bwMode="auto">
            <a:xfrm>
              <a:off x="2971800" y="3405607"/>
              <a:ext cx="598241"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ourier New" panose="02070309020205020404" pitchFamily="49" charset="0"/>
                  <a:cs typeface="Courier New" panose="02070309020205020404" pitchFamily="49" charset="0"/>
                </a:rPr>
                <a:t>ret</a:t>
              </a:r>
            </a:p>
          </p:txBody>
        </p:sp>
      </p:grpSp>
      <p:sp>
        <p:nvSpPr>
          <p:cNvPr id="65" name="Text Box 16"/>
          <p:cNvSpPr txBox="1">
            <a:spLocks noChangeArrowheads="1"/>
          </p:cNvSpPr>
          <p:nvPr/>
        </p:nvSpPr>
        <p:spPr bwMode="auto">
          <a:xfrm>
            <a:off x="3805080" y="3405607"/>
            <a:ext cx="598241"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ourier New" panose="02070309020205020404" pitchFamily="49" charset="0"/>
                <a:cs typeface="Courier New" panose="02070309020205020404" pitchFamily="49" charset="0"/>
              </a:rPr>
              <a:t>ret</a:t>
            </a:r>
          </a:p>
        </p:txBody>
      </p:sp>
      <p:grpSp>
        <p:nvGrpSpPr>
          <p:cNvPr id="74" name="Group 73"/>
          <p:cNvGrpSpPr/>
          <p:nvPr/>
        </p:nvGrpSpPr>
        <p:grpSpPr>
          <a:xfrm>
            <a:off x="4191000" y="5971698"/>
            <a:ext cx="838200" cy="369332"/>
            <a:chOff x="4191000" y="6061352"/>
            <a:chExt cx="838200" cy="369332"/>
          </a:xfrm>
        </p:grpSpPr>
        <p:sp>
          <p:nvSpPr>
            <p:cNvPr id="75" name="Text Box 16"/>
            <p:cNvSpPr txBox="1">
              <a:spLocks noChangeArrowheads="1"/>
            </p:cNvSpPr>
            <p:nvPr/>
          </p:nvSpPr>
          <p:spPr bwMode="auto">
            <a:xfrm>
              <a:off x="4191000" y="6061352"/>
              <a:ext cx="445956" cy="369332"/>
            </a:xfrm>
            <a:prstGeom prst="rect">
              <a:avLst/>
            </a:prstGeom>
            <a:noFill/>
            <a:ln w="28575">
              <a:noFill/>
              <a:miter lim="800000"/>
              <a:headEnd/>
              <a:tailEnd/>
            </a:ln>
          </p:spPr>
          <p:txBody>
            <a:bodyPr wrap="none" anchor="ctr">
              <a:spAutoFit/>
            </a:bodyPr>
            <a:lstStyle/>
            <a:p>
              <a:pPr eaLnBrk="0" hangingPunct="0"/>
              <a:r>
                <a:rPr lang="en-US" sz="1800" dirty="0">
                  <a:latin typeface="Calibri" pitchFamily="34" charset="0"/>
                </a:rPr>
                <a:t>rip</a:t>
              </a:r>
            </a:p>
          </p:txBody>
        </p:sp>
        <p:sp>
          <p:nvSpPr>
            <p:cNvPr id="76" name="Line 17"/>
            <p:cNvSpPr>
              <a:spLocks noChangeShapeType="1"/>
            </p:cNvSpPr>
            <p:nvPr/>
          </p:nvSpPr>
          <p:spPr bwMode="auto">
            <a:xfrm>
              <a:off x="4632325" y="6248400"/>
              <a:ext cx="396875" cy="0"/>
            </a:xfrm>
            <a:prstGeom prst="line">
              <a:avLst/>
            </a:prstGeom>
            <a:noFill/>
            <a:ln w="28575">
              <a:solidFill>
                <a:schemeClr val="tx1"/>
              </a:solidFill>
              <a:round/>
              <a:headEnd/>
              <a:tailEnd type="triangle" w="med" len="med"/>
            </a:ln>
          </p:spPr>
          <p:txBody>
            <a:bodyPr anchor="ctr">
              <a:spAutoFit/>
            </a:bodyPr>
            <a:lstStyle/>
            <a:p>
              <a:endParaRPr lang="en-US"/>
            </a:p>
          </p:txBody>
        </p:sp>
      </p:grpSp>
      <p:grpSp>
        <p:nvGrpSpPr>
          <p:cNvPr id="53" name="Group 52"/>
          <p:cNvGrpSpPr/>
          <p:nvPr/>
        </p:nvGrpSpPr>
        <p:grpSpPr>
          <a:xfrm>
            <a:off x="6786684" y="1571360"/>
            <a:ext cx="838200" cy="369332"/>
            <a:chOff x="6786684" y="1940692"/>
            <a:chExt cx="838200" cy="369332"/>
          </a:xfrm>
        </p:grpSpPr>
        <p:sp>
          <p:nvSpPr>
            <p:cNvPr id="58" name="Text Box 16"/>
            <p:cNvSpPr txBox="1">
              <a:spLocks noChangeArrowheads="1"/>
            </p:cNvSpPr>
            <p:nvPr/>
          </p:nvSpPr>
          <p:spPr bwMode="auto">
            <a:xfrm>
              <a:off x="6786684" y="1940692"/>
              <a:ext cx="478401" cy="369332"/>
            </a:xfrm>
            <a:prstGeom prst="rect">
              <a:avLst/>
            </a:prstGeom>
            <a:noFill/>
            <a:ln w="28575">
              <a:noFill/>
              <a:miter lim="800000"/>
              <a:headEnd/>
              <a:tailEnd/>
            </a:ln>
          </p:spPr>
          <p:txBody>
            <a:bodyPr wrap="none" anchor="ctr">
              <a:spAutoFit/>
            </a:bodyPr>
            <a:lstStyle/>
            <a:p>
              <a:pPr eaLnBrk="0" hangingPunct="0"/>
              <a:r>
                <a:rPr lang="en-US" sz="1800" dirty="0" err="1">
                  <a:solidFill>
                    <a:srgbClr val="0070C0"/>
                  </a:solidFill>
                  <a:latin typeface="Calibri" pitchFamily="34" charset="0"/>
                </a:rPr>
                <a:t>rsp</a:t>
              </a:r>
              <a:endParaRPr lang="en-US" sz="1800" dirty="0">
                <a:solidFill>
                  <a:srgbClr val="0070C0"/>
                </a:solidFill>
                <a:latin typeface="Calibri" pitchFamily="34" charset="0"/>
              </a:endParaRPr>
            </a:p>
          </p:txBody>
        </p:sp>
        <p:sp>
          <p:nvSpPr>
            <p:cNvPr id="66" name="Line 17"/>
            <p:cNvSpPr>
              <a:spLocks noChangeShapeType="1"/>
            </p:cNvSpPr>
            <p:nvPr/>
          </p:nvSpPr>
          <p:spPr bwMode="auto">
            <a:xfrm>
              <a:off x="7228009" y="2127740"/>
              <a:ext cx="396875" cy="0"/>
            </a:xfrm>
            <a:prstGeom prst="line">
              <a:avLst/>
            </a:prstGeom>
            <a:noFill/>
            <a:ln w="28575">
              <a:solidFill>
                <a:srgbClr val="0070C0"/>
              </a:solidFill>
              <a:round/>
              <a:headEnd/>
              <a:tailEnd type="triangle" w="med" len="med"/>
            </a:ln>
          </p:spPr>
          <p:txBody>
            <a:bodyPr anchor="ctr">
              <a:spAutoFit/>
            </a:bodyPr>
            <a:lstStyle/>
            <a:p>
              <a:endParaRPr lang="en-US">
                <a:solidFill>
                  <a:srgbClr val="C00000"/>
                </a:solidFill>
              </a:endParaRPr>
            </a:p>
          </p:txBody>
        </p:sp>
      </p:grpSp>
    </p:spTree>
    <p:extLst>
      <p:ext uri="{BB962C8B-B14F-4D97-AF65-F5344CB8AC3E}">
        <p14:creationId xmlns:p14="http://schemas.microsoft.com/office/powerpoint/2010/main" val="7284867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65" grpId="0"/>
      <p:bldP spid="6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493713"/>
            <a:ext cx="8763000" cy="573087"/>
          </a:xfrm>
        </p:spPr>
        <p:txBody>
          <a:bodyPr/>
          <a:lstStyle/>
          <a:p>
            <a:pPr eaLnBrk="1" hangingPunct="1"/>
            <a:r>
              <a:rPr lang="en-US" sz="3200" dirty="0"/>
              <a:t>What To Do About Buffer Overflow Attacks</a:t>
            </a:r>
          </a:p>
        </p:txBody>
      </p:sp>
      <p:sp>
        <p:nvSpPr>
          <p:cNvPr id="31747" name="Rectangle 3"/>
          <p:cNvSpPr>
            <a:spLocks noGrp="1" noChangeArrowheads="1"/>
          </p:cNvSpPr>
          <p:nvPr>
            <p:ph type="body" idx="1"/>
          </p:nvPr>
        </p:nvSpPr>
        <p:spPr>
          <a:xfrm>
            <a:off x="404813" y="1327150"/>
            <a:ext cx="8281987" cy="5454650"/>
          </a:xfrm>
        </p:spPr>
        <p:txBody>
          <a:bodyPr/>
          <a:lstStyle/>
          <a:p>
            <a:pPr eaLnBrk="1" hangingPunct="1"/>
            <a:r>
              <a:rPr lang="en-US" dirty="0"/>
              <a:t>Avoid overflow vulnerabilities</a:t>
            </a:r>
          </a:p>
          <a:p>
            <a:pPr lvl="2" eaLnBrk="1" hangingPunct="1"/>
            <a:endParaRPr lang="en-US" dirty="0"/>
          </a:p>
          <a:p>
            <a:pPr eaLnBrk="1" hangingPunct="1"/>
            <a:r>
              <a:rPr lang="en-US" dirty="0"/>
              <a:t>Employ system-level protections</a:t>
            </a:r>
          </a:p>
          <a:p>
            <a:pPr lvl="2" eaLnBrk="1" hangingPunct="1"/>
            <a:endParaRPr lang="en-US" dirty="0"/>
          </a:p>
          <a:p>
            <a:pPr eaLnBrk="1" hangingPunct="1"/>
            <a:r>
              <a:rPr lang="en-US" dirty="0"/>
              <a:t>Have compiler use “stack canaries”</a:t>
            </a:r>
          </a:p>
          <a:p>
            <a:pPr eaLnBrk="1" hangingPunct="1"/>
            <a:endParaRPr lang="en-US" dirty="0"/>
          </a:p>
          <a:p>
            <a:pPr eaLnBrk="1" hangingPunct="1"/>
            <a:endParaRPr lang="en-US" dirty="0"/>
          </a:p>
          <a:p>
            <a:pPr eaLnBrk="1" hangingPunct="1"/>
            <a:r>
              <a:rPr lang="en-US" dirty="0"/>
              <a:t>Lets talk about each…</a:t>
            </a:r>
          </a:p>
        </p:txBody>
      </p:sp>
    </p:spTree>
    <p:extLst>
      <p:ext uri="{BB962C8B-B14F-4D97-AF65-F5344CB8AC3E}">
        <p14:creationId xmlns:p14="http://schemas.microsoft.com/office/powerpoint/2010/main" val="132759547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85775" y="457200"/>
            <a:ext cx="8658225" cy="762000"/>
          </a:xfrm>
        </p:spPr>
        <p:txBody>
          <a:bodyPr/>
          <a:lstStyle/>
          <a:p>
            <a:pPr eaLnBrk="1" hangingPunct="1"/>
            <a:r>
              <a:rPr lang="en-US" dirty="0"/>
              <a:t>1. Avoid Overflow Vulnerabilities in Code (!)</a:t>
            </a:r>
          </a:p>
        </p:txBody>
      </p:sp>
      <p:sp>
        <p:nvSpPr>
          <p:cNvPr id="37891" name="Rectangle 3"/>
          <p:cNvSpPr>
            <a:spLocks noGrp="1" noChangeArrowheads="1"/>
          </p:cNvSpPr>
          <p:nvPr>
            <p:ph type="body" idx="1"/>
          </p:nvPr>
        </p:nvSpPr>
        <p:spPr>
          <a:xfrm>
            <a:off x="519113" y="4038600"/>
            <a:ext cx="8091487" cy="2482850"/>
          </a:xfrm>
        </p:spPr>
        <p:txBody>
          <a:bodyPr/>
          <a:lstStyle/>
          <a:p>
            <a:pPr eaLnBrk="1" hangingPunct="1">
              <a:lnSpc>
                <a:spcPct val="85000"/>
              </a:lnSpc>
            </a:pPr>
            <a:r>
              <a:rPr lang="en-US" dirty="0"/>
              <a:t>For example, use library routines that limit string lengths</a:t>
            </a:r>
          </a:p>
          <a:p>
            <a:pPr lvl="1" eaLnBrk="1" hangingPunct="1">
              <a:lnSpc>
                <a:spcPct val="90000"/>
              </a:lnSpc>
            </a:pPr>
            <a:r>
              <a:rPr lang="en-US" b="1" dirty="0" err="1">
                <a:solidFill>
                  <a:srgbClr val="C00000"/>
                </a:solidFill>
                <a:latin typeface="Courier New" pitchFamily="49" charset="0"/>
              </a:rPr>
              <a:t>f</a:t>
            </a:r>
            <a:r>
              <a:rPr lang="en-US" b="1" dirty="0" err="1">
                <a:latin typeface="Courier New" pitchFamily="49" charset="0"/>
              </a:rPr>
              <a:t>gets</a:t>
            </a:r>
            <a:r>
              <a:rPr lang="en-US" dirty="0"/>
              <a:t> instead of </a:t>
            </a:r>
            <a:r>
              <a:rPr lang="en-US" b="1" dirty="0">
                <a:latin typeface="Courier New" pitchFamily="49" charset="0"/>
              </a:rPr>
              <a:t>gets</a:t>
            </a:r>
          </a:p>
          <a:p>
            <a:pPr lvl="1" eaLnBrk="1" hangingPunct="1">
              <a:lnSpc>
                <a:spcPct val="90000"/>
              </a:lnSpc>
            </a:pPr>
            <a:r>
              <a:rPr lang="en-US" b="1" dirty="0" err="1">
                <a:latin typeface="Courier New" pitchFamily="49" charset="0"/>
                <a:cs typeface="Courier New" pitchFamily="49" charset="0"/>
              </a:rPr>
              <a:t>str</a:t>
            </a:r>
            <a:r>
              <a:rPr lang="en-US" b="1" dirty="0" err="1">
                <a:solidFill>
                  <a:srgbClr val="C00000"/>
                </a:solidFill>
                <a:latin typeface="Courier New" pitchFamily="49" charset="0"/>
                <a:cs typeface="Courier New" pitchFamily="49" charset="0"/>
              </a:rPr>
              <a:t>n</a:t>
            </a:r>
            <a:r>
              <a:rPr lang="en-US" b="1" dirty="0" err="1">
                <a:latin typeface="Courier New" pitchFamily="49" charset="0"/>
                <a:cs typeface="Courier New" pitchFamily="49" charset="0"/>
              </a:rPr>
              <a:t>cpy</a:t>
            </a:r>
            <a:r>
              <a:rPr lang="en-US" dirty="0"/>
              <a:t> instead of </a:t>
            </a:r>
            <a:r>
              <a:rPr lang="en-US" b="1" dirty="0" err="1">
                <a:latin typeface="Courier New" pitchFamily="49" charset="0"/>
              </a:rPr>
              <a:t>strcpy</a:t>
            </a:r>
            <a:endParaRPr lang="en-US" b="1" dirty="0">
              <a:latin typeface="Courier New" pitchFamily="49" charset="0"/>
            </a:endParaRPr>
          </a:p>
          <a:p>
            <a:pPr lvl="1" eaLnBrk="1" hangingPunct="1">
              <a:lnSpc>
                <a:spcPct val="90000"/>
              </a:lnSpc>
            </a:pPr>
            <a:r>
              <a:rPr lang="en-US" dirty="0"/>
              <a:t>Don’t use </a:t>
            </a:r>
            <a:r>
              <a:rPr lang="en-US" b="1" dirty="0" err="1">
                <a:latin typeface="Courier New" pitchFamily="49" charset="0"/>
              </a:rPr>
              <a:t>scanf</a:t>
            </a:r>
            <a:r>
              <a:rPr lang="en-US" dirty="0"/>
              <a:t> with </a:t>
            </a:r>
            <a:r>
              <a:rPr lang="en-US" b="1" dirty="0">
                <a:latin typeface="Courier New" pitchFamily="49" charset="0"/>
              </a:rPr>
              <a:t>%s</a:t>
            </a:r>
            <a:r>
              <a:rPr lang="en-US" dirty="0"/>
              <a:t> conversion specification</a:t>
            </a:r>
          </a:p>
          <a:p>
            <a:pPr lvl="2" eaLnBrk="1" hangingPunct="1">
              <a:lnSpc>
                <a:spcPct val="97000"/>
              </a:lnSpc>
            </a:pPr>
            <a:r>
              <a:rPr lang="en-US" dirty="0"/>
              <a:t>Use </a:t>
            </a:r>
            <a:r>
              <a:rPr lang="en-US" b="1" dirty="0" err="1">
                <a:latin typeface="Courier New" pitchFamily="49" charset="0"/>
              </a:rPr>
              <a:t>fgets</a:t>
            </a:r>
            <a:r>
              <a:rPr lang="en-US" dirty="0"/>
              <a:t> to read the string</a:t>
            </a:r>
          </a:p>
          <a:p>
            <a:pPr lvl="2" eaLnBrk="1" hangingPunct="1">
              <a:lnSpc>
                <a:spcPct val="97000"/>
              </a:lnSpc>
            </a:pPr>
            <a:r>
              <a:rPr lang="en-US" dirty="0"/>
              <a:t>Or use </a:t>
            </a:r>
            <a:r>
              <a:rPr lang="en-US" b="1" dirty="0">
                <a:latin typeface="Courier New" pitchFamily="49" charset="0"/>
              </a:rPr>
              <a:t>%</a:t>
            </a:r>
            <a:r>
              <a:rPr lang="en-US" b="1" dirty="0">
                <a:solidFill>
                  <a:srgbClr val="C00000"/>
                </a:solidFill>
                <a:latin typeface="Courier New" pitchFamily="49" charset="0"/>
              </a:rPr>
              <a:t>n</a:t>
            </a:r>
            <a:r>
              <a:rPr lang="en-US" b="1" dirty="0">
                <a:latin typeface="Courier New" pitchFamily="49" charset="0"/>
              </a:rPr>
              <a:t>s</a:t>
            </a:r>
            <a:r>
              <a:rPr lang="en-US" b="1" dirty="0"/>
              <a:t>  </a:t>
            </a:r>
            <a:r>
              <a:rPr lang="en-US" dirty="0"/>
              <a:t>where </a:t>
            </a:r>
            <a:r>
              <a:rPr lang="en-US" b="1" dirty="0">
                <a:latin typeface="Courier New" pitchFamily="49" charset="0"/>
              </a:rPr>
              <a:t>n</a:t>
            </a:r>
            <a:r>
              <a:rPr lang="en-US" dirty="0"/>
              <a:t> is a suitable integer</a:t>
            </a:r>
          </a:p>
        </p:txBody>
      </p:sp>
      <p:sp>
        <p:nvSpPr>
          <p:cNvPr id="37892" name="Rectangle 4"/>
          <p:cNvSpPr>
            <a:spLocks noChangeArrowheads="1"/>
          </p:cNvSpPr>
          <p:nvPr/>
        </p:nvSpPr>
        <p:spPr bwMode="auto">
          <a:xfrm>
            <a:off x="609600" y="1447800"/>
            <a:ext cx="5943600" cy="2028761"/>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Echo Line */</a:t>
            </a:r>
            <a:br>
              <a:rPr lang="en-US" sz="1800" dirty="0">
                <a:latin typeface="Courier New" pitchFamily="49" charset="0"/>
                <a:ea typeface="MS Mincho" pitchFamily="49" charset="-128"/>
              </a:rPr>
            </a:br>
            <a:r>
              <a:rPr lang="en-US" sz="1800" dirty="0">
                <a:latin typeface="Courier New" pitchFamily="49" charset="0"/>
                <a:ea typeface="MS Mincho" pitchFamily="49" charset="-128"/>
              </a:rPr>
              <a:t>void echo()</a:t>
            </a:r>
            <a:br>
              <a:rPr lang="en-US" sz="1800" dirty="0">
                <a:latin typeface="Courier New" pitchFamily="49" charset="0"/>
                <a:ea typeface="MS Mincho" pitchFamily="49" charset="-128"/>
              </a:rPr>
            </a:br>
            <a:r>
              <a:rPr lang="en-US" sz="1800" dirty="0">
                <a:latin typeface="Courier New" pitchFamily="49" charset="0"/>
                <a:ea typeface="MS Mincho" pitchFamily="49" charset="-128"/>
              </a:rPr>
              <a:t>{</a:t>
            </a:r>
            <a:br>
              <a:rPr lang="en-US" sz="1800" dirty="0">
                <a:latin typeface="Courier New" pitchFamily="49" charset="0"/>
                <a:ea typeface="MS Mincho" pitchFamily="49" charset="-128"/>
              </a:rPr>
            </a:br>
            <a:r>
              <a:rPr lang="en-US" sz="1800" dirty="0">
                <a:latin typeface="Courier New" pitchFamily="49" charset="0"/>
                <a:ea typeface="MS Mincho" pitchFamily="49" charset="-128"/>
              </a:rPr>
              <a:t>    char </a:t>
            </a:r>
            <a:r>
              <a:rPr lang="en-US" sz="1800" dirty="0" err="1">
                <a:latin typeface="Courier New" pitchFamily="49" charset="0"/>
                <a:ea typeface="MS Mincho" pitchFamily="49" charset="-128"/>
              </a:rPr>
              <a:t>buf</a:t>
            </a:r>
            <a:r>
              <a:rPr lang="en-US" sz="1800" dirty="0">
                <a:latin typeface="Courier New" pitchFamily="49" charset="0"/>
                <a:ea typeface="MS Mincho" pitchFamily="49" charset="-128"/>
              </a:rPr>
              <a:t>[4];  </a:t>
            </a:r>
            <a:br>
              <a:rPr lang="en-US" sz="1800" dirty="0">
                <a:latin typeface="Courier New" pitchFamily="49" charset="0"/>
                <a:ea typeface="MS Mincho" pitchFamily="49" charset="-128"/>
              </a:rPr>
            </a:br>
            <a:r>
              <a:rPr lang="en-US" sz="1800" dirty="0">
                <a:latin typeface="Courier New" pitchFamily="49" charset="0"/>
                <a:ea typeface="MS Mincho" pitchFamily="49" charset="-128"/>
              </a:rPr>
              <a:t>    </a:t>
            </a:r>
            <a:r>
              <a:rPr lang="en-US" sz="1800" dirty="0" err="1">
                <a:solidFill>
                  <a:srgbClr val="C00000"/>
                </a:solidFill>
                <a:latin typeface="Courier New" pitchFamily="49" charset="0"/>
                <a:ea typeface="MS Mincho" pitchFamily="49" charset="-128"/>
              </a:rPr>
              <a:t>fgets</a:t>
            </a:r>
            <a:r>
              <a:rPr lang="en-US" sz="1800" dirty="0">
                <a:solidFill>
                  <a:srgbClr val="C00000"/>
                </a:solidFill>
                <a:latin typeface="Courier New" pitchFamily="49" charset="0"/>
                <a:ea typeface="MS Mincho" pitchFamily="49" charset="-128"/>
              </a:rPr>
              <a:t>(</a:t>
            </a:r>
            <a:r>
              <a:rPr lang="en-US" sz="1800" dirty="0" err="1">
                <a:solidFill>
                  <a:srgbClr val="C00000"/>
                </a:solidFill>
                <a:latin typeface="Courier New" pitchFamily="49" charset="0"/>
                <a:ea typeface="MS Mincho" pitchFamily="49" charset="-128"/>
              </a:rPr>
              <a:t>buf</a:t>
            </a:r>
            <a:r>
              <a:rPr lang="en-US" sz="1800" dirty="0">
                <a:solidFill>
                  <a:srgbClr val="C00000"/>
                </a:solidFill>
                <a:latin typeface="Courier New" pitchFamily="49" charset="0"/>
                <a:ea typeface="MS Mincho" pitchFamily="49" charset="-128"/>
              </a:rPr>
              <a:t>, 4, stdin);</a:t>
            </a:r>
            <a:br>
              <a:rPr lang="en-US" sz="1800" dirty="0">
                <a:latin typeface="Courier New" pitchFamily="49" charset="0"/>
                <a:ea typeface="MS Mincho" pitchFamily="49" charset="-128"/>
              </a:rPr>
            </a:br>
            <a:r>
              <a:rPr lang="en-US" sz="1800" dirty="0">
                <a:latin typeface="Courier New" pitchFamily="49" charset="0"/>
                <a:ea typeface="MS Mincho" pitchFamily="49" charset="-128"/>
              </a:rPr>
              <a:t>    puts(</a:t>
            </a:r>
            <a:r>
              <a:rPr lang="en-US" sz="1800" dirty="0" err="1">
                <a:latin typeface="Courier New" pitchFamily="49" charset="0"/>
                <a:ea typeface="MS Mincho" pitchFamily="49" charset="-128"/>
              </a:rPr>
              <a:t>buf</a:t>
            </a:r>
            <a:r>
              <a:rPr lang="en-US" sz="1800" dirty="0">
                <a:latin typeface="Courier New" pitchFamily="49" charset="0"/>
                <a:ea typeface="MS Mincho" pitchFamily="49" charset="-128"/>
              </a:rPr>
              <a:t>);</a:t>
            </a:r>
            <a:br>
              <a:rPr lang="en-US" sz="1800" dirty="0">
                <a:latin typeface="Courier New" pitchFamily="49" charset="0"/>
                <a:ea typeface="MS Mincho" pitchFamily="49" charset="-128"/>
              </a:rPr>
            </a:br>
            <a:r>
              <a:rPr lang="en-US" sz="1800" dirty="0">
                <a:latin typeface="Courier New" pitchFamily="49" charset="0"/>
                <a:ea typeface="MS Mincho" pitchFamily="49" charset="-128"/>
              </a:rPr>
              <a:t>}</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533400"/>
            <a:ext cx="8077200" cy="533400"/>
          </a:xfrm>
        </p:spPr>
        <p:txBody>
          <a:bodyPr/>
          <a:lstStyle/>
          <a:p>
            <a:pPr eaLnBrk="1" hangingPunct="1"/>
            <a:r>
              <a:rPr lang="en-US" dirty="0"/>
              <a:t>2. System-Level Protections can help</a:t>
            </a:r>
          </a:p>
        </p:txBody>
      </p:sp>
      <p:sp>
        <p:nvSpPr>
          <p:cNvPr id="38916" name="Rectangle 44"/>
          <p:cNvSpPr>
            <a:spLocks noGrp="1" noChangeArrowheads="1"/>
          </p:cNvSpPr>
          <p:nvPr>
            <p:ph type="body" idx="1"/>
          </p:nvPr>
        </p:nvSpPr>
        <p:spPr>
          <a:xfrm>
            <a:off x="366713" y="1328738"/>
            <a:ext cx="4433887" cy="2938462"/>
          </a:xfrm>
        </p:spPr>
        <p:txBody>
          <a:bodyPr/>
          <a:lstStyle/>
          <a:p>
            <a:pPr eaLnBrk="1" hangingPunct="1"/>
            <a:r>
              <a:rPr lang="en-US" dirty="0"/>
              <a:t>Randomized stack offsets</a:t>
            </a:r>
          </a:p>
          <a:p>
            <a:pPr lvl="1" eaLnBrk="1" hangingPunct="1"/>
            <a:r>
              <a:rPr lang="en-US" dirty="0"/>
              <a:t>At start of program, allocate random amount of space on stack</a:t>
            </a:r>
          </a:p>
          <a:p>
            <a:pPr lvl="1" eaLnBrk="1" hangingPunct="1"/>
            <a:r>
              <a:rPr lang="en-US" dirty="0"/>
              <a:t>Shifts stack addresses for entire program</a:t>
            </a:r>
          </a:p>
          <a:p>
            <a:pPr lvl="1" eaLnBrk="1" hangingPunct="1"/>
            <a:r>
              <a:rPr lang="en-US" dirty="0"/>
              <a:t>Makes it difficult for hacker to predict beginning of inserted code</a:t>
            </a:r>
          </a:p>
          <a:p>
            <a:pPr lvl="1" eaLnBrk="1" hangingPunct="1"/>
            <a:r>
              <a:rPr lang="en-US" dirty="0"/>
              <a:t>E.g.: 5 executions of memory allocation code</a:t>
            </a:r>
          </a:p>
          <a:p>
            <a:pPr lvl="1" eaLnBrk="1" hangingPunct="1"/>
            <a:endParaRPr lang="en-US" dirty="0"/>
          </a:p>
          <a:p>
            <a:pPr lvl="2" eaLnBrk="1" hangingPunct="1"/>
            <a:r>
              <a:rPr lang="en-US" dirty="0"/>
              <a:t>Stack repositioned each time program executes</a:t>
            </a:r>
          </a:p>
          <a:p>
            <a:pPr lvl="1" eaLnBrk="1" hangingPunct="1"/>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419632303"/>
              </p:ext>
            </p:extLst>
          </p:nvPr>
        </p:nvGraphicFramePr>
        <p:xfrm>
          <a:off x="1143000" y="3425825"/>
          <a:ext cx="6858000" cy="4763"/>
        </p:xfrm>
        <a:graphic>
          <a:graphicData uri="http://schemas.openxmlformats.org/presentationml/2006/ole">
            <mc:AlternateContent xmlns:mc="http://schemas.openxmlformats.org/markup-compatibility/2006">
              <mc:Choice xmlns:v="urn:schemas-microsoft-com:vml" Requires="v">
                <p:oleObj name="Worksheet" r:id="rId3" imgW="31750000" imgH="25400" progId="Excel.Sheet.12">
                  <p:embed/>
                </p:oleObj>
              </mc:Choice>
              <mc:Fallback>
                <p:oleObj name="Worksheet" r:id="rId3" imgW="31750000" imgH="25400" progId="Excel.Sheet.12">
                  <p:embed/>
                  <p:pic>
                    <p:nvPicPr>
                      <p:cNvPr id="2" name="Object 1"/>
                      <p:cNvPicPr/>
                      <p:nvPr/>
                    </p:nvPicPr>
                    <p:blipFill>
                      <a:blip r:embed="rId4"/>
                      <a:stretch>
                        <a:fillRect/>
                      </a:stretch>
                    </p:blipFill>
                    <p:spPr>
                      <a:xfrm>
                        <a:off x="1143000" y="3425825"/>
                        <a:ext cx="6858000" cy="476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560471495"/>
              </p:ext>
            </p:extLst>
          </p:nvPr>
        </p:nvGraphicFramePr>
        <p:xfrm>
          <a:off x="381000" y="5105400"/>
          <a:ext cx="6553200" cy="203200"/>
        </p:xfrm>
        <a:graphic>
          <a:graphicData uri="http://schemas.openxmlformats.org/presentationml/2006/ole">
            <mc:AlternateContent xmlns:mc="http://schemas.openxmlformats.org/markup-compatibility/2006">
              <mc:Choice xmlns:v="urn:schemas-microsoft-com:vml" Requires="v">
                <p:oleObj name="Worksheet" r:id="rId5" imgW="6553200" imgH="203200" progId="Excel.Sheet.12">
                  <p:embed/>
                </p:oleObj>
              </mc:Choice>
              <mc:Fallback>
                <p:oleObj name="Worksheet" r:id="rId5" imgW="6553200" imgH="203200" progId="Excel.Sheet.12">
                  <p:embed/>
                  <p:pic>
                    <p:nvPicPr>
                      <p:cNvPr id="3" name="Object 2"/>
                      <p:cNvPicPr/>
                      <p:nvPr/>
                    </p:nvPicPr>
                    <p:blipFill>
                      <a:blip r:embed="rId6"/>
                      <a:stretch>
                        <a:fillRect/>
                      </a:stretch>
                    </p:blipFill>
                    <p:spPr>
                      <a:xfrm>
                        <a:off x="381000" y="5105400"/>
                        <a:ext cx="6553200" cy="203200"/>
                      </a:xfrm>
                      <a:prstGeom prst="rect">
                        <a:avLst/>
                      </a:prstGeom>
                    </p:spPr>
                  </p:pic>
                </p:oleObj>
              </mc:Fallback>
            </mc:AlternateContent>
          </a:graphicData>
        </a:graphic>
      </p:graphicFrame>
      <p:grpSp>
        <p:nvGrpSpPr>
          <p:cNvPr id="52" name="Group 51"/>
          <p:cNvGrpSpPr/>
          <p:nvPr/>
        </p:nvGrpSpPr>
        <p:grpSpPr>
          <a:xfrm>
            <a:off x="5979949" y="1328738"/>
            <a:ext cx="2688595" cy="4949546"/>
            <a:chOff x="5979949" y="1328738"/>
            <a:chExt cx="2688595" cy="4949546"/>
          </a:xfrm>
        </p:grpSpPr>
        <p:sp>
          <p:nvSpPr>
            <p:cNvPr id="53" name="Rectangle 4"/>
            <p:cNvSpPr>
              <a:spLocks/>
            </p:cNvSpPr>
            <p:nvPr/>
          </p:nvSpPr>
          <p:spPr bwMode="auto">
            <a:xfrm>
              <a:off x="7398544" y="3386138"/>
              <a:ext cx="1270000" cy="304800"/>
            </a:xfrm>
            <a:prstGeom prst="rect">
              <a:avLst/>
            </a:prstGeom>
            <a:solidFill>
              <a:srgbClr val="F2F2F2"/>
            </a:solidFill>
            <a:ln w="25400" cap="flat">
              <a:solidFill>
                <a:srgbClr val="000000"/>
              </a:solidFill>
              <a:prstDash val="solid"/>
              <a:miter lim="800000"/>
              <a:headEnd type="none" w="med" len="med"/>
              <a:tailEnd type="none" w="med" len="me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Courier New"/>
                  <a:ea typeface="Calibri Bold" charset="0"/>
                  <a:cs typeface="Courier New"/>
                  <a:sym typeface="Calibri Bold" charset="0"/>
                </a:rPr>
                <a:t>main</a:t>
              </a:r>
            </a:p>
          </p:txBody>
        </p:sp>
        <p:sp>
          <p:nvSpPr>
            <p:cNvPr id="54" name="Rectangle 5"/>
            <p:cNvSpPr>
              <a:spLocks/>
            </p:cNvSpPr>
            <p:nvPr/>
          </p:nvSpPr>
          <p:spPr bwMode="auto">
            <a:xfrm>
              <a:off x="7398544" y="3690938"/>
              <a:ext cx="1270000" cy="95726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Application</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a:solidFill>
                    <a:srgbClr val="000000"/>
                  </a:solidFill>
                  <a:latin typeface="Calibri Bold" charset="0"/>
                  <a:ea typeface="Calibri Bold" charset="0"/>
                  <a:cs typeface="Calibri Bold" charset="0"/>
                  <a:sym typeface="Calibri Bold" charset="0"/>
                </a:rPr>
                <a:t>Code</a:t>
              </a:r>
              <a:endPar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endParaRPr>
            </a:p>
          </p:txBody>
        </p:sp>
        <p:sp>
          <p:nvSpPr>
            <p:cNvPr id="55" name="Rectangle 7"/>
            <p:cNvSpPr>
              <a:spLocks/>
            </p:cNvSpPr>
            <p:nvPr/>
          </p:nvSpPr>
          <p:spPr bwMode="auto">
            <a:xfrm>
              <a:off x="7398544" y="1404938"/>
              <a:ext cx="1270000" cy="304800"/>
            </a:xfrm>
            <a:prstGeom prst="rect">
              <a:avLst/>
            </a:prstGeom>
            <a:solidFill>
              <a:srgbClr val="F2F2F2"/>
            </a:solidFill>
            <a:ln w="25400" cap="flat">
              <a:solidFill>
                <a:srgbClr val="0000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Rectangle 9"/>
            <p:cNvSpPr>
              <a:spLocks/>
            </p:cNvSpPr>
            <p:nvPr/>
          </p:nvSpPr>
          <p:spPr bwMode="auto">
            <a:xfrm>
              <a:off x="7398544" y="1709738"/>
              <a:ext cx="1270000" cy="1676400"/>
            </a:xfrm>
            <a:prstGeom prst="rect">
              <a:avLst/>
            </a:prstGeom>
            <a:solidFill>
              <a:srgbClr val="FF9999"/>
            </a:solidFill>
            <a:ln w="25400" cap="flat">
              <a:solidFill>
                <a:srgbClr val="000000"/>
              </a:solidFill>
              <a:prstDash val="solid"/>
              <a:miter lim="800000"/>
              <a:headEnd type="none" w="med" len="med"/>
              <a:tailEnd type="none" w="med" len="med"/>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endParaRPr>
            </a:p>
          </p:txBody>
        </p:sp>
        <p:sp>
          <p:nvSpPr>
            <p:cNvPr id="57" name="Rectangle 10"/>
            <p:cNvSpPr>
              <a:spLocks/>
            </p:cNvSpPr>
            <p:nvPr/>
          </p:nvSpPr>
          <p:spPr bwMode="auto">
            <a:xfrm>
              <a:off x="5979949" y="2243138"/>
              <a:ext cx="1002591" cy="630942"/>
            </a:xfrm>
            <a:prstGeom prst="rect">
              <a:avLst/>
            </a:prstGeom>
            <a:noFill/>
            <a:ln w="25400" cap="flat">
              <a:noFill/>
              <a:miter lim="800000"/>
              <a:headEnd type="none" w="med" len="med"/>
              <a:tailEnd type="none" w="med" len="med"/>
            </a:ln>
          </p:spPr>
          <p:txBody>
            <a:bodyPr wrap="none" lIns="38100" tIns="38100" rIns="38100" bIns="3810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Random</a:t>
              </a:r>
            </a:p>
            <a:p>
              <a:pPr marL="0" marR="0" lvl="0" indent="0" algn="r" defTabSz="914400" eaLnBrk="1" fontAlgn="auto" latinLnBrk="0" hangingPunct="1">
                <a:lnSpc>
                  <a:spcPct val="100000"/>
                </a:lnSpc>
                <a:spcBef>
                  <a:spcPts val="0"/>
                </a:spcBef>
                <a:spcAft>
                  <a:spcPts val="0"/>
                </a:spcAft>
                <a:buClrTx/>
                <a:buSzTx/>
                <a:buFontTx/>
                <a:buNone/>
                <a:tabLst/>
                <a:defRPr/>
              </a:pPr>
              <a:r>
                <a:rPr lang="en-US" sz="1800" b="0" kern="0" dirty="0">
                  <a:solidFill>
                    <a:srgbClr val="000000"/>
                  </a:solidFill>
                  <a:latin typeface="Calibri Bold" charset="0"/>
                  <a:ea typeface="Calibri Bold" charset="0"/>
                  <a:cs typeface="Calibri Bold" charset="0"/>
                  <a:sym typeface="Calibri Bold" charset="0"/>
                </a:rPr>
                <a:t>allocation</a:t>
              </a:r>
              <a:endPar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endParaRPr>
            </a:p>
          </p:txBody>
        </p:sp>
        <p:sp>
          <p:nvSpPr>
            <p:cNvPr id="58" name="AutoShape 11"/>
            <p:cNvSpPr>
              <a:spLocks/>
            </p:cNvSpPr>
            <p:nvPr/>
          </p:nvSpPr>
          <p:spPr bwMode="auto">
            <a:xfrm>
              <a:off x="7150767" y="1704917"/>
              <a:ext cx="228600" cy="1681221"/>
            </a:xfrm>
            <a:custGeom>
              <a:avLst/>
              <a:gdLst>
                <a:gd name="T0" fmla="*/ 10800 w 21600"/>
                <a:gd name="T1" fmla="*/ 10800 h 21600"/>
              </a:gdLst>
              <a:ahLst/>
              <a:cxnLst>
                <a:cxn ang="0">
                  <a:pos x="T0" y="T1"/>
                </a:cxn>
              </a:cxnLst>
              <a:rect l="0" t="0" r="r" b="b"/>
              <a:pathLst>
                <a:path w="21600" h="21600">
                  <a:moveTo>
                    <a:pt x="21600" y="21600"/>
                  </a:moveTo>
                  <a:cubicBezTo>
                    <a:pt x="15635" y="21600"/>
                    <a:pt x="10800" y="20875"/>
                    <a:pt x="10800" y="19980"/>
                  </a:cubicBezTo>
                  <a:lnTo>
                    <a:pt x="10800" y="12420"/>
                  </a:lnTo>
                  <a:cubicBezTo>
                    <a:pt x="10800" y="11525"/>
                    <a:pt x="5965" y="10800"/>
                    <a:pt x="0" y="10800"/>
                  </a:cubicBezTo>
                  <a:cubicBezTo>
                    <a:pt x="5965" y="10800"/>
                    <a:pt x="10800" y="10075"/>
                    <a:pt x="10800" y="9180"/>
                  </a:cubicBezTo>
                  <a:lnTo>
                    <a:pt x="10800" y="1620"/>
                  </a:lnTo>
                  <a:cubicBezTo>
                    <a:pt x="10800" y="725"/>
                    <a:pt x="15635" y="0"/>
                    <a:pt x="21600" y="0"/>
                  </a:cubicBezTo>
                </a:path>
              </a:pathLst>
            </a:custGeom>
            <a:noFill/>
            <a:ln w="25400" cap="flat">
              <a:solidFill>
                <a:srgbClr val="000000"/>
              </a:solidFill>
              <a:prstDash val="solid"/>
              <a:round/>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10"/>
            <p:cNvSpPr>
              <a:spLocks/>
            </p:cNvSpPr>
            <p:nvPr/>
          </p:nvSpPr>
          <p:spPr bwMode="auto">
            <a:xfrm>
              <a:off x="6107341" y="1328738"/>
              <a:ext cx="1062603" cy="353943"/>
            </a:xfrm>
            <a:prstGeom prst="rect">
              <a:avLst/>
            </a:prstGeom>
            <a:noFill/>
            <a:ln w="25400" cap="flat">
              <a:noFill/>
              <a:miter lim="800000"/>
              <a:headEnd type="none" w="med" len="med"/>
              <a:tailEnd type="none" w="med" len="med"/>
            </a:ln>
          </p:spPr>
          <p:txBody>
            <a:bodyPr wrap="none" lIns="38100" tIns="38100" rIns="38100" bIns="3810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Stack base</a:t>
              </a:r>
            </a:p>
          </p:txBody>
        </p:sp>
        <p:sp>
          <p:nvSpPr>
            <p:cNvPr id="60" name="Rectangle 7"/>
            <p:cNvSpPr>
              <a:spLocks noChangeArrowheads="1"/>
            </p:cNvSpPr>
            <p:nvPr/>
          </p:nvSpPr>
          <p:spPr bwMode="auto">
            <a:xfrm>
              <a:off x="7398544" y="4638842"/>
              <a:ext cx="1270000" cy="381000"/>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B?</a:t>
              </a:r>
            </a:p>
          </p:txBody>
        </p:sp>
        <p:sp>
          <p:nvSpPr>
            <p:cNvPr id="61" name="Text Box 16"/>
            <p:cNvSpPr txBox="1">
              <a:spLocks noChangeArrowheads="1"/>
            </p:cNvSpPr>
            <p:nvPr/>
          </p:nvSpPr>
          <p:spPr bwMode="auto">
            <a:xfrm>
              <a:off x="6561519" y="5908952"/>
              <a:ext cx="421021" cy="369332"/>
            </a:xfrm>
            <a:prstGeom prst="rect">
              <a:avLst/>
            </a:prstGeom>
            <a:noFill/>
            <a:ln w="28575">
              <a:noFill/>
              <a:miter lim="800000"/>
              <a:headEnd/>
              <a:tailEnd/>
            </a:ln>
          </p:spPr>
          <p:txBody>
            <a:bodyPr wrap="none" anchor="ctr">
              <a:spAutoFit/>
            </a:bodyPr>
            <a:lstStyle/>
            <a:p>
              <a:pPr algn="r" eaLnBrk="0" hangingPunct="0"/>
              <a:r>
                <a:rPr lang="en-US" sz="1800" dirty="0">
                  <a:latin typeface="Calibri" pitchFamily="34" charset="0"/>
                </a:rPr>
                <a:t>B?</a:t>
              </a:r>
            </a:p>
          </p:txBody>
        </p:sp>
        <p:sp>
          <p:nvSpPr>
            <p:cNvPr id="62" name="Line 17"/>
            <p:cNvSpPr>
              <a:spLocks noChangeShapeType="1"/>
            </p:cNvSpPr>
            <p:nvPr/>
          </p:nvSpPr>
          <p:spPr bwMode="auto">
            <a:xfrm>
              <a:off x="6982540" y="6096000"/>
              <a:ext cx="3968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63" name="Rectangle 18"/>
            <p:cNvSpPr>
              <a:spLocks noChangeArrowheads="1"/>
            </p:cNvSpPr>
            <p:nvPr/>
          </p:nvSpPr>
          <p:spPr bwMode="auto">
            <a:xfrm>
              <a:off x="7398544" y="5535098"/>
              <a:ext cx="1270000" cy="646112"/>
            </a:xfrm>
            <a:prstGeom prst="rect">
              <a:avLst/>
            </a:prstGeom>
            <a:solidFill>
              <a:schemeClr val="accent2">
                <a:lumMod val="40000"/>
                <a:lumOff val="60000"/>
              </a:schemeClr>
            </a:solidFill>
            <a:ln w="28575">
              <a:solidFill>
                <a:schemeClr val="tx1"/>
              </a:solidFill>
              <a:miter lim="800000"/>
              <a:headEnd/>
              <a:tailEnd/>
            </a:ln>
            <a:effectLst/>
          </p:spPr>
          <p:txBody>
            <a:bodyPr wrap="square" anchor="ctr">
              <a:spAutoFit/>
            </a:bodyPr>
            <a:lstStyle/>
            <a:p>
              <a:pPr eaLnBrk="0" hangingPunct="0">
                <a:defRPr/>
              </a:pPr>
              <a:r>
                <a:rPr lang="en-US" sz="1800" dirty="0">
                  <a:latin typeface="Calibri" pitchFamily="34" charset="0"/>
                  <a:cs typeface="+mn-cs"/>
                </a:rPr>
                <a:t>exploit</a:t>
              </a:r>
            </a:p>
            <a:p>
              <a:pPr eaLnBrk="0" hangingPunct="0">
                <a:defRPr/>
              </a:pPr>
              <a:r>
                <a:rPr lang="en-US" sz="1800" dirty="0">
                  <a:latin typeface="Calibri" pitchFamily="34" charset="0"/>
                  <a:cs typeface="+mn-cs"/>
                </a:rPr>
                <a:t>code</a:t>
              </a:r>
            </a:p>
          </p:txBody>
        </p:sp>
        <p:sp>
          <p:nvSpPr>
            <p:cNvPr id="64" name="Rectangle 19"/>
            <p:cNvSpPr>
              <a:spLocks noChangeArrowheads="1"/>
            </p:cNvSpPr>
            <p:nvPr/>
          </p:nvSpPr>
          <p:spPr bwMode="auto">
            <a:xfrm>
              <a:off x="7398544" y="5016392"/>
              <a:ext cx="1270000" cy="518706"/>
            </a:xfrm>
            <a:prstGeom prst="rect">
              <a:avLst/>
            </a:prstGeom>
            <a:solidFill>
              <a:schemeClr val="accent2">
                <a:lumMod val="40000"/>
                <a:lumOff val="60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533400"/>
            <a:ext cx="8077200" cy="533400"/>
          </a:xfrm>
        </p:spPr>
        <p:txBody>
          <a:bodyPr/>
          <a:lstStyle/>
          <a:p>
            <a:pPr eaLnBrk="1" hangingPunct="1"/>
            <a:r>
              <a:rPr lang="en-US" dirty="0"/>
              <a:t>2. System-Level Protections can help</a:t>
            </a:r>
          </a:p>
        </p:txBody>
      </p:sp>
      <p:sp>
        <p:nvSpPr>
          <p:cNvPr id="38916" name="Rectangle 44"/>
          <p:cNvSpPr>
            <a:spLocks noGrp="1" noChangeArrowheads="1"/>
          </p:cNvSpPr>
          <p:nvPr>
            <p:ph type="body" idx="1"/>
          </p:nvPr>
        </p:nvSpPr>
        <p:spPr>
          <a:xfrm>
            <a:off x="366713" y="1328738"/>
            <a:ext cx="4052887" cy="5224462"/>
          </a:xfrm>
        </p:spPr>
        <p:txBody>
          <a:bodyPr/>
          <a:lstStyle/>
          <a:p>
            <a:pPr eaLnBrk="1" hangingPunct="1"/>
            <a:r>
              <a:rPr lang="en-US" dirty="0" err="1"/>
              <a:t>Nonexecutable</a:t>
            </a:r>
            <a:r>
              <a:rPr lang="en-US" dirty="0"/>
              <a:t> code segments</a:t>
            </a:r>
          </a:p>
          <a:p>
            <a:pPr lvl="1" eaLnBrk="1" hangingPunct="1"/>
            <a:r>
              <a:rPr lang="en-US" dirty="0"/>
              <a:t>In traditional x86, can mark region of memory as either “read-only” or “writeable”</a:t>
            </a:r>
          </a:p>
          <a:p>
            <a:pPr lvl="2" eaLnBrk="1" hangingPunct="1"/>
            <a:r>
              <a:rPr lang="en-US" dirty="0"/>
              <a:t>Can execute anything readable</a:t>
            </a:r>
          </a:p>
          <a:p>
            <a:pPr lvl="1" eaLnBrk="1" hangingPunct="1"/>
            <a:r>
              <a:rPr lang="en-US" dirty="0"/>
              <a:t>x86-64 added  explicit “execute” permission</a:t>
            </a:r>
          </a:p>
          <a:p>
            <a:pPr lvl="1" eaLnBrk="1" hangingPunct="1"/>
            <a:r>
              <a:rPr lang="en-US" dirty="0"/>
              <a:t>Stack marked as non-executable</a:t>
            </a:r>
          </a:p>
          <a:p>
            <a:pPr lvl="1" eaLnBrk="1" hangingPunct="1"/>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406179837"/>
              </p:ext>
            </p:extLst>
          </p:nvPr>
        </p:nvGraphicFramePr>
        <p:xfrm>
          <a:off x="1143000" y="3425825"/>
          <a:ext cx="6858000" cy="4763"/>
        </p:xfrm>
        <a:graphic>
          <a:graphicData uri="http://schemas.openxmlformats.org/presentationml/2006/ole">
            <mc:AlternateContent xmlns:mc="http://schemas.openxmlformats.org/markup-compatibility/2006">
              <mc:Choice xmlns:v="urn:schemas-microsoft-com:vml" Requires="v">
                <p:oleObj name="Worksheet" r:id="rId3" imgW="31750000" imgH="25400" progId="Excel.Sheet.12">
                  <p:embed/>
                </p:oleObj>
              </mc:Choice>
              <mc:Fallback>
                <p:oleObj name="Worksheet" r:id="rId3" imgW="31750000" imgH="25400" progId="Excel.Sheet.12">
                  <p:embed/>
                  <p:pic>
                    <p:nvPicPr>
                      <p:cNvPr id="2" name="Object 1"/>
                      <p:cNvPicPr/>
                      <p:nvPr/>
                    </p:nvPicPr>
                    <p:blipFill>
                      <a:blip r:embed="rId4"/>
                      <a:stretch>
                        <a:fillRect/>
                      </a:stretch>
                    </p:blipFill>
                    <p:spPr>
                      <a:xfrm>
                        <a:off x="1143000" y="3425825"/>
                        <a:ext cx="6858000" cy="4763"/>
                      </a:xfrm>
                      <a:prstGeom prst="rect">
                        <a:avLst/>
                      </a:prstGeom>
                    </p:spPr>
                  </p:pic>
                </p:oleObj>
              </mc:Fallback>
            </mc:AlternateContent>
          </a:graphicData>
        </a:graphic>
      </p:graphicFrame>
      <p:grpSp>
        <p:nvGrpSpPr>
          <p:cNvPr id="16" name="Group 15"/>
          <p:cNvGrpSpPr/>
          <p:nvPr/>
        </p:nvGrpSpPr>
        <p:grpSpPr>
          <a:xfrm>
            <a:off x="4021138" y="1154113"/>
            <a:ext cx="4697008" cy="4203700"/>
            <a:chOff x="4021138" y="1154113"/>
            <a:chExt cx="4697008" cy="4203700"/>
          </a:xfrm>
        </p:grpSpPr>
        <p:sp>
          <p:nvSpPr>
            <p:cNvPr id="17" name="Text Box 6"/>
            <p:cNvSpPr txBox="1">
              <a:spLocks noChangeArrowheads="1"/>
            </p:cNvSpPr>
            <p:nvPr/>
          </p:nvSpPr>
          <p:spPr bwMode="auto">
            <a:xfrm>
              <a:off x="5630863" y="1154113"/>
              <a:ext cx="2674937" cy="369887"/>
            </a:xfrm>
            <a:prstGeom prst="rect">
              <a:avLst/>
            </a:prstGeom>
            <a:noFill/>
            <a:ln w="25400">
              <a:noFill/>
              <a:miter lim="800000"/>
              <a:headEnd/>
              <a:tailEnd/>
            </a:ln>
          </p:spPr>
          <p:txBody>
            <a:bodyPr wrap="none">
              <a:spAutoFit/>
            </a:bodyPr>
            <a:lstStyle/>
            <a:p>
              <a:pPr eaLnBrk="0" hangingPunct="0"/>
              <a:r>
                <a:rPr lang="en-US" sz="1800" b="0">
                  <a:latin typeface="Calibri" pitchFamily="34" charset="0"/>
                </a:rPr>
                <a:t>Stack after call to </a:t>
              </a:r>
              <a:r>
                <a:rPr lang="en-US" sz="1800">
                  <a:latin typeface="Courier New" pitchFamily="49" charset="0"/>
                </a:rPr>
                <a:t>gets()</a:t>
              </a:r>
            </a:p>
          </p:txBody>
        </p:sp>
        <p:sp>
          <p:nvSpPr>
            <p:cNvPr id="18" name="Rectangle 7"/>
            <p:cNvSpPr>
              <a:spLocks noChangeArrowheads="1"/>
            </p:cNvSpPr>
            <p:nvPr/>
          </p:nvSpPr>
          <p:spPr bwMode="auto">
            <a:xfrm>
              <a:off x="5727700" y="2819400"/>
              <a:ext cx="1066800" cy="381000"/>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B</a:t>
              </a:r>
            </a:p>
          </p:txBody>
        </p:sp>
        <p:sp>
          <p:nvSpPr>
            <p:cNvPr id="19" name="Rectangle 8"/>
            <p:cNvSpPr>
              <a:spLocks noChangeArrowheads="1"/>
            </p:cNvSpPr>
            <p:nvPr/>
          </p:nvSpPr>
          <p:spPr bwMode="auto">
            <a:xfrm>
              <a:off x="5727700" y="1600200"/>
              <a:ext cx="1066800" cy="1219200"/>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20" name="Rectangle 11"/>
            <p:cNvSpPr>
              <a:spLocks noChangeArrowheads="1"/>
            </p:cNvSpPr>
            <p:nvPr/>
          </p:nvSpPr>
          <p:spPr bwMode="auto">
            <a:xfrm>
              <a:off x="5727700" y="4724400"/>
              <a:ext cx="1066800" cy="6223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a:p>
              <a:pPr eaLnBrk="0" hangingPunct="0">
                <a:defRPr/>
              </a:pPr>
              <a:endParaRPr lang="en-US" sz="1800" dirty="0">
                <a:latin typeface="Calibri" pitchFamily="34" charset="0"/>
                <a:cs typeface="+mn-cs"/>
              </a:endParaRPr>
            </a:p>
          </p:txBody>
        </p:sp>
        <p:sp>
          <p:nvSpPr>
            <p:cNvPr id="21" name="Text Box 14"/>
            <p:cNvSpPr txBox="1">
              <a:spLocks noChangeArrowheads="1"/>
            </p:cNvSpPr>
            <p:nvPr/>
          </p:nvSpPr>
          <p:spPr bwMode="auto">
            <a:xfrm>
              <a:off x="7162800" y="2023547"/>
              <a:ext cx="1555346"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P</a:t>
              </a:r>
              <a:r>
                <a:rPr lang="en-US" sz="1800" b="0" dirty="0">
                  <a:latin typeface="Courier New" pitchFamily="49" charset="0"/>
                </a:rPr>
                <a:t> </a:t>
              </a:r>
              <a:r>
                <a:rPr lang="en-US" sz="1800" b="0" dirty="0">
                  <a:latin typeface="Calibri" pitchFamily="34" charset="0"/>
                </a:rPr>
                <a:t>stack frame</a:t>
              </a:r>
            </a:p>
          </p:txBody>
        </p:sp>
        <p:sp>
          <p:nvSpPr>
            <p:cNvPr id="22" name="Text Box 15"/>
            <p:cNvSpPr txBox="1">
              <a:spLocks noChangeArrowheads="1"/>
            </p:cNvSpPr>
            <p:nvPr/>
          </p:nvSpPr>
          <p:spPr bwMode="auto">
            <a:xfrm>
              <a:off x="7162800" y="4097615"/>
              <a:ext cx="1469009"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Q</a:t>
              </a:r>
              <a:r>
                <a:rPr lang="en-US" sz="1800" b="0" dirty="0">
                  <a:latin typeface="Calibri" pitchFamily="34" charset="0"/>
                </a:rPr>
                <a:t> stack frame</a:t>
              </a:r>
            </a:p>
          </p:txBody>
        </p:sp>
        <p:sp>
          <p:nvSpPr>
            <p:cNvPr id="23" name="Text Box 16"/>
            <p:cNvSpPr txBox="1">
              <a:spLocks noChangeArrowheads="1"/>
            </p:cNvSpPr>
            <p:nvPr/>
          </p:nvSpPr>
          <p:spPr bwMode="auto">
            <a:xfrm>
              <a:off x="4975225" y="4478338"/>
              <a:ext cx="314325" cy="369887"/>
            </a:xfrm>
            <a:prstGeom prst="rect">
              <a:avLst/>
            </a:prstGeom>
            <a:noFill/>
            <a:ln w="28575">
              <a:noFill/>
              <a:miter lim="800000"/>
              <a:headEnd/>
              <a:tailEnd/>
            </a:ln>
          </p:spPr>
          <p:txBody>
            <a:bodyPr wrap="none" anchor="ctr">
              <a:spAutoFit/>
            </a:bodyPr>
            <a:lstStyle/>
            <a:p>
              <a:pPr eaLnBrk="0" hangingPunct="0"/>
              <a:r>
                <a:rPr lang="en-US" sz="1800">
                  <a:latin typeface="Calibri" pitchFamily="34" charset="0"/>
                </a:rPr>
                <a:t>B</a:t>
              </a:r>
            </a:p>
          </p:txBody>
        </p:sp>
        <p:sp>
          <p:nvSpPr>
            <p:cNvPr id="24" name="Line 17"/>
            <p:cNvSpPr>
              <a:spLocks noChangeShapeType="1"/>
            </p:cNvSpPr>
            <p:nvPr/>
          </p:nvSpPr>
          <p:spPr bwMode="auto">
            <a:xfrm>
              <a:off x="5267325" y="4665663"/>
              <a:ext cx="3968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25" name="Rectangle 18"/>
            <p:cNvSpPr>
              <a:spLocks noChangeArrowheads="1"/>
            </p:cNvSpPr>
            <p:nvPr/>
          </p:nvSpPr>
          <p:spPr bwMode="auto">
            <a:xfrm>
              <a:off x="5727700" y="4078288"/>
              <a:ext cx="1066800" cy="646112"/>
            </a:xfrm>
            <a:prstGeom prst="rect">
              <a:avLst/>
            </a:prstGeom>
            <a:solidFill>
              <a:schemeClr val="accent2">
                <a:lumMod val="40000"/>
                <a:lumOff val="60000"/>
              </a:schemeClr>
            </a:solidFill>
            <a:ln w="28575">
              <a:solidFill>
                <a:schemeClr val="tx1"/>
              </a:solidFill>
              <a:miter lim="800000"/>
              <a:headEnd/>
              <a:tailEnd/>
            </a:ln>
            <a:effectLst/>
          </p:spPr>
          <p:txBody>
            <a:bodyPr anchor="ctr">
              <a:spAutoFit/>
            </a:bodyPr>
            <a:lstStyle/>
            <a:p>
              <a:pPr eaLnBrk="0" hangingPunct="0">
                <a:defRPr/>
              </a:pPr>
              <a:r>
                <a:rPr lang="en-US" sz="1800" dirty="0">
                  <a:latin typeface="Calibri" pitchFamily="34" charset="0"/>
                  <a:cs typeface="+mn-cs"/>
                </a:rPr>
                <a:t>exploit</a:t>
              </a:r>
            </a:p>
            <a:p>
              <a:pPr eaLnBrk="0" hangingPunct="0">
                <a:defRPr/>
              </a:pPr>
              <a:r>
                <a:rPr lang="en-US" sz="1800" dirty="0">
                  <a:latin typeface="Calibri" pitchFamily="34" charset="0"/>
                  <a:cs typeface="+mn-cs"/>
                </a:rPr>
                <a:t>code</a:t>
              </a:r>
            </a:p>
          </p:txBody>
        </p:sp>
        <p:sp>
          <p:nvSpPr>
            <p:cNvPr id="26" name="Rectangle 19"/>
            <p:cNvSpPr>
              <a:spLocks noChangeArrowheads="1"/>
            </p:cNvSpPr>
            <p:nvPr/>
          </p:nvSpPr>
          <p:spPr bwMode="auto">
            <a:xfrm>
              <a:off x="5727700" y="3159125"/>
              <a:ext cx="1065213" cy="936625"/>
            </a:xfrm>
            <a:prstGeom prst="rect">
              <a:avLst/>
            </a:prstGeom>
            <a:solidFill>
              <a:schemeClr val="accent2">
                <a:lumMod val="40000"/>
                <a:lumOff val="60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sp>
          <p:nvSpPr>
            <p:cNvPr id="27" name="Text Box 21"/>
            <p:cNvSpPr txBox="1">
              <a:spLocks noChangeArrowheads="1"/>
            </p:cNvSpPr>
            <p:nvPr/>
          </p:nvSpPr>
          <p:spPr bwMode="auto">
            <a:xfrm>
              <a:off x="4021138" y="3451225"/>
              <a:ext cx="1371600" cy="646113"/>
            </a:xfrm>
            <a:prstGeom prst="rect">
              <a:avLst/>
            </a:prstGeom>
            <a:noFill/>
            <a:ln w="28575">
              <a:noFill/>
              <a:miter lim="800000"/>
              <a:headEnd/>
              <a:tailEnd/>
            </a:ln>
          </p:spPr>
          <p:txBody>
            <a:bodyPr anchor="ctr">
              <a:spAutoFit/>
            </a:bodyPr>
            <a:lstStyle/>
            <a:p>
              <a:pPr eaLnBrk="0" hangingPunct="0"/>
              <a:r>
                <a:rPr lang="en-US" sz="1800" b="0">
                  <a:latin typeface="Calibri" pitchFamily="34" charset="0"/>
                </a:rPr>
                <a:t>data written</a:t>
              </a:r>
            </a:p>
            <a:p>
              <a:pPr eaLnBrk="0" hangingPunct="0"/>
              <a:r>
                <a:rPr lang="en-US" sz="1800" b="0">
                  <a:latin typeface="Calibri" pitchFamily="34" charset="0"/>
                </a:rPr>
                <a:t>by </a:t>
              </a:r>
              <a:r>
                <a:rPr lang="en-US" sz="1800">
                  <a:latin typeface="Courier New" pitchFamily="49" charset="0"/>
                </a:rPr>
                <a:t>gets()</a:t>
              </a:r>
            </a:p>
          </p:txBody>
        </p:sp>
        <p:sp>
          <p:nvSpPr>
            <p:cNvPr id="28" name="AutoShape 16"/>
            <p:cNvSpPr>
              <a:spLocks/>
            </p:cNvSpPr>
            <p:nvPr/>
          </p:nvSpPr>
          <p:spPr bwMode="auto">
            <a:xfrm rot="10800000">
              <a:off x="6892925" y="1600200"/>
              <a:ext cx="228600" cy="1600200"/>
            </a:xfrm>
            <a:prstGeom prst="leftBrace">
              <a:avLst>
                <a:gd name="adj1" fmla="val 7499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29" name="AutoShape 16"/>
            <p:cNvSpPr>
              <a:spLocks/>
            </p:cNvSpPr>
            <p:nvPr/>
          </p:nvSpPr>
          <p:spPr bwMode="auto">
            <a:xfrm rot="10800000">
              <a:off x="6892925" y="3200400"/>
              <a:ext cx="228600" cy="2157413"/>
            </a:xfrm>
            <a:prstGeom prst="leftBrace">
              <a:avLst>
                <a:gd name="adj1" fmla="val 74976"/>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 name="AutoShape 16"/>
            <p:cNvSpPr>
              <a:spLocks/>
            </p:cNvSpPr>
            <p:nvPr/>
          </p:nvSpPr>
          <p:spPr bwMode="auto">
            <a:xfrm rot="10800000" flipH="1">
              <a:off x="5359400" y="2819400"/>
              <a:ext cx="228600" cy="1905000"/>
            </a:xfrm>
            <a:prstGeom prst="leftBrace">
              <a:avLst>
                <a:gd name="adj1" fmla="val 75000"/>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grpSp>
      <p:cxnSp>
        <p:nvCxnSpPr>
          <p:cNvPr id="5" name="Straight Arrow Connector 4"/>
          <p:cNvCxnSpPr/>
          <p:nvPr/>
        </p:nvCxnSpPr>
        <p:spPr bwMode="auto">
          <a:xfrm flipV="1">
            <a:off x="4419600" y="4665663"/>
            <a:ext cx="1308100" cy="1277937"/>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31" name="TextBox 30"/>
          <p:cNvSpPr txBox="1"/>
          <p:nvPr/>
        </p:nvSpPr>
        <p:spPr>
          <a:xfrm>
            <a:off x="264144" y="5943600"/>
            <a:ext cx="4111522" cy="369332"/>
          </a:xfrm>
          <a:prstGeom prst="rect">
            <a:avLst/>
          </a:prstGeom>
          <a:noFill/>
        </p:spPr>
        <p:txBody>
          <a:bodyPr wrap="none" rtlCol="0">
            <a:spAutoFit/>
          </a:bodyPr>
          <a:lstStyle/>
          <a:p>
            <a:pPr algn="r"/>
            <a:r>
              <a:rPr lang="en-US" sz="1800" dirty="0">
                <a:latin typeface="Calibri" pitchFamily="34" charset="0"/>
              </a:rPr>
              <a:t>Any attempt to execute this code will fail</a:t>
            </a:r>
          </a:p>
        </p:txBody>
      </p:sp>
    </p:spTree>
    <p:extLst>
      <p:ext uri="{BB962C8B-B14F-4D97-AF65-F5344CB8AC3E}">
        <p14:creationId xmlns:p14="http://schemas.microsoft.com/office/powerpoint/2010/main" val="324098979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533400"/>
            <a:ext cx="8077200" cy="533400"/>
          </a:xfrm>
        </p:spPr>
        <p:txBody>
          <a:bodyPr/>
          <a:lstStyle/>
          <a:p>
            <a:pPr eaLnBrk="1" hangingPunct="1"/>
            <a:r>
              <a:rPr lang="en-US" dirty="0"/>
              <a:t>3. Stack Canaries can help</a:t>
            </a:r>
          </a:p>
        </p:txBody>
      </p:sp>
      <p:sp>
        <p:nvSpPr>
          <p:cNvPr id="38916" name="Rectangle 44"/>
          <p:cNvSpPr>
            <a:spLocks noGrp="1" noChangeArrowheads="1"/>
          </p:cNvSpPr>
          <p:nvPr>
            <p:ph type="body" idx="1"/>
          </p:nvPr>
        </p:nvSpPr>
        <p:spPr>
          <a:xfrm>
            <a:off x="366713" y="1328738"/>
            <a:ext cx="7939087" cy="5224462"/>
          </a:xfrm>
        </p:spPr>
        <p:txBody>
          <a:bodyPr/>
          <a:lstStyle/>
          <a:p>
            <a:pPr eaLnBrk="1" hangingPunct="1"/>
            <a:r>
              <a:rPr lang="en-US" dirty="0"/>
              <a:t>Idea</a:t>
            </a:r>
          </a:p>
          <a:p>
            <a:pPr lvl="1" eaLnBrk="1" hangingPunct="1"/>
            <a:r>
              <a:rPr lang="en-US" dirty="0"/>
              <a:t>Place special value (“canary”) on stack just beyond buffer</a:t>
            </a:r>
          </a:p>
          <a:p>
            <a:pPr lvl="1" eaLnBrk="1" hangingPunct="1"/>
            <a:r>
              <a:rPr lang="en-US" dirty="0"/>
              <a:t>Check for corruption before exiting function</a:t>
            </a:r>
          </a:p>
          <a:p>
            <a:pPr eaLnBrk="1" hangingPunct="1"/>
            <a:r>
              <a:rPr lang="en-US" dirty="0"/>
              <a:t>GCC Implementation</a:t>
            </a:r>
          </a:p>
          <a:p>
            <a:pPr lvl="1" eaLnBrk="1" hangingPunct="1"/>
            <a:r>
              <a:rPr lang="en-US" dirty="0"/>
              <a:t>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fstack</a:t>
            </a:r>
            <a:r>
              <a:rPr lang="en-US" b="1" dirty="0">
                <a:latin typeface="Courier New" pitchFamily="49" charset="0"/>
                <a:cs typeface="Courier New" pitchFamily="49" charset="0"/>
              </a:rPr>
              <a:t>-protector</a:t>
            </a:r>
          </a:p>
          <a:p>
            <a:pPr lvl="1" eaLnBrk="1" hangingPunct="1"/>
            <a:r>
              <a:rPr lang="en-US" dirty="0"/>
              <a:t>Now the default (disabled earlier)</a:t>
            </a:r>
          </a:p>
        </p:txBody>
      </p:sp>
      <p:sp>
        <p:nvSpPr>
          <p:cNvPr id="5" name="Rectangle 3"/>
          <p:cNvSpPr>
            <a:spLocks noChangeArrowheads="1"/>
          </p:cNvSpPr>
          <p:nvPr/>
        </p:nvSpPr>
        <p:spPr bwMode="auto">
          <a:xfrm>
            <a:off x="1828800" y="3981450"/>
            <a:ext cx="4152900" cy="828675"/>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a:t>
            </a:r>
          </a:p>
          <a:p>
            <a:pPr eaLnBrk="0" hangingPunct="0">
              <a:tabLst>
                <a:tab pos="457200" algn="l"/>
                <a:tab pos="1485900" algn="l"/>
              </a:tabLst>
              <a:defRPr/>
            </a:pPr>
            <a:r>
              <a:rPr lang="en-US" sz="1600" dirty="0">
                <a:latin typeface="Courier New" pitchFamily="49" charset="0"/>
                <a:ea typeface="MS Mincho" pitchFamily="49" charset="-128"/>
                <a:cs typeface="+mn-cs"/>
              </a:rPr>
              <a:t>0123456</a:t>
            </a:r>
          </a:p>
        </p:txBody>
      </p:sp>
      <p:sp>
        <p:nvSpPr>
          <p:cNvPr id="6" name="Rectangle 4"/>
          <p:cNvSpPr>
            <a:spLocks noChangeArrowheads="1"/>
          </p:cNvSpPr>
          <p:nvPr/>
        </p:nvSpPr>
        <p:spPr bwMode="auto">
          <a:xfrm>
            <a:off x="1828800" y="4886325"/>
            <a:ext cx="4152900" cy="828675"/>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012345678</a:t>
            </a:r>
          </a:p>
          <a:p>
            <a:pPr eaLnBrk="0" hangingPunct="0">
              <a:tabLst>
                <a:tab pos="457200" algn="l"/>
                <a:tab pos="1485900" algn="l"/>
              </a:tabLst>
              <a:defRPr/>
            </a:pPr>
            <a:r>
              <a:rPr lang="en-US" sz="1600" dirty="0">
                <a:latin typeface="Courier New" pitchFamily="49" charset="0"/>
                <a:ea typeface="MS Mincho" pitchFamily="49" charset="-128"/>
                <a:cs typeface="+mn-cs"/>
              </a:rPr>
              <a:t>*** stack smashing detected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44500" y="417513"/>
            <a:ext cx="7099300" cy="573087"/>
          </a:xfrm>
        </p:spPr>
        <p:txBody>
          <a:bodyPr/>
          <a:lstStyle/>
          <a:p>
            <a:pPr eaLnBrk="1" hangingPunct="1"/>
            <a:r>
              <a:rPr lang="en-US" dirty="0"/>
              <a:t>Protected Buffer Disassembly</a:t>
            </a:r>
          </a:p>
        </p:txBody>
      </p:sp>
      <p:sp>
        <p:nvSpPr>
          <p:cNvPr id="448516" name="Rectangle 4"/>
          <p:cNvSpPr>
            <a:spLocks noChangeArrowheads="1"/>
          </p:cNvSpPr>
          <p:nvPr/>
        </p:nvSpPr>
        <p:spPr bwMode="auto">
          <a:xfrm>
            <a:off x="92075" y="1676400"/>
            <a:ext cx="8899526" cy="396775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40072f:	sub    $0x18,%rsp</a:t>
            </a:r>
          </a:p>
          <a:p>
            <a:pPr eaLnBrk="0" hangingPunct="0">
              <a:tabLst>
                <a:tab pos="457200" algn="l"/>
                <a:tab pos="1485900" algn="l"/>
                <a:tab pos="3771900" algn="l"/>
                <a:tab pos="3943350" algn="l"/>
              </a:tabLst>
              <a:defRPr/>
            </a:pPr>
            <a:r>
              <a:rPr lang="sk-SK" sz="1800" dirty="0">
                <a:solidFill>
                  <a:srgbClr val="C00000"/>
                </a:solidFill>
                <a:latin typeface="Courier New" pitchFamily="49" charset="0"/>
                <a:ea typeface="MS Mincho" pitchFamily="49" charset="-128"/>
                <a:cs typeface="+mn-cs"/>
              </a:rPr>
              <a:t>  400733:	mov    %fs:0x28,%rax</a:t>
            </a:r>
          </a:p>
          <a:p>
            <a:pPr eaLnBrk="0" hangingPunct="0">
              <a:tabLst>
                <a:tab pos="457200" algn="l"/>
                <a:tab pos="1485900" algn="l"/>
                <a:tab pos="3771900" algn="l"/>
                <a:tab pos="3943350" algn="l"/>
              </a:tabLst>
              <a:defRPr/>
            </a:pPr>
            <a:r>
              <a:rPr lang="sk-SK" sz="1800" dirty="0">
                <a:solidFill>
                  <a:srgbClr val="C00000"/>
                </a:solidFill>
                <a:latin typeface="Courier New" pitchFamily="49" charset="0"/>
                <a:ea typeface="MS Mincho" pitchFamily="49" charset="-128"/>
                <a:cs typeface="+mn-cs"/>
              </a:rPr>
              <a:t>  40073c:	mov    %rax,0x8(%rsp)</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a:t>
            </a:r>
            <a:r>
              <a:rPr lang="sk-SK" sz="1800" dirty="0">
                <a:solidFill>
                  <a:srgbClr val="C00000"/>
                </a:solidFill>
                <a:latin typeface="Courier New" pitchFamily="49" charset="0"/>
                <a:ea typeface="MS Mincho" pitchFamily="49" charset="-128"/>
                <a:cs typeface="+mn-cs"/>
              </a:rPr>
              <a:t>400741:	xor    %eax,%eax</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400743:	mov    %rsp,%rdi</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400746:	callq  4006e0 &lt;gets&gt;</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40074b:	mov    %rsp,%rdi</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40074e:	callq  400570 &lt;puts@plt&gt;</a:t>
            </a:r>
          </a:p>
          <a:p>
            <a:pPr eaLnBrk="0" hangingPunct="0">
              <a:tabLst>
                <a:tab pos="457200" algn="l"/>
                <a:tab pos="1485900" algn="l"/>
                <a:tab pos="3771900" algn="l"/>
                <a:tab pos="3943350" algn="l"/>
              </a:tabLst>
              <a:defRPr/>
            </a:pPr>
            <a:r>
              <a:rPr lang="sk-SK" sz="1800" dirty="0">
                <a:solidFill>
                  <a:srgbClr val="FF0000"/>
                </a:solidFill>
                <a:latin typeface="Courier New" pitchFamily="49" charset="0"/>
                <a:ea typeface="MS Mincho" pitchFamily="49" charset="-128"/>
                <a:cs typeface="+mn-cs"/>
              </a:rPr>
              <a:t>  </a:t>
            </a:r>
            <a:r>
              <a:rPr lang="sk-SK" sz="1800" dirty="0">
                <a:solidFill>
                  <a:srgbClr val="C00000"/>
                </a:solidFill>
                <a:latin typeface="Courier New" pitchFamily="49" charset="0"/>
                <a:ea typeface="MS Mincho" pitchFamily="49" charset="-128"/>
                <a:cs typeface="+mn-cs"/>
              </a:rPr>
              <a:t>400753:	mov    0x8(%rsp),%rax</a:t>
            </a:r>
          </a:p>
          <a:p>
            <a:pPr eaLnBrk="0" hangingPunct="0">
              <a:tabLst>
                <a:tab pos="457200" algn="l"/>
                <a:tab pos="1485900" algn="l"/>
                <a:tab pos="3771900" algn="l"/>
                <a:tab pos="3943350" algn="l"/>
              </a:tabLst>
              <a:defRPr/>
            </a:pPr>
            <a:r>
              <a:rPr lang="sk-SK" sz="1800" dirty="0">
                <a:solidFill>
                  <a:srgbClr val="C00000"/>
                </a:solidFill>
                <a:latin typeface="Courier New" pitchFamily="49" charset="0"/>
                <a:ea typeface="MS Mincho" pitchFamily="49" charset="-128"/>
                <a:cs typeface="+mn-cs"/>
              </a:rPr>
              <a:t>  400758:	xor    %fs:0x28,%rax</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a:t>
            </a:r>
            <a:r>
              <a:rPr lang="sk-SK" sz="1800" dirty="0">
                <a:solidFill>
                  <a:srgbClr val="C00000"/>
                </a:solidFill>
                <a:latin typeface="Courier New" pitchFamily="49" charset="0"/>
                <a:ea typeface="MS Mincho" pitchFamily="49" charset="-128"/>
                <a:cs typeface="+mn-cs"/>
              </a:rPr>
              <a:t>400761:	je     400768 &lt;echo+0x39&gt;</a:t>
            </a:r>
          </a:p>
          <a:p>
            <a:pPr eaLnBrk="0" hangingPunct="0">
              <a:tabLst>
                <a:tab pos="457200" algn="l"/>
                <a:tab pos="1485900" algn="l"/>
                <a:tab pos="3771900" algn="l"/>
                <a:tab pos="3943350" algn="l"/>
              </a:tabLst>
              <a:defRPr/>
            </a:pPr>
            <a:r>
              <a:rPr lang="sk-SK" sz="1800" dirty="0">
                <a:solidFill>
                  <a:srgbClr val="FF0000"/>
                </a:solidFill>
                <a:latin typeface="Courier New" pitchFamily="49" charset="0"/>
                <a:ea typeface="MS Mincho" pitchFamily="49" charset="-128"/>
                <a:cs typeface="+mn-cs"/>
              </a:rPr>
              <a:t>  </a:t>
            </a:r>
            <a:r>
              <a:rPr lang="sk-SK" sz="1800" dirty="0">
                <a:solidFill>
                  <a:srgbClr val="C00000"/>
                </a:solidFill>
                <a:latin typeface="Courier New" pitchFamily="49" charset="0"/>
                <a:ea typeface="MS Mincho" pitchFamily="49" charset="-128"/>
                <a:cs typeface="+mn-cs"/>
              </a:rPr>
              <a:t>400763:	callq  400580 &lt;__stack_chk_fail@plt&gt;</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400768:	add    $0x18,%rsp</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40076c:	retq </a:t>
            </a:r>
            <a:endParaRPr lang="ro-RO" sz="1800" dirty="0">
              <a:latin typeface="Courier New" pitchFamily="49" charset="0"/>
              <a:ea typeface="MS Mincho" pitchFamily="49" charset="-128"/>
              <a:cs typeface="+mn-cs"/>
            </a:endParaRPr>
          </a:p>
        </p:txBody>
      </p:sp>
      <p:sp>
        <p:nvSpPr>
          <p:cNvPr id="6" name="TextBox 5"/>
          <p:cNvSpPr txBox="1"/>
          <p:nvPr/>
        </p:nvSpPr>
        <p:spPr>
          <a:xfrm>
            <a:off x="92075" y="1221363"/>
            <a:ext cx="883575" cy="461665"/>
          </a:xfrm>
          <a:prstGeom prst="rect">
            <a:avLst/>
          </a:prstGeom>
          <a:noFill/>
        </p:spPr>
        <p:txBody>
          <a:bodyPr wrap="none" rtlCol="0">
            <a:spAutoFit/>
          </a:bodyPr>
          <a:lstStyle/>
          <a:p>
            <a:r>
              <a:rPr lang="en-US" dirty="0">
                <a:latin typeface="Calibri" pitchFamily="34" charset="0"/>
              </a:rPr>
              <a:t>echo:</a:t>
            </a:r>
          </a:p>
        </p:txBody>
      </p:sp>
      <p:sp>
        <p:nvSpPr>
          <p:cNvPr id="5" name="TextBox 4">
            <a:extLst>
              <a:ext uri="{FF2B5EF4-FFF2-40B4-BE49-F238E27FC236}">
                <a16:creationId xmlns:a16="http://schemas.microsoft.com/office/drawing/2014/main" id="{F33DCB01-F7BC-4355-9155-A9AE76F2B39C}"/>
              </a:ext>
            </a:extLst>
          </p:cNvPr>
          <p:cNvSpPr txBox="1"/>
          <p:nvPr/>
        </p:nvSpPr>
        <p:spPr>
          <a:xfrm>
            <a:off x="5181600" y="1295400"/>
            <a:ext cx="3727239" cy="2308324"/>
          </a:xfrm>
          <a:prstGeom prst="rect">
            <a:avLst/>
          </a:prstGeom>
          <a:solidFill>
            <a:srgbClr val="FFC000"/>
          </a:solidFill>
        </p:spPr>
        <p:txBody>
          <a:bodyPr wrap="none" rtlCol="0">
            <a:spAutoFit/>
          </a:bodyPr>
          <a:lstStyle/>
          <a:p>
            <a:r>
              <a:rPr lang="en-US" sz="2400" dirty="0">
                <a:latin typeface="Calibri" panose="020F0502020204030204" pitchFamily="34" charset="0"/>
                <a:cs typeface="Calibri" panose="020F0502020204030204" pitchFamily="34" charset="0"/>
              </a:rPr>
              <a:t>Aside:  </a:t>
            </a:r>
            <a:r>
              <a:rPr lang="en-US" sz="2400" b="1" dirty="0">
                <a:solidFill>
                  <a:srgbClr val="C00000"/>
                </a:solidFill>
                <a:latin typeface="Courier New" panose="02070309020205020404" pitchFamily="49" charset="0"/>
                <a:cs typeface="Courier New" panose="02070309020205020404" pitchFamily="49" charset="0"/>
              </a:rPr>
              <a:t>%fs:0x28</a:t>
            </a:r>
          </a:p>
          <a:p>
            <a:pPr marL="173038" indent="-173038" algn="l">
              <a:buFont typeface="Arial" panose="020B0604020202020204" pitchFamily="34" charset="0"/>
              <a:buChar char="•"/>
            </a:pPr>
            <a:r>
              <a:rPr lang="en-US" sz="2400" dirty="0">
                <a:latin typeface="Calibri" panose="020F0502020204030204" pitchFamily="34" charset="0"/>
                <a:cs typeface="Calibri" panose="020F0502020204030204" pitchFamily="34" charset="0"/>
              </a:rPr>
              <a:t>Read from memory using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segmented addressing</a:t>
            </a:r>
          </a:p>
          <a:p>
            <a:pPr marL="173038" indent="-173038" algn="l">
              <a:buFont typeface="Arial" panose="020B0604020202020204" pitchFamily="34" charset="0"/>
              <a:buChar char="•"/>
            </a:pPr>
            <a:r>
              <a:rPr lang="en-US" sz="2400" dirty="0">
                <a:latin typeface="Calibri" panose="020F0502020204030204" pitchFamily="34" charset="0"/>
                <a:cs typeface="Calibri" panose="020F0502020204030204" pitchFamily="34" charset="0"/>
              </a:rPr>
              <a:t>Segment is read-only</a:t>
            </a:r>
          </a:p>
          <a:p>
            <a:pPr marL="173038" indent="-173038" algn="l">
              <a:buFont typeface="Arial" panose="020B0604020202020204" pitchFamily="34" charset="0"/>
              <a:buChar char="•"/>
            </a:pPr>
            <a:r>
              <a:rPr lang="en-US" dirty="0">
                <a:latin typeface="Calibri" panose="020F0502020204030204" pitchFamily="34" charset="0"/>
                <a:cs typeface="Calibri" panose="020F0502020204030204" pitchFamily="34" charset="0"/>
              </a:rPr>
              <a:t>Value generated randomly</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every time program runs</a:t>
            </a:r>
            <a:endParaRPr lang="en-US" sz="24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100" y="493713"/>
            <a:ext cx="6489700" cy="573087"/>
          </a:xfrm>
        </p:spPr>
        <p:txBody>
          <a:bodyPr/>
          <a:lstStyle/>
          <a:p>
            <a:pPr eaLnBrk="1" hangingPunct="1"/>
            <a:r>
              <a:rPr lang="en-US" dirty="0"/>
              <a:t>Setting Up Canary</a:t>
            </a:r>
          </a:p>
        </p:txBody>
      </p:sp>
      <p:sp>
        <p:nvSpPr>
          <p:cNvPr id="360451" name="Rectangle 3"/>
          <p:cNvSpPr>
            <a:spLocks noChangeArrowheads="1"/>
          </p:cNvSpPr>
          <p:nvPr/>
        </p:nvSpPr>
        <p:spPr bwMode="auto">
          <a:xfrm>
            <a:off x="2624432" y="5062304"/>
            <a:ext cx="6183312" cy="1567096"/>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eaLnBrk="0" hangingPunct="0">
              <a:tabLst>
                <a:tab pos="457200" algn="l"/>
                <a:tab pos="1543050" algn="l"/>
              </a:tabLst>
              <a:defRPr/>
            </a:pPr>
            <a:r>
              <a:rPr lang="en-US" sz="1600" dirty="0">
                <a:latin typeface="Courier New" pitchFamily="49" charset="0"/>
                <a:ea typeface="MS Mincho" pitchFamily="49" charset="-128"/>
                <a:cs typeface="+mn-cs"/>
              </a:rPr>
              <a:t>echo:</a:t>
            </a:r>
          </a:p>
          <a:p>
            <a:pPr eaLnBrk="0" hangingPunct="0">
              <a:tabLst>
                <a:tab pos="457200" algn="l"/>
                <a:tab pos="1543050" algn="l"/>
              </a:tabLst>
              <a:defRPr/>
            </a:pPr>
            <a:r>
              <a:rPr lang="en-US" sz="1600" dirty="0">
                <a:latin typeface="Courier New" pitchFamily="49" charset="0"/>
                <a:ea typeface="MS Mincho" pitchFamily="49" charset="-128"/>
              </a:rPr>
              <a:t>	. . .</a:t>
            </a:r>
          </a:p>
          <a:p>
            <a:pPr eaLnBrk="0" hangingPunct="0">
              <a:tabLst>
                <a:tab pos="457200" algn="l"/>
                <a:tab pos="1543050" algn="l"/>
              </a:tabLst>
              <a:defRPr/>
            </a:pPr>
            <a:r>
              <a:rPr lang="en-US" sz="1600" dirty="0">
                <a:latin typeface="Courier New" pitchFamily="49" charset="0"/>
                <a:ea typeface="MS Mincho" pitchFamily="49" charset="-128"/>
                <a:cs typeface="+mn-cs"/>
              </a:rPr>
              <a:t>	mov	%fs:0x28, %</a:t>
            </a:r>
            <a:r>
              <a:rPr lang="en-US" sz="1600" dirty="0" err="1">
                <a:latin typeface="Courier New" pitchFamily="49" charset="0"/>
                <a:ea typeface="MS Mincho" pitchFamily="49" charset="-128"/>
                <a:cs typeface="+mn-cs"/>
              </a:rPr>
              <a:t>rax</a:t>
            </a:r>
            <a:r>
              <a:rPr lang="en-US" sz="1600" dirty="0">
                <a:latin typeface="Courier New" pitchFamily="49" charset="0"/>
                <a:ea typeface="MS Mincho" pitchFamily="49" charset="-128"/>
                <a:cs typeface="+mn-cs"/>
              </a:rPr>
              <a:t>  # Get canary</a:t>
            </a:r>
          </a:p>
          <a:p>
            <a:pPr eaLnBrk="0" hangingPunct="0">
              <a:tabLst>
                <a:tab pos="457200" algn="l"/>
                <a:tab pos="1543050" algn="l"/>
              </a:tabLst>
              <a:defRPr/>
            </a:pPr>
            <a:r>
              <a:rPr lang="en-US" sz="1600" dirty="0">
                <a:latin typeface="Courier New" pitchFamily="49" charset="0"/>
                <a:ea typeface="MS Mincho" pitchFamily="49" charset="-128"/>
                <a:cs typeface="+mn-cs"/>
              </a:rPr>
              <a:t>	mov	%</a:t>
            </a:r>
            <a:r>
              <a:rPr lang="en-US" sz="1600" dirty="0" err="1">
                <a:latin typeface="Courier New" pitchFamily="49" charset="0"/>
                <a:ea typeface="MS Mincho" pitchFamily="49" charset="-128"/>
                <a:cs typeface="+mn-cs"/>
              </a:rPr>
              <a:t>rax</a:t>
            </a:r>
            <a:r>
              <a:rPr lang="en-US" sz="1600" dirty="0">
                <a:latin typeface="Courier New" pitchFamily="49" charset="0"/>
                <a:ea typeface="MS Mincho" pitchFamily="49" charset="-128"/>
                <a:cs typeface="+mn-cs"/>
              </a:rPr>
              <a:t>, 0x8(%</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 # Place on stack</a:t>
            </a:r>
          </a:p>
          <a:p>
            <a:pPr eaLnBrk="0" hangingPunct="0">
              <a:tabLst>
                <a:tab pos="457200" algn="l"/>
                <a:tab pos="1543050"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xor</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eax</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eax</a:t>
            </a:r>
            <a:r>
              <a:rPr lang="en-US" sz="1600" dirty="0">
                <a:latin typeface="Courier New" pitchFamily="49" charset="0"/>
                <a:ea typeface="MS Mincho" pitchFamily="49" charset="-128"/>
                <a:cs typeface="+mn-cs"/>
              </a:rPr>
              <a:t>      # Erase register</a:t>
            </a:r>
          </a:p>
          <a:p>
            <a:pPr eaLnBrk="0" hangingPunct="0">
              <a:tabLst>
                <a:tab pos="457200" algn="l"/>
                <a:tab pos="1543050"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124200" y="1235075"/>
            <a:ext cx="5105400" cy="18129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 Echo Line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 Way too small!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puts(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21" name="Rectangle 22"/>
          <p:cNvSpPr>
            <a:spLocks noChangeArrowheads="1"/>
          </p:cNvSpPr>
          <p:nvPr/>
        </p:nvSpPr>
        <p:spPr bwMode="auto">
          <a:xfrm>
            <a:off x="533400" y="2503486"/>
            <a:ext cx="1797050" cy="608299"/>
          </a:xfrm>
          <a:prstGeom prst="rect">
            <a:avLst/>
          </a:prstGeom>
          <a:solidFill>
            <a:srgbClr val="D5F1CF"/>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22"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23"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24"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25"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26"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27"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28"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29"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30" name="TextBox 29"/>
          <p:cNvSpPr txBox="1">
            <a:spLocks noChangeArrowheads="1"/>
          </p:cNvSpPr>
          <p:nvPr/>
        </p:nvSpPr>
        <p:spPr bwMode="auto">
          <a:xfrm>
            <a:off x="457200" y="990600"/>
            <a:ext cx="1908175" cy="369887"/>
          </a:xfrm>
          <a:prstGeom prst="rect">
            <a:avLst/>
          </a:prstGeom>
          <a:noFill/>
          <a:ln w="9525">
            <a:noFill/>
            <a:miter lim="800000"/>
            <a:headEnd/>
            <a:tailEnd/>
          </a:ln>
        </p:spPr>
        <p:txBody>
          <a:bodyPr wrap="none">
            <a:spAutoFit/>
          </a:bodyPr>
          <a:lstStyle/>
          <a:p>
            <a:pPr eaLnBrk="0" hangingPunct="0"/>
            <a:r>
              <a:rPr lang="en-US" sz="1800" i="1">
                <a:solidFill>
                  <a:srgbClr val="C00000"/>
                </a:solidFill>
                <a:latin typeface="Calibri" pitchFamily="34" charset="0"/>
              </a:rPr>
              <a:t>Before call to gets</a:t>
            </a:r>
          </a:p>
        </p:txBody>
      </p:sp>
      <p:sp>
        <p:nvSpPr>
          <p:cNvPr id="31" name="Rectangle 23"/>
          <p:cNvSpPr>
            <a:spLocks noChangeArrowheads="1"/>
          </p:cNvSpPr>
          <p:nvPr/>
        </p:nvSpPr>
        <p:spPr bwMode="auto">
          <a:xfrm>
            <a:off x="533400" y="3113087"/>
            <a:ext cx="1797050" cy="1531207"/>
          </a:xfrm>
          <a:prstGeom prst="rect">
            <a:avLst/>
          </a:prstGeom>
          <a:solidFill>
            <a:schemeClr val="bg2">
              <a:lumMod val="40000"/>
              <a:lumOff val="6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32" name="Rectangle 22"/>
          <p:cNvSpPr>
            <a:spLocks noChangeArrowheads="1"/>
          </p:cNvSpPr>
          <p:nvPr/>
        </p:nvSpPr>
        <p:spPr bwMode="auto">
          <a:xfrm>
            <a:off x="533400" y="3735101"/>
            <a:ext cx="1797050" cy="608299"/>
          </a:xfrm>
          <a:prstGeom prst="rect">
            <a:avLst/>
          </a:prstGeom>
          <a:solidFill>
            <a:srgbClr val="F1C7C7"/>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Canary</a:t>
            </a:r>
          </a:p>
          <a:p>
            <a:pPr algn="ctr">
              <a:defRPr/>
            </a:pPr>
            <a:r>
              <a:rPr lang="en-US" sz="1800" b="0" dirty="0">
                <a:latin typeface="Calibri" pitchFamily="34" charset="0"/>
                <a:cs typeface="+mn-cs"/>
              </a:rPr>
              <a:t>(8 bytes)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100" y="493713"/>
            <a:ext cx="6489700" cy="573087"/>
          </a:xfrm>
        </p:spPr>
        <p:txBody>
          <a:bodyPr/>
          <a:lstStyle/>
          <a:p>
            <a:pPr eaLnBrk="1" hangingPunct="1"/>
            <a:r>
              <a:rPr lang="en-US" dirty="0"/>
              <a:t>Checking Canary</a:t>
            </a:r>
          </a:p>
        </p:txBody>
      </p:sp>
      <p:sp>
        <p:nvSpPr>
          <p:cNvPr id="360451" name="Rectangle 3"/>
          <p:cNvSpPr>
            <a:spLocks noChangeArrowheads="1"/>
          </p:cNvSpPr>
          <p:nvPr/>
        </p:nvSpPr>
        <p:spPr bwMode="auto">
          <a:xfrm>
            <a:off x="2486263" y="5062393"/>
            <a:ext cx="6516688" cy="1567096"/>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543050" algn="l"/>
              </a:tabLst>
              <a:defRPr/>
            </a:pPr>
            <a:r>
              <a:rPr lang="en-US" sz="1600" dirty="0">
                <a:latin typeface="Courier New" pitchFamily="49" charset="0"/>
                <a:ea typeface="MS Mincho" pitchFamily="49" charset="-128"/>
                <a:cs typeface="+mn-cs"/>
              </a:rPr>
              <a:t>echo:</a:t>
            </a:r>
          </a:p>
          <a:p>
            <a:pPr eaLnBrk="0" hangingPunct="0">
              <a:tabLst>
                <a:tab pos="457200" algn="l"/>
                <a:tab pos="1543050" algn="l"/>
              </a:tabLst>
              <a:defRPr/>
            </a:pPr>
            <a:r>
              <a:rPr lang="en-US" sz="1600" dirty="0">
                <a:latin typeface="Courier New" pitchFamily="49" charset="0"/>
                <a:ea typeface="MS Mincho" pitchFamily="49" charset="-128"/>
              </a:rPr>
              <a:t>	. . .</a:t>
            </a:r>
          </a:p>
          <a:p>
            <a:pPr eaLnBrk="0" hangingPunct="0">
              <a:tabLst>
                <a:tab pos="457200" algn="l"/>
                <a:tab pos="1543050" algn="l"/>
              </a:tabLst>
              <a:defRPr/>
            </a:pPr>
            <a:r>
              <a:rPr lang="en-US" sz="1600" dirty="0">
                <a:latin typeface="Courier New" pitchFamily="49" charset="0"/>
                <a:ea typeface="MS Mincho" pitchFamily="49" charset="-128"/>
                <a:cs typeface="+mn-cs"/>
              </a:rPr>
              <a:t>	mov	0x8(%</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a:t>
            </a:r>
            <a:r>
              <a:rPr lang="en-US" sz="1600" dirty="0" err="1">
                <a:latin typeface="Courier New" pitchFamily="49" charset="0"/>
                <a:ea typeface="MS Mincho" pitchFamily="49" charset="-128"/>
                <a:cs typeface="+mn-cs"/>
              </a:rPr>
              <a:t>rax</a:t>
            </a:r>
            <a:r>
              <a:rPr lang="en-US" sz="1600" dirty="0">
                <a:latin typeface="Courier New" pitchFamily="49" charset="0"/>
                <a:ea typeface="MS Mincho" pitchFamily="49" charset="-128"/>
                <a:cs typeface="+mn-cs"/>
              </a:rPr>
              <a:t>    # Retrieve from stack</a:t>
            </a:r>
          </a:p>
          <a:p>
            <a:pPr eaLnBrk="0" hangingPunct="0">
              <a:tabLst>
                <a:tab pos="457200" algn="l"/>
                <a:tab pos="1543050"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xor</a:t>
            </a:r>
            <a:r>
              <a:rPr lang="en-US" sz="1600" dirty="0">
                <a:latin typeface="Courier New" pitchFamily="49" charset="0"/>
                <a:ea typeface="MS Mincho" pitchFamily="49" charset="-128"/>
                <a:cs typeface="+mn-cs"/>
              </a:rPr>
              <a:t>	%fs:0x28,%rax     # Compare to canary</a:t>
            </a:r>
          </a:p>
          <a:p>
            <a:pPr eaLnBrk="0" hangingPunct="0">
              <a:tabLst>
                <a:tab pos="457200" algn="l"/>
                <a:tab pos="1543050" algn="l"/>
              </a:tabLst>
              <a:defRPr/>
            </a:pPr>
            <a:r>
              <a:rPr lang="en-US" sz="1600" dirty="0">
                <a:latin typeface="Courier New" pitchFamily="49" charset="0"/>
                <a:ea typeface="MS Mincho" pitchFamily="49" charset="-128"/>
                <a:cs typeface="+mn-cs"/>
              </a:rPr>
              <a:t>	je	.L6               # If same, OK</a:t>
            </a:r>
          </a:p>
          <a:p>
            <a:pPr eaLnBrk="0" hangingPunct="0">
              <a:tabLst>
                <a:tab pos="457200" algn="l"/>
                <a:tab pos="1543050" algn="l"/>
              </a:tabLst>
              <a:defRPr/>
            </a:pPr>
            <a:r>
              <a:rPr lang="en-US" sz="1600" dirty="0">
                <a:latin typeface="Courier New" pitchFamily="49" charset="0"/>
                <a:ea typeface="MS Mincho" pitchFamily="49" charset="-128"/>
                <a:cs typeface="+mn-cs"/>
              </a:rPr>
              <a:t>	call	__</a:t>
            </a:r>
            <a:r>
              <a:rPr lang="en-US" sz="1600" dirty="0" err="1">
                <a:latin typeface="Courier New" pitchFamily="49" charset="0"/>
                <a:ea typeface="MS Mincho" pitchFamily="49" charset="-128"/>
                <a:cs typeface="+mn-cs"/>
              </a:rPr>
              <a:t>stack_chk_fail</a:t>
            </a:r>
            <a:r>
              <a:rPr lang="en-US" sz="1600" dirty="0">
                <a:latin typeface="Courier New" pitchFamily="49" charset="0"/>
                <a:ea typeface="MS Mincho" pitchFamily="49" charset="-128"/>
                <a:cs typeface="+mn-cs"/>
              </a:rPr>
              <a:t>  # FAIL</a:t>
            </a:r>
          </a:p>
        </p:txBody>
      </p:sp>
      <p:sp>
        <p:nvSpPr>
          <p:cNvPr id="25604" name="Rectangle 4"/>
          <p:cNvSpPr>
            <a:spLocks noChangeArrowheads="1"/>
          </p:cNvSpPr>
          <p:nvPr/>
        </p:nvSpPr>
        <p:spPr bwMode="auto">
          <a:xfrm>
            <a:off x="3124200" y="1235075"/>
            <a:ext cx="5105400" cy="18129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a:latin typeface="Courier New" pitchFamily="49" charset="0"/>
                <a:ea typeface="MS Mincho" pitchFamily="49" charset="-128"/>
              </a:rPr>
              <a:t>/* Echo Line */</a:t>
            </a:r>
            <a:br>
              <a:rPr lang="en-US" sz="1600">
                <a:latin typeface="Courier New" pitchFamily="49" charset="0"/>
                <a:ea typeface="MS Mincho" pitchFamily="49" charset="-128"/>
              </a:rPr>
            </a:br>
            <a:r>
              <a:rPr lang="en-US" sz="1600">
                <a:latin typeface="Courier New" pitchFamily="49" charset="0"/>
                <a:ea typeface="MS Mincho" pitchFamily="49" charset="-128"/>
              </a:rPr>
              <a:t>void echo()</a:t>
            </a:r>
            <a:br>
              <a:rPr lang="en-US" sz="1600">
                <a:latin typeface="Courier New" pitchFamily="49" charset="0"/>
                <a:ea typeface="MS Mincho" pitchFamily="49" charset="-128"/>
              </a:rPr>
            </a:br>
            <a:r>
              <a:rPr lang="en-US" sz="1600">
                <a:latin typeface="Courier New" pitchFamily="49" charset="0"/>
                <a:ea typeface="MS Mincho" pitchFamily="49" charset="-128"/>
              </a:rPr>
              <a:t>{</a:t>
            </a:r>
            <a:br>
              <a:rPr lang="en-US" sz="1600">
                <a:latin typeface="Courier New" pitchFamily="49" charset="0"/>
                <a:ea typeface="MS Mincho" pitchFamily="49" charset="-128"/>
              </a:rPr>
            </a:br>
            <a:r>
              <a:rPr lang="en-US" sz="1600">
                <a:latin typeface="Courier New" pitchFamily="49" charset="0"/>
                <a:ea typeface="MS Mincho" pitchFamily="49" charset="-128"/>
              </a:rPr>
              <a:t>    char buf[4];  /* Way too small! */</a:t>
            </a:r>
            <a:br>
              <a:rPr lang="en-US" sz="1600">
                <a:latin typeface="Courier New" pitchFamily="49" charset="0"/>
                <a:ea typeface="MS Mincho" pitchFamily="49" charset="-128"/>
              </a:rPr>
            </a:br>
            <a:r>
              <a:rPr lang="en-US" sz="1600">
                <a:latin typeface="Courier New" pitchFamily="49" charset="0"/>
                <a:ea typeface="MS Mincho" pitchFamily="49" charset="-128"/>
              </a:rPr>
              <a:t>    gets(buf);</a:t>
            </a:r>
            <a:br>
              <a:rPr lang="en-US" sz="1600">
                <a:latin typeface="Courier New" pitchFamily="49" charset="0"/>
                <a:ea typeface="MS Mincho" pitchFamily="49" charset="-128"/>
              </a:rPr>
            </a:br>
            <a:r>
              <a:rPr lang="en-US" sz="1600">
                <a:latin typeface="Courier New" pitchFamily="49" charset="0"/>
                <a:ea typeface="MS Mincho" pitchFamily="49" charset="-128"/>
              </a:rPr>
              <a:t>    puts(buf);</a:t>
            </a:r>
            <a:br>
              <a:rPr lang="en-US" sz="1600">
                <a:latin typeface="Courier New" pitchFamily="49" charset="0"/>
                <a:ea typeface="MS Mincho" pitchFamily="49" charset="-128"/>
              </a:rPr>
            </a:br>
            <a:r>
              <a:rPr lang="en-US" sz="1600">
                <a:latin typeface="Courier New" pitchFamily="49" charset="0"/>
                <a:ea typeface="MS Mincho" pitchFamily="49" charset="-128"/>
              </a:rPr>
              <a:t>}</a:t>
            </a:r>
          </a:p>
        </p:txBody>
      </p:sp>
      <p:sp>
        <p:nvSpPr>
          <p:cNvPr id="21" name="Rectangle 22"/>
          <p:cNvSpPr>
            <a:spLocks noChangeArrowheads="1"/>
          </p:cNvSpPr>
          <p:nvPr/>
        </p:nvSpPr>
        <p:spPr bwMode="auto">
          <a:xfrm>
            <a:off x="533400" y="2743200"/>
            <a:ext cx="1797050"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p:txBody>
      </p:sp>
      <p:sp>
        <p:nvSpPr>
          <p:cNvPr id="22" name="Rectangle 23"/>
          <p:cNvSpPr>
            <a:spLocks noChangeArrowheads="1"/>
          </p:cNvSpPr>
          <p:nvPr/>
        </p:nvSpPr>
        <p:spPr bwMode="auto">
          <a:xfrm>
            <a:off x="533400" y="3048000"/>
            <a:ext cx="179705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Saved </a:t>
            </a:r>
            <a:r>
              <a:rPr lang="en-US" sz="1800" dirty="0">
                <a:latin typeface="Courier New" pitchFamily="49" charset="0"/>
                <a:cs typeface="+mn-cs"/>
              </a:rPr>
              <a:t>%</a:t>
            </a:r>
            <a:r>
              <a:rPr lang="en-US" sz="1800" dirty="0" err="1">
                <a:latin typeface="Courier New" pitchFamily="49" charset="0"/>
                <a:cs typeface="+mn-cs"/>
              </a:rPr>
              <a:t>ebp</a:t>
            </a:r>
            <a:endParaRPr lang="en-US" sz="1800" dirty="0">
              <a:latin typeface="Courier New" pitchFamily="49" charset="0"/>
              <a:cs typeface="+mn-cs"/>
            </a:endParaRPr>
          </a:p>
        </p:txBody>
      </p:sp>
      <p:sp>
        <p:nvSpPr>
          <p:cNvPr id="25" name="Rectangle 31"/>
          <p:cNvSpPr>
            <a:spLocks noChangeArrowheads="1"/>
          </p:cNvSpPr>
          <p:nvPr/>
        </p:nvSpPr>
        <p:spPr bwMode="auto">
          <a:xfrm>
            <a:off x="533400" y="1600200"/>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a:latin typeface="Courier New" pitchFamily="49" charset="0"/>
                <a:cs typeface="+mn-cs"/>
              </a:rPr>
              <a:t>main</a:t>
            </a:r>
          </a:p>
        </p:txBody>
      </p:sp>
      <p:sp>
        <p:nvSpPr>
          <p:cNvPr id="27" name="Rectangle 24"/>
          <p:cNvSpPr>
            <a:spLocks noChangeArrowheads="1"/>
          </p:cNvSpPr>
          <p:nvPr/>
        </p:nvSpPr>
        <p:spPr bwMode="auto">
          <a:xfrm>
            <a:off x="533400" y="4267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28" name="Rectangle 25"/>
          <p:cNvSpPr>
            <a:spLocks noChangeArrowheads="1"/>
          </p:cNvSpPr>
          <p:nvPr/>
        </p:nvSpPr>
        <p:spPr bwMode="auto">
          <a:xfrm>
            <a:off x="982663" y="4267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29" name="Rectangle 26"/>
          <p:cNvSpPr>
            <a:spLocks noChangeArrowheads="1"/>
          </p:cNvSpPr>
          <p:nvPr/>
        </p:nvSpPr>
        <p:spPr bwMode="auto">
          <a:xfrm>
            <a:off x="1431925" y="4267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30" name="Rectangle 27"/>
          <p:cNvSpPr>
            <a:spLocks noChangeArrowheads="1"/>
          </p:cNvSpPr>
          <p:nvPr/>
        </p:nvSpPr>
        <p:spPr bwMode="auto">
          <a:xfrm>
            <a:off x="1881188" y="4267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33" name="Rectangle 23"/>
          <p:cNvSpPr>
            <a:spLocks noChangeArrowheads="1"/>
          </p:cNvSpPr>
          <p:nvPr/>
        </p:nvSpPr>
        <p:spPr bwMode="auto">
          <a:xfrm>
            <a:off x="533400" y="3352800"/>
            <a:ext cx="179705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Saved </a:t>
            </a:r>
            <a:r>
              <a:rPr lang="en-US" sz="1800" dirty="0">
                <a:latin typeface="Courier New" pitchFamily="49" charset="0"/>
                <a:cs typeface="+mn-cs"/>
              </a:rPr>
              <a:t>%</a:t>
            </a:r>
            <a:r>
              <a:rPr lang="en-US" sz="1800" dirty="0" err="1">
                <a:latin typeface="Courier New" pitchFamily="49" charset="0"/>
                <a:cs typeface="+mn-cs"/>
              </a:rPr>
              <a:t>ebx</a:t>
            </a:r>
            <a:endParaRPr lang="en-US" sz="1800" dirty="0">
              <a:latin typeface="Courier New" pitchFamily="49" charset="0"/>
              <a:cs typeface="+mn-cs"/>
            </a:endParaRPr>
          </a:p>
        </p:txBody>
      </p:sp>
      <p:sp>
        <p:nvSpPr>
          <p:cNvPr id="34" name="Rectangle 23"/>
          <p:cNvSpPr>
            <a:spLocks noChangeArrowheads="1"/>
          </p:cNvSpPr>
          <p:nvPr/>
        </p:nvSpPr>
        <p:spPr bwMode="auto">
          <a:xfrm>
            <a:off x="533400" y="3962400"/>
            <a:ext cx="179705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Canary</a:t>
            </a:r>
            <a:endParaRPr lang="en-US" sz="1800" dirty="0">
              <a:latin typeface="Courier New" pitchFamily="49" charset="0"/>
              <a:cs typeface="+mn-cs"/>
            </a:endParaRPr>
          </a:p>
        </p:txBody>
      </p:sp>
      <p:sp>
        <p:nvSpPr>
          <p:cNvPr id="19" name="Rectangle 22"/>
          <p:cNvSpPr>
            <a:spLocks noChangeArrowheads="1"/>
          </p:cNvSpPr>
          <p:nvPr/>
        </p:nvSpPr>
        <p:spPr bwMode="auto">
          <a:xfrm>
            <a:off x="533400" y="2503486"/>
            <a:ext cx="1797050" cy="608299"/>
          </a:xfrm>
          <a:prstGeom prst="rect">
            <a:avLst/>
          </a:prstGeom>
          <a:solidFill>
            <a:srgbClr val="D5F1CF"/>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20"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5"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grpSp>
        <p:nvGrpSpPr>
          <p:cNvPr id="2" name="Group 1"/>
          <p:cNvGrpSpPr/>
          <p:nvPr/>
        </p:nvGrpSpPr>
        <p:grpSpPr>
          <a:xfrm>
            <a:off x="533400" y="4648200"/>
            <a:ext cx="1797050" cy="304800"/>
            <a:chOff x="533400" y="4648200"/>
            <a:chExt cx="1797050" cy="304800"/>
          </a:xfrm>
        </p:grpSpPr>
        <p:sp>
          <p:nvSpPr>
            <p:cNvPr id="37" name="Rectangle 36"/>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8" name="Rectangle 37"/>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9" name="Rectangle 38"/>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40" name="Rectangle 39"/>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41" name="Rectangle 40"/>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42" name="TextBox 41"/>
          <p:cNvSpPr txBox="1">
            <a:spLocks noChangeArrowheads="1"/>
          </p:cNvSpPr>
          <p:nvPr/>
        </p:nvSpPr>
        <p:spPr bwMode="auto">
          <a:xfrm>
            <a:off x="457200" y="990600"/>
            <a:ext cx="1816172"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After call to gets</a:t>
            </a:r>
          </a:p>
        </p:txBody>
      </p:sp>
      <p:sp>
        <p:nvSpPr>
          <p:cNvPr id="43" name="Rectangle 23"/>
          <p:cNvSpPr>
            <a:spLocks noChangeArrowheads="1"/>
          </p:cNvSpPr>
          <p:nvPr/>
        </p:nvSpPr>
        <p:spPr bwMode="auto">
          <a:xfrm>
            <a:off x="533400" y="3113087"/>
            <a:ext cx="1797050" cy="1531207"/>
          </a:xfrm>
          <a:prstGeom prst="rect">
            <a:avLst/>
          </a:prstGeom>
          <a:solidFill>
            <a:schemeClr val="bg2">
              <a:lumMod val="40000"/>
              <a:lumOff val="6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44" name="Rectangle 22"/>
          <p:cNvSpPr>
            <a:spLocks noChangeArrowheads="1"/>
          </p:cNvSpPr>
          <p:nvPr/>
        </p:nvSpPr>
        <p:spPr bwMode="auto">
          <a:xfrm>
            <a:off x="533400" y="3735101"/>
            <a:ext cx="1797050" cy="608299"/>
          </a:xfrm>
          <a:prstGeom prst="rect">
            <a:avLst/>
          </a:prstGeom>
          <a:solidFill>
            <a:srgbClr val="F1C7C7"/>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Canary</a:t>
            </a:r>
          </a:p>
          <a:p>
            <a:pPr algn="ctr">
              <a:defRPr/>
            </a:pPr>
            <a:r>
              <a:rPr lang="en-US" sz="1800" b="0" dirty="0">
                <a:latin typeface="Calibri" pitchFamily="34" charset="0"/>
                <a:cs typeface="+mn-cs"/>
              </a:rPr>
              <a:t>(8 bytes)</a:t>
            </a:r>
          </a:p>
        </p:txBody>
      </p:sp>
      <p:grpSp>
        <p:nvGrpSpPr>
          <p:cNvPr id="45" name="Group 44"/>
          <p:cNvGrpSpPr/>
          <p:nvPr/>
        </p:nvGrpSpPr>
        <p:grpSpPr>
          <a:xfrm>
            <a:off x="533400" y="4343400"/>
            <a:ext cx="1797050" cy="304800"/>
            <a:chOff x="533400" y="4648200"/>
            <a:chExt cx="1797050" cy="304800"/>
          </a:xfrm>
        </p:grpSpPr>
        <p:sp>
          <p:nvSpPr>
            <p:cNvPr id="46" name="Rectangle 45"/>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47" name="Rectangle 46"/>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8" name="Rectangle 47"/>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9" name="Rectangle 48"/>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sp>
        <p:nvSpPr>
          <p:cNvPr id="3" name="TextBox 2"/>
          <p:cNvSpPr txBox="1"/>
          <p:nvPr/>
        </p:nvSpPr>
        <p:spPr>
          <a:xfrm>
            <a:off x="3581400" y="3810000"/>
            <a:ext cx="1676310" cy="369332"/>
          </a:xfrm>
          <a:prstGeom prst="rect">
            <a:avLst/>
          </a:prstGeom>
          <a:noFill/>
        </p:spPr>
        <p:txBody>
          <a:bodyPr wrap="none" rtlCol="0">
            <a:spAutoFit/>
          </a:bodyPr>
          <a:lstStyle/>
          <a:p>
            <a:r>
              <a:rPr lang="en-US" sz="1800" dirty="0">
                <a:latin typeface="Calibri" pitchFamily="34" charset="0"/>
              </a:rPr>
              <a:t>Input: </a:t>
            </a:r>
            <a:r>
              <a:rPr lang="en-US" sz="1800" i="1" dirty="0">
                <a:latin typeface="Calibri" pitchFamily="34" charset="0"/>
              </a:rPr>
              <a:t>0123456</a:t>
            </a:r>
          </a:p>
        </p:txBody>
      </p:sp>
      <p:sp>
        <p:nvSpPr>
          <p:cNvPr id="4" name="TextBox 3">
            <a:extLst>
              <a:ext uri="{FF2B5EF4-FFF2-40B4-BE49-F238E27FC236}">
                <a16:creationId xmlns:a16="http://schemas.microsoft.com/office/drawing/2014/main" id="{01D36DFF-D19A-614C-8D1C-E7248286128B}"/>
              </a:ext>
            </a:extLst>
          </p:cNvPr>
          <p:cNvSpPr txBox="1"/>
          <p:nvPr/>
        </p:nvSpPr>
        <p:spPr>
          <a:xfrm>
            <a:off x="6629400" y="3505200"/>
            <a:ext cx="2369238" cy="923330"/>
          </a:xfrm>
          <a:prstGeom prst="rect">
            <a:avLst/>
          </a:prstGeom>
          <a:noFill/>
        </p:spPr>
        <p:txBody>
          <a:bodyPr wrap="none" rtlCol="0">
            <a:spAutoFit/>
          </a:bodyPr>
          <a:lstStyle/>
          <a:p>
            <a:r>
              <a:rPr lang="en-US" sz="1800" i="1" dirty="0">
                <a:latin typeface="Calibri" pitchFamily="34" charset="0"/>
              </a:rPr>
              <a:t>Some systems:</a:t>
            </a:r>
          </a:p>
          <a:p>
            <a:r>
              <a:rPr lang="en-US" sz="1800" i="1" dirty="0">
                <a:latin typeface="Calibri" pitchFamily="34" charset="0"/>
              </a:rPr>
              <a:t>LSB of canary is 0x00</a:t>
            </a:r>
          </a:p>
          <a:p>
            <a:r>
              <a:rPr lang="en-US" sz="1800" i="1" dirty="0">
                <a:latin typeface="Calibri" pitchFamily="34" charset="0"/>
              </a:rPr>
              <a:t>Allows input 01234567</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7018" y="304800"/>
            <a:ext cx="7592093" cy="762000"/>
          </a:xfrm>
        </p:spPr>
        <p:txBody>
          <a:bodyPr/>
          <a:lstStyle/>
          <a:p>
            <a:r>
              <a:rPr lang="en-US" dirty="0"/>
              <a:t>x86-64 Linux Memory Layout</a:t>
            </a:r>
          </a:p>
        </p:txBody>
      </p:sp>
      <p:sp>
        <p:nvSpPr>
          <p:cNvPr id="10243" name="Rectangle 3"/>
          <p:cNvSpPr>
            <a:spLocks noGrp="1" noChangeArrowheads="1"/>
          </p:cNvSpPr>
          <p:nvPr>
            <p:ph type="body" idx="1"/>
          </p:nvPr>
        </p:nvSpPr>
        <p:spPr/>
        <p:txBody>
          <a:bodyPr/>
          <a:lstStyle/>
          <a:p>
            <a:r>
              <a:rPr lang="en-US" dirty="0"/>
              <a:t>Stack</a:t>
            </a:r>
          </a:p>
          <a:p>
            <a:pPr lvl="1"/>
            <a:r>
              <a:rPr lang="en-US" dirty="0"/>
              <a:t>Runtime stack (8MB limit)</a:t>
            </a:r>
          </a:p>
          <a:p>
            <a:pPr lvl="1"/>
            <a:r>
              <a:rPr lang="en-US" dirty="0"/>
              <a:t>E. </a:t>
            </a:r>
            <a:r>
              <a:rPr lang="en-US" dirty="0" err="1"/>
              <a:t>g</a:t>
            </a:r>
            <a:r>
              <a:rPr lang="en-US" dirty="0"/>
              <a:t>., local variables</a:t>
            </a:r>
          </a:p>
          <a:p>
            <a:r>
              <a:rPr lang="en-US" dirty="0"/>
              <a:t>Heap</a:t>
            </a:r>
          </a:p>
          <a:p>
            <a:pPr lvl="1"/>
            <a:r>
              <a:rPr lang="en-US" dirty="0"/>
              <a:t>Dynamically allocated as needed</a:t>
            </a:r>
          </a:p>
          <a:p>
            <a:pPr lvl="1"/>
            <a:r>
              <a:rPr lang="en-US" dirty="0"/>
              <a:t>When call  </a:t>
            </a:r>
            <a:r>
              <a:rPr lang="en-US" sz="1800" b="1" dirty="0" err="1">
                <a:latin typeface="Courier New" panose="02070309020205020404" pitchFamily="49" charset="0"/>
                <a:cs typeface="Courier New" panose="02070309020205020404" pitchFamily="49" charset="0"/>
              </a:rPr>
              <a:t>malloc</a:t>
            </a:r>
            <a:r>
              <a:rPr lang="en-US" sz="1800" b="1" dirty="0">
                <a:latin typeface="Courier New" panose="02070309020205020404" pitchFamily="49" charset="0"/>
                <a:cs typeface="Courier New" panose="02070309020205020404" pitchFamily="49" charset="0"/>
              </a:rPr>
              <a:t>()</a:t>
            </a:r>
            <a:r>
              <a:rPr lang="en-US" dirty="0"/>
              <a:t>, </a:t>
            </a:r>
            <a:r>
              <a:rPr lang="en-US" sz="1800" b="1" dirty="0" err="1">
                <a:latin typeface="Courier New" panose="02070309020205020404" pitchFamily="49" charset="0"/>
                <a:cs typeface="Courier New" panose="02070309020205020404" pitchFamily="49" charset="0"/>
              </a:rPr>
              <a:t>calloc</a:t>
            </a:r>
            <a:r>
              <a:rPr lang="en-US" sz="1800" b="1" dirty="0">
                <a:latin typeface="Courier New" panose="02070309020205020404" pitchFamily="49" charset="0"/>
                <a:cs typeface="Courier New" panose="02070309020205020404" pitchFamily="49" charset="0"/>
              </a:rPr>
              <a:t>()</a:t>
            </a:r>
            <a:r>
              <a:rPr lang="en-US" dirty="0"/>
              <a:t>, </a:t>
            </a:r>
            <a:r>
              <a:rPr lang="en-US" sz="1800" b="1" dirty="0">
                <a:latin typeface="Courier New" panose="02070309020205020404" pitchFamily="49" charset="0"/>
                <a:cs typeface="Courier New" panose="02070309020205020404" pitchFamily="49" charset="0"/>
              </a:rPr>
              <a:t>new()</a:t>
            </a:r>
          </a:p>
          <a:p>
            <a:r>
              <a:rPr lang="en-US" dirty="0"/>
              <a:t>Data</a:t>
            </a:r>
          </a:p>
          <a:p>
            <a:pPr lvl="1"/>
            <a:r>
              <a:rPr lang="en-US" dirty="0"/>
              <a:t>Statically allocated data</a:t>
            </a:r>
          </a:p>
          <a:p>
            <a:pPr lvl="1"/>
            <a:r>
              <a:rPr lang="en-US" dirty="0"/>
              <a:t>E.g., global </a:t>
            </a:r>
            <a:r>
              <a:rPr lang="en-US" dirty="0" err="1"/>
              <a:t>vars</a:t>
            </a:r>
            <a:r>
              <a:rPr lang="en-US" dirty="0"/>
              <a:t>, </a:t>
            </a:r>
            <a:r>
              <a:rPr lang="en-US" sz="1800" b="1" dirty="0">
                <a:latin typeface="Courier New"/>
                <a:cs typeface="Courier New"/>
              </a:rPr>
              <a:t>static</a:t>
            </a:r>
            <a:r>
              <a:rPr lang="en-US" dirty="0"/>
              <a:t> </a:t>
            </a:r>
            <a:r>
              <a:rPr lang="en-US" dirty="0" err="1"/>
              <a:t>vars</a:t>
            </a:r>
            <a:r>
              <a:rPr lang="en-US" dirty="0"/>
              <a:t>, string constants</a:t>
            </a:r>
          </a:p>
          <a:p>
            <a:r>
              <a:rPr lang="en-US" dirty="0"/>
              <a:t>Text  / Shared Libraries</a:t>
            </a:r>
          </a:p>
          <a:p>
            <a:pPr lvl="1"/>
            <a:r>
              <a:rPr lang="en-US" dirty="0"/>
              <a:t>Executable machine instructions</a:t>
            </a:r>
          </a:p>
          <a:p>
            <a:pPr lvl="1"/>
            <a:r>
              <a:rPr lang="en-US" dirty="0"/>
              <a:t>Read-only</a:t>
            </a:r>
          </a:p>
        </p:txBody>
      </p:sp>
      <p:sp>
        <p:nvSpPr>
          <p:cNvPr id="10244" name="Text Box 5"/>
          <p:cNvSpPr txBox="1">
            <a:spLocks noChangeArrowheads="1"/>
          </p:cNvSpPr>
          <p:nvPr/>
        </p:nvSpPr>
        <p:spPr bwMode="auto">
          <a:xfrm>
            <a:off x="2950402" y="6169580"/>
            <a:ext cx="2133600" cy="369332"/>
          </a:xfrm>
          <a:prstGeom prst="rect">
            <a:avLst/>
          </a:prstGeom>
          <a:noFill/>
          <a:ln w="25400">
            <a:noFill/>
            <a:miter lim="800000"/>
            <a:headEnd/>
            <a:tailEnd/>
          </a:ln>
        </p:spPr>
        <p:txBody>
          <a:bodyPr>
            <a:spAutoFit/>
          </a:bodyPr>
          <a:lstStyle/>
          <a:p>
            <a:pPr algn="r" eaLnBrk="0" hangingPunct="0"/>
            <a:r>
              <a:rPr lang="en-US" sz="1800" b="0" dirty="0">
                <a:latin typeface="Calibri" pitchFamily="34" charset="0"/>
              </a:rPr>
              <a:t>Hex Address</a:t>
            </a:r>
          </a:p>
        </p:txBody>
      </p:sp>
      <p:sp>
        <p:nvSpPr>
          <p:cNvPr id="10245" name="Text Box 12"/>
          <p:cNvSpPr txBox="1">
            <a:spLocks noChangeArrowheads="1"/>
          </p:cNvSpPr>
          <p:nvPr/>
        </p:nvSpPr>
        <p:spPr bwMode="auto">
          <a:xfrm>
            <a:off x="4467538" y="914400"/>
            <a:ext cx="2390462" cy="646331"/>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00007FFFFFFFFFFF</a:t>
            </a:r>
          </a:p>
          <a:p>
            <a:pPr algn="r" eaLnBrk="0" hangingPunct="0"/>
            <a:r>
              <a:rPr lang="en-US" sz="1800" dirty="0">
                <a:latin typeface="Calibri" panose="020F0502020204030204" pitchFamily="34" charset="0"/>
                <a:cs typeface="Calibri" panose="020F0502020204030204" pitchFamily="34" charset="0"/>
              </a:rPr>
              <a:t>(= 2</a:t>
            </a:r>
            <a:r>
              <a:rPr lang="en-US" sz="1800" baseline="30000" dirty="0">
                <a:latin typeface="Calibri" panose="020F0502020204030204" pitchFamily="34" charset="0"/>
                <a:cs typeface="Calibri" panose="020F0502020204030204" pitchFamily="34" charset="0"/>
              </a:rPr>
              <a:t>47</a:t>
            </a:r>
            <a:r>
              <a:rPr lang="en-US" sz="1800" dirty="0">
                <a:latin typeface="Calibri" panose="020F0502020204030204" pitchFamily="34" charset="0"/>
                <a:cs typeface="Calibri" panose="020F0502020204030204" pitchFamily="34" charset="0"/>
              </a:rPr>
              <a:t>–1)</a:t>
            </a:r>
          </a:p>
        </p:txBody>
      </p:sp>
      <p:sp>
        <p:nvSpPr>
          <p:cNvPr id="10246" name="Text Box 19"/>
          <p:cNvSpPr txBox="1">
            <a:spLocks noChangeArrowheads="1"/>
          </p:cNvSpPr>
          <p:nvPr/>
        </p:nvSpPr>
        <p:spPr bwMode="auto">
          <a:xfrm>
            <a:off x="5842202" y="6412468"/>
            <a:ext cx="1015798"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000000</a:t>
            </a:r>
          </a:p>
        </p:txBody>
      </p:sp>
      <p:sp>
        <p:nvSpPr>
          <p:cNvPr id="348180" name="Rectangle 20"/>
          <p:cNvSpPr>
            <a:spLocks noChangeArrowheads="1"/>
          </p:cNvSpPr>
          <p:nvPr/>
        </p:nvSpPr>
        <p:spPr bwMode="auto">
          <a:xfrm>
            <a:off x="6858000" y="1066800"/>
            <a:ext cx="1447800" cy="5559980"/>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348181" name="Rectangle 21"/>
          <p:cNvSpPr>
            <a:spLocks noChangeArrowheads="1"/>
          </p:cNvSpPr>
          <p:nvPr/>
        </p:nvSpPr>
        <p:spPr bwMode="auto">
          <a:xfrm>
            <a:off x="6858000" y="16764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10249" name="Rectangle 23"/>
          <p:cNvSpPr>
            <a:spLocks noChangeArrowheads="1"/>
          </p:cNvSpPr>
          <p:nvPr/>
        </p:nvSpPr>
        <p:spPr bwMode="auto">
          <a:xfrm>
            <a:off x="6858000" y="6017180"/>
            <a:ext cx="1447800" cy="304800"/>
          </a:xfrm>
          <a:prstGeom prst="rect">
            <a:avLst/>
          </a:prstGeom>
          <a:solidFill>
            <a:srgbClr val="F6F5BD"/>
          </a:solidFill>
          <a:ln w="25400">
            <a:solidFill>
              <a:schemeClr val="tx1"/>
            </a:solidFill>
            <a:miter lim="800000"/>
            <a:headEnd/>
            <a:tailEnd/>
          </a:ln>
        </p:spPr>
        <p:txBody>
          <a:bodyPr wrap="none" anchor="ctr"/>
          <a:lstStyle/>
          <a:p>
            <a:pPr eaLnBrk="0" hangingPunct="0"/>
            <a:r>
              <a:rPr lang="en-US" sz="1800">
                <a:latin typeface="Calibri" pitchFamily="34" charset="0"/>
              </a:rPr>
              <a:t>Text</a:t>
            </a:r>
          </a:p>
        </p:txBody>
      </p:sp>
      <p:sp>
        <p:nvSpPr>
          <p:cNvPr id="10250" name="Rectangle 24"/>
          <p:cNvSpPr>
            <a:spLocks noChangeArrowheads="1"/>
          </p:cNvSpPr>
          <p:nvPr/>
        </p:nvSpPr>
        <p:spPr bwMode="auto">
          <a:xfrm>
            <a:off x="6858000" y="5712380"/>
            <a:ext cx="1447800" cy="304800"/>
          </a:xfrm>
          <a:prstGeom prst="rect">
            <a:avLst/>
          </a:prstGeom>
          <a:solidFill>
            <a:srgbClr val="F1C7C7"/>
          </a:solidFill>
          <a:ln w="25400">
            <a:solidFill>
              <a:schemeClr val="tx1"/>
            </a:solidFill>
            <a:miter lim="800000"/>
            <a:headEnd/>
            <a:tailEnd/>
          </a:ln>
        </p:spPr>
        <p:txBody>
          <a:bodyPr wrap="none" anchor="ctr"/>
          <a:lstStyle/>
          <a:p>
            <a:pPr eaLnBrk="0" hangingPunct="0"/>
            <a:r>
              <a:rPr lang="en-US" sz="1800">
                <a:latin typeface="Calibri" pitchFamily="34" charset="0"/>
              </a:rPr>
              <a:t>Data</a:t>
            </a:r>
          </a:p>
        </p:txBody>
      </p:sp>
      <p:sp>
        <p:nvSpPr>
          <p:cNvPr id="10251" name="Rectangle 25"/>
          <p:cNvSpPr>
            <a:spLocks noChangeArrowheads="1"/>
          </p:cNvSpPr>
          <p:nvPr/>
        </p:nvSpPr>
        <p:spPr bwMode="auto">
          <a:xfrm>
            <a:off x="6858000" y="5105400"/>
            <a:ext cx="1447800" cy="60698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sp>
        <p:nvSpPr>
          <p:cNvPr id="10252" name="Text Box 27"/>
          <p:cNvSpPr txBox="1">
            <a:spLocks noChangeArrowheads="1"/>
          </p:cNvSpPr>
          <p:nvPr/>
        </p:nvSpPr>
        <p:spPr bwMode="auto">
          <a:xfrm>
            <a:off x="5842202" y="6169580"/>
            <a:ext cx="1015798"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400000</a:t>
            </a:r>
          </a:p>
        </p:txBody>
      </p:sp>
      <p:sp>
        <p:nvSpPr>
          <p:cNvPr id="10253" name="Line 34"/>
          <p:cNvSpPr>
            <a:spLocks noChangeShapeType="1"/>
          </p:cNvSpPr>
          <p:nvPr/>
        </p:nvSpPr>
        <p:spPr bwMode="auto">
          <a:xfrm>
            <a:off x="7581900" y="2057400"/>
            <a:ext cx="0" cy="4572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10254" name="Line 35"/>
          <p:cNvSpPr>
            <a:spLocks noChangeShapeType="1"/>
          </p:cNvSpPr>
          <p:nvPr/>
        </p:nvSpPr>
        <p:spPr bwMode="auto">
          <a:xfrm flipV="1">
            <a:off x="7581900" y="4876800"/>
            <a:ext cx="0" cy="2286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16" name="Right Arrow 15"/>
          <p:cNvSpPr/>
          <p:nvPr/>
        </p:nvSpPr>
        <p:spPr bwMode="auto">
          <a:xfrm>
            <a:off x="5181600" y="6115605"/>
            <a:ext cx="609600" cy="457200"/>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anchor="ctr" anchorCtr="1"/>
          <a:lstStyle/>
          <a:p>
            <a:pPr algn="ctr" eaLnBrk="0" hangingPunct="0">
              <a:defRPr/>
            </a:pPr>
            <a:endParaRPr lang="en-US" dirty="0">
              <a:latin typeface="Calibri" pitchFamily="34" charset="0"/>
              <a:cs typeface="+mn-cs"/>
            </a:endParaRPr>
          </a:p>
        </p:txBody>
      </p:sp>
      <p:cxnSp>
        <p:nvCxnSpPr>
          <p:cNvPr id="18" name="Straight Connector 17"/>
          <p:cNvCxnSpPr/>
          <p:nvPr/>
        </p:nvCxnSpPr>
        <p:spPr bwMode="auto">
          <a:xfrm>
            <a:off x="6858000" y="28178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10257" name="AutoShape 16"/>
          <p:cNvSpPr>
            <a:spLocks/>
          </p:cNvSpPr>
          <p:nvPr/>
        </p:nvSpPr>
        <p:spPr bwMode="auto">
          <a:xfrm rot="10800000">
            <a:off x="8364538" y="1676400"/>
            <a:ext cx="228600" cy="1141413"/>
          </a:xfrm>
          <a:prstGeom prst="leftBrace">
            <a:avLst>
              <a:gd name="adj1" fmla="val 7501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20" name="Rectangle 19"/>
          <p:cNvSpPr/>
          <p:nvPr/>
        </p:nvSpPr>
        <p:spPr>
          <a:xfrm>
            <a:off x="8564563" y="2063750"/>
            <a:ext cx="633412" cy="368300"/>
          </a:xfrm>
          <a:prstGeom prst="rect">
            <a:avLst/>
          </a:prstGeom>
        </p:spPr>
        <p:txBody>
          <a:bodyPr wrap="none">
            <a:spAutoFit/>
          </a:bodyPr>
          <a:lstStyle/>
          <a:p>
            <a:pPr eaLnBrk="0" hangingPunct="0">
              <a:defRPr/>
            </a:pPr>
            <a:r>
              <a:rPr lang="en-US" sz="1800" kern="0" dirty="0">
                <a:solidFill>
                  <a:srgbClr val="000000"/>
                </a:solidFill>
                <a:latin typeface="Calibri" pitchFamily="34" charset="0"/>
                <a:cs typeface="+mn-cs"/>
              </a:rPr>
              <a:t>8MB</a:t>
            </a:r>
            <a:endParaRPr lang="en-US" dirty="0">
              <a:latin typeface="Calibri" pitchFamily="34" charset="0"/>
              <a:cs typeface="+mn-cs"/>
            </a:endParaRPr>
          </a:p>
        </p:txBody>
      </p:sp>
      <p:sp>
        <p:nvSpPr>
          <p:cNvPr id="21" name="TextBox 20"/>
          <p:cNvSpPr txBox="1"/>
          <p:nvPr/>
        </p:nvSpPr>
        <p:spPr>
          <a:xfrm>
            <a:off x="6770688" y="304800"/>
            <a:ext cx="1949450" cy="369888"/>
          </a:xfrm>
          <a:prstGeom prst="rect">
            <a:avLst/>
          </a:prstGeom>
          <a:noFill/>
        </p:spPr>
        <p:txBody>
          <a:bodyPr wrap="none">
            <a:spAutoFit/>
          </a:bodyPr>
          <a:lstStyle/>
          <a:p>
            <a:pPr eaLnBrk="0" hangingPunct="0">
              <a:defRPr/>
            </a:pPr>
            <a:r>
              <a:rPr lang="en-US" sz="1800" i="1" dirty="0">
                <a:solidFill>
                  <a:schemeClr val="tx1">
                    <a:lumMod val="50000"/>
                    <a:lumOff val="50000"/>
                  </a:schemeClr>
                </a:solidFill>
                <a:latin typeface="Calibri" pitchFamily="34" charset="0"/>
                <a:cs typeface="+mn-cs"/>
              </a:rPr>
              <a:t>not drawn to scale</a:t>
            </a:r>
          </a:p>
        </p:txBody>
      </p:sp>
      <p:sp>
        <p:nvSpPr>
          <p:cNvPr id="22" name="Rectangle 25"/>
          <p:cNvSpPr>
            <a:spLocks noChangeArrowheads="1"/>
          </p:cNvSpPr>
          <p:nvPr/>
        </p:nvSpPr>
        <p:spPr bwMode="auto">
          <a:xfrm>
            <a:off x="6858000" y="106680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sp>
        <p:nvSpPr>
          <p:cNvPr id="23" name="Text Box 12"/>
          <p:cNvSpPr txBox="1">
            <a:spLocks noChangeArrowheads="1"/>
          </p:cNvSpPr>
          <p:nvPr/>
        </p:nvSpPr>
        <p:spPr bwMode="auto">
          <a:xfrm>
            <a:off x="4467601" y="1535668"/>
            <a:ext cx="2390399"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00007FFFF0000000</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470025"/>
          </a:xfrm>
        </p:spPr>
        <p:txBody>
          <a:bodyPr/>
          <a:lstStyle/>
          <a:p>
            <a:r>
              <a:rPr lang="en-US" dirty="0"/>
              <a:t>Quiz Time!</a:t>
            </a:r>
          </a:p>
        </p:txBody>
      </p:sp>
      <p:sp>
        <p:nvSpPr>
          <p:cNvPr id="7" name="Subtitle 6"/>
          <p:cNvSpPr>
            <a:spLocks noGrp="1"/>
          </p:cNvSpPr>
          <p:nvPr>
            <p:ph type="subTitle" idx="1"/>
          </p:nvPr>
        </p:nvSpPr>
        <p:spPr/>
        <p:txBody>
          <a:bodyPr/>
          <a:lstStyle/>
          <a:p>
            <a:r>
              <a:rPr lang="en-US" sz="2800" dirty="0"/>
              <a:t>Canvas Quiz:  Day 8 - Machine Advanced</a:t>
            </a:r>
          </a:p>
        </p:txBody>
      </p:sp>
    </p:spTree>
    <p:extLst>
      <p:ext uri="{BB962C8B-B14F-4D97-AF65-F5344CB8AC3E}">
        <p14:creationId xmlns:p14="http://schemas.microsoft.com/office/powerpoint/2010/main" val="1233805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Return-Oriented Programming Attacks</a:t>
            </a:r>
          </a:p>
        </p:txBody>
      </p:sp>
      <p:sp>
        <p:nvSpPr>
          <p:cNvPr id="3" name="Content Placeholder 2"/>
          <p:cNvSpPr>
            <a:spLocks noGrp="1"/>
          </p:cNvSpPr>
          <p:nvPr>
            <p:ph idx="1"/>
          </p:nvPr>
        </p:nvSpPr>
        <p:spPr/>
        <p:txBody>
          <a:bodyPr/>
          <a:lstStyle/>
          <a:p>
            <a:r>
              <a:rPr lang="en-US" dirty="0"/>
              <a:t>Challenge (for hackers)</a:t>
            </a:r>
          </a:p>
          <a:p>
            <a:pPr lvl="1"/>
            <a:r>
              <a:rPr lang="en-US" dirty="0"/>
              <a:t>Stack randomization makes it hard to predict buffer location</a:t>
            </a:r>
          </a:p>
          <a:p>
            <a:pPr lvl="1"/>
            <a:r>
              <a:rPr lang="en-US" dirty="0"/>
              <a:t>Marking stack </a:t>
            </a:r>
            <a:r>
              <a:rPr lang="en-US" dirty="0" err="1"/>
              <a:t>nonexecutable</a:t>
            </a:r>
            <a:r>
              <a:rPr lang="en-US" dirty="0"/>
              <a:t> makes it hard to insert binary code</a:t>
            </a:r>
          </a:p>
          <a:p>
            <a:r>
              <a:rPr lang="en-US" dirty="0"/>
              <a:t>Alternative Strategy</a:t>
            </a:r>
          </a:p>
          <a:p>
            <a:pPr lvl="1"/>
            <a:r>
              <a:rPr lang="en-US" dirty="0"/>
              <a:t>Use existing code</a:t>
            </a:r>
          </a:p>
          <a:p>
            <a:pPr lvl="2"/>
            <a:r>
              <a:rPr lang="en-US" dirty="0"/>
              <a:t>E.g., library code from </a:t>
            </a:r>
            <a:r>
              <a:rPr lang="en-US" dirty="0" err="1"/>
              <a:t>stdlib</a:t>
            </a:r>
            <a:endParaRPr lang="en-US" dirty="0"/>
          </a:p>
          <a:p>
            <a:pPr lvl="1"/>
            <a:r>
              <a:rPr lang="en-US" dirty="0"/>
              <a:t>String together fragments to achieve overall desired outcome</a:t>
            </a:r>
          </a:p>
          <a:p>
            <a:pPr lvl="1"/>
            <a:r>
              <a:rPr lang="en-US" i="1" dirty="0"/>
              <a:t>Does not overcome stack canaries</a:t>
            </a:r>
          </a:p>
          <a:p>
            <a:r>
              <a:rPr lang="en-US" dirty="0"/>
              <a:t>Construct program from </a:t>
            </a:r>
            <a:r>
              <a:rPr lang="en-US" i="1" dirty="0"/>
              <a:t>gadgets</a:t>
            </a:r>
            <a:endParaRPr lang="en-US" dirty="0"/>
          </a:p>
          <a:p>
            <a:pPr lvl="1"/>
            <a:r>
              <a:rPr lang="en-US" dirty="0"/>
              <a:t>Sequence of instructions ending in </a:t>
            </a:r>
            <a:r>
              <a:rPr lang="en-US" b="1" dirty="0">
                <a:latin typeface="Courier New"/>
                <a:cs typeface="Courier New"/>
              </a:rPr>
              <a:t>ret</a:t>
            </a:r>
          </a:p>
          <a:p>
            <a:pPr lvl="2"/>
            <a:r>
              <a:rPr lang="en-US" dirty="0"/>
              <a:t>Encoded by single byte </a:t>
            </a:r>
            <a:r>
              <a:rPr lang="en-US" b="1" dirty="0">
                <a:latin typeface="Courier New"/>
                <a:cs typeface="Courier New"/>
              </a:rPr>
              <a:t>0xc3</a:t>
            </a:r>
          </a:p>
          <a:p>
            <a:pPr lvl="1"/>
            <a:r>
              <a:rPr lang="en-US" dirty="0">
                <a:latin typeface="Calibri"/>
                <a:cs typeface="Calibri"/>
              </a:rPr>
              <a:t>Code positions fixed from run to run</a:t>
            </a:r>
          </a:p>
          <a:p>
            <a:pPr lvl="1"/>
            <a:r>
              <a:rPr lang="en-US" dirty="0">
                <a:latin typeface="Calibri"/>
                <a:cs typeface="Calibri"/>
              </a:rPr>
              <a:t>Code is executable</a:t>
            </a:r>
          </a:p>
        </p:txBody>
      </p:sp>
    </p:spTree>
    <p:extLst>
      <p:ext uri="{BB962C8B-B14F-4D97-AF65-F5344CB8AC3E}">
        <p14:creationId xmlns:p14="http://schemas.microsoft.com/office/powerpoint/2010/main" val="3678308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Gadget Example #1</a:t>
            </a:r>
          </a:p>
        </p:txBody>
      </p:sp>
      <p:sp>
        <p:nvSpPr>
          <p:cNvPr id="12" name="Content Placeholder 11"/>
          <p:cNvSpPr>
            <a:spLocks noGrp="1"/>
          </p:cNvSpPr>
          <p:nvPr>
            <p:ph idx="1"/>
          </p:nvPr>
        </p:nvSpPr>
        <p:spPr>
          <a:xfrm>
            <a:off x="396875" y="5410199"/>
            <a:ext cx="7896225" cy="923925"/>
          </a:xfrm>
        </p:spPr>
        <p:txBody>
          <a:bodyPr/>
          <a:lstStyle/>
          <a:p>
            <a:r>
              <a:rPr lang="en-US" dirty="0"/>
              <a:t>Use tail end of existing functions</a:t>
            </a:r>
          </a:p>
        </p:txBody>
      </p:sp>
      <p:sp>
        <p:nvSpPr>
          <p:cNvPr id="4" name="Rectangle 4"/>
          <p:cNvSpPr>
            <a:spLocks noChangeArrowheads="1"/>
          </p:cNvSpPr>
          <p:nvPr/>
        </p:nvSpPr>
        <p:spPr bwMode="auto">
          <a:xfrm>
            <a:off x="457200" y="1447800"/>
            <a:ext cx="3429000" cy="1320874"/>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long </a:t>
            </a:r>
            <a:r>
              <a:rPr lang="en-US" sz="1600" dirty="0" err="1">
                <a:latin typeface="Courier New" pitchFamily="49" charset="0"/>
                <a:ea typeface="MS Mincho" pitchFamily="49" charset="-128"/>
              </a:rPr>
              <a:t>ab_plus_c</a:t>
            </a:r>
            <a:endParaRPr lang="en-US" sz="1600" dirty="0">
              <a:latin typeface="Courier New" pitchFamily="49" charset="0"/>
              <a:ea typeface="MS Mincho" pitchFamily="49" charset="-128"/>
            </a:endParaRPr>
          </a:p>
          <a:p>
            <a:pPr eaLnBrk="0" hangingPunct="0">
              <a:tabLst>
                <a:tab pos="457200" algn="l"/>
                <a:tab pos="1485900" algn="l"/>
              </a:tabLst>
            </a:pPr>
            <a:r>
              <a:rPr lang="en-US" sz="1600" dirty="0">
                <a:latin typeface="Courier New" pitchFamily="49" charset="0"/>
                <a:ea typeface="MS Mincho" pitchFamily="49" charset="-128"/>
              </a:rPr>
              <a:t>  (long a, long b, long c) {                                                             </a:t>
            </a:r>
          </a:p>
          <a:p>
            <a:pPr eaLnBrk="0" hangingPunct="0">
              <a:tabLst>
                <a:tab pos="457200" algn="l"/>
                <a:tab pos="1485900" algn="l"/>
              </a:tabLst>
            </a:pPr>
            <a:r>
              <a:rPr lang="en-US" sz="1600" dirty="0">
                <a:latin typeface="Courier New" pitchFamily="49" charset="0"/>
                <a:ea typeface="MS Mincho" pitchFamily="49" charset="-128"/>
              </a:rPr>
              <a:t>   return a*b + c;                                                                           </a:t>
            </a:r>
          </a:p>
          <a:p>
            <a:pPr eaLnBrk="0" hangingPunct="0">
              <a:tabLst>
                <a:tab pos="457200" algn="l"/>
                <a:tab pos="1485900" algn="l"/>
              </a:tabLst>
            </a:pPr>
            <a:r>
              <a:rPr lang="en-US" sz="1600" dirty="0">
                <a:latin typeface="Courier New" pitchFamily="49" charset="0"/>
                <a:ea typeface="MS Mincho" pitchFamily="49" charset="-128"/>
              </a:rPr>
              <a:t>}</a:t>
            </a:r>
          </a:p>
        </p:txBody>
      </p:sp>
      <p:grpSp>
        <p:nvGrpSpPr>
          <p:cNvPr id="10" name="Group 9"/>
          <p:cNvGrpSpPr/>
          <p:nvPr/>
        </p:nvGrpSpPr>
        <p:grpSpPr>
          <a:xfrm>
            <a:off x="1600200" y="3200400"/>
            <a:ext cx="5943600" cy="1708666"/>
            <a:chOff x="1600200" y="3200400"/>
            <a:chExt cx="5943600" cy="1708666"/>
          </a:xfrm>
        </p:grpSpPr>
        <p:sp>
          <p:nvSpPr>
            <p:cNvPr id="5" name="Rectangle 4"/>
            <p:cNvSpPr>
              <a:spLocks noChangeArrowheads="1"/>
            </p:cNvSpPr>
            <p:nvPr/>
          </p:nvSpPr>
          <p:spPr bwMode="auto">
            <a:xfrm>
              <a:off x="1600200" y="3200400"/>
              <a:ext cx="5943600" cy="1074653"/>
            </a:xfrm>
            <a:prstGeom prst="rect">
              <a:avLst/>
            </a:prstGeom>
            <a:solidFill>
              <a:srgbClr val="F1C7C7"/>
            </a:solidFill>
            <a:ln w="12700">
              <a:solidFill>
                <a:srgbClr val="0070C0"/>
              </a:solidFill>
              <a:miter lim="800000"/>
              <a:headEnd/>
              <a:tailEnd/>
            </a:ln>
          </p:spPr>
          <p:txBody>
            <a:bodyPr wrap="square" lIns="90487" tIns="44450" rIns="90487" bIns="44450">
              <a:spAutoFit/>
            </a:bodyPr>
            <a:lstStyle/>
            <a:p>
              <a:pPr eaLnBrk="0" hangingPunct="0">
                <a:tabLst>
                  <a:tab pos="457200" algn="l"/>
                  <a:tab pos="1485900" algn="l"/>
                </a:tabLst>
              </a:pPr>
              <a:r>
                <a:rPr lang="ro-RO" sz="1600" dirty="0">
                  <a:latin typeface="Courier New" pitchFamily="49" charset="0"/>
                  <a:ea typeface="MS Mincho" pitchFamily="49" charset="-128"/>
                </a:rPr>
                <a:t>00000000004004d0 &lt;ab_plus_c&gt;:</a:t>
              </a:r>
            </a:p>
            <a:p>
              <a:pPr eaLnBrk="0" hangingPunct="0">
                <a:tabLst>
                  <a:tab pos="457200" algn="l"/>
                  <a:tab pos="1485900" algn="l"/>
                </a:tabLst>
              </a:pPr>
              <a:r>
                <a:rPr lang="ro-RO" sz="1600" dirty="0">
                  <a:latin typeface="Courier New" pitchFamily="49" charset="0"/>
                  <a:ea typeface="MS Mincho" pitchFamily="49" charset="-128"/>
                </a:rPr>
                <a:t>  4004d0:  48 0f af fe  imul %rsi,%rdi                                                </a:t>
              </a:r>
            </a:p>
            <a:p>
              <a:pPr eaLnBrk="0" hangingPunct="0">
                <a:tabLst>
                  <a:tab pos="457200" algn="l"/>
                  <a:tab pos="1485900" algn="l"/>
                </a:tabLst>
              </a:pPr>
              <a:r>
                <a:rPr lang="ro-RO" sz="1600" dirty="0">
                  <a:latin typeface="Courier New" pitchFamily="49" charset="0"/>
                  <a:ea typeface="MS Mincho" pitchFamily="49" charset="-128"/>
                </a:rPr>
                <a:t>  4004d4:  48 8d 04 17  lea (%rdi,%rdx,</a:t>
              </a:r>
              <a:r>
                <a:rPr lang="en-US" sz="1600" dirty="0">
                  <a:latin typeface="Courier New" pitchFamily="49" charset="0"/>
                  <a:ea typeface="MS Mincho" pitchFamily="49" charset="-128"/>
                </a:rPr>
                <a:t>1</a:t>
              </a:r>
              <a:r>
                <a:rPr lang="ro-RO" sz="1600" dirty="0">
                  <a:latin typeface="Courier New" pitchFamily="49" charset="0"/>
                  <a:ea typeface="MS Mincho" pitchFamily="49" charset="-128"/>
                </a:rPr>
                <a:t>),%rax                                   </a:t>
              </a:r>
            </a:p>
            <a:p>
              <a:pPr eaLnBrk="0" hangingPunct="0">
                <a:tabLst>
                  <a:tab pos="457200" algn="l"/>
                  <a:tab pos="1485900" algn="l"/>
                </a:tabLst>
              </a:pPr>
              <a:r>
                <a:rPr lang="ro-RO" sz="1600" dirty="0">
                  <a:latin typeface="Courier New" pitchFamily="49" charset="0"/>
                  <a:ea typeface="MS Mincho" pitchFamily="49" charset="-128"/>
                </a:rPr>
                <a:t>  4004d8:  c3           retq </a:t>
              </a:r>
              <a:endParaRPr lang="en-US" sz="1600" dirty="0">
                <a:latin typeface="Courier New" pitchFamily="49" charset="0"/>
                <a:ea typeface="MS Mincho" pitchFamily="49" charset="-128"/>
              </a:endParaRPr>
            </a:p>
          </p:txBody>
        </p:sp>
        <p:sp>
          <p:nvSpPr>
            <p:cNvPr id="6" name="Rectangle 5"/>
            <p:cNvSpPr/>
            <p:nvPr/>
          </p:nvSpPr>
          <p:spPr bwMode="auto">
            <a:xfrm>
              <a:off x="2895600" y="3733800"/>
              <a:ext cx="1600200" cy="541253"/>
            </a:xfrm>
            <a:prstGeom prst="rect">
              <a:avLst/>
            </a:prstGeom>
            <a:noFill/>
            <a:ln w="38100" cap="flat" cmpd="sng" algn="ctr">
              <a:solidFill>
                <a:srgbClr val="00009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8" name="Straight Arrow Connector 7"/>
            <p:cNvCxnSpPr/>
            <p:nvPr/>
          </p:nvCxnSpPr>
          <p:spPr bwMode="auto">
            <a:xfrm flipH="1" flipV="1">
              <a:off x="4495800" y="4275053"/>
              <a:ext cx="533400" cy="449347"/>
            </a:xfrm>
            <a:prstGeom prst="straightConnector1">
              <a:avLst/>
            </a:prstGeom>
            <a:noFill/>
            <a:ln w="25400" cap="flat" cmpd="sng" algn="ctr">
              <a:solidFill>
                <a:srgbClr val="000090"/>
              </a:solidFill>
              <a:prstDash val="solid"/>
              <a:round/>
              <a:headEnd type="none" w="med" len="med"/>
              <a:tailEnd type="arrow"/>
            </a:ln>
            <a:effectLst/>
          </p:spPr>
        </p:cxnSp>
        <p:sp>
          <p:nvSpPr>
            <p:cNvPr id="9" name="TextBox 8"/>
            <p:cNvSpPr txBox="1"/>
            <p:nvPr/>
          </p:nvSpPr>
          <p:spPr>
            <a:xfrm>
              <a:off x="5017615" y="4539734"/>
              <a:ext cx="1620957" cy="369332"/>
            </a:xfrm>
            <a:prstGeom prst="rect">
              <a:avLst/>
            </a:prstGeom>
            <a:noFill/>
          </p:spPr>
          <p:txBody>
            <a:bodyPr wrap="none" rtlCol="0">
              <a:spAutoFit/>
            </a:bodyPr>
            <a:lstStyle/>
            <a:p>
              <a:r>
                <a:rPr lang="en-US" sz="1800" dirty="0" err="1">
                  <a:latin typeface="Calibri" pitchFamily="34" charset="0"/>
                </a:rPr>
                <a:t>rax</a:t>
              </a:r>
              <a:r>
                <a:rPr lang="en-US" sz="1800" dirty="0">
                  <a:latin typeface="Calibri" pitchFamily="34" charset="0"/>
                </a:rPr>
                <a:t> </a:t>
              </a:r>
              <a:r>
                <a:rPr lang="en-US" sz="1800" dirty="0">
                  <a:latin typeface="Calibri" pitchFamily="34" charset="0"/>
                  <a:sym typeface="Wingdings"/>
                </a:rPr>
                <a:t> </a:t>
              </a:r>
              <a:r>
                <a:rPr lang="en-US" sz="1800" dirty="0" err="1">
                  <a:latin typeface="Calibri" pitchFamily="34" charset="0"/>
                  <a:sym typeface="Wingdings"/>
                </a:rPr>
                <a:t>rdi</a:t>
              </a:r>
              <a:r>
                <a:rPr lang="en-US" sz="1800" dirty="0">
                  <a:latin typeface="Calibri" pitchFamily="34" charset="0"/>
                  <a:sym typeface="Wingdings"/>
                </a:rPr>
                <a:t> + </a:t>
              </a:r>
              <a:r>
                <a:rPr lang="en-US" sz="1800" dirty="0" err="1">
                  <a:latin typeface="Calibri" pitchFamily="34" charset="0"/>
                  <a:sym typeface="Wingdings"/>
                </a:rPr>
                <a:t>rdx</a:t>
              </a:r>
              <a:endParaRPr lang="en-US" sz="1800" dirty="0">
                <a:latin typeface="Calibri" pitchFamily="34" charset="0"/>
              </a:endParaRPr>
            </a:p>
          </p:txBody>
        </p:sp>
      </p:grpSp>
      <p:sp>
        <p:nvSpPr>
          <p:cNvPr id="11" name="TextBox 10"/>
          <p:cNvSpPr txBox="1"/>
          <p:nvPr/>
        </p:nvSpPr>
        <p:spPr>
          <a:xfrm>
            <a:off x="5046635" y="4909066"/>
            <a:ext cx="3045307" cy="369332"/>
          </a:xfrm>
          <a:prstGeom prst="rect">
            <a:avLst/>
          </a:prstGeom>
          <a:noFill/>
        </p:spPr>
        <p:txBody>
          <a:bodyPr wrap="none" rtlCol="0">
            <a:spAutoFit/>
          </a:bodyPr>
          <a:lstStyle/>
          <a:p>
            <a:r>
              <a:rPr lang="en-US" sz="1800" dirty="0">
                <a:latin typeface="Calibri" pitchFamily="34" charset="0"/>
              </a:rPr>
              <a:t>Gadget address = </a:t>
            </a:r>
            <a:r>
              <a:rPr lang="en-US" sz="1800" dirty="0">
                <a:latin typeface="Courier New"/>
                <a:cs typeface="Courier New"/>
              </a:rPr>
              <a:t>0x4004d4</a:t>
            </a:r>
          </a:p>
        </p:txBody>
      </p:sp>
    </p:spTree>
    <p:extLst>
      <p:ext uri="{BB962C8B-B14F-4D97-AF65-F5344CB8AC3E}">
        <p14:creationId xmlns:p14="http://schemas.microsoft.com/office/powerpoint/2010/main" val="3999899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Gadget Example #2</a:t>
            </a:r>
          </a:p>
        </p:txBody>
      </p:sp>
      <p:sp>
        <p:nvSpPr>
          <p:cNvPr id="16" name="Content Placeholder 15"/>
          <p:cNvSpPr>
            <a:spLocks noGrp="1"/>
          </p:cNvSpPr>
          <p:nvPr>
            <p:ph idx="1"/>
          </p:nvPr>
        </p:nvSpPr>
        <p:spPr>
          <a:xfrm>
            <a:off x="396875" y="5562599"/>
            <a:ext cx="7896225" cy="771525"/>
          </a:xfrm>
        </p:spPr>
        <p:txBody>
          <a:bodyPr/>
          <a:lstStyle/>
          <a:p>
            <a:r>
              <a:rPr lang="en-US" dirty="0"/>
              <a:t>Repurpose byte codes</a:t>
            </a:r>
          </a:p>
        </p:txBody>
      </p:sp>
      <p:sp>
        <p:nvSpPr>
          <p:cNvPr id="4" name="Rectangle 4"/>
          <p:cNvSpPr>
            <a:spLocks noChangeArrowheads="1"/>
          </p:cNvSpPr>
          <p:nvPr/>
        </p:nvSpPr>
        <p:spPr bwMode="auto">
          <a:xfrm>
            <a:off x="457200" y="1447800"/>
            <a:ext cx="3429000" cy="828432"/>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a:t>
            </a:r>
            <a:r>
              <a:rPr lang="en-US" sz="1600" dirty="0" err="1">
                <a:latin typeface="Courier New" pitchFamily="49" charset="0"/>
                <a:ea typeface="MS Mincho" pitchFamily="49" charset="-128"/>
              </a:rPr>
              <a:t>setval</a:t>
            </a:r>
            <a:r>
              <a:rPr lang="en-US" sz="1600" dirty="0">
                <a:latin typeface="Courier New" pitchFamily="49" charset="0"/>
                <a:ea typeface="MS Mincho" pitchFamily="49" charset="-128"/>
              </a:rPr>
              <a:t>(unsigned *p) {                                                                         </a:t>
            </a:r>
          </a:p>
          <a:p>
            <a:pPr eaLnBrk="0" hangingPunct="0">
              <a:tabLst>
                <a:tab pos="457200" algn="l"/>
                <a:tab pos="1485900" algn="l"/>
              </a:tabLst>
            </a:pPr>
            <a:r>
              <a:rPr lang="en-US" sz="1600" dirty="0">
                <a:latin typeface="Courier New" pitchFamily="49" charset="0"/>
                <a:ea typeface="MS Mincho" pitchFamily="49" charset="-128"/>
              </a:rPr>
              <a:t>    *p = 3347663060u;                                                                              </a:t>
            </a:r>
          </a:p>
          <a:p>
            <a:pPr eaLnBrk="0" hangingPunct="0">
              <a:tabLst>
                <a:tab pos="457200" algn="l"/>
                <a:tab pos="1485900" algn="l"/>
              </a:tabLst>
            </a:pPr>
            <a:r>
              <a:rPr lang="en-US" sz="1600" dirty="0">
                <a:latin typeface="Courier New" pitchFamily="49" charset="0"/>
                <a:ea typeface="MS Mincho" pitchFamily="49" charset="-128"/>
              </a:rPr>
              <a:t>}</a:t>
            </a:r>
          </a:p>
        </p:txBody>
      </p:sp>
      <p:sp>
        <p:nvSpPr>
          <p:cNvPr id="5" name="Rectangle 4"/>
          <p:cNvSpPr>
            <a:spLocks noChangeArrowheads="1"/>
          </p:cNvSpPr>
          <p:nvPr/>
        </p:nvSpPr>
        <p:spPr bwMode="auto">
          <a:xfrm>
            <a:off x="1600200" y="3200400"/>
            <a:ext cx="6858000" cy="1074653"/>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da-DK" sz="1600" dirty="0">
                <a:latin typeface="Courier New" pitchFamily="49" charset="0"/>
                <a:ea typeface="MS Mincho" pitchFamily="49" charset="-128"/>
              </a:rPr>
              <a:t>&lt;</a:t>
            </a:r>
            <a:r>
              <a:rPr lang="da-DK" sz="1600" dirty="0" err="1">
                <a:latin typeface="Courier New" pitchFamily="49" charset="0"/>
                <a:ea typeface="MS Mincho" pitchFamily="49" charset="-128"/>
              </a:rPr>
              <a:t>setval</a:t>
            </a:r>
            <a:r>
              <a:rPr lang="da-DK" sz="1600" dirty="0">
                <a:latin typeface="Courier New" pitchFamily="49" charset="0"/>
                <a:ea typeface="MS Mincho" pitchFamily="49" charset="-128"/>
              </a:rPr>
              <a:t>&gt;:</a:t>
            </a:r>
          </a:p>
          <a:p>
            <a:pPr eaLnBrk="0" hangingPunct="0">
              <a:tabLst>
                <a:tab pos="457200" algn="l"/>
                <a:tab pos="1485900" algn="l"/>
              </a:tabLst>
            </a:pPr>
            <a:r>
              <a:rPr lang="da-DK" sz="1600" dirty="0">
                <a:latin typeface="Courier New" pitchFamily="49" charset="0"/>
                <a:ea typeface="MS Mincho" pitchFamily="49" charset="-128"/>
              </a:rPr>
              <a:t>  4004d9:  c7 07 d4 48 89 c7  </a:t>
            </a:r>
            <a:r>
              <a:rPr lang="da-DK" sz="1600" dirty="0" err="1">
                <a:latin typeface="Courier New" pitchFamily="49" charset="0"/>
                <a:ea typeface="MS Mincho" pitchFamily="49" charset="-128"/>
              </a:rPr>
              <a:t>movl</a:t>
            </a:r>
            <a:r>
              <a:rPr lang="da-DK" sz="1600" dirty="0">
                <a:latin typeface="Courier New" pitchFamily="49" charset="0"/>
                <a:ea typeface="MS Mincho" pitchFamily="49" charset="-128"/>
              </a:rPr>
              <a:t>  $0xc78948d4,(%</a:t>
            </a:r>
            <a:r>
              <a:rPr lang="da-DK" sz="1600" dirty="0" err="1">
                <a:latin typeface="Courier New" pitchFamily="49" charset="0"/>
                <a:ea typeface="MS Mincho" pitchFamily="49" charset="-128"/>
              </a:rPr>
              <a:t>rdi</a:t>
            </a:r>
            <a:r>
              <a:rPr lang="da-DK" sz="1600" dirty="0">
                <a:latin typeface="Courier New" pitchFamily="49" charset="0"/>
                <a:ea typeface="MS Mincho" pitchFamily="49" charset="-128"/>
              </a:rPr>
              <a:t>)</a:t>
            </a:r>
          </a:p>
          <a:p>
            <a:pPr eaLnBrk="0" hangingPunct="0">
              <a:tabLst>
                <a:tab pos="457200" algn="l"/>
                <a:tab pos="1485900" algn="l"/>
              </a:tabLst>
            </a:pPr>
            <a:r>
              <a:rPr lang="da-DK" sz="1600" dirty="0">
                <a:latin typeface="Courier New" pitchFamily="49" charset="0"/>
                <a:ea typeface="MS Mincho" pitchFamily="49" charset="-128"/>
              </a:rPr>
              <a:t>  4004df:  c3                 </a:t>
            </a:r>
            <a:r>
              <a:rPr lang="da-DK" sz="1600" dirty="0" err="1">
                <a:latin typeface="Courier New" pitchFamily="49" charset="0"/>
                <a:ea typeface="MS Mincho" pitchFamily="49" charset="-128"/>
              </a:rPr>
              <a:t>retq</a:t>
            </a:r>
            <a:endParaRPr lang="da-DK" sz="1600" dirty="0">
              <a:latin typeface="Courier New" pitchFamily="49" charset="0"/>
              <a:ea typeface="MS Mincho" pitchFamily="49" charset="-128"/>
            </a:endParaRPr>
          </a:p>
          <a:p>
            <a:pPr eaLnBrk="0" hangingPunct="0">
              <a:tabLst>
                <a:tab pos="457200" algn="l"/>
                <a:tab pos="1485900" algn="l"/>
              </a:tabLst>
            </a:pPr>
            <a:endParaRPr lang="en-US" sz="1600" dirty="0">
              <a:latin typeface="Courier New" pitchFamily="49" charset="0"/>
              <a:ea typeface="MS Mincho" pitchFamily="49" charset="-128"/>
            </a:endParaRPr>
          </a:p>
        </p:txBody>
      </p:sp>
      <p:sp>
        <p:nvSpPr>
          <p:cNvPr id="6" name="Rectangle 5"/>
          <p:cNvSpPr/>
          <p:nvPr/>
        </p:nvSpPr>
        <p:spPr bwMode="auto">
          <a:xfrm>
            <a:off x="2895600" y="3733801"/>
            <a:ext cx="457200" cy="304800"/>
          </a:xfrm>
          <a:prstGeom prst="rect">
            <a:avLst/>
          </a:prstGeom>
          <a:noFill/>
          <a:ln w="38100" cap="flat" cmpd="sng" algn="ctr">
            <a:solidFill>
              <a:srgbClr val="00009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8" name="Straight Arrow Connector 7"/>
          <p:cNvCxnSpPr/>
          <p:nvPr/>
        </p:nvCxnSpPr>
        <p:spPr bwMode="auto">
          <a:xfrm flipH="1" flipV="1">
            <a:off x="4419600" y="4275053"/>
            <a:ext cx="609600" cy="449348"/>
          </a:xfrm>
          <a:prstGeom prst="straightConnector1">
            <a:avLst/>
          </a:prstGeom>
          <a:noFill/>
          <a:ln w="25400" cap="flat" cmpd="sng" algn="ctr">
            <a:solidFill>
              <a:srgbClr val="000090"/>
            </a:solidFill>
            <a:prstDash val="solid"/>
            <a:round/>
            <a:headEnd type="none" w="med" len="med"/>
            <a:tailEnd type="arrow"/>
          </a:ln>
          <a:effectLst/>
        </p:spPr>
      </p:cxnSp>
      <p:sp>
        <p:nvSpPr>
          <p:cNvPr id="9" name="TextBox 8"/>
          <p:cNvSpPr txBox="1"/>
          <p:nvPr/>
        </p:nvSpPr>
        <p:spPr>
          <a:xfrm>
            <a:off x="5017615" y="4539734"/>
            <a:ext cx="1095172" cy="369332"/>
          </a:xfrm>
          <a:prstGeom prst="rect">
            <a:avLst/>
          </a:prstGeom>
          <a:noFill/>
        </p:spPr>
        <p:txBody>
          <a:bodyPr wrap="none" rtlCol="0">
            <a:spAutoFit/>
          </a:bodyPr>
          <a:lstStyle/>
          <a:p>
            <a:r>
              <a:rPr lang="en-US" sz="1800" dirty="0" err="1">
                <a:latin typeface="Calibri" pitchFamily="34" charset="0"/>
              </a:rPr>
              <a:t>rdi</a:t>
            </a:r>
            <a:r>
              <a:rPr lang="en-US" sz="1800" dirty="0">
                <a:latin typeface="Calibri" pitchFamily="34" charset="0"/>
              </a:rPr>
              <a:t> </a:t>
            </a:r>
            <a:r>
              <a:rPr lang="en-US" sz="1800" dirty="0">
                <a:latin typeface="Calibri" pitchFamily="34" charset="0"/>
                <a:sym typeface="Wingdings"/>
              </a:rPr>
              <a:t> </a:t>
            </a:r>
            <a:r>
              <a:rPr lang="en-US" sz="1800" dirty="0" err="1">
                <a:latin typeface="Calibri" pitchFamily="34" charset="0"/>
                <a:sym typeface="Wingdings"/>
              </a:rPr>
              <a:t>rax</a:t>
            </a:r>
            <a:endParaRPr lang="en-US" sz="1800" dirty="0">
              <a:latin typeface="Calibri" pitchFamily="34" charset="0"/>
            </a:endParaRPr>
          </a:p>
        </p:txBody>
      </p:sp>
      <p:sp>
        <p:nvSpPr>
          <p:cNvPr id="12" name="Rectangle 11"/>
          <p:cNvSpPr/>
          <p:nvPr/>
        </p:nvSpPr>
        <p:spPr bwMode="auto">
          <a:xfrm>
            <a:off x="4038600" y="3429000"/>
            <a:ext cx="1143000" cy="380999"/>
          </a:xfrm>
          <a:prstGeom prst="rect">
            <a:avLst/>
          </a:prstGeom>
          <a:noFill/>
          <a:ln w="38100" cap="flat" cmpd="sng" algn="ctr">
            <a:solidFill>
              <a:srgbClr val="00009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1" name="TextBox 10"/>
          <p:cNvSpPr txBox="1"/>
          <p:nvPr/>
        </p:nvSpPr>
        <p:spPr>
          <a:xfrm>
            <a:off x="5046635" y="4909066"/>
            <a:ext cx="3045307" cy="369332"/>
          </a:xfrm>
          <a:prstGeom prst="rect">
            <a:avLst/>
          </a:prstGeom>
          <a:noFill/>
        </p:spPr>
        <p:txBody>
          <a:bodyPr wrap="none" rtlCol="0">
            <a:spAutoFit/>
          </a:bodyPr>
          <a:lstStyle/>
          <a:p>
            <a:r>
              <a:rPr lang="en-US" sz="1800" dirty="0">
                <a:latin typeface="Calibri" pitchFamily="34" charset="0"/>
              </a:rPr>
              <a:t>Gadget address = </a:t>
            </a:r>
            <a:r>
              <a:rPr lang="en-US" sz="1800" dirty="0">
                <a:latin typeface="Courier New"/>
                <a:cs typeface="Courier New"/>
              </a:rPr>
              <a:t>0x4004dc</a:t>
            </a:r>
          </a:p>
        </p:txBody>
      </p:sp>
      <p:cxnSp>
        <p:nvCxnSpPr>
          <p:cNvPr id="13" name="Straight Arrow Connector 12"/>
          <p:cNvCxnSpPr/>
          <p:nvPr/>
        </p:nvCxnSpPr>
        <p:spPr bwMode="auto">
          <a:xfrm flipH="1">
            <a:off x="4648200" y="2743200"/>
            <a:ext cx="228600" cy="685801"/>
          </a:xfrm>
          <a:prstGeom prst="straightConnector1">
            <a:avLst/>
          </a:prstGeom>
          <a:noFill/>
          <a:ln w="25400" cap="flat" cmpd="sng" algn="ctr">
            <a:solidFill>
              <a:srgbClr val="000090"/>
            </a:solidFill>
            <a:prstDash val="solid"/>
            <a:round/>
            <a:headEnd type="none" w="med" len="med"/>
            <a:tailEnd type="arrow"/>
          </a:ln>
          <a:effectLst/>
        </p:spPr>
      </p:cxnSp>
      <p:sp>
        <p:nvSpPr>
          <p:cNvPr id="7" name="TextBox 6"/>
          <p:cNvSpPr txBox="1"/>
          <p:nvPr/>
        </p:nvSpPr>
        <p:spPr>
          <a:xfrm>
            <a:off x="5017615" y="2743200"/>
            <a:ext cx="3150242" cy="369332"/>
          </a:xfrm>
          <a:prstGeom prst="rect">
            <a:avLst/>
          </a:prstGeom>
          <a:noFill/>
        </p:spPr>
        <p:txBody>
          <a:bodyPr wrap="none" rtlCol="0">
            <a:spAutoFit/>
          </a:bodyPr>
          <a:lstStyle/>
          <a:p>
            <a:r>
              <a:rPr lang="en-US" sz="1800" dirty="0">
                <a:latin typeface="Calibri" pitchFamily="34" charset="0"/>
              </a:rPr>
              <a:t>Encodes </a:t>
            </a:r>
            <a:r>
              <a:rPr lang="en-US" sz="1800" dirty="0" err="1">
                <a:latin typeface="Courier New"/>
                <a:cs typeface="Courier New"/>
              </a:rPr>
              <a:t>movq</a:t>
            </a:r>
            <a:r>
              <a:rPr lang="en-US" sz="1800" dirty="0">
                <a:latin typeface="Courier New"/>
                <a:cs typeface="Courier New"/>
              </a:rPr>
              <a:t> %</a:t>
            </a:r>
            <a:r>
              <a:rPr lang="en-US" sz="1800" dirty="0" err="1">
                <a:latin typeface="Courier New"/>
                <a:cs typeface="Courier New"/>
              </a:rPr>
              <a:t>rax</a:t>
            </a:r>
            <a:r>
              <a:rPr lang="en-US" sz="1800" dirty="0">
                <a:latin typeface="Courier New"/>
                <a:cs typeface="Courier New"/>
              </a:rPr>
              <a:t>, %</a:t>
            </a:r>
            <a:r>
              <a:rPr lang="en-US" sz="1800" dirty="0" err="1">
                <a:latin typeface="Courier New"/>
                <a:cs typeface="Courier New"/>
              </a:rPr>
              <a:t>rdi</a:t>
            </a:r>
            <a:endParaRPr lang="en-US" sz="1800" dirty="0">
              <a:latin typeface="Courier New"/>
              <a:cs typeface="Courier New"/>
            </a:endParaRPr>
          </a:p>
        </p:txBody>
      </p:sp>
    </p:spTree>
    <p:extLst>
      <p:ext uri="{BB962C8B-B14F-4D97-AF65-F5344CB8AC3E}">
        <p14:creationId xmlns:p14="http://schemas.microsoft.com/office/powerpoint/2010/main" val="28994723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 Execution</a:t>
            </a:r>
          </a:p>
        </p:txBody>
      </p:sp>
      <p:sp>
        <p:nvSpPr>
          <p:cNvPr id="3" name="Content Placeholder 2"/>
          <p:cNvSpPr>
            <a:spLocks noGrp="1"/>
          </p:cNvSpPr>
          <p:nvPr>
            <p:ph idx="1"/>
          </p:nvPr>
        </p:nvSpPr>
        <p:spPr>
          <a:xfrm>
            <a:off x="396875" y="4724399"/>
            <a:ext cx="7896225" cy="1609725"/>
          </a:xfrm>
        </p:spPr>
        <p:txBody>
          <a:bodyPr/>
          <a:lstStyle/>
          <a:p>
            <a:r>
              <a:rPr lang="en-US" dirty="0"/>
              <a:t>Trigger with </a:t>
            </a:r>
            <a:r>
              <a:rPr lang="en-US" dirty="0">
                <a:latin typeface="Courier New"/>
                <a:cs typeface="Courier New"/>
              </a:rPr>
              <a:t>ret</a:t>
            </a:r>
            <a:r>
              <a:rPr lang="en-US" dirty="0"/>
              <a:t> instruction</a:t>
            </a:r>
          </a:p>
          <a:p>
            <a:pPr lvl="1"/>
            <a:r>
              <a:rPr lang="en-US" dirty="0"/>
              <a:t>Will start executing Gadget 1</a:t>
            </a:r>
          </a:p>
          <a:p>
            <a:r>
              <a:rPr lang="en-US" dirty="0"/>
              <a:t>Final </a:t>
            </a:r>
            <a:r>
              <a:rPr lang="en-US" dirty="0">
                <a:latin typeface="Courier New"/>
                <a:cs typeface="Courier New"/>
              </a:rPr>
              <a:t>ret</a:t>
            </a:r>
            <a:r>
              <a:rPr lang="en-US" dirty="0"/>
              <a:t> in each gadget will start next one</a:t>
            </a:r>
          </a:p>
          <a:p>
            <a:pPr lvl="1"/>
            <a:r>
              <a:rPr lang="en-US" dirty="0"/>
              <a:t> </a:t>
            </a:r>
            <a:r>
              <a:rPr lang="en-US" b="1" dirty="0">
                <a:latin typeface="Courier New" panose="02070309020205020404" pitchFamily="49" charset="0"/>
                <a:cs typeface="Courier New" panose="02070309020205020404" pitchFamily="49" charset="0"/>
              </a:rPr>
              <a:t>ret</a:t>
            </a:r>
            <a:r>
              <a:rPr lang="en-US" dirty="0"/>
              <a:t>: pop address from stack and jump to that address</a:t>
            </a:r>
          </a:p>
        </p:txBody>
      </p:sp>
      <p:grpSp>
        <p:nvGrpSpPr>
          <p:cNvPr id="23" name="Group 22"/>
          <p:cNvGrpSpPr/>
          <p:nvPr/>
        </p:nvGrpSpPr>
        <p:grpSpPr>
          <a:xfrm>
            <a:off x="2057400" y="1257300"/>
            <a:ext cx="4191000" cy="2286000"/>
            <a:chOff x="2362200" y="2133600"/>
            <a:chExt cx="4191000" cy="2286000"/>
          </a:xfrm>
        </p:grpSpPr>
        <p:sp>
          <p:nvSpPr>
            <p:cNvPr id="4" name="Rectangle 3"/>
            <p:cNvSpPr/>
            <p:nvPr/>
          </p:nvSpPr>
          <p:spPr>
            <a:xfrm>
              <a:off x="2895600" y="3810000"/>
              <a:ext cx="1066800" cy="304800"/>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895600" y="3505200"/>
              <a:ext cx="1066800" cy="304800"/>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95600" y="2895600"/>
              <a:ext cx="1066800" cy="609600"/>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nchorCtr="1"/>
            <a:lstStyle/>
            <a:p>
              <a:pPr algn="ctr"/>
              <a:endParaRPr lang="en-US" sz="1200" dirty="0">
                <a:solidFill>
                  <a:srgbClr val="000000"/>
                </a:solidFill>
                <a:latin typeface="Wingdings"/>
                <a:ea typeface="Wingdings"/>
                <a:cs typeface="Wingdings"/>
                <a:sym typeface="Wingdings"/>
              </a:endParaRPr>
            </a:p>
            <a:p>
              <a:pPr algn="ctr"/>
              <a:r>
                <a:rPr lang="en-US" sz="1200" dirty="0">
                  <a:solidFill>
                    <a:srgbClr val="000000"/>
                  </a:solidFill>
                  <a:latin typeface="Wingdings"/>
                  <a:ea typeface="Wingdings"/>
                  <a:cs typeface="Wingdings"/>
                  <a:sym typeface="Wingdings"/>
                </a:rPr>
                <a:t></a:t>
              </a:r>
            </a:p>
            <a:p>
              <a:pPr algn="ctr"/>
              <a:r>
                <a:rPr lang="en-US" sz="1200" dirty="0">
                  <a:solidFill>
                    <a:srgbClr val="000000"/>
                  </a:solidFill>
                  <a:latin typeface="Wingdings"/>
                  <a:ea typeface="Wingdings"/>
                  <a:cs typeface="Wingdings"/>
                  <a:sym typeface="Wingdings"/>
                </a:rPr>
                <a:t></a:t>
              </a:r>
              <a:endParaRPr lang="en-US" sz="1200" dirty="0">
                <a:solidFill>
                  <a:srgbClr val="000000"/>
                </a:solidFill>
              </a:endParaRPr>
            </a:p>
            <a:p>
              <a:pPr algn="ctr"/>
              <a:r>
                <a:rPr lang="en-US" sz="1200" dirty="0">
                  <a:solidFill>
                    <a:srgbClr val="000000"/>
                  </a:solidFill>
                  <a:latin typeface="Wingdings"/>
                  <a:ea typeface="Wingdings"/>
                  <a:cs typeface="Wingdings"/>
                  <a:sym typeface="Wingdings"/>
                </a:rPr>
                <a:t></a:t>
              </a:r>
              <a:endParaRPr lang="en-US" sz="1200" dirty="0">
                <a:solidFill>
                  <a:srgbClr val="000000"/>
                </a:solidFill>
              </a:endParaRPr>
            </a:p>
            <a:p>
              <a:pPr algn="ctr"/>
              <a:endParaRPr lang="en-US" sz="1200" dirty="0">
                <a:solidFill>
                  <a:srgbClr val="000000"/>
                </a:solidFill>
              </a:endParaRPr>
            </a:p>
          </p:txBody>
        </p:sp>
        <p:sp>
          <p:nvSpPr>
            <p:cNvPr id="7" name="Rectangle 6"/>
            <p:cNvSpPr/>
            <p:nvPr/>
          </p:nvSpPr>
          <p:spPr>
            <a:xfrm>
              <a:off x="2895600" y="2590800"/>
              <a:ext cx="1066800" cy="304800"/>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248400" y="4038600"/>
              <a:ext cx="304800" cy="381000"/>
            </a:xfrm>
            <a:prstGeom prst="rect">
              <a:avLst/>
            </a:prstGeom>
            <a:solidFill>
              <a:schemeClr val="bg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tx1"/>
                  </a:solidFill>
                  <a:latin typeface="Courier New"/>
                  <a:cs typeface="Courier New"/>
                </a:rPr>
                <a:t>c3</a:t>
              </a:r>
            </a:p>
          </p:txBody>
        </p:sp>
        <p:sp>
          <p:nvSpPr>
            <p:cNvPr id="10" name="Rectangle 9"/>
            <p:cNvSpPr/>
            <p:nvPr/>
          </p:nvSpPr>
          <p:spPr>
            <a:xfrm>
              <a:off x="4724400" y="4038600"/>
              <a:ext cx="1828800" cy="3810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Calibri"/>
                  <a:cs typeface="Calibri"/>
                </a:rPr>
                <a:t>Gadget 1 code</a:t>
              </a:r>
            </a:p>
          </p:txBody>
        </p:sp>
        <p:sp>
          <p:nvSpPr>
            <p:cNvPr id="12" name="Rectangle 11"/>
            <p:cNvSpPr/>
            <p:nvPr/>
          </p:nvSpPr>
          <p:spPr>
            <a:xfrm>
              <a:off x="6248400" y="3352800"/>
              <a:ext cx="304800" cy="381000"/>
            </a:xfrm>
            <a:prstGeom prst="rect">
              <a:avLst/>
            </a:prstGeom>
            <a:solidFill>
              <a:schemeClr val="bg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tx1"/>
                  </a:solidFill>
                  <a:latin typeface="Courier New"/>
                  <a:cs typeface="Courier New"/>
                </a:rPr>
                <a:t>c3</a:t>
              </a:r>
            </a:p>
          </p:txBody>
        </p:sp>
        <p:sp>
          <p:nvSpPr>
            <p:cNvPr id="13" name="Rectangle 12"/>
            <p:cNvSpPr/>
            <p:nvPr/>
          </p:nvSpPr>
          <p:spPr>
            <a:xfrm>
              <a:off x="4724400" y="3352800"/>
              <a:ext cx="1828800" cy="3810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Calibri"/>
                  <a:cs typeface="Calibri"/>
                </a:rPr>
                <a:t>Gadget 2 code</a:t>
              </a:r>
            </a:p>
          </p:txBody>
        </p:sp>
        <p:sp>
          <p:nvSpPr>
            <p:cNvPr id="15" name="Rectangle 14"/>
            <p:cNvSpPr/>
            <p:nvPr/>
          </p:nvSpPr>
          <p:spPr>
            <a:xfrm>
              <a:off x="6248400" y="2362200"/>
              <a:ext cx="304800" cy="381000"/>
            </a:xfrm>
            <a:prstGeom prst="rect">
              <a:avLst/>
            </a:prstGeom>
            <a:solidFill>
              <a:schemeClr val="bg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tx1"/>
                  </a:solidFill>
                  <a:latin typeface="Courier New"/>
                  <a:cs typeface="Courier New"/>
                </a:rPr>
                <a:t>c3</a:t>
              </a:r>
            </a:p>
          </p:txBody>
        </p:sp>
        <p:sp>
          <p:nvSpPr>
            <p:cNvPr id="16" name="Rectangle 15"/>
            <p:cNvSpPr/>
            <p:nvPr/>
          </p:nvSpPr>
          <p:spPr>
            <a:xfrm>
              <a:off x="4724400" y="2362200"/>
              <a:ext cx="1828800" cy="3810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Calibri"/>
                  <a:cs typeface="Calibri"/>
                </a:rPr>
                <a:t>Gadget </a:t>
              </a:r>
              <a:r>
                <a:rPr lang="en-US" sz="1200" i="1" dirty="0">
                  <a:solidFill>
                    <a:srgbClr val="000000"/>
                  </a:solidFill>
                  <a:latin typeface="Calibri"/>
                  <a:cs typeface="Calibri"/>
                </a:rPr>
                <a:t>n</a:t>
              </a:r>
              <a:r>
                <a:rPr lang="en-US" sz="1200" dirty="0">
                  <a:solidFill>
                    <a:srgbClr val="000000"/>
                  </a:solidFill>
                  <a:latin typeface="Calibri"/>
                  <a:cs typeface="Calibri"/>
                </a:rPr>
                <a:t> code</a:t>
              </a:r>
            </a:p>
          </p:txBody>
        </p:sp>
        <p:cxnSp>
          <p:nvCxnSpPr>
            <p:cNvPr id="17" name="Straight Arrow Connector 16"/>
            <p:cNvCxnSpPr>
              <a:endCxn id="10" idx="1"/>
            </p:cNvCxnSpPr>
            <p:nvPr/>
          </p:nvCxnSpPr>
          <p:spPr>
            <a:xfrm>
              <a:off x="3429000" y="3962400"/>
              <a:ext cx="1295400" cy="266700"/>
            </a:xfrm>
            <a:prstGeom prst="straightConnector1">
              <a:avLst/>
            </a:prstGeom>
            <a:ln>
              <a:solidFill>
                <a:srgbClr val="000000"/>
              </a:solidFill>
              <a:headEnd type="oval" w="lg" len="lg"/>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13" idx="1"/>
            </p:cNvCxnSpPr>
            <p:nvPr/>
          </p:nvCxnSpPr>
          <p:spPr>
            <a:xfrm flipV="1">
              <a:off x="3429000" y="3543300"/>
              <a:ext cx="1295400" cy="114300"/>
            </a:xfrm>
            <a:prstGeom prst="straightConnector1">
              <a:avLst/>
            </a:prstGeom>
            <a:ln>
              <a:solidFill>
                <a:srgbClr val="000000"/>
              </a:solidFill>
              <a:headEnd type="oval" w="lg" len="lg"/>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6" idx="1"/>
            </p:cNvCxnSpPr>
            <p:nvPr/>
          </p:nvCxnSpPr>
          <p:spPr>
            <a:xfrm flipV="1">
              <a:off x="3429000" y="2552700"/>
              <a:ext cx="1295400" cy="228600"/>
            </a:xfrm>
            <a:prstGeom prst="straightConnector1">
              <a:avLst/>
            </a:prstGeom>
            <a:ln>
              <a:solidFill>
                <a:srgbClr val="000000"/>
              </a:solidFill>
              <a:headEnd type="oval" w="lg" len="lg"/>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4" idx="1"/>
            </p:cNvCxnSpPr>
            <p:nvPr/>
          </p:nvCxnSpPr>
          <p:spPr>
            <a:xfrm>
              <a:off x="2362200" y="3962400"/>
              <a:ext cx="533400" cy="0"/>
            </a:xfrm>
            <a:prstGeom prst="straightConnector1">
              <a:avLst/>
            </a:prstGeom>
            <a:ln>
              <a:solidFill>
                <a:srgbClr val="000000"/>
              </a:solidFill>
              <a:headEnd type="none" w="lg" len="lg"/>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895600" y="2133600"/>
              <a:ext cx="1066800" cy="338554"/>
            </a:xfrm>
            <a:prstGeom prst="rect">
              <a:avLst/>
            </a:prstGeom>
            <a:noFill/>
          </p:spPr>
          <p:txBody>
            <a:bodyPr wrap="square" rtlCol="0">
              <a:spAutoFit/>
            </a:bodyPr>
            <a:lstStyle/>
            <a:p>
              <a:pPr algn="ctr"/>
              <a:r>
                <a:rPr lang="en-US" sz="1600" dirty="0">
                  <a:latin typeface="Calibri"/>
                  <a:cs typeface="Calibri"/>
                </a:rPr>
                <a:t>Stack</a:t>
              </a:r>
            </a:p>
          </p:txBody>
        </p:sp>
      </p:grpSp>
      <p:sp>
        <p:nvSpPr>
          <p:cNvPr id="22" name="Rectangle 21"/>
          <p:cNvSpPr/>
          <p:nvPr/>
        </p:nvSpPr>
        <p:spPr>
          <a:xfrm>
            <a:off x="990600" y="2957256"/>
            <a:ext cx="1066800" cy="304800"/>
          </a:xfrm>
          <a:prstGeom prst="rect">
            <a:avLst/>
          </a:prstGeom>
          <a:no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solidFill>
                  <a:srgbClr val="000000"/>
                </a:solidFill>
                <a:latin typeface="Courier New"/>
                <a:cs typeface="Courier New"/>
              </a:rPr>
              <a:t>%</a:t>
            </a:r>
            <a:r>
              <a:rPr lang="en-US" sz="1200" dirty="0" err="1">
                <a:solidFill>
                  <a:srgbClr val="000000"/>
                </a:solidFill>
                <a:latin typeface="Courier New"/>
                <a:cs typeface="Courier New"/>
              </a:rPr>
              <a:t>rsp</a:t>
            </a:r>
            <a:endParaRPr lang="en-US" sz="1200" dirty="0">
              <a:solidFill>
                <a:srgbClr val="000000"/>
              </a:solidFill>
              <a:latin typeface="Courier New"/>
              <a:cs typeface="Courier New"/>
            </a:endParaRPr>
          </a:p>
        </p:txBody>
      </p:sp>
    </p:spTree>
    <p:extLst>
      <p:ext uri="{BB962C8B-B14F-4D97-AF65-F5344CB8AC3E}">
        <p14:creationId xmlns:p14="http://schemas.microsoft.com/office/powerpoint/2010/main" val="3133745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Crafting an ROP Attack String</a:t>
            </a:r>
          </a:p>
        </p:txBody>
      </p:sp>
      <p:sp>
        <p:nvSpPr>
          <p:cNvPr id="4" name="Content Placeholder 3">
            <a:extLst>
              <a:ext uri="{FF2B5EF4-FFF2-40B4-BE49-F238E27FC236}">
                <a16:creationId xmlns:a16="http://schemas.microsoft.com/office/drawing/2014/main" id="{59453165-3006-804F-B70E-208CADF7EE3E}"/>
              </a:ext>
            </a:extLst>
          </p:cNvPr>
          <p:cNvSpPr>
            <a:spLocks noGrp="1"/>
          </p:cNvSpPr>
          <p:nvPr>
            <p:ph idx="1"/>
          </p:nvPr>
        </p:nvSpPr>
        <p:spPr>
          <a:xfrm>
            <a:off x="4533900" y="2039984"/>
            <a:ext cx="4167239" cy="3034652"/>
          </a:xfrm>
        </p:spPr>
        <p:txBody>
          <a:bodyPr/>
          <a:lstStyle/>
          <a:p>
            <a:r>
              <a:rPr lang="en-US" dirty="0"/>
              <a:t>Gadget #1</a:t>
            </a:r>
          </a:p>
          <a:p>
            <a:pPr lvl="1"/>
            <a:r>
              <a:rPr lang="en-US" sz="1800" b="1" kern="1200" dirty="0">
                <a:solidFill>
                  <a:srgbClr val="000000"/>
                </a:solidFill>
                <a:latin typeface="Courier New"/>
                <a:ea typeface="+mn-ea"/>
                <a:cs typeface="Courier New"/>
              </a:rPr>
              <a:t>0x4004d4  </a:t>
            </a:r>
            <a:r>
              <a:rPr lang="en-US" dirty="0" err="1"/>
              <a:t>rax</a:t>
            </a:r>
            <a:r>
              <a:rPr lang="en-US" dirty="0"/>
              <a:t> </a:t>
            </a:r>
            <a:r>
              <a:rPr lang="en-US" dirty="0">
                <a:sym typeface="Wingdings"/>
              </a:rPr>
              <a:t> </a:t>
            </a:r>
            <a:r>
              <a:rPr lang="en-US" dirty="0" err="1">
                <a:sym typeface="Wingdings"/>
              </a:rPr>
              <a:t>rdi</a:t>
            </a:r>
            <a:r>
              <a:rPr lang="en-US" dirty="0">
                <a:sym typeface="Wingdings"/>
              </a:rPr>
              <a:t> + </a:t>
            </a:r>
            <a:r>
              <a:rPr lang="en-US" dirty="0" err="1">
                <a:sym typeface="Wingdings"/>
              </a:rPr>
              <a:t>rdx</a:t>
            </a:r>
            <a:endParaRPr lang="en-US" dirty="0"/>
          </a:p>
          <a:p>
            <a:r>
              <a:rPr lang="en-US" dirty="0"/>
              <a:t>Gadget #2</a:t>
            </a:r>
          </a:p>
          <a:p>
            <a:pPr lvl="1"/>
            <a:r>
              <a:rPr lang="en-US" sz="1800" b="1" dirty="0">
                <a:latin typeface="Courier New"/>
                <a:cs typeface="Courier New"/>
              </a:rPr>
              <a:t>0x4004dc</a:t>
            </a:r>
            <a:r>
              <a:rPr lang="en-US" dirty="0">
                <a:latin typeface="Courier New"/>
                <a:cs typeface="Courier New"/>
              </a:rPr>
              <a:t>  </a:t>
            </a:r>
            <a:r>
              <a:rPr lang="en-US" dirty="0" err="1"/>
              <a:t>rdi</a:t>
            </a:r>
            <a:r>
              <a:rPr lang="en-US" dirty="0"/>
              <a:t> </a:t>
            </a:r>
            <a:r>
              <a:rPr lang="en-US" dirty="0">
                <a:sym typeface="Wingdings"/>
              </a:rPr>
              <a:t> </a:t>
            </a:r>
            <a:r>
              <a:rPr lang="en-US" dirty="0" err="1">
                <a:sym typeface="Wingdings"/>
              </a:rPr>
              <a:t>rax</a:t>
            </a:r>
            <a:endParaRPr lang="en-US" dirty="0"/>
          </a:p>
          <a:p>
            <a:r>
              <a:rPr lang="en-US" dirty="0"/>
              <a:t>Combination</a:t>
            </a:r>
          </a:p>
          <a:p>
            <a:pPr marL="914400" lvl="2" indent="0">
              <a:buNone/>
            </a:pPr>
            <a:r>
              <a:rPr lang="en-US" dirty="0"/>
              <a:t> </a:t>
            </a:r>
            <a:r>
              <a:rPr lang="en-US" dirty="0" err="1"/>
              <a:t>rdi</a:t>
            </a:r>
            <a:r>
              <a:rPr lang="en-US" dirty="0"/>
              <a:t> </a:t>
            </a:r>
            <a:r>
              <a:rPr lang="en-US" dirty="0">
                <a:sym typeface="Wingdings"/>
              </a:rPr>
              <a:t> </a:t>
            </a:r>
            <a:r>
              <a:rPr lang="en-US" dirty="0" err="1">
                <a:sym typeface="Wingdings"/>
              </a:rPr>
              <a:t>rdi</a:t>
            </a:r>
            <a:r>
              <a:rPr lang="en-US" dirty="0">
                <a:sym typeface="Wingdings"/>
              </a:rPr>
              <a:t> + </a:t>
            </a:r>
            <a:r>
              <a:rPr lang="en-US" dirty="0" err="1">
                <a:sym typeface="Wingdings"/>
              </a:rPr>
              <a:t>rdx</a:t>
            </a:r>
            <a:endParaRPr lang="en-US" dirty="0"/>
          </a:p>
        </p:txBody>
      </p:sp>
      <p:sp>
        <p:nvSpPr>
          <p:cNvPr id="360479" name="Rectangle 31"/>
          <p:cNvSpPr>
            <a:spLocks noChangeArrowheads="1"/>
          </p:cNvSpPr>
          <p:nvPr/>
        </p:nvSpPr>
        <p:spPr bwMode="auto">
          <a:xfrm>
            <a:off x="533400" y="1360486"/>
            <a:ext cx="1797050" cy="3592513"/>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600" b="0" dirty="0">
                <a:latin typeface="Calibri" pitchFamily="34" charset="0"/>
                <a:cs typeface="+mn-cs"/>
              </a:rPr>
              <a:t>Stack Frame</a:t>
            </a:r>
          </a:p>
          <a:p>
            <a:pPr algn="ctr">
              <a:defRPr/>
            </a:pPr>
            <a:r>
              <a:rPr lang="en-US" sz="1600" b="0" dirty="0">
                <a:latin typeface="Calibri" pitchFamily="34" charset="0"/>
                <a:cs typeface="+mn-cs"/>
              </a:rPr>
              <a:t>for </a:t>
            </a:r>
            <a:r>
              <a:rPr lang="en-US" sz="1600" dirty="0" err="1">
                <a:latin typeface="Courier New" pitchFamily="49" charset="0"/>
                <a:cs typeface="+mn-cs"/>
              </a:rPr>
              <a:t>call_echo</a:t>
            </a:r>
            <a:endParaRPr lang="en-US" sz="1600" dirty="0">
              <a:latin typeface="Courier New" pitchFamily="49" charset="0"/>
              <a:cs typeface="+mn-cs"/>
            </a:endParaRPr>
          </a:p>
        </p:txBody>
      </p:sp>
      <p:sp>
        <p:nvSpPr>
          <p:cNvPr id="360476" name="Rectangle 28"/>
          <p:cNvSpPr>
            <a:spLocks noChangeArrowheads="1"/>
          </p:cNvSpPr>
          <p:nvPr/>
        </p:nvSpPr>
        <p:spPr bwMode="auto">
          <a:xfrm>
            <a:off x="2330450" y="4648200"/>
            <a:ext cx="598241" cy="646331"/>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solidFill>
                <a:srgbClr val="C00000"/>
              </a:solidFill>
              <a:latin typeface="Courier New" pitchFamily="49" charset="0"/>
            </a:endParaRPr>
          </a:p>
          <a:p>
            <a:endParaRPr lang="en-US" sz="1800" dirty="0">
              <a:latin typeface="Courier New" pitchFamily="49" charset="0"/>
            </a:endParaRPr>
          </a:p>
        </p:txBody>
      </p:sp>
      <p:sp>
        <p:nvSpPr>
          <p:cNvPr id="73" name="Rectangle 3"/>
          <p:cNvSpPr>
            <a:spLocks noChangeArrowheads="1"/>
          </p:cNvSpPr>
          <p:nvPr/>
        </p:nvSpPr>
        <p:spPr bwMode="auto">
          <a:xfrm>
            <a:off x="76200" y="5715000"/>
            <a:ext cx="8915400" cy="582211"/>
          </a:xfrm>
          <a:prstGeom prst="rect">
            <a:avLst/>
          </a:prstGeom>
          <a:solidFill>
            <a:schemeClr val="bg2">
              <a:lumMod val="40000"/>
              <a:lumOff val="60000"/>
            </a:schemeClr>
          </a:solidFill>
          <a:ln w="12700">
            <a:solidFill>
              <a:schemeClr val="bg2">
                <a:lumMod val="40000"/>
                <a:lumOff val="60000"/>
              </a:schemeClr>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rPr>
              <a:t>30 31 32 33 34 35 36 37 38 39 30 31 32 33 34 35 36 37 38 39 30 31 32 33 d4 04 40 00 00 00 00 00 dc 04 40 00 00 00 00 00</a:t>
            </a:r>
            <a:endParaRPr lang="en-US" sz="1600" dirty="0">
              <a:latin typeface="Courier New" pitchFamily="49" charset="0"/>
              <a:ea typeface="MS Mincho" pitchFamily="49" charset="-128"/>
              <a:cs typeface="+mn-cs"/>
            </a:endParaRPr>
          </a:p>
        </p:txBody>
      </p:sp>
      <p:sp>
        <p:nvSpPr>
          <p:cNvPr id="75" name="Rectangle 22"/>
          <p:cNvSpPr>
            <a:spLocks noChangeArrowheads="1"/>
          </p:cNvSpPr>
          <p:nvPr/>
        </p:nvSpPr>
        <p:spPr bwMode="auto">
          <a:xfrm>
            <a:off x="533400" y="1887758"/>
            <a:ext cx="1797050" cy="608299"/>
          </a:xfrm>
          <a:prstGeom prst="rect">
            <a:avLst/>
          </a:prstGeom>
          <a:solidFill>
            <a:srgbClr val="FFFFCC"/>
          </a:solidFill>
          <a:ln w="28575">
            <a:solidFill>
              <a:schemeClr val="tx1"/>
            </a:solidFill>
            <a:miter lim="800000"/>
            <a:headEnd/>
            <a:tailEnd/>
          </a:ln>
          <a:effectLst/>
        </p:spPr>
        <p:txBody>
          <a:bodyPr wrap="none" anchor="ctr"/>
          <a:lstStyle/>
          <a:p>
            <a:pPr algn="ctr">
              <a:defRPr/>
            </a:pPr>
            <a:r>
              <a:rPr lang="en-US" sz="1800" b="0" dirty="0">
                <a:solidFill>
                  <a:srgbClr val="C00000"/>
                </a:solidFill>
                <a:latin typeface="Calibri" pitchFamily="34" charset="0"/>
                <a:cs typeface="+mn-cs"/>
              </a:rPr>
              <a:t>Return Address</a:t>
            </a:r>
          </a:p>
          <a:p>
            <a:pPr algn="ctr">
              <a:defRPr/>
            </a:pPr>
            <a:r>
              <a:rPr lang="en-US" sz="1800" b="0" dirty="0">
                <a:solidFill>
                  <a:srgbClr val="C00000"/>
                </a:solidFill>
                <a:latin typeface="Calibri" pitchFamily="34" charset="0"/>
                <a:cs typeface="+mn-cs"/>
              </a:rPr>
              <a:t>(8 bytes)</a:t>
            </a:r>
          </a:p>
        </p:txBody>
      </p:sp>
      <p:grpSp>
        <p:nvGrpSpPr>
          <p:cNvPr id="76" name="Group 75"/>
          <p:cNvGrpSpPr/>
          <p:nvPr/>
        </p:nvGrpSpPr>
        <p:grpSpPr>
          <a:xfrm>
            <a:off x="532564" y="1887584"/>
            <a:ext cx="1797050" cy="304800"/>
            <a:chOff x="2377022" y="2811289"/>
            <a:chExt cx="1797050" cy="304800"/>
          </a:xfrm>
          <a:solidFill>
            <a:srgbClr val="FFFFCC"/>
          </a:solidFill>
        </p:grpSpPr>
        <p:sp>
          <p:nvSpPr>
            <p:cNvPr id="77"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8"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9"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80"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grpSp>
        <p:nvGrpSpPr>
          <p:cNvPr id="81" name="Group 80"/>
          <p:cNvGrpSpPr/>
          <p:nvPr/>
        </p:nvGrpSpPr>
        <p:grpSpPr>
          <a:xfrm>
            <a:off x="527756" y="2203672"/>
            <a:ext cx="1797050" cy="304800"/>
            <a:chOff x="2377022" y="2811289"/>
            <a:chExt cx="1797050" cy="304800"/>
          </a:xfrm>
          <a:solidFill>
            <a:srgbClr val="FFFFCC"/>
          </a:solidFill>
        </p:grpSpPr>
        <p:sp>
          <p:nvSpPr>
            <p:cNvPr id="82"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83"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84"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sp>
          <p:nvSpPr>
            <p:cNvPr id="85"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dc</a:t>
              </a:r>
            </a:p>
          </p:txBody>
        </p:sp>
      </p:grpSp>
      <p:sp>
        <p:nvSpPr>
          <p:cNvPr id="86" name="Line 29"/>
          <p:cNvSpPr>
            <a:spLocks noChangeShapeType="1"/>
          </p:cNvSpPr>
          <p:nvPr/>
        </p:nvSpPr>
        <p:spPr bwMode="auto">
          <a:xfrm flipH="1">
            <a:off x="2362200" y="3031907"/>
            <a:ext cx="450850" cy="0"/>
          </a:xfrm>
          <a:prstGeom prst="line">
            <a:avLst/>
          </a:prstGeom>
          <a:noFill/>
          <a:ln w="28575">
            <a:solidFill>
              <a:srgbClr val="C00000"/>
            </a:solidFill>
            <a:round/>
            <a:headEnd/>
            <a:tailEnd type="triangle" w="med" len="med"/>
          </a:ln>
        </p:spPr>
        <p:txBody>
          <a:bodyPr/>
          <a:lstStyle/>
          <a:p>
            <a:endParaRPr lang="en-US"/>
          </a:p>
        </p:txBody>
      </p:sp>
      <p:sp>
        <p:nvSpPr>
          <p:cNvPr id="87" name="Rectangle 30"/>
          <p:cNvSpPr>
            <a:spLocks noChangeArrowheads="1"/>
          </p:cNvSpPr>
          <p:nvPr/>
        </p:nvSpPr>
        <p:spPr bwMode="auto">
          <a:xfrm>
            <a:off x="2762250" y="2858869"/>
            <a:ext cx="819150" cy="369332"/>
          </a:xfrm>
          <a:prstGeom prst="rect">
            <a:avLst/>
          </a:prstGeom>
          <a:noFill/>
          <a:ln w="9525">
            <a:noFill/>
            <a:miter lim="800000"/>
            <a:headEnd/>
            <a:tailEnd/>
          </a:ln>
        </p:spPr>
        <p:txBody>
          <a:bodyPr wrap="square">
            <a:spAutoFit/>
          </a:bodyPr>
          <a:lstStyle/>
          <a:p>
            <a:r>
              <a:rPr lang="en-US" sz="1800" dirty="0">
                <a:solidFill>
                  <a:srgbClr val="C00000"/>
                </a:solidFill>
                <a:latin typeface="Courier New" pitchFamily="49" charset="0"/>
              </a:rPr>
              <a:t>%</a:t>
            </a:r>
            <a:r>
              <a:rPr lang="en-US" sz="1800" dirty="0" err="1">
                <a:solidFill>
                  <a:srgbClr val="C00000"/>
                </a:solidFill>
                <a:latin typeface="Courier New" pitchFamily="49" charset="0"/>
              </a:rPr>
              <a:t>rsp</a:t>
            </a:r>
            <a:endParaRPr lang="en-US" sz="1800" dirty="0">
              <a:solidFill>
                <a:srgbClr val="C00000"/>
              </a:solidFill>
              <a:latin typeface="Courier New" pitchFamily="49" charset="0"/>
            </a:endParaRPr>
          </a:p>
        </p:txBody>
      </p:sp>
      <p:sp>
        <p:nvSpPr>
          <p:cNvPr id="92" name="TextBox 91"/>
          <p:cNvSpPr txBox="1">
            <a:spLocks noChangeArrowheads="1"/>
          </p:cNvSpPr>
          <p:nvPr/>
        </p:nvSpPr>
        <p:spPr bwMode="auto">
          <a:xfrm>
            <a:off x="533400" y="5345668"/>
            <a:ext cx="2042384"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Attack String (Hex)</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2" name="Group 31"/>
          <p:cNvGrpSpPr/>
          <p:nvPr/>
        </p:nvGrpSpPr>
        <p:grpSpPr>
          <a:xfrm>
            <a:off x="532564" y="2509716"/>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nvGrpSpPr>
          <p:cNvPr id="68" name="Group 67"/>
          <p:cNvGrpSpPr/>
          <p:nvPr/>
        </p:nvGrpSpPr>
        <p:grpSpPr>
          <a:xfrm>
            <a:off x="533400" y="2801837"/>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d0</a:t>
              </a:r>
            </a:p>
          </p:txBody>
        </p:sp>
      </p:grpSp>
      <p:sp>
        <p:nvSpPr>
          <p:cNvPr id="94" name="AutoShape 16"/>
          <p:cNvSpPr>
            <a:spLocks/>
          </p:cNvSpPr>
          <p:nvPr/>
        </p:nvSpPr>
        <p:spPr bwMode="auto">
          <a:xfrm rot="10800000" flipH="1">
            <a:off x="190499" y="1887584"/>
            <a:ext cx="228600" cy="3065416"/>
          </a:xfrm>
          <a:prstGeom prst="leftBrace">
            <a:avLst>
              <a:gd name="adj1" fmla="val 75000"/>
              <a:gd name="adj2" fmla="val 50000"/>
            </a:avLst>
          </a:prstGeom>
          <a:noFill/>
          <a:ln w="25400">
            <a:solidFill>
              <a:srgbClr val="0070C0"/>
            </a:solidFill>
            <a:round/>
            <a:headEnd/>
            <a:tailEnd/>
          </a:ln>
        </p:spPr>
        <p:txBody>
          <a:bodyPr wrap="none" anchor="ctr"/>
          <a:lstStyle/>
          <a:p>
            <a:pPr eaLnBrk="0" hangingPunct="0"/>
            <a:endParaRPr lang="en-US" sz="1800">
              <a:solidFill>
                <a:srgbClr val="0070C0"/>
              </a:solidFill>
              <a:latin typeface="Calibri" pitchFamily="34" charset="0"/>
            </a:endParaRPr>
          </a:p>
        </p:txBody>
      </p:sp>
      <p:sp>
        <p:nvSpPr>
          <p:cNvPr id="89" name="TextBox 88"/>
          <p:cNvSpPr txBox="1">
            <a:spLocks noChangeArrowheads="1"/>
          </p:cNvSpPr>
          <p:nvPr/>
        </p:nvSpPr>
        <p:spPr bwMode="auto">
          <a:xfrm>
            <a:off x="533400" y="6260068"/>
            <a:ext cx="4392613" cy="369332"/>
          </a:xfrm>
          <a:prstGeom prst="rect">
            <a:avLst/>
          </a:prstGeom>
          <a:noFill/>
          <a:ln w="9525">
            <a:noFill/>
            <a:miter lim="800000"/>
            <a:headEnd/>
            <a:tailEnd/>
          </a:ln>
        </p:spPr>
        <p:txBody>
          <a:bodyPr wrap="none">
            <a:spAutoFit/>
          </a:bodyPr>
          <a:lstStyle/>
          <a:p>
            <a:pPr eaLnBrk="0" hangingPunct="0"/>
            <a:r>
              <a:rPr lang="en-US" sz="1800" b="0" dirty="0">
                <a:latin typeface="Calibri" pitchFamily="34" charset="0"/>
              </a:rPr>
              <a:t>Multiple gadgets will corrupt stack upwards</a:t>
            </a:r>
          </a:p>
        </p:txBody>
      </p:sp>
      <p:sp>
        <p:nvSpPr>
          <p:cNvPr id="95" name="Rectangle 27">
            <a:extLst>
              <a:ext uri="{FF2B5EF4-FFF2-40B4-BE49-F238E27FC236}">
                <a16:creationId xmlns:a16="http://schemas.microsoft.com/office/drawing/2014/main" id="{A14EE139-2133-4E5C-8125-33472FCA6EBF}"/>
              </a:ext>
            </a:extLst>
          </p:cNvPr>
          <p:cNvSpPr>
            <a:spLocks noChangeArrowheads="1"/>
          </p:cNvSpPr>
          <p:nvPr/>
        </p:nvSpPr>
        <p:spPr bwMode="auto">
          <a:xfrm>
            <a:off x="1881188" y="2809711"/>
            <a:ext cx="449262" cy="304800"/>
          </a:xfrm>
          <a:prstGeom prst="rect">
            <a:avLst/>
          </a:prstGeom>
          <a:solidFill>
            <a:srgbClr val="D5F1CF"/>
          </a:solid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d4</a:t>
            </a:r>
          </a:p>
        </p:txBody>
      </p:sp>
    </p:spTree>
    <p:extLst>
      <p:ext uri="{BB962C8B-B14F-4D97-AF65-F5344CB8AC3E}">
        <p14:creationId xmlns:p14="http://schemas.microsoft.com/office/powerpoint/2010/main" val="67010096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What Happens when </a:t>
            </a:r>
            <a:r>
              <a:rPr lang="en-US" dirty="0">
                <a:latin typeface="Courier New" panose="02070309020205020404" pitchFamily="49" charset="0"/>
                <a:cs typeface="Courier New" panose="02070309020205020404" pitchFamily="49" charset="0"/>
              </a:rPr>
              <a:t>echo</a:t>
            </a:r>
            <a:r>
              <a:rPr lang="en-US" dirty="0"/>
              <a:t> returns?</a:t>
            </a:r>
          </a:p>
        </p:txBody>
      </p:sp>
      <p:sp>
        <p:nvSpPr>
          <p:cNvPr id="4" name="Content Placeholder 3">
            <a:extLst>
              <a:ext uri="{FF2B5EF4-FFF2-40B4-BE49-F238E27FC236}">
                <a16:creationId xmlns:a16="http://schemas.microsoft.com/office/drawing/2014/main" id="{59453165-3006-804F-B70E-208CADF7EE3E}"/>
              </a:ext>
            </a:extLst>
          </p:cNvPr>
          <p:cNvSpPr>
            <a:spLocks noGrp="1"/>
          </p:cNvSpPr>
          <p:nvPr>
            <p:ph idx="1"/>
          </p:nvPr>
        </p:nvSpPr>
        <p:spPr>
          <a:xfrm>
            <a:off x="4533900" y="2039984"/>
            <a:ext cx="4167239" cy="3034652"/>
          </a:xfrm>
        </p:spPr>
        <p:txBody>
          <a:bodyPr/>
          <a:lstStyle/>
          <a:p>
            <a:pPr marL="457200" indent="-457200">
              <a:buFont typeface="+mj-lt"/>
              <a:buAutoNum type="arabicPeriod"/>
            </a:pPr>
            <a:r>
              <a:rPr lang="en-US" dirty="0"/>
              <a:t>Echo executes </a:t>
            </a:r>
            <a:r>
              <a:rPr lang="en-US" dirty="0">
                <a:latin typeface="Courier New" panose="02070309020205020404" pitchFamily="49" charset="0"/>
                <a:cs typeface="Courier New" panose="02070309020205020404" pitchFamily="49" charset="0"/>
              </a:rPr>
              <a:t>ret</a:t>
            </a:r>
          </a:p>
          <a:p>
            <a:pPr marL="857250" lvl="1" indent="-457200"/>
            <a:r>
              <a:rPr lang="en-US" b="1" dirty="0">
                <a:cs typeface="Calibri" panose="020F0502020204030204" pitchFamily="34" charset="0"/>
              </a:rPr>
              <a:t>Starts Gadget #1</a:t>
            </a:r>
          </a:p>
          <a:p>
            <a:pPr marL="457200" indent="-457200">
              <a:buFont typeface="+mj-lt"/>
              <a:buAutoNum type="arabicPeriod"/>
            </a:pPr>
            <a:r>
              <a:rPr lang="en-US" dirty="0"/>
              <a:t>Gadget #1 executes </a:t>
            </a:r>
            <a:r>
              <a:rPr lang="en-US" dirty="0">
                <a:latin typeface="Courier New" panose="02070309020205020404" pitchFamily="49" charset="0"/>
                <a:cs typeface="Courier New" panose="02070309020205020404" pitchFamily="49" charset="0"/>
              </a:rPr>
              <a:t>ret</a:t>
            </a:r>
          </a:p>
          <a:p>
            <a:pPr marL="857250" lvl="1" indent="-457200"/>
            <a:r>
              <a:rPr lang="en-US" sz="1800" b="1" dirty="0">
                <a:cs typeface="Calibri" panose="020F0502020204030204" pitchFamily="34" charset="0"/>
              </a:rPr>
              <a:t>Starts Gadget #2</a:t>
            </a:r>
          </a:p>
          <a:p>
            <a:pPr marL="457200" indent="-457200">
              <a:buFont typeface="+mj-lt"/>
              <a:buAutoNum type="arabicPeriod"/>
            </a:pPr>
            <a:r>
              <a:rPr lang="en-US" dirty="0"/>
              <a:t>Gadget #2 executes </a:t>
            </a:r>
            <a:r>
              <a:rPr lang="en-US" dirty="0">
                <a:latin typeface="Courier New" panose="02070309020205020404" pitchFamily="49" charset="0"/>
                <a:cs typeface="Courier New" panose="02070309020205020404" pitchFamily="49" charset="0"/>
              </a:rPr>
              <a:t>ret</a:t>
            </a:r>
          </a:p>
          <a:p>
            <a:pPr marL="857250" lvl="1" indent="-457200"/>
            <a:r>
              <a:rPr lang="en-US" sz="1800" b="1" dirty="0">
                <a:cs typeface="Calibri" panose="020F0502020204030204" pitchFamily="34" charset="0"/>
              </a:rPr>
              <a:t>Goes off somewhere ...</a:t>
            </a:r>
          </a:p>
        </p:txBody>
      </p:sp>
      <p:sp>
        <p:nvSpPr>
          <p:cNvPr id="360479" name="Rectangle 31"/>
          <p:cNvSpPr>
            <a:spLocks noChangeArrowheads="1"/>
          </p:cNvSpPr>
          <p:nvPr/>
        </p:nvSpPr>
        <p:spPr bwMode="auto">
          <a:xfrm>
            <a:off x="533400" y="1360486"/>
            <a:ext cx="1797050" cy="3592513"/>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600" b="0" dirty="0">
                <a:latin typeface="Calibri" pitchFamily="34" charset="0"/>
                <a:cs typeface="+mn-cs"/>
              </a:rPr>
              <a:t>Stack Frame</a:t>
            </a:r>
          </a:p>
          <a:p>
            <a:pPr algn="ctr">
              <a:defRPr/>
            </a:pPr>
            <a:r>
              <a:rPr lang="en-US" sz="1600" b="0" dirty="0">
                <a:latin typeface="Calibri" pitchFamily="34" charset="0"/>
                <a:cs typeface="+mn-cs"/>
              </a:rPr>
              <a:t>for </a:t>
            </a:r>
            <a:r>
              <a:rPr lang="en-US" sz="1600" dirty="0" err="1">
                <a:latin typeface="Courier New" pitchFamily="49" charset="0"/>
                <a:cs typeface="+mn-cs"/>
              </a:rPr>
              <a:t>call_echo</a:t>
            </a:r>
            <a:endParaRPr lang="en-US" sz="1600" dirty="0">
              <a:latin typeface="Courier New" pitchFamily="49" charset="0"/>
              <a:cs typeface="+mn-cs"/>
            </a:endParaRPr>
          </a:p>
        </p:txBody>
      </p:sp>
      <p:sp>
        <p:nvSpPr>
          <p:cNvPr id="360476" name="Rectangle 28"/>
          <p:cNvSpPr>
            <a:spLocks noChangeArrowheads="1"/>
          </p:cNvSpPr>
          <p:nvPr/>
        </p:nvSpPr>
        <p:spPr bwMode="auto">
          <a:xfrm>
            <a:off x="2330450" y="4648200"/>
            <a:ext cx="598241" cy="646331"/>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solidFill>
                <a:srgbClr val="C00000"/>
              </a:solidFill>
              <a:latin typeface="Courier New" pitchFamily="49" charset="0"/>
            </a:endParaRPr>
          </a:p>
          <a:p>
            <a:endParaRPr lang="en-US" sz="1800" dirty="0">
              <a:latin typeface="Courier New" pitchFamily="49" charset="0"/>
            </a:endParaRPr>
          </a:p>
        </p:txBody>
      </p:sp>
      <p:sp>
        <p:nvSpPr>
          <p:cNvPr id="75" name="Rectangle 22"/>
          <p:cNvSpPr>
            <a:spLocks noChangeArrowheads="1"/>
          </p:cNvSpPr>
          <p:nvPr/>
        </p:nvSpPr>
        <p:spPr bwMode="auto">
          <a:xfrm>
            <a:off x="533400" y="1887758"/>
            <a:ext cx="1797050" cy="608299"/>
          </a:xfrm>
          <a:prstGeom prst="rect">
            <a:avLst/>
          </a:prstGeom>
          <a:solidFill>
            <a:srgbClr val="FFFFCC"/>
          </a:solidFill>
          <a:ln w="28575">
            <a:solidFill>
              <a:schemeClr val="tx1"/>
            </a:solidFill>
            <a:miter lim="800000"/>
            <a:headEnd/>
            <a:tailEnd/>
          </a:ln>
          <a:effectLst/>
        </p:spPr>
        <p:txBody>
          <a:bodyPr wrap="none" anchor="ctr"/>
          <a:lstStyle/>
          <a:p>
            <a:pPr algn="ctr">
              <a:defRPr/>
            </a:pPr>
            <a:r>
              <a:rPr lang="en-US" sz="1800" b="0" dirty="0">
                <a:solidFill>
                  <a:srgbClr val="C00000"/>
                </a:solidFill>
                <a:latin typeface="Calibri" pitchFamily="34" charset="0"/>
                <a:cs typeface="+mn-cs"/>
              </a:rPr>
              <a:t>Return Address</a:t>
            </a:r>
          </a:p>
          <a:p>
            <a:pPr algn="ctr">
              <a:defRPr/>
            </a:pPr>
            <a:r>
              <a:rPr lang="en-US" sz="1800" b="0" dirty="0">
                <a:solidFill>
                  <a:srgbClr val="C00000"/>
                </a:solidFill>
                <a:latin typeface="Calibri" pitchFamily="34" charset="0"/>
                <a:cs typeface="+mn-cs"/>
              </a:rPr>
              <a:t>(8 bytes)</a:t>
            </a:r>
          </a:p>
        </p:txBody>
      </p:sp>
      <p:grpSp>
        <p:nvGrpSpPr>
          <p:cNvPr id="76" name="Group 75"/>
          <p:cNvGrpSpPr/>
          <p:nvPr/>
        </p:nvGrpSpPr>
        <p:grpSpPr>
          <a:xfrm>
            <a:off x="538208" y="1887584"/>
            <a:ext cx="1797050" cy="304800"/>
            <a:chOff x="2377022" y="2811289"/>
            <a:chExt cx="1797050" cy="304800"/>
          </a:xfrm>
          <a:solidFill>
            <a:srgbClr val="FFFFCC"/>
          </a:solidFill>
        </p:grpSpPr>
        <p:sp>
          <p:nvSpPr>
            <p:cNvPr id="77"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8"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9"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80"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grpSp>
        <p:nvGrpSpPr>
          <p:cNvPr id="81" name="Group 80"/>
          <p:cNvGrpSpPr/>
          <p:nvPr/>
        </p:nvGrpSpPr>
        <p:grpSpPr>
          <a:xfrm>
            <a:off x="533400" y="2203672"/>
            <a:ext cx="1797050" cy="304800"/>
            <a:chOff x="2377022" y="2811289"/>
            <a:chExt cx="1797050" cy="304800"/>
          </a:xfrm>
          <a:solidFill>
            <a:srgbClr val="FFFFCC"/>
          </a:solidFill>
        </p:grpSpPr>
        <p:sp>
          <p:nvSpPr>
            <p:cNvPr id="82"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83"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84"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sp>
          <p:nvSpPr>
            <p:cNvPr id="85"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dc</a:t>
              </a:r>
            </a:p>
          </p:txBody>
        </p:sp>
      </p:grpSp>
      <p:sp>
        <p:nvSpPr>
          <p:cNvPr id="86" name="Line 29"/>
          <p:cNvSpPr>
            <a:spLocks noChangeShapeType="1"/>
          </p:cNvSpPr>
          <p:nvPr/>
        </p:nvSpPr>
        <p:spPr bwMode="auto">
          <a:xfrm flipH="1">
            <a:off x="2362200" y="3031907"/>
            <a:ext cx="450850" cy="0"/>
          </a:xfrm>
          <a:prstGeom prst="line">
            <a:avLst/>
          </a:prstGeom>
          <a:noFill/>
          <a:ln w="28575">
            <a:solidFill>
              <a:srgbClr val="C00000"/>
            </a:solidFill>
            <a:round/>
            <a:headEnd/>
            <a:tailEnd type="triangle" w="med" len="med"/>
          </a:ln>
        </p:spPr>
        <p:txBody>
          <a:bodyPr/>
          <a:lstStyle/>
          <a:p>
            <a:endParaRPr lang="en-US"/>
          </a:p>
        </p:txBody>
      </p:sp>
      <p:sp>
        <p:nvSpPr>
          <p:cNvPr id="87" name="Rectangle 30"/>
          <p:cNvSpPr>
            <a:spLocks noChangeArrowheads="1"/>
          </p:cNvSpPr>
          <p:nvPr/>
        </p:nvSpPr>
        <p:spPr bwMode="auto">
          <a:xfrm>
            <a:off x="2762250" y="2858869"/>
            <a:ext cx="819150" cy="369332"/>
          </a:xfrm>
          <a:prstGeom prst="rect">
            <a:avLst/>
          </a:prstGeom>
          <a:noFill/>
          <a:ln w="9525">
            <a:noFill/>
            <a:miter lim="800000"/>
            <a:headEnd/>
            <a:tailEnd/>
          </a:ln>
        </p:spPr>
        <p:txBody>
          <a:bodyPr wrap="square">
            <a:spAutoFit/>
          </a:bodyPr>
          <a:lstStyle/>
          <a:p>
            <a:r>
              <a:rPr lang="en-US" sz="1800" dirty="0">
                <a:solidFill>
                  <a:srgbClr val="C00000"/>
                </a:solidFill>
                <a:latin typeface="Courier New" pitchFamily="49" charset="0"/>
              </a:rPr>
              <a:t>%</a:t>
            </a:r>
            <a:r>
              <a:rPr lang="en-US" sz="1800" dirty="0" err="1">
                <a:solidFill>
                  <a:srgbClr val="C00000"/>
                </a:solidFill>
                <a:latin typeface="Courier New" pitchFamily="49" charset="0"/>
              </a:rPr>
              <a:t>rsp</a:t>
            </a:r>
            <a:endParaRPr lang="en-US" sz="1800" dirty="0">
              <a:solidFill>
                <a:srgbClr val="C00000"/>
              </a:solidFill>
              <a:latin typeface="Courier New" pitchFamily="49" charset="0"/>
            </a:endParaRP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2" name="Group 31"/>
          <p:cNvGrpSpPr/>
          <p:nvPr/>
        </p:nvGrpSpPr>
        <p:grpSpPr>
          <a:xfrm>
            <a:off x="532564" y="2509716"/>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nvGrpSpPr>
          <p:cNvPr id="68" name="Group 67"/>
          <p:cNvGrpSpPr/>
          <p:nvPr/>
        </p:nvGrpSpPr>
        <p:grpSpPr>
          <a:xfrm>
            <a:off x="533400" y="2819400"/>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d4</a:t>
              </a:r>
            </a:p>
          </p:txBody>
        </p:sp>
      </p:grpSp>
      <p:sp>
        <p:nvSpPr>
          <p:cNvPr id="94" name="AutoShape 16"/>
          <p:cNvSpPr>
            <a:spLocks/>
          </p:cNvSpPr>
          <p:nvPr/>
        </p:nvSpPr>
        <p:spPr bwMode="auto">
          <a:xfrm rot="10800000" flipH="1">
            <a:off x="190499" y="1887584"/>
            <a:ext cx="228600" cy="3065416"/>
          </a:xfrm>
          <a:prstGeom prst="leftBrace">
            <a:avLst>
              <a:gd name="adj1" fmla="val 75000"/>
              <a:gd name="adj2" fmla="val 50000"/>
            </a:avLst>
          </a:prstGeom>
          <a:noFill/>
          <a:ln w="25400">
            <a:solidFill>
              <a:srgbClr val="0070C0"/>
            </a:solidFill>
            <a:round/>
            <a:headEnd/>
            <a:tailEnd/>
          </a:ln>
        </p:spPr>
        <p:txBody>
          <a:bodyPr wrap="none" anchor="ctr"/>
          <a:lstStyle/>
          <a:p>
            <a:pPr eaLnBrk="0" hangingPunct="0"/>
            <a:endParaRPr lang="en-US" sz="1800">
              <a:solidFill>
                <a:srgbClr val="0070C0"/>
              </a:solidFill>
              <a:latin typeface="Calibri" pitchFamily="34" charset="0"/>
            </a:endParaRPr>
          </a:p>
        </p:txBody>
      </p:sp>
      <p:grpSp>
        <p:nvGrpSpPr>
          <p:cNvPr id="118" name="Group 117"/>
          <p:cNvGrpSpPr/>
          <p:nvPr/>
        </p:nvGrpSpPr>
        <p:grpSpPr>
          <a:xfrm>
            <a:off x="532564" y="2813006"/>
            <a:ext cx="1347788" cy="304800"/>
            <a:chOff x="2377022" y="2811289"/>
            <a:chExt cx="1347788" cy="304800"/>
          </a:xfrm>
          <a:solidFill>
            <a:srgbClr val="D5F1CF"/>
          </a:solidFill>
        </p:grpSpPr>
        <p:sp>
          <p:nvSpPr>
            <p:cNvPr id="11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2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12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grpSp>
      <p:grpSp>
        <p:nvGrpSpPr>
          <p:cNvPr id="123" name="Group 122"/>
          <p:cNvGrpSpPr/>
          <p:nvPr/>
        </p:nvGrpSpPr>
        <p:grpSpPr>
          <a:xfrm>
            <a:off x="532564" y="2516317"/>
            <a:ext cx="1797050" cy="304800"/>
            <a:chOff x="2377022" y="2811289"/>
            <a:chExt cx="1797050" cy="304800"/>
          </a:xfrm>
          <a:solidFill>
            <a:srgbClr val="D5F1CF"/>
          </a:solidFill>
        </p:grpSpPr>
        <p:sp>
          <p:nvSpPr>
            <p:cNvPr id="124"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25"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26"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27"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sp>
        <p:nvSpPr>
          <p:cNvPr id="89" name="TextBox 88"/>
          <p:cNvSpPr txBox="1">
            <a:spLocks noChangeArrowheads="1"/>
          </p:cNvSpPr>
          <p:nvPr/>
        </p:nvSpPr>
        <p:spPr bwMode="auto">
          <a:xfrm>
            <a:off x="533400" y="6260068"/>
            <a:ext cx="4392613" cy="369332"/>
          </a:xfrm>
          <a:prstGeom prst="rect">
            <a:avLst/>
          </a:prstGeom>
          <a:noFill/>
          <a:ln w="9525">
            <a:noFill/>
            <a:miter lim="800000"/>
            <a:headEnd/>
            <a:tailEnd/>
          </a:ln>
        </p:spPr>
        <p:txBody>
          <a:bodyPr wrap="none">
            <a:spAutoFit/>
          </a:bodyPr>
          <a:lstStyle/>
          <a:p>
            <a:pPr eaLnBrk="0" hangingPunct="0"/>
            <a:r>
              <a:rPr lang="en-US" sz="1800" b="0" dirty="0">
                <a:latin typeface="Calibri" pitchFamily="34" charset="0"/>
              </a:rPr>
              <a:t>Multiple gadgets will corrupt stack upwards</a:t>
            </a:r>
          </a:p>
        </p:txBody>
      </p:sp>
    </p:spTree>
    <p:extLst>
      <p:ext uri="{BB962C8B-B14F-4D97-AF65-F5344CB8AC3E}">
        <p14:creationId xmlns:p14="http://schemas.microsoft.com/office/powerpoint/2010/main" val="311408511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DC38-566F-2952-232F-88A330DB6377}"/>
              </a:ext>
            </a:extLst>
          </p:cNvPr>
          <p:cNvSpPr>
            <a:spLocks noGrp="1"/>
          </p:cNvSpPr>
          <p:nvPr>
            <p:ph type="title"/>
          </p:nvPr>
        </p:nvSpPr>
        <p:spPr/>
        <p:txBody>
          <a:bodyPr/>
          <a:lstStyle/>
          <a:p>
            <a:r>
              <a:rPr lang="en-US" dirty="0"/>
              <a:t>ROP Defense: IBT</a:t>
            </a:r>
          </a:p>
        </p:txBody>
      </p:sp>
      <p:sp>
        <p:nvSpPr>
          <p:cNvPr id="3" name="Content Placeholder 2">
            <a:extLst>
              <a:ext uri="{FF2B5EF4-FFF2-40B4-BE49-F238E27FC236}">
                <a16:creationId xmlns:a16="http://schemas.microsoft.com/office/drawing/2014/main" id="{7B93F943-45A7-D751-29AB-B3E5DEDA7799}"/>
              </a:ext>
            </a:extLst>
          </p:cNvPr>
          <p:cNvSpPr>
            <a:spLocks noGrp="1"/>
          </p:cNvSpPr>
          <p:nvPr>
            <p:ph idx="1"/>
          </p:nvPr>
        </p:nvSpPr>
        <p:spPr>
          <a:xfrm>
            <a:off x="457200" y="1214425"/>
            <a:ext cx="7896225" cy="5267325"/>
          </a:xfrm>
        </p:spPr>
        <p:txBody>
          <a:bodyPr/>
          <a:lstStyle/>
          <a:p>
            <a:pPr marL="0" indent="0">
              <a:buNone/>
            </a:pPr>
            <a:r>
              <a:rPr lang="en-US" dirty="0"/>
              <a:t>“Indirect Branch Tracking (IBT) </a:t>
            </a:r>
            <a:r>
              <a:rPr lang="en-US" b="0" dirty="0"/>
              <a:t>is a control flow integrity technology for x86-64 processors that creates a special "branch target" instruction that has no function other than to mark a location as a valid indirect branch target, with the processor capable of being put into a mode where it will raise an exception if an indirect branch is made to a location without a branch target instruction. </a:t>
            </a:r>
          </a:p>
          <a:p>
            <a:pPr marL="0" indent="0">
              <a:buNone/>
            </a:pPr>
            <a:endParaRPr lang="en-US" b="0" dirty="0"/>
          </a:p>
          <a:p>
            <a:pPr marL="0" indent="0">
              <a:buNone/>
            </a:pPr>
            <a:r>
              <a:rPr lang="en-US" b="0" dirty="0"/>
              <a:t>IBT is designed to protect against computer security exploits that use indirect branch instructions to jump into code in unintended ways, such as return-oriented programming.”  </a:t>
            </a:r>
          </a:p>
          <a:p>
            <a:pPr marL="0" indent="0">
              <a:buNone/>
            </a:pPr>
            <a:r>
              <a:rPr lang="en-US" b="0" dirty="0"/>
              <a:t>   </a:t>
            </a:r>
          </a:p>
          <a:p>
            <a:pPr marL="0" indent="0">
              <a:buNone/>
            </a:pPr>
            <a:r>
              <a:rPr lang="en-US" b="0" dirty="0"/>
              <a:t>-- https://en.wikipedia.org/wiki/Indirect_Branch_Tracking</a:t>
            </a:r>
          </a:p>
        </p:txBody>
      </p:sp>
    </p:spTree>
    <p:extLst>
      <p:ext uri="{BB962C8B-B14F-4D97-AF65-F5344CB8AC3E}">
        <p14:creationId xmlns:p14="http://schemas.microsoft.com/office/powerpoint/2010/main" val="1118740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FFECC-2617-7786-5B7A-D47C265B4B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683518-FCD6-57E0-4C8D-DE8E3FA49752}"/>
              </a:ext>
            </a:extLst>
          </p:cNvPr>
          <p:cNvSpPr>
            <a:spLocks noGrp="1"/>
          </p:cNvSpPr>
          <p:nvPr>
            <p:ph type="title"/>
          </p:nvPr>
        </p:nvSpPr>
        <p:spPr/>
        <p:txBody>
          <a:bodyPr/>
          <a:lstStyle/>
          <a:p>
            <a:r>
              <a:rPr lang="en-US" dirty="0"/>
              <a:t>ROP Defense: IBT, cont. </a:t>
            </a:r>
          </a:p>
        </p:txBody>
      </p:sp>
      <p:sp>
        <p:nvSpPr>
          <p:cNvPr id="3" name="Content Placeholder 2">
            <a:extLst>
              <a:ext uri="{FF2B5EF4-FFF2-40B4-BE49-F238E27FC236}">
                <a16:creationId xmlns:a16="http://schemas.microsoft.com/office/drawing/2014/main" id="{3AC47E25-DFBF-6D61-EFD6-70C1B2D4415A}"/>
              </a:ext>
            </a:extLst>
          </p:cNvPr>
          <p:cNvSpPr>
            <a:spLocks noGrp="1"/>
          </p:cNvSpPr>
          <p:nvPr>
            <p:ph idx="1"/>
          </p:nvPr>
        </p:nvSpPr>
        <p:spPr>
          <a:xfrm>
            <a:off x="457200" y="1214425"/>
            <a:ext cx="7896225" cy="5033975"/>
          </a:xfrm>
        </p:spPr>
        <p:txBody>
          <a:bodyPr/>
          <a:lstStyle/>
          <a:p>
            <a:r>
              <a:rPr lang="en-US" sz="2000" b="0" dirty="0"/>
              <a:t>“If IBT is enabled, the CPU will ensure that every indirect branch lands on a special instruction (endbr32 or endbr64), which executes as a no-op; if anything else is found, the processor will raise a control-protection (#CP) exception.” (https://lwn.net/Articles/889475/)</a:t>
            </a:r>
          </a:p>
          <a:p>
            <a:endParaRPr lang="en-US" sz="2000" b="0" dirty="0"/>
          </a:p>
          <a:p>
            <a:r>
              <a:rPr lang="en-US" sz="2000" b="0" dirty="0"/>
              <a:t>“[x86-64’s] IBT cannot ensure that the target of an indirect branch matches the caller's expectations, but it can ensure that the target was meant to be reached in this way [i.e. via an indirect jump, but not necessarily the intended </a:t>
            </a:r>
            <a:r>
              <a:rPr lang="en-US" sz="2000" b="0" dirty="0" err="1"/>
              <a:t>indiret</a:t>
            </a:r>
            <a:r>
              <a:rPr lang="en-US" sz="2000" b="0" dirty="0"/>
              <a:t> jump].” (</a:t>
            </a:r>
            <a:r>
              <a:rPr lang="en-US" sz="2000" b="0" dirty="0">
                <a:hlinkClick r:id="rId2"/>
              </a:rPr>
              <a:t>https://lwn.net/Articles/889475/</a:t>
            </a:r>
            <a:r>
              <a:rPr lang="en-US" sz="2000" b="0" dirty="0"/>
              <a:t>)</a:t>
            </a:r>
          </a:p>
          <a:p>
            <a:pPr marL="0" indent="0">
              <a:buNone/>
            </a:pPr>
            <a:endParaRPr lang="en-US" sz="2000" b="0" dirty="0"/>
          </a:p>
          <a:p>
            <a:r>
              <a:rPr lang="en-US" sz="2000" b="0" dirty="0"/>
              <a:t>Complete compliance </a:t>
            </a:r>
            <a:r>
              <a:rPr lang="en-US" sz="2000" b="0" dirty="0" err="1"/>
              <a:t>w.r.t.</a:t>
            </a:r>
            <a:r>
              <a:rPr lang="en-US" sz="2000" b="0" dirty="0"/>
              <a:t> marking indirect jump targets is require while IBT is enable, which can be tricky, for example, </a:t>
            </a:r>
            <a:r>
              <a:rPr lang="en-US" sz="2000" b="0" dirty="0" err="1"/>
              <a:t>w.r.t.</a:t>
            </a:r>
            <a:r>
              <a:rPr lang="en-US" sz="2000" b="0" dirty="0"/>
              <a:t> library code, firmware code, and future code.</a:t>
            </a:r>
          </a:p>
          <a:p>
            <a:pPr lvl="1"/>
            <a:r>
              <a:rPr lang="en-US" dirty="0"/>
              <a:t>IBT is most likely turned off before any access to firmware, for example. </a:t>
            </a:r>
            <a:endParaRPr lang="en-US" b="0" dirty="0"/>
          </a:p>
          <a:p>
            <a:pPr lvl="1"/>
            <a:endParaRPr lang="en-US" b="0" dirty="0"/>
          </a:p>
          <a:p>
            <a:endParaRPr lang="en-US" sz="2000" b="0" dirty="0"/>
          </a:p>
          <a:p>
            <a:endParaRPr lang="en-US" b="0" dirty="0"/>
          </a:p>
        </p:txBody>
      </p:sp>
    </p:spTree>
    <p:extLst>
      <p:ext uri="{BB962C8B-B14F-4D97-AF65-F5344CB8AC3E}">
        <p14:creationId xmlns:p14="http://schemas.microsoft.com/office/powerpoint/2010/main" val="382293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E7311-77B2-22A3-7CDA-FEE781782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4D44A-F6CA-83AB-F71E-15A1E62EE069}"/>
              </a:ext>
            </a:extLst>
          </p:cNvPr>
          <p:cNvSpPr>
            <a:spLocks noGrp="1"/>
          </p:cNvSpPr>
          <p:nvPr>
            <p:ph type="title"/>
          </p:nvPr>
        </p:nvSpPr>
        <p:spPr/>
        <p:txBody>
          <a:bodyPr/>
          <a:lstStyle/>
          <a:p>
            <a:r>
              <a:rPr lang="en-US" dirty="0"/>
              <a:t>ROP Defense: IBT, cont. </a:t>
            </a:r>
          </a:p>
        </p:txBody>
      </p:sp>
      <p:sp>
        <p:nvSpPr>
          <p:cNvPr id="3" name="Content Placeholder 2">
            <a:extLst>
              <a:ext uri="{FF2B5EF4-FFF2-40B4-BE49-F238E27FC236}">
                <a16:creationId xmlns:a16="http://schemas.microsoft.com/office/drawing/2014/main" id="{A0CA2291-0D83-65FA-4974-891D08AD9967}"/>
              </a:ext>
            </a:extLst>
          </p:cNvPr>
          <p:cNvSpPr>
            <a:spLocks noGrp="1"/>
          </p:cNvSpPr>
          <p:nvPr>
            <p:ph idx="1"/>
          </p:nvPr>
        </p:nvSpPr>
        <p:spPr>
          <a:xfrm>
            <a:off x="457200" y="1214425"/>
            <a:ext cx="7896225" cy="5033975"/>
          </a:xfrm>
        </p:spPr>
        <p:txBody>
          <a:bodyPr/>
          <a:lstStyle/>
          <a:p>
            <a:r>
              <a:rPr lang="en-US" sz="1800" b="0" dirty="0"/>
              <a:t>“The ENDBRANCH (see Section 73 for details) is a new instruction that is used to mark valid jump target addresses of indirect calls and jumps in the program. This instruction opcode is selected to be one that is a NOP on legacy machines such that programs compiled with ENDBRANCH new instruction continue to function on old machines without the CET enforcement. On processors that support CET the ENDBRANCH is still a NOP and is primarily used as a marker instruction by the processor pipeline to detect control flow violations. The CPU implements a state machine that tracks indirect </a:t>
            </a:r>
            <a:r>
              <a:rPr lang="en-US" sz="1800" b="0" dirty="0" err="1"/>
              <a:t>jmp</a:t>
            </a:r>
            <a:r>
              <a:rPr lang="en-US" sz="1800" b="0" dirty="0"/>
              <a:t> and call instructions. When one of these instructions is seen, the state machine moves from IDLE to WAIT_FOR_ENDBRANCH state. In WAIT_FOR_ENDBRANCH state the next instruction in the program stream must be an ENDBRANCH. If an ENDBRANCH is not seen the processor causes a control protection exception (#CP), else the state machine moves back to IDLE state.”</a:t>
            </a:r>
          </a:p>
          <a:p>
            <a:endParaRPr lang="en-US" sz="1800" b="0" dirty="0"/>
          </a:p>
          <a:p>
            <a:pPr lvl="1"/>
            <a:r>
              <a:rPr lang="en-US" sz="1400" b="0" u="sng" dirty="0"/>
              <a:t>Control-flow Enforcement Technology Specification </a:t>
            </a:r>
            <a:r>
              <a:rPr lang="en-US" sz="1400" dirty="0"/>
              <a:t>, </a:t>
            </a:r>
            <a:r>
              <a:rPr lang="en-US" sz="1400" b="0" dirty="0"/>
              <a:t>Section 1.2, Page 11, Document Number: 334525-003, Revision 3.0</a:t>
            </a:r>
            <a:r>
              <a:rPr lang="en-US" sz="1400"/>
              <a:t>, Intel, May 2019.</a:t>
            </a:r>
            <a:endParaRPr lang="en-US" sz="1400" b="0" dirty="0"/>
          </a:p>
          <a:p>
            <a:endParaRPr lang="en-US" sz="2000" b="0" dirty="0"/>
          </a:p>
          <a:p>
            <a:pPr marL="0" indent="0">
              <a:buNone/>
            </a:pPr>
            <a:endParaRPr lang="en-US" b="0" dirty="0"/>
          </a:p>
          <a:p>
            <a:pPr lvl="1"/>
            <a:endParaRPr lang="en-US" b="0" dirty="0"/>
          </a:p>
          <a:p>
            <a:endParaRPr lang="en-US" sz="2000" b="0" dirty="0"/>
          </a:p>
          <a:p>
            <a:endParaRPr lang="en-US" b="0" dirty="0"/>
          </a:p>
        </p:txBody>
      </p:sp>
    </p:spTree>
    <p:extLst>
      <p:ext uri="{BB962C8B-B14F-4D97-AF65-F5344CB8AC3E}">
        <p14:creationId xmlns:p14="http://schemas.microsoft.com/office/powerpoint/2010/main" val="52863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93713"/>
            <a:ext cx="6845300" cy="573087"/>
          </a:xfrm>
        </p:spPr>
        <p:txBody>
          <a:bodyPr/>
          <a:lstStyle/>
          <a:p>
            <a:pPr eaLnBrk="1" hangingPunct="1"/>
            <a:r>
              <a:rPr lang="en-US"/>
              <a:t>Memory Allocation Example</a:t>
            </a:r>
          </a:p>
        </p:txBody>
      </p:sp>
      <p:sp>
        <p:nvSpPr>
          <p:cNvPr id="11267" name="Rectangle 3"/>
          <p:cNvSpPr>
            <a:spLocks noChangeArrowheads="1"/>
          </p:cNvSpPr>
          <p:nvPr/>
        </p:nvSpPr>
        <p:spPr bwMode="auto">
          <a:xfrm>
            <a:off x="152400" y="1371600"/>
            <a:ext cx="6477000" cy="4798750"/>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r>
              <a:rPr lang="fi-FI" sz="1800" dirty="0" err="1">
                <a:latin typeface="Courier New" pitchFamily="49" charset="0"/>
              </a:rPr>
              <a:t>char</a:t>
            </a:r>
            <a:r>
              <a:rPr lang="fi-FI" sz="1800" dirty="0">
                <a:latin typeface="Courier New" pitchFamily="49" charset="0"/>
              </a:rPr>
              <a:t> big_array[1L&lt;&lt;24];  /* 16 MB */</a:t>
            </a:r>
          </a:p>
          <a:p>
            <a:pPr eaLnBrk="0" hangingPunct="0"/>
            <a:r>
              <a:rPr lang="fi-FI" sz="1800" dirty="0" err="1">
                <a:latin typeface="Courier New" pitchFamily="49" charset="0"/>
              </a:rPr>
              <a:t>char</a:t>
            </a:r>
            <a:r>
              <a:rPr lang="fi-FI" sz="1800" dirty="0">
                <a:latin typeface="Courier New" pitchFamily="49" charset="0"/>
              </a:rPr>
              <a:t> huge_array[1L&lt;&lt;31]; /*  2 GB */</a:t>
            </a:r>
          </a:p>
          <a:p>
            <a:pPr eaLnBrk="0" hangingPunct="0"/>
            <a:endParaRPr lang="fi-FI" sz="1800" dirty="0">
              <a:latin typeface="Courier New" pitchFamily="49" charset="0"/>
            </a:endParaRPr>
          </a:p>
          <a:p>
            <a:pPr eaLnBrk="0" hangingPunct="0"/>
            <a:r>
              <a:rPr lang="fi-FI" sz="1800" dirty="0" err="1">
                <a:latin typeface="Courier New" pitchFamily="49" charset="0"/>
              </a:rPr>
              <a:t>int</a:t>
            </a:r>
            <a:r>
              <a:rPr lang="fi-FI" sz="1800" dirty="0">
                <a:latin typeface="Courier New" pitchFamily="49" charset="0"/>
              </a:rPr>
              <a:t> </a:t>
            </a:r>
            <a:r>
              <a:rPr lang="fi-FI" sz="1800" dirty="0" err="1">
                <a:latin typeface="Courier New" pitchFamily="49" charset="0"/>
              </a:rPr>
              <a:t>global</a:t>
            </a:r>
            <a:r>
              <a:rPr lang="fi-FI" sz="1800" dirty="0">
                <a:latin typeface="Courier New" pitchFamily="49" charset="0"/>
              </a:rPr>
              <a:t> = 0;</a:t>
            </a:r>
          </a:p>
          <a:p>
            <a:pPr eaLnBrk="0" hangingPunct="0"/>
            <a:endParaRPr lang="fi-FI" sz="1800" dirty="0">
              <a:latin typeface="Courier New" pitchFamily="49" charset="0"/>
            </a:endParaRPr>
          </a:p>
          <a:p>
            <a:pPr eaLnBrk="0" hangingPunct="0"/>
            <a:r>
              <a:rPr lang="fi-FI" sz="1800" dirty="0" err="1">
                <a:latin typeface="Courier New" pitchFamily="49" charset="0"/>
              </a:rPr>
              <a:t>int</a:t>
            </a:r>
            <a:r>
              <a:rPr lang="fi-FI" sz="1800" dirty="0">
                <a:latin typeface="Courier New" pitchFamily="49" charset="0"/>
              </a:rPr>
              <a:t> </a:t>
            </a:r>
            <a:r>
              <a:rPr lang="fi-FI" sz="1800" dirty="0" err="1">
                <a:latin typeface="Courier New" pitchFamily="49" charset="0"/>
              </a:rPr>
              <a:t>useless</a:t>
            </a:r>
            <a:r>
              <a:rPr lang="fi-FI" sz="1800" dirty="0">
                <a:latin typeface="Courier New" pitchFamily="49" charset="0"/>
              </a:rPr>
              <a:t>() { </a:t>
            </a:r>
            <a:r>
              <a:rPr lang="fi-FI" sz="1800" dirty="0" err="1">
                <a:latin typeface="Courier New" pitchFamily="49" charset="0"/>
              </a:rPr>
              <a:t>return</a:t>
            </a:r>
            <a:r>
              <a:rPr lang="fi-FI" sz="1800" dirty="0">
                <a:latin typeface="Courier New" pitchFamily="49" charset="0"/>
              </a:rPr>
              <a:t> 0; }</a:t>
            </a:r>
          </a:p>
          <a:p>
            <a:pPr eaLnBrk="0" hangingPunct="0"/>
            <a:endParaRPr lang="fi-FI" sz="1800" dirty="0">
              <a:latin typeface="Courier New" pitchFamily="49" charset="0"/>
            </a:endParaRPr>
          </a:p>
          <a:p>
            <a:pPr eaLnBrk="0" hangingPunct="0"/>
            <a:r>
              <a:rPr lang="fi-FI" sz="1800" dirty="0" err="1">
                <a:latin typeface="Courier New" pitchFamily="49" charset="0"/>
              </a:rPr>
              <a:t>int</a:t>
            </a:r>
            <a:r>
              <a:rPr lang="fi-FI" sz="1800" dirty="0">
                <a:latin typeface="Courier New" pitchFamily="49" charset="0"/>
              </a:rPr>
              <a:t> main ()</a:t>
            </a:r>
          </a:p>
          <a:p>
            <a:pPr eaLnBrk="0" hangingPunct="0"/>
            <a:r>
              <a:rPr lang="fi-FI" sz="1800" dirty="0">
                <a:latin typeface="Courier New" pitchFamily="49" charset="0"/>
              </a:rPr>
              <a:t>{</a:t>
            </a:r>
          </a:p>
          <a:p>
            <a:pPr eaLnBrk="0" hangingPunct="0"/>
            <a:r>
              <a:rPr lang="fi-FI" sz="1800" dirty="0">
                <a:latin typeface="Courier New" pitchFamily="49" charset="0"/>
              </a:rPr>
              <a:t>    </a:t>
            </a:r>
            <a:r>
              <a:rPr lang="fi-FI" sz="1800" dirty="0" err="1">
                <a:latin typeface="Courier New" pitchFamily="49" charset="0"/>
              </a:rPr>
              <a:t>void</a:t>
            </a:r>
            <a:r>
              <a:rPr lang="fi-FI" sz="1800" dirty="0">
                <a:latin typeface="Courier New" pitchFamily="49" charset="0"/>
              </a:rPr>
              <a:t> *phuge1, *psmall2, *phuge3, *psmall4;</a:t>
            </a:r>
          </a:p>
          <a:p>
            <a:pPr eaLnBrk="0" hangingPunct="0"/>
            <a:r>
              <a:rPr lang="fi-FI" sz="1800" dirty="0">
                <a:latin typeface="Courier New" pitchFamily="49" charset="0"/>
              </a:rPr>
              <a:t>    </a:t>
            </a:r>
            <a:r>
              <a:rPr lang="fi-FI" sz="1800" dirty="0" err="1">
                <a:latin typeface="Courier New" pitchFamily="49" charset="0"/>
              </a:rPr>
              <a:t>int</a:t>
            </a:r>
            <a:r>
              <a:rPr lang="fi-FI" sz="1800" dirty="0">
                <a:latin typeface="Courier New" pitchFamily="49" charset="0"/>
              </a:rPr>
              <a:t> </a:t>
            </a:r>
            <a:r>
              <a:rPr lang="fi-FI" sz="1800" dirty="0" err="1">
                <a:latin typeface="Courier New" pitchFamily="49" charset="0"/>
              </a:rPr>
              <a:t>local</a:t>
            </a:r>
            <a:r>
              <a:rPr lang="fi-FI" sz="1800" dirty="0">
                <a:latin typeface="Courier New" pitchFamily="49" charset="0"/>
              </a:rPr>
              <a:t> = 0;</a:t>
            </a:r>
          </a:p>
          <a:p>
            <a:pPr eaLnBrk="0" hangingPunct="0"/>
            <a:r>
              <a:rPr lang="fi-FI" sz="1800" dirty="0">
                <a:latin typeface="Courier New" pitchFamily="49" charset="0"/>
              </a:rPr>
              <a:t>    phuge1 = malloc(1L &lt;&lt; 28);  /* 256 MB */</a:t>
            </a:r>
          </a:p>
          <a:p>
            <a:pPr eaLnBrk="0" hangingPunct="0"/>
            <a:r>
              <a:rPr lang="fi-FI" sz="1800" dirty="0">
                <a:latin typeface="Courier New" pitchFamily="49" charset="0"/>
              </a:rPr>
              <a:t>    psmall2 = malloc(1L &lt;&lt; 8);  /* 256  B */</a:t>
            </a:r>
          </a:p>
          <a:p>
            <a:pPr eaLnBrk="0" hangingPunct="0"/>
            <a:r>
              <a:rPr lang="fi-FI" sz="1800" dirty="0">
                <a:latin typeface="Courier New" pitchFamily="49" charset="0"/>
              </a:rPr>
              <a:t>    phuge3 = malloc(1L &lt;&lt; 32);  /*   4 GB */</a:t>
            </a:r>
          </a:p>
          <a:p>
            <a:pPr eaLnBrk="0" hangingPunct="0"/>
            <a:r>
              <a:rPr lang="fi-FI" sz="1800" dirty="0">
                <a:latin typeface="Courier New" pitchFamily="49" charset="0"/>
              </a:rPr>
              <a:t>    psmall4 = malloc(1L &lt;&lt; 8);  /* 256  B */</a:t>
            </a:r>
          </a:p>
          <a:p>
            <a:pPr eaLnBrk="0" hangingPunct="0"/>
            <a:r>
              <a:rPr lang="en-US" sz="1800" dirty="0">
                <a:latin typeface="Courier New" pitchFamily="49" charset="0"/>
              </a:rPr>
              <a:t> /* Some print statements ... */</a:t>
            </a:r>
          </a:p>
          <a:p>
            <a:pPr eaLnBrk="0" hangingPunct="0"/>
            <a:r>
              <a:rPr lang="en-US" sz="1800" dirty="0">
                <a:latin typeface="Courier New" pitchFamily="49" charset="0"/>
              </a:rPr>
              <a:t>}</a:t>
            </a:r>
          </a:p>
        </p:txBody>
      </p:sp>
      <p:sp>
        <p:nvSpPr>
          <p:cNvPr id="15" name="TextBox 14"/>
          <p:cNvSpPr txBox="1"/>
          <p:nvPr/>
        </p:nvSpPr>
        <p:spPr>
          <a:xfrm>
            <a:off x="6770688" y="304800"/>
            <a:ext cx="1949450" cy="369888"/>
          </a:xfrm>
          <a:prstGeom prst="rect">
            <a:avLst/>
          </a:prstGeom>
          <a:noFill/>
        </p:spPr>
        <p:txBody>
          <a:bodyPr wrap="none">
            <a:spAutoFit/>
          </a:bodyPr>
          <a:lstStyle/>
          <a:p>
            <a:pPr eaLnBrk="0" hangingPunct="0">
              <a:defRPr/>
            </a:pPr>
            <a:r>
              <a:rPr lang="en-US" sz="1800" i="1" dirty="0">
                <a:solidFill>
                  <a:schemeClr val="tx1">
                    <a:lumMod val="50000"/>
                    <a:lumOff val="50000"/>
                  </a:schemeClr>
                </a:solidFill>
                <a:latin typeface="Calibri" pitchFamily="34" charset="0"/>
                <a:cs typeface="+mn-cs"/>
              </a:rPr>
              <a:t>not drawn to scale</a:t>
            </a:r>
          </a:p>
        </p:txBody>
      </p:sp>
      <p:sp>
        <p:nvSpPr>
          <p:cNvPr id="16" name="TextBox 15"/>
          <p:cNvSpPr txBox="1"/>
          <p:nvPr/>
        </p:nvSpPr>
        <p:spPr>
          <a:xfrm>
            <a:off x="494429" y="6267855"/>
            <a:ext cx="3673475" cy="461963"/>
          </a:xfrm>
          <a:prstGeom prst="rect">
            <a:avLst/>
          </a:prstGeom>
          <a:noFill/>
        </p:spPr>
        <p:txBody>
          <a:bodyPr wrap="none">
            <a:spAutoFit/>
          </a:bodyPr>
          <a:lstStyle/>
          <a:p>
            <a:pPr eaLnBrk="0" hangingPunct="0">
              <a:defRPr/>
            </a:pPr>
            <a:r>
              <a:rPr lang="en-US" i="1" dirty="0">
                <a:solidFill>
                  <a:schemeClr val="tx1">
                    <a:lumMod val="50000"/>
                    <a:lumOff val="50000"/>
                  </a:schemeClr>
                </a:solidFill>
                <a:latin typeface="Calibri" pitchFamily="34" charset="0"/>
                <a:cs typeface="+mn-cs"/>
              </a:rPr>
              <a:t>Where does everything go?</a:t>
            </a:r>
          </a:p>
        </p:txBody>
      </p:sp>
      <p:sp>
        <p:nvSpPr>
          <p:cNvPr id="17" name="Rectangle 20"/>
          <p:cNvSpPr>
            <a:spLocks noChangeArrowheads="1"/>
          </p:cNvSpPr>
          <p:nvPr/>
        </p:nvSpPr>
        <p:spPr bwMode="auto">
          <a:xfrm>
            <a:off x="6858000" y="1066800"/>
            <a:ext cx="1447800" cy="5559980"/>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19" name="Rectangle 23"/>
          <p:cNvSpPr>
            <a:spLocks noChangeArrowheads="1"/>
          </p:cNvSpPr>
          <p:nvPr/>
        </p:nvSpPr>
        <p:spPr bwMode="auto">
          <a:xfrm>
            <a:off x="6858000" y="6017180"/>
            <a:ext cx="1447800" cy="304800"/>
          </a:xfrm>
          <a:prstGeom prst="rect">
            <a:avLst/>
          </a:prstGeom>
          <a:solidFill>
            <a:srgbClr val="F6F5BD"/>
          </a:solidFill>
          <a:ln w="25400">
            <a:solidFill>
              <a:schemeClr val="tx1"/>
            </a:solidFill>
            <a:miter lim="800000"/>
            <a:headEnd/>
            <a:tailEnd/>
          </a:ln>
        </p:spPr>
        <p:txBody>
          <a:bodyPr wrap="none" anchor="ctr"/>
          <a:lstStyle/>
          <a:p>
            <a:pPr eaLnBrk="0" hangingPunct="0"/>
            <a:r>
              <a:rPr lang="en-US" sz="1800">
                <a:latin typeface="Calibri" pitchFamily="34" charset="0"/>
              </a:rPr>
              <a:t>Text</a:t>
            </a:r>
          </a:p>
        </p:txBody>
      </p:sp>
      <p:sp>
        <p:nvSpPr>
          <p:cNvPr id="20" name="Rectangle 24"/>
          <p:cNvSpPr>
            <a:spLocks noChangeArrowheads="1"/>
          </p:cNvSpPr>
          <p:nvPr/>
        </p:nvSpPr>
        <p:spPr bwMode="auto">
          <a:xfrm>
            <a:off x="6858000" y="5712380"/>
            <a:ext cx="1447800" cy="304800"/>
          </a:xfrm>
          <a:prstGeom prst="rect">
            <a:avLst/>
          </a:prstGeom>
          <a:solidFill>
            <a:srgbClr val="F1C7C7"/>
          </a:solidFill>
          <a:ln w="25400">
            <a:solidFill>
              <a:schemeClr val="tx1"/>
            </a:solidFill>
            <a:miter lim="800000"/>
            <a:headEnd/>
            <a:tailEnd/>
          </a:ln>
        </p:spPr>
        <p:txBody>
          <a:bodyPr wrap="none" anchor="ctr"/>
          <a:lstStyle/>
          <a:p>
            <a:pPr eaLnBrk="0" hangingPunct="0"/>
            <a:r>
              <a:rPr lang="en-US" sz="1800">
                <a:latin typeface="Calibri" pitchFamily="34" charset="0"/>
              </a:rPr>
              <a:t>Data</a:t>
            </a:r>
          </a:p>
        </p:txBody>
      </p:sp>
      <p:sp>
        <p:nvSpPr>
          <p:cNvPr id="21" name="Rectangle 25"/>
          <p:cNvSpPr>
            <a:spLocks noChangeArrowheads="1"/>
          </p:cNvSpPr>
          <p:nvPr/>
        </p:nvSpPr>
        <p:spPr bwMode="auto">
          <a:xfrm>
            <a:off x="6858000" y="5105400"/>
            <a:ext cx="1447800" cy="60698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sp>
        <p:nvSpPr>
          <p:cNvPr id="23" name="Line 35"/>
          <p:cNvSpPr>
            <a:spLocks noChangeShapeType="1"/>
          </p:cNvSpPr>
          <p:nvPr/>
        </p:nvSpPr>
        <p:spPr bwMode="auto">
          <a:xfrm flipV="1">
            <a:off x="7581900" y="4876800"/>
            <a:ext cx="0" cy="2286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26" name="Text Box 12"/>
          <p:cNvSpPr txBox="1">
            <a:spLocks noChangeArrowheads="1"/>
          </p:cNvSpPr>
          <p:nvPr/>
        </p:nvSpPr>
        <p:spPr bwMode="auto">
          <a:xfrm>
            <a:off x="4456982" y="914400"/>
            <a:ext cx="2401018"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00007FFFFFFFFFFF</a:t>
            </a:r>
          </a:p>
        </p:txBody>
      </p:sp>
      <p:sp>
        <p:nvSpPr>
          <p:cNvPr id="27" name="Rectangle 21"/>
          <p:cNvSpPr>
            <a:spLocks noChangeArrowheads="1"/>
          </p:cNvSpPr>
          <p:nvPr/>
        </p:nvSpPr>
        <p:spPr bwMode="auto">
          <a:xfrm>
            <a:off x="6858000" y="16764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28" name="Line 34"/>
          <p:cNvSpPr>
            <a:spLocks noChangeShapeType="1"/>
          </p:cNvSpPr>
          <p:nvPr/>
        </p:nvSpPr>
        <p:spPr bwMode="auto">
          <a:xfrm>
            <a:off x="7581900" y="2057400"/>
            <a:ext cx="0" cy="4572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cxnSp>
        <p:nvCxnSpPr>
          <p:cNvPr id="29" name="Straight Connector 28"/>
          <p:cNvCxnSpPr/>
          <p:nvPr/>
        </p:nvCxnSpPr>
        <p:spPr bwMode="auto">
          <a:xfrm>
            <a:off x="6858000" y="28178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32" name="Rectangle 25"/>
          <p:cNvSpPr>
            <a:spLocks noChangeArrowheads="1"/>
          </p:cNvSpPr>
          <p:nvPr/>
        </p:nvSpPr>
        <p:spPr bwMode="auto">
          <a:xfrm>
            <a:off x="6858000" y="106680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7E1A6-8AD9-82C1-A608-850B69CC9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3EB79B-1C29-F71A-13E4-01B4F7938735}"/>
              </a:ext>
            </a:extLst>
          </p:cNvPr>
          <p:cNvSpPr>
            <a:spLocks noGrp="1"/>
          </p:cNvSpPr>
          <p:nvPr>
            <p:ph type="title"/>
          </p:nvPr>
        </p:nvSpPr>
        <p:spPr/>
        <p:txBody>
          <a:bodyPr/>
          <a:lstStyle/>
          <a:p>
            <a:r>
              <a:rPr lang="en-US" dirty="0"/>
              <a:t>ROP Defense: IBT, cont. </a:t>
            </a:r>
          </a:p>
        </p:txBody>
      </p:sp>
      <p:sp>
        <p:nvSpPr>
          <p:cNvPr id="3" name="Content Placeholder 2">
            <a:extLst>
              <a:ext uri="{FF2B5EF4-FFF2-40B4-BE49-F238E27FC236}">
                <a16:creationId xmlns:a16="http://schemas.microsoft.com/office/drawing/2014/main" id="{D707A62C-0264-9120-46D4-919A9071B594}"/>
              </a:ext>
            </a:extLst>
          </p:cNvPr>
          <p:cNvSpPr>
            <a:spLocks noGrp="1"/>
          </p:cNvSpPr>
          <p:nvPr>
            <p:ph idx="1"/>
          </p:nvPr>
        </p:nvSpPr>
        <p:spPr>
          <a:xfrm>
            <a:off x="457200" y="1214425"/>
            <a:ext cx="7896225" cy="5033975"/>
          </a:xfrm>
        </p:spPr>
        <p:txBody>
          <a:bodyPr/>
          <a:lstStyle/>
          <a:p>
            <a:r>
              <a:rPr lang="en-US" sz="1800" b="0" dirty="0"/>
              <a:t>“The ENDBRANCH (see Section 73 for details) is a new instruction that is used to mark valid jump target addresses of indirect calls and jumps in the program. This instruction opcode is selected to be one that is a NOP on legacy machines such that programs compiled with ENDBRANCH new instruction continue to function on old machines without the CET enforcement. On processors that support CET the ENDBRANCH is still a NOP and is primarily used as a marker instruction by the processor pipeline to detect control flow violations. The CPU implements a state machine that tracks indirect </a:t>
            </a:r>
            <a:r>
              <a:rPr lang="en-US" sz="1800" b="0" dirty="0" err="1"/>
              <a:t>jmp</a:t>
            </a:r>
            <a:r>
              <a:rPr lang="en-US" sz="1800" b="0" dirty="0"/>
              <a:t> and call instructions. When one of these instructions is seen, the state machine moves from IDLE to WAIT_FOR_ENDBRANCH state. In WAIT_FOR_ENDBRANCH state the next instruction in the program stream must be an ENDBRANCH. If an ENDBRANCH is not seen the processor causes a control protection exception (#CP), else the state machine moves back to IDLE state.”</a:t>
            </a:r>
          </a:p>
          <a:p>
            <a:endParaRPr lang="en-US" sz="1800" b="0" dirty="0"/>
          </a:p>
          <a:p>
            <a:pPr lvl="1"/>
            <a:r>
              <a:rPr lang="en-US" sz="1400" b="0" u="sng" dirty="0"/>
              <a:t>Control-flow Enforcement Technology Specification </a:t>
            </a:r>
            <a:r>
              <a:rPr lang="en-US" sz="1400" dirty="0"/>
              <a:t>, </a:t>
            </a:r>
            <a:r>
              <a:rPr lang="en-US" sz="1400" b="0" dirty="0"/>
              <a:t>Section </a:t>
            </a:r>
            <a:r>
              <a:rPr lang="en-US" sz="1400" dirty="0"/>
              <a:t>3</a:t>
            </a:r>
            <a:r>
              <a:rPr lang="en-US" sz="1400" b="0" dirty="0"/>
              <a:t>.</a:t>
            </a:r>
            <a:r>
              <a:rPr lang="en-US" sz="1400" dirty="0"/>
              <a:t>1</a:t>
            </a:r>
            <a:r>
              <a:rPr lang="en-US" sz="1400" b="0" dirty="0"/>
              <a:t>, Page 19, Document Number: 334525-003, Revision 3.0</a:t>
            </a:r>
            <a:r>
              <a:rPr lang="en-US" sz="1400" dirty="0"/>
              <a:t>, Intel, May 2019.</a:t>
            </a:r>
            <a:endParaRPr lang="en-US" sz="1400" b="0" dirty="0"/>
          </a:p>
          <a:p>
            <a:endParaRPr lang="en-US" sz="2000" b="0" dirty="0"/>
          </a:p>
          <a:p>
            <a:pPr marL="0" indent="0">
              <a:buNone/>
            </a:pPr>
            <a:endParaRPr lang="en-US" b="0" dirty="0"/>
          </a:p>
          <a:p>
            <a:pPr lvl="1"/>
            <a:endParaRPr lang="en-US" b="0" dirty="0"/>
          </a:p>
          <a:p>
            <a:endParaRPr lang="en-US" sz="2000" b="0" dirty="0"/>
          </a:p>
          <a:p>
            <a:endParaRPr lang="en-US" b="0" dirty="0"/>
          </a:p>
        </p:txBody>
      </p:sp>
    </p:spTree>
    <p:extLst>
      <p:ext uri="{BB962C8B-B14F-4D97-AF65-F5344CB8AC3E}">
        <p14:creationId xmlns:p14="http://schemas.microsoft.com/office/powerpoint/2010/main" val="1063722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3E3E0-D640-5AB3-151B-B6DBDA8D38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E82AF-1A5F-188B-557C-F848A1706E54}"/>
              </a:ext>
            </a:extLst>
          </p:cNvPr>
          <p:cNvSpPr>
            <a:spLocks noGrp="1"/>
          </p:cNvSpPr>
          <p:nvPr>
            <p:ph type="title"/>
          </p:nvPr>
        </p:nvSpPr>
        <p:spPr>
          <a:xfrm>
            <a:off x="357018" y="228600"/>
            <a:ext cx="7592093" cy="762000"/>
          </a:xfrm>
        </p:spPr>
        <p:txBody>
          <a:bodyPr/>
          <a:lstStyle/>
          <a:p>
            <a:r>
              <a:rPr lang="en-US" dirty="0"/>
              <a:t>ROP Defense: IBT, cont. </a:t>
            </a:r>
          </a:p>
        </p:txBody>
      </p:sp>
      <p:sp>
        <p:nvSpPr>
          <p:cNvPr id="3" name="Content Placeholder 2">
            <a:extLst>
              <a:ext uri="{FF2B5EF4-FFF2-40B4-BE49-F238E27FC236}">
                <a16:creationId xmlns:a16="http://schemas.microsoft.com/office/drawing/2014/main" id="{2974A24B-691F-6442-8139-9FEEB239649D}"/>
              </a:ext>
            </a:extLst>
          </p:cNvPr>
          <p:cNvSpPr>
            <a:spLocks noGrp="1"/>
          </p:cNvSpPr>
          <p:nvPr>
            <p:ph idx="1"/>
          </p:nvPr>
        </p:nvSpPr>
        <p:spPr>
          <a:xfrm>
            <a:off x="457200" y="838201"/>
            <a:ext cx="7896225" cy="5410200"/>
          </a:xfrm>
        </p:spPr>
        <p:txBody>
          <a:bodyPr/>
          <a:lstStyle/>
          <a:p>
            <a:pPr marL="0" indent="0">
              <a:buNone/>
            </a:pPr>
            <a:r>
              <a:rPr lang="en-US" sz="1600" dirty="0">
                <a:latin typeface="Courier New" panose="02070309020205020404" pitchFamily="49" charset="0"/>
                <a:cs typeface="Courier New" panose="02070309020205020404" pitchFamily="49" charset="0"/>
              </a:rPr>
              <a:t>foo:</a:t>
            </a:r>
          </a:p>
          <a:p>
            <a:pPr marL="0" indent="0">
              <a:buNone/>
            </a:pPr>
            <a:r>
              <a:rPr lang="en-US" sz="1150" dirty="0">
                <a:latin typeface="Courier New" panose="02070309020205020404" pitchFamily="49" charset="0"/>
                <a:cs typeface="Courier New" panose="02070309020205020404" pitchFamily="49" charset="0"/>
              </a:rPr>
              <a:t>.LFB6:</a:t>
            </a:r>
          </a:p>
          <a:p>
            <a:pPr marL="0" indent="0">
              <a:buNone/>
            </a:pPr>
            <a:r>
              <a:rPr lang="en-US" sz="1150" dirty="0">
                <a:latin typeface="Courier New" panose="02070309020205020404" pitchFamily="49" charset="0"/>
                <a:cs typeface="Courier New" panose="02070309020205020404" pitchFamily="49" charset="0"/>
              </a:rPr>
              <a:t>        .</a:t>
            </a:r>
            <a:r>
              <a:rPr lang="en-US" sz="1150" dirty="0" err="1">
                <a:latin typeface="Courier New" panose="02070309020205020404" pitchFamily="49" charset="0"/>
                <a:cs typeface="Courier New" panose="02070309020205020404" pitchFamily="49" charset="0"/>
              </a:rPr>
              <a:t>cfi_startproc</a:t>
            </a:r>
            <a:endParaRPr lang="en-US" sz="115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endbr64</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pushq</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rbp</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cfi_def_cfa_offset</a:t>
            </a:r>
            <a:r>
              <a:rPr lang="en-US" sz="1100" b="0" dirty="0">
                <a:latin typeface="Courier New" panose="02070309020205020404" pitchFamily="49" charset="0"/>
                <a:cs typeface="Courier New" panose="02070309020205020404" pitchFamily="49" charset="0"/>
              </a:rPr>
              <a:t> 16</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cfi_offset</a:t>
            </a:r>
            <a:r>
              <a:rPr lang="en-US" sz="1100" b="0" dirty="0">
                <a:latin typeface="Courier New" panose="02070309020205020404" pitchFamily="49" charset="0"/>
                <a:cs typeface="Courier New" panose="02070309020205020404" pitchFamily="49" charset="0"/>
              </a:rPr>
              <a:t> 6, -16</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movq</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rsp</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rbp</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cfi_def_cfa_register</a:t>
            </a:r>
            <a:r>
              <a:rPr lang="en-US" sz="1100" b="0" dirty="0">
                <a:latin typeface="Courier New" panose="02070309020205020404" pitchFamily="49" charset="0"/>
                <a:cs typeface="Courier New" panose="02070309020205020404" pitchFamily="49" charset="0"/>
              </a:rPr>
              <a:t> 6</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movl</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edi</a:t>
            </a:r>
            <a:r>
              <a:rPr lang="en-US" sz="1100" b="0" dirty="0">
                <a:latin typeface="Courier New" panose="02070309020205020404" pitchFamily="49" charset="0"/>
                <a:cs typeface="Courier New" panose="02070309020205020404" pitchFamily="49" charset="0"/>
              </a:rPr>
              <a:t>, -4(%</a:t>
            </a:r>
            <a:r>
              <a:rPr lang="en-US" sz="1100" b="0" dirty="0" err="1">
                <a:latin typeface="Courier New" panose="02070309020205020404" pitchFamily="49" charset="0"/>
                <a:cs typeface="Courier New" panose="02070309020205020404" pitchFamily="49" charset="0"/>
              </a:rPr>
              <a:t>rbp</a:t>
            </a:r>
            <a:r>
              <a:rPr lang="en-US" sz="1100" b="0" dirty="0">
                <a:latin typeface="Courier New" panose="02070309020205020404" pitchFamily="49" charset="0"/>
                <a:cs typeface="Courier New" panose="02070309020205020404" pitchFamily="49" charset="0"/>
              </a:rPr>
              <a:t>)</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movl</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esi</a:t>
            </a:r>
            <a:r>
              <a:rPr lang="en-US" sz="1100" b="0" dirty="0">
                <a:latin typeface="Courier New" panose="02070309020205020404" pitchFamily="49" charset="0"/>
                <a:cs typeface="Courier New" panose="02070309020205020404" pitchFamily="49" charset="0"/>
              </a:rPr>
              <a:t>, -8(%</a:t>
            </a:r>
            <a:r>
              <a:rPr lang="en-US" sz="1100" b="0" dirty="0" err="1">
                <a:latin typeface="Courier New" panose="02070309020205020404" pitchFamily="49" charset="0"/>
                <a:cs typeface="Courier New" panose="02070309020205020404" pitchFamily="49" charset="0"/>
              </a:rPr>
              <a:t>rbp</a:t>
            </a:r>
            <a:r>
              <a:rPr lang="en-US" sz="1100" b="0" dirty="0">
                <a:latin typeface="Courier New" panose="02070309020205020404" pitchFamily="49" charset="0"/>
                <a:cs typeface="Courier New" panose="02070309020205020404" pitchFamily="49" charset="0"/>
              </a:rPr>
              <a:t>)</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cmpl</a:t>
            </a:r>
            <a:r>
              <a:rPr lang="en-US" sz="1100" b="0" dirty="0">
                <a:latin typeface="Courier New" panose="02070309020205020404" pitchFamily="49" charset="0"/>
                <a:cs typeface="Courier New" panose="02070309020205020404" pitchFamily="49" charset="0"/>
              </a:rPr>
              <a:t>    $6, -8(%</a:t>
            </a:r>
            <a:r>
              <a:rPr lang="en-US" sz="1100" b="0" dirty="0" err="1">
                <a:latin typeface="Courier New" panose="02070309020205020404" pitchFamily="49" charset="0"/>
                <a:cs typeface="Courier New" panose="02070309020205020404" pitchFamily="49" charset="0"/>
              </a:rPr>
              <a:t>rbp</a:t>
            </a:r>
            <a:r>
              <a:rPr lang="en-US" sz="1100" b="0" dirty="0">
                <a:latin typeface="Courier New" panose="02070309020205020404" pitchFamily="49" charset="0"/>
                <a:cs typeface="Courier New" panose="02070309020205020404" pitchFamily="49" charset="0"/>
              </a:rPr>
              <a:t>)</a:t>
            </a:r>
          </a:p>
          <a:p>
            <a:pPr marL="0" indent="0">
              <a:buNone/>
            </a:pPr>
            <a:r>
              <a:rPr lang="en-US" sz="1100" b="0" dirty="0">
                <a:latin typeface="Courier New" panose="02070309020205020404" pitchFamily="49" charset="0"/>
                <a:cs typeface="Courier New" panose="02070309020205020404" pitchFamily="49" charset="0"/>
              </a:rPr>
              <a:t>        ja      .L2</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movl</a:t>
            </a:r>
            <a:r>
              <a:rPr lang="en-US" sz="1100" b="0" dirty="0">
                <a:latin typeface="Courier New" panose="02070309020205020404" pitchFamily="49" charset="0"/>
                <a:cs typeface="Courier New" panose="02070309020205020404" pitchFamily="49" charset="0"/>
              </a:rPr>
              <a:t>    -8(%</a:t>
            </a:r>
            <a:r>
              <a:rPr lang="en-US" sz="1100" b="0" dirty="0" err="1">
                <a:latin typeface="Courier New" panose="02070309020205020404" pitchFamily="49" charset="0"/>
                <a:cs typeface="Courier New" panose="02070309020205020404" pitchFamily="49" charset="0"/>
              </a:rPr>
              <a:t>rbp</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eax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leaq</a:t>
            </a:r>
            <a:r>
              <a:rPr lang="en-US" sz="1100" b="0" dirty="0">
                <a:latin typeface="Courier New" panose="02070309020205020404" pitchFamily="49" charset="0"/>
                <a:cs typeface="Courier New" panose="02070309020205020404" pitchFamily="49" charset="0"/>
              </a:rPr>
              <a:t>    0(,%rax,4), %</a:t>
            </a:r>
            <a:r>
              <a:rPr lang="en-US" sz="1100" b="0" dirty="0" err="1">
                <a:latin typeface="Courier New" panose="02070309020205020404" pitchFamily="49" charset="0"/>
                <a:cs typeface="Courier New" panose="02070309020205020404" pitchFamily="49" charset="0"/>
              </a:rPr>
              <a:t>rdx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leaq</a:t>
            </a:r>
            <a:r>
              <a:rPr lang="en-US" sz="1100" b="0" dirty="0">
                <a:latin typeface="Courier New" panose="02070309020205020404" pitchFamily="49" charset="0"/>
                <a:cs typeface="Courier New" panose="02070309020205020404" pitchFamily="49" charset="0"/>
              </a:rPr>
              <a:t>    .L4(%rip), %</a:t>
            </a:r>
            <a:r>
              <a:rPr lang="en-US" sz="1100" b="0" dirty="0" err="1">
                <a:latin typeface="Courier New" panose="02070309020205020404" pitchFamily="49" charset="0"/>
                <a:cs typeface="Courier New" panose="02070309020205020404" pitchFamily="49" charset="0"/>
              </a:rPr>
              <a:t>rax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movl</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rdx</a:t>
            </a:r>
            <a:r>
              <a:rPr lang="en-US" sz="1100" b="0" dirty="0">
                <a:latin typeface="Courier New" panose="02070309020205020404" pitchFamily="49" charset="0"/>
                <a:cs typeface="Courier New" panose="02070309020205020404" pitchFamily="49" charset="0"/>
              </a:rPr>
              <a:t>,%</a:t>
            </a:r>
            <a:r>
              <a:rPr lang="en-US" sz="1100" b="0" dirty="0" err="1">
                <a:latin typeface="Courier New" panose="02070309020205020404" pitchFamily="49" charset="0"/>
                <a:cs typeface="Courier New" panose="02070309020205020404" pitchFamily="49" charset="0"/>
              </a:rPr>
              <a:t>rax</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eax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cltq</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leaq</a:t>
            </a:r>
            <a:r>
              <a:rPr lang="en-US" sz="1100" b="0" dirty="0">
                <a:latin typeface="Courier New" panose="02070309020205020404" pitchFamily="49" charset="0"/>
                <a:cs typeface="Courier New" panose="02070309020205020404" pitchFamily="49" charset="0"/>
              </a:rPr>
              <a:t>    .L4(%rip), %</a:t>
            </a:r>
            <a:r>
              <a:rPr lang="en-US" sz="1100" b="0" dirty="0" err="1">
                <a:latin typeface="Courier New" panose="02070309020205020404" pitchFamily="49" charset="0"/>
                <a:cs typeface="Courier New" panose="02070309020205020404" pitchFamily="49" charset="0"/>
              </a:rPr>
              <a:t>rdx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addq</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rdx</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rax</a:t>
            </a:r>
            <a:endParaRPr lang="en-US" sz="1100" b="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notrack</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jmp</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a:p>
            <a:pPr marL="0" indent="0">
              <a:buNone/>
            </a:pPr>
            <a:r>
              <a:rPr lang="en-US" sz="1150" b="0" dirty="0">
                <a:latin typeface="Courier New" panose="02070309020205020404" pitchFamily="49" charset="0"/>
                <a:cs typeface="Courier New" panose="02070309020205020404" pitchFamily="49" charset="0"/>
              </a:rPr>
              <a:t>        .section        .</a:t>
            </a:r>
            <a:r>
              <a:rPr lang="en-US" sz="1150" b="0" dirty="0" err="1">
                <a:latin typeface="Courier New" panose="02070309020205020404" pitchFamily="49" charset="0"/>
                <a:cs typeface="Courier New" panose="02070309020205020404" pitchFamily="49" charset="0"/>
              </a:rPr>
              <a:t>rodata</a:t>
            </a:r>
            <a:endParaRPr lang="en-US" sz="1150" b="0" dirty="0">
              <a:latin typeface="Courier New" panose="02070309020205020404" pitchFamily="49" charset="0"/>
              <a:cs typeface="Courier New" panose="02070309020205020404" pitchFamily="49" charset="0"/>
            </a:endParaRPr>
          </a:p>
          <a:p>
            <a:pPr marL="0" indent="0">
              <a:buNone/>
            </a:pPr>
            <a:r>
              <a:rPr lang="en-US" sz="1150" b="0" dirty="0">
                <a:latin typeface="Courier New" panose="02070309020205020404" pitchFamily="49" charset="0"/>
                <a:cs typeface="Courier New" panose="02070309020205020404" pitchFamily="49" charset="0"/>
              </a:rPr>
              <a:t>        .align 4</a:t>
            </a:r>
          </a:p>
          <a:p>
            <a:pPr marL="0" indent="0">
              <a:buNone/>
            </a:pPr>
            <a:r>
              <a:rPr lang="en-US" sz="1000" b="0" dirty="0">
                <a:latin typeface="Courier New" panose="02070309020205020404" pitchFamily="49" charset="0"/>
                <a:cs typeface="Courier New" panose="02070309020205020404" pitchFamily="49" charset="0"/>
              </a:rPr>
              <a:t>        .align 4</a:t>
            </a:r>
          </a:p>
          <a:p>
            <a:r>
              <a:rPr lang="en-US" sz="2000" b="0" dirty="0"/>
              <a:t>Note the handling of the entry to function calls and the jump for a switch statement above</a:t>
            </a:r>
          </a:p>
          <a:p>
            <a:pPr marL="0" indent="0">
              <a:buNone/>
            </a:pPr>
            <a:endParaRPr lang="en-US" b="0" dirty="0"/>
          </a:p>
          <a:p>
            <a:pPr lvl="1"/>
            <a:endParaRPr lang="en-US" b="0" dirty="0"/>
          </a:p>
          <a:p>
            <a:endParaRPr lang="en-US" sz="2000" b="0" dirty="0"/>
          </a:p>
          <a:p>
            <a:endParaRPr lang="en-US" b="0" dirty="0"/>
          </a:p>
        </p:txBody>
      </p:sp>
    </p:spTree>
    <p:extLst>
      <p:ext uri="{BB962C8B-B14F-4D97-AF65-F5344CB8AC3E}">
        <p14:creationId xmlns:p14="http://schemas.microsoft.com/office/powerpoint/2010/main" val="2189306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357188" y="434975"/>
            <a:ext cx="7591425" cy="762000"/>
          </a:xfrm>
        </p:spPr>
        <p:txBody>
          <a:bodyPr/>
          <a:lstStyle/>
          <a:p>
            <a:r>
              <a:rPr lang="en-US" dirty="0">
                <a:latin typeface="Calibri" pitchFamily="-96" charset="0"/>
              </a:rPr>
              <a:t>Today</a:t>
            </a:r>
          </a:p>
        </p:txBody>
      </p:sp>
      <p:sp>
        <p:nvSpPr>
          <p:cNvPr id="3" name="Content Placeholder 2"/>
          <p:cNvSpPr>
            <a:spLocks noGrp="1"/>
          </p:cNvSpPr>
          <p:nvPr>
            <p:ph idx="1"/>
          </p:nvPr>
        </p:nvSpPr>
        <p:spPr/>
        <p:txBody>
          <a:bodyPr/>
          <a:lstStyle/>
          <a:p>
            <a:pPr>
              <a:defRPr/>
            </a:pPr>
            <a:r>
              <a:rPr lang="en-US" dirty="0">
                <a:solidFill>
                  <a:srgbClr val="7F7F7F"/>
                </a:solidFill>
              </a:rPr>
              <a:t>Memory Layout</a:t>
            </a:r>
          </a:p>
          <a:p>
            <a:pPr>
              <a:defRPr/>
            </a:pPr>
            <a:r>
              <a:rPr lang="en-US" dirty="0">
                <a:solidFill>
                  <a:srgbClr val="7F7F7F"/>
                </a:solidFill>
              </a:rPr>
              <a:t>Buffer Overflow</a:t>
            </a:r>
          </a:p>
          <a:p>
            <a:pPr lvl="1">
              <a:defRPr/>
            </a:pPr>
            <a:r>
              <a:rPr lang="en-US" dirty="0">
                <a:solidFill>
                  <a:srgbClr val="7F7F7F"/>
                </a:solidFill>
              </a:rPr>
              <a:t>Vulnerability</a:t>
            </a:r>
          </a:p>
          <a:p>
            <a:pPr lvl="1">
              <a:defRPr/>
            </a:pPr>
            <a:r>
              <a:rPr lang="en-US" dirty="0">
                <a:solidFill>
                  <a:srgbClr val="7F7F7F"/>
                </a:solidFill>
              </a:rPr>
              <a:t>Protection</a:t>
            </a:r>
          </a:p>
          <a:p>
            <a:pPr>
              <a:defRPr/>
            </a:pPr>
            <a:r>
              <a:rPr lang="en-US" dirty="0"/>
              <a:t>Unions</a:t>
            </a:r>
          </a:p>
          <a:p>
            <a:pPr>
              <a:buFont typeface="Wingdings" pitchFamily="2" charset="2"/>
              <a:buChar char="§"/>
              <a:defRPr/>
            </a:pPr>
            <a:endParaRPr lang="en-US" dirty="0">
              <a:solidFill>
                <a:srgbClr val="7F7F7F"/>
              </a:solidFill>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ln/>
        </p:spPr>
        <p:txBody>
          <a:bodyPr/>
          <a:lstStyle/>
          <a:p>
            <a:pPr marL="119063" indent="-119063"/>
            <a:r>
              <a:rPr lang="en-US"/>
              <a:t>Union Allocation</a:t>
            </a:r>
          </a:p>
        </p:txBody>
      </p:sp>
      <p:sp>
        <p:nvSpPr>
          <p:cNvPr id="31748" name="Rectangle 4"/>
          <p:cNvSpPr>
            <a:spLocks noGrp="1" noChangeArrowheads="1"/>
          </p:cNvSpPr>
          <p:nvPr>
            <p:ph type="body" idx="1"/>
          </p:nvPr>
        </p:nvSpPr>
        <p:spPr>
          <a:xfrm>
            <a:off x="381000" y="1143000"/>
            <a:ext cx="8382000" cy="825500"/>
          </a:xfrm>
          <a:ln/>
        </p:spPr>
        <p:txBody>
          <a:bodyPr/>
          <a:lstStyle/>
          <a:p>
            <a:r>
              <a:rPr lang="en-US" dirty="0"/>
              <a:t>Allocate according to largest element</a:t>
            </a:r>
          </a:p>
          <a:p>
            <a:r>
              <a:rPr lang="en-US" dirty="0"/>
              <a:t>Can only use one field at a time</a:t>
            </a:r>
          </a:p>
        </p:txBody>
      </p:sp>
      <p:sp>
        <p:nvSpPr>
          <p:cNvPr id="31749" name="Rectangle 5"/>
          <p:cNvSpPr>
            <a:spLocks/>
          </p:cNvSpPr>
          <p:nvPr/>
        </p:nvSpPr>
        <p:spPr bwMode="auto">
          <a:xfrm>
            <a:off x="609600" y="2232024"/>
            <a:ext cx="2222500" cy="1501775"/>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union U1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char c;</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a:t>
            </a:r>
            <a:r>
              <a:rPr lang="en-US" sz="1800" dirty="0">
                <a:solidFill>
                  <a:schemeClr val="tx1"/>
                </a:solidFill>
                <a:latin typeface="Courier New" pitchFamily="49" charset="0"/>
                <a:cs typeface="Courier New" pitchFamily="49" charset="0"/>
                <a:sym typeface="Courier New Bold" charset="0"/>
              </a:rPr>
              <a:t>[2];</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double v;</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*up;</a:t>
            </a:r>
          </a:p>
        </p:txBody>
      </p:sp>
      <p:sp>
        <p:nvSpPr>
          <p:cNvPr id="31750" name="Rectangle 6"/>
          <p:cNvSpPr>
            <a:spLocks/>
          </p:cNvSpPr>
          <p:nvPr/>
        </p:nvSpPr>
        <p:spPr bwMode="auto">
          <a:xfrm>
            <a:off x="609600" y="3886200"/>
            <a:ext cx="2222500" cy="1524000"/>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err="1">
                <a:solidFill>
                  <a:schemeClr val="tx1"/>
                </a:solidFill>
                <a:latin typeface="Courier New" pitchFamily="49" charset="0"/>
                <a:cs typeface="Courier New" pitchFamily="49" charset="0"/>
                <a:sym typeface="Courier New Bold" charset="0"/>
              </a:rPr>
              <a:t>struct</a:t>
            </a:r>
            <a:r>
              <a:rPr lang="en-US" sz="1800" dirty="0">
                <a:solidFill>
                  <a:schemeClr val="tx1"/>
                </a:solidFill>
                <a:latin typeface="Courier New" pitchFamily="49" charset="0"/>
                <a:cs typeface="Courier New" pitchFamily="49" charset="0"/>
                <a:sym typeface="Courier New Bold" charset="0"/>
              </a:rPr>
              <a:t> S1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char c;</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a:t>
            </a:r>
            <a:r>
              <a:rPr lang="en-US" sz="1800" dirty="0">
                <a:solidFill>
                  <a:schemeClr val="tx1"/>
                </a:solidFill>
                <a:latin typeface="Courier New" pitchFamily="49" charset="0"/>
                <a:cs typeface="Courier New" pitchFamily="49" charset="0"/>
                <a:sym typeface="Courier New Bold" charset="0"/>
              </a:rPr>
              <a:t>[2];</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double v;</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*sp;</a:t>
            </a:r>
          </a:p>
        </p:txBody>
      </p:sp>
      <p:graphicFrame>
        <p:nvGraphicFramePr>
          <p:cNvPr id="31751" name="Group 7"/>
          <p:cNvGraphicFramePr>
            <a:graphicFrameLocks noGrp="1"/>
          </p:cNvGraphicFramePr>
          <p:nvPr/>
        </p:nvGraphicFramePr>
        <p:xfrm>
          <a:off x="342900" y="5715000"/>
          <a:ext cx="8647113" cy="762000"/>
        </p:xfrm>
        <a:graphic>
          <a:graphicData uri="http://schemas.openxmlformats.org/drawingml/2006/table">
            <a:tbl>
              <a:tblPr/>
              <a:tblGrid>
                <a:gridCol w="320675">
                  <a:extLst>
                    <a:ext uri="{9D8B030D-6E8A-4147-A177-3AD203B41FA5}">
                      <a16:colId xmlns:a16="http://schemas.microsoft.com/office/drawing/2014/main" val="20000"/>
                    </a:ext>
                  </a:extLst>
                </a:gridCol>
                <a:gridCol w="320675">
                  <a:extLst>
                    <a:ext uri="{9D8B030D-6E8A-4147-A177-3AD203B41FA5}">
                      <a16:colId xmlns:a16="http://schemas.microsoft.com/office/drawing/2014/main" val="20001"/>
                    </a:ext>
                  </a:extLst>
                </a:gridCol>
                <a:gridCol w="320675">
                  <a:extLst>
                    <a:ext uri="{9D8B030D-6E8A-4147-A177-3AD203B41FA5}">
                      <a16:colId xmlns:a16="http://schemas.microsoft.com/office/drawing/2014/main" val="20002"/>
                    </a:ext>
                  </a:extLst>
                </a:gridCol>
                <a:gridCol w="320675">
                  <a:extLst>
                    <a:ext uri="{9D8B030D-6E8A-4147-A177-3AD203B41FA5}">
                      <a16:colId xmlns:a16="http://schemas.microsoft.com/office/drawing/2014/main" val="20003"/>
                    </a:ext>
                  </a:extLst>
                </a:gridCol>
                <a:gridCol w="320675">
                  <a:extLst>
                    <a:ext uri="{9D8B030D-6E8A-4147-A177-3AD203B41FA5}">
                      <a16:colId xmlns:a16="http://schemas.microsoft.com/office/drawing/2014/main" val="20004"/>
                    </a:ext>
                  </a:extLst>
                </a:gridCol>
                <a:gridCol w="320675">
                  <a:extLst>
                    <a:ext uri="{9D8B030D-6E8A-4147-A177-3AD203B41FA5}">
                      <a16:colId xmlns:a16="http://schemas.microsoft.com/office/drawing/2014/main" val="20005"/>
                    </a:ext>
                  </a:extLst>
                </a:gridCol>
                <a:gridCol w="320675">
                  <a:extLst>
                    <a:ext uri="{9D8B030D-6E8A-4147-A177-3AD203B41FA5}">
                      <a16:colId xmlns:a16="http://schemas.microsoft.com/office/drawing/2014/main" val="20006"/>
                    </a:ext>
                  </a:extLst>
                </a:gridCol>
                <a:gridCol w="320675">
                  <a:extLst>
                    <a:ext uri="{9D8B030D-6E8A-4147-A177-3AD203B41FA5}">
                      <a16:colId xmlns:a16="http://schemas.microsoft.com/office/drawing/2014/main" val="20007"/>
                    </a:ext>
                  </a:extLst>
                </a:gridCol>
                <a:gridCol w="320675">
                  <a:extLst>
                    <a:ext uri="{9D8B030D-6E8A-4147-A177-3AD203B41FA5}">
                      <a16:colId xmlns:a16="http://schemas.microsoft.com/office/drawing/2014/main" val="20008"/>
                    </a:ext>
                  </a:extLst>
                </a:gridCol>
                <a:gridCol w="320675">
                  <a:extLst>
                    <a:ext uri="{9D8B030D-6E8A-4147-A177-3AD203B41FA5}">
                      <a16:colId xmlns:a16="http://schemas.microsoft.com/office/drawing/2014/main" val="20009"/>
                    </a:ext>
                  </a:extLst>
                </a:gridCol>
                <a:gridCol w="320675">
                  <a:extLst>
                    <a:ext uri="{9D8B030D-6E8A-4147-A177-3AD203B41FA5}">
                      <a16:colId xmlns:a16="http://schemas.microsoft.com/office/drawing/2014/main" val="20010"/>
                    </a:ext>
                  </a:extLst>
                </a:gridCol>
                <a:gridCol w="320675">
                  <a:extLst>
                    <a:ext uri="{9D8B030D-6E8A-4147-A177-3AD203B41FA5}">
                      <a16:colId xmlns:a16="http://schemas.microsoft.com/office/drawing/2014/main" val="20011"/>
                    </a:ext>
                  </a:extLst>
                </a:gridCol>
                <a:gridCol w="320675">
                  <a:extLst>
                    <a:ext uri="{9D8B030D-6E8A-4147-A177-3AD203B41FA5}">
                      <a16:colId xmlns:a16="http://schemas.microsoft.com/office/drawing/2014/main" val="20012"/>
                    </a:ext>
                  </a:extLst>
                </a:gridCol>
                <a:gridCol w="320675">
                  <a:extLst>
                    <a:ext uri="{9D8B030D-6E8A-4147-A177-3AD203B41FA5}">
                      <a16:colId xmlns:a16="http://schemas.microsoft.com/office/drawing/2014/main" val="20013"/>
                    </a:ext>
                  </a:extLst>
                </a:gridCol>
                <a:gridCol w="320675">
                  <a:extLst>
                    <a:ext uri="{9D8B030D-6E8A-4147-A177-3AD203B41FA5}">
                      <a16:colId xmlns:a16="http://schemas.microsoft.com/office/drawing/2014/main" val="20014"/>
                    </a:ext>
                  </a:extLst>
                </a:gridCol>
                <a:gridCol w="639763">
                  <a:extLst>
                    <a:ext uri="{9D8B030D-6E8A-4147-A177-3AD203B41FA5}">
                      <a16:colId xmlns:a16="http://schemas.microsoft.com/office/drawing/2014/main" val="20015"/>
                    </a:ext>
                  </a:extLst>
                </a:gridCol>
                <a:gridCol w="639762">
                  <a:extLst>
                    <a:ext uri="{9D8B030D-6E8A-4147-A177-3AD203B41FA5}">
                      <a16:colId xmlns:a16="http://schemas.microsoft.com/office/drawing/2014/main" val="20016"/>
                    </a:ext>
                  </a:extLst>
                </a:gridCol>
                <a:gridCol w="320675">
                  <a:extLst>
                    <a:ext uri="{9D8B030D-6E8A-4147-A177-3AD203B41FA5}">
                      <a16:colId xmlns:a16="http://schemas.microsoft.com/office/drawing/2014/main" val="20017"/>
                    </a:ext>
                  </a:extLst>
                </a:gridCol>
                <a:gridCol w="320675">
                  <a:extLst>
                    <a:ext uri="{9D8B030D-6E8A-4147-A177-3AD203B41FA5}">
                      <a16:colId xmlns:a16="http://schemas.microsoft.com/office/drawing/2014/main" val="20018"/>
                    </a:ext>
                  </a:extLst>
                </a:gridCol>
                <a:gridCol w="320675">
                  <a:extLst>
                    <a:ext uri="{9D8B030D-6E8A-4147-A177-3AD203B41FA5}">
                      <a16:colId xmlns:a16="http://schemas.microsoft.com/office/drawing/2014/main" val="20019"/>
                    </a:ext>
                  </a:extLst>
                </a:gridCol>
                <a:gridCol w="320675">
                  <a:extLst>
                    <a:ext uri="{9D8B030D-6E8A-4147-A177-3AD203B41FA5}">
                      <a16:colId xmlns:a16="http://schemas.microsoft.com/office/drawing/2014/main" val="20020"/>
                    </a:ext>
                  </a:extLst>
                </a:gridCol>
                <a:gridCol w="639763">
                  <a:extLst>
                    <a:ext uri="{9D8B030D-6E8A-4147-A177-3AD203B41FA5}">
                      <a16:colId xmlns:a16="http://schemas.microsoft.com/office/drawing/2014/main" val="20021"/>
                    </a:ext>
                  </a:extLst>
                </a:gridCol>
                <a:gridCol w="635000">
                  <a:extLst>
                    <a:ext uri="{9D8B030D-6E8A-4147-A177-3AD203B41FA5}">
                      <a16:colId xmlns:a16="http://schemas.microsoft.com/office/drawing/2014/main" val="20022"/>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0" marR="0" marT="0" marB="0" anchor="ctr" horzOverflow="overflow">
                    <a:lnL cap="flat">
                      <a:noFill/>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c</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EB2"/>
                    </a:solidFill>
                  </a:tcPr>
                </a:tc>
                <a:tc gridSpan="3">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600" b="0" i="0" u="none" strike="noStrike" cap="none" normalizeH="0" baseline="0" dirty="0">
                          <a:ln>
                            <a:noFill/>
                          </a:ln>
                          <a:solidFill>
                            <a:srgbClr val="FFFFFF"/>
                          </a:solidFill>
                          <a:effectLst/>
                          <a:latin typeface="Calibri Bold Italic" charset="0"/>
                          <a:ea typeface="Calibri Bold Italic" charset="0"/>
                          <a:cs typeface="Calibri Bold Italic" charset="0"/>
                          <a:sym typeface="Calibri Bold Italic" charset="0"/>
                        </a:rPr>
                        <a:t>3 bytes</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3B3B3"/>
                    </a:solid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a:ln>
                            <a:noFill/>
                          </a:ln>
                          <a:solidFill>
                            <a:schemeClr val="tx1"/>
                          </a:solidFill>
                          <a:effectLst/>
                          <a:latin typeface="Courier New" pitchFamily="49" charset="0"/>
                          <a:cs typeface="Courier New" pitchFamily="49" charset="0"/>
                          <a:sym typeface="Courier New Bold" charset="0"/>
                        </a:rPr>
                        <a:t>i</a:t>
                      </a: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[0]</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a:ln>
                            <a:noFill/>
                          </a:ln>
                          <a:solidFill>
                            <a:schemeClr val="tx1"/>
                          </a:solidFill>
                          <a:effectLst/>
                          <a:latin typeface="Courier New" pitchFamily="49" charset="0"/>
                          <a:cs typeface="Courier New" pitchFamily="49" charset="0"/>
                          <a:sym typeface="Courier New Bold" charset="0"/>
                        </a:rPr>
                        <a:t>i</a:t>
                      </a: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[1]</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600" b="0" i="0" u="none" strike="noStrike" cap="none" normalizeH="0" baseline="0">
                          <a:ln>
                            <a:noFill/>
                          </a:ln>
                          <a:solidFill>
                            <a:srgbClr val="FFFFFF"/>
                          </a:solidFill>
                          <a:effectLst/>
                          <a:latin typeface="Calibri Bold Italic" charset="0"/>
                          <a:ea typeface="Calibri Bold Italic" charset="0"/>
                          <a:cs typeface="Calibri Bold Italic" charset="0"/>
                          <a:sym typeface="Calibri Bold Italic" charset="0"/>
                        </a:rPr>
                        <a:t>4 bytes</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3B3B3"/>
                    </a:solid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v</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D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81000">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sp+0</a:t>
                      </a:r>
                    </a:p>
                  </a:txBody>
                  <a:tcPr marL="0" marR="0" marT="0" marB="0" anchor="ctr" horzOverflow="overflow">
                    <a:lnL cap="flat">
                      <a:noFill/>
                    </a:lnL>
                    <a:lnR cap="flat">
                      <a:noFill/>
                    </a:lnR>
                    <a:lnT cap="flat">
                      <a:noFill/>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sp+4</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sp+8</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sp+16</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sp+24</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31855" name="Group 111"/>
          <p:cNvGraphicFramePr>
            <a:graphicFrameLocks noGrp="1"/>
          </p:cNvGraphicFramePr>
          <p:nvPr/>
        </p:nvGraphicFramePr>
        <p:xfrm>
          <a:off x="4025900" y="2654300"/>
          <a:ext cx="3175000" cy="1549400"/>
        </p:xfrm>
        <a:graphic>
          <a:graphicData uri="http://schemas.openxmlformats.org/drawingml/2006/table">
            <a:tbl>
              <a:tblPr/>
              <a:tblGrid>
                <a:gridCol w="317500">
                  <a:extLst>
                    <a:ext uri="{9D8B030D-6E8A-4147-A177-3AD203B41FA5}">
                      <a16:colId xmlns:a16="http://schemas.microsoft.com/office/drawing/2014/main" val="20000"/>
                    </a:ext>
                  </a:extLst>
                </a:gridCol>
                <a:gridCol w="317500">
                  <a:extLst>
                    <a:ext uri="{9D8B030D-6E8A-4147-A177-3AD203B41FA5}">
                      <a16:colId xmlns:a16="http://schemas.microsoft.com/office/drawing/2014/main" val="20001"/>
                    </a:ext>
                  </a:extLst>
                </a:gridCol>
                <a:gridCol w="317500">
                  <a:extLst>
                    <a:ext uri="{9D8B030D-6E8A-4147-A177-3AD203B41FA5}">
                      <a16:colId xmlns:a16="http://schemas.microsoft.com/office/drawing/2014/main" val="20002"/>
                    </a:ext>
                  </a:extLst>
                </a:gridCol>
                <a:gridCol w="317500">
                  <a:extLst>
                    <a:ext uri="{9D8B030D-6E8A-4147-A177-3AD203B41FA5}">
                      <a16:colId xmlns:a16="http://schemas.microsoft.com/office/drawing/2014/main" val="20003"/>
                    </a:ext>
                  </a:extLst>
                </a:gridCol>
                <a:gridCol w="317500">
                  <a:extLst>
                    <a:ext uri="{9D8B030D-6E8A-4147-A177-3AD203B41FA5}">
                      <a16:colId xmlns:a16="http://schemas.microsoft.com/office/drawing/2014/main" val="20004"/>
                    </a:ext>
                  </a:extLst>
                </a:gridCol>
                <a:gridCol w="317500">
                  <a:extLst>
                    <a:ext uri="{9D8B030D-6E8A-4147-A177-3AD203B41FA5}">
                      <a16:colId xmlns:a16="http://schemas.microsoft.com/office/drawing/2014/main" val="20005"/>
                    </a:ext>
                  </a:extLst>
                </a:gridCol>
                <a:gridCol w="317500">
                  <a:extLst>
                    <a:ext uri="{9D8B030D-6E8A-4147-A177-3AD203B41FA5}">
                      <a16:colId xmlns:a16="http://schemas.microsoft.com/office/drawing/2014/main" val="20006"/>
                    </a:ext>
                  </a:extLst>
                </a:gridCol>
                <a:gridCol w="317500">
                  <a:extLst>
                    <a:ext uri="{9D8B030D-6E8A-4147-A177-3AD203B41FA5}">
                      <a16:colId xmlns:a16="http://schemas.microsoft.com/office/drawing/2014/main" val="20007"/>
                    </a:ext>
                  </a:extLst>
                </a:gridCol>
                <a:gridCol w="317500">
                  <a:extLst>
                    <a:ext uri="{9D8B030D-6E8A-4147-A177-3AD203B41FA5}">
                      <a16:colId xmlns:a16="http://schemas.microsoft.com/office/drawing/2014/main" val="20008"/>
                    </a:ext>
                  </a:extLst>
                </a:gridCol>
                <a:gridCol w="317500">
                  <a:extLst>
                    <a:ext uri="{9D8B030D-6E8A-4147-A177-3AD203B41FA5}">
                      <a16:colId xmlns:a16="http://schemas.microsoft.com/office/drawing/2014/main" val="20009"/>
                    </a:ext>
                  </a:extLst>
                </a:gridCol>
              </a:tblGrid>
              <a:tr h="38735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c</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EB2"/>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735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i[0]</a:t>
                      </a:r>
                      <a:endPar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a:ln>
                            <a:noFill/>
                          </a:ln>
                          <a:solidFill>
                            <a:schemeClr val="tx1"/>
                          </a:solidFill>
                          <a:effectLst/>
                          <a:latin typeface="Courier New" pitchFamily="49" charset="0"/>
                          <a:cs typeface="Courier New" pitchFamily="49" charset="0"/>
                          <a:sym typeface="Courier New Bold" charset="0"/>
                        </a:rPr>
                        <a:t>i</a:t>
                      </a: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[1]</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735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v</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D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7350">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up+0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up+4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up+8</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3"/>
                  </a:ext>
                </a:extLst>
              </a:tr>
            </a:tbl>
          </a:graphicData>
        </a:graphic>
      </p:graphicFrame>
      <p:cxnSp>
        <p:nvCxnSpPr>
          <p:cNvPr id="2" name="Straight Arrow Connector 1">
            <a:extLst>
              <a:ext uri="{FF2B5EF4-FFF2-40B4-BE49-F238E27FC236}">
                <a16:creationId xmlns:a16="http://schemas.microsoft.com/office/drawing/2014/main" id="{F93C4131-CEBF-55AF-4337-84054DBFD1EA}"/>
              </a:ext>
            </a:extLst>
          </p:cNvPr>
          <p:cNvCxnSpPr>
            <a:cxnSpLocks/>
            <a:endCxn id="31749" idx="3"/>
          </p:cNvCxnSpPr>
          <p:nvPr/>
        </p:nvCxnSpPr>
        <p:spPr bwMode="auto">
          <a:xfrm flipH="1" flipV="1">
            <a:off x="2832100" y="2982912"/>
            <a:ext cx="1435100" cy="217488"/>
          </a:xfrm>
          <a:prstGeom prst="straightConnector1">
            <a:avLst/>
          </a:prstGeom>
          <a:noFill/>
          <a:ln w="25400" cap="flat" cmpd="sng" algn="ctr">
            <a:solidFill>
              <a:srgbClr val="C00000"/>
            </a:solidFill>
            <a:prstDash val="solid"/>
            <a:round/>
            <a:headEnd type="arrow" w="med" len="med"/>
            <a:tailEnd type="none" w="med" len="med"/>
          </a:ln>
          <a:effectLst/>
        </p:spPr>
      </p:cxnSp>
      <p:cxnSp>
        <p:nvCxnSpPr>
          <p:cNvPr id="5" name="Straight Arrow Connector 4">
            <a:extLst>
              <a:ext uri="{FF2B5EF4-FFF2-40B4-BE49-F238E27FC236}">
                <a16:creationId xmlns:a16="http://schemas.microsoft.com/office/drawing/2014/main" id="{DFA04401-2CDA-061E-0AEF-FAEEDA7BC730}"/>
              </a:ext>
            </a:extLst>
          </p:cNvPr>
          <p:cNvCxnSpPr>
            <a:cxnSpLocks/>
            <a:endCxn id="31750" idx="3"/>
          </p:cNvCxnSpPr>
          <p:nvPr/>
        </p:nvCxnSpPr>
        <p:spPr bwMode="auto">
          <a:xfrm flipH="1" flipV="1">
            <a:off x="2832100" y="4648200"/>
            <a:ext cx="666750" cy="990600"/>
          </a:xfrm>
          <a:prstGeom prst="straightConnector1">
            <a:avLst/>
          </a:prstGeom>
          <a:noFill/>
          <a:ln w="25400" cap="flat" cmpd="sng" algn="ctr">
            <a:solidFill>
              <a:srgbClr val="C00000"/>
            </a:solidFill>
            <a:prstDash val="solid"/>
            <a:round/>
            <a:headEnd type="arrow" w="med" len="med"/>
            <a:tailEnd type="none" w="med" len="med"/>
          </a:ln>
          <a:effectLst/>
        </p:spPr>
      </p:cxn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p:cNvSpPr>
          <p:nvPr/>
        </p:nvSpPr>
        <p:spPr bwMode="auto">
          <a:xfrm>
            <a:off x="528638" y="1495424"/>
            <a:ext cx="2527300" cy="1323975"/>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a:solidFill>
                  <a:schemeClr val="tx1"/>
                </a:solidFill>
                <a:latin typeface="Courier New" pitchFamily="49" charset="0"/>
                <a:cs typeface="Courier New" pitchFamily="49" charset="0"/>
                <a:sym typeface="Courier New Bold" charset="0"/>
              </a:rPr>
              <a:t>typedef union {</a:t>
            </a:r>
            <a:endParaRPr lang="en-US" sz="2400" b="1">
              <a:solidFill>
                <a:schemeClr val="tx1"/>
              </a:solidFill>
              <a:latin typeface="Courier New" pitchFamily="49" charset="0"/>
              <a:ea typeface="Lucida Grande" charset="0"/>
              <a:cs typeface="Courier New" pitchFamily="49" charset="0"/>
              <a:sym typeface="Arial Narrow" charset="0"/>
            </a:endParaRPr>
          </a:p>
          <a:p>
            <a:pPr algn="l"/>
            <a:r>
              <a:rPr lang="en-US" sz="1800">
                <a:solidFill>
                  <a:schemeClr val="tx1"/>
                </a:solidFill>
                <a:latin typeface="Courier New" pitchFamily="49" charset="0"/>
                <a:cs typeface="Courier New" pitchFamily="49" charset="0"/>
                <a:sym typeface="Courier New Bold" charset="0"/>
              </a:rPr>
              <a:t>  float f;</a:t>
            </a:r>
            <a:endParaRPr lang="en-US" sz="2400" b="1">
              <a:solidFill>
                <a:schemeClr val="tx1"/>
              </a:solidFill>
              <a:latin typeface="Courier New" pitchFamily="49" charset="0"/>
              <a:ea typeface="Lucida Grande" charset="0"/>
              <a:cs typeface="Courier New" pitchFamily="49" charset="0"/>
              <a:sym typeface="Arial Narrow" charset="0"/>
            </a:endParaRPr>
          </a:p>
          <a:p>
            <a:pPr algn="l"/>
            <a:r>
              <a:rPr lang="en-US" sz="1800">
                <a:solidFill>
                  <a:schemeClr val="tx1"/>
                </a:solidFill>
                <a:latin typeface="Courier New" pitchFamily="49" charset="0"/>
                <a:cs typeface="Courier New" pitchFamily="49" charset="0"/>
                <a:sym typeface="Courier New Bold" charset="0"/>
              </a:rPr>
              <a:t>  unsigned u;</a:t>
            </a:r>
            <a:endParaRPr lang="en-US" sz="2400" b="1">
              <a:solidFill>
                <a:schemeClr val="tx1"/>
              </a:solidFill>
              <a:latin typeface="Courier New" pitchFamily="49" charset="0"/>
              <a:ea typeface="Lucida Grande" charset="0"/>
              <a:cs typeface="Courier New" pitchFamily="49" charset="0"/>
              <a:sym typeface="Arial Narrow" charset="0"/>
            </a:endParaRPr>
          </a:p>
          <a:p>
            <a:pPr algn="l"/>
            <a:r>
              <a:rPr lang="en-US" sz="1800">
                <a:solidFill>
                  <a:schemeClr val="tx1"/>
                </a:solidFill>
                <a:latin typeface="Courier New" pitchFamily="49" charset="0"/>
                <a:cs typeface="Courier New" pitchFamily="49" charset="0"/>
                <a:sym typeface="Courier New Bold" charset="0"/>
              </a:rPr>
              <a:t>} bit_float_t;</a:t>
            </a:r>
          </a:p>
        </p:txBody>
      </p:sp>
      <p:sp>
        <p:nvSpPr>
          <p:cNvPr id="32772" name="Rectangle 4"/>
          <p:cNvSpPr>
            <a:spLocks/>
          </p:cNvSpPr>
          <p:nvPr/>
        </p:nvSpPr>
        <p:spPr bwMode="auto">
          <a:xfrm>
            <a:off x="604838" y="3289300"/>
            <a:ext cx="3898900" cy="1816100"/>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float bit2float(unsigned </a:t>
            </a:r>
            <a:r>
              <a:rPr lang="en-US" sz="1800" dirty="0" err="1">
                <a:solidFill>
                  <a:schemeClr val="tx1"/>
                </a:solidFill>
                <a:latin typeface="Courier New" pitchFamily="49" charset="0"/>
                <a:cs typeface="Courier New" pitchFamily="49" charset="0"/>
                <a:sym typeface="Courier New Bold" charset="0"/>
              </a:rPr>
              <a:t>u</a:t>
            </a:r>
            <a:r>
              <a:rPr lang="en-US" sz="1800" dirty="0">
                <a:solidFill>
                  <a:schemeClr val="tx1"/>
                </a:solidFill>
                <a:latin typeface="Courier New" pitchFamily="49" charset="0"/>
                <a:cs typeface="Courier New" pitchFamily="49" charset="0"/>
                <a:sym typeface="Courier New Bold" charset="0"/>
              </a:rPr>
              <a:t>)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bit_float_t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arg</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arg.u</a:t>
            </a:r>
            <a:r>
              <a:rPr lang="en-US" sz="1800" dirty="0">
                <a:solidFill>
                  <a:schemeClr val="tx1"/>
                </a:solidFill>
                <a:latin typeface="Courier New" pitchFamily="49" charset="0"/>
                <a:cs typeface="Courier New" pitchFamily="49" charset="0"/>
                <a:sym typeface="Courier New Bold" charset="0"/>
              </a:rPr>
              <a:t> = </a:t>
            </a:r>
            <a:r>
              <a:rPr lang="en-US" sz="1800" dirty="0" err="1">
                <a:solidFill>
                  <a:schemeClr val="tx1"/>
                </a:solidFill>
                <a:latin typeface="Courier New" pitchFamily="49" charset="0"/>
                <a:cs typeface="Courier New" pitchFamily="49" charset="0"/>
                <a:sym typeface="Courier New Bold" charset="0"/>
              </a:rPr>
              <a:t>u</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return </a:t>
            </a:r>
            <a:r>
              <a:rPr lang="en-US" sz="1800" dirty="0" err="1">
                <a:solidFill>
                  <a:schemeClr val="tx1"/>
                </a:solidFill>
                <a:latin typeface="Courier New" pitchFamily="49" charset="0"/>
                <a:cs typeface="Courier New" pitchFamily="49" charset="0"/>
                <a:sym typeface="Courier New Bold" charset="0"/>
              </a:rPr>
              <a:t>arg.f</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a:t>
            </a:r>
          </a:p>
        </p:txBody>
      </p:sp>
      <p:sp>
        <p:nvSpPr>
          <p:cNvPr id="32773" name="Rectangle 5"/>
          <p:cNvSpPr>
            <a:spLocks/>
          </p:cNvSpPr>
          <p:nvPr/>
        </p:nvSpPr>
        <p:spPr bwMode="auto">
          <a:xfrm>
            <a:off x="4724400" y="3292474"/>
            <a:ext cx="3898900" cy="1812925"/>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unsigned float2bit(float </a:t>
            </a:r>
            <a:r>
              <a:rPr lang="en-US" sz="1800" dirty="0" err="1">
                <a:solidFill>
                  <a:schemeClr val="tx1"/>
                </a:solidFill>
                <a:latin typeface="Courier New" pitchFamily="49" charset="0"/>
                <a:cs typeface="Courier New" pitchFamily="49" charset="0"/>
                <a:sym typeface="Courier New Bold" charset="0"/>
              </a:rPr>
              <a:t>f</a:t>
            </a:r>
            <a:r>
              <a:rPr lang="en-US" sz="1800" dirty="0">
                <a:solidFill>
                  <a:schemeClr val="tx1"/>
                </a:solidFill>
                <a:latin typeface="Courier New" pitchFamily="49" charset="0"/>
                <a:cs typeface="Courier New" pitchFamily="49" charset="0"/>
                <a:sym typeface="Courier New Bold" charset="0"/>
              </a:rPr>
              <a:t>)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bit_float_t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arg</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arg.f</a:t>
            </a:r>
            <a:r>
              <a:rPr lang="en-US" sz="1800" dirty="0">
                <a:solidFill>
                  <a:schemeClr val="tx1"/>
                </a:solidFill>
                <a:latin typeface="Courier New" pitchFamily="49" charset="0"/>
                <a:cs typeface="Courier New" pitchFamily="49" charset="0"/>
                <a:sym typeface="Courier New Bold" charset="0"/>
              </a:rPr>
              <a:t> = </a:t>
            </a:r>
            <a:r>
              <a:rPr lang="en-US" sz="1800" dirty="0" err="1">
                <a:solidFill>
                  <a:schemeClr val="tx1"/>
                </a:solidFill>
                <a:latin typeface="Courier New" pitchFamily="49" charset="0"/>
                <a:cs typeface="Courier New" pitchFamily="49" charset="0"/>
                <a:sym typeface="Courier New Bold" charset="0"/>
              </a:rPr>
              <a:t>f</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return </a:t>
            </a:r>
            <a:r>
              <a:rPr lang="en-US" sz="1800" dirty="0" err="1">
                <a:solidFill>
                  <a:schemeClr val="tx1"/>
                </a:solidFill>
                <a:latin typeface="Courier New" pitchFamily="49" charset="0"/>
                <a:cs typeface="Courier New" pitchFamily="49" charset="0"/>
                <a:sym typeface="Courier New Bold" charset="0"/>
              </a:rPr>
              <a:t>arg.u</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a:t>
            </a:r>
          </a:p>
        </p:txBody>
      </p:sp>
      <p:sp>
        <p:nvSpPr>
          <p:cNvPr id="32774" name="Rectangle 6"/>
          <p:cNvSpPr>
            <a:spLocks noGrp="1" noChangeArrowheads="1"/>
          </p:cNvSpPr>
          <p:nvPr>
            <p:ph type="title"/>
          </p:nvPr>
        </p:nvSpPr>
        <p:spPr>
          <a:ln/>
        </p:spPr>
        <p:txBody>
          <a:bodyPr/>
          <a:lstStyle/>
          <a:p>
            <a:pPr marL="119063" indent="-119063"/>
            <a:r>
              <a:rPr lang="en-US"/>
              <a:t>Using Union to Access Bit Patterns</a:t>
            </a:r>
          </a:p>
        </p:txBody>
      </p:sp>
      <p:sp>
        <p:nvSpPr>
          <p:cNvPr id="32775" name="Rectangle 7"/>
          <p:cNvSpPr>
            <a:spLocks/>
          </p:cNvSpPr>
          <p:nvPr/>
        </p:nvSpPr>
        <p:spPr bwMode="auto">
          <a:xfrm>
            <a:off x="593725" y="5257800"/>
            <a:ext cx="3149600" cy="457200"/>
          </a:xfrm>
          <a:prstGeom prst="rect">
            <a:avLst/>
          </a:prstGeom>
          <a:noFill/>
          <a:ln w="12700" cap="flat">
            <a:noFill/>
            <a:miter lim="800000"/>
            <a:headEnd type="none" w="med" len="med"/>
            <a:tailEnd type="none" w="med" len="med"/>
          </a:ln>
        </p:spPr>
        <p:txBody>
          <a:bodyPr lIns="0" tIns="0" rIns="0" bIns="0"/>
          <a:lstStyle/>
          <a:p>
            <a:pPr algn="l"/>
            <a:r>
              <a:rPr lang="en-US" sz="2400" dirty="0">
                <a:solidFill>
                  <a:schemeClr val="tx1"/>
                </a:solidFill>
                <a:latin typeface="Calibri Bold" charset="0"/>
                <a:ea typeface="Calibri Bold" charset="0"/>
                <a:cs typeface="Calibri Bold" charset="0"/>
                <a:sym typeface="Calibri Bold" charset="0"/>
              </a:rPr>
              <a:t>Same as </a:t>
            </a:r>
            <a:r>
              <a:rPr lang="en-US" sz="2400" dirty="0">
                <a:solidFill>
                  <a:schemeClr val="tx1"/>
                </a:solidFill>
                <a:latin typeface="Courier New Bold" charset="0"/>
                <a:cs typeface="Courier New Bold" charset="0"/>
                <a:sym typeface="Courier New Bold" charset="0"/>
              </a:rPr>
              <a:t>(float) </a:t>
            </a:r>
            <a:r>
              <a:rPr lang="en-US" sz="2400" dirty="0" err="1">
                <a:solidFill>
                  <a:schemeClr val="tx1"/>
                </a:solidFill>
                <a:latin typeface="Courier New Bold" charset="0"/>
                <a:cs typeface="Courier New Bold" charset="0"/>
                <a:sym typeface="Courier New Bold" charset="0"/>
              </a:rPr>
              <a:t>u</a:t>
            </a:r>
            <a:r>
              <a:rPr lang="en-US" sz="2400" dirty="0">
                <a:solidFill>
                  <a:schemeClr val="tx1"/>
                </a:solidFill>
                <a:latin typeface="Calibri Bold" charset="0"/>
                <a:ea typeface="Calibri Bold" charset="0"/>
                <a:cs typeface="Calibri Bold" charset="0"/>
                <a:sym typeface="Calibri Bold" charset="0"/>
              </a:rPr>
              <a:t> ? </a:t>
            </a:r>
          </a:p>
        </p:txBody>
      </p:sp>
      <p:sp>
        <p:nvSpPr>
          <p:cNvPr id="32776" name="Rectangle 8"/>
          <p:cNvSpPr>
            <a:spLocks/>
          </p:cNvSpPr>
          <p:nvPr/>
        </p:nvSpPr>
        <p:spPr bwMode="auto">
          <a:xfrm>
            <a:off x="4722813" y="5257800"/>
            <a:ext cx="3886200" cy="457200"/>
          </a:xfrm>
          <a:prstGeom prst="rect">
            <a:avLst/>
          </a:prstGeom>
          <a:noFill/>
          <a:ln w="12700" cap="flat">
            <a:noFill/>
            <a:miter lim="800000"/>
            <a:headEnd type="none" w="med" len="med"/>
            <a:tailEnd type="none" w="med" len="med"/>
          </a:ln>
        </p:spPr>
        <p:txBody>
          <a:bodyPr lIns="0" tIns="0" rIns="0" bIns="0"/>
          <a:lstStyle/>
          <a:p>
            <a:pPr algn="l"/>
            <a:r>
              <a:rPr lang="en-US" sz="2400" dirty="0">
                <a:solidFill>
                  <a:schemeClr val="tx1"/>
                </a:solidFill>
                <a:latin typeface="Calibri Bold" charset="0"/>
                <a:ea typeface="Calibri Bold" charset="0"/>
                <a:cs typeface="Calibri Bold" charset="0"/>
                <a:sym typeface="Calibri Bold" charset="0"/>
              </a:rPr>
              <a:t>Same as </a:t>
            </a:r>
            <a:r>
              <a:rPr lang="en-US" sz="2400" dirty="0">
                <a:solidFill>
                  <a:schemeClr val="tx1"/>
                </a:solidFill>
                <a:latin typeface="Courier New Bold" charset="0"/>
                <a:cs typeface="Courier New Bold" charset="0"/>
                <a:sym typeface="Courier New Bold" charset="0"/>
              </a:rPr>
              <a:t>(unsigned) </a:t>
            </a:r>
            <a:r>
              <a:rPr lang="en-US" sz="2400" dirty="0" err="1">
                <a:solidFill>
                  <a:schemeClr val="tx1"/>
                </a:solidFill>
                <a:latin typeface="Courier New Bold" charset="0"/>
                <a:cs typeface="Courier New Bold" charset="0"/>
                <a:sym typeface="Courier New Bold" charset="0"/>
              </a:rPr>
              <a:t>f</a:t>
            </a:r>
            <a:r>
              <a:rPr lang="en-US" sz="2400" dirty="0">
                <a:solidFill>
                  <a:schemeClr val="tx1"/>
                </a:solidFill>
                <a:latin typeface="Calibri Bold" charset="0"/>
                <a:ea typeface="Calibri Bold" charset="0"/>
                <a:cs typeface="Calibri Bold" charset="0"/>
                <a:sym typeface="Calibri Bold" charset="0"/>
              </a:rPr>
              <a:t> ? </a:t>
            </a:r>
          </a:p>
        </p:txBody>
      </p:sp>
      <p:graphicFrame>
        <p:nvGraphicFramePr>
          <p:cNvPr id="32777" name="Group 9"/>
          <p:cNvGraphicFramePr>
            <a:graphicFrameLocks noGrp="1"/>
          </p:cNvGraphicFramePr>
          <p:nvPr/>
        </p:nvGraphicFramePr>
        <p:xfrm>
          <a:off x="4622800" y="1498600"/>
          <a:ext cx="1905000" cy="1143000"/>
        </p:xfrm>
        <a:graphic>
          <a:graphicData uri="http://schemas.openxmlformats.org/drawingml/2006/table">
            <a:tbl>
              <a:tblPr/>
              <a:tblGrid>
                <a:gridCol w="317500">
                  <a:extLst>
                    <a:ext uri="{9D8B030D-6E8A-4147-A177-3AD203B41FA5}">
                      <a16:colId xmlns:a16="http://schemas.microsoft.com/office/drawing/2014/main" val="20000"/>
                    </a:ext>
                  </a:extLst>
                </a:gridCol>
                <a:gridCol w="317500">
                  <a:extLst>
                    <a:ext uri="{9D8B030D-6E8A-4147-A177-3AD203B41FA5}">
                      <a16:colId xmlns:a16="http://schemas.microsoft.com/office/drawing/2014/main" val="20001"/>
                    </a:ext>
                  </a:extLst>
                </a:gridCol>
                <a:gridCol w="317500">
                  <a:extLst>
                    <a:ext uri="{9D8B030D-6E8A-4147-A177-3AD203B41FA5}">
                      <a16:colId xmlns:a16="http://schemas.microsoft.com/office/drawing/2014/main" val="20002"/>
                    </a:ext>
                  </a:extLst>
                </a:gridCol>
                <a:gridCol w="317500">
                  <a:extLst>
                    <a:ext uri="{9D8B030D-6E8A-4147-A177-3AD203B41FA5}">
                      <a16:colId xmlns:a16="http://schemas.microsoft.com/office/drawing/2014/main" val="20003"/>
                    </a:ext>
                  </a:extLst>
                </a:gridCol>
                <a:gridCol w="317500">
                  <a:extLst>
                    <a:ext uri="{9D8B030D-6E8A-4147-A177-3AD203B41FA5}">
                      <a16:colId xmlns:a16="http://schemas.microsoft.com/office/drawing/2014/main" val="20004"/>
                    </a:ext>
                  </a:extLst>
                </a:gridCol>
                <a:gridCol w="317500">
                  <a:extLst>
                    <a:ext uri="{9D8B030D-6E8A-4147-A177-3AD203B41FA5}">
                      <a16:colId xmlns:a16="http://schemas.microsoft.com/office/drawing/2014/main" val="20005"/>
                    </a:ext>
                  </a:extLst>
                </a:gridCol>
              </a:tblGrid>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u</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f</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DF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0</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title"/>
          </p:nvPr>
        </p:nvSpPr>
        <p:spPr>
          <a:xfrm>
            <a:off x="455613" y="0"/>
            <a:ext cx="5724525" cy="1597025"/>
          </a:xfrm>
          <a:ln/>
        </p:spPr>
        <p:txBody>
          <a:bodyPr/>
          <a:lstStyle/>
          <a:p>
            <a:pPr marL="80963" indent="-80963"/>
            <a:r>
              <a:rPr lang="en-US">
                <a:latin typeface="Calibri" charset="0"/>
                <a:ea typeface="Calibri" charset="0"/>
                <a:cs typeface="Calibri" charset="0"/>
                <a:sym typeface="Calibri" charset="0"/>
              </a:rPr>
              <a:t>Byte Ordering Revisited</a:t>
            </a:r>
            <a:endParaRPr lang="en-US">
              <a:latin typeface="Calibri" charset="0"/>
              <a:ea typeface="ヒラギノ角ゴ ProN W3" charset="0"/>
              <a:cs typeface="ヒラギノ角ゴ ProN W3" charset="0"/>
              <a:sym typeface="Calibri" charset="0"/>
            </a:endParaRPr>
          </a:p>
        </p:txBody>
      </p:sp>
      <p:sp>
        <p:nvSpPr>
          <p:cNvPr id="33796" name="Rectangle 4"/>
          <p:cNvSpPr>
            <a:spLocks noGrp="1" noChangeArrowheads="1"/>
          </p:cNvSpPr>
          <p:nvPr>
            <p:ph type="body" idx="1"/>
          </p:nvPr>
        </p:nvSpPr>
        <p:spPr>
          <a:xfrm>
            <a:off x="290513" y="1371601"/>
            <a:ext cx="8307387" cy="5486400"/>
          </a:xfrm>
          <a:ln/>
        </p:spPr>
        <p:txBody>
          <a:bodyPr/>
          <a:lstStyle/>
          <a:p>
            <a:pPr marL="215900" indent="-215900">
              <a:spcBef>
                <a:spcPct val="0"/>
              </a:spcBef>
            </a:pPr>
            <a:r>
              <a:rPr lang="en-US" dirty="0">
                <a:ea typeface="Calibri" charset="0"/>
                <a:cs typeface="Calibri" charset="0"/>
              </a:rPr>
              <a:t>Idea</a:t>
            </a:r>
            <a:endParaRPr lang="en-US" dirty="0"/>
          </a:p>
          <a:p>
            <a:pPr lvl="1"/>
            <a:r>
              <a:rPr lang="en-US" dirty="0"/>
              <a:t>Short/long/quad words stored in memory as 2/4/8 consecutive bytes</a:t>
            </a:r>
          </a:p>
          <a:p>
            <a:pPr lvl="1"/>
            <a:r>
              <a:rPr lang="en-US" dirty="0"/>
              <a:t>Which byte is most (least) significant?</a:t>
            </a:r>
          </a:p>
          <a:p>
            <a:pPr lvl="1"/>
            <a:r>
              <a:rPr lang="en-US" dirty="0"/>
              <a:t>Can cause problems when exchanging binary data between machines</a:t>
            </a:r>
          </a:p>
          <a:p>
            <a:pPr marL="215900" indent="-215900"/>
            <a:r>
              <a:rPr lang="en-US" dirty="0">
                <a:ea typeface="Calibri" charset="0"/>
                <a:cs typeface="Calibri" charset="0"/>
              </a:rPr>
              <a:t>Big </a:t>
            </a:r>
            <a:r>
              <a:rPr lang="en-US" dirty="0" err="1">
                <a:ea typeface="Calibri" charset="0"/>
                <a:cs typeface="Calibri" charset="0"/>
              </a:rPr>
              <a:t>Endian</a:t>
            </a:r>
            <a:endParaRPr lang="en-US" dirty="0"/>
          </a:p>
          <a:p>
            <a:pPr lvl="1"/>
            <a:r>
              <a:rPr lang="en-US" dirty="0"/>
              <a:t>Most significant byte has lowest address</a:t>
            </a:r>
          </a:p>
          <a:p>
            <a:pPr lvl="1"/>
            <a:r>
              <a:rPr lang="en-US" dirty="0" err="1"/>
              <a:t>Sparc</a:t>
            </a:r>
            <a:r>
              <a:rPr lang="en-US" dirty="0"/>
              <a:t>, </a:t>
            </a:r>
            <a:r>
              <a:rPr lang="en-US" i="1" dirty="0">
                <a:solidFill>
                  <a:srgbClr val="C00000"/>
                </a:solidFill>
              </a:rPr>
              <a:t>Internet</a:t>
            </a:r>
          </a:p>
          <a:p>
            <a:pPr marL="215900" indent="-215900"/>
            <a:r>
              <a:rPr lang="en-US" dirty="0">
                <a:ea typeface="Calibri" charset="0"/>
                <a:cs typeface="Calibri" charset="0"/>
              </a:rPr>
              <a:t>Little </a:t>
            </a:r>
            <a:r>
              <a:rPr lang="en-US" dirty="0" err="1">
                <a:ea typeface="Calibri" charset="0"/>
                <a:cs typeface="Calibri" charset="0"/>
              </a:rPr>
              <a:t>Endian</a:t>
            </a:r>
            <a:endParaRPr lang="en-US" dirty="0"/>
          </a:p>
          <a:p>
            <a:pPr lvl="1"/>
            <a:r>
              <a:rPr lang="en-US" dirty="0"/>
              <a:t>Least significant byte has lowest address</a:t>
            </a:r>
          </a:p>
          <a:p>
            <a:pPr lvl="1"/>
            <a:r>
              <a:rPr lang="en-US" dirty="0"/>
              <a:t>Intel x86, ARM Android and IOS</a:t>
            </a:r>
          </a:p>
          <a:p>
            <a:r>
              <a:rPr lang="en-US" dirty="0"/>
              <a:t>Bi </a:t>
            </a:r>
            <a:r>
              <a:rPr lang="en-US" dirty="0" err="1"/>
              <a:t>Endian</a:t>
            </a:r>
            <a:endParaRPr lang="en-US" dirty="0"/>
          </a:p>
          <a:p>
            <a:pPr lvl="1"/>
            <a:r>
              <a:rPr lang="en-US" dirty="0"/>
              <a:t>Can be configured either way</a:t>
            </a:r>
          </a:p>
          <a:p>
            <a:pPr lvl="1"/>
            <a:r>
              <a:rPr lang="en-US" dirty="0"/>
              <a:t>ARM</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a:xfrm>
            <a:off x="533400" y="252413"/>
            <a:ext cx="6650038" cy="1109662"/>
          </a:xfrm>
          <a:ln/>
        </p:spPr>
        <p:txBody>
          <a:bodyPr/>
          <a:lstStyle/>
          <a:p>
            <a:pPr marL="80963" indent="-80963"/>
            <a:r>
              <a:rPr lang="en-US">
                <a:latin typeface="Calibri" charset="0"/>
                <a:ea typeface="Calibri" charset="0"/>
                <a:cs typeface="Calibri" charset="0"/>
                <a:sym typeface="Calibri" charset="0"/>
              </a:rPr>
              <a:t>Byte Ordering Example</a:t>
            </a:r>
            <a:endParaRPr lang="en-US">
              <a:latin typeface="Calibri" charset="0"/>
              <a:ea typeface="ヒラギノ角ゴ ProN W3" charset="0"/>
              <a:cs typeface="ヒラギノ角ゴ ProN W3" charset="0"/>
              <a:sym typeface="Calibri" charset="0"/>
            </a:endParaRPr>
          </a:p>
        </p:txBody>
      </p:sp>
      <p:sp>
        <p:nvSpPr>
          <p:cNvPr id="34820" name="Rectangle 4"/>
          <p:cNvSpPr>
            <a:spLocks/>
          </p:cNvSpPr>
          <p:nvPr/>
        </p:nvSpPr>
        <p:spPr bwMode="auto">
          <a:xfrm>
            <a:off x="533400" y="1150938"/>
            <a:ext cx="4051300" cy="1820862"/>
          </a:xfrm>
          <a:prstGeom prst="rect">
            <a:avLst/>
          </a:prstGeom>
          <a:solidFill>
            <a:srgbClr val="FFFFCC"/>
          </a:solidFill>
          <a:ln w="12700" cap="flat">
            <a:solidFill>
              <a:schemeClr val="tx1"/>
            </a:solidFill>
            <a:prstDash val="solid"/>
            <a:miter lim="800000"/>
            <a:headEnd type="none" w="med" len="med"/>
            <a:tailEnd type="none" w="med" len="med"/>
          </a:ln>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    union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unsigned char c[8];</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unsigned short s[4];</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unsigned </a:t>
            </a:r>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a:t>
            </a:r>
            <a:r>
              <a:rPr lang="en-US" sz="1800" dirty="0">
                <a:solidFill>
                  <a:schemeClr val="tx1"/>
                </a:solidFill>
                <a:latin typeface="Courier New" pitchFamily="49" charset="0"/>
                <a:cs typeface="Courier New" pitchFamily="49" charset="0"/>
                <a:sym typeface="Courier New Bold" charset="0"/>
              </a:rPr>
              <a:t>[2];</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unsigned long l[1];</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 </a:t>
            </a:r>
            <a:r>
              <a:rPr lang="en-US" sz="1800" dirty="0" err="1">
                <a:solidFill>
                  <a:schemeClr val="tx1"/>
                </a:solidFill>
                <a:latin typeface="Courier New" pitchFamily="49" charset="0"/>
                <a:cs typeface="Courier New" pitchFamily="49" charset="0"/>
                <a:sym typeface="Courier New Bold" charset="0"/>
              </a:rPr>
              <a:t>dw</a:t>
            </a:r>
            <a:r>
              <a:rPr lang="en-US" sz="1800" dirty="0">
                <a:solidFill>
                  <a:schemeClr val="tx1"/>
                </a:solidFill>
                <a:latin typeface="Courier New" pitchFamily="49" charset="0"/>
                <a:cs typeface="Courier New" pitchFamily="49" charset="0"/>
                <a:sym typeface="Courier New Bold" charset="0"/>
              </a:rPr>
              <a:t>;</a:t>
            </a:r>
          </a:p>
        </p:txBody>
      </p:sp>
      <p:graphicFrame>
        <p:nvGraphicFramePr>
          <p:cNvPr id="22" name="Table 21"/>
          <p:cNvGraphicFramePr>
            <a:graphicFrameLocks noGrp="1"/>
          </p:cNvGraphicFramePr>
          <p:nvPr>
            <p:extLst>
              <p:ext uri="{D42A27DB-BD31-4B8C-83A1-F6EECF244321}">
                <p14:modId xmlns:p14="http://schemas.microsoft.com/office/powerpoint/2010/main" val="2498483320"/>
              </p:ext>
            </p:extLst>
          </p:nvPr>
        </p:nvGraphicFramePr>
        <p:xfrm>
          <a:off x="1676400" y="3393440"/>
          <a:ext cx="6096000" cy="148336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4">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endParaRPr lang="en-US"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3" name="TextBox 22"/>
          <p:cNvSpPr txBox="1"/>
          <p:nvPr/>
        </p:nvSpPr>
        <p:spPr>
          <a:xfrm>
            <a:off x="738323" y="3393440"/>
            <a:ext cx="938077" cy="461665"/>
          </a:xfrm>
          <a:prstGeom prst="rect">
            <a:avLst/>
          </a:prstGeom>
          <a:noFill/>
        </p:spPr>
        <p:txBody>
          <a:bodyPr wrap="none" rtlCol="0">
            <a:spAutoFit/>
          </a:bodyPr>
          <a:lstStyle/>
          <a:p>
            <a:pPr algn="r"/>
            <a:r>
              <a:rPr lang="en-US" dirty="0">
                <a:latin typeface="Calibri" pitchFamily="34" charset="0"/>
              </a:rPr>
              <a:t>32-bit</a:t>
            </a:r>
          </a:p>
        </p:txBody>
      </p:sp>
      <p:graphicFrame>
        <p:nvGraphicFramePr>
          <p:cNvPr id="24" name="Table 23"/>
          <p:cNvGraphicFramePr>
            <a:graphicFrameLocks noGrp="1"/>
          </p:cNvGraphicFramePr>
          <p:nvPr>
            <p:extLst>
              <p:ext uri="{D42A27DB-BD31-4B8C-83A1-F6EECF244321}">
                <p14:modId xmlns:p14="http://schemas.microsoft.com/office/powerpoint/2010/main" val="3703968279"/>
              </p:ext>
            </p:extLst>
          </p:nvPr>
        </p:nvGraphicFramePr>
        <p:xfrm>
          <a:off x="1676400" y="5146040"/>
          <a:ext cx="6096000" cy="148336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8">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5" name="Rectangle 24"/>
          <p:cNvSpPr/>
          <p:nvPr/>
        </p:nvSpPr>
        <p:spPr>
          <a:xfrm>
            <a:off x="738323" y="5146040"/>
            <a:ext cx="938077" cy="461665"/>
          </a:xfrm>
          <a:prstGeom prst="rect">
            <a:avLst/>
          </a:prstGeom>
        </p:spPr>
        <p:txBody>
          <a:bodyPr wrap="none">
            <a:spAutoFit/>
          </a:bodyPr>
          <a:lstStyle/>
          <a:p>
            <a:pPr algn="r"/>
            <a:r>
              <a:rPr lang="en-US" dirty="0">
                <a:latin typeface="Calibri" pitchFamily="34" charset="0"/>
              </a:rPr>
              <a:t>64-bit</a:t>
            </a:r>
          </a:p>
        </p:txBody>
      </p:sp>
      <p:sp>
        <p:nvSpPr>
          <p:cNvPr id="2" name="TextBox 1"/>
          <p:cNvSpPr txBox="1"/>
          <p:nvPr/>
        </p:nvSpPr>
        <p:spPr>
          <a:xfrm>
            <a:off x="5105400" y="1524000"/>
            <a:ext cx="3411511" cy="830997"/>
          </a:xfrm>
          <a:prstGeom prst="rect">
            <a:avLst/>
          </a:prstGeom>
          <a:noFill/>
        </p:spPr>
        <p:txBody>
          <a:bodyPr wrap="none" rtlCol="0">
            <a:spAutoFit/>
          </a:bodyPr>
          <a:lstStyle/>
          <a:p>
            <a:r>
              <a:rPr lang="en-US" dirty="0">
                <a:solidFill>
                  <a:srgbClr val="C00000"/>
                </a:solidFill>
                <a:latin typeface="Calibri" pitchFamily="34" charset="0"/>
              </a:rPr>
              <a:t>How are the bytes inside </a:t>
            </a:r>
            <a:br>
              <a:rPr lang="en-US" dirty="0">
                <a:solidFill>
                  <a:srgbClr val="C00000"/>
                </a:solidFill>
                <a:latin typeface="Calibri" pitchFamily="34" charset="0"/>
              </a:rPr>
            </a:br>
            <a:r>
              <a:rPr lang="en-US" dirty="0">
                <a:solidFill>
                  <a:srgbClr val="C00000"/>
                </a:solidFill>
                <a:latin typeface="Calibri" pitchFamily="34" charset="0"/>
              </a:rPr>
              <a:t>short/</a:t>
            </a:r>
            <a:r>
              <a:rPr lang="en-US" dirty="0" err="1">
                <a:solidFill>
                  <a:srgbClr val="C00000"/>
                </a:solidFill>
                <a:latin typeface="Calibri" pitchFamily="34" charset="0"/>
              </a:rPr>
              <a:t>int</a:t>
            </a:r>
            <a:r>
              <a:rPr lang="en-US" dirty="0">
                <a:solidFill>
                  <a:srgbClr val="C00000"/>
                </a:solidFill>
                <a:latin typeface="Calibri" pitchFamily="34" charset="0"/>
              </a:rPr>
              <a:t>/long stored?</a:t>
            </a:r>
          </a:p>
        </p:txBody>
      </p:sp>
      <p:cxnSp>
        <p:nvCxnSpPr>
          <p:cNvPr id="4" name="Straight Arrow Connector 3"/>
          <p:cNvCxnSpPr/>
          <p:nvPr/>
        </p:nvCxnSpPr>
        <p:spPr bwMode="auto">
          <a:xfrm>
            <a:off x="3783691" y="3241039"/>
            <a:ext cx="1219200" cy="0"/>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5" name="TextBox 4"/>
          <p:cNvSpPr txBox="1"/>
          <p:nvPr/>
        </p:nvSpPr>
        <p:spPr>
          <a:xfrm>
            <a:off x="1600200" y="3079527"/>
            <a:ext cx="2244012" cy="307777"/>
          </a:xfrm>
          <a:prstGeom prst="rect">
            <a:avLst/>
          </a:prstGeom>
          <a:noFill/>
        </p:spPr>
        <p:txBody>
          <a:bodyPr wrap="none" rtlCol="0">
            <a:spAutoFit/>
          </a:bodyPr>
          <a:lstStyle/>
          <a:p>
            <a:r>
              <a:rPr lang="en-US" sz="1400" dirty="0">
                <a:solidFill>
                  <a:schemeClr val="bg2">
                    <a:lumMod val="75000"/>
                  </a:schemeClr>
                </a:solidFill>
                <a:latin typeface="Calibri" pitchFamily="34" charset="0"/>
              </a:rPr>
              <a:t>Memory addresses growing</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xfrm>
            <a:off x="685800" y="0"/>
            <a:ext cx="7315200" cy="1182688"/>
          </a:xfrm>
          <a:ln/>
        </p:spPr>
        <p:txBody>
          <a:bodyPr/>
          <a:lstStyle/>
          <a:p>
            <a:pPr marL="80963" indent="-80963"/>
            <a:r>
              <a:rPr lang="en-US">
                <a:latin typeface="Calibri" charset="0"/>
                <a:ea typeface="Calibri" charset="0"/>
                <a:cs typeface="Calibri" charset="0"/>
                <a:sym typeface="Calibri" charset="0"/>
              </a:rPr>
              <a:t>Byte Ordering Example (Cont).</a:t>
            </a:r>
            <a:endParaRPr lang="en-US">
              <a:latin typeface="Calibri" charset="0"/>
              <a:ea typeface="ヒラギノ角ゴ ProN W3" charset="0"/>
              <a:cs typeface="ヒラギノ角ゴ ProN W3" charset="0"/>
              <a:sym typeface="Calibri" charset="0"/>
            </a:endParaRPr>
          </a:p>
        </p:txBody>
      </p:sp>
      <p:sp>
        <p:nvSpPr>
          <p:cNvPr id="35844" name="Rectangle 4"/>
          <p:cNvSpPr>
            <a:spLocks/>
          </p:cNvSpPr>
          <p:nvPr/>
        </p:nvSpPr>
        <p:spPr bwMode="auto">
          <a:xfrm>
            <a:off x="1219200" y="990600"/>
            <a:ext cx="6781800" cy="5257800"/>
          </a:xfrm>
          <a:prstGeom prst="rect">
            <a:avLst/>
          </a:prstGeom>
          <a:solidFill>
            <a:srgbClr val="FFFFCC"/>
          </a:solidFill>
          <a:ln w="12700" cap="flat">
            <a:solidFill>
              <a:schemeClr val="tx1"/>
            </a:solidFill>
            <a:prstDash val="solid"/>
            <a:miter lim="800000"/>
            <a:headEnd type="none" w="med" len="med"/>
            <a:tailEnd type="none" w="med" len="med"/>
          </a:ln>
        </p:spPr>
        <p:txBody>
          <a:bodyPr lIns="38100" tIns="38100" rIns="38100" bIns="38100"/>
          <a:lstStyle/>
          <a:p>
            <a:pPr algn="l"/>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for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 = 0;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 &lt; 8;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dw.c[j</a:t>
            </a:r>
            <a:r>
              <a:rPr lang="en-US" sz="1800" dirty="0">
                <a:solidFill>
                  <a:schemeClr val="tx1"/>
                </a:solidFill>
                <a:latin typeface="Courier New" pitchFamily="49" charset="0"/>
                <a:cs typeface="Courier New" pitchFamily="49" charset="0"/>
                <a:sym typeface="Courier New Bold" charset="0"/>
              </a:rPr>
              <a:t>] = 0xf0 +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endParaRPr lang="en-US" sz="1800" dirty="0">
              <a:solidFill>
                <a:schemeClr val="tx1"/>
              </a:solidFill>
              <a:latin typeface="Courier New" pitchFamily="49" charset="0"/>
              <a:ea typeface="Monaco" charset="0"/>
              <a:cs typeface="Courier New" pitchFamily="49" charset="0"/>
              <a:sym typeface="Courier New Bold" charset="0"/>
            </a:endParaRPr>
          </a:p>
          <a:p>
            <a:pPr algn="l"/>
            <a:r>
              <a:rPr lang="en-US" sz="1800" dirty="0" err="1">
                <a:solidFill>
                  <a:schemeClr val="tx1"/>
                </a:solidFill>
                <a:latin typeface="Courier New" pitchFamily="49" charset="0"/>
                <a:cs typeface="Courier New" pitchFamily="49" charset="0"/>
                <a:sym typeface="Courier New Bold" charset="0"/>
              </a:rPr>
              <a:t>printf("Characters</a:t>
            </a:r>
            <a:r>
              <a:rPr lang="en-US" sz="1800" dirty="0">
                <a:solidFill>
                  <a:schemeClr val="tx1"/>
                </a:solidFill>
                <a:latin typeface="Courier New" pitchFamily="49" charset="0"/>
                <a:cs typeface="Courier New" pitchFamily="49" charset="0"/>
                <a:sym typeface="Courier New Bold" charset="0"/>
              </a:rPr>
              <a:t> 0-7 ==  [0x%x,0x%x,0x%x,0x%x,0x%x,0x%x,0x%x,0x%x]\n",</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dw.c[0], dw.c[1], dw.c[2], dw.c[3],</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dw.c[4], dw.c[5], dw.c[6], dw.c[7]);</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endParaRPr lang="en-US" sz="1800" dirty="0">
              <a:solidFill>
                <a:schemeClr val="tx1"/>
              </a:solidFill>
              <a:latin typeface="Courier New" pitchFamily="49" charset="0"/>
              <a:ea typeface="Monaco" charset="0"/>
              <a:cs typeface="Courier New" pitchFamily="49" charset="0"/>
              <a:sym typeface="Courier New Bold" charset="0"/>
            </a:endParaRPr>
          </a:p>
          <a:p>
            <a:pPr algn="l"/>
            <a:r>
              <a:rPr lang="en-US" sz="1800" dirty="0" err="1">
                <a:solidFill>
                  <a:schemeClr val="tx1"/>
                </a:solidFill>
                <a:latin typeface="Courier New" pitchFamily="49" charset="0"/>
                <a:cs typeface="Courier New" pitchFamily="49" charset="0"/>
                <a:sym typeface="Courier New Bold" charset="0"/>
              </a:rPr>
              <a:t>printf("Shorts</a:t>
            </a:r>
            <a:r>
              <a:rPr lang="en-US" sz="1800" dirty="0">
                <a:solidFill>
                  <a:schemeClr val="tx1"/>
                </a:solidFill>
                <a:latin typeface="Courier New" pitchFamily="49" charset="0"/>
                <a:cs typeface="Courier New" pitchFamily="49" charset="0"/>
                <a:sym typeface="Courier New Bold" charset="0"/>
              </a:rPr>
              <a:t> 0-3 == [0x%x,0x%x,0x%x,0x%x]\n",</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dw.s[0], dw.s[1], dw.s[2], dw.s[3]);</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endParaRPr lang="en-US" sz="1800" dirty="0">
              <a:solidFill>
                <a:schemeClr val="tx1"/>
              </a:solidFill>
              <a:latin typeface="Courier New" pitchFamily="49" charset="0"/>
              <a:ea typeface="Monaco" charset="0"/>
              <a:cs typeface="Courier New" pitchFamily="49" charset="0"/>
              <a:sym typeface="Courier New Bold" charset="0"/>
            </a:endParaRPr>
          </a:p>
          <a:p>
            <a:pPr algn="l"/>
            <a:r>
              <a:rPr lang="en-US" sz="1800" dirty="0" err="1">
                <a:solidFill>
                  <a:schemeClr val="tx1"/>
                </a:solidFill>
                <a:latin typeface="Courier New" pitchFamily="49" charset="0"/>
                <a:cs typeface="Courier New" pitchFamily="49" charset="0"/>
                <a:sym typeface="Courier New Bold" charset="0"/>
              </a:rPr>
              <a:t>printf("Ints</a:t>
            </a:r>
            <a:r>
              <a:rPr lang="en-US" sz="1800" dirty="0">
                <a:solidFill>
                  <a:schemeClr val="tx1"/>
                </a:solidFill>
                <a:latin typeface="Courier New" pitchFamily="49" charset="0"/>
                <a:cs typeface="Courier New" pitchFamily="49" charset="0"/>
                <a:sym typeface="Courier New Bold" charset="0"/>
              </a:rPr>
              <a:t> 0-1 == [0x%x,0x%x]\n",</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dw.i[0], dw.i[1]);</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endParaRPr lang="en-US" sz="1800" dirty="0">
              <a:solidFill>
                <a:schemeClr val="tx1"/>
              </a:solidFill>
              <a:latin typeface="Courier New" pitchFamily="49" charset="0"/>
              <a:ea typeface="Monaco" charset="0"/>
              <a:cs typeface="Courier New" pitchFamily="49" charset="0"/>
              <a:sym typeface="Courier New Bold" charset="0"/>
            </a:endParaRPr>
          </a:p>
          <a:p>
            <a:pPr algn="l"/>
            <a:r>
              <a:rPr lang="en-US" sz="1800" dirty="0" err="1">
                <a:solidFill>
                  <a:schemeClr val="tx1"/>
                </a:solidFill>
                <a:latin typeface="Courier New" pitchFamily="49" charset="0"/>
                <a:cs typeface="Courier New" pitchFamily="49" charset="0"/>
                <a:sym typeface="Courier New Bold" charset="0"/>
              </a:rPr>
              <a:t>printf("Long</a:t>
            </a:r>
            <a:r>
              <a:rPr lang="en-US" sz="1800" dirty="0">
                <a:solidFill>
                  <a:schemeClr val="tx1"/>
                </a:solidFill>
                <a:latin typeface="Courier New" pitchFamily="49" charset="0"/>
                <a:cs typeface="Courier New" pitchFamily="49" charset="0"/>
                <a:sym typeface="Courier New Bold" charset="0"/>
              </a:rPr>
              <a:t> 0 == [0x%lx]\n",</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dw.l[0]);</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xfrm>
            <a:off x="762000" y="0"/>
            <a:ext cx="6223000" cy="1165225"/>
          </a:xfrm>
          <a:ln/>
        </p:spPr>
        <p:txBody>
          <a:bodyPr/>
          <a:lstStyle/>
          <a:p>
            <a:pPr marL="80963" indent="-80963"/>
            <a:r>
              <a:rPr lang="en-US">
                <a:latin typeface="Calibri" charset="0"/>
                <a:ea typeface="Calibri" charset="0"/>
                <a:cs typeface="Calibri" charset="0"/>
                <a:sym typeface="Calibri" charset="0"/>
              </a:rPr>
              <a:t>Byte Ordering on Sun</a:t>
            </a:r>
            <a:endParaRPr lang="en-US">
              <a:latin typeface="Calibri" charset="0"/>
              <a:ea typeface="ヒラギノ角ゴ ProN W3" charset="0"/>
              <a:cs typeface="ヒラギノ角ゴ ProN W3" charset="0"/>
              <a:sym typeface="Calibri" charset="0"/>
            </a:endParaRPr>
          </a:p>
        </p:txBody>
      </p:sp>
      <p:sp>
        <p:nvSpPr>
          <p:cNvPr id="37892" name="Rectangle 4"/>
          <p:cNvSpPr>
            <a:spLocks/>
          </p:cNvSpPr>
          <p:nvPr/>
        </p:nvSpPr>
        <p:spPr bwMode="auto">
          <a:xfrm>
            <a:off x="457200" y="1143000"/>
            <a:ext cx="26162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a:solidFill>
                  <a:schemeClr val="tx1"/>
                </a:solidFill>
                <a:latin typeface="Calibri" charset="0"/>
                <a:ea typeface="Calibri" charset="0"/>
                <a:cs typeface="Calibri" charset="0"/>
                <a:sym typeface="Calibri" charset="0"/>
              </a:rPr>
              <a:t>Big Endian</a:t>
            </a:r>
          </a:p>
        </p:txBody>
      </p:sp>
      <p:sp>
        <p:nvSpPr>
          <p:cNvPr id="37893" name="Rectangle 5"/>
          <p:cNvSpPr>
            <a:spLocks/>
          </p:cNvSpPr>
          <p:nvPr/>
        </p:nvSpPr>
        <p:spPr bwMode="auto">
          <a:xfrm>
            <a:off x="228600" y="5029200"/>
            <a:ext cx="8686800" cy="1295400"/>
          </a:xfrm>
          <a:prstGeom prst="rect">
            <a:avLst/>
          </a:prstGeom>
          <a:noFill/>
          <a:ln w="25400" cap="flat">
            <a:noFill/>
            <a:miter lim="800000"/>
            <a:headEnd type="none" w="med" len="med"/>
            <a:tailEnd type="none" w="med" len="med"/>
          </a:ln>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charset="0"/>
              </a:rPr>
              <a:t>Characters 0-7 == [0xf0,0xf1,0xf2,0xf3,0xf4,0xf5,0xf6,0xf7]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Shorts     0-3 == [0xf0f1,0xf2f3,0xf4f5,0xf6f7]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err="1">
                <a:solidFill>
                  <a:schemeClr val="tx1"/>
                </a:solidFill>
                <a:latin typeface="Courier New" pitchFamily="49" charset="0"/>
                <a:cs typeface="Courier New" pitchFamily="49" charset="0"/>
                <a:sym typeface="Courier New" charset="0"/>
              </a:rPr>
              <a:t>Ints</a:t>
            </a:r>
            <a:r>
              <a:rPr lang="en-US" sz="1800" dirty="0">
                <a:solidFill>
                  <a:schemeClr val="tx1"/>
                </a:solidFill>
                <a:latin typeface="Courier New" pitchFamily="49" charset="0"/>
                <a:cs typeface="Courier New" pitchFamily="49" charset="0"/>
                <a:sym typeface="Courier New" charset="0"/>
              </a:rPr>
              <a:t>       0-1 == [0xf0f1f2f3,0xf4f5f6f7]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Long       0   == [0xf0f1f2f3]</a:t>
            </a:r>
          </a:p>
        </p:txBody>
      </p:sp>
      <p:sp>
        <p:nvSpPr>
          <p:cNvPr id="37894" name="Rectangle 6"/>
          <p:cNvSpPr>
            <a:spLocks/>
          </p:cNvSpPr>
          <p:nvPr/>
        </p:nvSpPr>
        <p:spPr bwMode="auto">
          <a:xfrm>
            <a:off x="304800" y="4495800"/>
            <a:ext cx="36703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dirty="0">
                <a:solidFill>
                  <a:schemeClr val="tx1"/>
                </a:solidFill>
                <a:latin typeface="Calibri" charset="0"/>
                <a:ea typeface="Calibri" charset="0"/>
                <a:cs typeface="Calibri" charset="0"/>
                <a:sym typeface="Calibri" charset="0"/>
              </a:rPr>
              <a:t>Output on Sun:</a:t>
            </a:r>
          </a:p>
        </p:txBody>
      </p:sp>
      <p:graphicFrame>
        <p:nvGraphicFramePr>
          <p:cNvPr id="48" name="Table 47"/>
          <p:cNvGraphicFramePr>
            <a:graphicFrameLocks noGrp="1"/>
          </p:cNvGraphicFramePr>
          <p:nvPr/>
        </p:nvGraphicFramePr>
        <p:xfrm>
          <a:off x="1966913" y="1873905"/>
          <a:ext cx="6096000" cy="18542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1"/>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gridSpan="4">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endParaRPr lang="en-US"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9" name="Rectangle 12"/>
          <p:cNvSpPr>
            <a:spLocks/>
          </p:cNvSpPr>
          <p:nvPr/>
        </p:nvSpPr>
        <p:spPr bwMode="auto">
          <a:xfrm>
            <a:off x="1966162" y="3728105"/>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0" name="Rectangle 12"/>
          <p:cNvSpPr>
            <a:spLocks/>
          </p:cNvSpPr>
          <p:nvPr/>
        </p:nvSpPr>
        <p:spPr bwMode="auto">
          <a:xfrm>
            <a:off x="4653002" y="3734455"/>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1" name="Rectangle 12"/>
          <p:cNvSpPr>
            <a:spLocks/>
          </p:cNvSpPr>
          <p:nvPr/>
        </p:nvSpPr>
        <p:spPr bwMode="auto">
          <a:xfrm>
            <a:off x="5023648" y="3746500"/>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2" name="Rectangle 12"/>
          <p:cNvSpPr>
            <a:spLocks/>
          </p:cNvSpPr>
          <p:nvPr/>
        </p:nvSpPr>
        <p:spPr bwMode="auto">
          <a:xfrm>
            <a:off x="7724680" y="3728105"/>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3" name="Line 42"/>
          <p:cNvSpPr>
            <a:spLocks noChangeShapeType="1"/>
          </p:cNvSpPr>
          <p:nvPr/>
        </p:nvSpPr>
        <p:spPr bwMode="auto">
          <a:xfrm flipH="1">
            <a:off x="2489426" y="4038888"/>
            <a:ext cx="2134288" cy="0"/>
          </a:xfrm>
          <a:prstGeom prst="line">
            <a:avLst/>
          </a:prstGeom>
          <a:noFill/>
          <a:ln w="25400" cap="flat">
            <a:solidFill>
              <a:schemeClr val="accent2">
                <a:lumMod val="50000"/>
              </a:schemeClr>
            </a:solidFill>
            <a:prstDash val="solid"/>
            <a:round/>
            <a:headEnd type="triangle" w="med" len="med"/>
            <a:tailEnd type="none" w="med" len="med"/>
          </a:ln>
        </p:spPr>
        <p:txBody>
          <a:bodyPr lIns="0" tIns="0" rIns="0" bIns="0"/>
          <a:lstStyle/>
          <a:p>
            <a:endParaRPr lang="en-US"/>
          </a:p>
        </p:txBody>
      </p:sp>
      <p:sp>
        <p:nvSpPr>
          <p:cNvPr id="54" name="Rectangle 43"/>
          <p:cNvSpPr>
            <a:spLocks/>
          </p:cNvSpPr>
          <p:nvPr/>
        </p:nvSpPr>
        <p:spPr bwMode="auto">
          <a:xfrm>
            <a:off x="3224676" y="4050000"/>
            <a:ext cx="435115" cy="292100"/>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1400" dirty="0">
                <a:solidFill>
                  <a:srgbClr val="C00000"/>
                </a:solidFill>
                <a:latin typeface="Calibri" charset="0"/>
                <a:ea typeface="Calibri" charset="0"/>
                <a:cs typeface="Calibri" charset="0"/>
                <a:sym typeface="Calibri" charset="0"/>
              </a:rPr>
              <a:t>Print</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xfrm>
            <a:off x="685800" y="0"/>
            <a:ext cx="6273800" cy="1165225"/>
          </a:xfrm>
          <a:ln/>
        </p:spPr>
        <p:txBody>
          <a:bodyPr/>
          <a:lstStyle/>
          <a:p>
            <a:pPr marL="80963" indent="-80963"/>
            <a:r>
              <a:rPr lang="en-US" dirty="0">
                <a:latin typeface="Calibri" charset="0"/>
                <a:ea typeface="Calibri" charset="0"/>
                <a:cs typeface="Calibri" charset="0"/>
                <a:sym typeface="Calibri" charset="0"/>
              </a:rPr>
              <a:t>Byte Ordering on IA32</a:t>
            </a:r>
            <a:endParaRPr lang="en-US" dirty="0">
              <a:latin typeface="Calibri" charset="0"/>
              <a:ea typeface="ヒラギノ角ゴ ProN W3" charset="0"/>
              <a:cs typeface="ヒラギノ角ゴ ProN W3" charset="0"/>
              <a:sym typeface="Calibri" charset="0"/>
            </a:endParaRPr>
          </a:p>
        </p:txBody>
      </p:sp>
      <p:sp>
        <p:nvSpPr>
          <p:cNvPr id="36868" name="Rectangle 4"/>
          <p:cNvSpPr>
            <a:spLocks/>
          </p:cNvSpPr>
          <p:nvPr/>
        </p:nvSpPr>
        <p:spPr bwMode="auto">
          <a:xfrm>
            <a:off x="457200" y="1143000"/>
            <a:ext cx="26162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a:solidFill>
                  <a:schemeClr val="tx1"/>
                </a:solidFill>
                <a:latin typeface="Calibri" charset="0"/>
                <a:ea typeface="Calibri" charset="0"/>
                <a:cs typeface="Calibri" charset="0"/>
                <a:sym typeface="Calibri" charset="0"/>
              </a:rPr>
              <a:t>Little Endian</a:t>
            </a:r>
          </a:p>
        </p:txBody>
      </p:sp>
      <p:sp>
        <p:nvSpPr>
          <p:cNvPr id="36869" name="Rectangle 5"/>
          <p:cNvSpPr>
            <a:spLocks/>
          </p:cNvSpPr>
          <p:nvPr/>
        </p:nvSpPr>
        <p:spPr bwMode="auto">
          <a:xfrm>
            <a:off x="228601" y="4876800"/>
            <a:ext cx="8458199" cy="1447800"/>
          </a:xfrm>
          <a:prstGeom prst="rect">
            <a:avLst/>
          </a:prstGeom>
          <a:noFill/>
          <a:ln w="25400" cap="flat">
            <a:noFill/>
            <a:miter lim="800000"/>
            <a:headEnd type="none" w="med" len="med"/>
            <a:tailEnd type="none" w="med" len="med"/>
          </a:ln>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charset="0"/>
              </a:rPr>
              <a:t>Characters 0-7 == [0xf0,0xf1,0xf2,0xf3,0xf4,0xf5,0xf6,0xf7]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Shorts     0-3 == [0xf1f0,0xf3f2,0xf5f4,0xf7f6]</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err="1">
                <a:solidFill>
                  <a:schemeClr val="tx1"/>
                </a:solidFill>
                <a:latin typeface="Courier New" pitchFamily="49" charset="0"/>
                <a:cs typeface="Courier New" pitchFamily="49" charset="0"/>
                <a:sym typeface="Courier New" charset="0"/>
              </a:rPr>
              <a:t>Ints</a:t>
            </a:r>
            <a:r>
              <a:rPr lang="en-US" sz="1800" dirty="0">
                <a:solidFill>
                  <a:schemeClr val="tx1"/>
                </a:solidFill>
                <a:latin typeface="Courier New" pitchFamily="49" charset="0"/>
                <a:cs typeface="Courier New" pitchFamily="49" charset="0"/>
                <a:sym typeface="Courier New" charset="0"/>
              </a:rPr>
              <a:t>       0-1 == [0xf3f2f1f0,0xf7f6f5f4]</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Long       0   == [0xf3f2f1f0]</a:t>
            </a:r>
          </a:p>
        </p:txBody>
      </p:sp>
      <p:sp>
        <p:nvSpPr>
          <p:cNvPr id="36870" name="Rectangle 6"/>
          <p:cNvSpPr>
            <a:spLocks/>
          </p:cNvSpPr>
          <p:nvPr/>
        </p:nvSpPr>
        <p:spPr bwMode="auto">
          <a:xfrm>
            <a:off x="284163" y="4432300"/>
            <a:ext cx="36703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dirty="0">
                <a:solidFill>
                  <a:schemeClr val="tx1"/>
                </a:solidFill>
                <a:latin typeface="Calibri" charset="0"/>
                <a:ea typeface="Calibri" charset="0"/>
                <a:cs typeface="Calibri" charset="0"/>
                <a:sym typeface="Calibri" charset="0"/>
              </a:rPr>
              <a:t>Output:</a:t>
            </a:r>
          </a:p>
        </p:txBody>
      </p:sp>
      <p:graphicFrame>
        <p:nvGraphicFramePr>
          <p:cNvPr id="50" name="Table 49"/>
          <p:cNvGraphicFramePr>
            <a:graphicFrameLocks noGrp="1"/>
          </p:cNvGraphicFramePr>
          <p:nvPr/>
        </p:nvGraphicFramePr>
        <p:xfrm>
          <a:off x="1966913" y="1873905"/>
          <a:ext cx="6096000" cy="18542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1"/>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gridSpan="4">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endParaRPr lang="en-US"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2" name="Rectangle 12"/>
          <p:cNvSpPr>
            <a:spLocks/>
          </p:cNvSpPr>
          <p:nvPr/>
        </p:nvSpPr>
        <p:spPr bwMode="auto">
          <a:xfrm>
            <a:off x="2047914" y="3728105"/>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3" name="Rectangle 12"/>
          <p:cNvSpPr>
            <a:spLocks/>
          </p:cNvSpPr>
          <p:nvPr/>
        </p:nvSpPr>
        <p:spPr bwMode="auto">
          <a:xfrm>
            <a:off x="4571249" y="3734455"/>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4" name="Rectangle 12"/>
          <p:cNvSpPr>
            <a:spLocks/>
          </p:cNvSpPr>
          <p:nvPr/>
        </p:nvSpPr>
        <p:spPr bwMode="auto">
          <a:xfrm>
            <a:off x="5105400" y="3746500"/>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5" name="Rectangle 12"/>
          <p:cNvSpPr>
            <a:spLocks/>
          </p:cNvSpPr>
          <p:nvPr/>
        </p:nvSpPr>
        <p:spPr bwMode="auto">
          <a:xfrm>
            <a:off x="7642927" y="3728105"/>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6" name="Line 42"/>
          <p:cNvSpPr>
            <a:spLocks noChangeShapeType="1"/>
          </p:cNvSpPr>
          <p:nvPr/>
        </p:nvSpPr>
        <p:spPr bwMode="auto">
          <a:xfrm>
            <a:off x="2489426" y="4038888"/>
            <a:ext cx="2134288" cy="0"/>
          </a:xfrm>
          <a:prstGeom prst="line">
            <a:avLst/>
          </a:prstGeom>
          <a:noFill/>
          <a:ln w="25400" cap="flat">
            <a:solidFill>
              <a:schemeClr val="accent2">
                <a:lumMod val="50000"/>
              </a:schemeClr>
            </a:solidFill>
            <a:prstDash val="solid"/>
            <a:round/>
            <a:headEnd type="triangle" w="med" len="med"/>
            <a:tailEnd type="none" w="med" len="med"/>
          </a:ln>
        </p:spPr>
        <p:txBody>
          <a:bodyPr lIns="0" tIns="0" rIns="0" bIns="0"/>
          <a:lstStyle/>
          <a:p>
            <a:endParaRPr lang="en-US"/>
          </a:p>
        </p:txBody>
      </p:sp>
      <p:sp>
        <p:nvSpPr>
          <p:cNvPr id="57" name="Rectangle 43"/>
          <p:cNvSpPr>
            <a:spLocks/>
          </p:cNvSpPr>
          <p:nvPr/>
        </p:nvSpPr>
        <p:spPr bwMode="auto">
          <a:xfrm>
            <a:off x="3224676" y="4050000"/>
            <a:ext cx="435115" cy="292100"/>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1400" dirty="0">
                <a:solidFill>
                  <a:srgbClr val="C00000"/>
                </a:solidFill>
                <a:latin typeface="Calibri" charset="0"/>
                <a:ea typeface="Calibri" charset="0"/>
                <a:cs typeface="Calibri" charset="0"/>
                <a:sym typeface="Calibri" charset="0"/>
              </a:rPr>
              <a:t>Print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5"/>
          <p:cNvSpPr>
            <a:spLocks noChangeArrowheads="1"/>
          </p:cNvSpPr>
          <p:nvPr/>
        </p:nvSpPr>
        <p:spPr bwMode="auto">
          <a:xfrm>
            <a:off x="2667000" y="4038600"/>
            <a:ext cx="2667000" cy="533400"/>
          </a:xfrm>
          <a:prstGeom prst="rect">
            <a:avLst/>
          </a:prstGeom>
          <a:solidFill>
            <a:srgbClr val="F6F5BD"/>
          </a:solidFill>
          <a:ln w="25400">
            <a:noFill/>
            <a:miter lim="800000"/>
            <a:headEnd/>
            <a:tailEnd/>
          </a:ln>
        </p:spPr>
        <p:txBody>
          <a:bodyPr wrap="none" anchor="ctr"/>
          <a:lstStyle/>
          <a:p>
            <a:pPr eaLnBrk="0" hangingPunct="0"/>
            <a:endParaRPr lang="en-US" sz="1800">
              <a:latin typeface="Calibri" pitchFamily="34" charset="0"/>
            </a:endParaRPr>
          </a:p>
        </p:txBody>
      </p:sp>
      <p:sp>
        <p:nvSpPr>
          <p:cNvPr id="13315" name="Rectangle 25"/>
          <p:cNvSpPr>
            <a:spLocks noChangeArrowheads="1"/>
          </p:cNvSpPr>
          <p:nvPr/>
        </p:nvSpPr>
        <p:spPr bwMode="auto">
          <a:xfrm>
            <a:off x="2667000" y="3499005"/>
            <a:ext cx="2667000" cy="539595"/>
          </a:xfrm>
          <a:prstGeom prst="rect">
            <a:avLst/>
          </a:prstGeom>
          <a:solidFill>
            <a:srgbClr val="F1C7C7"/>
          </a:solidFill>
          <a:ln w="25400">
            <a:noFill/>
            <a:miter lim="800000"/>
            <a:headEnd/>
            <a:tailEnd/>
          </a:ln>
        </p:spPr>
        <p:txBody>
          <a:bodyPr wrap="none" anchor="ctr"/>
          <a:lstStyle/>
          <a:p>
            <a:pPr eaLnBrk="0" hangingPunct="0"/>
            <a:endParaRPr lang="en-US" sz="1800">
              <a:latin typeface="Calibri" pitchFamily="34" charset="0"/>
            </a:endParaRPr>
          </a:p>
        </p:txBody>
      </p:sp>
      <p:sp>
        <p:nvSpPr>
          <p:cNvPr id="32" name="Rectangle 25"/>
          <p:cNvSpPr>
            <a:spLocks noChangeArrowheads="1"/>
          </p:cNvSpPr>
          <p:nvPr/>
        </p:nvSpPr>
        <p:spPr bwMode="auto">
          <a:xfrm>
            <a:off x="2667000" y="2073275"/>
            <a:ext cx="2667000" cy="304800"/>
          </a:xfrm>
          <a:prstGeom prst="rect">
            <a:avLst/>
          </a:prstGeom>
          <a:solidFill>
            <a:schemeClr val="accent2">
              <a:lumMod val="20000"/>
              <a:lumOff val="80000"/>
            </a:schemeClr>
          </a:solidFill>
          <a:ln w="25400">
            <a:no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13317" name="Rectangle 25"/>
          <p:cNvSpPr>
            <a:spLocks noChangeArrowheads="1"/>
          </p:cNvSpPr>
          <p:nvPr/>
        </p:nvSpPr>
        <p:spPr bwMode="auto">
          <a:xfrm>
            <a:off x="2667000" y="2438400"/>
            <a:ext cx="2667000" cy="1066800"/>
          </a:xfrm>
          <a:prstGeom prst="rect">
            <a:avLst/>
          </a:prstGeom>
          <a:solidFill>
            <a:srgbClr val="D5F1CF"/>
          </a:solidFill>
          <a:ln w="25400">
            <a:noFill/>
            <a:miter lim="800000"/>
            <a:headEnd/>
            <a:tailEnd/>
          </a:ln>
        </p:spPr>
        <p:txBody>
          <a:bodyPr wrap="none" anchor="ctr"/>
          <a:lstStyle/>
          <a:p>
            <a:pPr eaLnBrk="0" hangingPunct="0"/>
            <a:endParaRPr lang="en-US" sz="1800">
              <a:latin typeface="Calibri" pitchFamily="34" charset="0"/>
            </a:endParaRPr>
          </a:p>
        </p:txBody>
      </p:sp>
      <p:sp>
        <p:nvSpPr>
          <p:cNvPr id="13318" name="Rectangle 2"/>
          <p:cNvSpPr>
            <a:spLocks noGrp="1" noChangeArrowheads="1"/>
          </p:cNvSpPr>
          <p:nvPr>
            <p:ph type="title"/>
          </p:nvPr>
        </p:nvSpPr>
        <p:spPr>
          <a:xfrm>
            <a:off x="431800" y="533400"/>
            <a:ext cx="6578600" cy="573088"/>
          </a:xfrm>
        </p:spPr>
        <p:txBody>
          <a:bodyPr/>
          <a:lstStyle/>
          <a:p>
            <a:pPr eaLnBrk="1" hangingPunct="1"/>
            <a:r>
              <a:rPr lang="en-US" dirty="0"/>
              <a:t>x86-64 Example Addresses</a:t>
            </a:r>
          </a:p>
        </p:txBody>
      </p:sp>
      <p:sp>
        <p:nvSpPr>
          <p:cNvPr id="13319" name="Rectangle 3"/>
          <p:cNvSpPr>
            <a:spLocks noChangeArrowheads="1"/>
          </p:cNvSpPr>
          <p:nvPr/>
        </p:nvSpPr>
        <p:spPr bwMode="auto">
          <a:xfrm>
            <a:off x="152400" y="2066925"/>
            <a:ext cx="5638800" cy="2582759"/>
          </a:xfrm>
          <a:prstGeom prst="rect">
            <a:avLst/>
          </a:prstGeom>
          <a:noFill/>
          <a:ln w="12700">
            <a:noFill/>
            <a:miter lim="800000"/>
            <a:headEnd/>
            <a:tailEnd/>
          </a:ln>
        </p:spPr>
        <p:txBody>
          <a:bodyPr wrap="square" lIns="90487" tIns="44450" rIns="90487" bIns="44450">
            <a:spAutoFit/>
          </a:bodyPr>
          <a:lstStyle/>
          <a:p>
            <a:pPr eaLnBrk="0" hangingPunct="0">
              <a:tabLst>
                <a:tab pos="2511425" algn="l"/>
              </a:tabLst>
            </a:pPr>
            <a:r>
              <a:rPr lang="en-US" sz="1800" dirty="0">
                <a:latin typeface="Courier New" pitchFamily="49" charset="0"/>
              </a:rPr>
              <a:t>local	0x00007ffe4d3be87c </a:t>
            </a:r>
          </a:p>
          <a:p>
            <a:pPr eaLnBrk="0" hangingPunct="0">
              <a:tabLst>
                <a:tab pos="2511425" algn="l"/>
              </a:tabLst>
            </a:pPr>
            <a:r>
              <a:rPr lang="en-US" sz="1800" dirty="0">
                <a:latin typeface="Courier New" pitchFamily="49" charset="0"/>
              </a:rPr>
              <a:t>phuge1 	0x00007f7262a1e010 </a:t>
            </a:r>
          </a:p>
          <a:p>
            <a:pPr eaLnBrk="0" hangingPunct="0">
              <a:tabLst>
                <a:tab pos="2511425" algn="l"/>
              </a:tabLst>
            </a:pPr>
            <a:r>
              <a:rPr lang="en-US" sz="1800" dirty="0">
                <a:latin typeface="Courier New" pitchFamily="49" charset="0"/>
              </a:rPr>
              <a:t>phuge3 	0x00007f7162a1d010 </a:t>
            </a:r>
          </a:p>
          <a:p>
            <a:pPr eaLnBrk="0" hangingPunct="0">
              <a:tabLst>
                <a:tab pos="2511425" algn="l"/>
              </a:tabLst>
            </a:pPr>
            <a:r>
              <a:rPr lang="en-US" sz="1800" dirty="0">
                <a:latin typeface="Courier New" pitchFamily="49" charset="0"/>
              </a:rPr>
              <a:t>psmall4	0x000000008359d120 </a:t>
            </a:r>
          </a:p>
          <a:p>
            <a:pPr eaLnBrk="0" hangingPunct="0">
              <a:tabLst>
                <a:tab pos="2511425" algn="l"/>
              </a:tabLst>
            </a:pPr>
            <a:r>
              <a:rPr lang="en-US" sz="1800" dirty="0">
                <a:latin typeface="Courier New" pitchFamily="49" charset="0"/>
              </a:rPr>
              <a:t>psmall2	0x000000008359d010 </a:t>
            </a:r>
          </a:p>
          <a:p>
            <a:pPr eaLnBrk="0" hangingPunct="0">
              <a:tabLst>
                <a:tab pos="2511425" algn="l"/>
              </a:tabLst>
            </a:pPr>
            <a:r>
              <a:rPr lang="en-US" sz="1800" dirty="0" err="1">
                <a:latin typeface="Courier New" pitchFamily="49" charset="0"/>
              </a:rPr>
              <a:t>big_array</a:t>
            </a:r>
            <a:r>
              <a:rPr lang="en-US" sz="1800" dirty="0">
                <a:latin typeface="Courier New" pitchFamily="49" charset="0"/>
              </a:rPr>
              <a:t> 	0x0000000080601060 </a:t>
            </a:r>
          </a:p>
          <a:p>
            <a:pPr eaLnBrk="0" hangingPunct="0">
              <a:tabLst>
                <a:tab pos="2511425" algn="l"/>
              </a:tabLst>
            </a:pPr>
            <a:r>
              <a:rPr lang="en-US" sz="1800" dirty="0" err="1">
                <a:latin typeface="Courier New" pitchFamily="49" charset="0"/>
              </a:rPr>
              <a:t>huge_array</a:t>
            </a:r>
            <a:r>
              <a:rPr lang="en-US" sz="1800" dirty="0">
                <a:latin typeface="Courier New" pitchFamily="49" charset="0"/>
              </a:rPr>
              <a:t> 	0x0000000000601060 </a:t>
            </a:r>
          </a:p>
          <a:p>
            <a:pPr eaLnBrk="0" hangingPunct="0">
              <a:tabLst>
                <a:tab pos="2511425" algn="l"/>
              </a:tabLst>
            </a:pPr>
            <a:r>
              <a:rPr lang="en-US" sz="1800" dirty="0">
                <a:latin typeface="Courier New" pitchFamily="49" charset="0"/>
              </a:rPr>
              <a:t>main()	0x000000000040060c</a:t>
            </a:r>
          </a:p>
          <a:p>
            <a:pPr eaLnBrk="0" hangingPunct="0">
              <a:tabLst>
                <a:tab pos="2511425" algn="l"/>
              </a:tabLst>
            </a:pPr>
            <a:r>
              <a:rPr lang="en-US" sz="1800" dirty="0">
                <a:latin typeface="Courier New" pitchFamily="49" charset="0"/>
              </a:rPr>
              <a:t>useless() 	0x0000000000400590</a:t>
            </a:r>
          </a:p>
        </p:txBody>
      </p:sp>
      <p:sp>
        <p:nvSpPr>
          <p:cNvPr id="438308" name="Text Box 36"/>
          <p:cNvSpPr txBox="1">
            <a:spLocks noChangeArrowheads="1"/>
          </p:cNvSpPr>
          <p:nvPr/>
        </p:nvSpPr>
        <p:spPr bwMode="auto">
          <a:xfrm>
            <a:off x="457200" y="1214438"/>
            <a:ext cx="2474913" cy="461962"/>
          </a:xfrm>
          <a:prstGeom prst="rect">
            <a:avLst/>
          </a:prstGeom>
          <a:noFill/>
          <a:ln w="19050">
            <a:noFill/>
            <a:miter lim="800000"/>
            <a:headEnd/>
            <a:tailEnd type="none" w="sm" len="sm"/>
          </a:ln>
          <a:effectLst/>
        </p:spPr>
        <p:txBody>
          <a:bodyPr wrap="none" lIns="45720" rIns="45720">
            <a:spAutoFit/>
          </a:bodyPr>
          <a:lstStyle/>
          <a:p>
            <a:pPr eaLnBrk="0" hangingPunct="0">
              <a:defRPr/>
            </a:pPr>
            <a:r>
              <a:rPr lang="en-US" i="1" dirty="0">
                <a:solidFill>
                  <a:schemeClr val="tx1">
                    <a:lumMod val="50000"/>
                    <a:lumOff val="50000"/>
                  </a:schemeClr>
                </a:solidFill>
                <a:latin typeface="Calibri" pitchFamily="34" charset="0"/>
                <a:cs typeface="+mn-cs"/>
              </a:rPr>
              <a:t>address range ~2</a:t>
            </a:r>
            <a:r>
              <a:rPr lang="en-US" i="1" baseline="30000" dirty="0">
                <a:solidFill>
                  <a:schemeClr val="tx1">
                    <a:lumMod val="50000"/>
                    <a:lumOff val="50000"/>
                  </a:schemeClr>
                </a:solidFill>
                <a:latin typeface="Calibri" pitchFamily="34" charset="0"/>
                <a:cs typeface="+mn-cs"/>
              </a:rPr>
              <a:t>47</a:t>
            </a:r>
          </a:p>
        </p:txBody>
      </p:sp>
      <p:sp>
        <p:nvSpPr>
          <p:cNvPr id="13322" name="Text Box 19"/>
          <p:cNvSpPr txBox="1">
            <a:spLocks noChangeArrowheads="1"/>
          </p:cNvSpPr>
          <p:nvPr/>
        </p:nvSpPr>
        <p:spPr bwMode="auto">
          <a:xfrm>
            <a:off x="5867400" y="6262688"/>
            <a:ext cx="1011238" cy="369887"/>
          </a:xfrm>
          <a:prstGeom prst="rect">
            <a:avLst/>
          </a:prstGeom>
          <a:noFill/>
          <a:ln w="25400">
            <a:noFill/>
            <a:miter lim="800000"/>
            <a:headEnd/>
            <a:tailEnd/>
          </a:ln>
        </p:spPr>
        <p:txBody>
          <a:bodyPr wrap="none">
            <a:spAutoFit/>
          </a:bodyPr>
          <a:lstStyle/>
          <a:p>
            <a:pPr eaLnBrk="0" hangingPunct="0"/>
            <a:r>
              <a:rPr lang="en-US" sz="1800">
                <a:latin typeface="Courier New" pitchFamily="49" charset="0"/>
              </a:rPr>
              <a:t>000000</a:t>
            </a:r>
          </a:p>
        </p:txBody>
      </p:sp>
      <p:sp>
        <p:nvSpPr>
          <p:cNvPr id="19" name="Rectangle 20"/>
          <p:cNvSpPr>
            <a:spLocks noChangeArrowheads="1"/>
          </p:cNvSpPr>
          <p:nvPr/>
        </p:nvSpPr>
        <p:spPr bwMode="auto">
          <a:xfrm>
            <a:off x="6858000" y="914400"/>
            <a:ext cx="1447800" cy="5562600"/>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13325" name="Rectangle 23"/>
          <p:cNvSpPr>
            <a:spLocks noChangeArrowheads="1"/>
          </p:cNvSpPr>
          <p:nvPr/>
        </p:nvSpPr>
        <p:spPr bwMode="auto">
          <a:xfrm>
            <a:off x="6858000" y="5867400"/>
            <a:ext cx="1447800" cy="304800"/>
          </a:xfrm>
          <a:prstGeom prst="rect">
            <a:avLst/>
          </a:prstGeom>
          <a:solidFill>
            <a:srgbClr val="F6F5BD"/>
          </a:solidFill>
          <a:ln w="25400">
            <a:solidFill>
              <a:schemeClr val="tx1"/>
            </a:solidFill>
            <a:miter lim="800000"/>
            <a:headEnd/>
            <a:tailEnd/>
          </a:ln>
        </p:spPr>
        <p:txBody>
          <a:bodyPr wrap="none" anchor="ctr"/>
          <a:lstStyle/>
          <a:p>
            <a:pPr eaLnBrk="0" hangingPunct="0"/>
            <a:r>
              <a:rPr lang="en-US" sz="1800" dirty="0">
                <a:latin typeface="Calibri" pitchFamily="34" charset="0"/>
              </a:rPr>
              <a:t>Text  </a:t>
            </a:r>
            <a:r>
              <a:rPr lang="en-US" sz="1400" dirty="0">
                <a:solidFill>
                  <a:schemeClr val="tx1">
                    <a:lumMod val="50000"/>
                    <a:lumOff val="50000"/>
                  </a:schemeClr>
                </a:solidFill>
                <a:latin typeface="Calibri" pitchFamily="34" charset="0"/>
              </a:rPr>
              <a:t>(code)</a:t>
            </a:r>
            <a:endParaRPr lang="en-US" sz="1800" dirty="0">
              <a:solidFill>
                <a:schemeClr val="tx1">
                  <a:lumMod val="50000"/>
                  <a:lumOff val="50000"/>
                </a:schemeClr>
              </a:solidFill>
              <a:latin typeface="Calibri" pitchFamily="34" charset="0"/>
            </a:endParaRPr>
          </a:p>
        </p:txBody>
      </p:sp>
      <p:sp>
        <p:nvSpPr>
          <p:cNvPr id="13326" name="Rectangle 24"/>
          <p:cNvSpPr>
            <a:spLocks noChangeArrowheads="1"/>
          </p:cNvSpPr>
          <p:nvPr/>
        </p:nvSpPr>
        <p:spPr bwMode="auto">
          <a:xfrm>
            <a:off x="6858000" y="5562600"/>
            <a:ext cx="1447800" cy="304800"/>
          </a:xfrm>
          <a:prstGeom prst="rect">
            <a:avLst/>
          </a:prstGeom>
          <a:solidFill>
            <a:srgbClr val="F1C7C7"/>
          </a:solidFill>
          <a:ln w="25400">
            <a:solidFill>
              <a:schemeClr val="tx1"/>
            </a:solidFill>
            <a:miter lim="800000"/>
            <a:headEnd/>
            <a:tailEnd/>
          </a:ln>
        </p:spPr>
        <p:txBody>
          <a:bodyPr wrap="none" anchor="ctr"/>
          <a:lstStyle/>
          <a:p>
            <a:pPr eaLnBrk="0" hangingPunct="0"/>
            <a:r>
              <a:rPr lang="en-US" sz="1800" dirty="0">
                <a:latin typeface="Calibri" pitchFamily="34" charset="0"/>
              </a:rPr>
              <a:t>Data </a:t>
            </a:r>
            <a:r>
              <a:rPr lang="en-US" sz="1400" dirty="0">
                <a:solidFill>
                  <a:schemeClr val="tx1">
                    <a:lumMod val="50000"/>
                    <a:lumOff val="50000"/>
                  </a:schemeClr>
                </a:solidFill>
                <a:latin typeface="Calibri" pitchFamily="34" charset="0"/>
              </a:rPr>
              <a:t>(statically allocated)</a:t>
            </a:r>
            <a:endParaRPr lang="en-US" sz="1800" dirty="0">
              <a:solidFill>
                <a:schemeClr val="tx1">
                  <a:lumMod val="50000"/>
                  <a:lumOff val="50000"/>
                </a:schemeClr>
              </a:solidFill>
              <a:latin typeface="Calibri" pitchFamily="34" charset="0"/>
            </a:endParaRPr>
          </a:p>
        </p:txBody>
      </p:sp>
      <p:sp>
        <p:nvSpPr>
          <p:cNvPr id="13327" name="Rectangle 25"/>
          <p:cNvSpPr>
            <a:spLocks noChangeArrowheads="1"/>
          </p:cNvSpPr>
          <p:nvPr/>
        </p:nvSpPr>
        <p:spPr bwMode="auto">
          <a:xfrm>
            <a:off x="6858000" y="4267200"/>
            <a:ext cx="1447800" cy="129540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sp>
        <p:nvSpPr>
          <p:cNvPr id="13329" name="Line 35"/>
          <p:cNvSpPr>
            <a:spLocks noChangeShapeType="1"/>
          </p:cNvSpPr>
          <p:nvPr/>
        </p:nvSpPr>
        <p:spPr bwMode="auto">
          <a:xfrm flipV="1">
            <a:off x="7581900" y="4038600"/>
            <a:ext cx="0" cy="2286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28" name="TextBox 27"/>
          <p:cNvSpPr txBox="1"/>
          <p:nvPr/>
        </p:nvSpPr>
        <p:spPr>
          <a:xfrm>
            <a:off x="6770688" y="304800"/>
            <a:ext cx="1949450" cy="369888"/>
          </a:xfrm>
          <a:prstGeom prst="rect">
            <a:avLst/>
          </a:prstGeom>
          <a:noFill/>
        </p:spPr>
        <p:txBody>
          <a:bodyPr wrap="none">
            <a:spAutoFit/>
          </a:bodyPr>
          <a:lstStyle/>
          <a:p>
            <a:pPr eaLnBrk="0" hangingPunct="0">
              <a:defRPr/>
            </a:pPr>
            <a:r>
              <a:rPr lang="en-US" sz="1800" i="1" dirty="0">
                <a:solidFill>
                  <a:schemeClr val="tx1">
                    <a:lumMod val="50000"/>
                    <a:lumOff val="50000"/>
                  </a:schemeClr>
                </a:solidFill>
                <a:latin typeface="Calibri" pitchFamily="34" charset="0"/>
                <a:cs typeface="+mn-cs"/>
              </a:rPr>
              <a:t>not drawn to scale</a:t>
            </a:r>
          </a:p>
        </p:txBody>
      </p:sp>
      <p:sp>
        <p:nvSpPr>
          <p:cNvPr id="21" name="Rectangle 25"/>
          <p:cNvSpPr>
            <a:spLocks noChangeArrowheads="1"/>
          </p:cNvSpPr>
          <p:nvPr/>
        </p:nvSpPr>
        <p:spPr bwMode="auto">
          <a:xfrm>
            <a:off x="6858000" y="2667000"/>
            <a:ext cx="1447800" cy="60960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sp>
        <p:nvSpPr>
          <p:cNvPr id="22" name="Line 35"/>
          <p:cNvSpPr>
            <a:spLocks noChangeShapeType="1"/>
          </p:cNvSpPr>
          <p:nvPr/>
        </p:nvSpPr>
        <p:spPr bwMode="auto">
          <a:xfrm>
            <a:off x="7581900" y="3276600"/>
            <a:ext cx="0" cy="2286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cxnSp>
        <p:nvCxnSpPr>
          <p:cNvPr id="25" name="Straight Arrow Connector 24"/>
          <p:cNvCxnSpPr/>
          <p:nvPr/>
        </p:nvCxnSpPr>
        <p:spPr bwMode="auto">
          <a:xfrm>
            <a:off x="5360780" y="2819401"/>
            <a:ext cx="1497220" cy="228599"/>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cxnSp>
        <p:nvCxnSpPr>
          <p:cNvPr id="26" name="Straight Arrow Connector 25"/>
          <p:cNvCxnSpPr/>
          <p:nvPr/>
        </p:nvCxnSpPr>
        <p:spPr bwMode="auto">
          <a:xfrm>
            <a:off x="5355912" y="3066106"/>
            <a:ext cx="1522726" cy="1658294"/>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cxnSp>
        <p:nvCxnSpPr>
          <p:cNvPr id="29" name="Straight Arrow Connector 28"/>
          <p:cNvCxnSpPr/>
          <p:nvPr/>
        </p:nvCxnSpPr>
        <p:spPr bwMode="auto">
          <a:xfrm>
            <a:off x="5334000" y="3398065"/>
            <a:ext cx="1522726" cy="1658294"/>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30" name="Rectangle 21"/>
          <p:cNvSpPr>
            <a:spLocks noChangeArrowheads="1"/>
          </p:cNvSpPr>
          <p:nvPr/>
        </p:nvSpPr>
        <p:spPr bwMode="auto">
          <a:xfrm>
            <a:off x="6858000" y="15240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31" name="Line 34"/>
          <p:cNvSpPr>
            <a:spLocks noChangeShapeType="1"/>
          </p:cNvSpPr>
          <p:nvPr/>
        </p:nvSpPr>
        <p:spPr bwMode="auto">
          <a:xfrm>
            <a:off x="7581900" y="1905000"/>
            <a:ext cx="0" cy="4572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cxnSp>
        <p:nvCxnSpPr>
          <p:cNvPr id="33" name="Straight Connector 32"/>
          <p:cNvCxnSpPr/>
          <p:nvPr/>
        </p:nvCxnSpPr>
        <p:spPr bwMode="auto">
          <a:xfrm>
            <a:off x="6858000" y="26654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36" name="Rectangle 25"/>
          <p:cNvSpPr>
            <a:spLocks noChangeArrowheads="1"/>
          </p:cNvSpPr>
          <p:nvPr/>
        </p:nvSpPr>
        <p:spPr bwMode="auto">
          <a:xfrm>
            <a:off x="6858000" y="91440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cxnSp>
        <p:nvCxnSpPr>
          <p:cNvPr id="38" name="Straight Arrow Connector 37"/>
          <p:cNvCxnSpPr/>
          <p:nvPr/>
        </p:nvCxnSpPr>
        <p:spPr bwMode="auto">
          <a:xfrm>
            <a:off x="5347390" y="2514600"/>
            <a:ext cx="1510610" cy="228600"/>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2" name="TextBox 1">
            <a:extLst>
              <a:ext uri="{FF2B5EF4-FFF2-40B4-BE49-F238E27FC236}">
                <a16:creationId xmlns:a16="http://schemas.microsoft.com/office/drawing/2014/main" id="{A6944C0D-A168-874D-A15E-514B265A5B23}"/>
              </a:ext>
            </a:extLst>
          </p:cNvPr>
          <p:cNvSpPr txBox="1"/>
          <p:nvPr/>
        </p:nvSpPr>
        <p:spPr>
          <a:xfrm>
            <a:off x="685800" y="5257800"/>
            <a:ext cx="2341218" cy="369332"/>
          </a:xfrm>
          <a:prstGeom prst="rect">
            <a:avLst/>
          </a:prstGeom>
          <a:noFill/>
        </p:spPr>
        <p:txBody>
          <a:bodyPr wrap="none" rtlCol="0">
            <a:spAutoFit/>
          </a:bodyPr>
          <a:lstStyle/>
          <a:p>
            <a:r>
              <a:rPr lang="en-US" sz="1800" dirty="0">
                <a:latin typeface="Calibri" pitchFamily="34" charset="0"/>
              </a:rPr>
              <a:t>(Exact values can vary)</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762000" y="0"/>
            <a:ext cx="6477000" cy="1165225"/>
          </a:xfrm>
          <a:ln/>
        </p:spPr>
        <p:txBody>
          <a:bodyPr/>
          <a:lstStyle/>
          <a:p>
            <a:pPr marL="80963" indent="-80963"/>
            <a:r>
              <a:rPr lang="en-US">
                <a:latin typeface="Calibri" charset="0"/>
                <a:ea typeface="Calibri" charset="0"/>
                <a:cs typeface="Calibri" charset="0"/>
                <a:sym typeface="Calibri" charset="0"/>
              </a:rPr>
              <a:t>Byte Ordering on x86-64</a:t>
            </a:r>
            <a:endParaRPr lang="en-US">
              <a:latin typeface="Calibri" charset="0"/>
              <a:ea typeface="ヒラギノ角ゴ ProN W3" charset="0"/>
              <a:cs typeface="ヒラギノ角ゴ ProN W3" charset="0"/>
              <a:sym typeface="Calibri" charset="0"/>
            </a:endParaRPr>
          </a:p>
        </p:txBody>
      </p:sp>
      <p:sp>
        <p:nvSpPr>
          <p:cNvPr id="38916" name="Rectangle 4"/>
          <p:cNvSpPr>
            <a:spLocks/>
          </p:cNvSpPr>
          <p:nvPr/>
        </p:nvSpPr>
        <p:spPr bwMode="auto">
          <a:xfrm>
            <a:off x="457200" y="1066800"/>
            <a:ext cx="26162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a:solidFill>
                  <a:schemeClr val="tx1"/>
                </a:solidFill>
                <a:latin typeface="Calibri" charset="0"/>
                <a:ea typeface="Calibri" charset="0"/>
                <a:cs typeface="Calibri" charset="0"/>
                <a:sym typeface="Calibri" charset="0"/>
              </a:rPr>
              <a:t>Little Endian</a:t>
            </a:r>
          </a:p>
        </p:txBody>
      </p:sp>
      <p:sp>
        <p:nvSpPr>
          <p:cNvPr id="38917" name="Rectangle 5"/>
          <p:cNvSpPr>
            <a:spLocks/>
          </p:cNvSpPr>
          <p:nvPr/>
        </p:nvSpPr>
        <p:spPr bwMode="auto">
          <a:xfrm>
            <a:off x="190500" y="4953000"/>
            <a:ext cx="8763000" cy="1231900"/>
          </a:xfrm>
          <a:prstGeom prst="rect">
            <a:avLst/>
          </a:prstGeom>
          <a:noFill/>
          <a:ln w="25400" cap="flat">
            <a:noFill/>
            <a:miter lim="800000"/>
            <a:headEnd type="none" w="med" len="med"/>
            <a:tailEnd type="none" w="med" len="med"/>
          </a:ln>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charset="0"/>
              </a:rPr>
              <a:t>Characters 0-7 == [0xf0,0xf1,0xf2,0xf3,0xf4,0xf5,0xf6,0xf7]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Shorts     0-3 == [0xf1f0,0xf3f2,0xf5f4,0xf7f6]</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err="1">
                <a:solidFill>
                  <a:schemeClr val="tx1"/>
                </a:solidFill>
                <a:latin typeface="Courier New" pitchFamily="49" charset="0"/>
                <a:cs typeface="Courier New" pitchFamily="49" charset="0"/>
                <a:sym typeface="Courier New" charset="0"/>
              </a:rPr>
              <a:t>Ints</a:t>
            </a:r>
            <a:r>
              <a:rPr lang="en-US" sz="1800" dirty="0">
                <a:solidFill>
                  <a:schemeClr val="tx1"/>
                </a:solidFill>
                <a:latin typeface="Courier New" pitchFamily="49" charset="0"/>
                <a:cs typeface="Courier New" pitchFamily="49" charset="0"/>
                <a:sym typeface="Courier New" charset="0"/>
              </a:rPr>
              <a:t>       0-1 == [0xf3f2f1f0,0xf7f6f5f4]</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Long       0   == </a:t>
            </a:r>
            <a:r>
              <a:rPr lang="en-US" sz="1800" dirty="0">
                <a:solidFill>
                  <a:srgbClr val="0070C0"/>
                </a:solidFill>
                <a:latin typeface="Courier New" pitchFamily="49" charset="0"/>
                <a:cs typeface="Courier New" pitchFamily="49" charset="0"/>
                <a:sym typeface="Courier New" charset="0"/>
              </a:rPr>
              <a:t>[0xf7f6f5f4f3f2f1f0]</a:t>
            </a:r>
          </a:p>
        </p:txBody>
      </p:sp>
      <p:sp>
        <p:nvSpPr>
          <p:cNvPr id="38918" name="Rectangle 6"/>
          <p:cNvSpPr>
            <a:spLocks/>
          </p:cNvSpPr>
          <p:nvPr/>
        </p:nvSpPr>
        <p:spPr bwMode="auto">
          <a:xfrm>
            <a:off x="381000" y="4330987"/>
            <a:ext cx="36703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dirty="0">
                <a:solidFill>
                  <a:schemeClr val="tx1"/>
                </a:solidFill>
                <a:latin typeface="Calibri" charset="0"/>
                <a:ea typeface="Calibri" charset="0"/>
                <a:cs typeface="Calibri" charset="0"/>
                <a:sym typeface="Calibri" charset="0"/>
              </a:rPr>
              <a:t>Output on x86-64:</a:t>
            </a:r>
          </a:p>
        </p:txBody>
      </p:sp>
      <p:graphicFrame>
        <p:nvGraphicFramePr>
          <p:cNvPr id="48" name="Table 47"/>
          <p:cNvGraphicFramePr>
            <a:graphicFrameLocks noGrp="1"/>
          </p:cNvGraphicFramePr>
          <p:nvPr/>
        </p:nvGraphicFramePr>
        <p:xfrm>
          <a:off x="1966913" y="1873905"/>
          <a:ext cx="6096000" cy="18542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1"/>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gridSpan="8">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9" name="Rectangle 12"/>
          <p:cNvSpPr>
            <a:spLocks/>
          </p:cNvSpPr>
          <p:nvPr/>
        </p:nvSpPr>
        <p:spPr bwMode="auto">
          <a:xfrm>
            <a:off x="2047914" y="3728105"/>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0" name="Rectangle 12"/>
          <p:cNvSpPr>
            <a:spLocks/>
          </p:cNvSpPr>
          <p:nvPr/>
        </p:nvSpPr>
        <p:spPr bwMode="auto">
          <a:xfrm>
            <a:off x="7642926" y="3757612"/>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3" name="Line 42"/>
          <p:cNvSpPr>
            <a:spLocks noChangeShapeType="1"/>
          </p:cNvSpPr>
          <p:nvPr/>
        </p:nvSpPr>
        <p:spPr bwMode="auto">
          <a:xfrm>
            <a:off x="2489426" y="4038887"/>
            <a:ext cx="4901974" cy="0"/>
          </a:xfrm>
          <a:prstGeom prst="line">
            <a:avLst/>
          </a:prstGeom>
          <a:noFill/>
          <a:ln w="25400" cap="flat">
            <a:solidFill>
              <a:schemeClr val="accent2">
                <a:lumMod val="50000"/>
              </a:schemeClr>
            </a:solidFill>
            <a:prstDash val="solid"/>
            <a:round/>
            <a:headEnd type="triangle" w="med" len="med"/>
            <a:tailEnd type="none" w="med" len="med"/>
          </a:ln>
        </p:spPr>
        <p:txBody>
          <a:bodyPr lIns="0" tIns="0" rIns="0" bIns="0"/>
          <a:lstStyle/>
          <a:p>
            <a:endParaRPr lang="en-US"/>
          </a:p>
        </p:txBody>
      </p:sp>
      <p:sp>
        <p:nvSpPr>
          <p:cNvPr id="54" name="Rectangle 43"/>
          <p:cNvSpPr>
            <a:spLocks/>
          </p:cNvSpPr>
          <p:nvPr/>
        </p:nvSpPr>
        <p:spPr bwMode="auto">
          <a:xfrm>
            <a:off x="4800600" y="4038887"/>
            <a:ext cx="435115" cy="292100"/>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1400" dirty="0">
                <a:solidFill>
                  <a:srgbClr val="C00000"/>
                </a:solidFill>
                <a:latin typeface="Calibri" charset="0"/>
                <a:ea typeface="Calibri" charset="0"/>
                <a:cs typeface="Calibri" charset="0"/>
                <a:sym typeface="Calibri" charset="0"/>
              </a:rPr>
              <a:t>Print</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ln/>
        </p:spPr>
        <p:txBody>
          <a:bodyPr/>
          <a:lstStyle/>
          <a:p>
            <a:pPr marL="119063" indent="-119063"/>
            <a:r>
              <a:rPr lang="en-US" dirty="0"/>
              <a:t>Summary of Compound Types in C</a:t>
            </a:r>
          </a:p>
        </p:txBody>
      </p:sp>
      <p:sp>
        <p:nvSpPr>
          <p:cNvPr id="39940" name="Rectangle 4"/>
          <p:cNvSpPr>
            <a:spLocks noGrp="1" noChangeArrowheads="1"/>
          </p:cNvSpPr>
          <p:nvPr>
            <p:ph type="body" idx="1"/>
          </p:nvPr>
        </p:nvSpPr>
        <p:spPr>
          <a:xfrm>
            <a:off x="396875" y="1362075"/>
            <a:ext cx="8289925" cy="4972050"/>
          </a:xfrm>
          <a:ln/>
        </p:spPr>
        <p:txBody>
          <a:bodyPr/>
          <a:lstStyle/>
          <a:p>
            <a:r>
              <a:rPr lang="en-US" dirty="0"/>
              <a:t>Arrays</a:t>
            </a:r>
          </a:p>
          <a:p>
            <a:pPr marL="552450" lvl="1"/>
            <a:r>
              <a:rPr lang="en-US" dirty="0"/>
              <a:t>Contiguous allocation of memory</a:t>
            </a:r>
          </a:p>
          <a:p>
            <a:pPr marL="552450" lvl="1"/>
            <a:r>
              <a:rPr lang="en-US" dirty="0"/>
              <a:t>Aligned to satisfy every element’s alignment requirement</a:t>
            </a:r>
          </a:p>
          <a:p>
            <a:pPr marL="552450" lvl="1"/>
            <a:r>
              <a:rPr lang="en-US" dirty="0"/>
              <a:t>Pointer to first element</a:t>
            </a:r>
          </a:p>
          <a:p>
            <a:pPr marL="552450" lvl="1"/>
            <a:r>
              <a:rPr lang="en-US" dirty="0"/>
              <a:t>No bounds checking</a:t>
            </a:r>
          </a:p>
          <a:p>
            <a:r>
              <a:rPr lang="en-US" dirty="0"/>
              <a:t>Structures</a:t>
            </a:r>
          </a:p>
          <a:p>
            <a:pPr marL="552450" lvl="1"/>
            <a:r>
              <a:rPr lang="en-US" dirty="0"/>
              <a:t>Allocate bytes in order declared</a:t>
            </a:r>
          </a:p>
          <a:p>
            <a:pPr marL="552450" lvl="1"/>
            <a:r>
              <a:rPr lang="en-US" dirty="0"/>
              <a:t>Pad in middle and at end to satisfy alignment</a:t>
            </a:r>
          </a:p>
          <a:p>
            <a:r>
              <a:rPr lang="en-US" dirty="0"/>
              <a:t>Unions</a:t>
            </a:r>
          </a:p>
          <a:p>
            <a:pPr marL="552450" lvl="1"/>
            <a:r>
              <a:rPr lang="en-US" dirty="0"/>
              <a:t>Overlay declarations</a:t>
            </a:r>
          </a:p>
          <a:p>
            <a:pPr marL="552450" lvl="1"/>
            <a:r>
              <a:rPr lang="en-US" dirty="0"/>
              <a:t>Way to circumvent type system</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357188" y="434975"/>
            <a:ext cx="7591425" cy="762000"/>
          </a:xfrm>
        </p:spPr>
        <p:txBody>
          <a:bodyPr/>
          <a:lstStyle/>
          <a:p>
            <a:r>
              <a:rPr lang="en-US" dirty="0">
                <a:latin typeface="Calibri" pitchFamily="-96" charset="0"/>
              </a:rPr>
              <a:t>Summary</a:t>
            </a:r>
          </a:p>
        </p:txBody>
      </p:sp>
      <p:sp>
        <p:nvSpPr>
          <p:cNvPr id="3" name="Content Placeholder 2"/>
          <p:cNvSpPr>
            <a:spLocks noGrp="1"/>
          </p:cNvSpPr>
          <p:nvPr>
            <p:ph idx="1"/>
          </p:nvPr>
        </p:nvSpPr>
        <p:spPr/>
        <p:txBody>
          <a:bodyPr/>
          <a:lstStyle/>
          <a:p>
            <a:pPr>
              <a:defRPr/>
            </a:pPr>
            <a:r>
              <a:rPr lang="en-US" dirty="0"/>
              <a:t>Memory Layout</a:t>
            </a:r>
          </a:p>
          <a:p>
            <a:pPr>
              <a:defRPr/>
            </a:pPr>
            <a:r>
              <a:rPr lang="en-US" dirty="0"/>
              <a:t>Buffer Overflow</a:t>
            </a:r>
          </a:p>
          <a:p>
            <a:pPr lvl="1">
              <a:defRPr/>
            </a:pPr>
            <a:r>
              <a:rPr lang="en-US" dirty="0"/>
              <a:t>Vulnerability</a:t>
            </a:r>
          </a:p>
          <a:p>
            <a:pPr lvl="1">
              <a:defRPr/>
            </a:pPr>
            <a:r>
              <a:rPr lang="en-US" dirty="0"/>
              <a:t>Protection</a:t>
            </a:r>
          </a:p>
          <a:p>
            <a:pPr lvl="1">
              <a:defRPr/>
            </a:pPr>
            <a:r>
              <a:rPr lang="en-US" dirty="0"/>
              <a:t>Code Injection Attack</a:t>
            </a:r>
          </a:p>
          <a:p>
            <a:pPr lvl="1">
              <a:defRPr/>
            </a:pPr>
            <a:r>
              <a:rPr lang="en-US" dirty="0"/>
              <a:t>Return Oriented Programming</a:t>
            </a:r>
          </a:p>
          <a:p>
            <a:pPr>
              <a:defRPr/>
            </a:pPr>
            <a:r>
              <a:rPr lang="en-US" dirty="0"/>
              <a:t>Unions</a:t>
            </a:r>
          </a:p>
          <a:p>
            <a:pPr>
              <a:buFont typeface="Wingdings" pitchFamily="2" charset="2"/>
              <a:buChar char="§"/>
              <a:defRPr/>
            </a:pPr>
            <a:endParaRPr lang="en-US" dirty="0"/>
          </a:p>
        </p:txBody>
      </p:sp>
    </p:spTree>
    <p:extLst>
      <p:ext uri="{BB962C8B-B14F-4D97-AF65-F5344CB8AC3E}">
        <p14:creationId xmlns:p14="http://schemas.microsoft.com/office/powerpoint/2010/main" val="38189612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Runaway Stack Example</a:t>
            </a:r>
          </a:p>
        </p:txBody>
      </p:sp>
      <p:sp>
        <p:nvSpPr>
          <p:cNvPr id="2" name="Content Placeholder 1"/>
          <p:cNvSpPr>
            <a:spLocks noGrp="1"/>
          </p:cNvSpPr>
          <p:nvPr>
            <p:ph idx="1"/>
          </p:nvPr>
        </p:nvSpPr>
        <p:spPr>
          <a:xfrm>
            <a:off x="396875" y="4190999"/>
            <a:ext cx="4632325" cy="2143125"/>
          </a:xfrm>
        </p:spPr>
        <p:txBody>
          <a:bodyPr/>
          <a:lstStyle/>
          <a:p>
            <a:r>
              <a:rPr lang="en-US" dirty="0"/>
              <a:t>Functions store local data on stack in stack frame</a:t>
            </a:r>
          </a:p>
          <a:p>
            <a:r>
              <a:rPr lang="en-US" dirty="0"/>
              <a:t>Recursive functions cause deep nesting of frames</a:t>
            </a:r>
          </a:p>
        </p:txBody>
      </p:sp>
      <p:sp>
        <p:nvSpPr>
          <p:cNvPr id="11267" name="Rectangle 3"/>
          <p:cNvSpPr>
            <a:spLocks noChangeArrowheads="1"/>
          </p:cNvSpPr>
          <p:nvPr/>
        </p:nvSpPr>
        <p:spPr bwMode="auto">
          <a:xfrm>
            <a:off x="457200" y="1371600"/>
            <a:ext cx="5791200" cy="2582758"/>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r>
              <a:rPr lang="mr-IN" sz="1800" dirty="0" err="1">
                <a:latin typeface="Courier New" charset="0"/>
                <a:ea typeface="Courier New" charset="0"/>
                <a:cs typeface="Courier New" charset="0"/>
              </a:rPr>
              <a:t>int</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recurse</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int</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x</a:t>
            </a:r>
            <a:r>
              <a:rPr lang="mr-IN" sz="1800" dirty="0">
                <a:latin typeface="Courier New" charset="0"/>
                <a:ea typeface="Courier New" charset="0"/>
                <a:cs typeface="Courier New" charset="0"/>
              </a:rPr>
              <a:t>) {</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int</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a:t>
            </a:r>
            <a:r>
              <a:rPr lang="en-US" sz="1800" dirty="0">
                <a:latin typeface="Courier New" charset="0"/>
                <a:ea typeface="Courier New" charset="0"/>
                <a:cs typeface="Courier New" charset="0"/>
              </a:rPr>
              <a:t>1</a:t>
            </a:r>
            <a:r>
              <a:rPr lang="mr-IN" sz="1800" dirty="0">
                <a:latin typeface="Courier New" charset="0"/>
                <a:ea typeface="Courier New" charset="0"/>
                <a:cs typeface="Courier New" charset="0"/>
              </a:rPr>
              <a:t>&lt;&lt;15];  /</a:t>
            </a:r>
            <a:r>
              <a:rPr lang="en-US" sz="1800" dirty="0">
                <a:latin typeface="Courier New" charset="0"/>
                <a:ea typeface="Courier New" charset="0"/>
                <a:cs typeface="Courier New" charset="0"/>
              </a:rPr>
              <a:t>/</a:t>
            </a:r>
            <a:r>
              <a:rPr lang="mr-IN" sz="1800" dirty="0">
                <a:latin typeface="Courier New" charset="0"/>
                <a:ea typeface="Courier New" charset="0"/>
                <a:cs typeface="Courier New" charset="0"/>
              </a:rPr>
              <a:t> </a:t>
            </a:r>
            <a:r>
              <a:rPr lang="en-US" sz="1800" dirty="0">
                <a:latin typeface="Courier New" charset="0"/>
                <a:ea typeface="Courier New" charset="0"/>
                <a:cs typeface="Courier New" charset="0"/>
              </a:rPr>
              <a:t>4*</a:t>
            </a:r>
            <a:r>
              <a:rPr lang="mr-IN" sz="1800" dirty="0">
                <a:latin typeface="Courier New" charset="0"/>
                <a:ea typeface="Courier New" charset="0"/>
                <a:cs typeface="Courier New" charset="0"/>
              </a:rPr>
              <a:t>2</a:t>
            </a:r>
            <a:r>
              <a:rPr lang="en-US" sz="1800" dirty="0">
                <a:latin typeface="Courier New" charset="0"/>
                <a:ea typeface="Courier New" charset="0"/>
                <a:cs typeface="Courier New" charset="0"/>
              </a:rPr>
              <a:t>^</a:t>
            </a:r>
            <a:r>
              <a:rPr lang="mr-IN" sz="1800" dirty="0">
                <a:latin typeface="Courier New" charset="0"/>
                <a:ea typeface="Courier New" charset="0"/>
                <a:cs typeface="Courier New" charset="0"/>
              </a:rPr>
              <a:t>1</a:t>
            </a:r>
            <a:r>
              <a:rPr lang="en-US" sz="1800" dirty="0">
                <a:latin typeface="Courier New" charset="0"/>
                <a:ea typeface="Courier New" charset="0"/>
                <a:cs typeface="Courier New" charset="0"/>
              </a:rPr>
              <a:t>5</a:t>
            </a:r>
            <a:r>
              <a:rPr lang="mr-IN" sz="1800" dirty="0">
                <a:latin typeface="Courier New" charset="0"/>
                <a:ea typeface="Courier New" charset="0"/>
                <a:cs typeface="Courier New" charset="0"/>
              </a:rPr>
              <a:t> =  128 </a:t>
            </a:r>
            <a:r>
              <a:rPr lang="mr-IN" sz="1800" dirty="0" err="1">
                <a:latin typeface="Courier New" charset="0"/>
                <a:ea typeface="Courier New" charset="0"/>
                <a:cs typeface="Courier New" charset="0"/>
              </a:rPr>
              <a:t>KiB</a:t>
            </a:r>
            <a:endParaRPr lang="mr-IN" sz="1800" dirty="0">
              <a:latin typeface="Courier New" charset="0"/>
              <a:ea typeface="Courier New" charset="0"/>
              <a:cs typeface="Courier New" charset="0"/>
            </a:endParaRP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printf</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x</a:t>
            </a:r>
            <a:r>
              <a:rPr lang="mr-IN" sz="1800" dirty="0">
                <a:latin typeface="Courier New" charset="0"/>
                <a:ea typeface="Courier New" charset="0"/>
                <a:cs typeface="Courier New" charset="0"/>
              </a:rPr>
              <a:t> = %</a:t>
            </a:r>
            <a:r>
              <a:rPr lang="mr-IN" sz="1800" dirty="0" err="1">
                <a:latin typeface="Courier New" charset="0"/>
                <a:ea typeface="Courier New" charset="0"/>
                <a:cs typeface="Courier New" charset="0"/>
              </a:rPr>
              <a:t>d</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at</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p</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n</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x</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 </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[0] = (</a:t>
            </a:r>
            <a:r>
              <a:rPr lang="en-US" sz="1800" dirty="0">
                <a:latin typeface="Courier New" charset="0"/>
                <a:ea typeface="Courier New" charset="0"/>
                <a:cs typeface="Courier New" charset="0"/>
              </a:rPr>
              <a:t>1</a:t>
            </a:r>
            <a:r>
              <a:rPr lang="mr-IN" sz="1800" dirty="0">
                <a:latin typeface="Courier New" charset="0"/>
                <a:ea typeface="Courier New" charset="0"/>
                <a:cs typeface="Courier New" charset="0"/>
              </a:rPr>
              <a:t>&lt;&lt;1</a:t>
            </a:r>
            <a:r>
              <a:rPr lang="en-US" sz="1800" dirty="0">
                <a:latin typeface="Courier New" charset="0"/>
                <a:ea typeface="Courier New" charset="0"/>
                <a:cs typeface="Courier New" charset="0"/>
              </a:rPr>
              <a:t>4</a:t>
            </a:r>
            <a:r>
              <a:rPr lang="mr-IN" sz="1800" dirty="0">
                <a:latin typeface="Courier New" charset="0"/>
                <a:ea typeface="Courier New" charset="0"/>
                <a:cs typeface="Courier New" charset="0"/>
              </a:rPr>
              <a:t>)-1;</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[0]] = x-1;</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if</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[0]] == 0)</a:t>
            </a:r>
          </a:p>
          <a:p>
            <a:r>
              <a:rPr lang="en-US" sz="1800" dirty="0">
                <a:latin typeface="Courier New" charset="0"/>
                <a:ea typeface="Courier New" charset="0"/>
                <a:cs typeface="Courier New" charset="0"/>
              </a:rPr>
              <a:t>        </a:t>
            </a:r>
            <a:r>
              <a:rPr lang="mr-IN" sz="1800" dirty="0" err="1">
                <a:latin typeface="Courier New" charset="0"/>
                <a:ea typeface="Courier New" charset="0"/>
                <a:cs typeface="Courier New" charset="0"/>
              </a:rPr>
              <a:t>return</a:t>
            </a:r>
            <a:r>
              <a:rPr lang="mr-IN" sz="1800" dirty="0">
                <a:latin typeface="Courier New" charset="0"/>
                <a:ea typeface="Courier New" charset="0"/>
                <a:cs typeface="Courier New" charset="0"/>
              </a:rPr>
              <a:t> -1;</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return</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recurse</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[0]]) - 1;</a:t>
            </a:r>
          </a:p>
          <a:p>
            <a:r>
              <a:rPr lang="mr-IN" sz="1800" dirty="0">
                <a:latin typeface="Courier New" charset="0"/>
                <a:ea typeface="Courier New" charset="0"/>
                <a:cs typeface="Courier New" charset="0"/>
              </a:rPr>
              <a:t>}</a:t>
            </a:r>
          </a:p>
        </p:txBody>
      </p:sp>
      <p:sp>
        <p:nvSpPr>
          <p:cNvPr id="15" name="TextBox 14"/>
          <p:cNvSpPr txBox="1"/>
          <p:nvPr/>
        </p:nvSpPr>
        <p:spPr>
          <a:xfrm>
            <a:off x="6770688" y="304800"/>
            <a:ext cx="1949450" cy="369888"/>
          </a:xfrm>
          <a:prstGeom prst="rect">
            <a:avLst/>
          </a:prstGeom>
          <a:noFill/>
        </p:spPr>
        <p:txBody>
          <a:bodyPr wrap="none">
            <a:spAutoFit/>
          </a:bodyPr>
          <a:lstStyle/>
          <a:p>
            <a:pPr eaLnBrk="0" hangingPunct="0">
              <a:defRPr/>
            </a:pPr>
            <a:r>
              <a:rPr lang="en-US" sz="1800" i="1" dirty="0">
                <a:solidFill>
                  <a:schemeClr val="tx1">
                    <a:lumMod val="50000"/>
                    <a:lumOff val="50000"/>
                  </a:schemeClr>
                </a:solidFill>
                <a:latin typeface="Calibri" pitchFamily="34" charset="0"/>
                <a:cs typeface="+mn-cs"/>
              </a:rPr>
              <a:t>not drawn to scale</a:t>
            </a:r>
          </a:p>
        </p:txBody>
      </p:sp>
      <p:sp>
        <p:nvSpPr>
          <p:cNvPr id="17" name="Rectangle 20"/>
          <p:cNvSpPr>
            <a:spLocks noChangeArrowheads="1"/>
          </p:cNvSpPr>
          <p:nvPr/>
        </p:nvSpPr>
        <p:spPr bwMode="auto">
          <a:xfrm>
            <a:off x="6744418" y="1143000"/>
            <a:ext cx="1447800" cy="2362200"/>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26" name="Text Box 12"/>
          <p:cNvSpPr txBox="1">
            <a:spLocks noChangeArrowheads="1"/>
          </p:cNvSpPr>
          <p:nvPr/>
        </p:nvSpPr>
        <p:spPr bwMode="auto">
          <a:xfrm>
            <a:off x="4343400" y="990600"/>
            <a:ext cx="2401018"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00007FFFFFFFFFFF</a:t>
            </a:r>
          </a:p>
        </p:txBody>
      </p:sp>
      <p:sp>
        <p:nvSpPr>
          <p:cNvPr id="27" name="Rectangle 21"/>
          <p:cNvSpPr>
            <a:spLocks noChangeArrowheads="1"/>
          </p:cNvSpPr>
          <p:nvPr/>
        </p:nvSpPr>
        <p:spPr bwMode="auto">
          <a:xfrm>
            <a:off x="6744418" y="17526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28" name="Line 34"/>
          <p:cNvSpPr>
            <a:spLocks noChangeShapeType="1"/>
          </p:cNvSpPr>
          <p:nvPr/>
        </p:nvSpPr>
        <p:spPr bwMode="auto">
          <a:xfrm>
            <a:off x="7468318" y="2133600"/>
            <a:ext cx="0" cy="4572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32" name="Rectangle 25"/>
          <p:cNvSpPr>
            <a:spLocks noChangeArrowheads="1"/>
          </p:cNvSpPr>
          <p:nvPr/>
        </p:nvSpPr>
        <p:spPr bwMode="auto">
          <a:xfrm>
            <a:off x="6744418" y="114300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sp>
        <p:nvSpPr>
          <p:cNvPr id="18" name="AutoShape 16"/>
          <p:cNvSpPr>
            <a:spLocks/>
          </p:cNvSpPr>
          <p:nvPr/>
        </p:nvSpPr>
        <p:spPr bwMode="auto">
          <a:xfrm rot="10800000">
            <a:off x="8250956" y="1752600"/>
            <a:ext cx="228600" cy="1141413"/>
          </a:xfrm>
          <a:prstGeom prst="leftBrace">
            <a:avLst>
              <a:gd name="adj1" fmla="val 7501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22" name="Rectangle 21"/>
          <p:cNvSpPr/>
          <p:nvPr/>
        </p:nvSpPr>
        <p:spPr>
          <a:xfrm>
            <a:off x="8450981" y="2139950"/>
            <a:ext cx="633412" cy="368300"/>
          </a:xfrm>
          <a:prstGeom prst="rect">
            <a:avLst/>
          </a:prstGeom>
        </p:spPr>
        <p:txBody>
          <a:bodyPr wrap="none">
            <a:spAutoFit/>
          </a:bodyPr>
          <a:lstStyle/>
          <a:p>
            <a:pPr eaLnBrk="0" hangingPunct="0">
              <a:defRPr/>
            </a:pPr>
            <a:r>
              <a:rPr lang="en-US" sz="1800" kern="0" dirty="0">
                <a:solidFill>
                  <a:srgbClr val="000000"/>
                </a:solidFill>
                <a:latin typeface="Calibri" pitchFamily="34" charset="0"/>
                <a:cs typeface="+mn-cs"/>
              </a:rPr>
              <a:t>8MB</a:t>
            </a:r>
            <a:endParaRPr lang="en-US" dirty="0">
              <a:latin typeface="Calibri" pitchFamily="34" charset="0"/>
              <a:cs typeface="+mn-cs"/>
            </a:endParaRPr>
          </a:p>
        </p:txBody>
      </p:sp>
      <p:cxnSp>
        <p:nvCxnSpPr>
          <p:cNvPr id="24" name="Straight Connector 23"/>
          <p:cNvCxnSpPr/>
          <p:nvPr/>
        </p:nvCxnSpPr>
        <p:spPr bwMode="auto">
          <a:xfrm>
            <a:off x="6744418" y="28940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25" name="Rectangle 3"/>
          <p:cNvSpPr>
            <a:spLocks noChangeArrowheads="1"/>
          </p:cNvSpPr>
          <p:nvPr/>
        </p:nvSpPr>
        <p:spPr bwMode="auto">
          <a:xfrm>
            <a:off x="5105400" y="4343400"/>
            <a:ext cx="3810000" cy="2244204"/>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r>
              <a:rPr lang="nb-NO" sz="1400" i="1" dirty="0">
                <a:latin typeface="Courier New" charset="0"/>
                <a:ea typeface="Courier New" charset="0"/>
                <a:cs typeface="Courier New" charset="0"/>
              </a:rPr>
              <a:t>./</a:t>
            </a:r>
            <a:r>
              <a:rPr lang="nb-NO" sz="1400" i="1" dirty="0" err="1">
                <a:latin typeface="Courier New" charset="0"/>
                <a:ea typeface="Courier New" charset="0"/>
                <a:cs typeface="Courier New" charset="0"/>
              </a:rPr>
              <a:t>runaway</a:t>
            </a:r>
            <a:r>
              <a:rPr lang="nb-NO" sz="1400" i="1" dirty="0">
                <a:latin typeface="Courier New" charset="0"/>
                <a:ea typeface="Courier New" charset="0"/>
                <a:cs typeface="Courier New" charset="0"/>
              </a:rPr>
              <a:t> 67</a:t>
            </a:r>
          </a:p>
          <a:p>
            <a:r>
              <a:rPr lang="nb-NO" sz="1400" dirty="0">
                <a:latin typeface="Courier New" charset="0"/>
                <a:ea typeface="Courier New" charset="0"/>
                <a:cs typeface="Courier New" charset="0"/>
              </a:rPr>
              <a:t>x = 67.  a at 0x7ffd18aba930</a:t>
            </a:r>
          </a:p>
          <a:p>
            <a:r>
              <a:rPr lang="nb-NO" sz="1400" dirty="0">
                <a:latin typeface="Courier New" charset="0"/>
                <a:ea typeface="Courier New" charset="0"/>
                <a:cs typeface="Courier New" charset="0"/>
              </a:rPr>
              <a:t>x = 66.  a at 0x7ffd18a9a920</a:t>
            </a:r>
          </a:p>
          <a:p>
            <a:r>
              <a:rPr lang="nb-NO" sz="1400" dirty="0">
                <a:latin typeface="Courier New" charset="0"/>
                <a:ea typeface="Courier New" charset="0"/>
                <a:cs typeface="Courier New" charset="0"/>
              </a:rPr>
              <a:t>x = 65.  a at 0x7ffd18a7a910 </a:t>
            </a:r>
            <a:br>
              <a:rPr lang="nb-NO" sz="1400" dirty="0">
                <a:latin typeface="Courier New" charset="0"/>
                <a:ea typeface="Courier New" charset="0"/>
                <a:cs typeface="Courier New" charset="0"/>
              </a:rPr>
            </a:br>
            <a:r>
              <a:rPr lang="nb-NO" sz="1400" dirty="0">
                <a:latin typeface="Courier New" charset="0"/>
                <a:ea typeface="Courier New" charset="0"/>
                <a:cs typeface="Courier New" charset="0"/>
              </a:rPr>
              <a:t>x = 64.  a at 0x7ffd18a5a900 </a:t>
            </a:r>
          </a:p>
          <a:p>
            <a:r>
              <a:rPr lang="nb-NO" sz="1400" dirty="0">
                <a:latin typeface="Courier New" charset="0"/>
                <a:ea typeface="Courier New" charset="0"/>
                <a:cs typeface="Courier New" charset="0"/>
              </a:rPr>
              <a:t>. . .</a:t>
            </a:r>
          </a:p>
          <a:p>
            <a:r>
              <a:rPr lang="nb-NO" sz="1400" dirty="0">
                <a:latin typeface="Courier New" charset="0"/>
                <a:ea typeface="Courier New" charset="0"/>
                <a:cs typeface="Courier New" charset="0"/>
              </a:rPr>
              <a:t>x = 4.  a at 0x7ffd182da540 </a:t>
            </a:r>
            <a:br>
              <a:rPr lang="nb-NO" sz="1400" dirty="0">
                <a:latin typeface="Courier New" charset="0"/>
                <a:ea typeface="Courier New" charset="0"/>
                <a:cs typeface="Courier New" charset="0"/>
              </a:rPr>
            </a:br>
            <a:r>
              <a:rPr lang="nb-NO" sz="1400" dirty="0">
                <a:latin typeface="Courier New" charset="0"/>
                <a:ea typeface="Courier New" charset="0"/>
                <a:cs typeface="Courier New" charset="0"/>
              </a:rPr>
              <a:t>x = 3.  a at 0x7ffd182ba530 </a:t>
            </a:r>
            <a:br>
              <a:rPr lang="nb-NO" sz="1400" dirty="0">
                <a:latin typeface="Courier New" charset="0"/>
                <a:ea typeface="Courier New" charset="0"/>
                <a:cs typeface="Courier New" charset="0"/>
              </a:rPr>
            </a:br>
            <a:r>
              <a:rPr lang="nb-NO" sz="1400" dirty="0">
                <a:latin typeface="Courier New" charset="0"/>
                <a:ea typeface="Courier New" charset="0"/>
                <a:cs typeface="Courier New" charset="0"/>
              </a:rPr>
              <a:t>x = 2.  a at 0x7ffd1829a520                                                                 </a:t>
            </a:r>
          </a:p>
          <a:p>
            <a:r>
              <a:rPr lang="nb-NO" sz="1400" dirty="0" err="1">
                <a:latin typeface="Courier New" charset="0"/>
                <a:ea typeface="Courier New" charset="0"/>
                <a:cs typeface="Courier New" charset="0"/>
              </a:rPr>
              <a:t>Segmentation</a:t>
            </a:r>
            <a:r>
              <a:rPr lang="nb-NO" sz="1400" dirty="0">
                <a:latin typeface="Courier New" charset="0"/>
                <a:ea typeface="Courier New" charset="0"/>
                <a:cs typeface="Courier New" charset="0"/>
              </a:rPr>
              <a:t> </a:t>
            </a:r>
            <a:r>
              <a:rPr lang="nb-NO" sz="1400" dirty="0" err="1">
                <a:latin typeface="Courier New" charset="0"/>
                <a:ea typeface="Courier New" charset="0"/>
                <a:cs typeface="Courier New" charset="0"/>
              </a:rPr>
              <a:t>fault</a:t>
            </a:r>
            <a:r>
              <a:rPr lang="nb-NO" sz="1400" dirty="0">
                <a:latin typeface="Courier New" charset="0"/>
                <a:ea typeface="Courier New" charset="0"/>
                <a:cs typeface="Courier New" charset="0"/>
              </a:rPr>
              <a:t> (</a:t>
            </a:r>
            <a:r>
              <a:rPr lang="nb-NO" sz="1400" dirty="0" err="1">
                <a:latin typeface="Courier New" charset="0"/>
                <a:ea typeface="Courier New" charset="0"/>
                <a:cs typeface="Courier New" charset="0"/>
              </a:rPr>
              <a:t>core</a:t>
            </a:r>
            <a:r>
              <a:rPr lang="nb-NO" sz="1400" dirty="0">
                <a:latin typeface="Courier New" charset="0"/>
                <a:ea typeface="Courier New" charset="0"/>
                <a:cs typeface="Courier New" charset="0"/>
              </a:rPr>
              <a:t> </a:t>
            </a:r>
            <a:r>
              <a:rPr lang="nb-NO" sz="1400" dirty="0" err="1">
                <a:latin typeface="Courier New" charset="0"/>
                <a:ea typeface="Courier New" charset="0"/>
                <a:cs typeface="Courier New" charset="0"/>
              </a:rPr>
              <a:t>dumped</a:t>
            </a:r>
            <a:r>
              <a:rPr lang="nb-NO" sz="1400" dirty="0">
                <a:latin typeface="Courier New" charset="0"/>
                <a:ea typeface="Courier New" charset="0"/>
                <a:cs typeface="Courier New" charset="0"/>
              </a:rPr>
              <a:t>) </a:t>
            </a:r>
          </a:p>
        </p:txBody>
      </p:sp>
    </p:spTree>
    <p:extLst>
      <p:ext uri="{BB962C8B-B14F-4D97-AF65-F5344CB8AC3E}">
        <p14:creationId xmlns:p14="http://schemas.microsoft.com/office/powerpoint/2010/main" val="1146393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357188" y="434975"/>
            <a:ext cx="7591425" cy="762000"/>
          </a:xfrm>
        </p:spPr>
        <p:txBody>
          <a:bodyPr/>
          <a:lstStyle/>
          <a:p>
            <a:r>
              <a:rPr lang="en-US" dirty="0">
                <a:latin typeface="Calibri" pitchFamily="-96" charset="0"/>
              </a:rPr>
              <a:t>Today</a:t>
            </a:r>
          </a:p>
        </p:txBody>
      </p:sp>
      <p:sp>
        <p:nvSpPr>
          <p:cNvPr id="3" name="Content Placeholder 2"/>
          <p:cNvSpPr>
            <a:spLocks noGrp="1"/>
          </p:cNvSpPr>
          <p:nvPr>
            <p:ph idx="1"/>
          </p:nvPr>
        </p:nvSpPr>
        <p:spPr/>
        <p:txBody>
          <a:bodyPr/>
          <a:lstStyle/>
          <a:p>
            <a:pPr>
              <a:defRPr/>
            </a:pPr>
            <a:r>
              <a:rPr lang="en-US" dirty="0">
                <a:solidFill>
                  <a:srgbClr val="808080"/>
                </a:solidFill>
              </a:rPr>
              <a:t>Memory Layout</a:t>
            </a:r>
          </a:p>
          <a:p>
            <a:pPr>
              <a:defRPr/>
            </a:pPr>
            <a:r>
              <a:rPr lang="en-US" dirty="0"/>
              <a:t>Buffer Overflow</a:t>
            </a:r>
          </a:p>
          <a:p>
            <a:pPr lvl="1">
              <a:defRPr/>
            </a:pPr>
            <a:r>
              <a:rPr lang="en-US" dirty="0"/>
              <a:t>Vulnerability</a:t>
            </a:r>
          </a:p>
          <a:p>
            <a:pPr lvl="1">
              <a:defRPr/>
            </a:pPr>
            <a:r>
              <a:rPr lang="en-US" dirty="0"/>
              <a:t>Protection</a:t>
            </a:r>
          </a:p>
          <a:p>
            <a:pPr>
              <a:defRPr/>
            </a:pPr>
            <a:r>
              <a:rPr lang="en-US" dirty="0">
                <a:solidFill>
                  <a:srgbClr val="7F7F7F"/>
                </a:solidFill>
              </a:rPr>
              <a:t>Unions</a:t>
            </a:r>
          </a:p>
          <a:p>
            <a:pPr>
              <a:buFont typeface="Wingdings" pitchFamily="2" charset="2"/>
              <a:buChar char="§"/>
              <a:defRPr/>
            </a:pPr>
            <a:endParaRPr lang="en-US" dirty="0">
              <a:solidFill>
                <a:srgbClr val="7F7F7F"/>
              </a:solidFill>
            </a:endParaRPr>
          </a:p>
        </p:txBody>
      </p:sp>
    </p:spTree>
    <p:extLst>
      <p:ext uri="{BB962C8B-B14F-4D97-AF65-F5344CB8AC3E}">
        <p14:creationId xmlns:p14="http://schemas.microsoft.com/office/powerpoint/2010/main" val="41598562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357188" y="50800"/>
            <a:ext cx="8558212" cy="1549400"/>
          </a:xfrm>
          <a:ln/>
        </p:spPr>
        <p:txBody>
          <a:bodyPr/>
          <a:lstStyle/>
          <a:p>
            <a:pPr marL="119063" indent="-119063"/>
            <a:r>
              <a:rPr lang="en-US" b="1" dirty="0"/>
              <a:t>Recall: Memory Referencing Bug Example</a:t>
            </a:r>
          </a:p>
        </p:txBody>
      </p:sp>
      <p:sp>
        <p:nvSpPr>
          <p:cNvPr id="18438" name="Rectangle 6"/>
          <p:cNvSpPr>
            <a:spLocks noGrp="1" noChangeArrowheads="1"/>
          </p:cNvSpPr>
          <p:nvPr>
            <p:ph idx="1"/>
          </p:nvPr>
        </p:nvSpPr>
        <p:spPr bwMode="auto">
          <a:xfrm>
            <a:off x="457200" y="6096000"/>
            <a:ext cx="8229600" cy="563563"/>
          </a:xfrm>
          <a:noFill/>
          <a:ln>
            <a:miter lim="800000"/>
            <a:headEnd/>
            <a:tailEnd/>
          </a:ln>
        </p:spPr>
        <p:txBody>
          <a:bodyPr wrap="square" lIns="38100" tIns="38100" rIns="38100" bIns="38100" numCol="1" anchor="t" anchorCtr="0" compatLnSpc="1">
            <a:prstTxWarp prst="textNoShape">
              <a:avLst/>
            </a:prstTxWarp>
          </a:bodyPr>
          <a:lstStyle/>
          <a:p>
            <a:pPr lvl="1" indent="-342900"/>
            <a:r>
              <a:rPr lang="en-US" dirty="0"/>
              <a:t>Result is system specific</a:t>
            </a:r>
          </a:p>
        </p:txBody>
      </p:sp>
      <p:sp>
        <p:nvSpPr>
          <p:cNvPr id="18437" name="Rectangle 5"/>
          <p:cNvSpPr>
            <a:spLocks/>
          </p:cNvSpPr>
          <p:nvPr/>
        </p:nvSpPr>
        <p:spPr bwMode="auto">
          <a:xfrm>
            <a:off x="825500" y="4267200"/>
            <a:ext cx="7327900" cy="18288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dirty="0">
                <a:solidFill>
                  <a:schemeClr val="tx1"/>
                </a:solidFill>
                <a:latin typeface="Courier New" charset="0"/>
                <a:ea typeface="Zapf Dingbats" charset="2"/>
                <a:cs typeface="Zapf Dingbats" charset="2"/>
                <a:sym typeface="Courier New" charset="0"/>
              </a:rPr>
              <a:t>fun(0)  -&gt;	3.1400000000</a:t>
            </a:r>
            <a:endParaRPr lang="en-US" sz="2400" dirty="0">
              <a:solidFill>
                <a:schemeClr val="tx1"/>
              </a:solidFill>
              <a:latin typeface="Arial Narrow" charset="0"/>
              <a:ea typeface="Lucida Grande" charset="0"/>
              <a:cs typeface="Lucida Grande" charset="0"/>
              <a:sym typeface="Arial Narrow" charset="0"/>
            </a:endParaRPr>
          </a:p>
          <a:p>
            <a:pPr lvl="0"/>
            <a:r>
              <a:rPr lang="en-US" sz="1800" dirty="0">
                <a:solidFill>
                  <a:schemeClr val="tx1"/>
                </a:solidFill>
                <a:latin typeface="Courier New" charset="0"/>
                <a:ea typeface="Courier New" charset="0"/>
                <a:cs typeface="Courier New" charset="0"/>
                <a:sym typeface="Courier New" charset="0"/>
              </a:rPr>
              <a:t>fun(1)  -&gt;</a:t>
            </a:r>
            <a:r>
              <a:rPr lang="en-US" sz="1800" dirty="0">
                <a:solidFill>
                  <a:schemeClr val="tx1"/>
                </a:solidFill>
                <a:latin typeface="Courier New" charset="0"/>
                <a:ea typeface="Monaco" charset="0"/>
                <a:cs typeface="Monaco" charset="0"/>
                <a:sym typeface="Courier New" charset="0"/>
              </a:rPr>
              <a:t>	3.14</a:t>
            </a:r>
            <a:r>
              <a:rPr lang="en-US" sz="1800" dirty="0">
                <a:solidFill>
                  <a:srgbClr val="000000"/>
                </a:solidFill>
                <a:latin typeface="Courier New" charset="0"/>
                <a:ea typeface="Zapf Dingbats" charset="2"/>
                <a:cs typeface="Zapf Dingbats" charset="2"/>
                <a:sym typeface="Courier New" charset="0"/>
              </a:rPr>
              <a:t>00000000</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fun(2)  -&gt;</a:t>
            </a:r>
            <a:r>
              <a:rPr lang="en-US" sz="1800" dirty="0">
                <a:solidFill>
                  <a:schemeClr val="tx1"/>
                </a:solidFill>
                <a:latin typeface="Courier New" charset="0"/>
                <a:ea typeface="Monaco" charset="0"/>
                <a:cs typeface="Monaco" charset="0"/>
                <a:sym typeface="Courier New" charset="0"/>
              </a:rPr>
              <a:t>	3.1399998665</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fun(3)  -&gt;</a:t>
            </a:r>
            <a:r>
              <a:rPr lang="en-US" sz="1800" dirty="0">
                <a:solidFill>
                  <a:schemeClr val="tx1"/>
                </a:solidFill>
                <a:latin typeface="Courier New" charset="0"/>
                <a:ea typeface="Monaco" charset="0"/>
                <a:cs typeface="Monaco" charset="0"/>
                <a:sym typeface="Courier New" charset="0"/>
              </a:rPr>
              <a:t>	2.0000006104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fun(6)  -&gt;</a:t>
            </a:r>
            <a:r>
              <a:rPr lang="en-US" sz="1800" dirty="0">
                <a:solidFill>
                  <a:schemeClr val="tx1"/>
                </a:solidFill>
                <a:latin typeface="Courier New" charset="0"/>
                <a:ea typeface="Monaco" charset="0"/>
                <a:cs typeface="Monaco" charset="0"/>
                <a:sym typeface="Courier New" charset="0"/>
              </a:rPr>
              <a:t>	</a:t>
            </a:r>
            <a:r>
              <a:rPr lang="en-US" sz="1800" dirty="0">
                <a:solidFill>
                  <a:schemeClr val="tx1"/>
                </a:solidFill>
                <a:latin typeface="Calibri"/>
                <a:ea typeface="Monaco" charset="0"/>
                <a:cs typeface="Calibri"/>
                <a:sym typeface="Courier New" charset="0"/>
              </a:rPr>
              <a:t>Stack smashing detected</a:t>
            </a:r>
          </a:p>
          <a:p>
            <a:pPr lvl="0"/>
            <a:r>
              <a:rPr lang="en-US" sz="1800" dirty="0">
                <a:latin typeface="Courier New" charset="0"/>
                <a:ea typeface="Courier New" charset="0"/>
                <a:cs typeface="Courier New" charset="0"/>
                <a:sym typeface="Courier New" charset="0"/>
              </a:rPr>
              <a:t>fun(8)  -&gt;</a:t>
            </a:r>
            <a:r>
              <a:rPr lang="en-US" sz="1800" dirty="0">
                <a:latin typeface="Courier New" charset="0"/>
                <a:ea typeface="Monaco" charset="0"/>
                <a:cs typeface="Monaco" charset="0"/>
                <a:sym typeface="Courier New" charset="0"/>
              </a:rPr>
              <a:t>	</a:t>
            </a:r>
            <a:r>
              <a:rPr lang="en-US" sz="1800" dirty="0">
                <a:latin typeface="Calibri" panose="020F0502020204030204" pitchFamily="34" charset="0"/>
                <a:ea typeface="Monaco" charset="0"/>
                <a:cs typeface="Calibri" panose="020F0502020204030204" pitchFamily="34" charset="0"/>
                <a:sym typeface="Courier New" charset="0"/>
              </a:rPr>
              <a:t>Segmentation fault</a:t>
            </a:r>
            <a:endParaRPr lang="en-US" dirty="0">
              <a:solidFill>
                <a:srgbClr val="000000"/>
              </a:solidFill>
              <a:latin typeface="Calibri" panose="020F0502020204030204" pitchFamily="34" charset="0"/>
              <a:ea typeface="Lucida Grande" charset="0"/>
              <a:cs typeface="Calibri" panose="020F0502020204030204" pitchFamily="34" charset="0"/>
              <a:sym typeface="Arial Narrow" charset="0"/>
            </a:endParaRPr>
          </a:p>
          <a:p>
            <a:endParaRPr lang="en-US" dirty="0">
              <a:latin typeface="Arial Narrow" charset="0"/>
              <a:ea typeface="Lucida Grande" charset="0"/>
              <a:cs typeface="Lucida Grande" charset="0"/>
              <a:sym typeface="Arial Narrow" charset="0"/>
            </a:endParaRPr>
          </a:p>
        </p:txBody>
      </p:sp>
      <p:sp>
        <p:nvSpPr>
          <p:cNvPr id="18436" name="Rectangle 4"/>
          <p:cNvSpPr>
            <a:spLocks/>
          </p:cNvSpPr>
          <p:nvPr/>
        </p:nvSpPr>
        <p:spPr bwMode="auto">
          <a:xfrm>
            <a:off x="838200" y="1295400"/>
            <a:ext cx="6553200" cy="2844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double fun(</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volatile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 s;</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 = 3.14;</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s.a</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 1073741824; /* Possibly out of bounds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return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Tree>
    <p:extLst>
      <p:ext uri="{BB962C8B-B14F-4D97-AF65-F5344CB8AC3E}">
        <p14:creationId xmlns:p14="http://schemas.microsoft.com/office/powerpoint/2010/main" val="255357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25400" cap="flat" cmpd="sng" algn="ctr">
          <a:no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lumMod val="50000"/>
              <a:lumOff val="50000"/>
            </a:schemeClr>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29993</TotalTime>
  <Words>6367</Words>
  <Application>Microsoft Office PowerPoint</Application>
  <PresentationFormat>On-screen Show (4:3)</PresentationFormat>
  <Paragraphs>1368</Paragraphs>
  <Slides>62</Slides>
  <Notes>42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6" baseType="lpstr">
      <vt:lpstr>Arial</vt:lpstr>
      <vt:lpstr>Arial Narrow</vt:lpstr>
      <vt:lpstr>Calibri</vt:lpstr>
      <vt:lpstr>Calibri Bold</vt:lpstr>
      <vt:lpstr>Calibri Bold Italic</vt:lpstr>
      <vt:lpstr>Courier New</vt:lpstr>
      <vt:lpstr>Courier New Bold</vt:lpstr>
      <vt:lpstr>Gill Sans MT</vt:lpstr>
      <vt:lpstr>Gill Sans MT Condensed</vt:lpstr>
      <vt:lpstr>Times New Roman</vt:lpstr>
      <vt:lpstr>Wingdings</vt:lpstr>
      <vt:lpstr>Wingdings 2</vt:lpstr>
      <vt:lpstr>template2007</vt:lpstr>
      <vt:lpstr>Worksheet</vt:lpstr>
      <vt:lpstr>PowerPoint Presentation</vt:lpstr>
      <vt:lpstr>Machine-Level Programming V: Advanced Topics  18-213/18-613: Introduction to Computer Systems 8th Lecture, February 8, 2024</vt:lpstr>
      <vt:lpstr>Today</vt:lpstr>
      <vt:lpstr>x86-64 Linux Memory Layout</vt:lpstr>
      <vt:lpstr>Memory Allocation Example</vt:lpstr>
      <vt:lpstr>x86-64 Example Addresses</vt:lpstr>
      <vt:lpstr>Runaway Stack Example</vt:lpstr>
      <vt:lpstr>Today</vt:lpstr>
      <vt:lpstr>Recall: Memory Referencing Bug Example</vt:lpstr>
      <vt:lpstr>Memory Referencing Bug Example</vt:lpstr>
      <vt:lpstr>Such problems are a BIG deal</vt:lpstr>
      <vt:lpstr>Exploits Based on Buffer Overflows</vt:lpstr>
      <vt:lpstr>Example: the original Internet worm (1988)</vt:lpstr>
      <vt:lpstr>Example 2: IM War</vt:lpstr>
      <vt:lpstr>IM War (cont.)</vt:lpstr>
      <vt:lpstr>PowerPoint Presentation</vt:lpstr>
      <vt:lpstr>Programmers keep making these mistakes…</vt:lpstr>
      <vt:lpstr>Aside: Worms and Viruses</vt:lpstr>
      <vt:lpstr>String Library Code</vt:lpstr>
      <vt:lpstr>Vulnerable Buffer Code</vt:lpstr>
      <vt:lpstr>Buffer Overflow Disassembly</vt:lpstr>
      <vt:lpstr>Buffer Overflow Stack Example</vt:lpstr>
      <vt:lpstr>Buffer Overflow Stack Example</vt:lpstr>
      <vt:lpstr>Buffer Overflow Stack Example #1</vt:lpstr>
      <vt:lpstr>Buffer Overflow Stack Example #2</vt:lpstr>
      <vt:lpstr>Stack Smashing Attacks</vt:lpstr>
      <vt:lpstr>Crafting Smashing String</vt:lpstr>
      <vt:lpstr>Smashing String Effect</vt:lpstr>
      <vt:lpstr>Performing Stack Smash</vt:lpstr>
      <vt:lpstr>Code Injection Attacks</vt:lpstr>
      <vt:lpstr>How Does The Attack Code Execute?</vt:lpstr>
      <vt:lpstr>What To Do About Buffer Overflow Attacks</vt:lpstr>
      <vt:lpstr>1. Avoid Overflow Vulnerabilities in Code (!)</vt:lpstr>
      <vt:lpstr>2. System-Level Protections can help</vt:lpstr>
      <vt:lpstr>2. System-Level Protections can help</vt:lpstr>
      <vt:lpstr>3. Stack Canaries can help</vt:lpstr>
      <vt:lpstr>Protected Buffer Disassembly</vt:lpstr>
      <vt:lpstr>Setting Up Canary</vt:lpstr>
      <vt:lpstr>Checking Canary</vt:lpstr>
      <vt:lpstr>Quiz Time!</vt:lpstr>
      <vt:lpstr>Return-Oriented Programming Attacks</vt:lpstr>
      <vt:lpstr>Gadget Example #1</vt:lpstr>
      <vt:lpstr>Gadget Example #2</vt:lpstr>
      <vt:lpstr>ROP Execution</vt:lpstr>
      <vt:lpstr>Crafting an ROP Attack String</vt:lpstr>
      <vt:lpstr>What Happens when echo returns?</vt:lpstr>
      <vt:lpstr>ROP Defense: IBT</vt:lpstr>
      <vt:lpstr>ROP Defense: IBT, cont. </vt:lpstr>
      <vt:lpstr>ROP Defense: IBT, cont. </vt:lpstr>
      <vt:lpstr>ROP Defense: IBT, cont. </vt:lpstr>
      <vt:lpstr>ROP Defense: IBT, cont. </vt:lpstr>
      <vt:lpstr>Today</vt:lpstr>
      <vt:lpstr>Union Allocation</vt:lpstr>
      <vt:lpstr>Using Union to Access Bit Patterns</vt:lpstr>
      <vt:lpstr>Byte Ordering Revisited</vt:lpstr>
      <vt:lpstr>Byte Ordering Example</vt:lpstr>
      <vt:lpstr>Byte Ordering Example (Cont).</vt:lpstr>
      <vt:lpstr>Byte Ordering on Sun</vt:lpstr>
      <vt:lpstr>Byte Ordering on IA32</vt:lpstr>
      <vt:lpstr>Byte Ordering on x86-64</vt:lpstr>
      <vt:lpstr>Summary of Compound Types in C</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Gregory M Kesden</cp:lastModifiedBy>
  <cp:revision>531</cp:revision>
  <cp:lastPrinted>2014-09-23T07:19:34Z</cp:lastPrinted>
  <dcterms:created xsi:type="dcterms:W3CDTF">2012-10-15T22:47:51Z</dcterms:created>
  <dcterms:modified xsi:type="dcterms:W3CDTF">2024-02-08T09:22:17Z</dcterms:modified>
</cp:coreProperties>
</file>