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1179" r:id="rId2"/>
    <p:sldId id="542" r:id="rId3"/>
    <p:sldId id="1432" r:id="rId4"/>
    <p:sldId id="1239" r:id="rId5"/>
    <p:sldId id="1287" r:id="rId6"/>
    <p:sldId id="1433" r:id="rId7"/>
    <p:sldId id="1315" r:id="rId8"/>
    <p:sldId id="1316" r:id="rId9"/>
    <p:sldId id="1317" r:id="rId10"/>
    <p:sldId id="1318" r:id="rId11"/>
    <p:sldId id="1319" r:id="rId12"/>
    <p:sldId id="1320" r:id="rId13"/>
    <p:sldId id="1231" r:id="rId14"/>
    <p:sldId id="1321" r:id="rId15"/>
    <p:sldId id="1322" r:id="rId16"/>
    <p:sldId id="1246" r:id="rId17"/>
    <p:sldId id="1323" r:id="rId18"/>
    <p:sldId id="1430" r:id="rId19"/>
    <p:sldId id="1431" r:id="rId20"/>
    <p:sldId id="1202" r:id="rId21"/>
    <p:sldId id="1252" r:id="rId22"/>
    <p:sldId id="1213" r:id="rId23"/>
    <p:sldId id="1310" r:id="rId24"/>
    <p:sldId id="1309" r:id="rId25"/>
    <p:sldId id="1289" r:id="rId26"/>
    <p:sldId id="1292" r:id="rId27"/>
    <p:sldId id="1293" r:id="rId28"/>
    <p:sldId id="1294" r:id="rId29"/>
    <p:sldId id="1295" r:id="rId30"/>
    <p:sldId id="1296" r:id="rId31"/>
    <p:sldId id="1299" r:id="rId32"/>
    <p:sldId id="1297" r:id="rId33"/>
    <p:sldId id="1216" r:id="rId34"/>
    <p:sldId id="1217" r:id="rId35"/>
    <p:sldId id="310" r:id="rId36"/>
    <p:sldId id="1249" r:id="rId37"/>
    <p:sldId id="1282" r:id="rId38"/>
    <p:sldId id="1218" r:id="rId39"/>
    <p:sldId id="1219" r:id="rId40"/>
    <p:sldId id="1300" r:id="rId41"/>
    <p:sldId id="1302" r:id="rId42"/>
    <p:sldId id="1301" r:id="rId43"/>
    <p:sldId id="1303" r:id="rId44"/>
    <p:sldId id="1306" r:id="rId45"/>
    <p:sldId id="1220" r:id="rId46"/>
    <p:sldId id="1221" r:id="rId47"/>
    <p:sldId id="1222" r:id="rId48"/>
    <p:sldId id="1307" r:id="rId49"/>
    <p:sldId id="1223" r:id="rId50"/>
    <p:sldId id="1224" r:id="rId51"/>
    <p:sldId id="1253" r:id="rId52"/>
    <p:sldId id="1254" r:id="rId53"/>
    <p:sldId id="1225" r:id="rId54"/>
    <p:sldId id="1226" r:id="rId55"/>
    <p:sldId id="1261" r:id="rId56"/>
    <p:sldId id="1227" r:id="rId57"/>
    <p:sldId id="1228" r:id="rId58"/>
    <p:sldId id="1229" r:id="rId59"/>
    <p:sldId id="1230" r:id="rId60"/>
    <p:sldId id="1247" r:id="rId61"/>
    <p:sldId id="1266" r:id="rId62"/>
    <p:sldId id="1268" r:id="rId63"/>
    <p:sldId id="1269" r:id="rId64"/>
    <p:sldId id="1267" r:id="rId65"/>
    <p:sldId id="1270" r:id="rId66"/>
    <p:sldId id="1260" r:id="rId67"/>
    <p:sldId id="1272" r:id="rId68"/>
    <p:sldId id="1314" r:id="rId69"/>
    <p:sldId id="1255" r:id="rId70"/>
    <p:sldId id="1256" r:id="rId71"/>
    <p:sldId id="1273" r:id="rId72"/>
    <p:sldId id="1274" r:id="rId73"/>
    <p:sldId id="1275" r:id="rId74"/>
    <p:sldId id="1277" r:id="rId75"/>
    <p:sldId id="1276" r:id="rId76"/>
    <p:sldId id="1278" r:id="rId77"/>
    <p:sldId id="1279" r:id="rId78"/>
    <p:sldId id="1280" r:id="rId79"/>
    <p:sldId id="1238" r:id="rId80"/>
    <p:sldId id="1265" r:id="rId81"/>
    <p:sldId id="1232" r:id="rId82"/>
    <p:sldId id="1233" r:id="rId83"/>
    <p:sldId id="1281" r:id="rId84"/>
    <p:sldId id="1234" r:id="rId85"/>
    <p:sldId id="1235" r:id="rId86"/>
    <p:sldId id="1236" r:id="rId87"/>
    <p:sldId id="1237" r:id="rId88"/>
  </p:sldIdLst>
  <p:sldSz cx="9144000" cy="6858000" type="screen4x3"/>
  <p:notesSz cx="6985000" cy="9283700"/>
  <p:custDataLst>
    <p:tags r:id="rId9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3AEBF-D0AE-41C7-9D7B-E0892917833B}" v="104" dt="2022-11-03T05:48:52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84299" autoAdjust="0"/>
  </p:normalViewPr>
  <p:slideViewPr>
    <p:cSldViewPr snapToGrid="0" snapToObjects="1">
      <p:cViewPr varScale="1">
        <p:scale>
          <a:sx n="95" d="100"/>
          <a:sy n="95" d="100"/>
        </p:scale>
        <p:origin x="2128" y="168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6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ags" Target="tags/tag1.xml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023AEBF-D0AE-41C7-9D7B-E0892917833B}"/>
    <pc:docChg chg="undo redo custSel addSld delSld modSld sldOrd">
      <pc:chgData name="Phil Gibbons" userId="f619c6e5d38ed7a7" providerId="LiveId" clId="{9023AEBF-D0AE-41C7-9D7B-E0892917833B}" dt="2022-11-03T05:57:03.780" v="582" actId="1076"/>
      <pc:docMkLst>
        <pc:docMk/>
      </pc:docMkLst>
      <pc:sldChg chg="modSp add mod ord">
        <pc:chgData name="Phil Gibbons" userId="f619c6e5d38ed7a7" providerId="LiveId" clId="{9023AEBF-D0AE-41C7-9D7B-E0892917833B}" dt="2022-11-03T05:35:02.291" v="475"/>
        <pc:sldMkLst>
          <pc:docMk/>
          <pc:sldMk cId="1233805520" sldId="310"/>
        </pc:sldMkLst>
        <pc:spChg chg="mod">
          <ac:chgData name="Phil Gibbons" userId="f619c6e5d38ed7a7" providerId="LiveId" clId="{9023AEBF-D0AE-41C7-9D7B-E0892917833B}" dt="2022-11-03T04:47:42.158" v="250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4:18:17.416" v="136" actId="20577"/>
        <pc:sldMkLst>
          <pc:docMk/>
          <pc:sldMk cId="0" sldId="542"/>
        </pc:sldMkLst>
        <pc:spChg chg="mod">
          <ac:chgData name="Phil Gibbons" userId="f619c6e5d38ed7a7" providerId="LiveId" clId="{9023AEBF-D0AE-41C7-9D7B-E0892917833B}" dt="2022-11-03T04:18:17.416" v="136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4:22:29.165" v="150" actId="207"/>
        <pc:sldMkLst>
          <pc:docMk/>
          <pc:sldMk cId="0" sldId="1202"/>
        </pc:sldMkLst>
        <pc:spChg chg="mod">
          <ac:chgData name="Phil Gibbons" userId="f619c6e5d38ed7a7" providerId="LiveId" clId="{9023AEBF-D0AE-41C7-9D7B-E0892917833B}" dt="2022-11-03T04:22:29.165" v="150" actId="207"/>
          <ac:spMkLst>
            <pc:docMk/>
            <pc:sldMk cId="0" sldId="1202"/>
            <ac:spMk id="3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5:13:16.866" v="302" actId="20577"/>
        <pc:sldMkLst>
          <pc:docMk/>
          <pc:sldMk cId="0" sldId="1216"/>
        </pc:sldMkLst>
        <pc:spChg chg="mod">
          <ac:chgData name="Phil Gibbons" userId="f619c6e5d38ed7a7" providerId="LiveId" clId="{9023AEBF-D0AE-41C7-9D7B-E0892917833B}" dt="2022-11-03T05:13:16.866" v="302" actId="20577"/>
          <ac:spMkLst>
            <pc:docMk/>
            <pc:sldMk cId="0" sldId="1216"/>
            <ac:spMk id="685059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5:33:07.328" v="471" actId="5793"/>
        <pc:sldMkLst>
          <pc:docMk/>
          <pc:sldMk cId="0" sldId="1238"/>
        </pc:sldMkLst>
        <pc:spChg chg="mod">
          <ac:chgData name="Phil Gibbons" userId="f619c6e5d38ed7a7" providerId="LiveId" clId="{9023AEBF-D0AE-41C7-9D7B-E0892917833B}" dt="2022-11-03T05:33:07.328" v="471" actId="5793"/>
          <ac:spMkLst>
            <pc:docMk/>
            <pc:sldMk cId="0" sldId="1238"/>
            <ac:spMk id="535555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4:53:32.362" v="268" actId="20577"/>
        <pc:sldMkLst>
          <pc:docMk/>
          <pc:sldMk cId="0" sldId="1249"/>
        </pc:sldMkLst>
        <pc:spChg chg="mod">
          <ac:chgData name="Phil Gibbons" userId="f619c6e5d38ed7a7" providerId="LiveId" clId="{9023AEBF-D0AE-41C7-9D7B-E0892917833B}" dt="2022-11-03T04:53:32.362" v="268" actId="20577"/>
          <ac:spMkLst>
            <pc:docMk/>
            <pc:sldMk cId="0" sldId="1249"/>
            <ac:spMk id="3" creationId="{00000000-0000-0000-0000-000000000000}"/>
          </ac:spMkLst>
        </pc:spChg>
      </pc:sldChg>
      <pc:sldChg chg="del">
        <pc:chgData name="Phil Gibbons" userId="f619c6e5d38ed7a7" providerId="LiveId" clId="{9023AEBF-D0AE-41C7-9D7B-E0892917833B}" dt="2022-11-03T05:32:50.418" v="469" actId="47"/>
        <pc:sldMkLst>
          <pc:docMk/>
          <pc:sldMk cId="0" sldId="1250"/>
        </pc:sldMkLst>
      </pc:sldChg>
      <pc:sldChg chg="addSp delSp mod addAnim delAnim">
        <pc:chgData name="Phil Gibbons" userId="f619c6e5d38ed7a7" providerId="LiveId" clId="{9023AEBF-D0AE-41C7-9D7B-E0892917833B}" dt="2022-11-03T05:46:38.248" v="478" actId="21"/>
        <pc:sldMkLst>
          <pc:docMk/>
          <pc:sldMk cId="0" sldId="1255"/>
        </pc:sldMkLst>
        <pc:spChg chg="add del">
          <ac:chgData name="Phil Gibbons" userId="f619c6e5d38ed7a7" providerId="LiveId" clId="{9023AEBF-D0AE-41C7-9D7B-E0892917833B}" dt="2022-11-03T05:46:38.248" v="478" actId="21"/>
          <ac:spMkLst>
            <pc:docMk/>
            <pc:sldMk cId="0" sldId="1255"/>
            <ac:spMk id="8" creationId="{00000000-0000-0000-0000-000000000000}"/>
          </ac:spMkLst>
        </pc:spChg>
      </pc:sldChg>
      <pc:sldChg chg="addSp modSp mod modAnim">
        <pc:chgData name="Phil Gibbons" userId="f619c6e5d38ed7a7" providerId="LiveId" clId="{9023AEBF-D0AE-41C7-9D7B-E0892917833B}" dt="2022-11-03T05:49:11.566" v="577" actId="1076"/>
        <pc:sldMkLst>
          <pc:docMk/>
          <pc:sldMk cId="0" sldId="1256"/>
        </pc:sldMkLst>
        <pc:spChg chg="add mod">
          <ac:chgData name="Phil Gibbons" userId="f619c6e5d38ed7a7" providerId="LiveId" clId="{9023AEBF-D0AE-41C7-9D7B-E0892917833B}" dt="2022-11-03T05:49:11.566" v="577" actId="1076"/>
          <ac:spMkLst>
            <pc:docMk/>
            <pc:sldMk cId="0" sldId="1256"/>
            <ac:spMk id="2" creationId="{29416B14-41D9-73C2-2CDF-23B8EE8D15C7}"/>
          </ac:spMkLst>
        </pc:spChg>
      </pc:sldChg>
      <pc:sldChg chg="modSp mod">
        <pc:chgData name="Phil Gibbons" userId="f619c6e5d38ed7a7" providerId="LiveId" clId="{9023AEBF-D0AE-41C7-9D7B-E0892917833B}" dt="2022-11-03T05:57:03.780" v="582" actId="1076"/>
        <pc:sldMkLst>
          <pc:docMk/>
          <pc:sldMk cId="1945952112" sldId="1278"/>
        </pc:sldMkLst>
        <pc:spChg chg="mod">
          <ac:chgData name="Phil Gibbons" userId="f619c6e5d38ed7a7" providerId="LiveId" clId="{9023AEBF-D0AE-41C7-9D7B-E0892917833B}" dt="2022-11-03T05:56:56.733" v="580" actId="1076"/>
          <ac:spMkLst>
            <pc:docMk/>
            <pc:sldMk cId="1945952112" sldId="1278"/>
            <ac:spMk id="5" creationId="{00000000-0000-0000-0000-000000000000}"/>
          </ac:spMkLst>
        </pc:spChg>
        <pc:spChg chg="mod">
          <ac:chgData name="Phil Gibbons" userId="f619c6e5d38ed7a7" providerId="LiveId" clId="{9023AEBF-D0AE-41C7-9D7B-E0892917833B}" dt="2022-11-03T05:57:03.780" v="582" actId="1076"/>
          <ac:spMkLst>
            <pc:docMk/>
            <pc:sldMk cId="1945952112" sldId="1278"/>
            <ac:spMk id="6" creationId="{00000000-0000-0000-0000-000000000000}"/>
          </ac:spMkLst>
        </pc:spChg>
        <pc:spChg chg="mod">
          <ac:chgData name="Phil Gibbons" userId="f619c6e5d38ed7a7" providerId="LiveId" clId="{9023AEBF-D0AE-41C7-9D7B-E0892917833B}" dt="2022-11-03T05:57:00.031" v="581" actId="1076"/>
          <ac:spMkLst>
            <pc:docMk/>
            <pc:sldMk cId="1945952112" sldId="1278"/>
            <ac:spMk id="7" creationId="{A55C4C11-D3FB-184A-ABB0-B6B45C9C9070}"/>
          </ac:spMkLst>
        </pc:spChg>
      </pc:sldChg>
      <pc:sldChg chg="ord modNotesTx">
        <pc:chgData name="Phil Gibbons" userId="f619c6e5d38ed7a7" providerId="LiveId" clId="{9023AEBF-D0AE-41C7-9D7B-E0892917833B}" dt="2022-11-03T05:17:07.757" v="468" actId="20577"/>
        <pc:sldMkLst>
          <pc:docMk/>
          <pc:sldMk cId="1480954817" sldId="1282"/>
        </pc:sldMkLst>
      </pc:sldChg>
      <pc:sldChg chg="addSp modSp mod modAnim">
        <pc:chgData name="Phil Gibbons" userId="f619c6e5d38ed7a7" providerId="LiveId" clId="{9023AEBF-D0AE-41C7-9D7B-E0892917833B}" dt="2022-11-03T05:08:20.406" v="299"/>
        <pc:sldMkLst>
          <pc:docMk/>
          <pc:sldMk cId="3784411037" sldId="1310"/>
        </pc:sldMkLst>
        <pc:spChg chg="add mod">
          <ac:chgData name="Phil Gibbons" userId="f619c6e5d38ed7a7" providerId="LiveId" clId="{9023AEBF-D0AE-41C7-9D7B-E0892917833B}" dt="2022-11-03T05:08:03.963" v="296" actId="1076"/>
          <ac:spMkLst>
            <pc:docMk/>
            <pc:sldMk cId="3784411037" sldId="1310"/>
            <ac:spMk id="2" creationId="{5214D97F-9D6A-8E3C-AD59-9DE0420EE44E}"/>
          </ac:spMkLst>
        </pc:spChg>
        <pc:spChg chg="mod">
          <ac:chgData name="Phil Gibbons" userId="f619c6e5d38ed7a7" providerId="LiveId" clId="{9023AEBF-D0AE-41C7-9D7B-E0892917833B}" dt="2022-11-03T04:58:01.253" v="282" actId="20577"/>
          <ac:spMkLst>
            <pc:docMk/>
            <pc:sldMk cId="3784411037" sldId="1310"/>
            <ac:spMk id="3" creationId="{00000000-0000-0000-0000-000000000000}"/>
          </ac:spMkLst>
        </pc:spChg>
        <pc:spChg chg="mod">
          <ac:chgData name="Phil Gibbons" userId="f619c6e5d38ed7a7" providerId="LiveId" clId="{9023AEBF-D0AE-41C7-9D7B-E0892917833B}" dt="2022-11-03T04:58:47.975" v="288" actId="14100"/>
          <ac:spMkLst>
            <pc:docMk/>
            <pc:sldMk cId="3784411037" sldId="1310"/>
            <ac:spMk id="4" creationId="{00000000-0000-0000-0000-000000000000}"/>
          </ac:spMkLst>
        </pc:spChg>
        <pc:spChg chg="mod">
          <ac:chgData name="Phil Gibbons" userId="f619c6e5d38ed7a7" providerId="LiveId" clId="{9023AEBF-D0AE-41C7-9D7B-E0892917833B}" dt="2022-11-03T04:57:23.252" v="275" actId="1076"/>
          <ac:spMkLst>
            <pc:docMk/>
            <pc:sldMk cId="3784411037" sldId="1310"/>
            <ac:spMk id="7" creationId="{00000000-0000-0000-0000-000000000000}"/>
          </ac:spMkLst>
        </pc:spChg>
        <pc:spChg chg="mod">
          <ac:chgData name="Phil Gibbons" userId="f619c6e5d38ed7a7" providerId="LiveId" clId="{9023AEBF-D0AE-41C7-9D7B-E0892917833B}" dt="2022-11-03T04:58:32.236" v="287" actId="14100"/>
          <ac:spMkLst>
            <pc:docMk/>
            <pc:sldMk cId="3784411037" sldId="1310"/>
            <ac:spMk id="8" creationId="{00000000-0000-0000-0000-000000000000}"/>
          </ac:spMkLst>
        </pc:spChg>
      </pc:sldChg>
      <pc:sldChg chg="del">
        <pc:chgData name="Phil Gibbons" userId="f619c6e5d38ed7a7" providerId="LiveId" clId="{9023AEBF-D0AE-41C7-9D7B-E0892917833B}" dt="2022-11-03T04:46:49.073" v="239" actId="47"/>
        <pc:sldMkLst>
          <pc:docMk/>
          <pc:sldMk cId="3589535150" sldId="1313"/>
        </pc:sldMkLst>
      </pc:sldChg>
      <pc:sldChg chg="mod modShow">
        <pc:chgData name="Phil Gibbons" userId="f619c6e5d38ed7a7" providerId="LiveId" clId="{9023AEBF-D0AE-41C7-9D7B-E0892917833B}" dt="2022-11-03T04:25:55.899" v="151" actId="729"/>
        <pc:sldMkLst>
          <pc:docMk/>
          <pc:sldMk cId="0" sldId="1317"/>
        </pc:sldMkLst>
      </pc:sldChg>
      <pc:sldChg chg="addSp modSp mod modAnim modNotesTx">
        <pc:chgData name="Phil Gibbons" userId="f619c6e5d38ed7a7" providerId="LiveId" clId="{9023AEBF-D0AE-41C7-9D7B-E0892917833B}" dt="2022-11-03T04:40:56.561" v="237" actId="1076"/>
        <pc:sldMkLst>
          <pc:docMk/>
          <pc:sldMk cId="0" sldId="1321"/>
        </pc:sldMkLst>
        <pc:spChg chg="add mod">
          <ac:chgData name="Phil Gibbons" userId="f619c6e5d38ed7a7" providerId="LiveId" clId="{9023AEBF-D0AE-41C7-9D7B-E0892917833B}" dt="2022-11-03T04:40:56.561" v="237" actId="1076"/>
          <ac:spMkLst>
            <pc:docMk/>
            <pc:sldMk cId="0" sldId="1321"/>
            <ac:spMk id="2" creationId="{4E0E4BFC-E9BA-3AFA-17F5-6475F90410DC}"/>
          </ac:spMkLst>
        </pc:spChg>
      </pc:sldChg>
      <pc:sldChg chg="modSp add mod">
        <pc:chgData name="Phil Gibbons" userId="f619c6e5d38ed7a7" providerId="LiveId" clId="{9023AEBF-D0AE-41C7-9D7B-E0892917833B}" dt="2022-11-03T04:16:50.860" v="114" actId="20577"/>
        <pc:sldMkLst>
          <pc:docMk/>
          <pc:sldMk cId="1316730798" sldId="1477"/>
        </pc:sldMkLst>
        <pc:spChg chg="mod">
          <ac:chgData name="Phil Gibbons" userId="f619c6e5d38ed7a7" providerId="LiveId" clId="{9023AEBF-D0AE-41C7-9D7B-E0892917833B}" dt="2022-11-03T04:16:50.860" v="114" actId="20577"/>
          <ac:spMkLst>
            <pc:docMk/>
            <pc:sldMk cId="1316730798" sldId="1477"/>
            <ac:spMk id="3" creationId="{227AF50E-42C5-7248-8698-B9DC538640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reap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pstree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reaping background jobs, only </a:t>
            </a:r>
            <a:r>
              <a:rPr lang="en-US" dirty="0" err="1"/>
              <a:t>fg</a:t>
            </a:r>
            <a:r>
              <a:rPr lang="en-US" dirty="0"/>
              <a:t> ones via </a:t>
            </a:r>
            <a:r>
              <a:rPr lang="en-US" dirty="0" err="1"/>
              <a:t>waitpid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/>
              <a:t>./</a:t>
            </a:r>
            <a:r>
              <a:rPr lang="en-US" dirty="0" err="1"/>
              <a:t>shellex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10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r>
              <a:rPr lang="en-US" baseline="0" dirty="0"/>
              <a:t>...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8131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Synchronous exceptions occur as a direct result of executing an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4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46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./delay 100 &amp;</a:t>
            </a:r>
          </a:p>
          <a:p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kill -9</a:t>
            </a:r>
            <a:r>
              <a:rPr lang="en-US" baseline="0" dirty="0"/>
              <a:t> XXX</a:t>
            </a:r>
          </a:p>
          <a:p>
            <a:endParaRPr lang="en-US" baseline="0" dirty="0"/>
          </a:p>
          <a:p>
            <a:r>
              <a:rPr lang="en-US" baseline="0" dirty="0" err="1"/>
              <a:t>ps</a:t>
            </a:r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39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kill command:</a:t>
            </a:r>
          </a:p>
          <a:p>
            <a:endParaRPr lang="en-US" dirty="0"/>
          </a:p>
          <a:p>
            <a:r>
              <a:rPr lang="en-US" dirty="0"/>
              <a:t>./forks 17</a:t>
            </a:r>
            <a:r>
              <a:rPr lang="en-US" baseline="0" dirty="0"/>
              <a:t> &amp;</a:t>
            </a:r>
          </a:p>
          <a:p>
            <a:r>
              <a:rPr lang="en-US" baseline="0" dirty="0"/>
              <a:t>kill  (parent)  (Only kills parent)</a:t>
            </a:r>
          </a:p>
          <a:p>
            <a:endParaRPr lang="en-US" baseline="0" dirty="0"/>
          </a:p>
          <a:p>
            <a:r>
              <a:rPr lang="en-US" baseline="0" dirty="0"/>
              <a:t>./forks 17 &amp;</a:t>
            </a:r>
          </a:p>
          <a:p>
            <a:r>
              <a:rPr lang="en-US" baseline="0" dirty="0"/>
              <a:t>kill  (child) (Child becomes a zombie)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to use </a:t>
            </a:r>
            <a:r>
              <a:rPr lang="en-US" dirty="0" err="1"/>
              <a:t>interpositioning</a:t>
            </a:r>
            <a:r>
              <a:rPr lang="en-US" baseline="0" dirty="0"/>
              <a:t>  code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./forks 12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running: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sigint</a:t>
            </a:r>
            <a:endParaRPr lang="en-US" dirty="0"/>
          </a:p>
          <a:p>
            <a:r>
              <a:rPr lang="en-US" dirty="0"/>
              <a:t>ctrl-C</a:t>
            </a:r>
          </a:p>
          <a:p>
            <a:endParaRPr lang="en-US" dirty="0"/>
          </a:p>
          <a:p>
            <a:r>
              <a:rPr lang="en-US" dirty="0"/>
              <a:t>Code not entirely reliable,</a:t>
            </a:r>
            <a:r>
              <a:rPr lang="en-US" baseline="0" dirty="0"/>
              <a:t> if there’s a delay in pause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Delivered whenever.  Received on next context switch into A (or some future one)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./forks 14</a:t>
            </a:r>
          </a:p>
          <a:p>
            <a:endParaRPr lang="en-US" dirty="0"/>
          </a:p>
          <a:p>
            <a:r>
              <a:rPr lang="en-US" dirty="0"/>
              <a:t>Hangs.</a:t>
            </a:r>
          </a:p>
          <a:p>
            <a:endParaRPr lang="en-US" dirty="0"/>
          </a:p>
          <a:p>
            <a:r>
              <a:rPr lang="en-US" dirty="0"/>
              <a:t>Multiple children signal before handler runs once.  Children waiting to be reaped are dropped because handler only gets one per invocation.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with delays for both child &amp; parent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Procmask</a:t>
            </a:r>
            <a:r>
              <a:rPr lang="en-US" dirty="0"/>
              <a:t> save, restore.  Man for first </a:t>
            </a:r>
            <a:r>
              <a:rPr lang="en-US" dirty="0" err="1"/>
              <a:t>arg</a:t>
            </a:r>
            <a:r>
              <a:rPr lang="en-US" dirty="0"/>
              <a:t> meaning.  Typical use 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35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still busted; date finishes before </a:t>
            </a:r>
            <a:r>
              <a:rPr lang="en-US" dirty="0" err="1"/>
              <a:t>addjob</a:t>
            </a:r>
            <a:r>
              <a:rPr lang="en-US" dirty="0"/>
              <a:t> runs.  </a:t>
            </a:r>
            <a:r>
              <a:rPr lang="en-US" dirty="0" err="1"/>
              <a:t>Sigchildhandler</a:t>
            </a:r>
            <a:r>
              <a:rPr lang="en-US" dirty="0"/>
              <a:t> runs </a:t>
            </a:r>
            <a:r>
              <a:rPr lang="en-US" dirty="0" err="1"/>
              <a:t>deletejob</a:t>
            </a:r>
            <a:r>
              <a:rPr lang="en-US" dirty="0"/>
              <a:t> before </a:t>
            </a:r>
            <a:r>
              <a:rPr lang="en-US" dirty="0" err="1"/>
              <a:t>addjob</a:t>
            </a:r>
            <a:r>
              <a:rPr lang="en-US" dirty="0"/>
              <a:t> completes.    (due to not yet blocked.</a:t>
            </a:r>
          </a:p>
          <a:p>
            <a:endParaRPr lang="en-US" dirty="0"/>
          </a:p>
          <a:p>
            <a:r>
              <a:rPr lang="en-US" dirty="0"/>
              <a:t>./procmask1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./procmask1</a:t>
            </a:r>
          </a:p>
          <a:p>
            <a:endParaRPr lang="en-US" baseline="0" dirty="0"/>
          </a:p>
          <a:p>
            <a:r>
              <a:rPr lang="en-US" baseline="0" dirty="0" err="1"/>
              <a:t>Cntl</a:t>
            </a:r>
            <a:r>
              <a:rPr lang="en-US" baseline="0" dirty="0"/>
              <a:t>-C to stop infinite loop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race case – can deadlock if we start waiting in pause after the handler has already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5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int *status, int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E4BFC-E9BA-3AFA-17F5-6475F90410DC}"/>
              </a:ext>
            </a:extLst>
          </p:cNvPr>
          <p:cNvSpPr txBox="1"/>
          <p:nvPr/>
        </p:nvSpPr>
        <p:spPr>
          <a:xfrm>
            <a:off x="5249650" y="2576683"/>
            <a:ext cx="3752193" cy="1169551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waitpid(-1, &amp;child_status, 0) </a:t>
            </a:r>
            <a:r>
              <a:rPr lang="en-US" sz="1600" b="0" dirty="0">
                <a:latin typeface="+mn-lt"/>
                <a:cs typeface="Arial" panose="020B0604020202020204" pitchFamily="34" charset="0"/>
              </a:rPr>
              <a:t>is equivalent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wait(&amp;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child_status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&amp; Processes - 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Exceptional Control Flow: Signals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21, 2024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Shells			</a:t>
            </a:r>
            <a:r>
              <a:rPr lang="en-US" dirty="0">
                <a:solidFill>
                  <a:srgbClr val="7F7F7F"/>
                </a:solidFill>
              </a:rPr>
              <a:t>CSAPP  8.4.6</a:t>
            </a:r>
            <a:endParaRPr lang="en-US" dirty="0"/>
          </a:p>
          <a:p>
            <a:r>
              <a:rPr lang="en-US" dirty="0"/>
              <a:t>Signals			</a:t>
            </a:r>
            <a:r>
              <a:rPr lang="en-US" dirty="0">
                <a:solidFill>
                  <a:srgbClr val="7F7F7F"/>
                </a:solidFill>
              </a:rPr>
              <a:t>CSAPP  8.5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Process Hierarchy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8956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956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38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9624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7526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209800" y="40386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3657600" y="1447800"/>
            <a:ext cx="1676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Courier New" charset="0"/>
              </a:rPr>
              <a:t>[0]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>
            <a:off x="4495800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H="1"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3733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3886200" y="5105400"/>
            <a:ext cx="914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667000" y="51054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H="1">
            <a:off x="1981200" y="2819400"/>
            <a:ext cx="1752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76200" y="3352800"/>
            <a:ext cx="2133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Daemon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e.g. </a:t>
            </a:r>
            <a:r>
              <a:rPr lang="en-US" sz="2000" b="1">
                <a:latin typeface="Courier New" charset="0"/>
              </a:rPr>
              <a:t>httpd</a:t>
            </a:r>
          </a:p>
        </p:txBody>
      </p:sp>
      <p:sp>
        <p:nvSpPr>
          <p:cNvPr id="23571" name="Oval 11"/>
          <p:cNvSpPr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>
                <a:latin typeface="Courier New" charset="0"/>
              </a:rPr>
              <a:t>init [1]</a:t>
            </a: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6388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4914900" y="2959100"/>
            <a:ext cx="40201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664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65024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876800" y="327660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 rot="13380000">
            <a:off x="5216566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3581400" y="3416300"/>
            <a:ext cx="2286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 rot="8700000" flipH="1">
            <a:off x="3807148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562600" y="3450570"/>
            <a:ext cx="304800" cy="20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248400" y="57150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you can view the hierarchy using the Linux </a:t>
            </a:r>
            <a:r>
              <a:rPr lang="en-US" sz="1800" b="0" dirty="0" err="1">
                <a:latin typeface="Courier New"/>
                <a:cs typeface="Courier New"/>
              </a:rPr>
              <a:t>pstree</a:t>
            </a:r>
            <a:r>
              <a:rPr lang="en-US" sz="1800" dirty="0">
                <a:latin typeface="Calibri" pitchFamily="34" charset="0"/>
              </a:rPr>
              <a:t> command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Programs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shell</a:t>
            </a:r>
            <a:r>
              <a:rPr lang="en-US" dirty="0"/>
              <a:t> is an application program that runs programs on behalf of the user.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sh</a:t>
            </a:r>
            <a:r>
              <a:rPr lang="en-US" sz="1800" dirty="0"/>
              <a:t> 			Original Unix shell (Stephen Bourne, AT&amp;T Bell Labs, 1977)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csh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tcsh</a:t>
            </a:r>
            <a:r>
              <a:rPr lang="en-US" sz="1800" dirty="0">
                <a:latin typeface="Courier New" pitchFamily="49" charset="0"/>
              </a:rPr>
              <a:t> 	</a:t>
            </a:r>
            <a:r>
              <a:rPr lang="en-US" sz="1800" dirty="0"/>
              <a:t>BSD Unix C shell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>
                <a:latin typeface="Courier New" pitchFamily="49" charset="0"/>
              </a:rPr>
              <a:t>bash</a:t>
            </a:r>
            <a:r>
              <a:rPr lang="en-US" sz="1800" dirty="0">
                <a:latin typeface="Courier New" pitchFamily="49" charset="0"/>
              </a:rPr>
              <a:t> 			“</a:t>
            </a:r>
            <a:r>
              <a:rPr lang="en-US" sz="1800" dirty="0"/>
              <a:t>Bourne-Again” Shell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+mn-lt"/>
              </a:rPr>
              <a:t>(default Linux shell)</a:t>
            </a:r>
          </a:p>
          <a:p>
            <a:pPr>
              <a:tabLst>
                <a:tab pos="1485900" algn="l"/>
              </a:tabLst>
            </a:pPr>
            <a:r>
              <a:rPr lang="en-US" sz="2200" dirty="0">
                <a:latin typeface="+mn-lt"/>
              </a:rPr>
              <a:t>Simple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Described in the textbook, starting at p. 753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Implementation of a very elementary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Purpose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what happens when you type commands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use and operation of process control operations</a:t>
            </a:r>
          </a:p>
          <a:p>
            <a:pPr lvl="2">
              <a:tabLst>
                <a:tab pos="1485900" algn="l"/>
              </a:tabLst>
            </a:pPr>
            <a:endParaRPr lang="en-US" sz="1800" dirty="0">
              <a:latin typeface="+mn-lt"/>
            </a:endParaRPr>
          </a:p>
          <a:p>
            <a:pPr lvl="2">
              <a:tabLst>
                <a:tab pos="1485900" algn="l"/>
              </a:tabLst>
            </a:pPr>
            <a:endParaRPr lang="en-US" sz="18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Example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762" y="1207070"/>
            <a:ext cx="7591425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./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shellex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/bin/ls -l csapp.c</a:t>
            </a:r>
          </a:p>
          <a:p>
            <a:r>
              <a:rPr lang="hu-HU" sz="1600" dirty="0">
                <a:latin typeface="Courier New" pitchFamily="49" charset="0"/>
              </a:rPr>
              <a:t>-rw-r--r-- 1 bryant users 23053 Jun 15  2015 csapp.c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/bin/ps</a:t>
            </a:r>
          </a:p>
          <a:p>
            <a:r>
              <a:rPr lang="hu-HU" sz="1600" dirty="0">
                <a:latin typeface="Courier New" pitchFamily="49" charset="0"/>
              </a:rPr>
              <a:t>  PID TTY          TIME CMD</a:t>
            </a:r>
          </a:p>
          <a:p>
            <a:r>
              <a:rPr lang="hu-HU" sz="1600" dirty="0">
                <a:latin typeface="Courier New" pitchFamily="49" charset="0"/>
              </a:rPr>
              <a:t>31542 pts/2    00:00:01 tcsh</a:t>
            </a:r>
          </a:p>
          <a:p>
            <a:r>
              <a:rPr lang="hu-HU" sz="1600" dirty="0">
                <a:latin typeface="Courier New" pitchFamily="49" charset="0"/>
              </a:rPr>
              <a:t>32017 pts/2    00:00:00 shellex</a:t>
            </a:r>
          </a:p>
          <a:p>
            <a:r>
              <a:rPr lang="hu-HU" sz="1600" dirty="0">
                <a:latin typeface="Courier New" pitchFamily="49" charset="0"/>
              </a:rPr>
              <a:t>32019 pts/2    00:00:00 ps</a:t>
            </a:r>
          </a:p>
          <a:p>
            <a:r>
              <a:rPr lang="hu-HU" sz="1600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/bin/sleep 10 &amp;</a:t>
            </a:r>
          </a:p>
          <a:p>
            <a:r>
              <a:rPr lang="en-US" sz="1600" dirty="0">
                <a:latin typeface="Courier New" pitchFamily="49" charset="0"/>
              </a:rPr>
              <a:t>32031 /bin/sleep 10 &amp;</a:t>
            </a:r>
          </a:p>
          <a:p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ps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PID TTY          TIME CMD</a:t>
            </a:r>
          </a:p>
          <a:p>
            <a:r>
              <a:rPr lang="en-US" sz="1600" dirty="0">
                <a:latin typeface="Courier New" pitchFamily="49" charset="0"/>
              </a:rPr>
              <a:t>31542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00:00:01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32024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emacs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32030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shellex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32031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sleep</a:t>
            </a:r>
          </a:p>
          <a:p>
            <a:r>
              <a:rPr lang="en-US" sz="1600" dirty="0">
                <a:latin typeface="Courier New" pitchFamily="49" charset="0"/>
              </a:rPr>
              <a:t>32033 pts/2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quit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1715" y="1394575"/>
            <a:ext cx="4475777" cy="369332"/>
          </a:xfrm>
          <a:prstGeom prst="rect">
            <a:avLst/>
          </a:prstGeom>
          <a:solidFill>
            <a:srgbClr val="F1C7C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Note: Must give full pathnames for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2377" y="3151356"/>
            <a:ext cx="2855131" cy="369332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Run program in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6760" y="4849502"/>
            <a:ext cx="3094923" cy="369332"/>
          </a:xfrm>
          <a:prstGeom prst="rect">
            <a:avLst/>
          </a:prstGeom>
          <a:solidFill>
            <a:srgbClr val="F1C7C7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Sleep is running in background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14D97F-9D6A-8E3C-AD59-9DE0420EE44E}"/>
              </a:ext>
            </a:extLst>
          </p:cNvPr>
          <p:cNvSpPr/>
          <p:nvPr/>
        </p:nvSpPr>
        <p:spPr bwMode="auto">
          <a:xfrm>
            <a:off x="2359888" y="3200399"/>
            <a:ext cx="245179" cy="24517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11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Implementation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Basic loop</a:t>
            </a:r>
          </a:p>
          <a:p>
            <a:pPr lvl="1"/>
            <a:r>
              <a:rPr lang="en-US" sz="1400" dirty="0"/>
              <a:t>Read line from command line</a:t>
            </a:r>
          </a:p>
          <a:p>
            <a:pPr lvl="1"/>
            <a:r>
              <a:rPr lang="en-US" sz="1400" dirty="0"/>
              <a:t>Execute the requested operation</a:t>
            </a:r>
          </a:p>
          <a:p>
            <a:pPr lvl="2"/>
            <a:r>
              <a:rPr lang="en-US" sz="1400" dirty="0"/>
              <a:t>Built-in command (only one implemented is </a:t>
            </a:r>
            <a:r>
              <a:rPr lang="en-US" sz="1400" b="1" dirty="0">
                <a:latin typeface="Courier New"/>
                <a:cs typeface="Courier New"/>
              </a:rPr>
              <a:t>quit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Load and execute program from file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63303" y="3048000"/>
            <a:ext cx="5726798" cy="3429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"&gt; 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Fgets(cmdline, MAXLINE, stdin);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evaluate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eval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...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6324600" y="3200400"/>
            <a:ext cx="22451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 is a sequence of read/evaluate steps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9340" y="61193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905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if ((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= Fork()) == 0) {   /* Child runs user job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("%s: Command not found.\n",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/* Parent waits for foreground job to terminate */</a:t>
            </a:r>
          </a:p>
          <a:p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error");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F6F5BD"/>
                </a:solidFill>
                <a:latin typeface="Courier New"/>
                <a:cs typeface="Courier New"/>
              </a:rPr>
              <a:t>        else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printf("%d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%s",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F6F5BD"/>
                </a:solidFill>
                <a:latin typeface="Courier New"/>
                <a:cs typeface="Courier New"/>
              </a:rPr>
              <a:t>    return;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2598645"/>
            <a:ext cx="8340725" cy="4183155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3" y="2810493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parseline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0" dirty="0">
                <a:latin typeface="Calibri" pitchFamily="34" charset="0"/>
              </a:rPr>
              <a:t>will parse ‘</a:t>
            </a:r>
            <a:r>
              <a:rPr lang="en-US" b="0" dirty="0" err="1">
                <a:latin typeface="Calibri" pitchFamily="34" charset="0"/>
              </a:rPr>
              <a:t>buf</a:t>
            </a:r>
            <a:r>
              <a:rPr lang="en-US" b="0" dirty="0">
                <a:latin typeface="Calibri" pitchFamily="34" charset="0"/>
              </a:rPr>
              <a:t>’ into ‘</a:t>
            </a:r>
            <a:r>
              <a:rPr lang="en-US" b="0" dirty="0" err="1">
                <a:latin typeface="Calibri" pitchFamily="34" charset="0"/>
              </a:rPr>
              <a:t>argv</a:t>
            </a:r>
            <a:r>
              <a:rPr lang="en-US" b="0" dirty="0">
                <a:latin typeface="Calibri" pitchFamily="34" charset="0"/>
              </a:rPr>
              <a:t>’ and return whether or not input line ended in ‘&amp;’</a:t>
            </a:r>
          </a:p>
        </p:txBody>
      </p:sp>
    </p:spTree>
    <p:extLst>
      <p:ext uri="{BB962C8B-B14F-4D97-AF65-F5344CB8AC3E}">
        <p14:creationId xmlns:p14="http://schemas.microsoft.com/office/powerpoint/2010/main" val="166326185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048000"/>
            <a:ext cx="8340725" cy="3733800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2586335"/>
            <a:ext cx="2736309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Ignore empty lines.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743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345180"/>
            <a:ext cx="8340725" cy="343661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it is a ‘built in’ command, then handle it here in this program.  Otherwise fork/exec the program specified in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argv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[0]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4577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505200"/>
            <a:ext cx="8340725" cy="327659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Create child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37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4547801"/>
            <a:ext cx="8340725" cy="223399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287" y="5203134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Remember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only returns on error.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189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19107" y="4129849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332" y="4114800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E31C7-AED9-4681-91F8-7918C46BEE34}"/>
              </a:ext>
            </a:extLst>
          </p:cNvPr>
          <p:cNvSpPr txBox="1"/>
          <p:nvPr/>
        </p:nvSpPr>
        <p:spPr>
          <a:xfrm>
            <a:off x="4342900" y="613993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92EB2-1905-4049-B792-DEA3899F6AA4}"/>
              </a:ext>
            </a:extLst>
          </p:cNvPr>
          <p:cNvSpPr txBox="1"/>
          <p:nvPr/>
        </p:nvSpPr>
        <p:spPr>
          <a:xfrm>
            <a:off x="6804446" y="6139934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5734050"/>
            <a:ext cx="8340725" cy="104774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2584" y="5581471"/>
            <a:ext cx="2979391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foreground, wait until it is done.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8168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850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{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"%d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pid, cmdline);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        }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609" y="4925815"/>
            <a:ext cx="2979391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background, print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pid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and continue doing other stuff.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7863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Oops.  </a:t>
            </a:r>
            <a:r>
              <a:rPr lang="en-US" sz="2800" b="0" i="1" dirty="0">
                <a:latin typeface="Calibri" pitchFamily="34" charset="0"/>
              </a:rPr>
              <a:t>There 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Shell designed to run indefinitely</a:t>
            </a:r>
          </a:p>
          <a:p>
            <a:pPr marL="684213" lvl="1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Should not accumulate unneeded resources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Child processes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File descriptors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Our example shell correctly waits for and reaps</a:t>
            </a:r>
            <a:br>
              <a:rPr lang="en-GB" dirty="0"/>
            </a:br>
            <a:r>
              <a:rPr lang="en-GB" dirty="0"/>
              <a:t>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 run the kernel out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34295"/>
            <a:ext cx="8716962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ECF to the Rescue!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25550"/>
            <a:ext cx="8470900" cy="5224463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Exceptional control flow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kernel will interrupt regular processing to alert us when a background process completes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Unix, the alert mechanism is called a </a:t>
            </a:r>
            <a:r>
              <a:rPr lang="en-GB" b="1" i="1" dirty="0">
                <a:solidFill>
                  <a:srgbClr val="C00000"/>
                </a:solidFill>
              </a:rPr>
              <a:t>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18 – ECF Signals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/>
              <a:t>Signals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876300" y="3357265"/>
            <a:ext cx="1066800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803760" y="5029200"/>
            <a:ext cx="1600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Signals</a:t>
            </a:r>
          </a:p>
        </p:txBody>
      </p:sp>
      <p:cxnSp>
        <p:nvCxnSpPr>
          <p:cNvPr id="21" name="Straight Connector 20"/>
          <p:cNvCxnSpPr>
            <a:stCxn id="4" idx="2"/>
            <a:endCxn id="19" idx="0"/>
          </p:cNvCxnSpPr>
          <p:nvPr/>
        </p:nvCxnSpPr>
        <p:spPr bwMode="auto">
          <a:xfrm>
            <a:off x="1943100" y="3357265"/>
            <a:ext cx="660760" cy="167193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4241" y="729139"/>
            <a:ext cx="24565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user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867947" cy="369332"/>
          </a:xfrm>
          <a:prstGeom prst="rect">
            <a:avLst/>
          </a:prstGeom>
          <a:solidFill>
            <a:srgbClr val="E7DDBB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kernel</a:t>
            </a:r>
          </a:p>
        </p:txBody>
      </p:sp>
    </p:spTree>
    <p:extLst>
      <p:ext uri="{BB962C8B-B14F-4D97-AF65-F5344CB8AC3E}">
        <p14:creationId xmlns:p14="http://schemas.microsoft.com/office/powerpoint/2010/main" val="1480954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Akin to exceptions and interrupts</a:t>
            </a:r>
          </a:p>
          <a:p>
            <a:pPr lvl="1"/>
            <a:r>
              <a:rPr lang="en-US" dirty="0"/>
              <a:t>Sent from the kernel (sometimes at the request of another process) to a process</a:t>
            </a:r>
          </a:p>
          <a:p>
            <a:pPr lvl="1"/>
            <a:r>
              <a:rPr lang="en-US" dirty="0"/>
              <a:t>Signal type is identified by small integer ID’s (1-30)</a:t>
            </a:r>
          </a:p>
          <a:p>
            <a:pPr lvl="1"/>
            <a:r>
              <a:rPr lang="en-US" dirty="0"/>
              <a:t>Only 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endParaRPr lang="en-US" dirty="0"/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78288" y="4278432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25475" y="4276371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63E45-CAF6-4FAF-82FB-9BA550CD63DC}"/>
              </a:ext>
            </a:extLst>
          </p:cNvPr>
          <p:cNvSpPr txBox="1"/>
          <p:nvPr/>
        </p:nvSpPr>
        <p:spPr>
          <a:xfrm>
            <a:off x="4305410" y="6307696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AAF1CB-4857-44A8-800E-D007FE932D99}"/>
              </a:ext>
            </a:extLst>
          </p:cNvPr>
          <p:cNvSpPr txBox="1"/>
          <p:nvPr/>
        </p:nvSpPr>
        <p:spPr>
          <a:xfrm>
            <a:off x="6759390" y="6307696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Received by C</a:t>
            </a:r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/>
          </a:p>
          <a:p>
            <a:r>
              <a:rPr lang="en-US" dirty="0"/>
              <a:t>Some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/>
              <a:t>Signal Concepts: 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Pending/Blocked Bits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/>
              <a:t>Kernel maintains </a:t>
            </a:r>
            <a:r>
              <a:rPr lang="en-US" dirty="0">
                <a:latin typeface="Courier New" pitchFamily="49" charset="0"/>
              </a:rPr>
              <a:t>pending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blocked</a:t>
            </a:r>
            <a:r>
              <a:rPr lang="en-US" dirty="0"/>
              <a:t> bit vectors in the context of each process</a:t>
            </a:r>
          </a:p>
          <a:p>
            <a:pPr lvl="1"/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2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2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2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Also referred to as the </a:t>
            </a:r>
            <a:r>
              <a:rPr lang="en-US" i="1" dirty="0"/>
              <a:t>signal mask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/>
              <a:t>Sending Signals: Process 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Return 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Change process group of a 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23960072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 </a:t>
            </a:r>
            <a:r>
              <a:rPr lang="en-US" dirty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/bin/kill –9 24818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process 24818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/bin/kill –9 –24817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every process in process group 24817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Child1: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/bin/kill 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causes the kernel to send 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10858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 err="1"/>
              <a:t>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15644" y="44946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15644" y="40692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15644" y="49201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5644" y="36378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5644" y="32124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7666" y="2590800"/>
            <a:ext cx="10759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q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0658" y="25908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p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0800" y="32156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416300" y="25908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18100" y="32766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18100" y="36909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18100" y="41036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0638" y="45402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18100" y="49974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6553200" y="36367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2575" y="36579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>
            <a:off x="6553200" y="45062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632575" y="45274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990600" y="31623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2584450" y="4913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184650" y="40751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11" idx="1"/>
            <a:endCxn id="25" idx="0"/>
          </p:cNvCxnSpPr>
          <p:nvPr/>
        </p:nvCxnSpPr>
        <p:spPr bwMode="auto">
          <a:xfrm rot="16200000" flipH="1">
            <a:off x="3171424" y="30556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5" idx="1"/>
            <a:endCxn id="24" idx="0"/>
          </p:cNvCxnSpPr>
          <p:nvPr/>
        </p:nvCxnSpPr>
        <p:spPr bwMode="auto">
          <a:xfrm rot="16200000" flipH="1" flipV="1">
            <a:off x="3178937" y="39076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191000" y="2133600"/>
            <a:ext cx="985838" cy="2057400"/>
          </a:xfrm>
          <a:prstGeom prst="downArrow">
            <a:avLst>
              <a:gd name="adj1" fmla="val 51947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orthographicFront">
              <a:rot lat="0" lon="0" rev="19799999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/>
              <a:t>p</a:t>
            </a:r>
            <a:endParaRPr lang="en-US" dirty="0"/>
          </a:p>
          <a:p>
            <a:endParaRPr lang="en-US" dirty="0"/>
          </a:p>
          <a:p>
            <a:r>
              <a:rPr lang="en-US" dirty="0"/>
              <a:t>Kernel 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The set of pending </a:t>
            </a:r>
            <a:r>
              <a:rPr lang="en-US" dirty="0" err="1"/>
              <a:t>nonblocked</a:t>
            </a:r>
            <a:r>
              <a:rPr lang="en-US" dirty="0"/>
              <a:t> signals for process </a:t>
            </a:r>
            <a:r>
              <a:rPr lang="en-US" i="1" dirty="0"/>
              <a:t>p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If  (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== 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control to next instruction in the logical flow for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Choose least nonzero bit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force process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b="1" i="1" dirty="0">
                <a:solidFill>
                  <a:srgbClr val="C00000"/>
                </a:solidFill>
              </a:rPr>
              <a:t>receive</a:t>
            </a:r>
            <a:r>
              <a:rPr lang="en-US" dirty="0"/>
              <a:t> signal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The receipt of the signal triggers some </a:t>
            </a:r>
            <a:r>
              <a:rPr lang="en-US" b="1" i="1" dirty="0">
                <a:solidFill>
                  <a:srgbClr val="C00000"/>
                </a:solidFill>
              </a:rPr>
              <a:t>action</a:t>
            </a:r>
            <a:r>
              <a:rPr lang="en-US" dirty="0"/>
              <a:t> by </a:t>
            </a:r>
            <a:r>
              <a:rPr lang="en-US" i="1" dirty="0"/>
              <a:t>p</a:t>
            </a:r>
          </a:p>
          <a:p>
            <a:pPr lvl="1"/>
            <a:r>
              <a:rPr lang="en-US" dirty="0"/>
              <a:t>Repeat for all nonzero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Pass control to next instruction in logical flow for </a:t>
            </a:r>
            <a:r>
              <a:rPr lang="en-US" i="1" dirty="0"/>
              <a:t>p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/>
          </a:p>
          <a:p>
            <a:r>
              <a:rPr lang="en-US" dirty="0"/>
              <a:t>Different 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z="3400"/>
              <a:t>Signals Handlers as Concurrent Flows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8" cy="1295400"/>
          </a:xfrm>
        </p:spPr>
        <p:txBody>
          <a:bodyPr/>
          <a:lstStyle/>
          <a:p>
            <a:r>
              <a:rPr lang="en-US" dirty="0"/>
              <a:t>A signal handler is a separate logical flow (not process) that runs concurrently with the main program</a:t>
            </a:r>
          </a:p>
          <a:p>
            <a:r>
              <a:rPr lang="en-US" dirty="0"/>
              <a:t>But, this flow exists only until returns to main program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2987675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2420938" y="3124200"/>
            <a:ext cx="1284287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 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while (1)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;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3944938" y="3124200"/>
            <a:ext cx="1406525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handler(){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…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5468938" y="3124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>
            <a:off x="4511675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>
            <a:off x="6035675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>
            <a:off x="2987675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>
            <a:off x="6035675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2530475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530475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530475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530475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530475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90600" y="4796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732253" y="4419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7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71015" y="472440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71015" y="514985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697782" y="2667000"/>
            <a:ext cx="161528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delivered</a:t>
            </a:r>
          </a:p>
          <a:p>
            <a:r>
              <a:rPr lang="en-US" sz="1800" dirty="0">
                <a:latin typeface="Calibri" pitchFamily="34" charset="0"/>
              </a:rPr>
              <a:t>to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362200" y="28516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781138" y="4132052"/>
            <a:ext cx="153131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received</a:t>
            </a:r>
          </a:p>
          <a:p>
            <a:r>
              <a:rPr lang="en-US" sz="1800" dirty="0">
                <a:latin typeface="Calibri" pitchFamily="34" charset="0"/>
              </a:rPr>
              <a:t>by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362200" y="431671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71015" y="38850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1015" y="34596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71015" y="431051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71015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015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993037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516029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46171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371671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472451" y="26670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472451" y="30813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472451" y="3494088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454989" y="39306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472451" y="4343400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508571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587946" y="30483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508571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587946" y="39178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539821" y="4303776"/>
            <a:ext cx="0" cy="42062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5140021" y="34655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  <a:endCxn id="60" idx="0"/>
          </p:cNvCxnSpPr>
          <p:nvPr/>
        </p:nvCxnSpPr>
        <p:spPr bwMode="auto">
          <a:xfrm rot="16200000" flipH="1">
            <a:off x="4123620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0" idx="1"/>
            <a:endCxn id="59" idx="0"/>
          </p:cNvCxnSpPr>
          <p:nvPr/>
        </p:nvCxnSpPr>
        <p:spPr bwMode="auto">
          <a:xfrm rot="16200000" flipH="1" flipV="1">
            <a:off x="4131133" y="3294888"/>
            <a:ext cx="417576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538270" y="47244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538270" y="51419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457541" y="4766846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474684" y="51816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130739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24200" y="5071646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505200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489960" y="5122652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Signal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Handlers can be interrupted by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28225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4274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116924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108440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2825740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(2) Control passes to handler S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286000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571994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(5) Handler T</a:t>
            </a:r>
          </a:p>
          <a:p>
            <a:r>
              <a:rPr lang="en-US" sz="1600" i="1" dirty="0">
                <a:latin typeface="Helvetica" charset="0"/>
              </a:rPr>
              <a:t>returns to handler S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144828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3849678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1051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(1) Program catches signal s</a:t>
            </a: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3600457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(3) Program catches signal t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4321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0243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409940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(4)  Control passes to handler T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079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206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040723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4698994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(6) Handler S</a:t>
            </a:r>
          </a:p>
          <a:p>
            <a:r>
              <a:rPr lang="en-US" sz="1600" i="1" dirty="0">
                <a:latin typeface="Helvetica" charset="0"/>
              </a:rPr>
              <a:t>returns to main program</a:t>
            </a: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39306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(7) Main program resumes </a:t>
            </a: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and Unblocking Signals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blocking mechanism	</a:t>
            </a:r>
          </a:p>
          <a:p>
            <a:pPr lvl="1"/>
            <a:r>
              <a:rPr lang="en-US" dirty="0"/>
              <a:t>Kernel blocks any pending signals of type currently being handled. </a:t>
            </a:r>
          </a:p>
          <a:p>
            <a:pPr lvl="1"/>
            <a:r>
              <a:rPr lang="en-US" dirty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Explicit blocking and unblocking mechanism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sigprocmask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dirty="0"/>
          </a:p>
          <a:p>
            <a:r>
              <a:rPr lang="en-US" dirty="0"/>
              <a:t>Supporting functions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sigemptyset</a:t>
            </a:r>
            <a:r>
              <a:rPr lang="en-US" dirty="0"/>
              <a:t> – Create empty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sigfillset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– Add every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sigaddset</a:t>
            </a:r>
            <a:r>
              <a:rPr lang="en-US" dirty="0"/>
              <a:t> – Add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sigdelset</a:t>
            </a:r>
            <a:r>
              <a:rPr lang="en-US" dirty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/>
              <a:t>Temporarily Blocking Signals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/* Code 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Signal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/>
              <a:t>Shared data structures can become corrupted.</a:t>
            </a:r>
          </a:p>
          <a:p>
            <a:pPr lvl="1"/>
            <a:endParaRPr lang="en-US" dirty="0"/>
          </a:p>
          <a:p>
            <a:r>
              <a:rPr lang="en-US" dirty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now here are some guidelines to help you avoid trouble. </a:t>
            </a:r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Guidelines for Writing Safe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G0: Keep your handlers as simple as possible</a:t>
            </a:r>
          </a:p>
          <a:p>
            <a:pPr lvl="1"/>
            <a:r>
              <a:rPr lang="en-US" dirty="0"/>
              <a:t>e.g., Set a global flag and return</a:t>
            </a:r>
          </a:p>
          <a:p>
            <a:r>
              <a:rPr lang="en-US" dirty="0"/>
              <a:t>G1: Call only </a:t>
            </a:r>
            <a:r>
              <a:rPr lang="en-US" dirty="0" err="1"/>
              <a:t>async</a:t>
            </a:r>
            <a:r>
              <a:rPr lang="en-US" dirty="0"/>
              <a:t>-signal-safe functions in your handlers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/>
              <a:t>, 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/>
              <a:t>, and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are not safe!</a:t>
            </a:r>
          </a:p>
          <a:p>
            <a:r>
              <a:rPr lang="en-US" dirty="0"/>
              <a:t>G2: Save and restore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on entry and exit</a:t>
            </a:r>
          </a:p>
          <a:p>
            <a:pPr lvl="1"/>
            <a:r>
              <a:rPr lang="en-US" dirty="0"/>
              <a:t>So that other handlers don’t overwrite your value of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	</a:t>
            </a:r>
          </a:p>
          <a:p>
            <a:r>
              <a:rPr lang="en-US" dirty="0"/>
              <a:t>G3: Protect accesses to shared data structures by temporarily blocking all signals. </a:t>
            </a:r>
          </a:p>
          <a:p>
            <a:pPr lvl="1"/>
            <a:r>
              <a:rPr lang="en-US" dirty="0"/>
              <a:t>To prevent possible corruption</a:t>
            </a:r>
          </a:p>
          <a:p>
            <a:r>
              <a:rPr lang="en-US" dirty="0"/>
              <a:t>G4: Declare global variables as </a:t>
            </a:r>
            <a:r>
              <a:rPr lang="en-US" dirty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>
                <a:latin typeface="+mn-lt"/>
                <a:cs typeface="Courier New"/>
              </a:rPr>
              <a:t>G5: Declare global flags as </a:t>
            </a:r>
            <a:r>
              <a:rPr lang="en-US" dirty="0">
                <a:latin typeface="Courier New"/>
                <a:cs typeface="Courier New"/>
              </a:rPr>
              <a:t>volatile </a:t>
            </a:r>
            <a:r>
              <a:rPr lang="en-US" dirty="0" err="1">
                <a:latin typeface="Courier New"/>
                <a:cs typeface="Courier New"/>
              </a:rPr>
              <a:t>sig_atomic_t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flag</a:t>
            </a:r>
            <a:r>
              <a:rPr lang="en-US" dirty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Flag declared this way does not need to be protected  like other </a:t>
            </a:r>
            <a:r>
              <a:rPr lang="en-US" dirty="0" err="1">
                <a:latin typeface="+mn-lt"/>
                <a:cs typeface="Courier New"/>
              </a:rPr>
              <a:t>globals</a:t>
            </a:r>
            <a:endParaRPr lang="en-US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-Signal-Safety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 is </a:t>
            </a:r>
            <a:r>
              <a:rPr lang="en-US" i="1" dirty="0" err="1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>
                <a:latin typeface="Calibri"/>
                <a:cs typeface="Calibri"/>
              </a:rPr>
              <a:t>Posix</a:t>
            </a:r>
            <a:r>
              <a:rPr lang="en-US" dirty="0">
                <a:latin typeface="Calibri"/>
                <a:cs typeface="Calibri"/>
              </a:rPr>
              <a:t> guarantees 117 functions to be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Source: “</a:t>
            </a:r>
            <a:r>
              <a:rPr lang="en-US" dirty="0">
                <a:latin typeface="Courier New"/>
                <a:cs typeface="Courier New"/>
              </a:rPr>
              <a:t>man 7 signal-safety</a:t>
            </a:r>
            <a:r>
              <a:rPr lang="en-US" dirty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_exit, write, wait,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that are </a:t>
            </a:r>
            <a:r>
              <a:rPr lang="en-US" b="1" dirty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+mn-lt"/>
                <a:cs typeface="Courier New"/>
              </a:rPr>
              <a:t>, 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>
                <a:latin typeface="+mn-lt"/>
                <a:cs typeface="Courier New"/>
              </a:rPr>
              <a:t>,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Unfortunate fact: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>
                <a:latin typeface="Calibri"/>
                <a:cs typeface="Calibri"/>
              </a:rPr>
              <a:t> is the only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/>
              <a:t>Use the reentrant SIO (Safe I/O library) from </a:t>
            </a:r>
            <a:r>
              <a:rPr lang="en-US" dirty="0" err="1">
                <a:latin typeface="Courier New"/>
                <a:cs typeface="Courier New"/>
              </a:rPr>
              <a:t>csapp.c</a:t>
            </a:r>
            <a:r>
              <a:rPr lang="en-US" dirty="0"/>
              <a:t> in your handlers.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sio_puts</a:t>
            </a:r>
            <a:r>
              <a:rPr lang="en-US" dirty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sio_putl</a:t>
            </a:r>
            <a:r>
              <a:rPr lang="en-US" dirty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void </a:t>
            </a:r>
            <a:r>
              <a:rPr lang="en-US" dirty="0" err="1">
                <a:latin typeface="Courier New"/>
                <a:cs typeface="Courier New"/>
              </a:rPr>
              <a:t>sio_error</a:t>
            </a:r>
            <a:r>
              <a:rPr lang="en-US" dirty="0">
                <a:latin typeface="Courier New"/>
                <a:cs typeface="Courier New"/>
              </a:rPr>
              <a:t>(char s[])   /* Put </a:t>
            </a:r>
            <a:r>
              <a:rPr lang="en-US" dirty="0" err="1">
                <a:latin typeface="Courier New"/>
                <a:cs typeface="Courier New"/>
              </a:rPr>
              <a:t>msg</a:t>
            </a:r>
            <a:r>
              <a:rPr lang="en-US" dirty="0">
                <a:latin typeface="Courier New"/>
                <a:cs typeface="Courier New"/>
              </a:rPr>
              <a:t> &amp; exit */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800" dirty="0">
              <a:solidFill>
                <a:srgbClr val="9D206F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           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7928418" cy="547577"/>
          </a:xfrm>
        </p:spPr>
        <p:txBody>
          <a:bodyPr/>
          <a:lstStyle/>
          <a:p>
            <a:r>
              <a:rPr lang="en-US" dirty="0"/>
              <a:t>Use the new &amp; improved reentrant </a:t>
            </a:r>
            <a:r>
              <a:rPr lang="en-US" dirty="0" err="1"/>
              <a:t>sio_printf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Handles restricted class of </a:t>
            </a:r>
            <a:r>
              <a:rPr lang="en-US" dirty="0" err="1"/>
              <a:t>printf</a:t>
            </a:r>
            <a:r>
              <a:rPr lang="en-US" dirty="0"/>
              <a:t> format strings</a:t>
            </a:r>
          </a:p>
          <a:p>
            <a:pPr lvl="2"/>
            <a:r>
              <a:rPr lang="en-US" dirty="0"/>
              <a:t>Recognizes: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%c %s %d %u %x %%</a:t>
            </a:r>
          </a:p>
          <a:p>
            <a:pPr lvl="2"/>
            <a:r>
              <a:rPr lang="en-US" dirty="0"/>
              <a:t>Size designators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’ and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945" y="2837120"/>
            <a:ext cx="8466761" cy="31383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Safe SIGINT handler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Sio_printf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 you think you can stop the bomb"</a:t>
            </a:r>
          </a:p>
          <a:p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" (process %d) with ctrl-%c, do you?\n"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dirty="0">
              <a:solidFill>
                <a:srgbClr val="AF37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sleep(2);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"Well..."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"OK. :-)\n"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_exit(0);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/>
              <a:t>Pending signals are not queued</a:t>
            </a:r>
          </a:p>
          <a:p>
            <a:pPr marL="401638" lvl="1" indent="-171450"/>
            <a:r>
              <a:rPr lang="en-US" sz="1800" dirty="0"/>
              <a:t>For each signal type, one bit indicates whether or not signal is pending…</a:t>
            </a:r>
          </a:p>
          <a:p>
            <a:pPr marL="401638" lvl="1" indent="-171450"/>
            <a:r>
              <a:rPr lang="en-US" sz="1800" dirty="0"/>
              <a:t>…thus at most one pending signal of any particular type. </a:t>
            </a:r>
          </a:p>
          <a:p>
            <a:pPr marL="1588" indent="-171450"/>
            <a:r>
              <a:rPr lang="en-US" sz="2200" dirty="0"/>
              <a:t> You can’t use signals to count events, such as children terminating.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wait for all terminated child processes</a:t>
            </a:r>
          </a:p>
          <a:p>
            <a:pPr lvl="1"/>
            <a:r>
              <a:rPr lang="en-US" dirty="0"/>
              <a:t>Put  </a:t>
            </a:r>
            <a:r>
              <a:rPr lang="en-US" dirty="0">
                <a:latin typeface="Courier New" pitchFamily="49" charset="0"/>
              </a:rPr>
              <a:t>wait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>
                <a:latin typeface="+mn-lt"/>
              </a:rPr>
              <a:t>in a loop to reap all terminated children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16B14-41D9-73C2-2CDF-23B8EE8D15C7}"/>
              </a:ext>
            </a:extLst>
          </p:cNvPr>
          <p:cNvSpPr txBox="1"/>
          <p:nvPr/>
        </p:nvSpPr>
        <p:spPr>
          <a:xfrm>
            <a:off x="2587910" y="5562600"/>
            <a:ext cx="1692428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(Here N = 5)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SIGCHLD handler for a simple shell</a:t>
            </a:r>
          </a:p>
          <a:p>
            <a:pPr lvl="1"/>
            <a:r>
              <a:rPr lang="en-US" dirty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Corrected Shell Program without Race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Waitpid(-1,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0); 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!)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>
                <a:latin typeface="Calibri" pitchFamily="34" charset="0"/>
              </a:rPr>
              <a:t>Similar to a shell waiting</a:t>
            </a:r>
          </a:p>
          <a:p>
            <a:r>
              <a:rPr lang="en-US" sz="1800" dirty="0">
                <a:latin typeface="Calibri" pitchFamily="34" charset="0"/>
              </a:rPr>
              <a:t>for a foreground job to </a:t>
            </a:r>
          </a:p>
          <a:p>
            <a:r>
              <a:rPr lang="en-US" sz="1800" dirty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3929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is correct, but very wasteful</a:t>
            </a:r>
          </a:p>
          <a:p>
            <a:pPr lvl="1"/>
            <a:r>
              <a:rPr lang="en-US" dirty="0"/>
              <a:t>Program in busy-wait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race condition</a:t>
            </a:r>
          </a:p>
          <a:p>
            <a:pPr lvl="1"/>
            <a:r>
              <a:rPr lang="en-US" dirty="0"/>
              <a:t>Between checking </a:t>
            </a:r>
            <a:r>
              <a:rPr lang="en-US" dirty="0" err="1"/>
              <a:t>pid</a:t>
            </a:r>
            <a:r>
              <a:rPr lang="en-US" dirty="0"/>
              <a:t> and starting pause, might receive signal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Safe, but slow</a:t>
            </a:r>
          </a:p>
          <a:p>
            <a:pPr lvl="1"/>
            <a:r>
              <a:rPr lang="en-US" dirty="0"/>
              <a:t>Will take up to one second to respond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875" y="2990418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875" y="4672365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4C11-D3FB-184A-ABB0-B6B45C9C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30847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pause();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const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sigset_t</a:t>
            </a:r>
            <a:r>
              <a:rPr lang="en-US" dirty="0">
                <a:latin typeface="Courier New"/>
                <a:cs typeface="Courier New"/>
              </a:rPr>
              <a:t> *mask)</a:t>
            </a:r>
          </a:p>
          <a:p>
            <a:endParaRPr lang="en-US" dirty="0"/>
          </a:p>
          <a:p>
            <a:r>
              <a:rPr lang="en-US" dirty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handler</a:t>
            </a:r>
          </a:p>
          <a:p>
            <a:pPr lvl="1"/>
            <a:r>
              <a:rPr lang="en-US" dirty="0"/>
              <a:t>Be very careful when writing signal handlers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66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914400"/>
          </a:xfrm>
        </p:spPr>
        <p:txBody>
          <a:bodyPr/>
          <a:lstStyle/>
          <a:p>
            <a:r>
              <a:rPr lang="en-US"/>
              <a:t>Nonlocal Jumps: </a:t>
            </a:r>
            <a:r>
              <a:rPr lang="en-US">
                <a:latin typeface="Courier New" pitchFamily="49" charset="0"/>
              </a:rPr>
              <a:t>setjmp/longjmp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4625"/>
            <a:ext cx="8307387" cy="4498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Powerful (but dangerous) user-level mechanism for transferring control to an arbitrary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to way to break the procedure call / return discipline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for error recovery and signal handling</a:t>
            </a:r>
          </a:p>
          <a:p>
            <a:pPr>
              <a:lnSpc>
                <a:spcPct val="85000"/>
              </a:lnSpc>
            </a:pPr>
            <a:endParaRPr lang="en-US" sz="2000" dirty="0"/>
          </a:p>
          <a:p>
            <a:pPr>
              <a:lnSpc>
                <a:spcPct val="85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called before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Identifies a return site for a subsequent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returns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times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Implementation: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where you are by storing  the current </a:t>
            </a:r>
            <a:r>
              <a:rPr lang="en-US" b="1" i="1" dirty="0">
                <a:solidFill>
                  <a:srgbClr val="990000"/>
                </a:solidFill>
              </a:rPr>
              <a:t>register context</a:t>
            </a:r>
            <a:r>
              <a:rPr lang="en-US" dirty="0"/>
              <a:t>, </a:t>
            </a:r>
            <a:r>
              <a:rPr lang="en-US" b="1" i="1" dirty="0">
                <a:solidFill>
                  <a:srgbClr val="990000"/>
                </a:solidFill>
              </a:rPr>
              <a:t>stack pointer</a:t>
            </a:r>
            <a:r>
              <a:rPr lang="en-US" dirty="0"/>
              <a:t>,  and</a:t>
            </a:r>
            <a:r>
              <a:rPr lang="en-US" b="1" i="1" dirty="0">
                <a:solidFill>
                  <a:srgbClr val="990000"/>
                </a:solidFill>
              </a:rPr>
              <a:t> PC value </a:t>
            </a:r>
            <a:r>
              <a:rPr lang="en-US" dirty="0"/>
              <a:t>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jmp_buf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0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642100" cy="573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setjmp/longjmp</a:t>
            </a:r>
            <a:r>
              <a:rPr lang="en-US"/>
              <a:t> (cont)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4259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Meaning:</a:t>
            </a:r>
          </a:p>
          <a:p>
            <a:pPr lvl="2"/>
            <a:r>
              <a:rPr lang="en-US" dirty="0"/>
              <a:t>return from the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dirty="0"/>
              <a:t> remembered by jump buffer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dirty="0"/>
              <a:t> again ... </a:t>
            </a:r>
          </a:p>
          <a:p>
            <a:pPr lvl="2"/>
            <a:r>
              <a:rPr lang="en-US" dirty="0"/>
              <a:t>… this time returning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dirty="0"/>
              <a:t> instead of 0</a:t>
            </a:r>
          </a:p>
          <a:p>
            <a:pPr lvl="1"/>
            <a:r>
              <a:rPr lang="en-US" dirty="0"/>
              <a:t>Called after </a:t>
            </a:r>
            <a:r>
              <a:rPr lang="en-US" b="1" dirty="0" err="1">
                <a:latin typeface="Courier New" pitchFamily="49" charset="0"/>
              </a:rPr>
              <a:t>setjmp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returns</a:t>
            </a:r>
          </a:p>
          <a:p>
            <a:endParaRPr lang="en-US" dirty="0"/>
          </a:p>
          <a:p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Implementation:</a:t>
            </a:r>
          </a:p>
          <a:p>
            <a:pPr lvl="1"/>
            <a:r>
              <a:rPr lang="en-US" dirty="0"/>
              <a:t>Restore register context (stack pointer, base pointer, PC value) from jump buffer </a:t>
            </a:r>
            <a:r>
              <a:rPr lang="en-US" b="1" dirty="0">
                <a:latin typeface="Courier New" pitchFamily="49" charset="0"/>
              </a:rPr>
              <a:t>j</a:t>
            </a:r>
          </a:p>
          <a:p>
            <a:pPr lvl="1"/>
            <a:r>
              <a:rPr lang="en-US" dirty="0"/>
              <a:t>Set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/>
              <a:t> </a:t>
            </a:r>
            <a:r>
              <a:rPr lang="en-US" dirty="0"/>
              <a:t>(the return value) to </a:t>
            </a:r>
            <a:r>
              <a:rPr lang="en-US" b="1" dirty="0" err="1">
                <a:latin typeface="Courier New" pitchFamily="49" charset="0"/>
              </a:rPr>
              <a:t>i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Jump to the location indicated by the PC stored in jump </a:t>
            </a:r>
            <a:r>
              <a:rPr lang="en-US" dirty="0" err="1"/>
              <a:t>buf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7936082" cy="923925"/>
          </a:xfrm>
        </p:spPr>
        <p:txBody>
          <a:bodyPr/>
          <a:lstStyle/>
          <a:p>
            <a:r>
              <a:rPr lang="en-US" dirty="0"/>
              <a:t>Goal: return directly to original caller from a deeply-nested function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558800" y="2438400"/>
            <a:ext cx="41148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Deeply nested function foo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longjmp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bar();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(error2)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longjmp(buf, 2);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05781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1660525" y="2432050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086600" cy="61128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jmp_buf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error1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error2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),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C200FF"/>
                </a:solidFill>
                <a:latin typeface="Courier New"/>
                <a:cs typeface="Courier New"/>
              </a:rPr>
              <a:t>switch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setjmp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0: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foo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error1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2: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error2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default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"Unknown error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1910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Example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175500" cy="573088"/>
          </a:xfrm>
        </p:spPr>
        <p:txBody>
          <a:bodyPr/>
          <a:lstStyle/>
          <a:p>
            <a:r>
              <a:rPr lang="en-US"/>
              <a:t>Limitations of Nonlocal Jumps</a:t>
            </a:r>
          </a:p>
        </p:txBody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8210" y="1066800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3508" name="Rectangle 1028"/>
          <p:cNvSpPr>
            <a:spLocks noChangeArrowheads="1"/>
          </p:cNvSpPr>
          <p:nvPr/>
        </p:nvSpPr>
        <p:spPr bwMode="auto">
          <a:xfrm>
            <a:off x="873107" y="2245194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 else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P2();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  . . . P2(); . . . P3(); 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533509" name="Rectangle 1029"/>
          <p:cNvSpPr>
            <a:spLocks noChangeArrowheads="1"/>
          </p:cNvSpPr>
          <p:nvPr/>
        </p:nvSpPr>
        <p:spPr bwMode="auto">
          <a:xfrm>
            <a:off x="60928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0" name="Rectangle 1030"/>
          <p:cNvSpPr>
            <a:spLocks noChangeArrowheads="1"/>
          </p:cNvSpPr>
          <p:nvPr/>
        </p:nvSpPr>
        <p:spPr bwMode="auto">
          <a:xfrm>
            <a:off x="6092893" y="29718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1" name="Rectangle 1031"/>
          <p:cNvSpPr>
            <a:spLocks noChangeArrowheads="1"/>
          </p:cNvSpPr>
          <p:nvPr/>
        </p:nvSpPr>
        <p:spPr bwMode="auto">
          <a:xfrm>
            <a:off x="6092893" y="36576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2" name="Rectangle 1032"/>
          <p:cNvSpPr>
            <a:spLocks noChangeArrowheads="1"/>
          </p:cNvSpPr>
          <p:nvPr/>
        </p:nvSpPr>
        <p:spPr bwMode="auto">
          <a:xfrm>
            <a:off x="6092893" y="43434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3" name="Rectangle 1033"/>
          <p:cNvSpPr>
            <a:spLocks noChangeArrowheads="1"/>
          </p:cNvSpPr>
          <p:nvPr/>
        </p:nvSpPr>
        <p:spPr bwMode="auto">
          <a:xfrm>
            <a:off x="6092893" y="50292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P3</a:t>
            </a:r>
          </a:p>
        </p:txBody>
      </p:sp>
      <p:sp>
        <p:nvSpPr>
          <p:cNvPr id="533514" name="Line 1034"/>
          <p:cNvSpPr>
            <a:spLocks noChangeShapeType="1"/>
          </p:cNvSpPr>
          <p:nvPr/>
        </p:nvSpPr>
        <p:spPr bwMode="auto">
          <a:xfrm>
            <a:off x="5559493" y="2590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3515" name="Rectangle 1035"/>
          <p:cNvSpPr>
            <a:spLocks noChangeArrowheads="1"/>
          </p:cNvSpPr>
          <p:nvPr/>
        </p:nvSpPr>
        <p:spPr bwMode="auto">
          <a:xfrm>
            <a:off x="5254693" y="2209800"/>
            <a:ext cx="550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>
                <a:latin typeface="Courier New" pitchFamily="49" charset="0"/>
              </a:rPr>
              <a:t>env</a:t>
            </a:r>
          </a:p>
        </p:txBody>
      </p:sp>
      <p:sp>
        <p:nvSpPr>
          <p:cNvPr id="533516" name="Rectangle 1036"/>
          <p:cNvSpPr>
            <a:spLocks noChangeArrowheads="1"/>
          </p:cNvSpPr>
          <p:nvPr/>
        </p:nvSpPr>
        <p:spPr bwMode="auto">
          <a:xfrm>
            <a:off x="76930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7" name="Text Box 1037"/>
          <p:cNvSpPr txBox="1">
            <a:spLocks noChangeArrowheads="1"/>
          </p:cNvSpPr>
          <p:nvPr/>
        </p:nvSpPr>
        <p:spPr bwMode="auto">
          <a:xfrm>
            <a:off x="5984406" y="1981200"/>
            <a:ext cx="149387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Before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33518" name="Text Box 1038"/>
          <p:cNvSpPr txBox="1">
            <a:spLocks noChangeArrowheads="1"/>
          </p:cNvSpPr>
          <p:nvPr/>
        </p:nvSpPr>
        <p:spPr bwMode="auto">
          <a:xfrm>
            <a:off x="7585125" y="1981200"/>
            <a:ext cx="13651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After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937500" cy="573088"/>
          </a:xfrm>
        </p:spPr>
        <p:txBody>
          <a:bodyPr/>
          <a:lstStyle/>
          <a:p>
            <a:r>
              <a:rPr lang="en-US"/>
              <a:t>Limitations of Long Jumps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09" y="1049337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896703" y="2286000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P2(); P3();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1990725"/>
            <a:ext cx="1981200" cy="1666875"/>
            <a:chOff x="3264" y="1056"/>
            <a:chExt cx="1248" cy="1050"/>
          </a:xfrm>
        </p:grpSpPr>
        <p:sp>
          <p:nvSpPr>
            <p:cNvPr id="534534" name="Rectangle 6"/>
            <p:cNvSpPr>
              <a:spLocks noChangeArrowheads="1"/>
            </p:cNvSpPr>
            <p:nvPr/>
          </p:nvSpPr>
          <p:spPr bwMode="auto">
            <a:xfrm>
              <a:off x="3264" y="17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56" y="1056"/>
              <a:ext cx="1056" cy="1050"/>
              <a:chOff x="3408" y="1056"/>
              <a:chExt cx="1056" cy="1050"/>
            </a:xfrm>
          </p:grpSpPr>
          <p:sp>
            <p:nvSpPr>
              <p:cNvPr id="534536" name="Rectangle 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P1</a:t>
                </a:r>
              </a:p>
            </p:txBody>
          </p:sp>
          <p:sp>
            <p:nvSpPr>
              <p:cNvPr id="534537" name="Rectangle 9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P2</a:t>
                </a:r>
              </a:p>
            </p:txBody>
          </p:sp>
          <p:sp>
            <p:nvSpPr>
              <p:cNvPr id="534538" name="Line 10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4539" name="Text Box 11"/>
              <p:cNvSpPr txBox="1">
                <a:spLocks noChangeArrowheads="1"/>
              </p:cNvSpPr>
              <p:nvPr/>
            </p:nvSpPr>
            <p:spPr bwMode="auto">
              <a:xfrm>
                <a:off x="3685" y="1893"/>
                <a:ext cx="633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latin typeface="Calibri" pitchFamily="34" charset="0"/>
                  </a:rPr>
                  <a:t>At </a:t>
                </a:r>
                <a:r>
                  <a:rPr lang="en-US" sz="1600" b="1" dirty="0" err="1">
                    <a:latin typeface="Calibri" pitchFamily="34" charset="0"/>
                  </a:rPr>
                  <a:t>setjmp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0" y="5038725"/>
            <a:ext cx="1981200" cy="1666875"/>
            <a:chOff x="3264" y="2976"/>
            <a:chExt cx="1248" cy="1050"/>
          </a:xfrm>
        </p:grpSpPr>
        <p:sp>
          <p:nvSpPr>
            <p:cNvPr id="534541" name="Rectangle 13"/>
            <p:cNvSpPr>
              <a:spLocks noChangeArrowheads="1"/>
            </p:cNvSpPr>
            <p:nvPr/>
          </p:nvSpPr>
          <p:spPr bwMode="auto">
            <a:xfrm>
              <a:off x="3792" y="2976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2" name="Rectangle 14"/>
            <p:cNvSpPr>
              <a:spLocks noChangeArrowheads="1"/>
            </p:cNvSpPr>
            <p:nvPr/>
          </p:nvSpPr>
          <p:spPr bwMode="auto">
            <a:xfrm>
              <a:off x="3792" y="3408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P3</a:t>
              </a:r>
            </a:p>
          </p:txBody>
        </p:sp>
        <p:sp>
          <p:nvSpPr>
            <p:cNvPr id="534543" name="Line 15"/>
            <p:cNvSpPr>
              <a:spLocks noChangeShapeType="1"/>
            </p:cNvSpPr>
            <p:nvPr/>
          </p:nvSpPr>
          <p:spPr bwMode="auto">
            <a:xfrm>
              <a:off x="3456" y="36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44" name="Rectangle 16"/>
            <p:cNvSpPr>
              <a:spLocks noChangeArrowheads="1"/>
            </p:cNvSpPr>
            <p:nvPr/>
          </p:nvSpPr>
          <p:spPr bwMode="auto">
            <a:xfrm>
              <a:off x="3264" y="340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45" name="Text Box 17"/>
            <p:cNvSpPr txBox="1">
              <a:spLocks noChangeArrowheads="1"/>
            </p:cNvSpPr>
            <p:nvPr/>
          </p:nvSpPr>
          <p:spPr bwMode="auto">
            <a:xfrm>
              <a:off x="3733" y="3813"/>
              <a:ext cx="7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At </a:t>
              </a:r>
              <a:r>
                <a:rPr lang="en-US" sz="1600" b="1" dirty="0" err="1">
                  <a:latin typeface="Calibri" pitchFamily="34" charset="0"/>
                </a:rPr>
                <a:t>longjmp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34546" name="Text Box 18"/>
            <p:cNvSpPr txBox="1">
              <a:spLocks noChangeArrowheads="1"/>
            </p:cNvSpPr>
            <p:nvPr/>
          </p:nvSpPr>
          <p:spPr bwMode="auto">
            <a:xfrm>
              <a:off x="3504" y="3545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34000" y="3819525"/>
            <a:ext cx="1828800" cy="1666875"/>
            <a:chOff x="4608" y="1440"/>
            <a:chExt cx="1152" cy="1050"/>
          </a:xfrm>
        </p:grpSpPr>
        <p:sp>
          <p:nvSpPr>
            <p:cNvPr id="534548" name="Rectangle 20"/>
            <p:cNvSpPr>
              <a:spLocks noChangeArrowheads="1"/>
            </p:cNvSpPr>
            <p:nvPr/>
          </p:nvSpPr>
          <p:spPr bwMode="auto">
            <a:xfrm>
              <a:off x="5040" y="1440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9" name="Rectangle 21"/>
            <p:cNvSpPr>
              <a:spLocks noChangeArrowheads="1"/>
            </p:cNvSpPr>
            <p:nvPr/>
          </p:nvSpPr>
          <p:spPr bwMode="auto">
            <a:xfrm>
              <a:off x="5040" y="1872"/>
              <a:ext cx="720" cy="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P2</a:t>
              </a:r>
            </a:p>
          </p:txBody>
        </p:sp>
        <p:sp>
          <p:nvSpPr>
            <p:cNvPr id="534550" name="Line 22"/>
            <p:cNvSpPr>
              <a:spLocks noChangeShapeType="1"/>
            </p:cNvSpPr>
            <p:nvPr/>
          </p:nvSpPr>
          <p:spPr bwMode="auto">
            <a:xfrm>
              <a:off x="4704" y="211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4968" y="2277"/>
              <a:ext cx="67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P2 returns</a:t>
              </a:r>
            </a:p>
          </p:txBody>
        </p:sp>
        <p:sp>
          <p:nvSpPr>
            <p:cNvPr id="534552" name="Rectangle 24"/>
            <p:cNvSpPr>
              <a:spLocks noChangeArrowheads="1"/>
            </p:cNvSpPr>
            <p:nvPr/>
          </p:nvSpPr>
          <p:spPr bwMode="auto">
            <a:xfrm>
              <a:off x="4608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4752" y="2009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458200" cy="1095375"/>
          </a:xfrm>
        </p:spPr>
        <p:txBody>
          <a:bodyPr/>
          <a:lstStyle/>
          <a:p>
            <a:pPr marL="0" indent="0"/>
            <a:r>
              <a:rPr lang="en-US" dirty="0"/>
              <a:t>Putting It All Together: A Program </a:t>
            </a:r>
            <a:br>
              <a:rPr lang="en-US" dirty="0"/>
            </a:br>
            <a:r>
              <a:rPr lang="en-US" dirty="0"/>
              <a:t>That Restarts Itself When </a:t>
            </a:r>
            <a:r>
              <a:rPr lang="en-US" dirty="0">
                <a:latin typeface="Courier New" pitchFamily="49" charset="0"/>
              </a:rPr>
              <a:t>ctrl-</a:t>
            </a:r>
            <a:r>
              <a:rPr lang="en-US" dirty="0" err="1">
                <a:latin typeface="Courier New" pitchFamily="49" charset="0"/>
              </a:rPr>
              <a:t>c</a:t>
            </a:r>
            <a:r>
              <a:rPr lang="en-US" dirty="0" err="1"/>
              <a:t>’d</a:t>
            </a:r>
            <a:endParaRPr lang="en-US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457200" y="1524000"/>
            <a:ext cx="5048716" cy="526297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sigjmp_buf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siglongjmp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sigsetjmp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Signal(SIGINT, handler);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"restarting\n"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400" dirty="0">
                <a:solidFill>
                  <a:srgbClr val="9D206F"/>
                </a:solidFill>
                <a:latin typeface="Courier New"/>
                <a:cs typeface="Courier New"/>
              </a:rPr>
              <a:t>"processing...\n"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exit(0); 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/* Control never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reaches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here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6412468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restart.c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063" y="2101840"/>
            <a:ext cx="3351431" cy="3046988"/>
            <a:chOff x="2563812" y="2101840"/>
            <a:chExt cx="3351431" cy="3046988"/>
          </a:xfrm>
        </p:grpSpPr>
        <p:sp>
          <p:nvSpPr>
            <p:cNvPr id="22" name="Rectangle 21"/>
            <p:cNvSpPr/>
            <p:nvPr/>
          </p:nvSpPr>
          <p:spPr>
            <a:xfrm>
              <a:off x="2563812" y="2101840"/>
              <a:ext cx="3303588" cy="304698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ourier New"/>
                  <a:cs typeface="Courier New"/>
                </a:rPr>
                <a:t>greatwhite</a:t>
              </a:r>
              <a:r>
                <a:rPr lang="en-US" sz="1600" dirty="0">
                  <a:latin typeface="Courier New"/>
                  <a:cs typeface="Courier New"/>
                </a:rPr>
                <a:t>&gt; ./restart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25897" y="3440113"/>
              <a:ext cx="1878013" cy="338138"/>
              <a:chOff x="3592" y="2524"/>
              <a:chExt cx="1183" cy="213"/>
            </a:xfrm>
          </p:grpSpPr>
          <p:sp>
            <p:nvSpPr>
              <p:cNvPr id="566278" name="Text Box 6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407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  <a:latin typeface="Calibri" pitchFamily="34" charset="0"/>
                  </a:rPr>
                  <a:t>Ctrl-c</a:t>
                </a:r>
              </a:p>
            </p:txBody>
          </p:sp>
          <p:sp>
            <p:nvSpPr>
              <p:cNvPr id="566279" name="Line 7"/>
              <p:cNvSpPr>
                <a:spLocks noChangeShapeType="1"/>
              </p:cNvSpPr>
              <p:nvPr/>
            </p:nvSpPr>
            <p:spPr bwMode="auto">
              <a:xfrm>
                <a:off x="3592" y="2668"/>
                <a:ext cx="82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66297" name="Line 25"/>
            <p:cNvSpPr>
              <a:spLocks noChangeShapeType="1"/>
            </p:cNvSpPr>
            <p:nvPr/>
          </p:nvSpPr>
          <p:spPr bwMode="auto">
            <a:xfrm>
              <a:off x="4026344" y="4511675"/>
              <a:ext cx="1242568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66296" name="Text Box 24"/>
            <p:cNvSpPr txBox="1">
              <a:spLocks noChangeArrowheads="1"/>
            </p:cNvSpPr>
            <p:nvPr/>
          </p:nvSpPr>
          <p:spPr bwMode="auto">
            <a:xfrm>
              <a:off x="5268912" y="4354512"/>
              <a:ext cx="64633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</a:rPr>
                <a:t>Ctrl-c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21174</TotalTime>
  <Words>10112</Words>
  <Application>Microsoft Macintosh PowerPoint</Application>
  <PresentationFormat>On-screen Show (4:3)</PresentationFormat>
  <Paragraphs>1857</Paragraphs>
  <Slides>87</Slides>
  <Notes>72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00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Helvetica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Signals  18-213/18-613: Introduction to Computer Systems 18th Lecture, March 21, 2024</vt:lpstr>
      <vt:lpstr>fork Example: Nested forks in parent</vt:lpstr>
      <vt:lpstr>fork Example: Nested forks in children</vt:lpstr>
      <vt:lpstr>Making fork More Nondeterministic</vt:lpstr>
      <vt:lpstr>Variable delay fork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Exceptions &amp; Processes - Summary</vt:lpstr>
      <vt:lpstr>Today</vt:lpstr>
      <vt:lpstr>Linux Process Hierarchy</vt:lpstr>
      <vt:lpstr>Shell Programs</vt:lpstr>
      <vt:lpstr>Simple Shell Example</vt:lpstr>
      <vt:lpstr>Simple Shell Implementation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Problem with Simple Shell Example</vt:lpstr>
      <vt:lpstr>ECF to the Rescue!</vt:lpstr>
      <vt:lpstr>Quiz Time!</vt:lpstr>
      <vt:lpstr>Today</vt:lpstr>
      <vt:lpstr> (partial) Taxonomy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Receiving Signals</vt:lpstr>
      <vt:lpstr>Default Actions</vt:lpstr>
      <vt:lpstr>Installing Signal Handlers</vt:lpstr>
      <vt:lpstr>Signal Handling Example</vt:lpstr>
      <vt:lpstr>Signals Handlers as Concurrent Flows</vt:lpstr>
      <vt:lpstr>Another View of Signal Handlers as Concurrent Flows</vt:lpstr>
      <vt:lpstr>Nested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 Formatted Output: Option #1</vt:lpstr>
      <vt:lpstr>Safe Formatted Output: Option #2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Summary</vt:lpstr>
      <vt:lpstr>Additional slides</vt:lpstr>
      <vt:lpstr>Nonlocal Jumps: setjmp/longjmp</vt:lpstr>
      <vt:lpstr>setjmp/longjmp (cont)</vt:lpstr>
      <vt:lpstr>setjmp/longjmp Example</vt:lpstr>
      <vt:lpstr>setjmp/longjmp Example (cont)</vt:lpstr>
      <vt:lpstr>Limitations of Nonlocal Jumps</vt:lpstr>
      <vt:lpstr>Limitations of Long Jumps (cont.)</vt:lpstr>
      <vt:lpstr>Putting It All Together: A Program  That Restarts Itself When ctrl-c’d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Swarun Kumar</cp:lastModifiedBy>
  <cp:revision>708</cp:revision>
  <cp:lastPrinted>2013-10-10T00:06:34Z</cp:lastPrinted>
  <dcterms:created xsi:type="dcterms:W3CDTF">2011-10-13T14:55:16Z</dcterms:created>
  <dcterms:modified xsi:type="dcterms:W3CDTF">2024-03-20T14:00:26Z</dcterms:modified>
  <cp:category/>
</cp:coreProperties>
</file>