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1179" r:id="rId2"/>
    <p:sldId id="1144" r:id="rId3"/>
    <p:sldId id="1088" r:id="rId4"/>
    <p:sldId id="1479" r:id="rId5"/>
    <p:sldId id="1145" r:id="rId6"/>
    <p:sldId id="1478" r:id="rId7"/>
    <p:sldId id="1480" r:id="rId8"/>
    <p:sldId id="1481" r:id="rId9"/>
    <p:sldId id="1482" r:id="rId10"/>
    <p:sldId id="1483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7" r:id="rId19"/>
    <p:sldId id="1178" r:id="rId20"/>
    <p:sldId id="1174" r:id="rId21"/>
    <p:sldId id="1484" r:id="rId22"/>
    <p:sldId id="1467" r:id="rId23"/>
    <p:sldId id="1468" r:id="rId24"/>
    <p:sldId id="1469" r:id="rId25"/>
    <p:sldId id="1470" r:id="rId26"/>
    <p:sldId id="1471" r:id="rId27"/>
    <p:sldId id="1472" r:id="rId28"/>
    <p:sldId id="1473" r:id="rId29"/>
    <p:sldId id="1474" r:id="rId30"/>
    <p:sldId id="1475" r:id="rId31"/>
    <p:sldId id="1476" r:id="rId32"/>
    <p:sldId id="1477" r:id="rId33"/>
    <p:sldId id="1173" r:id="rId34"/>
    <p:sldId id="1182" r:id="rId35"/>
    <p:sldId id="1449" r:id="rId36"/>
    <p:sldId id="1450" r:id="rId37"/>
    <p:sldId id="1451" r:id="rId38"/>
    <p:sldId id="1452" r:id="rId39"/>
    <p:sldId id="1453" r:id="rId40"/>
    <p:sldId id="1454" r:id="rId41"/>
    <p:sldId id="1455" r:id="rId42"/>
    <p:sldId id="1456" r:id="rId43"/>
    <p:sldId id="1457" r:id="rId44"/>
    <p:sldId id="1458" r:id="rId45"/>
    <p:sldId id="310" r:id="rId46"/>
    <p:sldId id="1459" r:id="rId47"/>
    <p:sldId id="1460" r:id="rId48"/>
    <p:sldId id="1461" r:id="rId49"/>
    <p:sldId id="1462" r:id="rId50"/>
    <p:sldId id="1463" r:id="rId51"/>
    <p:sldId id="1464" r:id="rId52"/>
    <p:sldId id="1465" r:id="rId53"/>
    <p:sldId id="1466" r:id="rId54"/>
    <p:sldId id="1448" r:id="rId55"/>
    <p:sldId id="1158" r:id="rId56"/>
    <p:sldId id="1162" r:id="rId57"/>
    <p:sldId id="1163" r:id="rId58"/>
    <p:sldId id="1159" r:id="rId59"/>
    <p:sldId id="1176" r:id="rId60"/>
    <p:sldId id="1076" r:id="rId61"/>
    <p:sldId id="1161" r:id="rId62"/>
    <p:sldId id="1077" r:id="rId63"/>
    <p:sldId id="1078" r:id="rId64"/>
    <p:sldId id="1079" r:id="rId65"/>
    <p:sldId id="1080" r:id="rId66"/>
    <p:sldId id="1081" r:id="rId67"/>
    <p:sldId id="1183" r:id="rId68"/>
    <p:sldId id="1086" r:id="rId69"/>
    <p:sldId id="1447" r:id="rId70"/>
    <p:sldId id="1058" r:id="rId71"/>
    <p:sldId id="1059" r:id="rId72"/>
    <p:sldId id="1060" r:id="rId73"/>
    <p:sldId id="1155" r:id="rId74"/>
  </p:sldIdLst>
  <p:sldSz cx="9144000" cy="6858000" type="screen4x3"/>
  <p:notesSz cx="7302500" cy="9586913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4113" autoAdjust="0"/>
  </p:normalViewPr>
  <p:slideViewPr>
    <p:cSldViewPr snapToObjects="1">
      <p:cViewPr varScale="1">
        <p:scale>
          <a:sx n="81" d="100"/>
          <a:sy n="81" d="100"/>
        </p:scale>
        <p:origin x="1260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Diminishing returns: can’t go beyond throughput limitations of execution units.</a:t>
            </a:r>
          </a:p>
          <a:p>
            <a:r>
              <a:rPr lang="en-US" dirty="0"/>
              <a:t>Large overhead for short lengths, because finish off iterations sequentially.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Note that the compiler did more than just pull n*i out of the loop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  <p:extLst>
      <p:ext uri="{BB962C8B-B14F-4D97-AF65-F5344CB8AC3E}">
        <p14:creationId xmlns:p14="http://schemas.microsoft.com/office/powerpoint/2010/main" val="16904694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66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42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36726" y="2243652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7122" y="372128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257800" y="3755956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736726" y="4191000"/>
            <a:ext cx="4038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23,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rgbClr val="C00000"/>
                </a:solidFill>
              </a:rPr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4625"/>
            <a:ext cx="8307387" cy="908050"/>
          </a:xfrm>
        </p:spPr>
        <p:txBody>
          <a:bodyPr/>
          <a:lstStyle/>
          <a:p>
            <a:pPr lvl="1" eaLnBrk="1" hangingPunct="1"/>
            <a:r>
              <a:rPr lang="en-US" dirty="0"/>
              <a:t>Time quadruples when double string length</a:t>
            </a:r>
          </a:p>
          <a:p>
            <a:pPr lvl="1" eaLnBrk="1" hangingPunct="1"/>
            <a:r>
              <a:rPr lang="en-US" dirty="0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4031" y="1295400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Strlen</a:t>
            </a:r>
            <a:r>
              <a:rPr lang="en-US" sz="2000" dirty="0"/>
              <a:t>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N calls to </a:t>
            </a:r>
            <a:r>
              <a:rPr lang="en-US" sz="1800" dirty="0" err="1"/>
              <a:t>strlen</a:t>
            </a:r>
            <a:r>
              <a:rPr lang="en-US" sz="1800" dirty="0"/>
              <a:t> (called every time through the loop)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Overall O(N</a:t>
            </a:r>
            <a:r>
              <a:rPr lang="en-US" sz="1800" baseline="30000" dirty="0"/>
              <a:t>2</a:t>
            </a:r>
            <a:r>
              <a:rPr lang="en-US" sz="1800" dirty="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53000" y="917068"/>
            <a:ext cx="4044074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B949AA-6E6A-4F7D-BB5E-CC819D61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0" y="1199441"/>
            <a:ext cx="470362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(s[i] &gt;= 'A' &amp;&amp; 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        s[i]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lower2(char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5281844"/>
            <a:ext cx="8307387" cy="906462"/>
          </a:xfrm>
        </p:spPr>
        <p:txBody>
          <a:bodyPr/>
          <a:lstStyle/>
          <a:p>
            <a:pPr lvl="1" eaLnBrk="1" hangingPunct="1"/>
            <a:r>
              <a:rPr lang="en-US" dirty="0"/>
              <a:t>Time doubles when double string length</a:t>
            </a:r>
          </a:p>
          <a:p>
            <a:pPr lvl="1" eaLnBrk="1" hangingPunct="1"/>
            <a:r>
              <a:rPr lang="en-US" dirty="0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8000" y="1295400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lower1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</a:t>
            </a:r>
            <a:br>
              <a:rPr lang="en-US" sz="1800" dirty="0"/>
            </a:br>
            <a:r>
              <a:rPr lang="en-US" sz="1800" dirty="0"/>
              <a:t>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00600" y="3337679"/>
            <a:ext cx="4038600" cy="3139321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/* Alternative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 */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84821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#2: Memory Aliasing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/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Have difficulty overcoming “optimization blockers”</a:t>
            </a:r>
          </a:p>
          <a:p>
            <a:pPr lvl="1">
              <a:defRPr/>
            </a:pPr>
            <a:r>
              <a:rPr lang="en-US" dirty="0"/>
              <a:t>potential procedure side-effects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have.</a:t>
            </a:r>
          </a:p>
          <a:p>
            <a:endParaRPr lang="en-US" dirty="0"/>
          </a:p>
          <a:p>
            <a:r>
              <a:rPr lang="en-US" dirty="0"/>
              <a:t>Most CPUs are superscalar.</a:t>
            </a:r>
          </a:p>
          <a:p>
            <a:pPr lvl="1"/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/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29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</a:t>
            </a:r>
            <a:r>
              <a:rPr lang="en-US" sz="2800"/>
              <a:t>Day 26 </a:t>
            </a:r>
            <a:r>
              <a:rPr lang="en-US" sz="2800" dirty="0"/>
              <a:t>– Optimization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341313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/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loop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Generally Useful Optimizations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	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  <a:r>
              <a:rPr lang="en-US" dirty="0"/>
              <a:t>		</a:t>
            </a:r>
            <a:r>
              <a:rPr lang="en-US" dirty="0">
                <a:solidFill>
                  <a:srgbClr val="7F7F7F"/>
                </a:solidFill>
              </a:rPr>
              <a:t>CSAPP 5.2-5.10</a:t>
            </a:r>
            <a:endParaRPr lang="en-US" b="1" dirty="0"/>
          </a:p>
          <a:p>
            <a:r>
              <a:rPr lang="en-US" dirty="0"/>
              <a:t>Dealing with Conditionals				</a:t>
            </a:r>
            <a:r>
              <a:rPr lang="en-US" dirty="0">
                <a:solidFill>
                  <a:srgbClr val="7F7F7F"/>
                </a:solidFill>
              </a:rPr>
              <a:t>CSAPP 5.11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8396DF-F8FB-4CD4-ADF0-731005E3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2625"/>
            <a:ext cx="7939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Can this change the result of the computation?</a:t>
            </a:r>
          </a:p>
          <a:p>
            <a:r>
              <a:rPr lang="en-US" kern="0"/>
              <a:t>Yes, for FP. </a:t>
            </a:r>
            <a:r>
              <a:rPr lang="en-US" i="1" kern="0">
                <a:solidFill>
                  <a:srgbClr val="C00000"/>
                </a:solidFill>
              </a:rPr>
              <a:t>Why?</a:t>
            </a:r>
            <a:endParaRPr lang="en-US" i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4">
            <a:extLst>
              <a:ext uri="{FF2B5EF4-FFF2-40B4-BE49-F238E27FC236}">
                <a16:creationId xmlns:a16="http://schemas.microsoft.com/office/drawing/2014/main" id="{AFD74888-CD30-4835-81F9-8B63BE0A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934" y="552091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Idea: Can choose L Unrolling Factor and K Accumulators</a:t>
            </a:r>
          </a:p>
          <a:p>
            <a:pPr lvl="1">
              <a:defRPr/>
            </a:pPr>
            <a:r>
              <a:rPr lang="en-US" dirty="0"/>
              <a:t>L must be a multiple of K</a:t>
            </a:r>
          </a:p>
          <a:p>
            <a:pPr eaLnBrk="1" hangingPunct="1">
              <a:defRPr/>
            </a:pPr>
            <a:r>
              <a:rPr lang="en-US" dirty="0"/>
              <a:t>Case: Double *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/>
        </p:nvGraphicFramePr>
        <p:xfrm>
          <a:off x="1009810" y="29718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motion/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precomputation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of common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subexpressions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Bubblesort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I decided data processors ought to be able to write their programs in English, and the computers would translate them into machine code”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Summary: 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B56-5068-4A37-AEAC-474D6B58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9C8D-5297-4500-9E43-0B923622F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61151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2042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123426658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     </a:t>
            </a:r>
            <a:r>
              <a:rPr lang="en-US" dirty="0" err="1">
                <a:latin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</a:rPr>
              <a:t>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466B52-47B8-4E8A-AD8C-ADB8F343F494}"/>
              </a:ext>
            </a:extLst>
          </p:cNvPr>
          <p:cNvSpPr/>
          <p:nvPr/>
        </p:nvSpPr>
        <p:spPr bwMode="auto">
          <a:xfrm>
            <a:off x="2133600" y="1981200"/>
            <a:ext cx="381000" cy="3100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15663</TotalTime>
  <Words>8241</Words>
  <Application>Microsoft Office PowerPoint</Application>
  <PresentationFormat>On-screen Show (4:3)</PresentationFormat>
  <Paragraphs>1613</Paragraphs>
  <Slides>73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Introduction to Computer Systems 26th Lecture, April 23, 2024</vt:lpstr>
      <vt:lpstr>Performance Realities</vt:lpstr>
      <vt:lpstr>Optimizing Compilers</vt:lpstr>
      <vt:lpstr>Today</vt:lpstr>
      <vt:lpstr>PowerPoint Presentation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PowerPoint Presentation</vt:lpstr>
      <vt:lpstr>Limitations of Optimizing Compilers</vt:lpstr>
      <vt:lpstr>Optimization Blocker #1: Procedure Calls</vt:lpstr>
      <vt:lpstr>Lower Case Conversion Performance</vt:lpstr>
      <vt:lpstr>Calling Strlen</vt:lpstr>
      <vt:lpstr>Improving Performance</vt:lpstr>
      <vt:lpstr>Lower Case Conversion Performance</vt:lpstr>
      <vt:lpstr>Optimization Blocker: Procedure Calls</vt:lpstr>
      <vt:lpstr>Optimization Blocker #2: Memory Aliasing</vt:lpstr>
      <vt:lpstr>Memory Aliasing</vt:lpstr>
      <vt:lpstr>Removing Aliasing</vt:lpstr>
      <vt:lpstr>Optimization Blocker: Memory Aliasing</vt:lpstr>
      <vt:lpstr>Today</vt:lpstr>
      <vt:lpstr>PowerPoint Presentation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Quiz Time!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Separate Accumulators (2x2)</vt:lpstr>
      <vt:lpstr>Effect of Separate Accumulators</vt:lpstr>
      <vt:lpstr>Separate Accumulators</vt:lpstr>
      <vt:lpstr>Unrolling &amp; Accumulating</vt:lpstr>
      <vt:lpstr>Achievable Performance</vt:lpstr>
      <vt:lpstr>Programming with AVX2</vt:lpstr>
      <vt:lpstr>SIMD Operations</vt:lpstr>
      <vt:lpstr>Using Vector Instructions</vt:lpstr>
      <vt:lpstr>Today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Summary: Getting High Performance</vt:lpstr>
      <vt:lpstr>Additional Slides</vt:lpstr>
      <vt:lpstr>Loop Unrolling with Reassociation (2x1a)</vt:lpstr>
      <vt:lpstr>Effect of Reassociation</vt:lpstr>
      <vt:lpstr>Reassociated Computation</vt:lpstr>
      <vt:lpstr>Unrolling &amp; Accumulating: Int 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449</cp:revision>
  <cp:lastPrinted>1999-09-20T15:19:18Z</cp:lastPrinted>
  <dcterms:created xsi:type="dcterms:W3CDTF">2011-08-30T20:07:27Z</dcterms:created>
  <dcterms:modified xsi:type="dcterms:W3CDTF">2024-04-23T02:47:12Z</dcterms:modified>
</cp:coreProperties>
</file>