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54"/>
  </p:notesMasterIdLst>
  <p:sldIdLst>
    <p:sldId id="256" r:id="rId2"/>
    <p:sldId id="31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87" r:id="rId21"/>
    <p:sldId id="277" r:id="rId22"/>
    <p:sldId id="278" r:id="rId23"/>
    <p:sldId id="279" r:id="rId24"/>
    <p:sldId id="288" r:id="rId25"/>
    <p:sldId id="281" r:id="rId26"/>
    <p:sldId id="295" r:id="rId27"/>
    <p:sldId id="289" r:id="rId28"/>
    <p:sldId id="290" r:id="rId29"/>
    <p:sldId id="291" r:id="rId30"/>
    <p:sldId id="292" r:id="rId31"/>
    <p:sldId id="293" r:id="rId32"/>
    <p:sldId id="294" r:id="rId33"/>
    <p:sldId id="297" r:id="rId34"/>
    <p:sldId id="298" r:id="rId35"/>
    <p:sldId id="296" r:id="rId36"/>
    <p:sldId id="299" r:id="rId37"/>
    <p:sldId id="300" r:id="rId38"/>
    <p:sldId id="301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283" r:id="rId53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14" autoAdjust="0"/>
    <p:restoredTop sz="86405" autoAdjust="0"/>
  </p:normalViewPr>
  <p:slideViewPr>
    <p:cSldViewPr>
      <p:cViewPr varScale="1">
        <p:scale>
          <a:sx n="55" d="100"/>
          <a:sy n="55" d="100"/>
        </p:scale>
        <p:origin x="-4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6.xml"/><Relationship Id="rId18" Type="http://schemas.openxmlformats.org/officeDocument/2006/relationships/slide" Target="slides/slide25.xml"/><Relationship Id="rId26" Type="http://schemas.openxmlformats.org/officeDocument/2006/relationships/slide" Target="slides/slide35.xml"/><Relationship Id="rId3" Type="http://schemas.openxmlformats.org/officeDocument/2006/relationships/slide" Target="slides/slide4.xml"/><Relationship Id="rId21" Type="http://schemas.openxmlformats.org/officeDocument/2006/relationships/slide" Target="slides/slide29.xml"/><Relationship Id="rId34" Type="http://schemas.openxmlformats.org/officeDocument/2006/relationships/slide" Target="slides/slide43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34.xml"/><Relationship Id="rId33" Type="http://schemas.openxmlformats.org/officeDocument/2006/relationships/slide" Target="slides/slide42.xml"/><Relationship Id="rId38" Type="http://schemas.openxmlformats.org/officeDocument/2006/relationships/slide" Target="slides/slide52.xml"/><Relationship Id="rId2" Type="http://schemas.openxmlformats.org/officeDocument/2006/relationships/slide" Target="slides/slide3.xml"/><Relationship Id="rId16" Type="http://schemas.openxmlformats.org/officeDocument/2006/relationships/slide" Target="slides/slide20.xml"/><Relationship Id="rId20" Type="http://schemas.openxmlformats.org/officeDocument/2006/relationships/slide" Target="slides/slide28.xml"/><Relationship Id="rId29" Type="http://schemas.openxmlformats.org/officeDocument/2006/relationships/slide" Target="slides/slide38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33.xml"/><Relationship Id="rId32" Type="http://schemas.openxmlformats.org/officeDocument/2006/relationships/slide" Target="slides/slide41.xml"/><Relationship Id="rId37" Type="http://schemas.openxmlformats.org/officeDocument/2006/relationships/slide" Target="slides/slide48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31.xml"/><Relationship Id="rId28" Type="http://schemas.openxmlformats.org/officeDocument/2006/relationships/slide" Target="slides/slide37.xml"/><Relationship Id="rId36" Type="http://schemas.openxmlformats.org/officeDocument/2006/relationships/slide" Target="slides/slide47.xml"/><Relationship Id="rId10" Type="http://schemas.openxmlformats.org/officeDocument/2006/relationships/slide" Target="slides/slide13.xml"/><Relationship Id="rId19" Type="http://schemas.openxmlformats.org/officeDocument/2006/relationships/slide" Target="slides/slide26.xml"/><Relationship Id="rId31" Type="http://schemas.openxmlformats.org/officeDocument/2006/relationships/slide" Target="slides/slide40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30.xml"/><Relationship Id="rId27" Type="http://schemas.openxmlformats.org/officeDocument/2006/relationships/slide" Target="slides/slide36.xml"/><Relationship Id="rId30" Type="http://schemas.openxmlformats.org/officeDocument/2006/relationships/slide" Target="slides/slide39.xml"/><Relationship Id="rId35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C8A427A0-20DC-439D-8335-7BC52D8DC5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D72C2-145D-4641-8150-38A268986B53}" type="slidenum">
              <a:rPr lang="en-US"/>
              <a:pPr/>
              <a:t>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427A0-20DC-439D-8335-7BC52D8DC5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BD0EA-9031-42FA-ACA3-E0533F66D0F6}" type="slidenum">
              <a:rPr lang="en-US"/>
              <a:pPr/>
              <a:t>10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5ED17-65E7-4DD6-B92E-400DF668766C}" type="slidenum">
              <a:rPr lang="en-US"/>
              <a:pPr/>
              <a:t>46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50A60-BF60-451D-A8B3-3780181D0A12}" type="slidenum">
              <a:rPr lang="en-US"/>
              <a:pPr/>
              <a:t>47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674688"/>
            <a:ext cx="4583112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016" y="4346727"/>
            <a:ext cx="5083969" cy="4127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10" tIns="44955" rIns="89910" bIns="44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A884E-7A6E-449A-9AA2-8A78F5AC88BD}" type="slidenum">
              <a:rPr lang="en-US"/>
              <a:pPr/>
              <a:t>48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DEB5A-E846-4919-9EF4-98386CDEEA37}" type="slidenum">
              <a:rPr lang="en-US"/>
              <a:pPr/>
              <a:t>49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21735-1CFE-43DB-987F-63F55E762778}" type="slidenum">
              <a:rPr lang="en-US"/>
              <a:pPr/>
              <a:t>50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23047-EFB7-48A3-8AE6-FB3D3E2EE9BE}" type="slidenum">
              <a:rPr lang="en-US"/>
              <a:pPr/>
              <a:t>51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40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35840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fld id="{ED999461-7A4A-4ECA-9BE3-5C9BDD965155}" type="slidenum">
              <a:rPr lang="en-US" smtClean="0"/>
              <a:pPr>
                <a:buFont typeface="Wingdings" pitchFamily="2" charset="2"/>
                <a:buNone/>
              </a:pPr>
              <a:t>‹#›</a:t>
            </a:fld>
            <a:endParaRPr lang="en-US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358442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3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4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5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446" name="Picture 46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97C4A-A68E-4584-9D43-BE8AE8588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3A8B9-01CC-4E3E-8117-0857CC86A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98425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481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5350" y="1600200"/>
            <a:ext cx="4249738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5350" y="4305300"/>
            <a:ext cx="4249738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77175C-86CD-4E15-BF4F-C4C3C7D37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98425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481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00200"/>
            <a:ext cx="4249738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7B929F-C8EC-41A0-9D66-6F127ABCC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04076-BA82-4670-9125-56BE46BFD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0B45A-4E67-48E0-BC19-22B25DC1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DC633-4A0E-4D91-8AAD-021767449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DB3C-99A5-4365-8034-3C348072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938DA-2187-4C95-AA6A-031A42727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E2FE-A37E-4890-A5FC-4AB9EF93F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D9CFB-E7EB-4E47-8E2F-39560615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421" name="Picture 45" descr="red_hcii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buFont typeface="Wingdings" pitchFamily="2" charset="2"/>
              <a:buNone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buFont typeface="Wingdings" pitchFamily="2" charset="2"/>
              <a:buNone/>
            </a:pPr>
            <a:fld id="{A9F11A0D-76F0-4408-9D96-49CA5E6F9898}" type="slidenum">
              <a:rPr lang="en-US" smtClean="0"/>
              <a:pPr>
                <a:buFont typeface="Wingdings" pitchFamily="2" charset="2"/>
                <a:buNone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97243.9724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169059.16934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ft_gateway.cfm?id=169346&amp;type=pdf&amp;coll=GUIDE&amp;dl=GUIDE&amp;CFID=27401062&amp;CFTOKEN=38174077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98188.98194" TargetMode="External"/><Relationship Id="rId2" Type="http://schemas.openxmlformats.org/officeDocument/2006/relationships/hyperlink" Target="http://doi.acm.org/10.1145/67449.6750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98188.9819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ft_gateway.cfm?id=98194&amp;type=pdf&amp;coll=GUIDE&amp;dl=GUIDE&amp;CFID=27401448&amp;CFTOKEN=77993750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tamp/stamp.jsp?arnumber=00016899" TargetMode="External"/><Relationship Id="rId2" Type="http://schemas.openxmlformats.org/officeDocument/2006/relationships/hyperlink" Target="http://doi.acm.org/10.1145/57167.5717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acm.org/10.1145/169059.16929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doi.acm.org/10.1145/192309.1923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142750.142912" TargetMode="External"/><Relationship Id="rId2" Type="http://schemas.openxmlformats.org/officeDocument/2006/relationships/hyperlink" Target="http://doi.acm.org/10.1145/97924.979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acm.org/10.1145/169059.16911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169891.16990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iove.cnuce.cnr.it/ctte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tp://www.eecs.umich.edu/people/kieras/GOMS/UIST95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wm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algn="ctr"/>
            <a:r>
              <a:rPr lang="en-US" sz="4000"/>
              <a:t>Lecture </a:t>
            </a:r>
            <a:r>
              <a:rPr lang="en-US" sz="4000" smtClean="0"/>
              <a:t>14: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Model-based tools:</a:t>
            </a:r>
            <a:br>
              <a:rPr lang="en-US" sz="4000" dirty="0"/>
            </a:br>
            <a:r>
              <a:rPr lang="en-US" sz="4000" dirty="0"/>
              <a:t>Creating the UI Automatically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91000"/>
            <a:ext cx="6096000" cy="17526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sz="1200" dirty="0"/>
          </a:p>
          <a:p>
            <a:r>
              <a:rPr lang="en-US" sz="700" dirty="0"/>
              <a:t/>
            </a:r>
            <a:br>
              <a:rPr lang="en-US" sz="700" dirty="0"/>
            </a:br>
            <a:r>
              <a:rPr lang="en-US" dirty="0">
                <a:solidFill>
                  <a:srgbClr val="6E0000"/>
                </a:solidFill>
              </a:rPr>
              <a:t> 05-830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Advanced User Interface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ED999461-7A4A-4ECA-9BE3-5C9BDD965155}" type="slidenum">
              <a:rPr lang="en-US" smtClean="0"/>
              <a:pPr>
                <a:buFont typeface="Wingdings" pitchFamily="2" charset="2"/>
                <a:buNone/>
              </a:pPr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 smtClean="0"/>
              <a:t>Jade</a:t>
            </a:r>
            <a:endParaRPr lang="en-US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50288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Brad Vander </a:t>
            </a:r>
            <a:r>
              <a:rPr lang="en-US" sz="2000" dirty="0" err="1"/>
              <a:t>Zanden</a:t>
            </a:r>
            <a:r>
              <a:rPr lang="en-US" sz="2000" dirty="0"/>
              <a:t> and Brad A. Myers,  "Automatic, Look-and-Feel Independent Dialog Creation for Graphical User Interfaces," </a:t>
            </a:r>
            <a:r>
              <a:rPr lang="en-US" sz="2000" i="1" dirty="0"/>
              <a:t>Proceedings SIGCHI'90: Human Factors in Computing Systems</a:t>
            </a:r>
            <a:r>
              <a:rPr lang="en-US" sz="2000" dirty="0"/>
              <a:t>.  Seattle, WA, April 1-5, 1990. pp. 27-34. </a:t>
            </a:r>
            <a:r>
              <a:rPr lang="en-US" sz="2000" dirty="0">
                <a:hlinkClick r:id="rId3"/>
              </a:rPr>
              <a:t>ACM DL Reference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"Judgment-based </a:t>
            </a:r>
            <a:r>
              <a:rPr lang="en-US" sz="2000" dirty="0"/>
              <a:t>Automatic Dialog Editor"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Given a textual specification of just </a:t>
            </a:r>
            <a:r>
              <a:rPr lang="en-US" sz="2000" dirty="0" smtClean="0"/>
              <a:t>the</a:t>
            </a:r>
            <a:br>
              <a:rPr lang="en-US" sz="2000" dirty="0" smtClean="0"/>
            </a:br>
            <a:r>
              <a:rPr lang="en-US" sz="2000" dirty="0" smtClean="0"/>
              <a:t>contents </a:t>
            </a:r>
            <a:r>
              <a:rPr lang="en-US" sz="2000" dirty="0"/>
              <a:t>and their types, creates a dialog box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Separately specify which </a:t>
            </a:r>
            <a:r>
              <a:rPr lang="en-US" sz="1800" dirty="0" smtClean="0"/>
              <a:t>look-and-feel</a:t>
            </a:r>
            <a:br>
              <a:rPr lang="en-US" sz="1800" dirty="0" smtClean="0"/>
            </a:br>
            <a:r>
              <a:rPr lang="en-US" sz="1800" dirty="0" smtClean="0"/>
              <a:t>(not </a:t>
            </a:r>
            <a:r>
              <a:rPr lang="en-US" sz="1800" dirty="0"/>
              <a:t>part of the specification)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Defines mapping from types to </a:t>
            </a:r>
            <a:r>
              <a:rPr lang="en-US" sz="1800" dirty="0" smtClean="0"/>
              <a:t>widget</a:t>
            </a:r>
            <a:br>
              <a:rPr lang="en-US" sz="1800" dirty="0" smtClean="0"/>
            </a:br>
            <a:r>
              <a:rPr lang="en-US" sz="1800" dirty="0" smtClean="0"/>
              <a:t>selection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Graphic design rules for "nice" layout </a:t>
            </a:r>
          </a:p>
        </p:txBody>
      </p:sp>
      <p:pic>
        <p:nvPicPr>
          <p:cNvPr id="388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272" y="2743200"/>
            <a:ext cx="3698728" cy="20383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88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7216" y="4953000"/>
            <a:ext cx="3676784" cy="1905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  <p:pic>
        <p:nvPicPr>
          <p:cNvPr id="388105" name="Picture 9"/>
          <p:cNvPicPr>
            <a:picLocks noChangeAspect="1" noChangeArrowheads="1"/>
          </p:cNvPicPr>
          <p:nvPr/>
        </p:nvPicPr>
        <p:blipFill>
          <a:blip r:embed="rId6" cstate="print"/>
          <a:srcRect b="22222"/>
          <a:stretch>
            <a:fillRect/>
          </a:stretch>
        </p:blipFill>
        <p:spPr bwMode="auto">
          <a:xfrm>
            <a:off x="0" y="4419600"/>
            <a:ext cx="5503816" cy="2209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/>
              <a:t>DON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(Won </a:t>
            </a:r>
            <a:r>
              <a:rPr lang="en-US" sz="2400" dirty="0" err="1"/>
              <a:t>Chul</a:t>
            </a:r>
            <a:r>
              <a:rPr lang="en-US" sz="2400" dirty="0"/>
              <a:t> Kim &amp; Foley, InterCHI'93, pp. 430-437)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2"/>
              </a:rPr>
              <a:t>ACM DL Reference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Ultimate in dialog box layout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Kim's PhD thesis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Works with </a:t>
            </a:r>
            <a:r>
              <a:rPr lang="en-US" sz="2400" dirty="0" err="1"/>
              <a:t>OpenLook</a:t>
            </a:r>
            <a:r>
              <a:rPr lang="en-US" sz="2400" dirty="0"/>
              <a:t> and </a:t>
            </a:r>
            <a:r>
              <a:rPr lang="en-US" sz="2400" dirty="0" err="1"/>
              <a:t>devGuide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Allows interactive designer guidance (preferences) on sizes, layout, widget choice, etc.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also choose among proposed layouts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Sophisticated 2-D layout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Tries to balance dialog box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Groupings of related items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Effective use of white space (even margins, minimize wasted space)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Generates multiple designs and uses an evaluation metric to choose.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Don, pictures</a:t>
            </a:r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953000" cy="838200"/>
          </a:xfrm>
        </p:spPr>
        <p:txBody>
          <a:bodyPr/>
          <a:lstStyle/>
          <a:p>
            <a:r>
              <a:rPr lang="en-US" sz="2800" dirty="0">
                <a:hlinkClick r:id="rId3"/>
              </a:rPr>
              <a:t>PDF</a:t>
            </a:r>
            <a:r>
              <a:rPr lang="en-US" sz="2800" dirty="0"/>
              <a:t>, with other pictures</a:t>
            </a:r>
          </a:p>
        </p:txBody>
      </p:sp>
      <p:graphicFrame>
        <p:nvGraphicFramePr>
          <p:cNvPr id="390155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838200" y="2286000"/>
          <a:ext cx="3300413" cy="4572000"/>
        </p:xfrm>
        <a:graphic>
          <a:graphicData uri="http://schemas.openxmlformats.org/presentationml/2006/ole">
            <p:oleObj spid="_x0000_s390155" name="Bitmap Image" r:id="rId4" imgW="4791744" imgH="6638095" progId="PBrush">
              <p:embed/>
            </p:oleObj>
          </a:graphicData>
        </a:graphic>
      </p:graphicFrame>
      <p:graphicFrame>
        <p:nvGraphicFramePr>
          <p:cNvPr id="39014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5181600" y="533400"/>
          <a:ext cx="3581400" cy="3005138"/>
        </p:xfrm>
        <a:graphic>
          <a:graphicData uri="http://schemas.openxmlformats.org/presentationml/2006/ole">
            <p:oleObj spid="_x0000_s390148" name="Bitmap Image" r:id="rId5" imgW="6904762" imgH="5792008" progId="PBrush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E777175C-86CD-4E15-BF4F-C4C3C7D37D55}" type="slidenum">
              <a:rPr lang="en-US" smtClean="0"/>
              <a:pPr>
                <a:buNone/>
              </a:pPr>
              <a:t>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© 2013 - Brad Myers</a:t>
            </a:r>
            <a:endParaRPr lang="en-US" dirty="0"/>
          </a:p>
        </p:txBody>
      </p:sp>
      <p:graphicFrame>
        <p:nvGraphicFramePr>
          <p:cNvPr id="390153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5029200" y="3505200"/>
          <a:ext cx="3581400" cy="3119409"/>
        </p:xfrm>
        <a:graphic>
          <a:graphicData uri="http://schemas.openxmlformats.org/presentationml/2006/ole">
            <p:oleObj spid="_x0000_s390153" name="Bitmap Image" r:id="rId6" imgW="4734586" imgH="412381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Full UI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next tools require a specification of the full UI </a:t>
            </a:r>
          </a:p>
          <a:p>
            <a:r>
              <a:rPr lang="en-US"/>
              <a:t>Usually have rule-based components </a:t>
            </a:r>
          </a:p>
          <a:p>
            <a:r>
              <a:rPr lang="en-US"/>
              <a:t>Specifications are in a special language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Interactive Transaction System (ITS)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502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Bennett, et.al., UIST'89 pp. 67-75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hlinkClick r:id="rId2"/>
              </a:rPr>
              <a:t>Wiecha</a:t>
            </a:r>
            <a:r>
              <a:rPr lang="en-US" sz="2400" dirty="0">
                <a:hlinkClick r:id="rId2"/>
              </a:rPr>
              <a:t>, et.al. CHI'89</a:t>
            </a:r>
            <a:r>
              <a:rPr lang="en-US" sz="2400" dirty="0"/>
              <a:t>, pp. 277-282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hlinkClick r:id="rId3"/>
              </a:rPr>
              <a:t>Wiecha</a:t>
            </a:r>
            <a:r>
              <a:rPr lang="en-US" sz="2400" dirty="0">
                <a:hlinkClick r:id="rId3"/>
              </a:rPr>
              <a:t>, et.al</a:t>
            </a:r>
            <a:r>
              <a:rPr lang="en-US" sz="2400" dirty="0"/>
              <a:t>., ACM TOIS, 8(3), Jul'90, pp. 204-236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Goal: capture designers knowledge as style rules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 unlike other systems, designer is required to edit the rules, not just the specification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All of UI </a:t>
            </a:r>
            <a:r>
              <a:rPr lang="en-US" sz="2000" i="1" dirty="0"/>
              <a:t>must</a:t>
            </a:r>
            <a:r>
              <a:rPr lang="en-US" sz="2000" dirty="0"/>
              <a:t> be created by editing the rules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no interactive editing of generated interface (since then the knowledge about why the generated interface wasn't good enough would be lost)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Like dialog-box systems, separate specification of content and style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Style-independent tags associated with content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"Style expert" programs the style for each tag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Styles include both output (display) and input (interaction techniques) specifications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ITS, cont.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Can handle dialog boxes, forms, node-link diagrams, kiosk frames, etc.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Used for a number of internal IBM applications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Used for all the information services at Expo'90 in Spain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Information, maps, restaurant reservations, etc.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IBM researchers and content experts were in Spain for months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Evaluation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+ Full representation of design may increase re-use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- Design specification ends up containing many specific "hacks" used to achieve specific effects in single interfaces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- Complex formal language for specification and rules 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Pictures from </a:t>
            </a:r>
            <a:r>
              <a:rPr lang="en-US" sz="2400" i="1" dirty="0">
                <a:hlinkClick r:id="rId2"/>
              </a:rPr>
              <a:t>ITS, TOIS</a:t>
            </a:r>
            <a:r>
              <a:rPr lang="en-US" sz="2400" i="1" dirty="0"/>
              <a:t>, 8(3), pp. 213, 215, 217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8425"/>
            <a:ext cx="4267201" cy="739775"/>
          </a:xfrm>
        </p:spPr>
        <p:txBody>
          <a:bodyPr/>
          <a:lstStyle/>
          <a:p>
            <a:r>
              <a:rPr lang="en-US" dirty="0"/>
              <a:t>ITS, pictures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0"/>
            <a:ext cx="2438400" cy="1905000"/>
          </a:xfrm>
        </p:spPr>
        <p:txBody>
          <a:bodyPr/>
          <a:lstStyle/>
          <a:p>
            <a:r>
              <a:rPr lang="en-US" sz="2800" dirty="0">
                <a:hlinkClick r:id="rId3"/>
              </a:rPr>
              <a:t>PDF</a:t>
            </a:r>
            <a:endParaRPr lang="en-US" sz="2800" dirty="0"/>
          </a:p>
        </p:txBody>
      </p:sp>
      <p:pic>
        <p:nvPicPr>
          <p:cNvPr id="398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4038600" cy="341370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9F-C8EC-41A0-9D66-6F127ABCC0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2013 - Brad Myers</a:t>
            </a:r>
            <a:endParaRPr lang="en-US"/>
          </a:p>
        </p:txBody>
      </p:sp>
      <p:graphicFrame>
        <p:nvGraphicFramePr>
          <p:cNvPr id="3983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140075" y="762000"/>
          <a:ext cx="6003925" cy="6096000"/>
        </p:xfrm>
        <a:graphic>
          <a:graphicData uri="http://schemas.openxmlformats.org/presentationml/2006/ole">
            <p:oleObj spid="_x0000_s398340" name="Bitmap Image" r:id="rId5" imgW="6866667" imgH="697327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User Interface Design Environment (UIDE)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hlinkClick r:id="rId2"/>
              </a:rPr>
              <a:t>Foley, et. al. CHI'88</a:t>
            </a:r>
            <a:r>
              <a:rPr lang="en-US" sz="2800" dirty="0"/>
              <a:t>, pp. </a:t>
            </a:r>
            <a:r>
              <a:rPr lang="en-US" sz="2800" dirty="0" smtClean="0"/>
              <a:t>67-72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hlinkClick r:id="rId3"/>
              </a:rPr>
              <a:t>Foley, et. al. IEEE Software</a:t>
            </a:r>
            <a:r>
              <a:rPr lang="en-US" sz="2800" dirty="0"/>
              <a:t>, Jan'89, 25-32; 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hlinkClick r:id="rId4"/>
              </a:rPr>
              <a:t>Sukaviriya</a:t>
            </a:r>
            <a:r>
              <a:rPr lang="en-US" sz="2800" dirty="0">
                <a:hlinkClick r:id="rId4"/>
              </a:rPr>
              <a:t>, et. al. InterCHI'93</a:t>
            </a:r>
            <a:r>
              <a:rPr lang="en-US" sz="2800" dirty="0"/>
              <a:t>, pp. 375-382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Long-term project of Foley's at George Washington and Georgia Tech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Ended about 1994 when Foley left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loose collection of separate implementations: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IDL's transformations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DON dialog boxes (described above) 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Sukaviriya's</a:t>
            </a:r>
            <a:r>
              <a:rPr lang="en-US" sz="2400" dirty="0"/>
              <a:t> animated help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Martin Frank's work (EET in Event-Based lecture)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-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UIDE</a:t>
            </a:r>
            <a:endParaRPr lang="en-US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339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Programmer defines Knowledge-base "schemas" describing parts of the interface: </a:t>
            </a:r>
          </a:p>
          <a:p>
            <a:pPr lvl="1"/>
            <a:r>
              <a:rPr lang="en-US" dirty="0" smtClean="0"/>
              <a:t>Objects: in a class, sub-class inheritance hierarchy </a:t>
            </a:r>
          </a:p>
          <a:p>
            <a:pPr lvl="1"/>
            <a:r>
              <a:rPr lang="en-US" dirty="0" smtClean="0"/>
              <a:t>Actions: what can be done in the interface</a:t>
            </a:r>
          </a:p>
          <a:p>
            <a:r>
              <a:rPr lang="en-US" dirty="0" smtClean="0"/>
              <a:t>Pre-conditions and post-conditions are in a very limited language </a:t>
            </a:r>
          </a:p>
          <a:p>
            <a:pPr lvl="1"/>
            <a:r>
              <a:rPr lang="en-US" dirty="0" smtClean="0"/>
              <a:t>counting, </a:t>
            </a:r>
            <a:r>
              <a:rPr lang="en-US" dirty="0" err="1" smtClean="0"/>
              <a:t>booleans</a:t>
            </a:r>
            <a:r>
              <a:rPr lang="en-US" dirty="0" smtClean="0"/>
              <a:t>, simple tests </a:t>
            </a:r>
          </a:p>
          <a:p>
            <a:pPr lvl="1"/>
            <a:r>
              <a:rPr lang="en-US" dirty="0" smtClean="0"/>
              <a:t>used for testing enabled and explaining why </a:t>
            </a:r>
          </a:p>
          <a:p>
            <a:r>
              <a:rPr lang="en-US" dirty="0" smtClean="0"/>
              <a:t>Transformations change among equivalent UIs: </a:t>
            </a:r>
          </a:p>
          <a:p>
            <a:pPr lvl="1"/>
            <a:r>
              <a:rPr lang="en-US" dirty="0" smtClean="0"/>
              <a:t>e.g. Currently-selected </a:t>
            </a:r>
            <a:r>
              <a:rPr lang="en-US" dirty="0" err="1" smtClean="0"/>
              <a:t>obj</a:t>
            </a:r>
            <a:r>
              <a:rPr lang="en-US" dirty="0" smtClean="0"/>
              <a:t> &lt;=&gt; currently-selected </a:t>
            </a:r>
            <a:r>
              <a:rPr lang="en-US" dirty="0" err="1" smtClean="0"/>
              <a:t>cmd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performed based on pre-, post-conditions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from 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-16214"/>
            <a:ext cx="3657600" cy="687421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32144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OK?</a:t>
            </a:r>
          </a:p>
          <a:p>
            <a:r>
              <a:rPr lang="en-US" dirty="0" smtClean="0"/>
              <a:t>See also instructions off the </a:t>
            </a:r>
            <a:r>
              <a:rPr lang="en-US" dirty="0" err="1" smtClean="0"/>
              <a:t>homeworks</a:t>
            </a:r>
            <a:r>
              <a:rPr lang="en-US" dirty="0" smtClean="0"/>
              <a:t> page</a:t>
            </a:r>
          </a:p>
          <a:p>
            <a:r>
              <a:rPr lang="en-US" b="1" dirty="0" smtClean="0"/>
              <a:t>Right away</a:t>
            </a:r>
            <a:r>
              <a:rPr lang="en-US" dirty="0" smtClean="0"/>
              <a:t>: Check to make sure there are 2-3 articles for each person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</a:t>
            </a:fld>
            <a:endParaRPr lang="en-US" dirty="0"/>
          </a:p>
        </p:txBody>
      </p:sp>
      <p:pic>
        <p:nvPicPr>
          <p:cNvPr id="466946" name="Picture 2" descr="http://www.cs.cmu.edu/~bam/dogpics/P1010002.JPG"/>
          <p:cNvPicPr>
            <a:picLocks noChangeAspect="1" noChangeArrowheads="1"/>
          </p:cNvPicPr>
          <p:nvPr/>
        </p:nvPicPr>
        <p:blipFill>
          <a:blip r:embed="rId2" cstate="print"/>
          <a:srcRect l="35135" r="16216"/>
          <a:stretch>
            <a:fillRect/>
          </a:stretch>
        </p:blipFill>
        <p:spPr bwMode="auto">
          <a:xfrm>
            <a:off x="6400800" y="3962400"/>
            <a:ext cx="1618735" cy="249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UIDE,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Automatic generate help for why commands are not available </a:t>
            </a:r>
          </a:p>
          <a:p>
            <a:pPr lvl="1">
              <a:lnSpc>
                <a:spcPct val="90000"/>
              </a:lnSpc>
            </a:pPr>
            <a:r>
              <a:rPr lang="en-US" sz="2600" dirty="0" err="1" smtClean="0">
                <a:solidFill>
                  <a:schemeClr val="tx1"/>
                </a:solidFill>
                <a:latin typeface="+mn-lt"/>
                <a:hlinkClick r:id="rId2"/>
              </a:rPr>
              <a:t>Sukaviriya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hlinkClick r:id="rId2"/>
              </a:rPr>
              <a:t>, et. al. AVI’94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Pages: 44 - 52   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dirty="0"/>
              <a:t>Animated </a:t>
            </a:r>
            <a:r>
              <a:rPr lang="en-US" dirty="0" smtClean="0"/>
              <a:t>help </a:t>
            </a:r>
            <a:r>
              <a:rPr lang="en-US" dirty="0"/>
              <a:t>provides animations as a </a:t>
            </a:r>
            <a:r>
              <a:rPr lang="en-US" dirty="0" smtClean="0"/>
              <a:t>tutorial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Determines what needs to be done to demonstrate action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Sequence of actions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E.g. bring windows to the front, create an object, etc.</a:t>
            </a:r>
            <a:endParaRPr lang="en-US" sz="2400" dirty="0"/>
          </a:p>
        </p:txBody>
      </p:sp>
      <p:pic>
        <p:nvPicPr>
          <p:cNvPr id="415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2324100" cy="1905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6954"/>
            <a:ext cx="5333999" cy="314104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UIDE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  <a:p>
            <a:pPr lvl="1"/>
            <a:r>
              <a:rPr lang="en-US" dirty="0"/>
              <a:t>+ Support for more than dialog boxes </a:t>
            </a:r>
          </a:p>
          <a:p>
            <a:pPr lvl="1"/>
            <a:r>
              <a:rPr lang="en-US" dirty="0"/>
              <a:t>- Pre and post condition language is weak </a:t>
            </a:r>
          </a:p>
          <a:p>
            <a:pPr lvl="2"/>
            <a:r>
              <a:rPr lang="en-US" dirty="0"/>
              <a:t>can't express the test "if the selected object is a polygon..." </a:t>
            </a:r>
          </a:p>
          <a:p>
            <a:pPr lvl="1"/>
            <a:r>
              <a:rPr lang="en-US" dirty="0"/>
              <a:t>- Model language is a </a:t>
            </a:r>
            <a:r>
              <a:rPr lang="en-US" dirty="0" smtClean="0"/>
              <a:t>different, </a:t>
            </a:r>
            <a:r>
              <a:rPr lang="en-US" dirty="0"/>
              <a:t>difficult language to learn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Humanoid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hlinkClick r:id="rId2"/>
              </a:rPr>
              <a:t>Szekely</a:t>
            </a:r>
            <a:r>
              <a:rPr lang="en-US" dirty="0">
                <a:hlinkClick r:id="rId2"/>
              </a:rPr>
              <a:t>, et. al. UIST'90, pp. 1-9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hlinkClick r:id="rId3"/>
              </a:rPr>
              <a:t>Szekely</a:t>
            </a:r>
            <a:r>
              <a:rPr lang="en-US" dirty="0">
                <a:hlinkClick r:id="rId3"/>
              </a:rPr>
              <a:t>, et. al. CHI'92</a:t>
            </a:r>
            <a:r>
              <a:rPr lang="en-US" dirty="0"/>
              <a:t>, pp. 507-514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hlinkClick r:id="rId4"/>
              </a:rPr>
              <a:t>Szekely</a:t>
            </a:r>
            <a:r>
              <a:rPr lang="en-US" dirty="0">
                <a:hlinkClick r:id="rId4"/>
              </a:rPr>
              <a:t>, et. al. InterCHI'93, pp. 383-390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High-level UIMS for Manufacturing Applications Needing Organized Iterative Development </a:t>
            </a:r>
          </a:p>
          <a:p>
            <a:pPr>
              <a:lnSpc>
                <a:spcPct val="90000"/>
              </a:lnSpc>
            </a:pPr>
            <a:r>
              <a:rPr lang="en-US" dirty="0"/>
              <a:t>Model application data and interaction similar to UIDE </a:t>
            </a:r>
          </a:p>
          <a:p>
            <a:pPr>
              <a:lnSpc>
                <a:spcPct val="90000"/>
              </a:lnSpc>
            </a:pPr>
            <a:r>
              <a:rPr lang="en-US" dirty="0"/>
              <a:t>Model whole application: semantics + 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Humanoid, cont.</a:t>
            </a:r>
            <a:endParaRPr lang="en-US" dirty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System picks generic interaction techniques immediately using "templates" </a:t>
            </a:r>
          </a:p>
          <a:p>
            <a:r>
              <a:rPr lang="en-US" dirty="0" smtClean="0"/>
              <a:t>Designer can refine interface iteratively by creating more specific sub-classes: </a:t>
            </a:r>
          </a:p>
          <a:p>
            <a:pPr lvl="1"/>
            <a:r>
              <a:rPr lang="en-US" dirty="0" smtClean="0"/>
              <a:t>Single-Command-Input-With-Alternatives </a:t>
            </a:r>
          </a:p>
          <a:p>
            <a:pPr lvl="1"/>
            <a:r>
              <a:rPr lang="en-US" dirty="0" smtClean="0"/>
              <a:t>Single-Command-Input-With-Few-Alternatives </a:t>
            </a:r>
          </a:p>
          <a:p>
            <a:pPr lvl="1"/>
            <a:r>
              <a:rPr lang="en-US" dirty="0" smtClean="0"/>
              <a:t>Allows exploration with incomplete designs</a:t>
            </a:r>
          </a:p>
          <a:p>
            <a:r>
              <a:rPr lang="en-US" dirty="0" smtClean="0"/>
              <a:t>Evaluation </a:t>
            </a:r>
          </a:p>
          <a:p>
            <a:pPr lvl="1"/>
            <a:r>
              <a:rPr lang="en-US" dirty="0" smtClean="0"/>
              <a:t>+ Much richer specification language than UIDE </a:t>
            </a:r>
          </a:p>
          <a:p>
            <a:pPr lvl="1"/>
            <a:r>
              <a:rPr lang="en-US" dirty="0" smtClean="0"/>
              <a:t>- More complex to define interfaces (more to learn) </a:t>
            </a:r>
          </a:p>
          <a:p>
            <a:pPr lvl="2"/>
            <a:r>
              <a:rPr lang="en-US" dirty="0" smtClean="0"/>
              <a:t>but interactive tools help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Humanoid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14800"/>
            <a:ext cx="3352800" cy="19343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245685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5029200"/>
            <a:ext cx="2895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 smtClean="0"/>
              <a:t>Pictures from Humanoid, CHI'93 pp. 384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MasterMind</a:t>
            </a:r>
            <a:endParaRPr lang="en-US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84338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hlinkClick r:id="rId2"/>
              </a:rPr>
              <a:t>Neches, </a:t>
            </a:r>
            <a:r>
              <a:rPr lang="en-US" sz="2000" dirty="0">
                <a:hlinkClick r:id="rId2"/>
              </a:rPr>
              <a:t>et. al. ACM 1993</a:t>
            </a:r>
            <a:r>
              <a:rPr lang="en-US" sz="2000" dirty="0"/>
              <a:t> Intelligent User Interfaces Workshop, pp. 63-70 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M</a:t>
            </a:r>
            <a:r>
              <a:rPr lang="en-US" sz="2000" dirty="0"/>
              <a:t>odels </a:t>
            </a:r>
            <a:r>
              <a:rPr lang="en-US" sz="2000" b="1" dirty="0"/>
              <a:t>A</a:t>
            </a:r>
            <a:r>
              <a:rPr lang="en-US" sz="2000" dirty="0"/>
              <a:t>llowing </a:t>
            </a:r>
            <a:r>
              <a:rPr lang="en-US" sz="2000" b="1" dirty="0"/>
              <a:t>S</a:t>
            </a:r>
            <a:r>
              <a:rPr lang="en-US" sz="2000" dirty="0"/>
              <a:t>hared </a:t>
            </a:r>
            <a:r>
              <a:rPr lang="en-US" sz="2000" b="1" dirty="0"/>
              <a:t>T</a:t>
            </a:r>
            <a:r>
              <a:rPr lang="en-US" sz="2000" dirty="0"/>
              <a:t>ools and </a:t>
            </a:r>
            <a:r>
              <a:rPr lang="en-US" sz="2000" b="1" dirty="0"/>
              <a:t>E</a:t>
            </a:r>
            <a:r>
              <a:rPr lang="en-US" sz="2000" dirty="0"/>
              <a:t>xplicit </a:t>
            </a:r>
            <a:r>
              <a:rPr lang="en-US" sz="2000" b="1" dirty="0"/>
              <a:t>R</a:t>
            </a:r>
            <a:r>
              <a:rPr lang="en-US" sz="2000" dirty="0"/>
              <a:t>epresentations to </a:t>
            </a:r>
            <a:r>
              <a:rPr lang="en-US" sz="2000" b="1" dirty="0"/>
              <a:t>M</a:t>
            </a:r>
            <a:r>
              <a:rPr lang="en-US" sz="2000" dirty="0"/>
              <a:t>ake </a:t>
            </a:r>
            <a:r>
              <a:rPr lang="en-US" sz="2000" b="1" dirty="0"/>
              <a:t>I</a:t>
            </a:r>
            <a:r>
              <a:rPr lang="en-US" sz="2000" dirty="0"/>
              <a:t>nterfaces </a:t>
            </a:r>
            <a:r>
              <a:rPr lang="en-US" sz="2000" b="1" dirty="0"/>
              <a:t>N</a:t>
            </a:r>
            <a:r>
              <a:rPr lang="en-US" sz="2000" dirty="0"/>
              <a:t>atural to </a:t>
            </a:r>
            <a:r>
              <a:rPr lang="en-US" sz="2000" b="1" dirty="0"/>
              <a:t>D</a:t>
            </a:r>
            <a:r>
              <a:rPr lang="en-US" sz="2000" dirty="0"/>
              <a:t>evelop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Idea: combine UIDE and Humanoid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Support entire life-cycle: early conceptual design through maintenance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Knowledge base is shared among all tools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Knowledge base serves as an integrating framework for various tools at design time and run time.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Spent a lot of time negotiating on how to combine models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Lots of different parts to the model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Personnel </a:t>
            </a:r>
            <a:r>
              <a:rPr lang="en-US" sz="2000" dirty="0"/>
              <a:t>and coordination problems in doing the research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Used </a:t>
            </a:r>
            <a:r>
              <a:rPr lang="en-US" sz="2000" dirty="0"/>
              <a:t>Amulet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err="1"/>
              <a:t>MasterMind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35525"/>
          </a:xfrm>
        </p:spPr>
        <p:txBody>
          <a:bodyPr/>
          <a:lstStyle/>
          <a:p>
            <a:pPr marL="457200" lvl="2" indent="-228600"/>
            <a:r>
              <a:rPr lang="en-US" dirty="0" smtClean="0"/>
              <a:t>One </a:t>
            </a:r>
            <a:r>
              <a:rPr lang="en-US" dirty="0"/>
              <a:t>of the first system to integrate multiple models together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32100"/>
            <a:ext cx="5838825" cy="3263900"/>
          </a:xfrm>
          <a:prstGeom prst="rect">
            <a:avLst/>
          </a:prstGeom>
          <a:noFill/>
        </p:spPr>
      </p:pic>
      <p:sp>
        <p:nvSpPr>
          <p:cNvPr id="130053" name="Oval 5"/>
          <p:cNvSpPr>
            <a:spLocks noChangeArrowheads="1"/>
          </p:cNvSpPr>
          <p:nvPr/>
        </p:nvSpPr>
        <p:spPr bwMode="auto">
          <a:xfrm>
            <a:off x="1981200" y="2667000"/>
            <a:ext cx="4038600" cy="10668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401762"/>
          </a:xfrm>
        </p:spPr>
        <p:txBody>
          <a:bodyPr/>
          <a:lstStyle/>
          <a:p>
            <a:r>
              <a:rPr lang="en-US" dirty="0" smtClean="0"/>
              <a:t>Mastermind</a:t>
            </a:r>
            <a:br>
              <a:rPr lang="en-US" dirty="0" smtClean="0"/>
            </a:br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932" y="1"/>
            <a:ext cx="4577068" cy="68579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continued…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Fragmented into two different approaches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Software engineering approach (early 90’s-)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Very detailed models to improve overall design process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Intelligent design assistants instead of automatic generation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Significant use of task models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/>
              <a:t>Ubiquitous computing approach (2000-)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Tons of “invisible” processors that perform tasks for us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UIs for these processors are presented on other devices (mobile phone, PDA, speech, etc.)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Impossible to manually build user interfaces for every combination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What are task models, anyway?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Key part of many current HCI approaches</a:t>
            </a:r>
          </a:p>
          <a:p>
            <a:r>
              <a:rPr lang="en-US" sz="2600" dirty="0" smtClean="0"/>
              <a:t>Description </a:t>
            </a:r>
            <a:r>
              <a:rPr lang="en-US" sz="2600" dirty="0"/>
              <a:t>of the process a user takes to reach a goal in a specific domain</a:t>
            </a:r>
          </a:p>
          <a:p>
            <a:r>
              <a:rPr lang="en-US" sz="2600" dirty="0"/>
              <a:t>Typically have hierarchical structure</a:t>
            </a:r>
          </a:p>
          <a:p>
            <a:pPr lvl="1"/>
            <a:r>
              <a:rPr lang="en-US" sz="2200" dirty="0"/>
              <a:t>Introduced by GOMS</a:t>
            </a:r>
          </a:p>
          <a:p>
            <a:pPr lvl="1"/>
            <a:endParaRPr lang="en-US" sz="2200" dirty="0"/>
          </a:p>
          <a:p>
            <a:r>
              <a:rPr lang="en-US" sz="2600" dirty="0"/>
              <a:t>Number of different task modeling languages</a:t>
            </a:r>
          </a:p>
          <a:p>
            <a:pPr lvl="1"/>
            <a:r>
              <a:rPr lang="en-US" sz="2200" dirty="0" smtClean="0"/>
              <a:t>GOMS, </a:t>
            </a:r>
            <a:r>
              <a:rPr lang="en-US" sz="2200" dirty="0" err="1" smtClean="0"/>
              <a:t>CogTool</a:t>
            </a:r>
            <a:endParaRPr lang="en-US" sz="2200" dirty="0"/>
          </a:p>
          <a:p>
            <a:pPr lvl="1"/>
            <a:r>
              <a:rPr lang="en-US" sz="2200" dirty="0"/>
              <a:t>UAN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/>
              <a:t>ConcurTaskTrees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Tools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Programmer describes the operation of the system or the user interface in a specification language = the "model". </a:t>
            </a:r>
          </a:p>
          <a:p>
            <a:pPr lvl="2"/>
            <a:r>
              <a:rPr lang="en-US" dirty="0"/>
              <a:t>model is a high-level description </a:t>
            </a:r>
          </a:p>
          <a:p>
            <a:pPr lvl="2"/>
            <a:r>
              <a:rPr lang="en-US" dirty="0"/>
              <a:t>usually declarative (listing parts and relationships) </a:t>
            </a:r>
          </a:p>
          <a:p>
            <a:pPr lvl="1"/>
            <a:r>
              <a:rPr lang="en-US" dirty="0"/>
              <a:t>System automatically creates the interface </a:t>
            </a:r>
          </a:p>
          <a:p>
            <a:pPr lvl="2"/>
            <a:r>
              <a:rPr lang="en-US" dirty="0"/>
              <a:t>Uses a low-level toolkit for the widgets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ConcurTaskTrees</a:t>
            </a:r>
            <a:endParaRPr lang="en-US" sz="3800" dirty="0"/>
          </a:p>
        </p:txBody>
      </p:sp>
      <p:graphicFrame>
        <p:nvGraphicFramePr>
          <p:cNvPr id="200707" name="Object 3"/>
          <p:cNvGraphicFramePr>
            <a:graphicFrameLocks noChangeAspect="1"/>
          </p:cNvGraphicFramePr>
          <p:nvPr>
            <p:ph idx="1"/>
          </p:nvPr>
        </p:nvGraphicFramePr>
        <p:xfrm>
          <a:off x="5410200" y="1066800"/>
          <a:ext cx="3266683" cy="5229225"/>
        </p:xfrm>
        <a:graphic>
          <a:graphicData uri="http://schemas.openxmlformats.org/presentationml/2006/ole">
            <p:oleObj spid="_x0000_s425986" name="Bitmap Image" r:id="rId3" imgW="2457143" imgH="3933333" progId="PBrush">
              <p:embed/>
            </p:oleObj>
          </a:graphicData>
        </a:graphic>
      </p:graphicFrame>
      <p:sp>
        <p:nvSpPr>
          <p:cNvPr id="2007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5105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Developed by Fabio </a:t>
            </a:r>
            <a:r>
              <a:rPr lang="en-US" sz="2200" dirty="0" err="1"/>
              <a:t>Paterno</a:t>
            </a:r>
            <a:r>
              <a:rPr lang="en-US" sz="2200" dirty="0"/>
              <a:t> et al. for the design of user interfaces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Goals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Graphical for easy interpretation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Concurrent model for representing UI tasks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Different task types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Represent all tasks, including those performed by the </a:t>
            </a:r>
            <a:r>
              <a:rPr lang="en-US" sz="1800" dirty="0" smtClean="0"/>
              <a:t>system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Building/Editing Task Models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Tools are available</a:t>
            </a:r>
          </a:p>
          <a:p>
            <a:pPr lvl="1"/>
            <a:r>
              <a:rPr lang="en-US" sz="2200" dirty="0" err="1"/>
              <a:t>ConcurTaskTrees</a:t>
            </a:r>
            <a:r>
              <a:rPr lang="en-US" sz="2200" dirty="0"/>
              <a:t> Environment</a:t>
            </a:r>
          </a:p>
        </p:txBody>
      </p:sp>
      <p:pic>
        <p:nvPicPr>
          <p:cNvPr id="204804" name="Picture 4" descr="c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447800"/>
            <a:ext cx="4953000" cy="3602038"/>
          </a:xfrm>
          <a:noFill/>
          <a:ln/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hlinkClick r:id="rId3"/>
              </a:rPr>
              <a:t>http://giove.cnuce.cnr.it/ctte.html</a:t>
            </a:r>
            <a:r>
              <a:rPr lang="en-US" dirty="0"/>
              <a:t>  or Google for “</a:t>
            </a:r>
            <a:r>
              <a:rPr lang="en-US" dirty="0" err="1"/>
              <a:t>ConcurTaskTrees</a:t>
            </a:r>
            <a:r>
              <a:rPr lang="en-US" dirty="0"/>
              <a:t>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BD7B929F-C8EC-41A0-9D66-6F127ABCC00A}" type="slidenum">
              <a:rPr lang="en-US" smtClean="0"/>
              <a:pPr>
                <a:buNone/>
              </a:pPr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756" y="1295400"/>
            <a:ext cx="4855244" cy="26050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924800" cy="1295400"/>
          </a:xfrm>
        </p:spPr>
        <p:txBody>
          <a:bodyPr/>
          <a:lstStyle/>
          <a:p>
            <a:r>
              <a:rPr lang="en-US" dirty="0" smtClean="0"/>
              <a:t>Software Engineering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65275"/>
            <a:ext cx="8229600" cy="4683125"/>
          </a:xfrm>
        </p:spPr>
        <p:txBody>
          <a:bodyPr/>
          <a:lstStyle/>
          <a:p>
            <a:r>
              <a:rPr lang="en-US" sz="2400" dirty="0" smtClean="0"/>
              <a:t>Commercial work</a:t>
            </a:r>
          </a:p>
          <a:p>
            <a:r>
              <a:rPr lang="en-US" sz="2400" dirty="0" smtClean="0"/>
              <a:t>“Model-based design”</a:t>
            </a:r>
          </a:p>
          <a:p>
            <a:r>
              <a:rPr lang="en-US" sz="2400" dirty="0" smtClean="0"/>
              <a:t>Example: BPMN “business</a:t>
            </a:r>
            <a:br>
              <a:rPr lang="en-US" sz="2400" dirty="0" smtClean="0"/>
            </a:br>
            <a:r>
              <a:rPr lang="en-US" sz="2400" dirty="0" smtClean="0"/>
              <a:t>process modeling notation”</a:t>
            </a:r>
          </a:p>
          <a:p>
            <a:pPr lvl="1"/>
            <a:r>
              <a:rPr lang="en-US" sz="2000" dirty="0" smtClean="0"/>
              <a:t>Business experts should be</a:t>
            </a:r>
            <a:br>
              <a:rPr lang="en-US" sz="2000" dirty="0" smtClean="0"/>
            </a:br>
            <a:r>
              <a:rPr lang="en-US" sz="2000" dirty="0" smtClean="0"/>
              <a:t>able to author models</a:t>
            </a:r>
          </a:p>
          <a:p>
            <a:pPr lvl="1"/>
            <a:r>
              <a:rPr lang="en-US" sz="2000" dirty="0" smtClean="0"/>
              <a:t>Converted into code to</a:t>
            </a:r>
            <a:br>
              <a:rPr lang="en-US" sz="2000" dirty="0" smtClean="0"/>
            </a:br>
            <a:r>
              <a:rPr lang="en-US" sz="2000" dirty="0" smtClean="0"/>
              <a:t>support the process (requires people)</a:t>
            </a:r>
          </a:p>
          <a:p>
            <a:r>
              <a:rPr lang="en-US" sz="2400" dirty="0" smtClean="0"/>
              <a:t>Keynote at ICSE’08: Herbert </a:t>
            </a:r>
            <a:r>
              <a:rPr lang="en-US" sz="2400" dirty="0" err="1" smtClean="0"/>
              <a:t>Hanselmann</a:t>
            </a:r>
            <a:r>
              <a:rPr lang="en-US" sz="2400" dirty="0" smtClean="0"/>
              <a:t>: </a:t>
            </a:r>
            <a:r>
              <a:rPr lang="en-US" sz="2400" i="1" dirty="0" smtClean="0"/>
              <a:t>Challenges in Automotive Software Engineering</a:t>
            </a:r>
          </a:p>
          <a:p>
            <a:pPr lvl="1"/>
            <a:r>
              <a:rPr lang="en-US" sz="2000" dirty="0" smtClean="0"/>
              <a:t>“Model-based design (MBD) of functional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has been a big help in the recent past”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</a:t>
            </a:r>
            <a:r>
              <a:rPr lang="en-US" dirty="0"/>
              <a:t>-D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Angel </a:t>
            </a:r>
            <a:r>
              <a:rPr lang="en-US" sz="2600" dirty="0" err="1" smtClean="0"/>
              <a:t>Puerta</a:t>
            </a:r>
            <a:r>
              <a:rPr lang="en-US" sz="2600" dirty="0" smtClean="0"/>
              <a:t>, IUI’97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Set </a:t>
            </a:r>
            <a:r>
              <a:rPr lang="en-US" sz="2600" dirty="0"/>
              <a:t>of tools to support a clearly defined development cycle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Uses a series of different models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Explicit relationships that specify how the models are related to each other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Explicit interaction between end users and developers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997325" cy="44291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089" y="2514600"/>
            <a:ext cx="3792511" cy="2514600"/>
          </a:xfrm>
          <a:prstGeom prst="rect">
            <a:avLst/>
          </a:prstGeom>
          <a:noFill/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XIML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err="1"/>
              <a:t>eXtensible</a:t>
            </a:r>
            <a:r>
              <a:rPr lang="en-US" sz="2200" b="1" dirty="0"/>
              <a:t> Interface Markup Language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XIML.org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Based </a:t>
            </a:r>
            <a:r>
              <a:rPr lang="en-US" sz="2200" dirty="0"/>
              <a:t>on </a:t>
            </a:r>
            <a:r>
              <a:rPr lang="en-US" sz="2200" dirty="0" err="1"/>
              <a:t>Mobi</a:t>
            </a:r>
            <a:r>
              <a:rPr lang="en-US" sz="2200" dirty="0"/>
              <a:t>-D work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Supports full development lifecycle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Used by </a:t>
            </a:r>
            <a:r>
              <a:rPr lang="en-US" sz="2200" dirty="0" err="1"/>
              <a:t>RedWhale</a:t>
            </a:r>
            <a:r>
              <a:rPr lang="en-US" sz="2200" dirty="0"/>
              <a:t> Software to drive their interface consultant business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They have developed many tools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move interaction data to/from XIML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Leverage data in XIML to better </a:t>
            </a:r>
            <a:br>
              <a:rPr lang="en-US" sz="1800" dirty="0"/>
            </a:br>
            <a:r>
              <a:rPr lang="en-US" sz="1800" dirty="0"/>
              <a:t>understand various interfaces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Automate </a:t>
            </a:r>
            <a:r>
              <a:rPr lang="en-US" sz="1800" i="1" dirty="0"/>
              <a:t>parts </a:t>
            </a:r>
            <a:r>
              <a:rPr lang="en-US" sz="1800" dirty="0"/>
              <a:t>of the interface design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700" b="1" dirty="0" smtClean="0"/>
          </a:p>
          <a:p>
            <a:pPr>
              <a:lnSpc>
                <a:spcPct val="80000"/>
              </a:lnSpc>
            </a:pPr>
            <a:r>
              <a:rPr lang="en-US" sz="1700" b="1" dirty="0" smtClean="0"/>
              <a:t>UIML  </a:t>
            </a:r>
            <a:r>
              <a:rPr lang="en-US" sz="1300" dirty="0"/>
              <a:t>(http://www.harmonia.com/)</a:t>
            </a:r>
          </a:p>
          <a:p>
            <a:pPr lvl="1"/>
            <a:r>
              <a:rPr lang="en-US" sz="1600" dirty="0"/>
              <a:t>Originally a research project at Virginia Tech, now being developed commercially by </a:t>
            </a:r>
            <a:r>
              <a:rPr lang="en-US" sz="1600" dirty="0" err="1"/>
              <a:t>Harmonia</a:t>
            </a:r>
            <a:endParaRPr lang="en-US" sz="1600" dirty="0"/>
          </a:p>
          <a:p>
            <a:pPr lvl="1"/>
            <a:r>
              <a:rPr lang="en-US" sz="1600" dirty="0"/>
              <a:t>Goal is platform independent language for describing UI</a:t>
            </a:r>
          </a:p>
          <a:p>
            <a:pPr lvl="1"/>
            <a:r>
              <a:rPr lang="en-US" sz="1600" dirty="0"/>
              <a:t>Early versions were not very platform independent</a:t>
            </a:r>
          </a:p>
          <a:p>
            <a:pPr lvl="1"/>
            <a:r>
              <a:rPr lang="en-US" sz="1600" dirty="0"/>
              <a:t>Recent versions using task models to automatically generate parts of the old language that were not platform independent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1700" b="1" dirty="0"/>
              <a:t>Teresa  </a:t>
            </a:r>
            <a:r>
              <a:rPr lang="en-US" sz="1300" dirty="0"/>
              <a:t>(http://giove.cnuce.cnr.it/teresa.html)</a:t>
            </a:r>
          </a:p>
          <a:p>
            <a:pPr lvl="1"/>
            <a:r>
              <a:rPr lang="en-US" sz="1600" dirty="0"/>
              <a:t>Transformation Environment for </a:t>
            </a:r>
            <a:r>
              <a:rPr lang="en-US" sz="1600" dirty="0" err="1"/>
              <a:t>inteRacti</a:t>
            </a:r>
            <a:endParaRPr lang="en-US" sz="1600" dirty="0"/>
          </a:p>
          <a:p>
            <a:pPr lvl="1"/>
            <a:r>
              <a:rPr lang="en-US" sz="1600" dirty="0"/>
              <a:t>Tool for taking </a:t>
            </a:r>
            <a:r>
              <a:rPr lang="en-US" sz="1600" dirty="0" err="1"/>
              <a:t>ConcurTaskTrees</a:t>
            </a:r>
            <a:r>
              <a:rPr lang="en-US" sz="1600" dirty="0"/>
              <a:t> models, building an abstract interface, and then building a concrete interface on multiple platforms.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1700" b="1" dirty="0"/>
              <a:t>USIXML  </a:t>
            </a:r>
            <a:r>
              <a:rPr lang="en-US" sz="1300" dirty="0"/>
              <a:t>(http://www.usixml.org)</a:t>
            </a:r>
          </a:p>
          <a:p>
            <a:pPr lvl="1"/>
            <a:r>
              <a:rPr lang="en-US" sz="1600" dirty="0"/>
              <a:t>Many of the same features of XIML</a:t>
            </a:r>
          </a:p>
          <a:p>
            <a:pPr lvl="1"/>
            <a:r>
              <a:rPr lang="en-US" sz="1600" dirty="0"/>
              <a:t>Novel aspect is the use of graph structure for modeling relations (seems very complex)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Ubiquitous Computing Approach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6934200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“Pervasive computing cannot succeed if every device must be accompanied by its own interactive software and hardware…What is needed is a universal interactive service protocol to which any compliant interactive client can connect and access any service.”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2200"/>
              <a:t>			-Dan Olsen </a:t>
            </a:r>
            <a:r>
              <a:rPr lang="en-US" sz="1800"/>
              <a:t>(Xweb paper)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endParaRPr lang="en-US" sz="2200"/>
          </a:p>
          <a:p>
            <a:pPr marL="0" indent="0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200"/>
              <a:t>The web comes close to solving this problem, but is interactively insufficient.</a:t>
            </a:r>
          </a:p>
          <a:p>
            <a:pPr marL="0" indent="0">
              <a:lnSpc>
                <a:spcPct val="90000"/>
              </a:lnSpc>
            </a:pPr>
            <a:endParaRPr lang="en-US" sz="2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Systems addressing UI issues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err="1"/>
              <a:t>XWeb</a:t>
            </a:r>
            <a:endParaRPr lang="en-US" sz="2600" dirty="0"/>
          </a:p>
          <a:p>
            <a:pPr lvl="1"/>
            <a:r>
              <a:rPr lang="en-US" sz="2200" dirty="0"/>
              <a:t>Now known as ICE – Interactive Computing Everywhere</a:t>
            </a:r>
          </a:p>
          <a:p>
            <a:r>
              <a:rPr lang="en-US" sz="2600" dirty="0" err="1"/>
              <a:t>ICrafter</a:t>
            </a:r>
            <a:endParaRPr lang="en-US" sz="2600" dirty="0"/>
          </a:p>
          <a:p>
            <a:pPr lvl="1"/>
            <a:r>
              <a:rPr lang="en-US" sz="2200" dirty="0"/>
              <a:t>A system for integrating user interfaces from multiple devices</a:t>
            </a:r>
          </a:p>
          <a:p>
            <a:r>
              <a:rPr lang="en-US" sz="2600" dirty="0"/>
              <a:t>Supple</a:t>
            </a:r>
          </a:p>
          <a:p>
            <a:pPr lvl="1"/>
            <a:r>
              <a:rPr lang="en-US" sz="2200" dirty="0"/>
              <a:t>A system for automatically generating interfaces with a focus on customization/personalization.</a:t>
            </a:r>
          </a:p>
          <a:p>
            <a:r>
              <a:rPr lang="en-US" sz="2600" dirty="0"/>
              <a:t>Personal Universal Controller</a:t>
            </a:r>
          </a:p>
          <a:p>
            <a:pPr lvl="1"/>
            <a:r>
              <a:rPr lang="en-US" sz="2200" dirty="0" smtClean="0"/>
              <a:t>Jeff Nichol’s research</a:t>
            </a:r>
            <a:r>
              <a:rPr lang="en-US" sz="22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XWeb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Work by Dan Olsen and group at </a:t>
            </a:r>
            <a:r>
              <a:rPr lang="en-US" sz="2600" dirty="0" smtClean="0"/>
              <a:t>BYU</a:t>
            </a:r>
          </a:p>
          <a:p>
            <a:r>
              <a:rPr lang="en-US" sz="2600" dirty="0" smtClean="0"/>
              <a:t>E.g. UIST’</a:t>
            </a:r>
            <a:r>
              <a:rPr lang="en-US" sz="2600" dirty="0"/>
              <a:t>2000, pp.191 - 200   </a:t>
            </a:r>
          </a:p>
          <a:p>
            <a:pPr>
              <a:spcBef>
                <a:spcPct val="60000"/>
              </a:spcBef>
            </a:pPr>
            <a:r>
              <a:rPr lang="en-US" sz="2600" dirty="0"/>
              <a:t>Premise:</a:t>
            </a:r>
          </a:p>
          <a:p>
            <a:pPr lvl="1"/>
            <a:r>
              <a:rPr lang="en-US" sz="2200" dirty="0"/>
              <a:t>Apply the web metaphor to services in general</a:t>
            </a:r>
          </a:p>
          <a:p>
            <a:pPr lvl="1"/>
            <a:r>
              <a:rPr lang="en-US" sz="2200" dirty="0"/>
              <a:t>Support higher levels of interactivity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XWeb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/>
              <a:t>Interface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456238" y="304800"/>
          <a:ext cx="3535362" cy="5824538"/>
        </p:xfrm>
        <a:graphic>
          <a:graphicData uri="http://schemas.openxmlformats.org/presentationml/2006/ole">
            <p:oleObj spid="_x0000_s428034" name="Bitmap Image" r:id="rId3" imgW="3296110" imgH="5428571" progId="PBrush">
              <p:embed/>
            </p:oleObj>
          </a:graphicData>
        </a:graphic>
      </p:graphicFrame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33600"/>
            <a:ext cx="3525838" cy="3657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BD7B929F-C8EC-41A0-9D66-6F127ABCC00A}" type="slidenum">
              <a:rPr lang="en-US" smtClean="0"/>
              <a:pPr>
                <a:buNone/>
              </a:pPr>
              <a:t>39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/>
              <a:t>Goals: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High-level description of an interface is easier to write than low-level toolkit code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Automatic generation may produce better UIs than programmers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Allow separation of UI design (embodied in rules) from UI contents (supplied by the programmer)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Support dynamic creation of objects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define templates or prototypes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Increase re-use since design rules shared by multiple applications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Tools can reason over the specification to produce </a:t>
            </a:r>
            <a:r>
              <a:rPr lang="en-US" sz="2000" i="1" dirty="0"/>
              <a:t>extra</a:t>
            </a:r>
            <a:r>
              <a:rPr lang="en-US" sz="2000" dirty="0"/>
              <a:t> stuff: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Automatic generation of help, undo, etc.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Transform interface into different but functionally equivalent interface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Enabling and disabling of widgets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Enforcement or checking of design guidelines- consistency, completeness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Enforces consistency since rules will pick similar objects for similar situations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Automatic adjustment to different screen sizes, etc., since rules can take this into account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Automatic analysis for quality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NGOMSL analysis 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2"/>
              </a:rPr>
              <a:t>GLEAN (</a:t>
            </a:r>
            <a:r>
              <a:rPr lang="en-US" sz="1600" dirty="0" err="1" smtClean="0">
                <a:hlinkClick r:id="rId2"/>
              </a:rPr>
              <a:t>Kieras</a:t>
            </a:r>
            <a:r>
              <a:rPr lang="en-US" sz="1600" dirty="0">
                <a:hlinkClick r:id="rId2"/>
              </a:rPr>
              <a:t>, UIST'95)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sz="3800" dirty="0" err="1"/>
              <a:t>ICrafter</a:t>
            </a:r>
            <a:endParaRPr lang="en-US" sz="3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7138"/>
            <a:ext cx="8229600" cy="4411662"/>
          </a:xfrm>
        </p:spPr>
        <p:txBody>
          <a:bodyPr/>
          <a:lstStyle/>
          <a:p>
            <a:r>
              <a:rPr lang="en-US" sz="2600" dirty="0"/>
              <a:t>Part of the Interactive Workspaces research project at </a:t>
            </a:r>
            <a:r>
              <a:rPr lang="en-US" sz="2600" dirty="0" smtClean="0"/>
              <a:t>Stanford</a:t>
            </a:r>
          </a:p>
          <a:p>
            <a:r>
              <a:rPr lang="en-US" sz="2600" dirty="0" err="1"/>
              <a:t>Ponnekanti</a:t>
            </a:r>
            <a:r>
              <a:rPr lang="en-US" sz="2600" dirty="0"/>
              <a:t>, et. al. Ubicomp’2001</a:t>
            </a:r>
          </a:p>
          <a:p>
            <a:r>
              <a:rPr lang="en-US" sz="2600" dirty="0"/>
              <a:t>Main objective:</a:t>
            </a:r>
          </a:p>
          <a:p>
            <a:pPr lvl="1"/>
            <a:r>
              <a:rPr lang="en-US" sz="2200" dirty="0"/>
              <a:t>“to allow users of interactive workspaces to flexibly interact with services”</a:t>
            </a:r>
          </a:p>
          <a:p>
            <a:r>
              <a:rPr lang="en-US" sz="2600" dirty="0"/>
              <a:t>Contribution</a:t>
            </a:r>
          </a:p>
          <a:p>
            <a:pPr lvl="1"/>
            <a:r>
              <a:rPr lang="en-US" sz="2200" dirty="0"/>
              <a:t>An intelligent infrastructure to find services, aggregate them into a single interface, and generate an interface for the aggregate service.</a:t>
            </a:r>
          </a:p>
          <a:p>
            <a:pPr lvl="1"/>
            <a:r>
              <a:rPr lang="en-US" sz="2200" dirty="0"/>
              <a:t>In practice, much of the interface generation is done by hand though automatic generation is supported.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Eventual goal is to support automatic personalization of user interfaces</a:t>
            </a:r>
          </a:p>
          <a:p>
            <a:r>
              <a:rPr lang="en-US"/>
              <a:t>Treats generation of interfaces as an optimization problem</a:t>
            </a:r>
          </a:p>
          <a:p>
            <a:r>
              <a:rPr lang="en-US"/>
              <a:t>Can take into account usage patterns in generation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Krzysztof Gajos and Daniel S. Weld, “SUPPLE: Automatically Generating User Interfaces” in </a:t>
            </a:r>
            <a:r>
              <a:rPr lang="en-US" sz="1400" i="1"/>
              <a:t>Proceedings of Intelligent User Interfaces 2004, </a:t>
            </a:r>
            <a:r>
              <a:rPr lang="en-US" sz="1400"/>
              <a:t>Funchal, Portugal.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Users with Traces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Supple uses traces to keep a usage model</a:t>
            </a:r>
          </a:p>
          <a:p>
            <a:pPr lvl="1"/>
            <a:r>
              <a:rPr lang="en-US"/>
              <a:t>Sequences of events:</a:t>
            </a:r>
          </a:p>
          <a:p>
            <a:pPr lvl="2"/>
            <a:r>
              <a:rPr lang="en-US"/>
              <a:t>&lt;interface element, old value, new value&gt;</a:t>
            </a:r>
          </a:p>
          <a:p>
            <a:pPr lvl="1"/>
            <a:endParaRPr lang="en-US"/>
          </a:p>
          <a:p>
            <a:pPr lvl="1"/>
            <a:r>
              <a:rPr lang="en-US"/>
              <a:t>Interfaces are rendered taking the traces into account (though traces are not required)</a:t>
            </a:r>
          </a:p>
          <a:p>
            <a:pPr lvl="1"/>
            <a:r>
              <a:rPr lang="en-US"/>
              <a:t>Trails are segmented at interface close or reset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with Optimization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30725"/>
          </a:xfrm>
        </p:spPr>
        <p:txBody>
          <a:bodyPr/>
          <a:lstStyle/>
          <a:p>
            <a:r>
              <a:rPr lang="en-US"/>
              <a:t>Uses a branch-and-bound search to explore space of alternatives</a:t>
            </a:r>
          </a:p>
          <a:p>
            <a:pPr lvl="1"/>
            <a:r>
              <a:rPr lang="en-US"/>
              <a:t>Guaranteed to find an optimal solution</a:t>
            </a:r>
          </a:p>
          <a:p>
            <a:pPr lvl="1"/>
            <a:endParaRPr lang="en-US"/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205288" cy="31734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Screenshots</a:t>
            </a:r>
          </a:p>
        </p:txBody>
      </p:sp>
      <p:pic>
        <p:nvPicPr>
          <p:cNvPr id="153605" name="Picture 5" descr="example of an interface rendered by SUPPLE for a classroom contro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295400"/>
            <a:ext cx="6838950" cy="2419350"/>
          </a:xfrm>
          <a:prstGeom prst="rect">
            <a:avLst/>
          </a:prstGeom>
          <a:noFill/>
        </p:spPr>
      </p:pic>
      <p:pic>
        <p:nvPicPr>
          <p:cNvPr id="153609" name="Picture 9" descr="example of an interface produced by SUPPLE for a classroom contro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4114800"/>
            <a:ext cx="6838950" cy="18097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Universal Controller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dirty="0" smtClean="0"/>
              <a:t>Jeff Nichol’s PhD work</a:t>
            </a:r>
            <a:endParaRPr lang="en-US" dirty="0"/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Appliance interfaces are too complex and too idiosyncratic.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Separate the interface from the appliance and use a device with a richer interface to control the appliance:</a:t>
            </a:r>
          </a:p>
          <a:p>
            <a:pPr lvl="2"/>
            <a:r>
              <a:rPr lang="en-US" dirty="0"/>
              <a:t>PDA, mobile phone,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Goal: Generate </a:t>
            </a:r>
            <a:r>
              <a:rPr lang="en-US" dirty="0" smtClean="0">
                <a:solidFill>
                  <a:srgbClr val="C00000"/>
                </a:solidFill>
              </a:rPr>
              <a:t>high-quality</a:t>
            </a:r>
            <a:r>
              <a:rPr lang="en-US" dirty="0" smtClean="0"/>
              <a:t> 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3703638" y="3184525"/>
            <a:ext cx="195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000">
                <a:latin typeface="Helvetica" pitchFamily="34" charset="0"/>
              </a:rPr>
              <a:t>Control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3703638" y="3675063"/>
            <a:ext cx="195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000">
                <a:latin typeface="Helvetica" pitchFamily="34" charset="0"/>
              </a:rPr>
              <a:t>Feedback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 flipH="1">
            <a:off x="3705225" y="2622550"/>
            <a:ext cx="19542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729038" y="2162175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000">
                <a:latin typeface="Helvetica" pitchFamily="34" charset="0"/>
              </a:rPr>
              <a:t>Specifications</a:t>
            </a:r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 flipH="1">
            <a:off x="3698875" y="3598863"/>
            <a:ext cx="1960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838200" y="2066925"/>
            <a:ext cx="2849563" cy="226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66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3197225"/>
            <a:ext cx="152558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4" name="Picture 12" descr="j02297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275" y="2147888"/>
            <a:ext cx="1295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5" name="Picture 13" descr="j02297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163" y="3116263"/>
            <a:ext cx="1195387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7" name="Line 15"/>
          <p:cNvSpPr>
            <a:spLocks noChangeShapeType="1"/>
          </p:cNvSpPr>
          <p:nvPr/>
        </p:nvSpPr>
        <p:spPr bwMode="auto">
          <a:xfrm flipH="1">
            <a:off x="3698875" y="4089400"/>
            <a:ext cx="1960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5659438" y="2044700"/>
            <a:ext cx="2513012" cy="226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156690" name="Picture 18" descr="avengerbl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9163" y="2309813"/>
            <a:ext cx="811212" cy="1639887"/>
          </a:xfrm>
          <a:prstGeom prst="rect">
            <a:avLst/>
          </a:prstGeom>
          <a:noFill/>
        </p:spPr>
      </p:pic>
      <p:pic>
        <p:nvPicPr>
          <p:cNvPr id="156691" name="Picture 19" descr="iPAQ H39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1350" y="2146300"/>
            <a:ext cx="803275" cy="1204913"/>
          </a:xfrm>
          <a:prstGeom prst="rect">
            <a:avLst/>
          </a:prstGeom>
          <a:noFill/>
        </p:spPr>
      </p:pic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838200" y="4327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Appliances</a:t>
            </a: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5676900" y="431165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Mobile Devices</a:t>
            </a:r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304800" y="1295400"/>
            <a:ext cx="854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100">
                <a:latin typeface="Helvetica" pitchFamily="34" charset="0"/>
              </a:rPr>
              <a:t>Use mobile devices to control all appliances in the environment</a:t>
            </a:r>
          </a:p>
        </p:txBody>
      </p:sp>
      <p:sp>
        <p:nvSpPr>
          <p:cNvPr id="156695" name="Rectangle 23"/>
          <p:cNvSpPr>
            <a:spLocks noChangeArrowheads="1"/>
          </p:cNvSpPr>
          <p:nvPr/>
        </p:nvSpPr>
        <p:spPr bwMode="auto">
          <a:xfrm>
            <a:off x="304800" y="4953000"/>
            <a:ext cx="854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100">
                <a:latin typeface="Helvetica" pitchFamily="34" charset="0"/>
              </a:rPr>
              <a:t>Key Features</a:t>
            </a:r>
          </a:p>
          <a:p>
            <a:pPr marL="342900" indent="-342900" algn="l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100">
                <a:latin typeface="Helvetica" pitchFamily="34" charset="0"/>
              </a:rPr>
              <a:t>	</a:t>
            </a:r>
            <a:r>
              <a:rPr lang="en-US" sz="1900">
                <a:latin typeface="Helvetica" pitchFamily="34" charset="0"/>
              </a:rPr>
              <a:t>Two-way communication, Abstract Descriptions, Multiple Platforms, Automatic Interface Generation</a:t>
            </a:r>
          </a:p>
        </p:txBody>
      </p:sp>
      <p:pic>
        <p:nvPicPr>
          <p:cNvPr id="156696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0325" y="3324225"/>
            <a:ext cx="806450" cy="942975"/>
          </a:xfrm>
          <a:prstGeom prst="rect">
            <a:avLst/>
          </a:prstGeom>
          <a:noFill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ransition advTm="82399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PUC Language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" y="1323975"/>
            <a:ext cx="8748713" cy="5534025"/>
          </a:xfrm>
        </p:spPr>
        <p:txBody>
          <a:bodyPr/>
          <a:lstStyle/>
          <a:p>
            <a:r>
              <a:rPr lang="en-US"/>
              <a:t>State variables &amp; commands</a:t>
            </a:r>
          </a:p>
          <a:p>
            <a:pPr lvl="1"/>
            <a:r>
              <a:rPr lang="en-US"/>
              <a:t>Each can have multiple labels</a:t>
            </a:r>
          </a:p>
          <a:p>
            <a:pPr lvl="2"/>
            <a:r>
              <a:rPr lang="en-US"/>
              <a:t>Useful when not enough room</a:t>
            </a:r>
          </a:p>
          <a:p>
            <a:pPr lvl="1"/>
            <a:r>
              <a:rPr lang="en-US"/>
              <a:t>Typed variables</a:t>
            </a:r>
          </a:p>
          <a:p>
            <a:pPr lvl="2"/>
            <a:r>
              <a:rPr lang="en-US"/>
              <a:t>Base types: Boolean, string,</a:t>
            </a:r>
            <a:br>
              <a:rPr lang="en-US"/>
            </a:br>
            <a:r>
              <a:rPr lang="en-US"/>
              <a:t>enumerated, integers,</a:t>
            </a:r>
            <a:br>
              <a:rPr lang="en-US"/>
            </a:br>
            <a:r>
              <a:rPr lang="en-US"/>
              <a:t>fixed-point, floating-point, etc.</a:t>
            </a:r>
          </a:p>
          <a:p>
            <a:pPr lvl="1"/>
            <a:r>
              <a:rPr lang="en-US"/>
              <a:t>Optional labels for values</a:t>
            </a:r>
          </a:p>
          <a:p>
            <a:r>
              <a:rPr lang="en-US"/>
              <a:t>Hierarchical Structure</a:t>
            </a:r>
          </a:p>
          <a:p>
            <a:pPr lvl="1"/>
            <a:r>
              <a:rPr lang="en-US"/>
              <a:t>Groups</a:t>
            </a:r>
          </a:p>
        </p:txBody>
      </p:sp>
      <p:graphicFrame>
        <p:nvGraphicFramePr>
          <p:cNvPr id="512007" name="Object 7"/>
          <p:cNvGraphicFramePr>
            <a:graphicFrameLocks noChangeAspect="1"/>
          </p:cNvGraphicFramePr>
          <p:nvPr/>
        </p:nvGraphicFramePr>
        <p:xfrm>
          <a:off x="5802313" y="1323975"/>
          <a:ext cx="3341687" cy="5038725"/>
        </p:xfrm>
        <a:graphic>
          <a:graphicData uri="http://schemas.openxmlformats.org/presentationml/2006/ole">
            <p:oleObj spid="_x0000_s429058" name="Photo Editor Photo" r:id="rId4" imgW="2495238" imgH="3761905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Dependency Information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292225"/>
            <a:ext cx="8664575" cy="5311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Crucial for high-quality interfaces</a:t>
            </a:r>
          </a:p>
          <a:p>
            <a:pPr>
              <a:lnSpc>
                <a:spcPct val="90000"/>
              </a:lnSpc>
            </a:pPr>
            <a:r>
              <a:rPr lang="en-US" dirty="0"/>
              <a:t>Expressed as &lt;active-if&gt; clauses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Operations: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Equals, Less-Than,</a:t>
            </a:r>
            <a:br>
              <a:rPr lang="en-US" dirty="0"/>
            </a:br>
            <a:r>
              <a:rPr lang="en-US" dirty="0"/>
              <a:t>Greater-Than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Combined Logically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AND, OR</a:t>
            </a:r>
          </a:p>
          <a:p>
            <a:pPr>
              <a:lnSpc>
                <a:spcPct val="90000"/>
              </a:lnSpc>
            </a:pPr>
            <a:r>
              <a:rPr lang="en-US" dirty="0"/>
              <a:t>Used for: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Dynamic graying 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Layout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Widget selection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© 2013 - Brad Myers</a:t>
            </a:r>
            <a:endParaRPr lang="en-US" dirty="0"/>
          </a:p>
        </p:txBody>
      </p:sp>
      <p:graphicFrame>
        <p:nvGraphicFramePr>
          <p:cNvPr id="522244" name="Object 4"/>
          <p:cNvGraphicFramePr>
            <a:graphicFrameLocks noChangeAspect="1"/>
          </p:cNvGraphicFramePr>
          <p:nvPr/>
        </p:nvGraphicFramePr>
        <p:xfrm>
          <a:off x="4121865" y="2209800"/>
          <a:ext cx="5022135" cy="4648200"/>
        </p:xfrm>
        <a:graphic>
          <a:graphicData uri="http://schemas.openxmlformats.org/presentationml/2006/ole">
            <p:oleObj spid="_x0000_s430082" name="Photo Editor Photo" r:id="rId4" imgW="3323810" imgH="3076190" progId="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Consistent UIs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Personally consistent</a:t>
            </a:r>
          </a:p>
          <a:p>
            <a:r>
              <a:rPr lang="en-US"/>
              <a:t>Reduce learning time</a:t>
            </a:r>
          </a:p>
          <a:p>
            <a:r>
              <a:rPr lang="en-US"/>
              <a:t>Add unique functions</a:t>
            </a:r>
          </a:p>
        </p:txBody>
      </p:sp>
      <p:graphicFrame>
        <p:nvGraphicFramePr>
          <p:cNvPr id="721926" name="Object 6"/>
          <p:cNvGraphicFramePr>
            <a:graphicFrameLocks noChangeAspect="1"/>
          </p:cNvGraphicFramePr>
          <p:nvPr/>
        </p:nvGraphicFramePr>
        <p:xfrm>
          <a:off x="76200" y="3543300"/>
          <a:ext cx="2201863" cy="3276600"/>
        </p:xfrm>
        <a:graphic>
          <a:graphicData uri="http://schemas.openxmlformats.org/presentationml/2006/ole">
            <p:oleObj spid="_x0000_s431106" name="Image" r:id="rId4" imgW="4266667" imgH="6704762" progId="">
              <p:embed/>
            </p:oleObj>
          </a:graphicData>
        </a:graphic>
      </p:graphicFrame>
      <p:graphicFrame>
        <p:nvGraphicFramePr>
          <p:cNvPr id="721928" name="Object 8"/>
          <p:cNvGraphicFramePr>
            <a:graphicFrameLocks noChangeAspect="1"/>
          </p:cNvGraphicFramePr>
          <p:nvPr/>
        </p:nvGraphicFramePr>
        <p:xfrm>
          <a:off x="6826250" y="3543300"/>
          <a:ext cx="2201863" cy="3276600"/>
        </p:xfrm>
        <a:graphic>
          <a:graphicData uri="http://schemas.openxmlformats.org/presentationml/2006/ole">
            <p:oleObj spid="_x0000_s431108" name="Image" r:id="rId5" imgW="4266667" imgH="6704762" progId="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  <p:graphicFrame>
        <p:nvGraphicFramePr>
          <p:cNvPr id="721927" name="Object 7"/>
          <p:cNvGraphicFramePr>
            <a:graphicFrameLocks noChangeAspect="1"/>
          </p:cNvGraphicFramePr>
          <p:nvPr/>
        </p:nvGraphicFramePr>
        <p:xfrm>
          <a:off x="2330450" y="3543300"/>
          <a:ext cx="2201863" cy="3276600"/>
        </p:xfrm>
        <a:graphic>
          <a:graphicData uri="http://schemas.openxmlformats.org/presentationml/2006/ole">
            <p:oleObj spid="_x0000_s431107" name="Image" r:id="rId6" imgW="4266667" imgH="6704762" progId="">
              <p:embed/>
            </p:oleObj>
          </a:graphicData>
        </a:graphic>
      </p:graphicFrame>
      <p:graphicFrame>
        <p:nvGraphicFramePr>
          <p:cNvPr id="721929" name="Object 9"/>
          <p:cNvGraphicFramePr>
            <a:graphicFrameLocks noChangeAspect="1"/>
          </p:cNvGraphicFramePr>
          <p:nvPr/>
        </p:nvGraphicFramePr>
        <p:xfrm>
          <a:off x="4495800" y="3543300"/>
          <a:ext cx="2201862" cy="3276600"/>
        </p:xfrm>
        <a:graphic>
          <a:graphicData uri="http://schemas.openxmlformats.org/presentationml/2006/ole">
            <p:oleObj spid="_x0000_s431109" name="Image" r:id="rId7" imgW="4266667" imgH="67047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Overview, cont.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sz="2800" dirty="0"/>
              <a:t>Related to the "Declarative" approach discussed in previous lecture </a:t>
            </a:r>
          </a:p>
          <a:p>
            <a:pPr lvl="1"/>
            <a:r>
              <a:rPr lang="en-US" sz="2400" dirty="0"/>
              <a:t>but here system has some </a:t>
            </a:r>
            <a:r>
              <a:rPr lang="en-US" sz="2400" i="1" dirty="0"/>
              <a:t>intelligence</a:t>
            </a:r>
            <a:r>
              <a:rPr lang="en-US" sz="2400" dirty="0"/>
              <a:t> or </a:t>
            </a:r>
            <a:r>
              <a:rPr lang="en-US" sz="2400" i="1" dirty="0"/>
              <a:t>knowledge</a:t>
            </a:r>
            <a:r>
              <a:rPr lang="en-US" sz="2400" dirty="0"/>
              <a:t> so less has to be specified by the programmer. </a:t>
            </a:r>
          </a:p>
          <a:p>
            <a:r>
              <a:rPr lang="en-US" sz="2800" dirty="0"/>
              <a:t>Different types: </a:t>
            </a:r>
          </a:p>
          <a:p>
            <a:pPr lvl="1"/>
            <a:r>
              <a:rPr lang="en-US" sz="2400" dirty="0"/>
              <a:t>Dialog box creators: Mickey, DON, Jade (lots of others) </a:t>
            </a:r>
          </a:p>
          <a:p>
            <a:pPr lvl="1"/>
            <a:r>
              <a:rPr lang="en-US" sz="2400" dirty="0"/>
              <a:t>Representations of the full UI: ITS, UIDE, Humanoid, </a:t>
            </a:r>
            <a:r>
              <a:rPr lang="en-US" sz="2400" dirty="0" err="1" smtClean="0"/>
              <a:t>MasterMind</a:t>
            </a:r>
            <a:r>
              <a:rPr lang="en-US" sz="2400" dirty="0" smtClean="0"/>
              <a:t>, </a:t>
            </a:r>
            <a:endParaRPr lang="en-US" sz="2400" dirty="0"/>
          </a:p>
          <a:p>
            <a:pPr lvl="1"/>
            <a:r>
              <a:rPr lang="en-US" sz="2400" dirty="0" smtClean="0"/>
              <a:t>Newer: (XML-based) </a:t>
            </a:r>
            <a:r>
              <a:rPr lang="en-US" sz="2400" dirty="0" err="1" smtClean="0"/>
              <a:t>ConcurTaskTrees</a:t>
            </a:r>
            <a:r>
              <a:rPr lang="en-US" sz="2400" dirty="0" smtClean="0"/>
              <a:t>, </a:t>
            </a:r>
            <a:r>
              <a:rPr lang="en-US" sz="2400" dirty="0" err="1" smtClean="0"/>
              <a:t>Xweb</a:t>
            </a:r>
            <a:r>
              <a:rPr lang="en-US" sz="2400" dirty="0" smtClean="0"/>
              <a:t>, </a:t>
            </a:r>
            <a:r>
              <a:rPr lang="en-US" sz="2400" dirty="0" err="1" smtClean="0"/>
              <a:t>ICrafter</a:t>
            </a:r>
            <a:r>
              <a:rPr lang="en-US" sz="2400" dirty="0" smtClean="0"/>
              <a:t>, Supple, PUC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Combined UIs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multiple appliances, such as home theaters</a:t>
            </a:r>
          </a:p>
          <a:p>
            <a:r>
              <a:rPr lang="en-US"/>
              <a:t>Specify content flow</a:t>
            </a:r>
          </a:p>
          <a:p>
            <a:r>
              <a:rPr lang="en-US"/>
              <a:t>Combined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  <p:pic>
        <p:nvPicPr>
          <p:cNvPr id="72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43325"/>
            <a:ext cx="2336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0" y="3749675"/>
            <a:ext cx="48799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Summative Study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466850"/>
            <a:ext cx="7177088" cy="4614863"/>
          </a:xfrm>
        </p:spPr>
        <p:txBody>
          <a:bodyPr/>
          <a:lstStyle/>
          <a:p>
            <a:r>
              <a:rPr lang="en-US" dirty="0"/>
              <a:t>Compared PUC to manufacturer’s interfaces for HP and Canon printer/fax/copiers</a:t>
            </a:r>
          </a:p>
          <a:p>
            <a:r>
              <a:rPr lang="en-US" dirty="0"/>
              <a:t>PUC twice as fast, 1/3 the errors</a:t>
            </a:r>
          </a:p>
          <a:p>
            <a:r>
              <a:rPr lang="en-US" dirty="0"/>
              <a:t>Consistent: another factor of 2 faster</a:t>
            </a:r>
          </a:p>
        </p:txBody>
      </p:sp>
      <p:pic>
        <p:nvPicPr>
          <p:cNvPr id="72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8388" y="1193800"/>
            <a:ext cx="17256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9975" y="2865438"/>
            <a:ext cx="172402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  <p:graphicFrame>
        <p:nvGraphicFramePr>
          <p:cNvPr id="724999" name="Object 7"/>
          <p:cNvGraphicFramePr>
            <a:graphicFrameLocks noChangeAspect="1"/>
          </p:cNvGraphicFramePr>
          <p:nvPr/>
        </p:nvGraphicFramePr>
        <p:xfrm>
          <a:off x="261938" y="4405313"/>
          <a:ext cx="4614862" cy="2452687"/>
        </p:xfrm>
        <a:graphic>
          <a:graphicData uri="http://schemas.openxmlformats.org/presentationml/2006/ole">
            <p:oleObj spid="_x0000_s432130" name="Chart" r:id="rId6" imgW="5114925" imgH="2562225" progId="Excel.Sheet.8">
              <p:embed/>
            </p:oleObj>
          </a:graphicData>
        </a:graphic>
      </p:graphicFrame>
      <p:graphicFrame>
        <p:nvGraphicFramePr>
          <p:cNvPr id="725000" name="Object 8"/>
          <p:cNvGraphicFramePr>
            <a:graphicFrameLocks noChangeAspect="1"/>
          </p:cNvGraphicFramePr>
          <p:nvPr/>
        </p:nvGraphicFramePr>
        <p:xfrm>
          <a:off x="4797425" y="4371975"/>
          <a:ext cx="4346575" cy="2486025"/>
        </p:xfrm>
        <a:graphic>
          <a:graphicData uri="http://schemas.openxmlformats.org/presentationml/2006/ole">
            <p:oleObj spid="_x0000_s432131" name="Chart" r:id="rId7" imgW="5114925" imgH="24860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Model-based systems advantages/disadvantages</a:t>
            </a:r>
            <a:endParaRPr lang="en-US" sz="4000" dirty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411662"/>
          </a:xfrm>
        </p:spPr>
        <p:txBody>
          <a:bodyPr/>
          <a:lstStyle/>
          <a:p>
            <a:r>
              <a:rPr lang="en-US" sz="2400" dirty="0" smtClean="0"/>
              <a:t>+ Separate specification of UI from content</a:t>
            </a:r>
          </a:p>
          <a:p>
            <a:r>
              <a:rPr lang="en-US" sz="2400" dirty="0" smtClean="0"/>
              <a:t>+ Automatic reformatting, retargeting for different platforms, customization to users</a:t>
            </a:r>
          </a:p>
          <a:p>
            <a:r>
              <a:rPr lang="en-US" sz="2400" dirty="0" smtClean="0"/>
              <a:t>+ May allow programmers (non-experts) to write specification and have a good UI automatically created</a:t>
            </a:r>
          </a:p>
          <a:p>
            <a:pPr lvl="1"/>
            <a:r>
              <a:rPr lang="en-US" sz="2000" dirty="0" smtClean="0"/>
              <a:t>But this didn’t really work out</a:t>
            </a:r>
          </a:p>
          <a:p>
            <a:r>
              <a:rPr lang="en-US" sz="2400" dirty="0" smtClean="0"/>
              <a:t>– Result is often </a:t>
            </a:r>
            <a:r>
              <a:rPr lang="en-US" sz="2400" dirty="0" smtClean="0">
                <a:solidFill>
                  <a:schemeClr val="tx2"/>
                </a:solidFill>
              </a:rPr>
              <a:t>unpredictable</a:t>
            </a:r>
            <a:endParaRPr lang="en-US" sz="2400" dirty="0" smtClean="0"/>
          </a:p>
          <a:p>
            <a:r>
              <a:rPr lang="en-US" sz="2400" dirty="0" smtClean="0"/>
              <a:t>– Often UI can be </a:t>
            </a:r>
            <a:r>
              <a:rPr lang="en-US" sz="2400" i="1" dirty="0" smtClean="0"/>
              <a:t>worse</a:t>
            </a:r>
            <a:r>
              <a:rPr lang="en-US" sz="2400" dirty="0" smtClean="0"/>
              <a:t> UI than hand-drawn</a:t>
            </a:r>
          </a:p>
          <a:p>
            <a:r>
              <a:rPr lang="en-US" sz="2400" dirty="0" smtClean="0"/>
              <a:t>– Sometimes model is </a:t>
            </a:r>
            <a:r>
              <a:rPr lang="en-US" sz="2400" i="1" dirty="0" smtClean="0"/>
              <a:t>larger</a:t>
            </a:r>
            <a:r>
              <a:rPr lang="en-US" sz="2400" dirty="0" smtClean="0"/>
              <a:t> than the code it would replace</a:t>
            </a:r>
          </a:p>
          <a:p>
            <a:r>
              <a:rPr lang="en-US" sz="2400" dirty="0" smtClean="0"/>
              <a:t>– Model often in a different language that must </a:t>
            </a:r>
            <a:r>
              <a:rPr lang="en-US" sz="2400" smtClean="0"/>
              <a:t>be learned</a:t>
            </a: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Box Creators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Easiest part of the UI to create </a:t>
            </a:r>
          </a:p>
          <a:p>
            <a:pPr marL="609600" indent="-609600"/>
            <a:r>
              <a:rPr lang="en-US" dirty="0"/>
              <a:t>Given a list of the contents, </a:t>
            </a:r>
            <a:r>
              <a:rPr lang="en-US" dirty="0" smtClean="0"/>
              <a:t>automatically:</a:t>
            </a:r>
            <a:endParaRPr lang="en-US" dirty="0"/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dirty="0"/>
              <a:t>choose widgets: </a:t>
            </a:r>
          </a:p>
          <a:p>
            <a:pPr marL="1371600" lvl="2" indent="-457200"/>
            <a:r>
              <a:rPr lang="en-US" dirty="0"/>
              <a:t>specify type of desired input:</a:t>
            </a:r>
            <a:br>
              <a:rPr lang="en-US" dirty="0"/>
            </a:br>
            <a:r>
              <a:rPr lang="en-US" dirty="0"/>
              <a:t>string = text input field</a:t>
            </a:r>
            <a:br>
              <a:rPr lang="en-US" dirty="0"/>
            </a:br>
            <a:r>
              <a:rPr lang="en-US" dirty="0"/>
              <a:t>number = slider</a:t>
            </a:r>
            <a:br>
              <a:rPr lang="en-US" dirty="0"/>
            </a:br>
            <a:r>
              <a:rPr lang="en-US" dirty="0"/>
              <a:t>one-of-many = radio buttons or pop-up options</a:t>
            </a:r>
            <a:br>
              <a:rPr lang="en-US" dirty="0"/>
            </a:br>
            <a:r>
              <a:rPr lang="en-US" dirty="0"/>
              <a:t>many-of-many = check boxes or checks in a menu</a:t>
            </a:r>
            <a:br>
              <a:rPr lang="en-US" dirty="0"/>
            </a:br>
            <a:r>
              <a:rPr lang="en-US" dirty="0"/>
              <a:t>commands = menu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Box Creators, cont.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SzTx/>
              <a:buFont typeface="Wingdings" pitchFamily="2" charset="2"/>
              <a:buAutoNum type="arabicPeriod" startAt="2"/>
            </a:pPr>
            <a:r>
              <a:rPr lang="en-US"/>
              <a:t>arrange widgets </a:t>
            </a:r>
          </a:p>
          <a:p>
            <a:pPr marL="1371600" lvl="2" indent="-457200"/>
            <a:r>
              <a:rPr lang="en-US"/>
              <a:t>based on look-and-feel guidelines </a:t>
            </a:r>
          </a:p>
          <a:p>
            <a:pPr marL="1752600" lvl="3" indent="-381000"/>
            <a:r>
              <a:rPr lang="en-US"/>
              <a:t>where OK goes </a:t>
            </a:r>
          </a:p>
          <a:p>
            <a:pPr marL="1752600" lvl="3" indent="-381000"/>
            <a:r>
              <a:rPr lang="en-US"/>
              <a:t>which commands go in which menus </a:t>
            </a:r>
          </a:p>
          <a:p>
            <a:pPr marL="1371600" lvl="2" indent="-457200"/>
            <a:r>
              <a:rPr lang="en-US"/>
              <a:t>based on good graphic design principles. </a:t>
            </a:r>
          </a:p>
          <a:p>
            <a:pPr marL="990600" lvl="1" indent="-533400">
              <a:buSzTx/>
              <a:buFont typeface="Wingdings" pitchFamily="2" charset="2"/>
              <a:buAutoNum type="arabicPeriod" startAt="2"/>
            </a:pPr>
            <a:r>
              <a:rPr lang="en-US"/>
              <a:t>set variables </a:t>
            </a:r>
          </a:p>
          <a:p>
            <a:pPr marL="1371600" lvl="2" indent="-457200"/>
            <a:r>
              <a:rPr lang="en-US"/>
              <a:t>to reduce the number of callbacks necessary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267200" cy="515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43800" cy="944562"/>
          </a:xfrm>
        </p:spPr>
        <p:txBody>
          <a:bodyPr/>
          <a:lstStyle/>
          <a:p>
            <a:r>
              <a:rPr lang="en-US" dirty="0"/>
              <a:t>Example: Mickey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Programmer </a:t>
            </a:r>
            <a:r>
              <a:rPr lang="en-US" sz="2400" dirty="0"/>
              <a:t>specifies UI </a:t>
            </a: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putting </a:t>
            </a:r>
            <a:r>
              <a:rPr lang="en-US" sz="2400" dirty="0"/>
              <a:t>special comments in </a:t>
            </a:r>
            <a:r>
              <a:rPr lang="en-US" sz="2400" dirty="0" smtClean="0"/>
              <a:t>a</a:t>
            </a:r>
            <a:br>
              <a:rPr lang="en-US" sz="2400" dirty="0" smtClean="0"/>
            </a:br>
            <a:r>
              <a:rPr lang="en-US" sz="2400" dirty="0" smtClean="0"/>
              <a:t>Pascal </a:t>
            </a:r>
            <a:r>
              <a:rPr lang="en-US" sz="2400" dirty="0"/>
              <a:t>file.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Uses the Apple </a:t>
            </a:r>
            <a:r>
              <a:rPr lang="en-US" sz="2400" dirty="0" smtClean="0"/>
              <a:t>Macintosh</a:t>
            </a:r>
            <a:br>
              <a:rPr lang="en-US" sz="2400" dirty="0" smtClean="0"/>
            </a:br>
            <a:r>
              <a:rPr lang="en-US" sz="2400" dirty="0" smtClean="0"/>
              <a:t>guidelines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Pre-processor to parse </a:t>
            </a:r>
            <a:r>
              <a:rPr lang="en-US" sz="2400" dirty="0" smtClean="0"/>
              <a:t>the</a:t>
            </a:r>
            <a:br>
              <a:rPr lang="en-US" sz="2400" dirty="0" smtClean="0"/>
            </a:br>
            <a:r>
              <a:rPr lang="en-US" sz="2400" dirty="0" smtClean="0"/>
              <a:t>Pascal </a:t>
            </a:r>
            <a:r>
              <a:rPr lang="en-US" sz="2400" dirty="0"/>
              <a:t>code and generate </a:t>
            </a:r>
            <a:r>
              <a:rPr lang="en-US" sz="2400" dirty="0" smtClean="0"/>
              <a:t>the</a:t>
            </a:r>
            <a:br>
              <a:rPr lang="en-US" sz="2400" dirty="0" smtClean="0"/>
            </a:br>
            <a:r>
              <a:rPr lang="en-US" sz="2400" dirty="0" smtClean="0"/>
              <a:t>Macintosh </a:t>
            </a:r>
            <a:r>
              <a:rPr lang="en-US" sz="2400" dirty="0"/>
              <a:t>resources.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Maps Procedures into </a:t>
            </a:r>
            <a:r>
              <a:rPr lang="en-US" sz="2400" dirty="0" smtClean="0"/>
              <a:t>Menu</a:t>
            </a:r>
            <a:br>
              <a:rPr lang="en-US" sz="2400" dirty="0" smtClean="0"/>
            </a:br>
            <a:r>
              <a:rPr lang="en-US" sz="2400" dirty="0" smtClean="0"/>
              <a:t>items</a:t>
            </a:r>
            <a:r>
              <a:rPr lang="en-US" sz="2400" dirty="0"/>
              <a:t>.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If parameter is one of a </a:t>
            </a:r>
            <a:r>
              <a:rPr lang="en-US" sz="2000" dirty="0" smtClean="0"/>
              <a:t>standard</a:t>
            </a:r>
            <a:br>
              <a:rPr lang="en-US" sz="2000" dirty="0" smtClean="0"/>
            </a:br>
            <a:r>
              <a:rPr lang="en-US" sz="2000" dirty="0" smtClean="0"/>
              <a:t>set</a:t>
            </a:r>
            <a:r>
              <a:rPr lang="en-US" sz="2000" dirty="0"/>
              <a:t>, pops up appropriate </a:t>
            </a:r>
            <a:r>
              <a:rPr lang="en-US" sz="2000" dirty="0" smtClean="0"/>
              <a:t>dialog</a:t>
            </a:r>
            <a:br>
              <a:rPr lang="en-US" sz="2000" dirty="0" smtClean="0"/>
            </a:br>
            <a:r>
              <a:rPr lang="en-US" sz="2000" dirty="0" smtClean="0"/>
              <a:t>box </a:t>
            </a:r>
            <a:r>
              <a:rPr lang="en-US" sz="2000" dirty="0"/>
              <a:t>or waits for input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File to be read, file to be written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New point, line or rectangle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Mickey, cont.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5181600" cy="4683125"/>
          </a:xfrm>
        </p:spPr>
        <p:txBody>
          <a:bodyPr/>
          <a:lstStyle/>
          <a:p>
            <a:r>
              <a:rPr lang="en-US" sz="2800" dirty="0"/>
              <a:t>Variables: </a:t>
            </a:r>
          </a:p>
          <a:p>
            <a:pPr lvl="1"/>
            <a:r>
              <a:rPr lang="en-US" sz="2400" dirty="0"/>
              <a:t>Enumerated types mapped </a:t>
            </a:r>
            <a:r>
              <a:rPr lang="en-US" sz="2400" dirty="0" smtClean="0"/>
              <a:t>to</a:t>
            </a:r>
            <a:br>
              <a:rPr lang="en-US" sz="2400" dirty="0" smtClean="0"/>
            </a:br>
            <a:r>
              <a:rPr lang="en-US" sz="2400" dirty="0" smtClean="0"/>
              <a:t>check </a:t>
            </a:r>
            <a:r>
              <a:rPr lang="en-US" sz="2400" dirty="0"/>
              <a:t>lists separated by lines. Sets the variables when changed. </a:t>
            </a:r>
          </a:p>
          <a:p>
            <a:pPr lvl="1"/>
            <a:r>
              <a:rPr lang="en-US" sz="2400" dirty="0"/>
              <a:t>Enumerated types with 2 choices mapped to name changes </a:t>
            </a:r>
          </a:p>
          <a:p>
            <a:pPr lvl="1"/>
            <a:r>
              <a:rPr lang="en-US" sz="2400" dirty="0"/>
              <a:t>Booleans: single checked items </a:t>
            </a:r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829" y="762000"/>
            <a:ext cx="3642171" cy="525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19139</TotalTime>
  <Words>2466</Words>
  <Application>Microsoft Office PowerPoint</Application>
  <PresentationFormat>On-screen Show (4:3)</PresentationFormat>
  <Paragraphs>474</Paragraphs>
  <Slides>52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lecture template_polo</vt:lpstr>
      <vt:lpstr>Bitmap Image</vt:lpstr>
      <vt:lpstr>Photo Editor Photo</vt:lpstr>
      <vt:lpstr>Image</vt:lpstr>
      <vt:lpstr>Chart</vt:lpstr>
      <vt:lpstr>Lecture 14: Model-based tools: Creating the UI Automatically</vt:lpstr>
      <vt:lpstr>Schedule of Lectures</vt:lpstr>
      <vt:lpstr>Model-Based Tools</vt:lpstr>
      <vt:lpstr>Goals:</vt:lpstr>
      <vt:lpstr>Overview, cont.</vt:lpstr>
      <vt:lpstr>Dialog Box Creators</vt:lpstr>
      <vt:lpstr>Dialog Box Creators, cont.</vt:lpstr>
      <vt:lpstr>Example: Mickey</vt:lpstr>
      <vt:lpstr>Mickey, cont.</vt:lpstr>
      <vt:lpstr>Jade</vt:lpstr>
      <vt:lpstr>DON</vt:lpstr>
      <vt:lpstr>Don, pictures</vt:lpstr>
      <vt:lpstr>Generating Full UI</vt:lpstr>
      <vt:lpstr>Interactive Transaction System (ITS)</vt:lpstr>
      <vt:lpstr>ITS, cont.</vt:lpstr>
      <vt:lpstr>ITS, pictures</vt:lpstr>
      <vt:lpstr>The User Interface Design Environment (UIDE)</vt:lpstr>
      <vt:lpstr>UIDE</vt:lpstr>
      <vt:lpstr>Pictures from UIDE</vt:lpstr>
      <vt:lpstr>UIDE, cont.</vt:lpstr>
      <vt:lpstr>UIDE</vt:lpstr>
      <vt:lpstr>Humanoid</vt:lpstr>
      <vt:lpstr>Humanoid, cont.</vt:lpstr>
      <vt:lpstr>Humanoid Pictures</vt:lpstr>
      <vt:lpstr>MasterMind</vt:lpstr>
      <vt:lpstr>MasterMind</vt:lpstr>
      <vt:lpstr>Mastermind Pictures</vt:lpstr>
      <vt:lpstr>Research continued…</vt:lpstr>
      <vt:lpstr>What are task models, anyway?</vt:lpstr>
      <vt:lpstr>ConcurTaskTrees</vt:lpstr>
      <vt:lpstr>Building/Editing Task Models</vt:lpstr>
      <vt:lpstr>Software Engineering Approach</vt:lpstr>
      <vt:lpstr>Mobi-D</vt:lpstr>
      <vt:lpstr>XIML</vt:lpstr>
      <vt:lpstr>Other Systems</vt:lpstr>
      <vt:lpstr>Ubiquitous Computing Approach</vt:lpstr>
      <vt:lpstr>Systems addressing UI issues</vt:lpstr>
      <vt:lpstr>XWeb</vt:lpstr>
      <vt:lpstr>XWeb Example</vt:lpstr>
      <vt:lpstr>ICrafter</vt:lpstr>
      <vt:lpstr>Supple</vt:lpstr>
      <vt:lpstr>Modeling Users with Traces</vt:lpstr>
      <vt:lpstr>Generating with Optimization</vt:lpstr>
      <vt:lpstr>Screenshots</vt:lpstr>
      <vt:lpstr>Personal Universal Controller</vt:lpstr>
      <vt:lpstr>Approach</vt:lpstr>
      <vt:lpstr>Properties of PUC Language</vt:lpstr>
      <vt:lpstr>Dependency Information</vt:lpstr>
      <vt:lpstr>Generating Consistent UIs</vt:lpstr>
      <vt:lpstr>Generating Combined UIs</vt:lpstr>
      <vt:lpstr>Summative Study</vt:lpstr>
      <vt:lpstr>Model-based systems advantages/disadvantages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12: Model-based tools: Creating the UI Automatically</dc:title>
  <dc:creator>Brad Myers</dc:creator>
  <cp:lastModifiedBy>Brad Myers</cp:lastModifiedBy>
  <cp:revision>135</cp:revision>
  <cp:lastPrinted>1601-01-01T00:00:00Z</cp:lastPrinted>
  <dcterms:created xsi:type="dcterms:W3CDTF">2001-06-15T20:03:27Z</dcterms:created>
  <dcterms:modified xsi:type="dcterms:W3CDTF">2013-03-08T20:08:38Z</dcterms:modified>
</cp:coreProperties>
</file>