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36"/>
  </p:notesMasterIdLst>
  <p:sldIdLst>
    <p:sldId id="256" r:id="rId2"/>
    <p:sldId id="291" r:id="rId3"/>
    <p:sldId id="257" r:id="rId4"/>
    <p:sldId id="258" r:id="rId5"/>
    <p:sldId id="259" r:id="rId6"/>
    <p:sldId id="278" r:id="rId7"/>
    <p:sldId id="260" r:id="rId8"/>
    <p:sldId id="261" r:id="rId9"/>
    <p:sldId id="277" r:id="rId10"/>
    <p:sldId id="281" r:id="rId11"/>
    <p:sldId id="262" r:id="rId12"/>
    <p:sldId id="263" r:id="rId13"/>
    <p:sldId id="264" r:id="rId14"/>
    <p:sldId id="265" r:id="rId15"/>
    <p:sldId id="266" r:id="rId16"/>
    <p:sldId id="267" r:id="rId17"/>
    <p:sldId id="282" r:id="rId18"/>
    <p:sldId id="268" r:id="rId19"/>
    <p:sldId id="279" r:id="rId20"/>
    <p:sldId id="269" r:id="rId21"/>
    <p:sldId id="287" r:id="rId22"/>
    <p:sldId id="270" r:id="rId23"/>
    <p:sldId id="271" r:id="rId24"/>
    <p:sldId id="272" r:id="rId25"/>
    <p:sldId id="273" r:id="rId26"/>
    <p:sldId id="275" r:id="rId27"/>
    <p:sldId id="280" r:id="rId28"/>
    <p:sldId id="283" r:id="rId29"/>
    <p:sldId id="284" r:id="rId30"/>
    <p:sldId id="288" r:id="rId31"/>
    <p:sldId id="289" r:id="rId32"/>
    <p:sldId id="290" r:id="rId33"/>
    <p:sldId id="285" r:id="rId34"/>
    <p:sldId id="286" r:id="rId35"/>
  </p:sldIdLst>
  <p:sldSz cx="9144000" cy="6858000" type="screen4x3"/>
  <p:notesSz cx="6858000" cy="9144000"/>
  <p:defaultTextStyle>
    <a:defPPr>
      <a:defRPr lang="en-US"/>
    </a:defPPr>
    <a:lvl1pPr algn="l" rtl="0" fontAlgn="base">
      <a:lnSpc>
        <a:spcPct val="90000"/>
      </a:lnSpc>
      <a:spcBef>
        <a:spcPct val="20000"/>
      </a:spcBef>
      <a:spcAft>
        <a:spcPct val="0"/>
      </a:spcAft>
      <a:buClr>
        <a:schemeClr val="hlink"/>
      </a:buClr>
      <a:buSzPct val="55000"/>
      <a:buFont typeface="Wingdings" pitchFamily="2" charset="2"/>
      <a:buChar char="n"/>
      <a:defRPr kern="1200">
        <a:solidFill>
          <a:schemeClr val="tx1"/>
        </a:solidFill>
        <a:latin typeface="Tahoma" pitchFamily="34" charset="0"/>
        <a:ea typeface="+mn-ea"/>
        <a:cs typeface="+mn-cs"/>
      </a:defRPr>
    </a:lvl1pPr>
    <a:lvl2pPr marL="457200" algn="l" rtl="0" fontAlgn="base">
      <a:lnSpc>
        <a:spcPct val="90000"/>
      </a:lnSpc>
      <a:spcBef>
        <a:spcPct val="20000"/>
      </a:spcBef>
      <a:spcAft>
        <a:spcPct val="0"/>
      </a:spcAft>
      <a:buClr>
        <a:schemeClr val="hlink"/>
      </a:buClr>
      <a:buSzPct val="55000"/>
      <a:buFont typeface="Wingdings" pitchFamily="2" charset="2"/>
      <a:buChar char="n"/>
      <a:defRPr kern="1200">
        <a:solidFill>
          <a:schemeClr val="tx1"/>
        </a:solidFill>
        <a:latin typeface="Tahoma" pitchFamily="34" charset="0"/>
        <a:ea typeface="+mn-ea"/>
        <a:cs typeface="+mn-cs"/>
      </a:defRPr>
    </a:lvl2pPr>
    <a:lvl3pPr marL="914400" algn="l" rtl="0" fontAlgn="base">
      <a:lnSpc>
        <a:spcPct val="90000"/>
      </a:lnSpc>
      <a:spcBef>
        <a:spcPct val="20000"/>
      </a:spcBef>
      <a:spcAft>
        <a:spcPct val="0"/>
      </a:spcAft>
      <a:buClr>
        <a:schemeClr val="hlink"/>
      </a:buClr>
      <a:buSzPct val="55000"/>
      <a:buFont typeface="Wingdings" pitchFamily="2" charset="2"/>
      <a:buChar char="n"/>
      <a:defRPr kern="1200">
        <a:solidFill>
          <a:schemeClr val="tx1"/>
        </a:solidFill>
        <a:latin typeface="Tahoma" pitchFamily="34" charset="0"/>
        <a:ea typeface="+mn-ea"/>
        <a:cs typeface="+mn-cs"/>
      </a:defRPr>
    </a:lvl3pPr>
    <a:lvl4pPr marL="1371600" algn="l" rtl="0" fontAlgn="base">
      <a:lnSpc>
        <a:spcPct val="90000"/>
      </a:lnSpc>
      <a:spcBef>
        <a:spcPct val="20000"/>
      </a:spcBef>
      <a:spcAft>
        <a:spcPct val="0"/>
      </a:spcAft>
      <a:buClr>
        <a:schemeClr val="hlink"/>
      </a:buClr>
      <a:buSzPct val="55000"/>
      <a:buFont typeface="Wingdings" pitchFamily="2" charset="2"/>
      <a:buChar char="n"/>
      <a:defRPr kern="1200">
        <a:solidFill>
          <a:schemeClr val="tx1"/>
        </a:solidFill>
        <a:latin typeface="Tahoma" pitchFamily="34" charset="0"/>
        <a:ea typeface="+mn-ea"/>
        <a:cs typeface="+mn-cs"/>
      </a:defRPr>
    </a:lvl4pPr>
    <a:lvl5pPr marL="1828800" algn="l" rtl="0" fontAlgn="base">
      <a:lnSpc>
        <a:spcPct val="90000"/>
      </a:lnSpc>
      <a:spcBef>
        <a:spcPct val="20000"/>
      </a:spcBef>
      <a:spcAft>
        <a:spcPct val="0"/>
      </a:spcAft>
      <a:buClr>
        <a:schemeClr val="hlink"/>
      </a:buClr>
      <a:buSzPct val="55000"/>
      <a:buFont typeface="Wingdings" pitchFamily="2" charset="2"/>
      <a:buChar char="n"/>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E0000"/>
    <a:srgbClr val="33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200" autoAdjust="0"/>
    <p:restoredTop sz="87772" autoAdjust="0"/>
  </p:normalViewPr>
  <p:slideViewPr>
    <p:cSldViewPr>
      <p:cViewPr varScale="1">
        <p:scale>
          <a:sx n="90" d="100"/>
          <a:sy n="90" d="100"/>
        </p:scale>
        <p:origin x="-1392" y="-96"/>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Lst>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5.xml"/><Relationship Id="rId18" Type="http://schemas.openxmlformats.org/officeDocument/2006/relationships/slide" Target="slides/slide23.xml"/><Relationship Id="rId3" Type="http://schemas.openxmlformats.org/officeDocument/2006/relationships/slide" Target="slides/slide4.xml"/><Relationship Id="rId21" Type="http://schemas.openxmlformats.org/officeDocument/2006/relationships/slide" Target="slides/slide26.xml"/><Relationship Id="rId7" Type="http://schemas.openxmlformats.org/officeDocument/2006/relationships/slide" Target="slides/slide8.xml"/><Relationship Id="rId12" Type="http://schemas.openxmlformats.org/officeDocument/2006/relationships/slide" Target="slides/slide14.xml"/><Relationship Id="rId17" Type="http://schemas.openxmlformats.org/officeDocument/2006/relationships/slide" Target="slides/slide22.xml"/><Relationship Id="rId2" Type="http://schemas.openxmlformats.org/officeDocument/2006/relationships/slide" Target="slides/slide3.xml"/><Relationship Id="rId16" Type="http://schemas.openxmlformats.org/officeDocument/2006/relationships/slide" Target="slides/slide20.xml"/><Relationship Id="rId20" Type="http://schemas.openxmlformats.org/officeDocument/2006/relationships/slide" Target="slides/slide25.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3.xml"/><Relationship Id="rId5" Type="http://schemas.openxmlformats.org/officeDocument/2006/relationships/slide" Target="slides/slide6.xml"/><Relationship Id="rId15" Type="http://schemas.openxmlformats.org/officeDocument/2006/relationships/slide" Target="slides/slide19.xml"/><Relationship Id="rId23" Type="http://schemas.openxmlformats.org/officeDocument/2006/relationships/slide" Target="slides/slide30.xml"/><Relationship Id="rId10" Type="http://schemas.openxmlformats.org/officeDocument/2006/relationships/slide" Target="slides/slide12.xml"/><Relationship Id="rId19" Type="http://schemas.openxmlformats.org/officeDocument/2006/relationships/slide" Target="slides/slide24.xml"/><Relationship Id="rId4" Type="http://schemas.openxmlformats.org/officeDocument/2006/relationships/slide" Target="slides/slide5.xml"/><Relationship Id="rId9" Type="http://schemas.openxmlformats.org/officeDocument/2006/relationships/slide" Target="slides/slide11.xml"/><Relationship Id="rId14" Type="http://schemas.openxmlformats.org/officeDocument/2006/relationships/slide" Target="slides/slide18.xml"/><Relationship Id="rId22" Type="http://schemas.openxmlformats.org/officeDocument/2006/relationships/slide" Target="slides/slide2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buClrTx/>
              <a:buSzTx/>
              <a:buFontTx/>
              <a:buNone/>
              <a:defRPr sz="1200"/>
            </a:lvl1pPr>
          </a:lstStyle>
          <a:p>
            <a:pPr>
              <a:defRPr/>
            </a:pPr>
            <a:endParaRPr lang="en-US"/>
          </a:p>
        </p:txBody>
      </p:sp>
      <p:sp>
        <p:nvSpPr>
          <p:cNvPr id="11264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buClrTx/>
              <a:buSzTx/>
              <a:buFontTx/>
              <a:buNone/>
              <a:defRPr sz="1200"/>
            </a:lvl1pPr>
          </a:lstStyle>
          <a:p>
            <a:pPr>
              <a:defRPr/>
            </a:pPr>
            <a:endParaRPr lang="en-US"/>
          </a:p>
        </p:txBody>
      </p:sp>
      <p:sp>
        <p:nvSpPr>
          <p:cNvPr id="32772"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264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64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spcBef>
                <a:spcPct val="0"/>
              </a:spcBef>
              <a:buClrTx/>
              <a:buSzTx/>
              <a:buFontTx/>
              <a:buNone/>
              <a:defRPr sz="1200"/>
            </a:lvl1pPr>
          </a:lstStyle>
          <a:p>
            <a:pPr>
              <a:defRPr/>
            </a:pPr>
            <a:endParaRPr lang="en-US"/>
          </a:p>
        </p:txBody>
      </p:sp>
      <p:sp>
        <p:nvSpPr>
          <p:cNvPr id="11264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buClrTx/>
              <a:buSzTx/>
              <a:buFontTx/>
              <a:buNone/>
              <a:defRPr sz="1200"/>
            </a:lvl1pPr>
          </a:lstStyle>
          <a:p>
            <a:pPr>
              <a:defRPr/>
            </a:pPr>
            <a:fld id="{BC78F283-1543-40E5-A4D6-6090A3FDA23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67540BB7-015A-40B8-BE57-531F49F72305}" type="slidenum">
              <a:rPr lang="en-US" smtClean="0"/>
              <a:pPr/>
              <a:t>1</a:t>
            </a:fld>
            <a:endParaRPr lang="en-US" smtClean="0"/>
          </a:p>
        </p:txBody>
      </p:sp>
      <p:sp>
        <p:nvSpPr>
          <p:cNvPr id="33795" name="Rectangle 2"/>
          <p:cNvSpPr>
            <a:spLocks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F8C7B5-1D55-4F47-A56C-CB7AAB2636A6}" type="slidenum">
              <a:rPr lang="en-US"/>
              <a:pPr/>
              <a:t>30</a:t>
            </a:fld>
            <a:endParaRPr lang="en-US"/>
          </a:p>
        </p:txBody>
      </p:sp>
      <p:sp>
        <p:nvSpPr>
          <p:cNvPr id="343042" name="Rectangle 2"/>
          <p:cNvSpPr>
            <a:spLocks noGrp="1" noRot="1" noChangeAspect="1" noChangeArrowheads="1" noTextEdit="1"/>
          </p:cNvSpPr>
          <p:nvPr>
            <p:ph type="sldImg"/>
          </p:nvPr>
        </p:nvSpPr>
        <p:spPr>
          <a:ln/>
        </p:spPr>
      </p:sp>
      <p:sp>
        <p:nvSpPr>
          <p:cNvPr id="343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0E273B-1CEA-4D92-8778-07957D681EF0}" type="slidenum">
              <a:rPr lang="en-US"/>
              <a:pPr/>
              <a:t>31</a:t>
            </a:fld>
            <a:endParaRPr lang="en-US"/>
          </a:p>
        </p:txBody>
      </p:sp>
      <p:sp>
        <p:nvSpPr>
          <p:cNvPr id="370690" name="Rectangle 2"/>
          <p:cNvSpPr>
            <a:spLocks noGrp="1" noRot="1" noChangeAspect="1" noChangeArrowheads="1" noTextEdit="1"/>
          </p:cNvSpPr>
          <p:nvPr>
            <p:ph type="sldImg"/>
          </p:nvPr>
        </p:nvSpPr>
        <p:spPr>
          <a:ln/>
        </p:spPr>
      </p:sp>
      <p:sp>
        <p:nvSpPr>
          <p:cNvPr id="370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EA6D7F-BCFF-4514-A601-F3E036097E58}" type="slidenum">
              <a:rPr lang="en-US"/>
              <a:pPr/>
              <a:t>32</a:t>
            </a:fld>
            <a:endParaRPr lang="en-US"/>
          </a:p>
        </p:txBody>
      </p:sp>
      <p:sp>
        <p:nvSpPr>
          <p:cNvPr id="372738" name="Rectangle 2"/>
          <p:cNvSpPr>
            <a:spLocks noGrp="1" noRot="1" noChangeAspect="1" noChangeArrowheads="1" noTextEdit="1"/>
          </p:cNvSpPr>
          <p:nvPr>
            <p:ph type="sldImg"/>
          </p:nvPr>
        </p:nvSpPr>
        <p:spPr>
          <a:ln/>
        </p:spPr>
      </p:sp>
      <p:sp>
        <p:nvSpPr>
          <p:cNvPr id="37273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41"/>
          <p:cNvGrpSpPr>
            <a:grpSpLocks/>
          </p:cNvGrpSpPr>
          <p:nvPr/>
        </p:nvGrpSpPr>
        <p:grpSpPr bwMode="auto">
          <a:xfrm rot="5400000">
            <a:off x="-2967037" y="2967037"/>
            <a:ext cx="6858000" cy="923925"/>
            <a:chOff x="0" y="0"/>
            <a:chExt cx="5760" cy="128"/>
          </a:xfrm>
        </p:grpSpPr>
        <p:sp>
          <p:nvSpPr>
            <p:cNvPr id="5" name="Rectangle 42"/>
            <p:cNvSpPr>
              <a:spLocks noChangeArrowheads="1"/>
            </p:cNvSpPr>
            <p:nvPr userDrawn="1"/>
          </p:nvSpPr>
          <p:spPr bwMode="auto">
            <a:xfrm>
              <a:off x="0" y="0"/>
              <a:ext cx="5760" cy="128"/>
            </a:xfrm>
            <a:prstGeom prst="rect">
              <a:avLst/>
            </a:prstGeom>
            <a:solidFill>
              <a:schemeClr val="tx2"/>
            </a:solidFill>
            <a:ln w="9525">
              <a:noFill/>
              <a:miter lim="800000"/>
              <a:headEnd/>
              <a:tailEnd/>
            </a:ln>
            <a:effectLst/>
          </p:spPr>
          <p:txBody>
            <a:bodyPr wrap="none" anchor="ctr"/>
            <a:lstStyle/>
            <a:p>
              <a:pPr>
                <a:defRPr/>
              </a:pPr>
              <a:endParaRPr lang="en-US"/>
            </a:p>
          </p:txBody>
        </p:sp>
        <p:sp>
          <p:nvSpPr>
            <p:cNvPr id="6" name="Rectangle 43"/>
            <p:cNvSpPr>
              <a:spLocks noChangeArrowheads="1"/>
            </p:cNvSpPr>
            <p:nvPr userDrawn="1"/>
          </p:nvSpPr>
          <p:spPr bwMode="auto">
            <a:xfrm>
              <a:off x="2880" y="0"/>
              <a:ext cx="2880" cy="128"/>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7" name="Rectangle 44"/>
            <p:cNvSpPr>
              <a:spLocks noChangeArrowheads="1"/>
            </p:cNvSpPr>
            <p:nvPr userDrawn="1"/>
          </p:nvSpPr>
          <p:spPr bwMode="auto">
            <a:xfrm>
              <a:off x="4320" y="0"/>
              <a:ext cx="1440" cy="128"/>
            </a:xfrm>
            <a:prstGeom prst="rect">
              <a:avLst/>
            </a:prstGeom>
            <a:solidFill>
              <a:schemeClr val="accent1"/>
            </a:solidFill>
            <a:ln w="9525">
              <a:noFill/>
              <a:miter lim="800000"/>
              <a:headEnd/>
              <a:tailEnd/>
            </a:ln>
            <a:effectLst/>
          </p:spPr>
          <p:txBody>
            <a:bodyPr wrap="none" anchor="ctr"/>
            <a:lstStyle/>
            <a:p>
              <a:pPr>
                <a:defRPr/>
              </a:pPr>
              <a:endParaRPr lang="en-US"/>
            </a:p>
          </p:txBody>
        </p:sp>
        <p:sp>
          <p:nvSpPr>
            <p:cNvPr id="8" name="Rectangle 45"/>
            <p:cNvSpPr>
              <a:spLocks noChangeArrowheads="1"/>
            </p:cNvSpPr>
            <p:nvPr userDrawn="1"/>
          </p:nvSpPr>
          <p:spPr bwMode="auto">
            <a:xfrm>
              <a:off x="5269" y="0"/>
              <a:ext cx="491" cy="128"/>
            </a:xfrm>
            <a:prstGeom prst="rect">
              <a:avLst/>
            </a:prstGeom>
            <a:solidFill>
              <a:schemeClr val="folHlink"/>
            </a:solidFill>
            <a:ln w="9525">
              <a:noFill/>
              <a:miter lim="800000"/>
              <a:headEnd/>
              <a:tailEnd/>
            </a:ln>
            <a:effectLst/>
          </p:spPr>
          <p:txBody>
            <a:bodyPr wrap="none" anchor="ctr"/>
            <a:lstStyle/>
            <a:p>
              <a:pPr>
                <a:defRPr/>
              </a:pPr>
              <a:endParaRPr lang="en-US"/>
            </a:p>
          </p:txBody>
        </p:sp>
      </p:grpSp>
      <p:pic>
        <p:nvPicPr>
          <p:cNvPr id="9" name="Picture 46" descr="red_hcii_logo"/>
          <p:cNvPicPr>
            <a:picLocks noChangeAspect="1" noChangeArrowheads="1"/>
          </p:cNvPicPr>
          <p:nvPr/>
        </p:nvPicPr>
        <p:blipFill>
          <a:blip r:embed="rId2" cstate="print"/>
          <a:srcRect/>
          <a:stretch>
            <a:fillRect/>
          </a:stretch>
        </p:blipFill>
        <p:spPr bwMode="auto">
          <a:xfrm>
            <a:off x="1433513" y="4021138"/>
            <a:ext cx="1143000" cy="1323975"/>
          </a:xfrm>
          <a:prstGeom prst="rect">
            <a:avLst/>
          </a:prstGeom>
          <a:noFill/>
          <a:ln w="9525">
            <a:noFill/>
            <a:miter lim="800000"/>
            <a:headEnd/>
            <a:tailEnd/>
          </a:ln>
        </p:spPr>
      </p:pic>
      <p:sp>
        <p:nvSpPr>
          <p:cNvPr id="358403" name="Rectangle 3"/>
          <p:cNvSpPr>
            <a:spLocks noGrp="1" noChangeArrowheads="1"/>
          </p:cNvSpPr>
          <p:nvPr>
            <p:ph type="ctrTitle"/>
          </p:nvPr>
        </p:nvSpPr>
        <p:spPr>
          <a:xfrm>
            <a:off x="1087438" y="1443038"/>
            <a:ext cx="7767637" cy="2133600"/>
          </a:xfrm>
        </p:spPr>
        <p:txBody>
          <a:bodyPr/>
          <a:lstStyle>
            <a:lvl1pPr>
              <a:defRPr sz="3600">
                <a:solidFill>
                  <a:schemeClr val="tx1"/>
                </a:solidFill>
              </a:defRPr>
            </a:lvl1pPr>
          </a:lstStyle>
          <a:p>
            <a:r>
              <a:rPr lang="en-US" altLang="en-US" smtClean="0"/>
              <a:t>Click to edit Master title style</a:t>
            </a:r>
            <a:endParaRPr lang="en-US" altLang="en-US"/>
          </a:p>
        </p:txBody>
      </p:sp>
      <p:sp>
        <p:nvSpPr>
          <p:cNvPr id="358404" name="Rectangle 4"/>
          <p:cNvSpPr>
            <a:spLocks noGrp="1" noChangeArrowheads="1"/>
          </p:cNvSpPr>
          <p:nvPr>
            <p:ph type="subTitle" idx="1"/>
          </p:nvPr>
        </p:nvSpPr>
        <p:spPr>
          <a:xfrm>
            <a:off x="2570163" y="4425950"/>
            <a:ext cx="6264275" cy="1616075"/>
          </a:xfrm>
        </p:spPr>
        <p:txBody>
          <a:bodyPr/>
          <a:lstStyle>
            <a:lvl1pPr marL="0" indent="0">
              <a:buFont typeface="Wingdings" pitchFamily="2" charset="2"/>
              <a:buNone/>
              <a:defRPr sz="2400"/>
            </a:lvl1pPr>
          </a:lstStyle>
          <a:p>
            <a:r>
              <a:rPr lang="en-US" altLang="en-US" smtClean="0"/>
              <a:t>Click to edit Master subtitle style</a:t>
            </a:r>
            <a:endParaRPr lang="en-US" altLang="en-US"/>
          </a:p>
        </p:txBody>
      </p:sp>
      <p:sp>
        <p:nvSpPr>
          <p:cNvPr id="10" name="Rectangle 5"/>
          <p:cNvSpPr>
            <a:spLocks noGrp="1" noChangeArrowheads="1"/>
          </p:cNvSpPr>
          <p:nvPr>
            <p:ph type="dt" sz="half" idx="10"/>
          </p:nvPr>
        </p:nvSpPr>
        <p:spPr/>
        <p:txBody>
          <a:bodyPr/>
          <a:lstStyle>
            <a:lvl1pPr>
              <a:defRPr/>
            </a:lvl1pPr>
          </a:lstStyle>
          <a:p>
            <a:pPr>
              <a:defRPr/>
            </a:pPr>
            <a:endParaRPr lang="en-US"/>
          </a:p>
        </p:txBody>
      </p:sp>
      <p:sp>
        <p:nvSpPr>
          <p:cNvPr id="11" name="Rectangle 6"/>
          <p:cNvSpPr>
            <a:spLocks noGrp="1" noChangeArrowheads="1"/>
          </p:cNvSpPr>
          <p:nvPr>
            <p:ph type="ftr" sz="quarter" idx="11"/>
          </p:nvPr>
        </p:nvSpPr>
        <p:spPr/>
        <p:txBody>
          <a:bodyPr/>
          <a:lstStyle>
            <a:lvl1pPr>
              <a:defRPr/>
            </a:lvl1pPr>
          </a:lstStyle>
          <a:p>
            <a:pPr>
              <a:defRPr/>
            </a:pPr>
            <a:r>
              <a:rPr lang="en-US" smtClean="0"/>
              <a:t>© 2013 - Brad Myers</a:t>
            </a:r>
            <a:endParaRPr lang="en-US"/>
          </a:p>
        </p:txBody>
      </p:sp>
      <p:sp>
        <p:nvSpPr>
          <p:cNvPr id="12" name="Rectangle 7"/>
          <p:cNvSpPr>
            <a:spLocks noGrp="1" noChangeArrowheads="1"/>
          </p:cNvSpPr>
          <p:nvPr>
            <p:ph type="sldNum" sz="quarter" idx="12"/>
          </p:nvPr>
        </p:nvSpPr>
        <p:spPr/>
        <p:txBody>
          <a:bodyPr/>
          <a:lstStyle>
            <a:lvl1pPr>
              <a:defRPr/>
            </a:lvl1pPr>
          </a:lstStyle>
          <a:p>
            <a:pPr>
              <a:defRPr/>
            </a:pPr>
            <a:fld id="{0955C20B-BD69-44C7-A527-9F6A4583B60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smtClean="0"/>
              <a:t>© 2013 - Brad Myers</a:t>
            </a: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61880BB0-13EB-4B6D-8462-DB2AE2B2CDC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smtClean="0"/>
              <a:t>© 2013 - Brad Myers</a:t>
            </a: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BF97DE45-B97F-48E8-912E-5486C3328CC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smtClean="0"/>
              <a:t>© 2013 - Brad Myers</a:t>
            </a: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7785047C-12C7-44A7-BF28-54770E346A6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smtClean="0"/>
              <a:t>© 2013 - Brad Myers</a:t>
            </a: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7BB984FC-0EBB-49A8-92F9-0DC604E97B8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smtClean="0"/>
              <a:t>© 2013 - Brad Myers</a:t>
            </a: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2518F930-AAA9-4A45-8BB8-94DE64C2136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ftr" sz="quarter" idx="11"/>
          </p:nvPr>
        </p:nvSpPr>
        <p:spPr>
          <a:ln/>
        </p:spPr>
        <p:txBody>
          <a:bodyPr/>
          <a:lstStyle>
            <a:lvl1pPr>
              <a:defRPr/>
            </a:lvl1pPr>
          </a:lstStyle>
          <a:p>
            <a:pPr>
              <a:defRPr/>
            </a:pPr>
            <a:r>
              <a:rPr lang="en-US" smtClean="0"/>
              <a:t>© 2013 - Brad Myers</a:t>
            </a:r>
            <a:endParaRPr lang="en-US"/>
          </a:p>
        </p:txBody>
      </p:sp>
      <p:sp>
        <p:nvSpPr>
          <p:cNvPr id="9" name="Rectangle 7"/>
          <p:cNvSpPr>
            <a:spLocks noGrp="1" noChangeArrowheads="1"/>
          </p:cNvSpPr>
          <p:nvPr>
            <p:ph type="sldNum" sz="quarter" idx="12"/>
          </p:nvPr>
        </p:nvSpPr>
        <p:spPr>
          <a:ln/>
        </p:spPr>
        <p:txBody>
          <a:bodyPr/>
          <a:lstStyle>
            <a:lvl1pPr>
              <a:defRPr/>
            </a:lvl1pPr>
          </a:lstStyle>
          <a:p>
            <a:pPr>
              <a:defRPr/>
            </a:pPr>
            <a:fld id="{AA92DB15-4633-44E1-9FBB-9F84C44FDE3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ftr" sz="quarter" idx="11"/>
          </p:nvPr>
        </p:nvSpPr>
        <p:spPr>
          <a:ln/>
        </p:spPr>
        <p:txBody>
          <a:bodyPr/>
          <a:lstStyle>
            <a:lvl1pPr>
              <a:defRPr/>
            </a:lvl1pPr>
          </a:lstStyle>
          <a:p>
            <a:pPr>
              <a:defRPr/>
            </a:pPr>
            <a:r>
              <a:rPr lang="en-US" smtClean="0"/>
              <a:t>© 2013 - Brad Myers</a:t>
            </a:r>
            <a:endParaRPr lang="en-US"/>
          </a:p>
        </p:txBody>
      </p:sp>
      <p:sp>
        <p:nvSpPr>
          <p:cNvPr id="5" name="Rectangle 7"/>
          <p:cNvSpPr>
            <a:spLocks noGrp="1" noChangeArrowheads="1"/>
          </p:cNvSpPr>
          <p:nvPr>
            <p:ph type="sldNum" sz="quarter" idx="12"/>
          </p:nvPr>
        </p:nvSpPr>
        <p:spPr>
          <a:ln/>
        </p:spPr>
        <p:txBody>
          <a:bodyPr/>
          <a:lstStyle>
            <a:lvl1pPr>
              <a:defRPr/>
            </a:lvl1pPr>
          </a:lstStyle>
          <a:p>
            <a:pPr>
              <a:defRPr/>
            </a:pPr>
            <a:fld id="{B41A56D9-244A-440A-BC23-259A668BF77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ftr" sz="quarter" idx="11"/>
          </p:nvPr>
        </p:nvSpPr>
        <p:spPr>
          <a:ln/>
        </p:spPr>
        <p:txBody>
          <a:bodyPr/>
          <a:lstStyle>
            <a:lvl1pPr>
              <a:defRPr/>
            </a:lvl1pPr>
          </a:lstStyle>
          <a:p>
            <a:pPr>
              <a:defRPr/>
            </a:pPr>
            <a:r>
              <a:rPr lang="en-US" smtClean="0"/>
              <a:t>© 2013 - Brad Myers</a:t>
            </a:r>
            <a:endParaRPr lang="en-US"/>
          </a:p>
        </p:txBody>
      </p:sp>
      <p:sp>
        <p:nvSpPr>
          <p:cNvPr id="4" name="Rectangle 7"/>
          <p:cNvSpPr>
            <a:spLocks noGrp="1" noChangeArrowheads="1"/>
          </p:cNvSpPr>
          <p:nvPr>
            <p:ph type="sldNum" sz="quarter" idx="12"/>
          </p:nvPr>
        </p:nvSpPr>
        <p:spPr>
          <a:ln/>
        </p:spPr>
        <p:txBody>
          <a:bodyPr/>
          <a:lstStyle>
            <a:lvl1pPr>
              <a:defRPr/>
            </a:lvl1pPr>
          </a:lstStyle>
          <a:p>
            <a:pPr>
              <a:defRPr/>
            </a:pPr>
            <a:fld id="{11D71F64-BF60-4E54-87B6-358619F47B5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smtClean="0"/>
              <a:t>© 2013 - Brad Myers</a:t>
            </a: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C1FAA7B9-CD4B-4DA8-830E-9DCD38453B0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smtClean="0"/>
              <a:t>© 2013 - Brad Myers</a:t>
            </a: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0E656928-9E4E-4C34-BA40-1AB1E3335E4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45" descr="red_hcii_logo"/>
          <p:cNvPicPr>
            <a:picLocks noChangeAspect="1" noChangeArrowheads="1"/>
          </p:cNvPicPr>
          <p:nvPr/>
        </p:nvPicPr>
        <p:blipFill>
          <a:blip r:embed="rId13" cstate="print"/>
          <a:srcRect/>
          <a:stretch>
            <a:fillRect/>
          </a:stretch>
        </p:blipFill>
        <p:spPr bwMode="auto">
          <a:xfrm>
            <a:off x="6618288" y="134938"/>
            <a:ext cx="2386012" cy="514350"/>
          </a:xfrm>
          <a:prstGeom prst="rect">
            <a:avLst/>
          </a:prstGeom>
          <a:noFill/>
          <a:ln w="9525">
            <a:noFill/>
            <a:miter lim="800000"/>
            <a:headEnd/>
            <a:tailEnd/>
          </a:ln>
        </p:spPr>
      </p:pic>
      <p:grpSp>
        <p:nvGrpSpPr>
          <p:cNvPr id="1027" name="Group 44"/>
          <p:cNvGrpSpPr>
            <a:grpSpLocks/>
          </p:cNvGrpSpPr>
          <p:nvPr/>
        </p:nvGrpSpPr>
        <p:grpSpPr bwMode="auto">
          <a:xfrm>
            <a:off x="0" y="0"/>
            <a:ext cx="9144000" cy="93663"/>
            <a:chOff x="0" y="0"/>
            <a:chExt cx="5760" cy="128"/>
          </a:xfrm>
        </p:grpSpPr>
        <p:sp>
          <p:nvSpPr>
            <p:cNvPr id="357416" name="Rectangle 40"/>
            <p:cNvSpPr>
              <a:spLocks noChangeArrowheads="1"/>
            </p:cNvSpPr>
            <p:nvPr userDrawn="1"/>
          </p:nvSpPr>
          <p:spPr bwMode="auto">
            <a:xfrm>
              <a:off x="0" y="0"/>
              <a:ext cx="5760" cy="128"/>
            </a:xfrm>
            <a:prstGeom prst="rect">
              <a:avLst/>
            </a:prstGeom>
            <a:solidFill>
              <a:schemeClr val="tx2"/>
            </a:solidFill>
            <a:ln w="9525">
              <a:noFill/>
              <a:miter lim="800000"/>
              <a:headEnd/>
              <a:tailEnd/>
            </a:ln>
            <a:effectLst/>
          </p:spPr>
          <p:txBody>
            <a:bodyPr wrap="none" anchor="ctr"/>
            <a:lstStyle/>
            <a:p>
              <a:pPr>
                <a:defRPr/>
              </a:pPr>
              <a:endParaRPr lang="en-US"/>
            </a:p>
          </p:txBody>
        </p:sp>
        <p:sp>
          <p:nvSpPr>
            <p:cNvPr id="357417" name="Rectangle 41"/>
            <p:cNvSpPr>
              <a:spLocks noChangeArrowheads="1"/>
            </p:cNvSpPr>
            <p:nvPr userDrawn="1"/>
          </p:nvSpPr>
          <p:spPr bwMode="auto">
            <a:xfrm>
              <a:off x="2880" y="0"/>
              <a:ext cx="2880" cy="128"/>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57418" name="Rectangle 42"/>
            <p:cNvSpPr>
              <a:spLocks noChangeArrowheads="1"/>
            </p:cNvSpPr>
            <p:nvPr userDrawn="1"/>
          </p:nvSpPr>
          <p:spPr bwMode="auto">
            <a:xfrm>
              <a:off x="4320" y="0"/>
              <a:ext cx="1440" cy="128"/>
            </a:xfrm>
            <a:prstGeom prst="rect">
              <a:avLst/>
            </a:prstGeom>
            <a:solidFill>
              <a:schemeClr val="accent1"/>
            </a:solidFill>
            <a:ln w="9525">
              <a:noFill/>
              <a:miter lim="800000"/>
              <a:headEnd/>
              <a:tailEnd/>
            </a:ln>
            <a:effectLst/>
          </p:spPr>
          <p:txBody>
            <a:bodyPr wrap="none" anchor="ctr"/>
            <a:lstStyle/>
            <a:p>
              <a:pPr>
                <a:defRPr/>
              </a:pPr>
              <a:endParaRPr lang="en-US"/>
            </a:p>
          </p:txBody>
        </p:sp>
        <p:sp>
          <p:nvSpPr>
            <p:cNvPr id="357419" name="Rectangle 43"/>
            <p:cNvSpPr>
              <a:spLocks noChangeArrowheads="1"/>
            </p:cNvSpPr>
            <p:nvPr userDrawn="1"/>
          </p:nvSpPr>
          <p:spPr bwMode="auto">
            <a:xfrm>
              <a:off x="5269" y="0"/>
              <a:ext cx="491" cy="128"/>
            </a:xfrm>
            <a:prstGeom prst="rect">
              <a:avLst/>
            </a:prstGeom>
            <a:solidFill>
              <a:schemeClr val="folHlink"/>
            </a:solidFill>
            <a:ln w="9525">
              <a:noFill/>
              <a:miter lim="800000"/>
              <a:headEnd/>
              <a:tailEnd/>
            </a:ln>
            <a:effectLst/>
          </p:spPr>
          <p:txBody>
            <a:bodyPr wrap="none" anchor="ctr"/>
            <a:lstStyle/>
            <a:p>
              <a:pPr>
                <a:defRPr/>
              </a:pPr>
              <a:endParaRPr lang="en-US"/>
            </a:p>
          </p:txBody>
        </p:sp>
      </p:grpSp>
      <p:sp>
        <p:nvSpPr>
          <p:cNvPr id="1028"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9"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57381"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buNone/>
              <a:defRPr sz="1000"/>
            </a:lvl1pPr>
          </a:lstStyle>
          <a:p>
            <a:pPr>
              <a:defRPr/>
            </a:pPr>
            <a:endParaRPr lang="en-US" dirty="0"/>
          </a:p>
        </p:txBody>
      </p:sp>
      <p:sp>
        <p:nvSpPr>
          <p:cNvPr id="357382"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buNone/>
              <a:defRPr sz="1000"/>
            </a:lvl1pPr>
          </a:lstStyle>
          <a:p>
            <a:pPr>
              <a:defRPr/>
            </a:pPr>
            <a:r>
              <a:rPr lang="en-US" smtClean="0"/>
              <a:t>© 2013 - Brad Myers</a:t>
            </a:r>
            <a:endParaRPr lang="en-US"/>
          </a:p>
        </p:txBody>
      </p:sp>
      <p:sp>
        <p:nvSpPr>
          <p:cNvPr id="357383"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buNone/>
              <a:defRPr sz="1000"/>
            </a:lvl1pPr>
          </a:lstStyle>
          <a:p>
            <a:pPr>
              <a:defRPr/>
            </a:pPr>
            <a:fld id="{E7E25CEA-0739-45B6-8AEA-FB79B96FC604}"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04"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timing>
    <p:tnLst>
      <p:par>
        <p:cTn id="1" dur="indefinite" restart="never" nodeType="tmRoot"/>
      </p:par>
    </p:tnLst>
  </p:timing>
  <p:hf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microsoft.com/com/default.asp"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ckoverflow.com/questions/3295496/what-is-a-java-bean-exactly"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java.sun.com/products/javabeans/marketing.html" TargetMode="External"/><Relationship Id="rId2" Type="http://schemas.openxmlformats.org/officeDocument/2006/relationships/hyperlink" Target="http://docs.oracle.com/javase/7/docs/api/index.html?java/beans/Beans.html" TargetMode="External"/><Relationship Id="rId1" Type="http://schemas.openxmlformats.org/officeDocument/2006/relationships/slideLayout" Target="../slideLayouts/slideLayout2.xml"/><Relationship Id="rId6" Type="http://schemas.openxmlformats.org/officeDocument/2006/relationships/hyperlink" Target="http://www.jfind.com/listings/c4-1.shtml" TargetMode="External"/><Relationship Id="rId5" Type="http://schemas.openxmlformats.org/officeDocument/2006/relationships/hyperlink" Target="http://beans.cuesta.com/" TargetMode="External"/><Relationship Id="rId4" Type="http://schemas.openxmlformats.org/officeDocument/2006/relationships/hyperlink" Target="http://java.sun.com/products/javabeans/directory"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www.theserverside.com/tt/articles/article.tss?l=J2EE-vs-DOTNE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5.png"/><Relationship Id="rId5" Type="http://schemas.openxmlformats.org/officeDocument/2006/relationships/oleObject" Target="../embeddings/Microsoft_Office_Excel_97-2003_Worksheet1.xls"/><Relationship Id="rId4" Type="http://schemas.openxmlformats.org/officeDocument/2006/relationships/oleObject" Target="../embeddings/oleObject1.bin"/></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cs.cmu.edu/~NatProg/apiusability.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cs.cmu.edu/~AUI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youtu.be/Xt74p7y54p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066800" y="1905000"/>
            <a:ext cx="7772400" cy="1143000"/>
          </a:xfrm>
        </p:spPr>
        <p:txBody>
          <a:bodyPr/>
          <a:lstStyle/>
          <a:p>
            <a:pPr algn="ctr" eaLnBrk="1" hangingPunct="1"/>
            <a:r>
              <a:rPr lang="en-US" sz="4000" dirty="0" smtClean="0"/>
              <a:t>Lecture </a:t>
            </a:r>
            <a:r>
              <a:rPr lang="en-US" sz="4000" dirty="0" smtClean="0"/>
              <a:t>17:</a:t>
            </a:r>
            <a:r>
              <a:rPr lang="en-US" sz="4000" dirty="0" smtClean="0"/>
              <a:t/>
            </a:r>
            <a:br>
              <a:rPr lang="en-US" sz="4000" dirty="0" smtClean="0"/>
            </a:br>
            <a:r>
              <a:rPr lang="en-US" dirty="0" smtClean="0"/>
              <a:t>Component Technologies</a:t>
            </a:r>
            <a:r>
              <a:rPr lang="en-US" i="1" dirty="0" smtClean="0"/>
              <a:t>:</a:t>
            </a:r>
            <a:br>
              <a:rPr lang="en-US" i="1" dirty="0" smtClean="0"/>
            </a:br>
            <a:r>
              <a:rPr lang="en-US" sz="3200" dirty="0" smtClean="0"/>
              <a:t>Andrew, OLE, OpenDoc, Java Beans, Service-Oriented Architecture (SOA)</a:t>
            </a:r>
            <a:endParaRPr lang="en-US" dirty="0" smtClean="0"/>
          </a:p>
        </p:txBody>
      </p:sp>
      <p:sp>
        <p:nvSpPr>
          <p:cNvPr id="3075" name="Rectangle 3"/>
          <p:cNvSpPr>
            <a:spLocks noGrp="1" noChangeArrowheads="1"/>
          </p:cNvSpPr>
          <p:nvPr>
            <p:ph type="subTitle" idx="1"/>
          </p:nvPr>
        </p:nvSpPr>
        <p:spPr>
          <a:xfrm>
            <a:off x="3124200" y="4191000"/>
            <a:ext cx="5867400" cy="1752600"/>
          </a:xfrm>
        </p:spPr>
        <p:txBody>
          <a:bodyPr/>
          <a:lstStyle/>
          <a:p>
            <a:pPr eaLnBrk="1" hangingPunct="1"/>
            <a:r>
              <a:rPr lang="en-US" dirty="0" smtClean="0"/>
              <a:t>Brad Myers</a:t>
            </a:r>
          </a:p>
          <a:p>
            <a:pPr eaLnBrk="1" hangingPunct="1"/>
            <a:endParaRPr lang="en-US" sz="1200" dirty="0" smtClean="0"/>
          </a:p>
          <a:p>
            <a:pPr eaLnBrk="1" hangingPunct="1"/>
            <a:r>
              <a:rPr lang="en-US" sz="700" dirty="0" smtClean="0"/>
              <a:t/>
            </a:r>
            <a:br>
              <a:rPr lang="en-US" sz="700" dirty="0" smtClean="0"/>
            </a:br>
            <a:r>
              <a:rPr lang="en-US" dirty="0" smtClean="0">
                <a:solidFill>
                  <a:srgbClr val="6E0000"/>
                </a:solidFill>
              </a:rPr>
              <a:t> 05-830</a:t>
            </a:r>
            <a:br>
              <a:rPr lang="en-US" dirty="0" smtClean="0">
                <a:solidFill>
                  <a:srgbClr val="6E0000"/>
                </a:solidFill>
              </a:rPr>
            </a:br>
            <a:r>
              <a:rPr lang="en-US" dirty="0" smtClean="0">
                <a:solidFill>
                  <a:srgbClr val="6E0000"/>
                </a:solidFill>
              </a:rPr>
              <a:t>Advanced User Interface Software</a:t>
            </a:r>
          </a:p>
        </p:txBody>
      </p:sp>
      <p:sp>
        <p:nvSpPr>
          <p:cNvPr id="3076" name="Rectangle 16"/>
          <p:cNvSpPr>
            <a:spLocks noGrp="1" noChangeArrowheads="1"/>
          </p:cNvSpPr>
          <p:nvPr>
            <p:ph type="sldNum" sz="quarter" idx="12"/>
          </p:nvPr>
        </p:nvSpPr>
        <p:spPr>
          <a:noFill/>
        </p:spPr>
        <p:txBody>
          <a:bodyPr/>
          <a:lstStyle/>
          <a:p>
            <a:fld id="{FAAC8506-7AFA-4506-9EF4-92A3AAB4CCE0}" type="slidenum">
              <a:rPr lang="en-US" smtClean="0"/>
              <a:pPr/>
              <a:t>1</a:t>
            </a:fld>
            <a:endParaRPr lang="en-US" smtClean="0"/>
          </a:p>
        </p:txBody>
      </p:sp>
      <p:sp>
        <p:nvSpPr>
          <p:cNvPr id="5" name="Footer Placeholder 4"/>
          <p:cNvSpPr>
            <a:spLocks noGrp="1"/>
          </p:cNvSpPr>
          <p:nvPr>
            <p:ph type="ftr" sz="quarter" idx="11"/>
          </p:nvPr>
        </p:nvSpPr>
        <p:spPr/>
        <p:txBody>
          <a:bodyPr/>
          <a:lstStyle/>
          <a:p>
            <a:pPr>
              <a:defRPr/>
            </a:pPr>
            <a:r>
              <a:rPr lang="en-US" smtClean="0"/>
              <a:t>© 2013 - Brad Myers</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pPr>
              <a:defRPr/>
            </a:pPr>
            <a:r>
              <a:rPr lang="en-US" dirty="0" smtClean="0"/>
              <a:t>© 2013 - Brad Myers</a:t>
            </a:r>
            <a:endParaRPr lang="en-US" dirty="0"/>
          </a:p>
        </p:txBody>
      </p:sp>
      <p:pic>
        <p:nvPicPr>
          <p:cNvPr id="11266" name="Picture 3"/>
          <p:cNvPicPr>
            <a:picLocks noChangeAspect="1" noChangeArrowheads="1"/>
          </p:cNvPicPr>
          <p:nvPr/>
        </p:nvPicPr>
        <p:blipFill>
          <a:blip r:embed="rId2" cstate="print"/>
          <a:srcRect/>
          <a:stretch>
            <a:fillRect/>
          </a:stretch>
        </p:blipFill>
        <p:spPr bwMode="auto">
          <a:xfrm>
            <a:off x="2286000" y="228600"/>
            <a:ext cx="2212975" cy="2081213"/>
          </a:xfrm>
          <a:prstGeom prst="rect">
            <a:avLst/>
          </a:prstGeom>
          <a:noFill/>
          <a:ln w="9525">
            <a:noFill/>
            <a:miter lim="800000"/>
            <a:headEnd/>
            <a:tailEnd/>
          </a:ln>
        </p:spPr>
      </p:pic>
      <p:sp>
        <p:nvSpPr>
          <p:cNvPr id="11267" name="Title 1"/>
          <p:cNvSpPr>
            <a:spLocks noGrp="1"/>
          </p:cNvSpPr>
          <p:nvPr>
            <p:ph type="title"/>
          </p:nvPr>
        </p:nvSpPr>
        <p:spPr>
          <a:xfrm>
            <a:off x="0" y="0"/>
            <a:ext cx="2286000" cy="1295400"/>
          </a:xfrm>
        </p:spPr>
        <p:txBody>
          <a:bodyPr/>
          <a:lstStyle/>
          <a:p>
            <a:pPr eaLnBrk="1" hangingPunct="1"/>
            <a:r>
              <a:rPr lang="en-US" smtClean="0"/>
              <a:t>Andrew Pictures</a:t>
            </a:r>
          </a:p>
        </p:txBody>
      </p:sp>
      <p:sp>
        <p:nvSpPr>
          <p:cNvPr id="11268" name="Slide Number Placeholder 3"/>
          <p:cNvSpPr>
            <a:spLocks noGrp="1"/>
          </p:cNvSpPr>
          <p:nvPr>
            <p:ph type="sldNum" sz="quarter" idx="12"/>
          </p:nvPr>
        </p:nvSpPr>
        <p:spPr>
          <a:noFill/>
        </p:spPr>
        <p:txBody>
          <a:bodyPr/>
          <a:lstStyle/>
          <a:p>
            <a:fld id="{F401B5B3-166B-4788-BC8C-26EC44F27875}" type="slidenum">
              <a:rPr lang="en-US" smtClean="0"/>
              <a:pPr/>
              <a:t>10</a:t>
            </a:fld>
            <a:endParaRPr lang="en-US" smtClean="0"/>
          </a:p>
        </p:txBody>
      </p:sp>
      <p:pic>
        <p:nvPicPr>
          <p:cNvPr id="11269" name="Picture 2"/>
          <p:cNvPicPr>
            <a:picLocks noChangeAspect="1" noChangeArrowheads="1"/>
          </p:cNvPicPr>
          <p:nvPr/>
        </p:nvPicPr>
        <p:blipFill>
          <a:blip r:embed="rId3" cstate="print"/>
          <a:srcRect/>
          <a:stretch>
            <a:fillRect/>
          </a:stretch>
        </p:blipFill>
        <p:spPr bwMode="auto">
          <a:xfrm>
            <a:off x="0" y="2286000"/>
            <a:ext cx="5175250" cy="4572000"/>
          </a:xfrm>
          <a:prstGeom prst="rect">
            <a:avLst/>
          </a:prstGeom>
          <a:noFill/>
          <a:ln w="9525">
            <a:noFill/>
            <a:miter lim="800000"/>
            <a:headEnd/>
            <a:tailEnd/>
          </a:ln>
        </p:spPr>
      </p:pic>
      <p:pic>
        <p:nvPicPr>
          <p:cNvPr id="11271" name="Picture 5"/>
          <p:cNvPicPr>
            <a:picLocks noChangeAspect="1" noChangeArrowheads="1"/>
          </p:cNvPicPr>
          <p:nvPr/>
        </p:nvPicPr>
        <p:blipFill>
          <a:blip r:embed="rId4" cstate="print"/>
          <a:srcRect/>
          <a:stretch>
            <a:fillRect/>
          </a:stretch>
        </p:blipFill>
        <p:spPr bwMode="auto">
          <a:xfrm>
            <a:off x="6191250" y="914400"/>
            <a:ext cx="2952750" cy="2347913"/>
          </a:xfrm>
          <a:prstGeom prst="rect">
            <a:avLst/>
          </a:prstGeom>
          <a:noFill/>
          <a:ln w="9525">
            <a:noFill/>
            <a:miter lim="800000"/>
            <a:headEnd/>
            <a:tailEnd/>
          </a:ln>
        </p:spPr>
      </p:pic>
      <p:pic>
        <p:nvPicPr>
          <p:cNvPr id="11270" name="Picture 4"/>
          <p:cNvPicPr>
            <a:picLocks noChangeAspect="1" noChangeArrowheads="1"/>
          </p:cNvPicPr>
          <p:nvPr/>
        </p:nvPicPr>
        <p:blipFill>
          <a:blip r:embed="rId5" cstate="print"/>
          <a:srcRect/>
          <a:stretch>
            <a:fillRect/>
          </a:stretch>
        </p:blipFill>
        <p:spPr bwMode="auto">
          <a:xfrm>
            <a:off x="5181600" y="3279775"/>
            <a:ext cx="3962400" cy="3578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OLE</a:t>
            </a:r>
          </a:p>
        </p:txBody>
      </p:sp>
      <p:sp>
        <p:nvSpPr>
          <p:cNvPr id="12291" name="Rectangle 3"/>
          <p:cNvSpPr>
            <a:spLocks noGrp="1" noChangeArrowheads="1"/>
          </p:cNvSpPr>
          <p:nvPr>
            <p:ph idx="1"/>
          </p:nvPr>
        </p:nvSpPr>
        <p:spPr>
          <a:xfrm>
            <a:off x="457200" y="1371600"/>
            <a:ext cx="8229600" cy="4411662"/>
          </a:xfrm>
        </p:spPr>
        <p:txBody>
          <a:bodyPr/>
          <a:lstStyle/>
          <a:p>
            <a:pPr eaLnBrk="1" hangingPunct="1"/>
            <a:r>
              <a:rPr lang="en-US" sz="2800" dirty="0" smtClean="0"/>
              <a:t>Microsoft's technology for components </a:t>
            </a:r>
          </a:p>
          <a:p>
            <a:pPr eaLnBrk="1" hangingPunct="1"/>
            <a:r>
              <a:rPr lang="en-US" sz="2800" dirty="0" smtClean="0"/>
              <a:t>"Object Linking and Embedding" </a:t>
            </a:r>
          </a:p>
          <a:p>
            <a:pPr eaLnBrk="1" hangingPunct="1"/>
            <a:r>
              <a:rPr lang="en-US" sz="2800" dirty="0" smtClean="0"/>
              <a:t>Quite complicated due to need to be </a:t>
            </a:r>
          </a:p>
          <a:p>
            <a:pPr lvl="1" eaLnBrk="1" hangingPunct="1"/>
            <a:r>
              <a:rPr lang="en-US" sz="2400" dirty="0" smtClean="0"/>
              <a:t>backwards compatible </a:t>
            </a:r>
          </a:p>
          <a:p>
            <a:pPr lvl="1" eaLnBrk="1" hangingPunct="1"/>
            <a:r>
              <a:rPr lang="en-US" sz="2400" dirty="0" smtClean="0"/>
              <a:t>language independent (multiple programming languages) </a:t>
            </a:r>
          </a:p>
          <a:p>
            <a:pPr lvl="1" eaLnBrk="1" hangingPunct="1"/>
            <a:r>
              <a:rPr lang="en-US" sz="2400" dirty="0" smtClean="0"/>
              <a:t>not shared address space </a:t>
            </a:r>
          </a:p>
          <a:p>
            <a:pPr eaLnBrk="1" hangingPunct="1"/>
            <a:r>
              <a:rPr lang="en-US" sz="2800" dirty="0" smtClean="0"/>
              <a:t>Somewhat easier if use MFC framework rather than raw C  or C++ calls </a:t>
            </a:r>
          </a:p>
          <a:p>
            <a:pPr eaLnBrk="1" hangingPunct="1"/>
            <a:r>
              <a:rPr lang="en-US" sz="2800" dirty="0" smtClean="0"/>
              <a:t>Based on "COM" = "Component Object Model“</a:t>
            </a:r>
          </a:p>
        </p:txBody>
      </p:sp>
      <p:sp>
        <p:nvSpPr>
          <p:cNvPr id="12292" name="Slide Number Placeholder 5"/>
          <p:cNvSpPr>
            <a:spLocks noGrp="1"/>
          </p:cNvSpPr>
          <p:nvPr>
            <p:ph type="sldNum" sz="quarter" idx="12"/>
          </p:nvPr>
        </p:nvSpPr>
        <p:spPr>
          <a:noFill/>
        </p:spPr>
        <p:txBody>
          <a:bodyPr/>
          <a:lstStyle/>
          <a:p>
            <a:fld id="{BDF29C70-F433-44C3-88D9-1B7F96D42CFA}" type="slidenum">
              <a:rPr lang="en-US" smtClean="0"/>
              <a:pPr/>
              <a:t>11</a:t>
            </a:fld>
            <a:endParaRPr lang="en-US" smtClean="0"/>
          </a:p>
        </p:txBody>
      </p:sp>
      <p:sp>
        <p:nvSpPr>
          <p:cNvPr id="5" name="Footer Placeholder 4"/>
          <p:cNvSpPr>
            <a:spLocks noGrp="1"/>
          </p:cNvSpPr>
          <p:nvPr>
            <p:ph type="ftr" sz="quarter" idx="11"/>
          </p:nvPr>
        </p:nvSpPr>
        <p:spPr/>
        <p:txBody>
          <a:bodyPr/>
          <a:lstStyle/>
          <a:p>
            <a:pPr>
              <a:defRPr/>
            </a:pPr>
            <a:r>
              <a:rPr lang="en-US" smtClean="0"/>
              <a:t>© 2013 - Brad Myers</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3600" smtClean="0"/>
              <a:t>Commercial Third-party components</a:t>
            </a:r>
          </a:p>
        </p:txBody>
      </p:sp>
      <p:sp>
        <p:nvSpPr>
          <p:cNvPr id="13315" name="Rectangle 3"/>
          <p:cNvSpPr>
            <a:spLocks noGrp="1" noChangeArrowheads="1"/>
          </p:cNvSpPr>
          <p:nvPr>
            <p:ph idx="1"/>
          </p:nvPr>
        </p:nvSpPr>
        <p:spPr>
          <a:xfrm>
            <a:off x="457200" y="1524000"/>
            <a:ext cx="8229600" cy="4411662"/>
          </a:xfrm>
        </p:spPr>
        <p:txBody>
          <a:bodyPr/>
          <a:lstStyle/>
          <a:p>
            <a:pPr eaLnBrk="1" hangingPunct="1"/>
            <a:r>
              <a:rPr lang="en-US" dirty="0" smtClean="0"/>
              <a:t>"COM supports the only currently viable component marketplace. The market for third-party components based on COM has been estimated at US$670 million dollars in 1998, with a projected 65 percent compound annual growth rate, growing to approximately US$3 billion dollars by 2001. (Source: Giga Information Group)" </a:t>
            </a:r>
            <a:r>
              <a:rPr lang="en-US" dirty="0" smtClean="0">
                <a:hlinkClick r:id="rId2"/>
              </a:rPr>
              <a:t>http://www.microsoft.com/com/default.asp</a:t>
            </a:r>
            <a:r>
              <a:rPr lang="en-US" dirty="0" smtClean="0"/>
              <a:t> [as of 1999]</a:t>
            </a:r>
          </a:p>
        </p:txBody>
      </p:sp>
      <p:sp>
        <p:nvSpPr>
          <p:cNvPr id="13316" name="Slide Number Placeholder 5"/>
          <p:cNvSpPr>
            <a:spLocks noGrp="1"/>
          </p:cNvSpPr>
          <p:nvPr>
            <p:ph type="sldNum" sz="quarter" idx="12"/>
          </p:nvPr>
        </p:nvSpPr>
        <p:spPr>
          <a:noFill/>
        </p:spPr>
        <p:txBody>
          <a:bodyPr/>
          <a:lstStyle/>
          <a:p>
            <a:fld id="{D221EBAA-1E4D-4BB6-BB9A-437BA2CBAE9B}" type="slidenum">
              <a:rPr lang="en-US" smtClean="0"/>
              <a:pPr/>
              <a:t>12</a:t>
            </a:fld>
            <a:endParaRPr lang="en-US" smtClean="0"/>
          </a:p>
        </p:txBody>
      </p:sp>
      <p:sp>
        <p:nvSpPr>
          <p:cNvPr id="5" name="Footer Placeholder 4"/>
          <p:cNvSpPr>
            <a:spLocks noGrp="1"/>
          </p:cNvSpPr>
          <p:nvPr>
            <p:ph type="ftr" sz="quarter" idx="11"/>
          </p:nvPr>
        </p:nvSpPr>
        <p:spPr/>
        <p:txBody>
          <a:bodyPr/>
          <a:lstStyle/>
          <a:p>
            <a:pPr>
              <a:defRPr/>
            </a:pPr>
            <a:r>
              <a:rPr lang="en-US" smtClean="0"/>
              <a:t>© 2013 - Brad Myers</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OLE, cont.</a:t>
            </a:r>
          </a:p>
        </p:txBody>
      </p:sp>
      <p:sp>
        <p:nvSpPr>
          <p:cNvPr id="14339" name="Rectangle 3"/>
          <p:cNvSpPr>
            <a:spLocks noGrp="1" noChangeArrowheads="1"/>
          </p:cNvSpPr>
          <p:nvPr>
            <p:ph idx="1"/>
          </p:nvPr>
        </p:nvSpPr>
        <p:spPr>
          <a:xfrm>
            <a:off x="457200" y="1371600"/>
            <a:ext cx="8229600" cy="4411662"/>
          </a:xfrm>
        </p:spPr>
        <p:txBody>
          <a:bodyPr/>
          <a:lstStyle/>
          <a:p>
            <a:pPr eaLnBrk="1" hangingPunct="1">
              <a:lnSpc>
                <a:spcPct val="80000"/>
              </a:lnSpc>
            </a:pPr>
            <a:r>
              <a:rPr lang="en-US" sz="2800" dirty="0" smtClean="0"/>
              <a:t>also: </a:t>
            </a:r>
          </a:p>
          <a:p>
            <a:pPr lvl="1" eaLnBrk="1" hangingPunct="1">
              <a:lnSpc>
                <a:spcPct val="80000"/>
              </a:lnSpc>
            </a:pPr>
            <a:r>
              <a:rPr lang="en-US" sz="2400" dirty="0" smtClean="0"/>
              <a:t>OLE Automation (control app from Visual Basic, etc.) </a:t>
            </a:r>
          </a:p>
          <a:p>
            <a:pPr lvl="2" eaLnBrk="1" hangingPunct="1">
              <a:lnSpc>
                <a:spcPct val="80000"/>
              </a:lnSpc>
            </a:pPr>
            <a:r>
              <a:rPr lang="en-US" sz="2000" dirty="0" smtClean="0"/>
              <a:t>Also for spell checkers, </a:t>
            </a:r>
            <a:r>
              <a:rPr lang="en-US" sz="2000" dirty="0" err="1" smtClean="0"/>
              <a:t>EndNote</a:t>
            </a:r>
            <a:r>
              <a:rPr lang="en-US" sz="2000" dirty="0" smtClean="0"/>
              <a:t>, etc. </a:t>
            </a:r>
          </a:p>
          <a:p>
            <a:pPr lvl="1" eaLnBrk="1" hangingPunct="1">
              <a:lnSpc>
                <a:spcPct val="80000"/>
              </a:lnSpc>
            </a:pPr>
            <a:r>
              <a:rPr lang="en-US" sz="2400" dirty="0" smtClean="0"/>
              <a:t>OLE Controls (how create new widgets, especially for use with Visual Basic = VBX controls) </a:t>
            </a:r>
          </a:p>
          <a:p>
            <a:pPr eaLnBrk="1" hangingPunct="1">
              <a:lnSpc>
                <a:spcPct val="80000"/>
              </a:lnSpc>
            </a:pPr>
            <a:r>
              <a:rPr lang="en-US" sz="2800" dirty="0" smtClean="0"/>
              <a:t>Query OLE objects to ask them what "interfaces" (protocols) they support </a:t>
            </a:r>
          </a:p>
          <a:p>
            <a:pPr eaLnBrk="1" hangingPunct="1">
              <a:lnSpc>
                <a:spcPct val="80000"/>
              </a:lnSpc>
            </a:pPr>
            <a:r>
              <a:rPr lang="en-US" sz="2800" dirty="0" smtClean="0"/>
              <a:t>Then use the protocols for communication </a:t>
            </a:r>
          </a:p>
          <a:p>
            <a:pPr eaLnBrk="1" hangingPunct="1">
              <a:lnSpc>
                <a:spcPct val="80000"/>
              </a:lnSpc>
            </a:pPr>
            <a:r>
              <a:rPr lang="en-US" sz="2800" dirty="0" smtClean="0"/>
              <a:t>Embedded Object vs. Linked Object -- where the "real" data is </a:t>
            </a:r>
          </a:p>
          <a:p>
            <a:pPr eaLnBrk="1" hangingPunct="1">
              <a:lnSpc>
                <a:spcPct val="80000"/>
              </a:lnSpc>
            </a:pPr>
            <a:r>
              <a:rPr lang="en-US" sz="2800" dirty="0" smtClean="0"/>
              <a:t>"In-place activation" (not in OLE 1.0) </a:t>
            </a:r>
          </a:p>
          <a:p>
            <a:pPr lvl="1" eaLnBrk="1" hangingPunct="1">
              <a:lnSpc>
                <a:spcPct val="80000"/>
              </a:lnSpc>
            </a:pPr>
            <a:r>
              <a:rPr lang="en-US" sz="2400" dirty="0" smtClean="0"/>
              <a:t>Double click to open </a:t>
            </a:r>
          </a:p>
          <a:p>
            <a:pPr lvl="1" eaLnBrk="1" hangingPunct="1">
              <a:lnSpc>
                <a:spcPct val="80000"/>
              </a:lnSpc>
            </a:pPr>
            <a:r>
              <a:rPr lang="en-US" sz="2400" dirty="0" smtClean="0"/>
              <a:t>Modifies main </a:t>
            </a:r>
            <a:r>
              <a:rPr lang="en-US" sz="2400" dirty="0" err="1" smtClean="0"/>
              <a:t>menubars</a:t>
            </a:r>
            <a:endParaRPr lang="en-US" sz="2400" dirty="0" smtClean="0"/>
          </a:p>
        </p:txBody>
      </p:sp>
      <p:sp>
        <p:nvSpPr>
          <p:cNvPr id="14340" name="Slide Number Placeholder 5"/>
          <p:cNvSpPr>
            <a:spLocks noGrp="1"/>
          </p:cNvSpPr>
          <p:nvPr>
            <p:ph type="sldNum" sz="quarter" idx="12"/>
          </p:nvPr>
        </p:nvSpPr>
        <p:spPr>
          <a:noFill/>
        </p:spPr>
        <p:txBody>
          <a:bodyPr/>
          <a:lstStyle/>
          <a:p>
            <a:fld id="{50C6BFAD-E338-4B2D-B159-9EE081AB7D01}" type="slidenum">
              <a:rPr lang="en-US" smtClean="0"/>
              <a:pPr/>
              <a:t>13</a:t>
            </a:fld>
            <a:endParaRPr lang="en-US" smtClean="0"/>
          </a:p>
        </p:txBody>
      </p:sp>
      <p:sp>
        <p:nvSpPr>
          <p:cNvPr id="5" name="Footer Placeholder 4"/>
          <p:cNvSpPr>
            <a:spLocks noGrp="1"/>
          </p:cNvSpPr>
          <p:nvPr>
            <p:ph type="ftr" sz="quarter" idx="11"/>
          </p:nvPr>
        </p:nvSpPr>
        <p:spPr/>
        <p:txBody>
          <a:bodyPr/>
          <a:lstStyle/>
          <a:p>
            <a:pPr>
              <a:defRPr/>
            </a:pPr>
            <a:r>
              <a:rPr lang="en-US" smtClean="0"/>
              <a:t>© 2013 - Brad Myers</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ActiveX</a:t>
            </a:r>
          </a:p>
        </p:txBody>
      </p:sp>
      <p:sp>
        <p:nvSpPr>
          <p:cNvPr id="15363" name="Rectangle 3"/>
          <p:cNvSpPr>
            <a:spLocks noGrp="1" noChangeArrowheads="1"/>
          </p:cNvSpPr>
          <p:nvPr>
            <p:ph idx="1"/>
          </p:nvPr>
        </p:nvSpPr>
        <p:spPr>
          <a:xfrm>
            <a:off x="457200" y="1524000"/>
            <a:ext cx="8229600" cy="4411662"/>
          </a:xfrm>
        </p:spPr>
        <p:txBody>
          <a:bodyPr/>
          <a:lstStyle/>
          <a:p>
            <a:pPr eaLnBrk="1" hangingPunct="1">
              <a:lnSpc>
                <a:spcPct val="90000"/>
              </a:lnSpc>
            </a:pPr>
            <a:r>
              <a:rPr lang="en-US" dirty="0" smtClean="0"/>
              <a:t>OLE renamed "ActiveX", which is designed for use with the Web </a:t>
            </a:r>
          </a:p>
          <a:p>
            <a:pPr eaLnBrk="1" hangingPunct="1">
              <a:lnSpc>
                <a:spcPct val="90000"/>
              </a:lnSpc>
            </a:pPr>
            <a:r>
              <a:rPr lang="en-US" dirty="0" smtClean="0"/>
              <a:t>Allows OLE controls to run inside Internet Explorer </a:t>
            </a:r>
            <a:r>
              <a:rPr lang="en-US" i="1" dirty="0" smtClean="0"/>
              <a:t>and</a:t>
            </a:r>
            <a:r>
              <a:rPr lang="en-US" dirty="0" smtClean="0"/>
              <a:t> for regular applications </a:t>
            </a:r>
          </a:p>
          <a:p>
            <a:pPr eaLnBrk="1" hangingPunct="1">
              <a:lnSpc>
                <a:spcPct val="90000"/>
              </a:lnSpc>
            </a:pPr>
            <a:r>
              <a:rPr lang="en-US" dirty="0" smtClean="0"/>
              <a:t>Java (or VB, Delphi, C, etc.) applications in an OLE wrapper </a:t>
            </a:r>
          </a:p>
          <a:p>
            <a:pPr eaLnBrk="1" hangingPunct="1">
              <a:lnSpc>
                <a:spcPct val="90000"/>
              </a:lnSpc>
            </a:pPr>
            <a:r>
              <a:rPr lang="en-US" dirty="0" smtClean="0"/>
              <a:t>"Encapsulation" of components </a:t>
            </a:r>
          </a:p>
          <a:p>
            <a:pPr eaLnBrk="1" hangingPunct="1">
              <a:lnSpc>
                <a:spcPct val="90000"/>
              </a:lnSpc>
            </a:pPr>
            <a:r>
              <a:rPr lang="en-US" dirty="0" smtClean="0"/>
              <a:t>Only runs on Win32 machines or in IE</a:t>
            </a:r>
          </a:p>
          <a:p>
            <a:pPr eaLnBrk="1" hangingPunct="1">
              <a:lnSpc>
                <a:spcPct val="90000"/>
              </a:lnSpc>
            </a:pPr>
            <a:r>
              <a:rPr lang="en-US" dirty="0" smtClean="0"/>
              <a:t>Thousands of controls and components available</a:t>
            </a:r>
          </a:p>
        </p:txBody>
      </p:sp>
      <p:sp>
        <p:nvSpPr>
          <p:cNvPr id="15364" name="Slide Number Placeholder 5"/>
          <p:cNvSpPr>
            <a:spLocks noGrp="1"/>
          </p:cNvSpPr>
          <p:nvPr>
            <p:ph type="sldNum" sz="quarter" idx="12"/>
          </p:nvPr>
        </p:nvSpPr>
        <p:spPr>
          <a:noFill/>
        </p:spPr>
        <p:txBody>
          <a:bodyPr/>
          <a:lstStyle/>
          <a:p>
            <a:fld id="{04446522-6EED-4AEF-9477-0EA1C67275CB}" type="slidenum">
              <a:rPr lang="en-US" smtClean="0"/>
              <a:pPr/>
              <a:t>14</a:t>
            </a:fld>
            <a:endParaRPr lang="en-US" smtClean="0"/>
          </a:p>
        </p:txBody>
      </p:sp>
      <p:sp>
        <p:nvSpPr>
          <p:cNvPr id="5" name="Footer Placeholder 4"/>
          <p:cNvSpPr>
            <a:spLocks noGrp="1"/>
          </p:cNvSpPr>
          <p:nvPr>
            <p:ph type="ftr" sz="quarter" idx="11"/>
          </p:nvPr>
        </p:nvSpPr>
        <p:spPr/>
        <p:txBody>
          <a:bodyPr/>
          <a:lstStyle/>
          <a:p>
            <a:pPr>
              <a:defRPr/>
            </a:pPr>
            <a:r>
              <a:rPr lang="en-US" smtClean="0"/>
              <a:t>© 2013 - Brad Myers</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ActiveX</a:t>
            </a:r>
          </a:p>
        </p:txBody>
      </p:sp>
      <p:sp>
        <p:nvSpPr>
          <p:cNvPr id="16387" name="Rectangle 3"/>
          <p:cNvSpPr>
            <a:spLocks noGrp="1" noChangeArrowheads="1"/>
          </p:cNvSpPr>
          <p:nvPr>
            <p:ph idx="1"/>
          </p:nvPr>
        </p:nvSpPr>
        <p:spPr/>
        <p:txBody>
          <a:bodyPr/>
          <a:lstStyle/>
          <a:p>
            <a:pPr eaLnBrk="1" hangingPunct="1"/>
            <a:r>
              <a:rPr lang="en-US" sz="2400" smtClean="0"/>
              <a:t>"ActiveX controls are among the many types of components that use COM technologies to provide interoperability with other types of COM components and services. ActiveX controls are the third version of OLE controls (OCX), providing a number of enhancements specifically designed to facilitate distribution of components over high-latency networks and to provide integration of controls into Web browsers. These enhancements include features such as incremental rendering and code signing, to allow users to identify the authors of controls before allowing them to execute."</a:t>
            </a:r>
          </a:p>
        </p:txBody>
      </p:sp>
      <p:sp>
        <p:nvSpPr>
          <p:cNvPr id="16388" name="Slide Number Placeholder 5"/>
          <p:cNvSpPr>
            <a:spLocks noGrp="1"/>
          </p:cNvSpPr>
          <p:nvPr>
            <p:ph type="sldNum" sz="quarter" idx="12"/>
          </p:nvPr>
        </p:nvSpPr>
        <p:spPr>
          <a:noFill/>
        </p:spPr>
        <p:txBody>
          <a:bodyPr/>
          <a:lstStyle/>
          <a:p>
            <a:fld id="{CEE2EFDC-92B0-447F-B41C-EC6811602CBD}" type="slidenum">
              <a:rPr lang="en-US" smtClean="0"/>
              <a:pPr/>
              <a:t>15</a:t>
            </a:fld>
            <a:endParaRPr lang="en-US" smtClean="0"/>
          </a:p>
        </p:txBody>
      </p:sp>
      <p:sp>
        <p:nvSpPr>
          <p:cNvPr id="5" name="Footer Placeholder 4"/>
          <p:cNvSpPr>
            <a:spLocks noGrp="1"/>
          </p:cNvSpPr>
          <p:nvPr>
            <p:ph type="ftr" sz="quarter" idx="11"/>
          </p:nvPr>
        </p:nvSpPr>
        <p:spPr/>
        <p:txBody>
          <a:bodyPr/>
          <a:lstStyle/>
          <a:p>
            <a:pPr>
              <a:defRPr/>
            </a:pPr>
            <a:r>
              <a:rPr lang="en-US" smtClean="0"/>
              <a:t>© 2013 - Brad Myers</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066800" y="152400"/>
            <a:ext cx="7793038" cy="685800"/>
          </a:xfrm>
        </p:spPr>
        <p:txBody>
          <a:bodyPr/>
          <a:lstStyle/>
          <a:p>
            <a:pPr eaLnBrk="1" hangingPunct="1"/>
            <a:r>
              <a:rPr lang="en-US" sz="4000" smtClean="0"/>
              <a:t>COM</a:t>
            </a:r>
          </a:p>
        </p:txBody>
      </p:sp>
      <p:pic>
        <p:nvPicPr>
          <p:cNvPr id="17411" name="Picture 5" descr="lect17com"/>
          <p:cNvPicPr>
            <a:picLocks noGrp="1" noChangeAspect="1" noChangeArrowheads="1"/>
          </p:cNvPicPr>
          <p:nvPr>
            <p:ph idx="1"/>
          </p:nvPr>
        </p:nvPicPr>
        <p:blipFill>
          <a:blip r:embed="rId2" cstate="print"/>
          <a:stretch>
            <a:fillRect/>
          </a:stretch>
        </p:blipFill>
        <p:spPr>
          <a:xfrm>
            <a:off x="685800" y="990600"/>
            <a:ext cx="7585898" cy="5120481"/>
          </a:xfrm>
          <a:noFill/>
        </p:spPr>
      </p:pic>
      <p:sp>
        <p:nvSpPr>
          <p:cNvPr id="17412" name="Slide Number Placeholder 5"/>
          <p:cNvSpPr>
            <a:spLocks noGrp="1"/>
          </p:cNvSpPr>
          <p:nvPr>
            <p:ph type="sldNum" sz="quarter" idx="12"/>
          </p:nvPr>
        </p:nvSpPr>
        <p:spPr>
          <a:noFill/>
        </p:spPr>
        <p:txBody>
          <a:bodyPr/>
          <a:lstStyle/>
          <a:p>
            <a:fld id="{E898F580-994C-4B61-B62A-F5C9A4974088}" type="slidenum">
              <a:rPr lang="en-US" smtClean="0"/>
              <a:pPr/>
              <a:t>16</a:t>
            </a:fld>
            <a:endParaRPr lang="en-US" smtClean="0"/>
          </a:p>
        </p:txBody>
      </p:sp>
      <p:sp>
        <p:nvSpPr>
          <p:cNvPr id="5" name="Footer Placeholder 4"/>
          <p:cNvSpPr>
            <a:spLocks noGrp="1"/>
          </p:cNvSpPr>
          <p:nvPr>
            <p:ph type="ftr" sz="quarter" idx="11"/>
          </p:nvPr>
        </p:nvSpPr>
        <p:spPr/>
        <p:txBody>
          <a:bodyPr/>
          <a:lstStyle/>
          <a:p>
            <a:pPr>
              <a:defRPr/>
            </a:pPr>
            <a:r>
              <a:rPr lang="en-US" smtClean="0"/>
              <a:t>© 2013 - Brad Myers</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smtClean="0"/>
              <a:t>Corba</a:t>
            </a:r>
          </a:p>
        </p:txBody>
      </p:sp>
      <p:sp>
        <p:nvSpPr>
          <p:cNvPr id="18435" name="Content Placeholder 2"/>
          <p:cNvSpPr>
            <a:spLocks noGrp="1"/>
          </p:cNvSpPr>
          <p:nvPr>
            <p:ph idx="1"/>
          </p:nvPr>
        </p:nvSpPr>
        <p:spPr/>
        <p:txBody>
          <a:bodyPr/>
          <a:lstStyle/>
          <a:p>
            <a:pPr eaLnBrk="1" hangingPunct="1"/>
            <a:r>
              <a:rPr lang="en-US" sz="2800" smtClean="0"/>
              <a:t>Common Object Requesting Broker Architecture</a:t>
            </a:r>
          </a:p>
          <a:p>
            <a:pPr eaLnBrk="1" hangingPunct="1"/>
            <a:r>
              <a:rPr lang="en-US" sz="2800" smtClean="0"/>
              <a:t>Object Management Group (OMG) standard for communication across machines</a:t>
            </a:r>
          </a:p>
          <a:p>
            <a:pPr eaLnBrk="1" hangingPunct="1"/>
            <a:r>
              <a:rPr lang="en-US" sz="2800" smtClean="0"/>
              <a:t>Remote object method calls</a:t>
            </a:r>
          </a:p>
          <a:p>
            <a:pPr eaLnBrk="1" hangingPunct="1"/>
            <a:r>
              <a:rPr lang="en-US" sz="2800" smtClean="0"/>
              <a:t>Language independent</a:t>
            </a:r>
          </a:p>
          <a:p>
            <a:pPr eaLnBrk="1" hangingPunct="1"/>
            <a:r>
              <a:rPr lang="en-US" sz="2800" smtClean="0"/>
              <a:t>1991-present</a:t>
            </a:r>
          </a:p>
          <a:p>
            <a:pPr eaLnBrk="1" hangingPunct="1"/>
            <a:r>
              <a:rPr lang="en-US" sz="2800" smtClean="0"/>
              <a:t>Define protocol in interface definition language (IDL)</a:t>
            </a:r>
          </a:p>
          <a:p>
            <a:pPr lvl="1" eaLnBrk="1" hangingPunct="1"/>
            <a:r>
              <a:rPr lang="en-US" sz="2400" smtClean="0"/>
              <a:t>C++ or Java-like</a:t>
            </a:r>
          </a:p>
        </p:txBody>
      </p:sp>
      <p:sp>
        <p:nvSpPr>
          <p:cNvPr id="18436" name="Slide Number Placeholder 3"/>
          <p:cNvSpPr>
            <a:spLocks noGrp="1"/>
          </p:cNvSpPr>
          <p:nvPr>
            <p:ph type="sldNum" sz="quarter" idx="12"/>
          </p:nvPr>
        </p:nvSpPr>
        <p:spPr>
          <a:noFill/>
        </p:spPr>
        <p:txBody>
          <a:bodyPr/>
          <a:lstStyle/>
          <a:p>
            <a:fld id="{5AFEC855-E3A3-4125-B81F-003E1C084A43}" type="slidenum">
              <a:rPr lang="en-US" smtClean="0"/>
              <a:pPr/>
              <a:t>17</a:t>
            </a:fld>
            <a:endParaRPr lang="en-US" smtClean="0"/>
          </a:p>
        </p:txBody>
      </p:sp>
      <p:sp>
        <p:nvSpPr>
          <p:cNvPr id="5" name="Footer Placeholder 4"/>
          <p:cNvSpPr>
            <a:spLocks noGrp="1"/>
          </p:cNvSpPr>
          <p:nvPr>
            <p:ph type="ftr" sz="quarter" idx="11"/>
          </p:nvPr>
        </p:nvSpPr>
        <p:spPr/>
        <p:txBody>
          <a:bodyPr/>
          <a:lstStyle/>
          <a:p>
            <a:pPr>
              <a:defRPr/>
            </a:pPr>
            <a:r>
              <a:rPr lang="en-US" smtClean="0"/>
              <a:t>© 2013 - Brad Myers</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OpenDoc</a:t>
            </a:r>
          </a:p>
        </p:txBody>
      </p:sp>
      <p:sp>
        <p:nvSpPr>
          <p:cNvPr id="19459" name="Rectangle 3"/>
          <p:cNvSpPr>
            <a:spLocks noGrp="1" noChangeArrowheads="1"/>
          </p:cNvSpPr>
          <p:nvPr>
            <p:ph idx="1"/>
          </p:nvPr>
        </p:nvSpPr>
        <p:spPr/>
        <p:txBody>
          <a:bodyPr/>
          <a:lstStyle/>
          <a:p>
            <a:pPr eaLnBrk="1" hangingPunct="1"/>
            <a:r>
              <a:rPr lang="en-US" smtClean="0"/>
              <a:t>From Apple </a:t>
            </a:r>
          </a:p>
          <a:p>
            <a:pPr lvl="1" eaLnBrk="1" hangingPunct="1"/>
            <a:r>
              <a:rPr lang="en-US" smtClean="0"/>
              <a:t>Officially "CI Labs" consortium (with IBM, Novell, Adobe, 300 others...) </a:t>
            </a:r>
          </a:p>
          <a:p>
            <a:pPr lvl="1" eaLnBrk="1" hangingPunct="1"/>
            <a:r>
              <a:rPr lang="en-US" smtClean="0"/>
              <a:t>Now abandoned </a:t>
            </a:r>
          </a:p>
          <a:p>
            <a:pPr lvl="1" eaLnBrk="1" hangingPunct="1"/>
            <a:r>
              <a:rPr lang="en-US" smtClean="0"/>
              <a:t>approx, 1994 - 1997 </a:t>
            </a:r>
          </a:p>
          <a:p>
            <a:pPr eaLnBrk="1" hangingPunct="1"/>
            <a:r>
              <a:rPr lang="en-US" smtClean="0"/>
              <a:t>All C++, so easier to use </a:t>
            </a:r>
          </a:p>
          <a:p>
            <a:pPr lvl="1" eaLnBrk="1" hangingPunct="1"/>
            <a:r>
              <a:rPr lang="en-US" smtClean="0"/>
              <a:t>True object system with inheritance</a:t>
            </a:r>
          </a:p>
        </p:txBody>
      </p:sp>
      <p:sp>
        <p:nvSpPr>
          <p:cNvPr id="19460" name="Slide Number Placeholder 5"/>
          <p:cNvSpPr>
            <a:spLocks noGrp="1"/>
          </p:cNvSpPr>
          <p:nvPr>
            <p:ph type="sldNum" sz="quarter" idx="12"/>
          </p:nvPr>
        </p:nvSpPr>
        <p:spPr>
          <a:noFill/>
        </p:spPr>
        <p:txBody>
          <a:bodyPr/>
          <a:lstStyle/>
          <a:p>
            <a:fld id="{63205E84-B9CC-4F86-AFBA-CF3F4B4175C1}" type="slidenum">
              <a:rPr lang="en-US" smtClean="0"/>
              <a:pPr/>
              <a:t>18</a:t>
            </a:fld>
            <a:endParaRPr lang="en-US" smtClean="0"/>
          </a:p>
        </p:txBody>
      </p:sp>
      <p:sp>
        <p:nvSpPr>
          <p:cNvPr id="5" name="Footer Placeholder 4"/>
          <p:cNvSpPr>
            <a:spLocks noGrp="1"/>
          </p:cNvSpPr>
          <p:nvPr>
            <p:ph type="ftr" sz="quarter" idx="11"/>
          </p:nvPr>
        </p:nvSpPr>
        <p:spPr/>
        <p:txBody>
          <a:bodyPr/>
          <a:lstStyle/>
          <a:p>
            <a:pPr>
              <a:defRPr/>
            </a:pPr>
            <a:r>
              <a:rPr lang="en-US" smtClean="0"/>
              <a:t>© 2013 - Brad Myers</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t>OpenDoc, cont.</a:t>
            </a:r>
          </a:p>
        </p:txBody>
      </p:sp>
      <p:sp>
        <p:nvSpPr>
          <p:cNvPr id="20483" name="Rectangle 3"/>
          <p:cNvSpPr>
            <a:spLocks noGrp="1" noChangeArrowheads="1"/>
          </p:cNvSpPr>
          <p:nvPr>
            <p:ph idx="1"/>
          </p:nvPr>
        </p:nvSpPr>
        <p:spPr/>
        <p:txBody>
          <a:bodyPr/>
          <a:lstStyle/>
          <a:p>
            <a:pPr eaLnBrk="1" hangingPunct="1"/>
            <a:r>
              <a:rPr lang="en-US" sz="2400" smtClean="0"/>
              <a:t>Addressed some perceived shortcomings of OLE: </a:t>
            </a:r>
          </a:p>
          <a:p>
            <a:pPr lvl="1" eaLnBrk="1" hangingPunct="1"/>
            <a:r>
              <a:rPr lang="en-US" sz="2000" smtClean="0"/>
              <a:t>Overlapping and non-rectangular shaped frames </a:t>
            </a:r>
          </a:p>
          <a:p>
            <a:pPr lvl="1" eaLnBrk="1" hangingPunct="1"/>
            <a:r>
              <a:rPr lang="en-US" sz="2000" smtClean="0"/>
              <a:t>Editing of multiple objects at same time </a:t>
            </a:r>
          </a:p>
          <a:p>
            <a:pPr lvl="1" eaLnBrk="1" hangingPunct="1"/>
            <a:r>
              <a:rPr lang="en-US" sz="2000" smtClean="0"/>
              <a:t>Active ("Live") objects </a:t>
            </a:r>
          </a:p>
          <a:p>
            <a:pPr lvl="1" eaLnBrk="1" hangingPunct="1"/>
            <a:r>
              <a:rPr lang="en-US" sz="2000" smtClean="0"/>
              <a:t>Better network support (CORBA compliant) </a:t>
            </a:r>
          </a:p>
          <a:p>
            <a:pPr lvl="1" eaLnBrk="1" hangingPunct="1"/>
            <a:r>
              <a:rPr lang="en-US" sz="2000" smtClean="0"/>
              <a:t>Claims less development effort than OLE </a:t>
            </a:r>
          </a:p>
          <a:p>
            <a:pPr eaLnBrk="1" hangingPunct="1"/>
            <a:r>
              <a:rPr lang="en-US" sz="2400" smtClean="0"/>
              <a:t>OpenDoc provides OLE compatibility </a:t>
            </a:r>
          </a:p>
          <a:p>
            <a:pPr eaLnBrk="1" hangingPunct="1"/>
            <a:r>
              <a:rPr lang="en-US" sz="2400" smtClean="0"/>
              <a:t>Formerly: http://www.opendoc.apple.com// now disappeared, also www.cilabs.org is gone also. </a:t>
            </a:r>
          </a:p>
          <a:p>
            <a:pPr eaLnBrk="1" hangingPunct="1"/>
            <a:r>
              <a:rPr lang="en-US" sz="2400" smtClean="0"/>
              <a:t>Pretty cool network browser "CyberDog" made with OpenDoc</a:t>
            </a:r>
          </a:p>
        </p:txBody>
      </p:sp>
      <p:sp>
        <p:nvSpPr>
          <p:cNvPr id="20484" name="Slide Number Placeholder 5"/>
          <p:cNvSpPr>
            <a:spLocks noGrp="1"/>
          </p:cNvSpPr>
          <p:nvPr>
            <p:ph type="sldNum" sz="quarter" idx="12"/>
          </p:nvPr>
        </p:nvSpPr>
        <p:spPr>
          <a:noFill/>
        </p:spPr>
        <p:txBody>
          <a:bodyPr/>
          <a:lstStyle/>
          <a:p>
            <a:fld id="{8C1924FA-62C0-4B8C-BB31-957ECA7D9669}" type="slidenum">
              <a:rPr lang="en-US" smtClean="0"/>
              <a:pPr/>
              <a:t>19</a:t>
            </a:fld>
            <a:endParaRPr lang="en-US" smtClean="0"/>
          </a:p>
        </p:txBody>
      </p:sp>
      <p:sp>
        <p:nvSpPr>
          <p:cNvPr id="5" name="Footer Placeholder 4"/>
          <p:cNvSpPr>
            <a:spLocks noGrp="1"/>
          </p:cNvSpPr>
          <p:nvPr>
            <p:ph type="ftr" sz="quarter" idx="11"/>
          </p:nvPr>
        </p:nvSpPr>
        <p:spPr/>
        <p:txBody>
          <a:bodyPr/>
          <a:lstStyle/>
          <a:p>
            <a:pPr>
              <a:defRPr/>
            </a:pPr>
            <a:r>
              <a:rPr lang="en-US" smtClean="0"/>
              <a:t>© 2013 - Brad Myers</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792162"/>
          </a:xfrm>
        </p:spPr>
        <p:txBody>
          <a:bodyPr/>
          <a:lstStyle/>
          <a:p>
            <a:r>
              <a:rPr lang="en-US" dirty="0" smtClean="0"/>
              <a:t>Survey results</a:t>
            </a:r>
            <a:endParaRPr lang="en-US" dirty="0" smtClean="0"/>
          </a:p>
        </p:txBody>
      </p:sp>
      <p:sp>
        <p:nvSpPr>
          <p:cNvPr id="3" name="Content Placeholder 2"/>
          <p:cNvSpPr>
            <a:spLocks noGrp="1"/>
          </p:cNvSpPr>
          <p:nvPr>
            <p:ph idx="1"/>
          </p:nvPr>
        </p:nvSpPr>
        <p:spPr>
          <a:xfrm>
            <a:off x="381000" y="1066800"/>
            <a:ext cx="8763000" cy="5257800"/>
          </a:xfrm>
        </p:spPr>
        <p:txBody>
          <a:bodyPr>
            <a:normAutofit fontScale="70000" lnSpcReduction="20000"/>
          </a:bodyPr>
          <a:lstStyle/>
          <a:p>
            <a:r>
              <a:rPr lang="en-US" dirty="0" smtClean="0"/>
              <a:t>Students offered to cover:</a:t>
            </a:r>
          </a:p>
          <a:p>
            <a:pPr lvl="1"/>
            <a:r>
              <a:rPr lang="en-US" dirty="0" smtClean="0"/>
              <a:t>Extra credit if do a topic, and not your own research</a:t>
            </a:r>
          </a:p>
          <a:p>
            <a:pPr lvl="2"/>
            <a:r>
              <a:rPr lang="en-US" dirty="0" smtClean="0"/>
              <a:t>Ramya: Toolkits/frameworks for Face Recognition or BCI or Gesture Recognition</a:t>
            </a:r>
          </a:p>
          <a:p>
            <a:pPr lvl="2"/>
            <a:r>
              <a:rPr lang="en-US" dirty="0" smtClean="0"/>
              <a:t>Vishal: “End User Architecting” – too much your own research?</a:t>
            </a:r>
          </a:p>
          <a:p>
            <a:pPr lvl="2"/>
            <a:r>
              <a:rPr lang="en-US" dirty="0" err="1" smtClean="0"/>
              <a:t>Lia</a:t>
            </a:r>
            <a:r>
              <a:rPr lang="en-US" dirty="0" smtClean="0"/>
              <a:t>: “Tool support for Web programming” – already covered!</a:t>
            </a:r>
          </a:p>
          <a:p>
            <a:pPr lvl="2"/>
            <a:r>
              <a:rPr lang="en-US" dirty="0" smtClean="0"/>
              <a:t>Julia: “Probabilistic input, at the very end of the semester” – as toolkit?</a:t>
            </a:r>
          </a:p>
          <a:p>
            <a:pPr lvl="2"/>
            <a:r>
              <a:rPr lang="en-US" dirty="0" smtClean="0"/>
              <a:t>Truc: “Toolkits for CSCW or toolkits for interactive tabletops/walls” – Jason is covering part of this</a:t>
            </a:r>
            <a:endParaRPr lang="en-US" dirty="0" smtClean="0"/>
          </a:p>
          <a:p>
            <a:r>
              <a:rPr lang="en-US" dirty="0" smtClean="0"/>
              <a:t>Prof. requested to present:</a:t>
            </a:r>
          </a:p>
          <a:p>
            <a:pPr lvl="1"/>
            <a:r>
              <a:rPr lang="en-US" dirty="0" smtClean="0"/>
              <a:t>Programming for Web Services, Service Oriented Architecture (SOA): SOAP vs. REST</a:t>
            </a:r>
          </a:p>
          <a:p>
            <a:pPr lvl="2"/>
            <a:r>
              <a:rPr lang="en-US" dirty="0" smtClean="0"/>
              <a:t>Covered by 3 people on 9) Web programming</a:t>
            </a:r>
          </a:p>
          <a:p>
            <a:pPr lvl="2"/>
            <a:r>
              <a:rPr lang="en-US" dirty="0" smtClean="0"/>
              <a:t>Covered by </a:t>
            </a:r>
            <a:r>
              <a:rPr lang="en-US" dirty="0" err="1" smtClean="0"/>
              <a:t>Lia</a:t>
            </a:r>
            <a:r>
              <a:rPr lang="en-US" dirty="0" smtClean="0"/>
              <a:t> </a:t>
            </a:r>
            <a:r>
              <a:rPr lang="en-US" dirty="0" err="1" smtClean="0"/>
              <a:t>Qu</a:t>
            </a:r>
            <a:r>
              <a:rPr lang="en-US" dirty="0" smtClean="0"/>
              <a:t> on 10) Programming for Web Services</a:t>
            </a:r>
          </a:p>
          <a:p>
            <a:pPr lvl="1"/>
            <a:r>
              <a:rPr lang="en-US" dirty="0" smtClean="0"/>
              <a:t>Toolkits for Ubiquitous Computing, Context Awareness</a:t>
            </a:r>
          </a:p>
          <a:p>
            <a:pPr lvl="2"/>
            <a:r>
              <a:rPr lang="en-US" dirty="0" smtClean="0"/>
              <a:t>Whatever not covered by Jason </a:t>
            </a:r>
          </a:p>
          <a:p>
            <a:pPr lvl="1"/>
            <a:r>
              <a:rPr lang="en-US" dirty="0" smtClean="0"/>
              <a:t>14) Plug-In architectures (Photoshop, Illustrator?, Mozilla, Office, Eclipse, COM, etc.)</a:t>
            </a:r>
          </a:p>
          <a:p>
            <a:pPr lvl="1"/>
            <a:r>
              <a:rPr lang="en-US" dirty="0" smtClean="0"/>
              <a:t>ubiquitous computing &amp; context awareness</a:t>
            </a:r>
            <a:endParaRPr lang="en-US" dirty="0" smtClean="0"/>
          </a:p>
        </p:txBody>
      </p:sp>
      <p:sp>
        <p:nvSpPr>
          <p:cNvPr id="4" name="Footer Placeholder 3"/>
          <p:cNvSpPr>
            <a:spLocks noGrp="1"/>
          </p:cNvSpPr>
          <p:nvPr>
            <p:ph type="ftr" sz="quarter" idx="11"/>
          </p:nvPr>
        </p:nvSpPr>
        <p:spPr/>
        <p:txBody>
          <a:bodyPr/>
          <a:lstStyle/>
          <a:p>
            <a:r>
              <a:rPr lang="en-US" dirty="0" smtClean="0"/>
              <a:t>© 2013 - Brad Myers</a:t>
            </a:r>
            <a:endParaRPr lang="en-US" dirty="0"/>
          </a:p>
        </p:txBody>
      </p:sp>
      <p:sp>
        <p:nvSpPr>
          <p:cNvPr id="5" name="Slide Number Placeholder 4"/>
          <p:cNvSpPr>
            <a:spLocks noGrp="1"/>
          </p:cNvSpPr>
          <p:nvPr>
            <p:ph type="sldNum" sz="quarter" idx="12"/>
          </p:nvPr>
        </p:nvSpPr>
        <p:spPr/>
        <p:txBody>
          <a:bodyPr/>
          <a:lstStyle/>
          <a:p>
            <a:fld id="{7785047C-12C7-44A7-BF28-54770E346A6A}" type="slidenum">
              <a:rPr lang="en-US" smtClean="0"/>
              <a:pPr/>
              <a:t>2</a:t>
            </a:fld>
            <a:endParaRPr lang="en-US"/>
          </a:p>
        </p:txBody>
      </p:sp>
      <p:sp>
        <p:nvSpPr>
          <p:cNvPr id="10" name="5-Point Star 9"/>
          <p:cNvSpPr/>
          <p:nvPr/>
        </p:nvSpPr>
        <p:spPr bwMode="auto">
          <a:xfrm>
            <a:off x="533400" y="4572000"/>
            <a:ext cx="304800" cy="304800"/>
          </a:xfrm>
          <a:prstGeom prst="star5">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1" name="5-Point Star 10"/>
          <p:cNvSpPr/>
          <p:nvPr/>
        </p:nvSpPr>
        <p:spPr bwMode="auto">
          <a:xfrm>
            <a:off x="533400" y="5029200"/>
            <a:ext cx="304800" cy="304800"/>
          </a:xfrm>
          <a:prstGeom prst="star5">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122238"/>
            <a:ext cx="7543800" cy="639762"/>
          </a:xfrm>
        </p:spPr>
        <p:txBody>
          <a:bodyPr/>
          <a:lstStyle/>
          <a:p>
            <a:pPr eaLnBrk="1" hangingPunct="1"/>
            <a:r>
              <a:rPr lang="en-US" dirty="0" smtClean="0"/>
              <a:t>Java Beans</a:t>
            </a:r>
          </a:p>
        </p:txBody>
      </p:sp>
      <p:sp>
        <p:nvSpPr>
          <p:cNvPr id="21507" name="Rectangle 3"/>
          <p:cNvSpPr>
            <a:spLocks noGrp="1" noChangeArrowheads="1"/>
          </p:cNvSpPr>
          <p:nvPr>
            <p:ph idx="1"/>
          </p:nvPr>
        </p:nvSpPr>
        <p:spPr>
          <a:xfrm>
            <a:off x="304800" y="685800"/>
            <a:ext cx="8382000" cy="4487863"/>
          </a:xfrm>
        </p:spPr>
        <p:txBody>
          <a:bodyPr/>
          <a:lstStyle/>
          <a:p>
            <a:pPr eaLnBrk="1" hangingPunct="1">
              <a:lnSpc>
                <a:spcPct val="90000"/>
              </a:lnSpc>
            </a:pPr>
            <a:r>
              <a:rPr lang="en-US" sz="2400" dirty="0" smtClean="0"/>
              <a:t>Component technology for Java </a:t>
            </a:r>
          </a:p>
          <a:p>
            <a:pPr eaLnBrk="1" hangingPunct="1">
              <a:lnSpc>
                <a:spcPct val="90000"/>
              </a:lnSpc>
            </a:pPr>
            <a:r>
              <a:rPr lang="en-US" sz="2400" dirty="0" smtClean="0"/>
              <a:t>Approx, late 1996 </a:t>
            </a:r>
          </a:p>
          <a:p>
            <a:pPr eaLnBrk="1" hangingPunct="1">
              <a:lnSpc>
                <a:spcPct val="90000"/>
              </a:lnSpc>
            </a:pPr>
            <a:r>
              <a:rPr lang="en-US" sz="2400" dirty="0" smtClean="0"/>
              <a:t>Different from Applets, since Applets don't interact with each other </a:t>
            </a:r>
          </a:p>
          <a:p>
            <a:pPr eaLnBrk="1" hangingPunct="1">
              <a:lnSpc>
                <a:spcPct val="90000"/>
              </a:lnSpc>
            </a:pPr>
            <a:r>
              <a:rPr lang="en-US" sz="2400" dirty="0" smtClean="0"/>
              <a:t>Takes advantage of features of Java </a:t>
            </a:r>
          </a:p>
          <a:p>
            <a:pPr lvl="1" eaLnBrk="1" hangingPunct="1">
              <a:lnSpc>
                <a:spcPct val="90000"/>
              </a:lnSpc>
            </a:pPr>
            <a:r>
              <a:rPr lang="en-US" sz="2000" dirty="0" smtClean="0"/>
              <a:t>Some added specifically to make components easier </a:t>
            </a:r>
          </a:p>
          <a:p>
            <a:pPr lvl="1" eaLnBrk="1" hangingPunct="1">
              <a:lnSpc>
                <a:spcPct val="90000"/>
              </a:lnSpc>
            </a:pPr>
            <a:r>
              <a:rPr lang="en-US" sz="2000" dirty="0" smtClean="0"/>
              <a:t>"Platform Neutral" -- fully portable </a:t>
            </a:r>
          </a:p>
          <a:p>
            <a:pPr lvl="1" eaLnBrk="1" hangingPunct="1">
              <a:lnSpc>
                <a:spcPct val="90000"/>
              </a:lnSpc>
            </a:pPr>
            <a:r>
              <a:rPr lang="en-US" sz="2000" dirty="0" smtClean="0"/>
              <a:t>Security for </a:t>
            </a:r>
            <a:r>
              <a:rPr lang="en-US" sz="2000" dirty="0" err="1" smtClean="0"/>
              <a:t>untrusted</a:t>
            </a:r>
            <a:r>
              <a:rPr lang="en-US" sz="2000" dirty="0" smtClean="0"/>
              <a:t> components </a:t>
            </a:r>
          </a:p>
          <a:p>
            <a:pPr lvl="1" eaLnBrk="1" hangingPunct="1">
              <a:lnSpc>
                <a:spcPct val="90000"/>
              </a:lnSpc>
            </a:pPr>
            <a:r>
              <a:rPr lang="en-US" sz="2000" dirty="0" smtClean="0"/>
              <a:t>"Java Core Reflection" - for Introspection - to find out what methods a class supports </a:t>
            </a:r>
          </a:p>
          <a:p>
            <a:pPr lvl="2" eaLnBrk="1" hangingPunct="1">
              <a:lnSpc>
                <a:spcPct val="90000"/>
              </a:lnSpc>
            </a:pPr>
            <a:r>
              <a:rPr lang="en-US" sz="1800" dirty="0" smtClean="0"/>
              <a:t>If follow "Design Patterns", then don't have to explicitly specify the interface </a:t>
            </a:r>
            <a:r>
              <a:rPr lang="en-US" sz="1800" dirty="0" smtClean="0"/>
              <a:t>– </a:t>
            </a:r>
            <a:r>
              <a:rPr lang="en-US" sz="1800" dirty="0" smtClean="0">
                <a:solidFill>
                  <a:srgbClr val="C00000"/>
                </a:solidFill>
              </a:rPr>
              <a:t>conventions that developers have to follow</a:t>
            </a:r>
            <a:endParaRPr lang="en-US" sz="1800" dirty="0" smtClean="0">
              <a:solidFill>
                <a:srgbClr val="C00000"/>
              </a:solidFill>
            </a:endParaRPr>
          </a:p>
          <a:p>
            <a:pPr lvl="2" eaLnBrk="1" hangingPunct="1">
              <a:lnSpc>
                <a:spcPct val="90000"/>
              </a:lnSpc>
            </a:pPr>
            <a:r>
              <a:rPr lang="en-US" sz="1800" dirty="0" smtClean="0"/>
              <a:t>e.g., </a:t>
            </a:r>
            <a:r>
              <a:rPr lang="en-US" sz="1800" dirty="0" err="1" smtClean="0"/>
              <a:t>GetFoo</a:t>
            </a:r>
            <a:r>
              <a:rPr lang="en-US" sz="1800" dirty="0" smtClean="0"/>
              <a:t>, </a:t>
            </a:r>
            <a:r>
              <a:rPr lang="en-US" sz="1800" dirty="0" err="1" smtClean="0"/>
              <a:t>SetFoo</a:t>
            </a:r>
            <a:r>
              <a:rPr lang="en-US" sz="1800" dirty="0" smtClean="0"/>
              <a:t> for the </a:t>
            </a:r>
            <a:r>
              <a:rPr lang="en-US" sz="1800" dirty="0" err="1" smtClean="0"/>
              <a:t>foo</a:t>
            </a:r>
            <a:r>
              <a:rPr lang="en-US" sz="1800" dirty="0" smtClean="0"/>
              <a:t> property </a:t>
            </a:r>
          </a:p>
          <a:p>
            <a:pPr lvl="1" eaLnBrk="1" hangingPunct="1">
              <a:lnSpc>
                <a:spcPct val="90000"/>
              </a:lnSpc>
            </a:pPr>
            <a:r>
              <a:rPr lang="en-US" sz="2000" dirty="0" smtClean="0"/>
              <a:t>"Java Object Serialization" - to store to files ("persistence") </a:t>
            </a:r>
          </a:p>
          <a:p>
            <a:pPr lvl="1" eaLnBrk="1" hangingPunct="1">
              <a:lnSpc>
                <a:spcPct val="90000"/>
              </a:lnSpc>
            </a:pPr>
            <a:r>
              <a:rPr lang="en-US" sz="2000" dirty="0" smtClean="0"/>
              <a:t>AWT/Swing - for layout and graphics</a:t>
            </a:r>
          </a:p>
        </p:txBody>
      </p:sp>
      <p:sp>
        <p:nvSpPr>
          <p:cNvPr id="21508" name="Slide Number Placeholder 5"/>
          <p:cNvSpPr>
            <a:spLocks noGrp="1"/>
          </p:cNvSpPr>
          <p:nvPr>
            <p:ph type="sldNum" sz="quarter" idx="12"/>
          </p:nvPr>
        </p:nvSpPr>
        <p:spPr>
          <a:noFill/>
        </p:spPr>
        <p:txBody>
          <a:bodyPr/>
          <a:lstStyle/>
          <a:p>
            <a:fld id="{22638F32-5486-4F3F-B2D8-009AAC555E23}" type="slidenum">
              <a:rPr lang="en-US" smtClean="0"/>
              <a:pPr/>
              <a:t>20</a:t>
            </a:fld>
            <a:endParaRPr lang="en-US" smtClean="0"/>
          </a:p>
        </p:txBody>
      </p:sp>
      <p:sp>
        <p:nvSpPr>
          <p:cNvPr id="5" name="Footer Placeholder 4"/>
          <p:cNvSpPr>
            <a:spLocks noGrp="1"/>
          </p:cNvSpPr>
          <p:nvPr>
            <p:ph type="ftr" sz="quarter" idx="11"/>
          </p:nvPr>
        </p:nvSpPr>
        <p:spPr/>
        <p:txBody>
          <a:bodyPr/>
          <a:lstStyle/>
          <a:p>
            <a:pPr>
              <a:defRPr/>
            </a:pPr>
            <a:r>
              <a:rPr lang="en-US" smtClean="0"/>
              <a:t>© 2013 - Brad Myers</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p:cNvPicPr>
            <a:picLocks noChangeAspect="1" noChangeArrowheads="1"/>
          </p:cNvPicPr>
          <p:nvPr/>
        </p:nvPicPr>
        <p:blipFill>
          <a:blip r:embed="rId2" cstate="print"/>
          <a:srcRect/>
          <a:stretch>
            <a:fillRect/>
          </a:stretch>
        </p:blipFill>
        <p:spPr bwMode="auto">
          <a:xfrm>
            <a:off x="457200" y="1600200"/>
            <a:ext cx="8490728" cy="2271713"/>
          </a:xfrm>
          <a:prstGeom prst="rect">
            <a:avLst/>
          </a:prstGeom>
          <a:noFill/>
          <a:ln w="9525" cap="flat" cmpd="sng">
            <a:solidFill>
              <a:srgbClr val="92D050"/>
            </a:solidFill>
            <a:prstDash val="solid"/>
            <a:miter lim="800000"/>
            <a:headEnd type="none" w="med" len="med"/>
            <a:tailEnd type="none" w="med" len="med"/>
          </a:ln>
        </p:spPr>
      </p:pic>
      <p:sp>
        <p:nvSpPr>
          <p:cNvPr id="2" name="Title 1"/>
          <p:cNvSpPr>
            <a:spLocks noGrp="1"/>
          </p:cNvSpPr>
          <p:nvPr>
            <p:ph type="title"/>
          </p:nvPr>
        </p:nvSpPr>
        <p:spPr/>
        <p:txBody>
          <a:bodyPr/>
          <a:lstStyle/>
          <a:p>
            <a:r>
              <a:rPr lang="en-US" dirty="0" smtClean="0">
                <a:hlinkClick r:id="rId3"/>
              </a:rPr>
              <a:t>What is a Java Bean exactly</a:t>
            </a:r>
            <a:r>
              <a:rPr lang="en-US" dirty="0" smtClean="0">
                <a:hlinkClick r:id="rId3"/>
              </a:rPr>
              <a:t>?</a:t>
            </a:r>
            <a:endParaRPr lang="en-US" dirty="0"/>
          </a:p>
        </p:txBody>
      </p:sp>
      <p:sp>
        <p:nvSpPr>
          <p:cNvPr id="3" name="Content Placeholder 2"/>
          <p:cNvSpPr>
            <a:spLocks noGrp="1"/>
          </p:cNvSpPr>
          <p:nvPr>
            <p:ph idx="1"/>
          </p:nvPr>
        </p:nvSpPr>
        <p:spPr>
          <a:xfrm>
            <a:off x="457200" y="3927475"/>
            <a:ext cx="8229600" cy="2549525"/>
          </a:xfrm>
        </p:spPr>
        <p:txBody>
          <a:bodyPr/>
          <a:lstStyle/>
          <a:p>
            <a:r>
              <a:rPr lang="en-US" sz="1800" dirty="0" smtClean="0">
                <a:hlinkClick r:id="rId3"/>
              </a:rPr>
              <a:t>http://stackoverflow.com/questions/3295496/what-is-a-java-bean-exactly</a:t>
            </a:r>
            <a:r>
              <a:rPr lang="en-US" sz="1800" dirty="0" smtClean="0"/>
              <a:t>  from Oct 30 '12</a:t>
            </a:r>
            <a:endParaRPr lang="en-US" sz="1800" dirty="0"/>
          </a:p>
        </p:txBody>
      </p:sp>
      <p:sp>
        <p:nvSpPr>
          <p:cNvPr id="4" name="Footer Placeholder 3"/>
          <p:cNvSpPr>
            <a:spLocks noGrp="1"/>
          </p:cNvSpPr>
          <p:nvPr>
            <p:ph type="ftr" sz="quarter" idx="11"/>
          </p:nvPr>
        </p:nvSpPr>
        <p:spPr/>
        <p:txBody>
          <a:bodyPr/>
          <a:lstStyle/>
          <a:p>
            <a:pPr>
              <a:defRPr/>
            </a:pPr>
            <a:r>
              <a:rPr lang="en-US" smtClean="0"/>
              <a:t>© 2013 - Brad Myers</a:t>
            </a:r>
            <a:endParaRPr lang="en-US"/>
          </a:p>
        </p:txBody>
      </p:sp>
      <p:sp>
        <p:nvSpPr>
          <p:cNvPr id="5" name="Slide Number Placeholder 4"/>
          <p:cNvSpPr>
            <a:spLocks noGrp="1"/>
          </p:cNvSpPr>
          <p:nvPr>
            <p:ph type="sldNum" sz="quarter" idx="12"/>
          </p:nvPr>
        </p:nvSpPr>
        <p:spPr/>
        <p:txBody>
          <a:bodyPr/>
          <a:lstStyle/>
          <a:p>
            <a:pPr>
              <a:defRPr/>
            </a:pPr>
            <a:fld id="{7785047C-12C7-44A7-BF28-54770E346A6A}"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122238"/>
            <a:ext cx="7543800" cy="944562"/>
          </a:xfrm>
        </p:spPr>
        <p:txBody>
          <a:bodyPr/>
          <a:lstStyle/>
          <a:p>
            <a:pPr eaLnBrk="1" hangingPunct="1"/>
            <a:r>
              <a:rPr lang="en-US" dirty="0" smtClean="0"/>
              <a:t>Java Beans, cont.</a:t>
            </a:r>
          </a:p>
        </p:txBody>
      </p:sp>
      <p:sp>
        <p:nvSpPr>
          <p:cNvPr id="22531" name="Rectangle 3"/>
          <p:cNvSpPr>
            <a:spLocks noGrp="1" noChangeArrowheads="1"/>
          </p:cNvSpPr>
          <p:nvPr>
            <p:ph idx="1"/>
          </p:nvPr>
        </p:nvSpPr>
        <p:spPr>
          <a:xfrm>
            <a:off x="457200" y="1143000"/>
            <a:ext cx="8229600" cy="4411663"/>
          </a:xfrm>
        </p:spPr>
        <p:txBody>
          <a:bodyPr/>
          <a:lstStyle/>
          <a:p>
            <a:pPr eaLnBrk="1" hangingPunct="1">
              <a:lnSpc>
                <a:spcPct val="90000"/>
              </a:lnSpc>
            </a:pPr>
            <a:r>
              <a:rPr lang="en-US" sz="2400" dirty="0" smtClean="0"/>
              <a:t>Goal: to be simple and small </a:t>
            </a:r>
          </a:p>
          <a:p>
            <a:pPr eaLnBrk="1" hangingPunct="1">
              <a:lnSpc>
                <a:spcPct val="90000"/>
              </a:lnSpc>
            </a:pPr>
            <a:r>
              <a:rPr lang="en-US" sz="2400" dirty="0" smtClean="0"/>
              <a:t>Can be easily integrated into a builder tool (and edit exposed properties) </a:t>
            </a:r>
          </a:p>
          <a:p>
            <a:pPr eaLnBrk="1" hangingPunct="1">
              <a:lnSpc>
                <a:spcPct val="90000"/>
              </a:lnSpc>
            </a:pPr>
            <a:r>
              <a:rPr lang="en-US" sz="2400" dirty="0" smtClean="0"/>
              <a:t>"Bridge" to OLE  and OpenDoc </a:t>
            </a:r>
          </a:p>
          <a:p>
            <a:pPr eaLnBrk="1" hangingPunct="1">
              <a:lnSpc>
                <a:spcPct val="90000"/>
              </a:lnSpc>
            </a:pPr>
            <a:r>
              <a:rPr lang="en-US" sz="2400" dirty="0" smtClean="0"/>
              <a:t>Uses CORBA and remote method invocation for networking </a:t>
            </a:r>
          </a:p>
          <a:p>
            <a:pPr eaLnBrk="1" hangingPunct="1">
              <a:lnSpc>
                <a:spcPct val="90000"/>
              </a:lnSpc>
            </a:pPr>
            <a:r>
              <a:rPr lang="en-US" sz="2400" dirty="0" smtClean="0"/>
              <a:t>"Real" support for networking and distributed computation </a:t>
            </a:r>
          </a:p>
          <a:p>
            <a:pPr eaLnBrk="1" hangingPunct="1">
              <a:lnSpc>
                <a:spcPct val="90000"/>
              </a:lnSpc>
            </a:pPr>
            <a:r>
              <a:rPr lang="en-US" sz="2400" dirty="0" smtClean="0"/>
              <a:t>Each component runs in a separate address space (for security) </a:t>
            </a:r>
          </a:p>
          <a:p>
            <a:pPr eaLnBrk="1" hangingPunct="1">
              <a:lnSpc>
                <a:spcPct val="90000"/>
              </a:lnSpc>
            </a:pPr>
            <a:r>
              <a:rPr lang="en-US" sz="2400" dirty="0" smtClean="0"/>
              <a:t>Beans Development Kit (BDK) </a:t>
            </a:r>
          </a:p>
          <a:p>
            <a:pPr eaLnBrk="1" hangingPunct="1">
              <a:lnSpc>
                <a:spcPct val="90000"/>
              </a:lnSpc>
            </a:pPr>
            <a:r>
              <a:rPr lang="en-US" sz="2400" dirty="0" smtClean="0"/>
              <a:t>"</a:t>
            </a:r>
            <a:r>
              <a:rPr lang="en-US" sz="2400" dirty="0" err="1" smtClean="0"/>
              <a:t>BeanBox</a:t>
            </a:r>
            <a:r>
              <a:rPr lang="en-US" sz="2400" dirty="0" smtClean="0"/>
              <a:t>" -- container </a:t>
            </a:r>
          </a:p>
          <a:p>
            <a:pPr eaLnBrk="1" hangingPunct="1">
              <a:lnSpc>
                <a:spcPct val="90000"/>
              </a:lnSpc>
            </a:pPr>
            <a:r>
              <a:rPr lang="en-US" sz="2400" dirty="0" smtClean="0"/>
              <a:t>Implements a kind of constraints with property-change-listeners</a:t>
            </a:r>
          </a:p>
        </p:txBody>
      </p:sp>
      <p:sp>
        <p:nvSpPr>
          <p:cNvPr id="22532" name="Slide Number Placeholder 5"/>
          <p:cNvSpPr>
            <a:spLocks noGrp="1"/>
          </p:cNvSpPr>
          <p:nvPr>
            <p:ph type="sldNum" sz="quarter" idx="12"/>
          </p:nvPr>
        </p:nvSpPr>
        <p:spPr>
          <a:noFill/>
        </p:spPr>
        <p:txBody>
          <a:bodyPr/>
          <a:lstStyle/>
          <a:p>
            <a:fld id="{0A628306-4AFE-4E77-8DF0-2EC40BBA3A35}" type="slidenum">
              <a:rPr lang="en-US" smtClean="0"/>
              <a:pPr/>
              <a:t>22</a:t>
            </a:fld>
            <a:endParaRPr lang="en-US" smtClean="0"/>
          </a:p>
        </p:txBody>
      </p:sp>
      <p:sp>
        <p:nvSpPr>
          <p:cNvPr id="5" name="Footer Placeholder 4"/>
          <p:cNvSpPr>
            <a:spLocks noGrp="1"/>
          </p:cNvSpPr>
          <p:nvPr>
            <p:ph type="ftr" sz="quarter" idx="11"/>
          </p:nvPr>
        </p:nvSpPr>
        <p:spPr/>
        <p:txBody>
          <a:bodyPr/>
          <a:lstStyle/>
          <a:p>
            <a:pPr>
              <a:defRPr/>
            </a:pPr>
            <a:r>
              <a:rPr lang="en-US" smtClean="0"/>
              <a:t>© 2013 - Brad Myers</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t>Java Beans Features</a:t>
            </a:r>
          </a:p>
        </p:txBody>
      </p:sp>
      <p:sp>
        <p:nvSpPr>
          <p:cNvPr id="23555" name="Rectangle 3"/>
          <p:cNvSpPr>
            <a:spLocks noGrp="1" noChangeArrowheads="1"/>
          </p:cNvSpPr>
          <p:nvPr>
            <p:ph idx="1"/>
          </p:nvPr>
        </p:nvSpPr>
        <p:spPr>
          <a:xfrm>
            <a:off x="457200" y="1524000"/>
            <a:ext cx="8229600" cy="4411662"/>
          </a:xfrm>
        </p:spPr>
        <p:txBody>
          <a:bodyPr/>
          <a:lstStyle/>
          <a:p>
            <a:pPr eaLnBrk="1" hangingPunct="1">
              <a:lnSpc>
                <a:spcPct val="80000"/>
              </a:lnSpc>
            </a:pPr>
            <a:r>
              <a:rPr lang="en-US" sz="2800" b="1" dirty="0" smtClean="0"/>
              <a:t>Introspection</a:t>
            </a:r>
            <a:r>
              <a:rPr lang="en-US" sz="2800" dirty="0" smtClean="0"/>
              <a:t>: enables a builder tool to analyze how a Bean works </a:t>
            </a:r>
          </a:p>
          <a:p>
            <a:pPr eaLnBrk="1" hangingPunct="1">
              <a:lnSpc>
                <a:spcPct val="80000"/>
              </a:lnSpc>
            </a:pPr>
            <a:r>
              <a:rPr lang="en-US" sz="2800" b="1" dirty="0" smtClean="0"/>
              <a:t>Customization</a:t>
            </a:r>
            <a:r>
              <a:rPr lang="en-US" sz="2800" dirty="0" smtClean="0"/>
              <a:t>: enables a developer to use an app builder tool to customize the appearance and behavior of a Bean </a:t>
            </a:r>
          </a:p>
          <a:p>
            <a:pPr eaLnBrk="1" hangingPunct="1">
              <a:lnSpc>
                <a:spcPct val="80000"/>
              </a:lnSpc>
            </a:pPr>
            <a:r>
              <a:rPr lang="en-US" sz="2800" b="1" dirty="0" smtClean="0"/>
              <a:t>Events</a:t>
            </a:r>
            <a:r>
              <a:rPr lang="en-US" sz="2800" dirty="0" smtClean="0"/>
              <a:t>: enables Beans to communicate and connect together </a:t>
            </a:r>
          </a:p>
          <a:p>
            <a:pPr eaLnBrk="1" hangingPunct="1">
              <a:lnSpc>
                <a:spcPct val="80000"/>
              </a:lnSpc>
            </a:pPr>
            <a:r>
              <a:rPr lang="en-US" sz="2800" b="1" dirty="0" smtClean="0"/>
              <a:t>Properties</a:t>
            </a:r>
            <a:r>
              <a:rPr lang="en-US" sz="2800" dirty="0" smtClean="0"/>
              <a:t>: enable developers to customize and program with Beans </a:t>
            </a:r>
          </a:p>
          <a:p>
            <a:pPr eaLnBrk="1" hangingPunct="1">
              <a:lnSpc>
                <a:spcPct val="80000"/>
              </a:lnSpc>
            </a:pPr>
            <a:r>
              <a:rPr lang="en-US" sz="2800" b="1" dirty="0" smtClean="0"/>
              <a:t>Persistence</a:t>
            </a:r>
            <a:r>
              <a:rPr lang="en-US" sz="2800" dirty="0" smtClean="0"/>
              <a:t>: enables developers to customize Beans in an app builder, and then retrieve those Beans, with customized features intact, for future use</a:t>
            </a:r>
          </a:p>
        </p:txBody>
      </p:sp>
      <p:sp>
        <p:nvSpPr>
          <p:cNvPr id="23556" name="Slide Number Placeholder 5"/>
          <p:cNvSpPr>
            <a:spLocks noGrp="1"/>
          </p:cNvSpPr>
          <p:nvPr>
            <p:ph type="sldNum" sz="quarter" idx="12"/>
          </p:nvPr>
        </p:nvSpPr>
        <p:spPr>
          <a:noFill/>
        </p:spPr>
        <p:txBody>
          <a:bodyPr/>
          <a:lstStyle/>
          <a:p>
            <a:fld id="{A0802D1F-431E-40E2-868E-F7D052EF53CD}" type="slidenum">
              <a:rPr lang="en-US" smtClean="0"/>
              <a:pPr/>
              <a:t>23</a:t>
            </a:fld>
            <a:endParaRPr lang="en-US" smtClean="0"/>
          </a:p>
        </p:txBody>
      </p:sp>
      <p:sp>
        <p:nvSpPr>
          <p:cNvPr id="5" name="Footer Placeholder 4"/>
          <p:cNvSpPr>
            <a:spLocks noGrp="1"/>
          </p:cNvSpPr>
          <p:nvPr>
            <p:ph type="ftr" sz="quarter" idx="11"/>
          </p:nvPr>
        </p:nvSpPr>
        <p:spPr/>
        <p:txBody>
          <a:bodyPr/>
          <a:lstStyle/>
          <a:p>
            <a:pPr>
              <a:defRPr/>
            </a:pPr>
            <a:r>
              <a:rPr lang="en-US" smtClean="0"/>
              <a:t>© 2013 - Brad Myers</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Java 2</a:t>
            </a:r>
          </a:p>
        </p:txBody>
      </p:sp>
      <p:sp>
        <p:nvSpPr>
          <p:cNvPr id="24579" name="Rectangle 3"/>
          <p:cNvSpPr>
            <a:spLocks noGrp="1" noChangeArrowheads="1"/>
          </p:cNvSpPr>
          <p:nvPr>
            <p:ph idx="1"/>
          </p:nvPr>
        </p:nvSpPr>
        <p:spPr/>
        <p:txBody>
          <a:bodyPr/>
          <a:lstStyle/>
          <a:p>
            <a:pPr eaLnBrk="1" hangingPunct="1"/>
            <a:r>
              <a:rPr lang="en-US" smtClean="0"/>
              <a:t>The Extensible Runtime Containment and Services Protocol - find out about the container of the bean </a:t>
            </a:r>
          </a:p>
          <a:p>
            <a:pPr eaLnBrk="1" hangingPunct="1"/>
            <a:r>
              <a:rPr lang="en-US" smtClean="0"/>
              <a:t>The Drag and Drop Subsystem for the Java Foundation Classes - interoperate with native drag-and-drop </a:t>
            </a:r>
          </a:p>
          <a:p>
            <a:pPr eaLnBrk="1" hangingPunct="1"/>
            <a:r>
              <a:rPr lang="en-US" smtClean="0"/>
              <a:t>The JavaBeans Activation Framework - find type of data and what operations are available for it</a:t>
            </a:r>
          </a:p>
        </p:txBody>
      </p:sp>
      <p:sp>
        <p:nvSpPr>
          <p:cNvPr id="24580" name="Slide Number Placeholder 5"/>
          <p:cNvSpPr>
            <a:spLocks noGrp="1"/>
          </p:cNvSpPr>
          <p:nvPr>
            <p:ph type="sldNum" sz="quarter" idx="12"/>
          </p:nvPr>
        </p:nvSpPr>
        <p:spPr>
          <a:noFill/>
        </p:spPr>
        <p:txBody>
          <a:bodyPr/>
          <a:lstStyle/>
          <a:p>
            <a:fld id="{A7BB9B4B-4F38-4730-9D7B-C4C07805FF4A}" type="slidenum">
              <a:rPr lang="en-US" smtClean="0"/>
              <a:pPr/>
              <a:t>24</a:t>
            </a:fld>
            <a:endParaRPr lang="en-US" smtClean="0"/>
          </a:p>
        </p:txBody>
      </p:sp>
      <p:sp>
        <p:nvSpPr>
          <p:cNvPr id="5" name="Footer Placeholder 4"/>
          <p:cNvSpPr>
            <a:spLocks noGrp="1"/>
          </p:cNvSpPr>
          <p:nvPr>
            <p:ph type="ftr" sz="quarter" idx="11"/>
          </p:nvPr>
        </p:nvSpPr>
        <p:spPr/>
        <p:txBody>
          <a:bodyPr/>
          <a:lstStyle/>
          <a:p>
            <a:pPr>
              <a:defRPr/>
            </a:pPr>
            <a:r>
              <a:rPr lang="en-US" smtClean="0"/>
              <a:t>© 2013 - Brad Myers</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t>Java Beans Spec</a:t>
            </a:r>
          </a:p>
        </p:txBody>
      </p:sp>
      <p:sp>
        <p:nvSpPr>
          <p:cNvPr id="25603" name="Rectangle 3"/>
          <p:cNvSpPr>
            <a:spLocks noGrp="1" noChangeArrowheads="1"/>
          </p:cNvSpPr>
          <p:nvPr>
            <p:ph idx="1"/>
          </p:nvPr>
        </p:nvSpPr>
        <p:spPr>
          <a:xfrm>
            <a:off x="381000" y="1447800"/>
            <a:ext cx="8458200" cy="4411663"/>
          </a:xfrm>
        </p:spPr>
        <p:txBody>
          <a:bodyPr/>
          <a:lstStyle/>
          <a:p>
            <a:pPr eaLnBrk="1" hangingPunct="1">
              <a:lnSpc>
                <a:spcPct val="90000"/>
              </a:lnSpc>
            </a:pPr>
            <a:r>
              <a:rPr lang="en-US" sz="2400" dirty="0" smtClean="0"/>
              <a:t>JavaBeans Web Pages </a:t>
            </a:r>
            <a:r>
              <a:rPr lang="en-US" sz="1600" dirty="0" smtClean="0"/>
              <a:t>(</a:t>
            </a:r>
            <a:r>
              <a:rPr lang="en-US" sz="1600" dirty="0" smtClean="0">
                <a:hlinkClick r:id="rId2"/>
              </a:rPr>
              <a:t>http://docs.oracle.com/javase/7/docs/api/index.html?java/beans/Beans.html</a:t>
            </a:r>
            <a:r>
              <a:rPr lang="en-US" sz="1600" dirty="0" smtClean="0"/>
              <a:t>)</a:t>
            </a:r>
            <a:endParaRPr lang="en-US" sz="1800" dirty="0" smtClean="0"/>
          </a:p>
          <a:p>
            <a:pPr eaLnBrk="1" hangingPunct="1">
              <a:lnSpc>
                <a:spcPct val="90000"/>
              </a:lnSpc>
            </a:pPr>
            <a:r>
              <a:rPr lang="en-US" sz="2400" dirty="0" smtClean="0"/>
              <a:t>Not much changed since version 1.01 from December 1996</a:t>
            </a:r>
          </a:p>
          <a:p>
            <a:pPr eaLnBrk="1" hangingPunct="1">
              <a:lnSpc>
                <a:spcPct val="90000"/>
              </a:lnSpc>
            </a:pPr>
            <a:r>
              <a:rPr lang="en-US" sz="2400" dirty="0" smtClean="0"/>
              <a:t>Never addressed: </a:t>
            </a:r>
            <a:r>
              <a:rPr lang="en-US" sz="2400" dirty="0" err="1" smtClean="0"/>
              <a:t>Menubar</a:t>
            </a:r>
            <a:r>
              <a:rPr lang="en-US" sz="2400" dirty="0" smtClean="0"/>
              <a:t> merging, etc. </a:t>
            </a:r>
          </a:p>
          <a:p>
            <a:pPr eaLnBrk="1" hangingPunct="1">
              <a:lnSpc>
                <a:spcPct val="90000"/>
              </a:lnSpc>
            </a:pPr>
            <a:r>
              <a:rPr lang="en-US" sz="2400" dirty="0" smtClean="0"/>
              <a:t>Used to have a list of Commercial Beans from Java site, but all gone:</a:t>
            </a:r>
          </a:p>
          <a:p>
            <a:pPr lvl="1" eaLnBrk="1" hangingPunct="1">
              <a:lnSpc>
                <a:spcPct val="90000"/>
              </a:lnSpc>
            </a:pPr>
            <a:r>
              <a:rPr lang="en-US" sz="1800" dirty="0" smtClean="0">
                <a:hlinkClick r:id="rId3"/>
              </a:rPr>
              <a:t>http://java.sun.com/products/javabeans/marketing.html</a:t>
            </a:r>
            <a:endParaRPr lang="en-US" sz="1800" dirty="0" smtClean="0"/>
          </a:p>
          <a:p>
            <a:pPr lvl="1" eaLnBrk="1" hangingPunct="1">
              <a:lnSpc>
                <a:spcPct val="90000"/>
              </a:lnSpc>
            </a:pPr>
            <a:r>
              <a:rPr lang="en-US" sz="1800" dirty="0" smtClean="0">
                <a:hlinkClick r:id="rId4"/>
              </a:rPr>
              <a:t>http://java.sun.com/products/javabeans/directory</a:t>
            </a:r>
            <a:endParaRPr lang="en-US" sz="1800" dirty="0" smtClean="0"/>
          </a:p>
          <a:p>
            <a:pPr lvl="1" eaLnBrk="1" hangingPunct="1">
              <a:lnSpc>
                <a:spcPct val="90000"/>
              </a:lnSpc>
            </a:pPr>
            <a:r>
              <a:rPr lang="en-US" sz="1800" dirty="0" smtClean="0">
                <a:hlinkClick r:id="rId5"/>
              </a:rPr>
              <a:t>http://beans.cuesta.com/</a:t>
            </a:r>
            <a:endParaRPr lang="en-US" sz="1800" dirty="0" smtClean="0"/>
          </a:p>
          <a:p>
            <a:pPr lvl="1" eaLnBrk="1" hangingPunct="1">
              <a:lnSpc>
                <a:spcPct val="90000"/>
              </a:lnSpc>
            </a:pPr>
            <a:r>
              <a:rPr lang="en-US" sz="2000" dirty="0" smtClean="0"/>
              <a:t>332 as of 4/24/00 up from 257 as of 4/19/99</a:t>
            </a:r>
          </a:p>
          <a:p>
            <a:pPr lvl="1" eaLnBrk="1" hangingPunct="1">
              <a:lnSpc>
                <a:spcPct val="90000"/>
              </a:lnSpc>
            </a:pPr>
            <a:r>
              <a:rPr lang="en-US" sz="2000" strike="sngStrike" dirty="0" smtClean="0">
                <a:hlinkClick r:id="rId6"/>
              </a:rPr>
              <a:t>http://www.jfind.com/listings/c4-1.shtml</a:t>
            </a:r>
            <a:r>
              <a:rPr lang="en-US" sz="2000" strike="sngStrike" dirty="0" smtClean="0"/>
              <a:t> </a:t>
            </a:r>
            <a:r>
              <a:rPr lang="en-US" sz="2000" strike="sngStrike" dirty="0" smtClean="0"/>
              <a:t>had </a:t>
            </a:r>
            <a:r>
              <a:rPr lang="en-US" sz="2000" strike="sngStrike" dirty="0" smtClean="0"/>
              <a:t>179 java beans (2009</a:t>
            </a:r>
            <a:r>
              <a:rPr lang="en-US" sz="2000" strike="sngStrike" dirty="0" smtClean="0"/>
              <a:t>)</a:t>
            </a:r>
          </a:p>
          <a:p>
            <a:pPr lvl="1" eaLnBrk="1" hangingPunct="1">
              <a:lnSpc>
                <a:spcPct val="90000"/>
              </a:lnSpc>
            </a:pPr>
            <a:r>
              <a:rPr lang="en-US" sz="2000" dirty="0" smtClean="0"/>
              <a:t>(none listed on Wikipedia)</a:t>
            </a:r>
            <a:endParaRPr lang="en-US" sz="2000" dirty="0" smtClean="0"/>
          </a:p>
        </p:txBody>
      </p:sp>
      <p:sp>
        <p:nvSpPr>
          <p:cNvPr id="25604" name="Slide Number Placeholder 5"/>
          <p:cNvSpPr>
            <a:spLocks noGrp="1"/>
          </p:cNvSpPr>
          <p:nvPr>
            <p:ph type="sldNum" sz="quarter" idx="12"/>
          </p:nvPr>
        </p:nvSpPr>
        <p:spPr>
          <a:noFill/>
        </p:spPr>
        <p:txBody>
          <a:bodyPr/>
          <a:lstStyle/>
          <a:p>
            <a:fld id="{665AFCF0-C150-4EC4-B897-D254DD1D4352}" type="slidenum">
              <a:rPr lang="en-US" smtClean="0"/>
              <a:pPr/>
              <a:t>25</a:t>
            </a:fld>
            <a:endParaRPr lang="en-US" smtClean="0"/>
          </a:p>
        </p:txBody>
      </p:sp>
      <p:cxnSp>
        <p:nvCxnSpPr>
          <p:cNvPr id="25605" name="Straight Connector 5"/>
          <p:cNvCxnSpPr>
            <a:cxnSpLocks noChangeShapeType="1"/>
          </p:cNvCxnSpPr>
          <p:nvPr/>
        </p:nvCxnSpPr>
        <p:spPr bwMode="auto">
          <a:xfrm>
            <a:off x="1066800" y="4114800"/>
            <a:ext cx="5791200" cy="1588"/>
          </a:xfrm>
          <a:prstGeom prst="line">
            <a:avLst/>
          </a:prstGeom>
          <a:noFill/>
          <a:ln w="9525" algn="ctr">
            <a:solidFill>
              <a:schemeClr val="tx1"/>
            </a:solidFill>
            <a:miter lim="800000"/>
            <a:headEnd/>
            <a:tailEnd/>
          </a:ln>
        </p:spPr>
      </p:cxnSp>
      <p:cxnSp>
        <p:nvCxnSpPr>
          <p:cNvPr id="25606" name="Straight Connector 6"/>
          <p:cNvCxnSpPr>
            <a:cxnSpLocks noChangeShapeType="1"/>
          </p:cNvCxnSpPr>
          <p:nvPr/>
        </p:nvCxnSpPr>
        <p:spPr bwMode="auto">
          <a:xfrm>
            <a:off x="1066800" y="4419600"/>
            <a:ext cx="5791200" cy="1588"/>
          </a:xfrm>
          <a:prstGeom prst="line">
            <a:avLst/>
          </a:prstGeom>
          <a:noFill/>
          <a:ln w="9525" algn="ctr">
            <a:solidFill>
              <a:schemeClr val="tx1"/>
            </a:solidFill>
            <a:miter lim="800000"/>
            <a:headEnd/>
            <a:tailEnd/>
          </a:ln>
        </p:spPr>
      </p:cxnSp>
      <p:cxnSp>
        <p:nvCxnSpPr>
          <p:cNvPr id="25607" name="Straight Connector 7"/>
          <p:cNvCxnSpPr>
            <a:cxnSpLocks noChangeShapeType="1"/>
          </p:cNvCxnSpPr>
          <p:nvPr/>
        </p:nvCxnSpPr>
        <p:spPr bwMode="auto">
          <a:xfrm>
            <a:off x="1066800" y="4724400"/>
            <a:ext cx="5791200" cy="1588"/>
          </a:xfrm>
          <a:prstGeom prst="line">
            <a:avLst/>
          </a:prstGeom>
          <a:noFill/>
          <a:ln w="9525" algn="ctr">
            <a:solidFill>
              <a:schemeClr val="tx1"/>
            </a:solidFill>
            <a:miter lim="800000"/>
            <a:headEnd/>
            <a:tailEnd/>
          </a:ln>
        </p:spPr>
      </p:cxnSp>
      <p:sp>
        <p:nvSpPr>
          <p:cNvPr id="8" name="Footer Placeholder 7"/>
          <p:cNvSpPr>
            <a:spLocks noGrp="1"/>
          </p:cNvSpPr>
          <p:nvPr>
            <p:ph type="ftr" sz="quarter" idx="11"/>
          </p:nvPr>
        </p:nvSpPr>
        <p:spPr/>
        <p:txBody>
          <a:bodyPr/>
          <a:lstStyle/>
          <a:p>
            <a:pPr>
              <a:defRPr/>
            </a:pPr>
            <a:r>
              <a:rPr lang="en-US" smtClean="0"/>
              <a:t>© 2013 - Brad Myers</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t>Microsoft's .Net</a:t>
            </a:r>
          </a:p>
        </p:txBody>
      </p:sp>
      <p:sp>
        <p:nvSpPr>
          <p:cNvPr id="26627" name="Rectangle 3"/>
          <p:cNvSpPr>
            <a:spLocks noGrp="1" noChangeArrowheads="1"/>
          </p:cNvSpPr>
          <p:nvPr>
            <p:ph idx="1"/>
          </p:nvPr>
        </p:nvSpPr>
        <p:spPr>
          <a:xfrm>
            <a:off x="457200" y="1447800"/>
            <a:ext cx="8229600" cy="4411662"/>
          </a:xfrm>
        </p:spPr>
        <p:txBody>
          <a:bodyPr/>
          <a:lstStyle/>
          <a:p>
            <a:pPr eaLnBrk="1" hangingPunct="1"/>
            <a:r>
              <a:rPr lang="en-US" dirty="0" smtClean="0"/>
              <a:t>Announced mid-2000, released Summer 2001</a:t>
            </a:r>
          </a:p>
          <a:p>
            <a:pPr eaLnBrk="1" hangingPunct="1"/>
            <a:r>
              <a:rPr lang="en-US" dirty="0" smtClean="0"/>
              <a:t>Component technology for the Internet </a:t>
            </a:r>
          </a:p>
          <a:p>
            <a:pPr eaLnBrk="1" hangingPunct="1"/>
            <a:r>
              <a:rPr lang="en-US" dirty="0" smtClean="0"/>
              <a:t>Focus on putting “web services" together from parts by different vendors </a:t>
            </a:r>
          </a:p>
          <a:p>
            <a:pPr eaLnBrk="1" hangingPunct="1"/>
            <a:r>
              <a:rPr lang="en-US" dirty="0" smtClean="0"/>
              <a:t>see, for example:</a:t>
            </a:r>
          </a:p>
          <a:p>
            <a:pPr lvl="1" eaLnBrk="1" hangingPunct="1"/>
            <a:r>
              <a:rPr lang="en-US" i="1" dirty="0" smtClean="0"/>
              <a:t>J2EE vs. Microsoft.NET: A comparison of building XML-based web services</a:t>
            </a:r>
            <a:r>
              <a:rPr lang="en-US" dirty="0" smtClean="0"/>
              <a:t>, by Chad </a:t>
            </a:r>
            <a:r>
              <a:rPr lang="en-US" dirty="0" err="1" smtClean="0"/>
              <a:t>Vawter</a:t>
            </a:r>
            <a:r>
              <a:rPr lang="en-US" dirty="0" smtClean="0"/>
              <a:t> and Ed Roman June 2001.</a:t>
            </a:r>
            <a:br>
              <a:rPr lang="en-US" dirty="0" smtClean="0"/>
            </a:br>
            <a:r>
              <a:rPr lang="en-US" sz="1800" dirty="0" smtClean="0">
                <a:hlinkClick r:id="rId2"/>
              </a:rPr>
              <a:t>http://www.theserverside.com/tt/articles/article.tss?l=J2EE-vs-DOTNET</a:t>
            </a:r>
            <a:endParaRPr lang="en-US" sz="1800" dirty="0" smtClean="0"/>
          </a:p>
        </p:txBody>
      </p:sp>
      <p:sp>
        <p:nvSpPr>
          <p:cNvPr id="26628" name="Slide Number Placeholder 5"/>
          <p:cNvSpPr>
            <a:spLocks noGrp="1"/>
          </p:cNvSpPr>
          <p:nvPr>
            <p:ph type="sldNum" sz="quarter" idx="12"/>
          </p:nvPr>
        </p:nvSpPr>
        <p:spPr>
          <a:noFill/>
        </p:spPr>
        <p:txBody>
          <a:bodyPr/>
          <a:lstStyle/>
          <a:p>
            <a:fld id="{FF0516ED-1008-4772-86D1-D6219F9BB3F8}" type="slidenum">
              <a:rPr lang="en-US" smtClean="0"/>
              <a:pPr/>
              <a:t>26</a:t>
            </a:fld>
            <a:endParaRPr lang="en-US" smtClean="0"/>
          </a:p>
        </p:txBody>
      </p:sp>
      <p:sp>
        <p:nvSpPr>
          <p:cNvPr id="5" name="Footer Placeholder 4"/>
          <p:cNvSpPr>
            <a:spLocks noGrp="1"/>
          </p:cNvSpPr>
          <p:nvPr>
            <p:ph type="ftr" sz="quarter" idx="11"/>
          </p:nvPr>
        </p:nvSpPr>
        <p:spPr/>
        <p:txBody>
          <a:bodyPr/>
          <a:lstStyle/>
          <a:p>
            <a:pPr>
              <a:defRPr/>
            </a:pPr>
            <a:r>
              <a:rPr lang="en-US" smtClean="0"/>
              <a:t>© 2013 - Brad Myers</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.Net parts</a:t>
            </a:r>
          </a:p>
        </p:txBody>
      </p:sp>
      <p:sp>
        <p:nvSpPr>
          <p:cNvPr id="27651" name="Rectangle 3"/>
          <p:cNvSpPr>
            <a:spLocks noGrp="1" noChangeArrowheads="1"/>
          </p:cNvSpPr>
          <p:nvPr>
            <p:ph idx="1"/>
          </p:nvPr>
        </p:nvSpPr>
        <p:spPr/>
        <p:txBody>
          <a:bodyPr/>
          <a:lstStyle/>
          <a:p>
            <a:pPr eaLnBrk="1" hangingPunct="1"/>
            <a:r>
              <a:rPr lang="en-US" smtClean="0"/>
              <a:t>Common Language Runtime (CLR)</a:t>
            </a:r>
          </a:p>
          <a:p>
            <a:pPr lvl="1" eaLnBrk="1" hangingPunct="1"/>
            <a:r>
              <a:rPr lang="en-US" smtClean="0"/>
              <a:t>Supports various language implementations</a:t>
            </a:r>
          </a:p>
          <a:p>
            <a:pPr eaLnBrk="1" hangingPunct="1"/>
            <a:r>
              <a:rPr lang="en-US" smtClean="0"/>
              <a:t>New languages, like C#</a:t>
            </a:r>
          </a:p>
          <a:p>
            <a:pPr eaLnBrk="1" hangingPunct="1"/>
            <a:r>
              <a:rPr lang="en-US" smtClean="0"/>
              <a:t>New version of Visual Basic, more OO</a:t>
            </a:r>
          </a:p>
          <a:p>
            <a:pPr eaLnBrk="1" hangingPunct="1"/>
            <a:r>
              <a:rPr lang="en-US" smtClean="0"/>
              <a:t>New SDKs for graphics, etc. accessible from C# and VB.Net</a:t>
            </a:r>
          </a:p>
          <a:p>
            <a:pPr lvl="1" eaLnBrk="1" hangingPunct="1"/>
            <a:r>
              <a:rPr lang="en-US" smtClean="0"/>
              <a:t>“.Net Compact Framework” for PocketPCs</a:t>
            </a:r>
          </a:p>
          <a:p>
            <a:pPr eaLnBrk="1" hangingPunct="1">
              <a:buSzTx/>
              <a:buFont typeface="Wingdings" pitchFamily="2" charset="2"/>
              <a:buChar char="F"/>
            </a:pPr>
            <a:r>
              <a:rPr lang="en-US" smtClean="0"/>
              <a:t>SDKs for communicating using XML as if remote procedure calls</a:t>
            </a:r>
          </a:p>
        </p:txBody>
      </p:sp>
      <p:sp>
        <p:nvSpPr>
          <p:cNvPr id="27652" name="Slide Number Placeholder 5"/>
          <p:cNvSpPr>
            <a:spLocks noGrp="1"/>
          </p:cNvSpPr>
          <p:nvPr>
            <p:ph type="sldNum" sz="quarter" idx="12"/>
          </p:nvPr>
        </p:nvSpPr>
        <p:spPr>
          <a:noFill/>
        </p:spPr>
        <p:txBody>
          <a:bodyPr/>
          <a:lstStyle/>
          <a:p>
            <a:fld id="{A7680A60-56D1-4223-A219-952B2F12DB5D}" type="slidenum">
              <a:rPr lang="en-US" smtClean="0"/>
              <a:pPr/>
              <a:t>27</a:t>
            </a:fld>
            <a:endParaRPr lang="en-US" smtClean="0"/>
          </a:p>
        </p:txBody>
      </p:sp>
      <p:sp>
        <p:nvSpPr>
          <p:cNvPr id="5" name="Footer Placeholder 4"/>
          <p:cNvSpPr>
            <a:spLocks noGrp="1"/>
          </p:cNvSpPr>
          <p:nvPr>
            <p:ph type="ftr" sz="quarter" idx="11"/>
          </p:nvPr>
        </p:nvSpPr>
        <p:spPr/>
        <p:txBody>
          <a:bodyPr/>
          <a:lstStyle/>
          <a:p>
            <a:pPr>
              <a:defRPr/>
            </a:pPr>
            <a:r>
              <a:rPr lang="en-US" smtClean="0"/>
              <a:t>© 2013 - Brad Myers</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smtClean="0"/>
              <a:t>Service-Oriented Architecture</a:t>
            </a:r>
          </a:p>
        </p:txBody>
      </p:sp>
      <p:sp>
        <p:nvSpPr>
          <p:cNvPr id="28675" name="Content Placeholder 2"/>
          <p:cNvSpPr>
            <a:spLocks noGrp="1"/>
          </p:cNvSpPr>
          <p:nvPr>
            <p:ph idx="1"/>
          </p:nvPr>
        </p:nvSpPr>
        <p:spPr>
          <a:xfrm>
            <a:off x="457200" y="1371600"/>
            <a:ext cx="8229600" cy="4953000"/>
          </a:xfrm>
        </p:spPr>
        <p:txBody>
          <a:bodyPr/>
          <a:lstStyle/>
          <a:p>
            <a:pPr eaLnBrk="1" hangingPunct="1"/>
            <a:r>
              <a:rPr lang="en-US" sz="2400" smtClean="0"/>
              <a:t>Like components on the Web</a:t>
            </a:r>
          </a:p>
          <a:p>
            <a:pPr eaLnBrk="1" hangingPunct="1"/>
            <a:r>
              <a:rPr lang="en-US" sz="2400" smtClean="0"/>
              <a:t>Also called “web services”</a:t>
            </a:r>
          </a:p>
          <a:p>
            <a:pPr eaLnBrk="1" hangingPunct="1"/>
            <a:r>
              <a:rPr lang="en-US" sz="2400" smtClean="0"/>
              <a:t>Each “service” (like a component) does a particular thing</a:t>
            </a:r>
          </a:p>
          <a:p>
            <a:pPr lvl="1" eaLnBrk="1" hangingPunct="1"/>
            <a:r>
              <a:rPr lang="en-US" sz="2000" smtClean="0"/>
              <a:t>May each be on different machines</a:t>
            </a:r>
          </a:p>
          <a:p>
            <a:pPr lvl="1" eaLnBrk="1" hangingPunct="1"/>
            <a:r>
              <a:rPr lang="en-US" sz="2000" smtClean="0"/>
              <a:t>Communicate to the client through messages</a:t>
            </a:r>
          </a:p>
          <a:p>
            <a:pPr lvl="1" eaLnBrk="1" hangingPunct="1"/>
            <a:r>
              <a:rPr lang="en-US" sz="2000" smtClean="0"/>
              <a:t>Services do not (usually) communicate with other services</a:t>
            </a:r>
          </a:p>
          <a:p>
            <a:pPr eaLnBrk="1" hangingPunct="1"/>
            <a:r>
              <a:rPr lang="en-US" sz="2400" smtClean="0"/>
              <a:t>Usually, services access or update a database</a:t>
            </a:r>
          </a:p>
          <a:p>
            <a:pPr eaLnBrk="1" hangingPunct="1"/>
            <a:r>
              <a:rPr lang="en-US" sz="2400" smtClean="0"/>
              <a:t>Concept: replaceable, composable</a:t>
            </a:r>
          </a:p>
          <a:p>
            <a:pPr lvl="1" eaLnBrk="1" hangingPunct="1"/>
            <a:r>
              <a:rPr lang="en-US" sz="2000" smtClean="0"/>
              <a:t>Get a credit card service from one vendor, and combine with ordering from a different vendor</a:t>
            </a:r>
          </a:p>
        </p:txBody>
      </p:sp>
      <p:sp>
        <p:nvSpPr>
          <p:cNvPr id="28676" name="Slide Number Placeholder 3"/>
          <p:cNvSpPr>
            <a:spLocks noGrp="1"/>
          </p:cNvSpPr>
          <p:nvPr>
            <p:ph type="sldNum" sz="quarter" idx="12"/>
          </p:nvPr>
        </p:nvSpPr>
        <p:spPr>
          <a:noFill/>
        </p:spPr>
        <p:txBody>
          <a:bodyPr/>
          <a:lstStyle/>
          <a:p>
            <a:fld id="{9009C930-36A3-4C42-B1E0-2C1F5DEE6789}" type="slidenum">
              <a:rPr lang="en-US" smtClean="0"/>
              <a:pPr/>
              <a:t>28</a:t>
            </a:fld>
            <a:endParaRPr lang="en-US" smtClean="0"/>
          </a:p>
        </p:txBody>
      </p:sp>
      <p:sp>
        <p:nvSpPr>
          <p:cNvPr id="5" name="Footer Placeholder 4"/>
          <p:cNvSpPr>
            <a:spLocks noGrp="1"/>
          </p:cNvSpPr>
          <p:nvPr>
            <p:ph type="ftr" sz="quarter" idx="11"/>
          </p:nvPr>
        </p:nvSpPr>
        <p:spPr/>
        <p:txBody>
          <a:bodyPr/>
          <a:lstStyle/>
          <a:p>
            <a:pPr>
              <a:defRPr/>
            </a:pPr>
            <a:r>
              <a:rPr lang="en-US" smtClean="0"/>
              <a:t>© 2013 - Brad Myers</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122238"/>
            <a:ext cx="7543800" cy="944562"/>
          </a:xfrm>
        </p:spPr>
        <p:txBody>
          <a:bodyPr/>
          <a:lstStyle/>
          <a:p>
            <a:pPr eaLnBrk="1" hangingPunct="1"/>
            <a:r>
              <a:rPr lang="en-US" dirty="0" smtClean="0"/>
              <a:t>SOA protocols</a:t>
            </a:r>
          </a:p>
        </p:txBody>
      </p:sp>
      <p:sp>
        <p:nvSpPr>
          <p:cNvPr id="29699" name="Content Placeholder 2"/>
          <p:cNvSpPr>
            <a:spLocks noGrp="1"/>
          </p:cNvSpPr>
          <p:nvPr>
            <p:ph idx="1"/>
          </p:nvPr>
        </p:nvSpPr>
        <p:spPr>
          <a:xfrm>
            <a:off x="457200" y="1143000"/>
            <a:ext cx="8229600" cy="4411662"/>
          </a:xfrm>
        </p:spPr>
        <p:txBody>
          <a:bodyPr/>
          <a:lstStyle/>
          <a:p>
            <a:pPr eaLnBrk="1" hangingPunct="1"/>
            <a:r>
              <a:rPr lang="en-US" dirty="0" smtClean="0"/>
              <a:t>Communicate to the services using a protocol over the web</a:t>
            </a:r>
          </a:p>
          <a:p>
            <a:pPr lvl="1" eaLnBrk="1" hangingPunct="1"/>
            <a:r>
              <a:rPr lang="en-US" dirty="0" smtClean="0"/>
              <a:t>Two popular methods: SOAP &amp; REST</a:t>
            </a:r>
          </a:p>
          <a:p>
            <a:pPr lvl="1" eaLnBrk="1" hangingPunct="1"/>
            <a:r>
              <a:rPr lang="en-US" dirty="0" smtClean="0"/>
              <a:t>SOAP: Simple Object Access Protocol uses XML to provide Remote-Procedure Call semantics</a:t>
            </a:r>
          </a:p>
          <a:p>
            <a:pPr lvl="2" eaLnBrk="1" hangingPunct="1"/>
            <a:r>
              <a:rPr lang="en-US" dirty="0" smtClean="0"/>
              <a:t>Started ~1998</a:t>
            </a:r>
          </a:p>
          <a:p>
            <a:pPr lvl="2" eaLnBrk="1" hangingPunct="1"/>
            <a:r>
              <a:rPr lang="en-US" dirty="0" smtClean="0"/>
              <a:t>Backed by Microsoft</a:t>
            </a:r>
          </a:p>
          <a:p>
            <a:pPr lvl="2" eaLnBrk="1" hangingPunct="1"/>
            <a:r>
              <a:rPr lang="en-US" dirty="0" smtClean="0"/>
              <a:t>SOAP for SOA adds WSDL spec of XML</a:t>
            </a:r>
          </a:p>
          <a:p>
            <a:pPr lvl="3" eaLnBrk="1" hangingPunct="1"/>
            <a:r>
              <a:rPr lang="en-US" dirty="0" smtClean="0"/>
              <a:t>Web Services Description Language ~ 2000, WSDL 2.0 in 2007</a:t>
            </a:r>
          </a:p>
          <a:p>
            <a:pPr lvl="2" eaLnBrk="1" hangingPunct="1"/>
            <a:r>
              <a:rPr lang="en-US" dirty="0" smtClean="0"/>
              <a:t>Complex set up, not flexible, WSDLs tend to be long and hard to understand</a:t>
            </a:r>
          </a:p>
        </p:txBody>
      </p:sp>
      <p:sp>
        <p:nvSpPr>
          <p:cNvPr id="29700" name="Slide Number Placeholder 3"/>
          <p:cNvSpPr>
            <a:spLocks noGrp="1"/>
          </p:cNvSpPr>
          <p:nvPr>
            <p:ph type="sldNum" sz="quarter" idx="12"/>
          </p:nvPr>
        </p:nvSpPr>
        <p:spPr>
          <a:noFill/>
        </p:spPr>
        <p:txBody>
          <a:bodyPr/>
          <a:lstStyle/>
          <a:p>
            <a:fld id="{23E22CDE-AE3D-4EDB-BBB7-BA3409C3A55E}" type="slidenum">
              <a:rPr lang="en-US" smtClean="0"/>
              <a:pPr/>
              <a:t>29</a:t>
            </a:fld>
            <a:endParaRPr lang="en-US" smtClean="0"/>
          </a:p>
        </p:txBody>
      </p:sp>
      <p:sp>
        <p:nvSpPr>
          <p:cNvPr id="5" name="Footer Placeholder 4"/>
          <p:cNvSpPr>
            <a:spLocks noGrp="1"/>
          </p:cNvSpPr>
          <p:nvPr>
            <p:ph type="ftr" sz="quarter" idx="11"/>
          </p:nvPr>
        </p:nvSpPr>
        <p:spPr/>
        <p:txBody>
          <a:bodyPr/>
          <a:lstStyle/>
          <a:p>
            <a:pPr>
              <a:defRPr/>
            </a:pPr>
            <a:r>
              <a:rPr lang="en-US" smtClean="0"/>
              <a:t>© 2013 - Brad Myers</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Overview</a:t>
            </a:r>
          </a:p>
        </p:txBody>
      </p:sp>
      <p:sp>
        <p:nvSpPr>
          <p:cNvPr id="4099" name="Rectangle 3"/>
          <p:cNvSpPr>
            <a:spLocks noGrp="1" noChangeArrowheads="1"/>
          </p:cNvSpPr>
          <p:nvPr>
            <p:ph idx="1"/>
          </p:nvPr>
        </p:nvSpPr>
        <p:spPr>
          <a:xfrm>
            <a:off x="457200" y="1371600"/>
            <a:ext cx="8534400" cy="4411663"/>
          </a:xfrm>
        </p:spPr>
        <p:txBody>
          <a:bodyPr/>
          <a:lstStyle/>
          <a:p>
            <a:pPr eaLnBrk="1" hangingPunct="1">
              <a:lnSpc>
                <a:spcPct val="90000"/>
              </a:lnSpc>
            </a:pPr>
            <a:r>
              <a:rPr lang="en-US" sz="2400" smtClean="0"/>
              <a:t>Andrew Toolkit, OLE, OpenDoc, Java Beans, Microsoft .Net, Service-Oriented Architecture (SOA)</a:t>
            </a:r>
          </a:p>
          <a:p>
            <a:pPr eaLnBrk="1" hangingPunct="1">
              <a:lnSpc>
                <a:spcPct val="90000"/>
              </a:lnSpc>
            </a:pPr>
            <a:r>
              <a:rPr lang="en-US" sz="2800" smtClean="0"/>
              <a:t>Goals: </a:t>
            </a:r>
          </a:p>
          <a:p>
            <a:pPr lvl="1" eaLnBrk="1" hangingPunct="1">
              <a:lnSpc>
                <a:spcPct val="90000"/>
              </a:lnSpc>
            </a:pPr>
            <a:r>
              <a:rPr lang="en-US" sz="2400" smtClean="0"/>
              <a:t>Allow different applications to co-exist closely </a:t>
            </a:r>
          </a:p>
          <a:p>
            <a:pPr lvl="2" eaLnBrk="1" hangingPunct="1">
              <a:lnSpc>
                <a:spcPct val="90000"/>
              </a:lnSpc>
            </a:pPr>
            <a:r>
              <a:rPr lang="en-US" sz="2000" smtClean="0"/>
              <a:t>Data from one to another be "active", unlike Cut and Paste </a:t>
            </a:r>
          </a:p>
          <a:p>
            <a:pPr lvl="2" eaLnBrk="1" hangingPunct="1">
              <a:lnSpc>
                <a:spcPct val="90000"/>
              </a:lnSpc>
            </a:pPr>
            <a:r>
              <a:rPr lang="en-US" sz="2000" smtClean="0"/>
              <a:t>No need for an application to have a viewer for all kinds of data </a:t>
            </a:r>
          </a:p>
          <a:p>
            <a:pPr lvl="2" eaLnBrk="1" hangingPunct="1">
              <a:lnSpc>
                <a:spcPct val="90000"/>
              </a:lnSpc>
            </a:pPr>
            <a:r>
              <a:rPr lang="en-US" sz="2000" smtClean="0"/>
              <a:t>Just invoke the right editor </a:t>
            </a:r>
          </a:p>
          <a:p>
            <a:pPr lvl="1" eaLnBrk="1" hangingPunct="1">
              <a:lnSpc>
                <a:spcPct val="90000"/>
              </a:lnSpc>
            </a:pPr>
            <a:r>
              <a:rPr lang="en-US" sz="2400" smtClean="0"/>
              <a:t>Allow smaller applications because don't have to implement redundant functions </a:t>
            </a:r>
          </a:p>
          <a:p>
            <a:pPr lvl="2" eaLnBrk="1" hangingPunct="1">
              <a:lnSpc>
                <a:spcPct val="90000"/>
              </a:lnSpc>
            </a:pPr>
            <a:r>
              <a:rPr lang="en-US" sz="2000" smtClean="0"/>
              <a:t>No need for Microsoft Word to implement a drawing program </a:t>
            </a:r>
          </a:p>
          <a:p>
            <a:pPr lvl="2" eaLnBrk="1" hangingPunct="1">
              <a:lnSpc>
                <a:spcPct val="90000"/>
              </a:lnSpc>
            </a:pPr>
            <a:r>
              <a:rPr lang="en-US" sz="2000" smtClean="0"/>
              <a:t>PowerPoint and Excel can share a charting program </a:t>
            </a:r>
          </a:p>
          <a:p>
            <a:pPr lvl="2" eaLnBrk="1" hangingPunct="1">
              <a:lnSpc>
                <a:spcPct val="90000"/>
              </a:lnSpc>
            </a:pPr>
            <a:r>
              <a:rPr lang="en-US" sz="2000" smtClean="0"/>
              <a:t>Reusable pieces </a:t>
            </a:r>
          </a:p>
          <a:p>
            <a:pPr lvl="1" eaLnBrk="1" hangingPunct="1">
              <a:lnSpc>
                <a:spcPct val="90000"/>
              </a:lnSpc>
            </a:pPr>
            <a:r>
              <a:rPr lang="en-US" sz="2400" smtClean="0"/>
              <a:t>Allow applications from different vendors to cooperate</a:t>
            </a:r>
          </a:p>
        </p:txBody>
      </p:sp>
      <p:sp>
        <p:nvSpPr>
          <p:cNvPr id="4100" name="Slide Number Placeholder 5"/>
          <p:cNvSpPr>
            <a:spLocks noGrp="1"/>
          </p:cNvSpPr>
          <p:nvPr>
            <p:ph type="sldNum" sz="quarter" idx="12"/>
          </p:nvPr>
        </p:nvSpPr>
        <p:spPr>
          <a:noFill/>
        </p:spPr>
        <p:txBody>
          <a:bodyPr/>
          <a:lstStyle/>
          <a:p>
            <a:fld id="{F13074A2-D444-4D43-B947-A610383B95E5}" type="slidenum">
              <a:rPr lang="en-US" smtClean="0"/>
              <a:pPr/>
              <a:t>3</a:t>
            </a:fld>
            <a:endParaRPr lang="en-US" smtClean="0"/>
          </a:p>
        </p:txBody>
      </p:sp>
      <p:sp>
        <p:nvSpPr>
          <p:cNvPr id="5" name="Footer Placeholder 4"/>
          <p:cNvSpPr>
            <a:spLocks noGrp="1"/>
          </p:cNvSpPr>
          <p:nvPr>
            <p:ph type="ftr" sz="quarter" idx="11"/>
          </p:nvPr>
        </p:nvSpPr>
        <p:spPr/>
        <p:txBody>
          <a:bodyPr/>
          <a:lstStyle/>
          <a:p>
            <a:pPr>
              <a:defRPr/>
            </a:pPr>
            <a:r>
              <a:rPr lang="en-US" smtClean="0"/>
              <a:t>© 2013 - Brad Myers</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ooter Placeholder 3"/>
          <p:cNvSpPr>
            <a:spLocks noGrp="1"/>
          </p:cNvSpPr>
          <p:nvPr>
            <p:ph type="ftr" sz="quarter" idx="10"/>
          </p:nvPr>
        </p:nvSpPr>
        <p:spPr/>
        <p:txBody>
          <a:bodyPr/>
          <a:lstStyle/>
          <a:p>
            <a:r>
              <a:rPr lang="en-US"/>
              <a:t>Brad A. Myers, CMU</a:t>
            </a:r>
          </a:p>
        </p:txBody>
      </p:sp>
      <p:sp>
        <p:nvSpPr>
          <p:cNvPr id="342018" name="Rectangle 2"/>
          <p:cNvSpPr>
            <a:spLocks noGrp="1" noChangeArrowheads="1"/>
          </p:cNvSpPr>
          <p:nvPr>
            <p:ph type="title"/>
          </p:nvPr>
        </p:nvSpPr>
        <p:spPr/>
        <p:txBody>
          <a:bodyPr/>
          <a:lstStyle/>
          <a:p>
            <a:r>
              <a:rPr lang="en-US" sz="4000"/>
              <a:t>Study of APIs for eSOA</a:t>
            </a:r>
          </a:p>
        </p:txBody>
      </p:sp>
      <p:sp>
        <p:nvSpPr>
          <p:cNvPr id="342019" name="Rectangle 3"/>
          <p:cNvSpPr>
            <a:spLocks noGrp="1" noChangeArrowheads="1"/>
          </p:cNvSpPr>
          <p:nvPr>
            <p:ph type="body" idx="1"/>
          </p:nvPr>
        </p:nvSpPr>
        <p:spPr>
          <a:xfrm>
            <a:off x="457200" y="1371600"/>
            <a:ext cx="8229600" cy="4411662"/>
          </a:xfrm>
        </p:spPr>
        <p:txBody>
          <a:bodyPr/>
          <a:lstStyle/>
          <a:p>
            <a:r>
              <a:rPr lang="en-US" sz="2800" dirty="0"/>
              <a:t>Sponsored by SAP</a:t>
            </a:r>
          </a:p>
          <a:p>
            <a:r>
              <a:rPr lang="en-US" sz="2800" dirty="0"/>
              <a:t>Study APIs for Enterprise </a:t>
            </a:r>
            <a:r>
              <a:rPr lang="en-US" sz="2800" dirty="0">
                <a:solidFill>
                  <a:schemeClr val="accent2"/>
                </a:solidFill>
              </a:rPr>
              <a:t>Service-Oriented Architectures</a:t>
            </a:r>
            <a:r>
              <a:rPr lang="en-US" sz="2800" dirty="0"/>
              <a:t> (“Web Services”)</a:t>
            </a:r>
          </a:p>
          <a:p>
            <a:r>
              <a:rPr lang="en-US" sz="2800" dirty="0"/>
              <a:t>Client-server architecture</a:t>
            </a:r>
          </a:p>
          <a:p>
            <a:pPr>
              <a:buFont typeface="Wingdings" pitchFamily="2" charset="2"/>
              <a:buNone/>
            </a:pPr>
            <a:r>
              <a:rPr lang="en-US" sz="2800" dirty="0"/>
              <a:t>	organized into services using</a:t>
            </a:r>
          </a:p>
          <a:p>
            <a:pPr>
              <a:buFont typeface="Wingdings" pitchFamily="2" charset="2"/>
              <a:buNone/>
            </a:pPr>
            <a:r>
              <a:rPr lang="en-US" sz="2800" dirty="0"/>
              <a:t>	XML to communicate</a:t>
            </a:r>
          </a:p>
          <a:p>
            <a:r>
              <a:rPr lang="en-US" sz="2800" dirty="0"/>
              <a:t>Enormously complex</a:t>
            </a:r>
          </a:p>
          <a:p>
            <a:pPr lvl="1"/>
            <a:r>
              <a:rPr lang="en-US" sz="2400" dirty="0"/>
              <a:t>Requires significant </a:t>
            </a:r>
            <a:br>
              <a:rPr lang="en-US" sz="2400" dirty="0"/>
            </a:br>
            <a:r>
              <a:rPr lang="en-US" sz="2400" dirty="0"/>
              <a:t>flexibility and customizability</a:t>
            </a:r>
          </a:p>
        </p:txBody>
      </p:sp>
      <p:pic>
        <p:nvPicPr>
          <p:cNvPr id="342021" name="Picture 9"/>
          <p:cNvPicPr>
            <a:picLocks noChangeAspect="1" noChangeArrowheads="1"/>
          </p:cNvPicPr>
          <p:nvPr/>
        </p:nvPicPr>
        <p:blipFill>
          <a:blip r:embed="rId3" cstate="print"/>
          <a:srcRect l="1608" t="5090" b="3091"/>
          <a:stretch>
            <a:fillRect/>
          </a:stretch>
        </p:blipFill>
        <p:spPr bwMode="gray">
          <a:xfrm>
            <a:off x="7283450" y="1106488"/>
            <a:ext cx="1651000" cy="801687"/>
          </a:xfrm>
          <a:prstGeom prst="rect">
            <a:avLst/>
          </a:prstGeom>
          <a:noFill/>
          <a:ln w="9525" algn="ctr">
            <a:noFill/>
            <a:miter lim="800000"/>
            <a:headEnd/>
            <a:tailEnd/>
          </a:ln>
        </p:spPr>
      </p:pic>
      <p:cxnSp>
        <p:nvCxnSpPr>
          <p:cNvPr id="33" name="Straight Connector 32"/>
          <p:cNvCxnSpPr>
            <a:stCxn id="30" idx="3"/>
            <a:endCxn id="12" idx="1"/>
          </p:cNvCxnSpPr>
          <p:nvPr/>
        </p:nvCxnSpPr>
        <p:spPr>
          <a:xfrm>
            <a:off x="5905500" y="4235450"/>
            <a:ext cx="2336800"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Bevel 4"/>
          <p:cNvSpPr/>
          <p:nvPr/>
        </p:nvSpPr>
        <p:spPr>
          <a:xfrm>
            <a:off x="6045200" y="2520950"/>
            <a:ext cx="2057400" cy="1143000"/>
          </a:xfrm>
          <a:prstGeom prst="bevel">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buNone/>
              <a:defRPr/>
            </a:pPr>
            <a:r>
              <a:rPr lang="en-US" sz="1800" dirty="0">
                <a:solidFill>
                  <a:schemeClr val="tx1"/>
                </a:solidFill>
              </a:rPr>
              <a:t>Server</a:t>
            </a:r>
          </a:p>
          <a:p>
            <a:pPr>
              <a:buNone/>
              <a:defRPr/>
            </a:pPr>
            <a:endParaRPr lang="en-US" sz="1800" dirty="0"/>
          </a:p>
          <a:p>
            <a:pPr>
              <a:buNone/>
              <a:defRPr/>
            </a:pPr>
            <a:endParaRPr lang="en-US" sz="1800" dirty="0"/>
          </a:p>
        </p:txBody>
      </p:sp>
      <p:sp>
        <p:nvSpPr>
          <p:cNvPr id="10" name="Snip Single Corner Rectangle 9"/>
          <p:cNvSpPr/>
          <p:nvPr/>
        </p:nvSpPr>
        <p:spPr>
          <a:xfrm>
            <a:off x="6578600" y="2978150"/>
            <a:ext cx="1295400" cy="304800"/>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buNone/>
              <a:defRPr/>
            </a:pPr>
            <a:endParaRPr lang="en-US" sz="1800"/>
          </a:p>
        </p:txBody>
      </p:sp>
      <p:sp>
        <p:nvSpPr>
          <p:cNvPr id="9" name="Snip Single Corner Rectangle 8"/>
          <p:cNvSpPr/>
          <p:nvPr/>
        </p:nvSpPr>
        <p:spPr>
          <a:xfrm>
            <a:off x="6502400" y="3054350"/>
            <a:ext cx="1295400" cy="304800"/>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buNone/>
              <a:defRPr/>
            </a:pPr>
            <a:endParaRPr lang="en-US" sz="1800"/>
          </a:p>
        </p:txBody>
      </p:sp>
      <p:sp>
        <p:nvSpPr>
          <p:cNvPr id="8" name="Snip Single Corner Rectangle 7"/>
          <p:cNvSpPr/>
          <p:nvPr/>
        </p:nvSpPr>
        <p:spPr>
          <a:xfrm>
            <a:off x="6350000" y="3130550"/>
            <a:ext cx="1371600" cy="381000"/>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buNone/>
              <a:defRPr/>
            </a:pPr>
            <a:r>
              <a:rPr lang="en-US" sz="1800" dirty="0"/>
              <a:t>Services</a:t>
            </a:r>
          </a:p>
        </p:txBody>
      </p:sp>
      <p:sp>
        <p:nvSpPr>
          <p:cNvPr id="11" name="Bevel 10"/>
          <p:cNvSpPr/>
          <p:nvPr/>
        </p:nvSpPr>
        <p:spPr>
          <a:xfrm>
            <a:off x="6045200" y="4806950"/>
            <a:ext cx="2057400" cy="1143000"/>
          </a:xfrm>
          <a:prstGeom prst="bevel">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buNone/>
              <a:defRPr/>
            </a:pPr>
            <a:r>
              <a:rPr lang="en-US" sz="1800" dirty="0">
                <a:solidFill>
                  <a:schemeClr val="tx1"/>
                </a:solidFill>
              </a:rPr>
              <a:t>Client</a:t>
            </a:r>
          </a:p>
          <a:p>
            <a:pPr>
              <a:buNone/>
              <a:defRPr/>
            </a:pPr>
            <a:endParaRPr lang="en-US" sz="1800" dirty="0"/>
          </a:p>
          <a:p>
            <a:pPr>
              <a:buNone/>
              <a:defRPr/>
            </a:pPr>
            <a:endParaRPr lang="en-US" sz="1800" dirty="0"/>
          </a:p>
        </p:txBody>
      </p:sp>
      <p:sp>
        <p:nvSpPr>
          <p:cNvPr id="28" name="Curved Left Arrow 27"/>
          <p:cNvSpPr>
            <a:spLocks noChangeArrowheads="1"/>
          </p:cNvSpPr>
          <p:nvPr/>
        </p:nvSpPr>
        <p:spPr bwMode="auto">
          <a:xfrm rot="10800000">
            <a:off x="5435600" y="3435350"/>
            <a:ext cx="609600" cy="1524000"/>
          </a:xfrm>
          <a:prstGeom prst="curvedLeftArrow">
            <a:avLst>
              <a:gd name="adj1" fmla="val 25000"/>
              <a:gd name="adj2" fmla="val 50000"/>
              <a:gd name="adj3" fmla="val 25000"/>
            </a:avLst>
          </a:prstGeom>
          <a:solidFill>
            <a:schemeClr val="accent1"/>
          </a:solidFill>
          <a:ln w="25400" algn="ctr">
            <a:solidFill>
              <a:srgbClr val="385D8A"/>
            </a:solidFill>
            <a:miter lim="800000"/>
            <a:headEnd/>
            <a:tailEnd/>
          </a:ln>
        </p:spPr>
        <p:txBody>
          <a:bodyPr rot="10800000" anchor="ctr"/>
          <a:lstStyle/>
          <a:p>
            <a:pPr>
              <a:buNone/>
              <a:defRPr/>
            </a:pPr>
            <a:endParaRPr lang="en-US" sz="1800">
              <a:latin typeface="+mn-lt"/>
              <a:cs typeface="+mn-cs"/>
            </a:endParaRPr>
          </a:p>
        </p:txBody>
      </p:sp>
      <p:sp>
        <p:nvSpPr>
          <p:cNvPr id="29" name="Curved Left Arrow 28"/>
          <p:cNvSpPr/>
          <p:nvPr/>
        </p:nvSpPr>
        <p:spPr>
          <a:xfrm>
            <a:off x="8102600" y="3511550"/>
            <a:ext cx="609600" cy="15240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buNone/>
              <a:defRPr/>
            </a:pPr>
            <a:endParaRPr lang="en-US" sz="1800">
              <a:solidFill>
                <a:schemeClr val="tx1"/>
              </a:solidFill>
            </a:endParaRPr>
          </a:p>
        </p:txBody>
      </p:sp>
      <p:sp>
        <p:nvSpPr>
          <p:cNvPr id="12" name="Folded Corner 11"/>
          <p:cNvSpPr/>
          <p:nvPr/>
        </p:nvSpPr>
        <p:spPr>
          <a:xfrm>
            <a:off x="8255000" y="4044950"/>
            <a:ext cx="838200" cy="381000"/>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buNone/>
              <a:defRPr/>
            </a:pPr>
            <a:r>
              <a:rPr lang="en-US" sz="1800" dirty="0"/>
              <a:t>XML</a:t>
            </a:r>
          </a:p>
        </p:txBody>
      </p:sp>
      <p:sp>
        <p:nvSpPr>
          <p:cNvPr id="30" name="Folded Corner 29"/>
          <p:cNvSpPr/>
          <p:nvPr/>
        </p:nvSpPr>
        <p:spPr>
          <a:xfrm>
            <a:off x="5054600" y="4044950"/>
            <a:ext cx="838200" cy="381000"/>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buNone/>
              <a:defRPr/>
            </a:pPr>
            <a:r>
              <a:rPr lang="en-US" sz="1800" dirty="0"/>
              <a:t>XML</a:t>
            </a:r>
          </a:p>
        </p:txBody>
      </p:sp>
      <p:sp>
        <p:nvSpPr>
          <p:cNvPr id="31" name="Folded Corner 30"/>
          <p:cNvSpPr/>
          <p:nvPr/>
        </p:nvSpPr>
        <p:spPr>
          <a:xfrm>
            <a:off x="6731000" y="4044950"/>
            <a:ext cx="762000" cy="381000"/>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buNone/>
              <a:defRPr/>
            </a:pPr>
            <a:r>
              <a:rPr lang="en-US" sz="1400" dirty="0"/>
              <a:t>WSDL</a:t>
            </a:r>
          </a:p>
        </p:txBody>
      </p:sp>
      <p:sp>
        <p:nvSpPr>
          <p:cNvPr id="34" name="Snip Single Corner Rectangle 33"/>
          <p:cNvSpPr/>
          <p:nvPr/>
        </p:nvSpPr>
        <p:spPr>
          <a:xfrm>
            <a:off x="6350000" y="5340350"/>
            <a:ext cx="1447800" cy="381000"/>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buNone/>
              <a:defRPr/>
            </a:pPr>
            <a:r>
              <a:rPr lang="en-US" sz="1800" dirty="0"/>
              <a:t>Stub Code</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p:txBody>
          <a:bodyPr/>
          <a:lstStyle/>
          <a:p>
            <a:r>
              <a:rPr lang="en-US"/>
              <a:t>Brad A. Myers, CMU</a:t>
            </a:r>
          </a:p>
        </p:txBody>
      </p:sp>
      <p:sp>
        <p:nvSpPr>
          <p:cNvPr id="367618" name="Rectangle 2"/>
          <p:cNvSpPr>
            <a:spLocks noGrp="1" noChangeArrowheads="1"/>
          </p:cNvSpPr>
          <p:nvPr>
            <p:ph type="title"/>
          </p:nvPr>
        </p:nvSpPr>
        <p:spPr/>
        <p:txBody>
          <a:bodyPr/>
          <a:lstStyle/>
          <a:p>
            <a:r>
              <a:rPr lang="en-US" sz="4000"/>
              <a:t>eSOA Studies Results</a:t>
            </a:r>
          </a:p>
        </p:txBody>
      </p:sp>
      <p:sp>
        <p:nvSpPr>
          <p:cNvPr id="367619" name="Rectangle 3"/>
          <p:cNvSpPr>
            <a:spLocks noGrp="1" noChangeArrowheads="1"/>
          </p:cNvSpPr>
          <p:nvPr>
            <p:ph type="body" idx="1"/>
          </p:nvPr>
        </p:nvSpPr>
        <p:spPr>
          <a:xfrm>
            <a:off x="381000" y="1257300"/>
            <a:ext cx="8534400" cy="4760913"/>
          </a:xfrm>
        </p:spPr>
        <p:txBody>
          <a:bodyPr/>
          <a:lstStyle/>
          <a:p>
            <a:r>
              <a:rPr lang="en-US" sz="2800" dirty="0"/>
              <a:t>“Stub generators” that connect code to XML introduce complexities</a:t>
            </a:r>
          </a:p>
          <a:p>
            <a:pPr lvl="1"/>
            <a:r>
              <a:rPr lang="en-US" sz="2400" dirty="0"/>
              <a:t>No sample code since multiple targets</a:t>
            </a:r>
          </a:p>
          <a:p>
            <a:r>
              <a:rPr lang="en-US" sz="2800" dirty="0"/>
              <a:t>Naming problems:</a:t>
            </a:r>
          </a:p>
          <a:p>
            <a:pPr lvl="1"/>
            <a:r>
              <a:rPr lang="en-US" sz="2400" dirty="0"/>
              <a:t>Too long</a:t>
            </a:r>
          </a:p>
          <a:p>
            <a:pPr lvl="1"/>
            <a:r>
              <a:rPr lang="en-US" sz="2400" dirty="0"/>
              <a:t>Not understandable</a:t>
            </a:r>
          </a:p>
          <a:p>
            <a:pPr lvl="1"/>
            <a:r>
              <a:rPr lang="en-US" sz="2400" dirty="0"/>
              <a:t>Differences in </a:t>
            </a:r>
            <a:r>
              <a:rPr lang="en-US" sz="2400" i="1" dirty="0"/>
              <a:t>middle </a:t>
            </a:r>
            <a:r>
              <a:rPr lang="en-US" sz="2400" dirty="0"/>
              <a:t>are frequently missed</a:t>
            </a:r>
          </a:p>
        </p:txBody>
      </p:sp>
      <p:pic>
        <p:nvPicPr>
          <p:cNvPr id="367620" name="Picture 6" descr="C:\Documents and Settings\Brad Myers\Desktop\Autocomplete Failure.png"/>
          <p:cNvPicPr>
            <a:picLocks noChangeAspect="1" noChangeArrowheads="1"/>
          </p:cNvPicPr>
          <p:nvPr/>
        </p:nvPicPr>
        <p:blipFill>
          <a:blip r:embed="rId3" cstate="print"/>
          <a:srcRect l="-3973" t="47424" r="13120" b="28500"/>
          <a:stretch>
            <a:fillRect/>
          </a:stretch>
        </p:blipFill>
        <p:spPr bwMode="auto">
          <a:xfrm>
            <a:off x="153988" y="5062538"/>
            <a:ext cx="8836025" cy="1755775"/>
          </a:xfrm>
          <a:prstGeom prst="rect">
            <a:avLst/>
          </a:prstGeom>
          <a:noFill/>
          <a:ln w="9525">
            <a:solidFill>
              <a:srgbClr val="0070C0"/>
            </a:solidFill>
            <a:miter lim="800000"/>
            <a:headEnd/>
            <a:tailEnd/>
          </a:ln>
        </p:spPr>
      </p:pic>
      <p:sp>
        <p:nvSpPr>
          <p:cNvPr id="367622" name="Rectangle 6"/>
          <p:cNvSpPr>
            <a:spLocks noChangeArrowheads="1"/>
          </p:cNvSpPr>
          <p:nvPr/>
        </p:nvSpPr>
        <p:spPr bwMode="auto">
          <a:xfrm>
            <a:off x="0" y="4389438"/>
            <a:ext cx="9144000" cy="581025"/>
          </a:xfrm>
          <a:prstGeom prst="rect">
            <a:avLst/>
          </a:prstGeom>
          <a:noFill/>
          <a:ln w="9525">
            <a:noFill/>
            <a:miter lim="800000"/>
            <a:headEnd/>
            <a:tailEnd/>
          </a:ln>
          <a:effectLst/>
        </p:spPr>
        <p:txBody>
          <a:bodyPr>
            <a:spAutoFit/>
          </a:bodyPr>
          <a:lstStyle/>
          <a:p>
            <a:pPr algn="l">
              <a:buNone/>
            </a:pPr>
            <a:r>
              <a:rPr lang="en-US" altLang="zh-CN" sz="1600" dirty="0">
                <a:ea typeface="宋体" charset="-122"/>
              </a:rPr>
              <a:t>CustomerAddressBasicDataByNameAndAddressRequestMessageCustomerSelectionCommonName</a:t>
            </a:r>
          </a:p>
          <a:p>
            <a:pPr algn="l">
              <a:buNone/>
            </a:pPr>
            <a:r>
              <a:rPr lang="en-US" altLang="zh-CN" sz="1600" dirty="0">
                <a:ea typeface="宋体" charset="-122"/>
              </a:rPr>
              <a:t>CustomerAddressBasicDataByNameAndAddressResponseMessageCustomerSelectionCommonName</a:t>
            </a:r>
          </a:p>
        </p:txBody>
      </p:sp>
      <p:pic>
        <p:nvPicPr>
          <p:cNvPr id="367623" name="Picture 7" descr="longNamePictureTransparent"/>
          <p:cNvPicPr>
            <a:picLocks noChangeAspect="1" noChangeArrowheads="1"/>
          </p:cNvPicPr>
          <p:nvPr/>
        </p:nvPicPr>
        <p:blipFill>
          <a:blip r:embed="rId4" cstate="print"/>
          <a:srcRect/>
          <a:stretch>
            <a:fillRect/>
          </a:stretch>
        </p:blipFill>
        <p:spPr bwMode="auto">
          <a:xfrm>
            <a:off x="2424113" y="3336925"/>
            <a:ext cx="6719887" cy="112713"/>
          </a:xfrm>
          <a:prstGeom prst="rect">
            <a:avLst/>
          </a:prstGeom>
          <a:solidFill>
            <a:schemeClr val="bg1"/>
          </a:solid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bwMode="auto">
          <a:xfrm>
            <a:off x="5562600" y="4876800"/>
            <a:ext cx="3581400" cy="1981200"/>
          </a:xfrm>
          <a:prstGeom prst="rect">
            <a:avLst/>
          </a:prstGeom>
          <a:solidFill>
            <a:srgbClr val="6E000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369667" name="Rectangle 3"/>
          <p:cNvSpPr>
            <a:spLocks noGrp="1" noChangeArrowheads="1"/>
          </p:cNvSpPr>
          <p:nvPr>
            <p:ph type="body" idx="1"/>
          </p:nvPr>
        </p:nvSpPr>
        <p:spPr>
          <a:xfrm>
            <a:off x="219075" y="1230313"/>
            <a:ext cx="8534400" cy="4760912"/>
          </a:xfrm>
        </p:spPr>
        <p:txBody>
          <a:bodyPr/>
          <a:lstStyle/>
          <a:p>
            <a:pPr marL="225425" indent="-225425"/>
            <a:r>
              <a:rPr lang="en-US" sz="2400" dirty="0"/>
              <a:t>Multiple paths: unclear which one to use</a:t>
            </a:r>
          </a:p>
          <a:p>
            <a:pPr marL="225425" indent="-225425"/>
            <a:r>
              <a:rPr lang="en-US" sz="2400" dirty="0"/>
              <a:t>Some paths were dead ends</a:t>
            </a:r>
          </a:p>
          <a:p>
            <a:pPr marL="225425" indent="-225425"/>
            <a:r>
              <a:rPr lang="en-US" sz="2400" dirty="0"/>
              <a:t>Inconsistent look and feel </a:t>
            </a:r>
            <a:br>
              <a:rPr lang="en-US" sz="2400" dirty="0"/>
            </a:br>
            <a:r>
              <a:rPr lang="en-US" sz="2400" dirty="0"/>
              <a:t>caused immediate</a:t>
            </a:r>
            <a:br>
              <a:rPr lang="en-US" sz="2400" dirty="0"/>
            </a:br>
            <a:r>
              <a:rPr lang="en-US" sz="2400" dirty="0"/>
              <a:t>abandonment of paths</a:t>
            </a:r>
          </a:p>
          <a:p>
            <a:pPr marL="225425" indent="-225425"/>
            <a:r>
              <a:rPr lang="en-US" sz="2400" dirty="0"/>
              <a:t>Hard to find required info.</a:t>
            </a:r>
          </a:p>
          <a:p>
            <a:pPr marL="225425" indent="-225425"/>
            <a:r>
              <a:rPr lang="en-US" sz="2400" dirty="0"/>
              <a:t>Business background helped</a:t>
            </a:r>
          </a:p>
        </p:txBody>
      </p:sp>
      <p:graphicFrame>
        <p:nvGraphicFramePr>
          <p:cNvPr id="369670" name="Object 6"/>
          <p:cNvGraphicFramePr>
            <a:graphicFrameLocks noChangeAspect="1"/>
          </p:cNvGraphicFramePr>
          <p:nvPr/>
        </p:nvGraphicFramePr>
        <p:xfrm>
          <a:off x="5867400" y="5186363"/>
          <a:ext cx="1517650" cy="1671637"/>
        </p:xfrm>
        <a:graphic>
          <a:graphicData uri="http://schemas.openxmlformats.org/presentationml/2006/ole">
            <p:oleObj spid="_x0000_s47107" r:id="rId4" imgW="7725853" imgH="4772691" progId="">
              <p:embed/>
            </p:oleObj>
          </a:graphicData>
        </a:graphic>
      </p:graphicFrame>
      <p:sp>
        <p:nvSpPr>
          <p:cNvPr id="8" name="Footer Placeholder 3"/>
          <p:cNvSpPr>
            <a:spLocks noGrp="1"/>
          </p:cNvSpPr>
          <p:nvPr>
            <p:ph type="ftr" sz="quarter" idx="10"/>
          </p:nvPr>
        </p:nvSpPr>
        <p:spPr/>
        <p:txBody>
          <a:bodyPr/>
          <a:lstStyle/>
          <a:p>
            <a:r>
              <a:rPr lang="en-US"/>
              <a:t>Brad A. Myers, CMU</a:t>
            </a:r>
          </a:p>
        </p:txBody>
      </p:sp>
      <p:sp>
        <p:nvSpPr>
          <p:cNvPr id="369666" name="Rectangle 2"/>
          <p:cNvSpPr>
            <a:spLocks noGrp="1" noChangeArrowheads="1"/>
          </p:cNvSpPr>
          <p:nvPr>
            <p:ph type="title"/>
          </p:nvPr>
        </p:nvSpPr>
        <p:spPr>
          <a:xfrm>
            <a:off x="457200" y="274638"/>
            <a:ext cx="7543800" cy="792162"/>
          </a:xfrm>
        </p:spPr>
        <p:txBody>
          <a:bodyPr/>
          <a:lstStyle/>
          <a:p>
            <a:r>
              <a:rPr lang="en-US" sz="4000" dirty="0" err="1"/>
              <a:t>eSOA</a:t>
            </a:r>
            <a:r>
              <a:rPr lang="en-US" sz="4000" dirty="0"/>
              <a:t> Documentation Results</a:t>
            </a:r>
          </a:p>
        </p:txBody>
      </p:sp>
      <p:graphicFrame>
        <p:nvGraphicFramePr>
          <p:cNvPr id="369669" name="Object 5"/>
          <p:cNvGraphicFramePr>
            <a:graphicFrameLocks noChangeAspect="1"/>
          </p:cNvGraphicFramePr>
          <p:nvPr/>
        </p:nvGraphicFramePr>
        <p:xfrm>
          <a:off x="0" y="4489450"/>
          <a:ext cx="5846763" cy="2444750"/>
        </p:xfrm>
        <a:graphic>
          <a:graphicData uri="http://schemas.openxmlformats.org/presentationml/2006/ole">
            <p:oleObj spid="_x0000_s47106" name="Chart" r:id="rId5" imgW="5695950" imgH="2381250" progId="Excel.Sheet.8">
              <p:embed/>
            </p:oleObj>
          </a:graphicData>
        </a:graphic>
      </p:graphicFrame>
      <p:pic>
        <p:nvPicPr>
          <p:cNvPr id="369668" name="Picture 4"/>
          <p:cNvPicPr>
            <a:picLocks noChangeAspect="1" noChangeArrowheads="1"/>
          </p:cNvPicPr>
          <p:nvPr/>
        </p:nvPicPr>
        <p:blipFill>
          <a:blip r:embed="rId6" cstate="print"/>
          <a:srcRect/>
          <a:stretch>
            <a:fillRect/>
          </a:stretch>
        </p:blipFill>
        <p:spPr bwMode="auto">
          <a:xfrm>
            <a:off x="4514850" y="1739900"/>
            <a:ext cx="4629150" cy="3381375"/>
          </a:xfrm>
          <a:prstGeom prst="rect">
            <a:avLst/>
          </a:prstGeom>
          <a:noFill/>
          <a:ln w="12700">
            <a:solidFill>
              <a:srgbClr val="990099"/>
            </a:solidFill>
            <a:miter lim="800000"/>
            <a:headEnd/>
            <a:tailEnd/>
          </a:ln>
          <a:effectLst>
            <a:outerShdw dist="107763" dir="2700000" algn="ctr" rotWithShape="0">
              <a:srgbClr val="808080">
                <a:alpha val="50000"/>
              </a:srgbClr>
            </a:outerShdw>
          </a:effectLst>
        </p:spPr>
      </p:pic>
      <p:graphicFrame>
        <p:nvGraphicFramePr>
          <p:cNvPr id="369671" name="Object 7"/>
          <p:cNvGraphicFramePr>
            <a:graphicFrameLocks noChangeAspect="1"/>
          </p:cNvGraphicFramePr>
          <p:nvPr/>
        </p:nvGraphicFramePr>
        <p:xfrm>
          <a:off x="7461250" y="5184775"/>
          <a:ext cx="1682750" cy="1673225"/>
        </p:xfrm>
        <a:graphic>
          <a:graphicData uri="http://schemas.openxmlformats.org/presentationml/2006/ole">
            <p:oleObj spid="_x0000_s47108" r:id="rId7" imgW="7725853" imgH="4772691" progId="">
              <p:embed/>
            </p:oleObj>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smtClean="0"/>
              <a:t>SOA protocols</a:t>
            </a:r>
          </a:p>
        </p:txBody>
      </p:sp>
      <p:sp>
        <p:nvSpPr>
          <p:cNvPr id="30723" name="Content Placeholder 2"/>
          <p:cNvSpPr>
            <a:spLocks noGrp="1"/>
          </p:cNvSpPr>
          <p:nvPr>
            <p:ph idx="1"/>
          </p:nvPr>
        </p:nvSpPr>
        <p:spPr/>
        <p:txBody>
          <a:bodyPr/>
          <a:lstStyle/>
          <a:p>
            <a:pPr eaLnBrk="1" hangingPunct="1"/>
            <a:r>
              <a:rPr lang="en-US" smtClean="0"/>
              <a:t>REST - Representational state transfer</a:t>
            </a:r>
          </a:p>
          <a:p>
            <a:pPr lvl="1" eaLnBrk="1" hangingPunct="1"/>
            <a:r>
              <a:rPr lang="en-US" smtClean="0"/>
              <a:t>PhD thesis of Roy Fielding who helped define http</a:t>
            </a:r>
          </a:p>
          <a:p>
            <a:pPr lvl="1" eaLnBrk="1" hangingPunct="1"/>
            <a:r>
              <a:rPr lang="en-US" smtClean="0"/>
              <a:t>Just use the http protocol without extra specifications</a:t>
            </a:r>
          </a:p>
          <a:p>
            <a:pPr lvl="2" eaLnBrk="1" hangingPunct="1"/>
            <a:r>
              <a:rPr lang="en-US" smtClean="0"/>
              <a:t>URLs for resources with POST, PUT, GET, DELETE messages</a:t>
            </a:r>
          </a:p>
          <a:p>
            <a:pPr lvl="1" eaLnBrk="1" hangingPunct="1"/>
            <a:r>
              <a:rPr lang="en-US" smtClean="0"/>
              <a:t>Flexible but unclear what is allowed</a:t>
            </a:r>
          </a:p>
          <a:p>
            <a:pPr lvl="1" eaLnBrk="1" hangingPunct="1"/>
            <a:endParaRPr lang="en-US" smtClean="0"/>
          </a:p>
        </p:txBody>
      </p:sp>
      <p:sp>
        <p:nvSpPr>
          <p:cNvPr id="30724" name="Slide Number Placeholder 3"/>
          <p:cNvSpPr>
            <a:spLocks noGrp="1"/>
          </p:cNvSpPr>
          <p:nvPr>
            <p:ph type="sldNum" sz="quarter" idx="12"/>
          </p:nvPr>
        </p:nvSpPr>
        <p:spPr>
          <a:noFill/>
        </p:spPr>
        <p:txBody>
          <a:bodyPr/>
          <a:lstStyle/>
          <a:p>
            <a:fld id="{958C4D3E-2F5F-49B2-94F4-8C016D04CB0E}" type="slidenum">
              <a:rPr lang="en-US" smtClean="0"/>
              <a:pPr/>
              <a:t>33</a:t>
            </a:fld>
            <a:endParaRPr lang="en-US" smtClean="0"/>
          </a:p>
        </p:txBody>
      </p:sp>
      <p:sp>
        <p:nvSpPr>
          <p:cNvPr id="5" name="Footer Placeholder 4"/>
          <p:cNvSpPr>
            <a:spLocks noGrp="1"/>
          </p:cNvSpPr>
          <p:nvPr>
            <p:ph type="ftr" sz="quarter" idx="11"/>
          </p:nvPr>
        </p:nvSpPr>
        <p:spPr/>
        <p:txBody>
          <a:bodyPr/>
          <a:lstStyle/>
          <a:p>
            <a:pPr>
              <a:defRPr/>
            </a:pPr>
            <a:r>
              <a:rPr lang="en-US" smtClean="0"/>
              <a:t>© 2013 - Brad Myers</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smtClean="0"/>
              <a:t>SOA Examples</a:t>
            </a:r>
          </a:p>
        </p:txBody>
      </p:sp>
      <p:sp>
        <p:nvSpPr>
          <p:cNvPr id="31747" name="Content Placeholder 2"/>
          <p:cNvSpPr>
            <a:spLocks noGrp="1"/>
          </p:cNvSpPr>
          <p:nvPr>
            <p:ph idx="1"/>
          </p:nvPr>
        </p:nvSpPr>
        <p:spPr>
          <a:xfrm>
            <a:off x="457200" y="1447800"/>
            <a:ext cx="8229600" cy="4411662"/>
          </a:xfrm>
        </p:spPr>
        <p:txBody>
          <a:bodyPr/>
          <a:lstStyle/>
          <a:p>
            <a:pPr eaLnBrk="1" hangingPunct="1"/>
            <a:r>
              <a:rPr lang="en-US" dirty="0" smtClean="0"/>
              <a:t>Amazon web services</a:t>
            </a:r>
          </a:p>
          <a:p>
            <a:pPr lvl="1" eaLnBrk="1" hangingPunct="1"/>
            <a:r>
              <a:rPr lang="en-US" dirty="0" smtClean="0"/>
              <a:t>Can build a store</a:t>
            </a:r>
          </a:p>
          <a:p>
            <a:pPr eaLnBrk="1" hangingPunct="1"/>
            <a:r>
              <a:rPr lang="en-US" dirty="0" err="1" smtClean="0"/>
              <a:t>Facebook</a:t>
            </a:r>
            <a:endParaRPr lang="en-US" dirty="0" smtClean="0"/>
          </a:p>
          <a:p>
            <a:pPr eaLnBrk="1" hangingPunct="1"/>
            <a:r>
              <a:rPr lang="en-US" dirty="0" smtClean="0"/>
              <a:t>SAP</a:t>
            </a:r>
          </a:p>
          <a:p>
            <a:pPr lvl="1" eaLnBrk="1" hangingPunct="1"/>
            <a:r>
              <a:rPr lang="en-US" dirty="0" smtClean="0"/>
              <a:t>Highly complex, over 3000 services</a:t>
            </a:r>
          </a:p>
          <a:p>
            <a:pPr lvl="1" eaLnBrk="1" hangingPunct="1"/>
            <a:r>
              <a:rPr lang="en-US" dirty="0" smtClean="0"/>
              <a:t>Complex documentation</a:t>
            </a:r>
          </a:p>
          <a:p>
            <a:pPr lvl="1" eaLnBrk="1" hangingPunct="1"/>
            <a:r>
              <a:rPr lang="en-US" dirty="0" smtClean="0"/>
              <a:t>See our papers about it: </a:t>
            </a:r>
            <a:br>
              <a:rPr lang="en-US" dirty="0" smtClean="0"/>
            </a:br>
            <a:r>
              <a:rPr lang="en-US" sz="2000" dirty="0" smtClean="0">
                <a:hlinkClick r:id="rId2"/>
              </a:rPr>
              <a:t>http://www.cs.cmu.edu/~NatProg/apiusability.html#eSOA</a:t>
            </a:r>
            <a:r>
              <a:rPr lang="en-US" sz="2000" dirty="0" smtClean="0"/>
              <a:t> </a:t>
            </a:r>
          </a:p>
          <a:p>
            <a:pPr lvl="1" eaLnBrk="1" hangingPunct="1"/>
            <a:r>
              <a:rPr lang="en-US" sz="2000" dirty="0" smtClean="0"/>
              <a:t>Now renamed</a:t>
            </a:r>
            <a:endParaRPr lang="en-US" sz="2000" dirty="0" smtClean="0"/>
          </a:p>
        </p:txBody>
      </p:sp>
      <p:sp>
        <p:nvSpPr>
          <p:cNvPr id="31748" name="Slide Number Placeholder 3"/>
          <p:cNvSpPr>
            <a:spLocks noGrp="1"/>
          </p:cNvSpPr>
          <p:nvPr>
            <p:ph type="sldNum" sz="quarter" idx="12"/>
          </p:nvPr>
        </p:nvSpPr>
        <p:spPr>
          <a:noFill/>
        </p:spPr>
        <p:txBody>
          <a:bodyPr/>
          <a:lstStyle/>
          <a:p>
            <a:fld id="{3E2F672B-C7DC-4869-A327-4849DBB3D562}" type="slidenum">
              <a:rPr lang="en-US" smtClean="0"/>
              <a:pPr/>
              <a:t>34</a:t>
            </a:fld>
            <a:endParaRPr lang="en-US" smtClean="0"/>
          </a:p>
        </p:txBody>
      </p:sp>
      <p:sp>
        <p:nvSpPr>
          <p:cNvPr id="5" name="Footer Placeholder 4"/>
          <p:cNvSpPr>
            <a:spLocks noGrp="1"/>
          </p:cNvSpPr>
          <p:nvPr>
            <p:ph type="ftr" sz="quarter" idx="11"/>
          </p:nvPr>
        </p:nvSpPr>
        <p:spPr/>
        <p:txBody>
          <a:bodyPr/>
          <a:lstStyle/>
          <a:p>
            <a:pPr>
              <a:defRPr/>
            </a:pPr>
            <a:r>
              <a:rPr lang="en-US" smtClean="0"/>
              <a:t>© 2013 - Brad Myers</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Concepts</a:t>
            </a:r>
          </a:p>
        </p:txBody>
      </p:sp>
      <p:sp>
        <p:nvSpPr>
          <p:cNvPr id="5123" name="Rectangle 3"/>
          <p:cNvSpPr>
            <a:spLocks noGrp="1" noChangeArrowheads="1"/>
          </p:cNvSpPr>
          <p:nvPr>
            <p:ph idx="1"/>
          </p:nvPr>
        </p:nvSpPr>
        <p:spPr/>
        <p:txBody>
          <a:bodyPr/>
          <a:lstStyle/>
          <a:p>
            <a:pPr eaLnBrk="1" hangingPunct="1"/>
            <a:r>
              <a:rPr lang="en-US" b="1" smtClean="0"/>
              <a:t>Components</a:t>
            </a:r>
            <a:r>
              <a:rPr lang="en-US" smtClean="0"/>
              <a:t> -- Andrew "Insets" = OLE "Embedded Object" = OpenDoc "Parts" = Java "Beans" </a:t>
            </a:r>
          </a:p>
          <a:p>
            <a:pPr eaLnBrk="1" hangingPunct="1"/>
            <a:r>
              <a:rPr lang="en-US" b="1" smtClean="0"/>
              <a:t>Containers</a:t>
            </a:r>
            <a:r>
              <a:rPr lang="en-US" smtClean="0"/>
              <a:t> -- also called "Shells", "Frames", "Forms", "BeanBox": what the components are embedded in.</a:t>
            </a:r>
          </a:p>
        </p:txBody>
      </p:sp>
      <p:sp>
        <p:nvSpPr>
          <p:cNvPr id="5124" name="Slide Number Placeholder 5"/>
          <p:cNvSpPr>
            <a:spLocks noGrp="1"/>
          </p:cNvSpPr>
          <p:nvPr>
            <p:ph type="sldNum" sz="quarter" idx="12"/>
          </p:nvPr>
        </p:nvSpPr>
        <p:spPr>
          <a:noFill/>
        </p:spPr>
        <p:txBody>
          <a:bodyPr/>
          <a:lstStyle/>
          <a:p>
            <a:fld id="{AB66A27C-63A3-482F-BD1B-B23C734A4E8D}" type="slidenum">
              <a:rPr lang="en-US" smtClean="0"/>
              <a:pPr/>
              <a:t>4</a:t>
            </a:fld>
            <a:endParaRPr lang="en-US" smtClean="0"/>
          </a:p>
        </p:txBody>
      </p:sp>
      <p:sp>
        <p:nvSpPr>
          <p:cNvPr id="5" name="Footer Placeholder 4"/>
          <p:cNvSpPr>
            <a:spLocks noGrp="1"/>
          </p:cNvSpPr>
          <p:nvPr>
            <p:ph type="ftr" sz="quarter" idx="11"/>
          </p:nvPr>
        </p:nvSpPr>
        <p:spPr/>
        <p:txBody>
          <a:bodyPr/>
          <a:lstStyle/>
          <a:p>
            <a:pPr>
              <a:defRPr/>
            </a:pPr>
            <a:r>
              <a:rPr lang="en-US" smtClean="0"/>
              <a:t>© 2013 - Brad Myers</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Issues</a:t>
            </a:r>
          </a:p>
        </p:txBody>
      </p:sp>
      <p:sp>
        <p:nvSpPr>
          <p:cNvPr id="6147" name="Rectangle 3"/>
          <p:cNvSpPr>
            <a:spLocks noGrp="1" noChangeArrowheads="1"/>
          </p:cNvSpPr>
          <p:nvPr>
            <p:ph idx="1"/>
          </p:nvPr>
        </p:nvSpPr>
        <p:spPr>
          <a:xfrm>
            <a:off x="152400" y="1371600"/>
            <a:ext cx="8763000" cy="5257800"/>
          </a:xfrm>
        </p:spPr>
        <p:txBody>
          <a:bodyPr/>
          <a:lstStyle/>
          <a:p>
            <a:pPr eaLnBrk="1" hangingPunct="1"/>
            <a:r>
              <a:rPr lang="en-US" sz="2800" smtClean="0"/>
              <a:t>Sharing and Controlling the menus, which might be global menubars </a:t>
            </a:r>
          </a:p>
          <a:p>
            <a:pPr eaLnBrk="1" hangingPunct="1"/>
            <a:r>
              <a:rPr lang="en-US" sz="2800" smtClean="0"/>
              <a:t>Sharing and Controlling the mouse pointer: who gets the clicks? </a:t>
            </a:r>
          </a:p>
          <a:p>
            <a:pPr lvl="1" eaLnBrk="1" hangingPunct="1"/>
            <a:r>
              <a:rPr lang="en-US" sz="2400" smtClean="0"/>
              <a:t>"Use" vs. "Mention" problem </a:t>
            </a:r>
          </a:p>
          <a:p>
            <a:pPr eaLnBrk="1" hangingPunct="1"/>
            <a:r>
              <a:rPr lang="en-US" sz="2800" smtClean="0"/>
              <a:t>How save contents to a file ("persistence") </a:t>
            </a:r>
          </a:p>
          <a:p>
            <a:pPr eaLnBrk="1" hangingPunct="1"/>
            <a:r>
              <a:rPr lang="en-US" sz="2800" smtClean="0"/>
              <a:t>Sharing and Controlling the space: How layout the components? </a:t>
            </a:r>
          </a:p>
          <a:p>
            <a:pPr lvl="1" eaLnBrk="1" hangingPunct="1"/>
            <a:r>
              <a:rPr lang="en-US" sz="2400" smtClean="0"/>
              <a:t>How big are components?  Who decides? </a:t>
            </a:r>
          </a:p>
          <a:p>
            <a:pPr lvl="2" eaLnBrk="1" hangingPunct="1"/>
            <a:r>
              <a:rPr lang="en-US" sz="2000" smtClean="0"/>
              <a:t>Component, user or container? </a:t>
            </a:r>
          </a:p>
          <a:p>
            <a:pPr lvl="1" eaLnBrk="1" hangingPunct="1"/>
            <a:r>
              <a:rPr lang="en-US" sz="2400" smtClean="0"/>
              <a:t>Where do they go?</a:t>
            </a:r>
          </a:p>
        </p:txBody>
      </p:sp>
      <p:sp>
        <p:nvSpPr>
          <p:cNvPr id="6148" name="Slide Number Placeholder 5"/>
          <p:cNvSpPr>
            <a:spLocks noGrp="1"/>
          </p:cNvSpPr>
          <p:nvPr>
            <p:ph type="sldNum" sz="quarter" idx="12"/>
          </p:nvPr>
        </p:nvSpPr>
        <p:spPr>
          <a:noFill/>
        </p:spPr>
        <p:txBody>
          <a:bodyPr/>
          <a:lstStyle/>
          <a:p>
            <a:fld id="{DED46C2E-9E18-44B1-9982-C931127C720D}" type="slidenum">
              <a:rPr lang="en-US" smtClean="0"/>
              <a:pPr/>
              <a:t>5</a:t>
            </a:fld>
            <a:endParaRPr lang="en-US" smtClean="0"/>
          </a:p>
        </p:txBody>
      </p:sp>
      <p:sp>
        <p:nvSpPr>
          <p:cNvPr id="5" name="Footer Placeholder 4"/>
          <p:cNvSpPr>
            <a:spLocks noGrp="1"/>
          </p:cNvSpPr>
          <p:nvPr>
            <p:ph type="ftr" sz="quarter" idx="11"/>
          </p:nvPr>
        </p:nvSpPr>
        <p:spPr/>
        <p:txBody>
          <a:bodyPr/>
          <a:lstStyle/>
          <a:p>
            <a:pPr>
              <a:defRPr/>
            </a:pPr>
            <a:r>
              <a:rPr lang="en-US" smtClean="0"/>
              <a:t>© 2013 - Brad Myers</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z="4800" smtClean="0"/>
              <a:t>Issues, cont.</a:t>
            </a:r>
          </a:p>
        </p:txBody>
      </p:sp>
      <p:sp>
        <p:nvSpPr>
          <p:cNvPr id="7171" name="Rectangle 3"/>
          <p:cNvSpPr>
            <a:spLocks noGrp="1" noChangeArrowheads="1"/>
          </p:cNvSpPr>
          <p:nvPr>
            <p:ph idx="1"/>
          </p:nvPr>
        </p:nvSpPr>
        <p:spPr>
          <a:xfrm>
            <a:off x="457200" y="1371600"/>
            <a:ext cx="8229600" cy="4759325"/>
          </a:xfrm>
        </p:spPr>
        <p:txBody>
          <a:bodyPr/>
          <a:lstStyle/>
          <a:p>
            <a:pPr eaLnBrk="1" hangingPunct="1">
              <a:lnSpc>
                <a:spcPct val="80000"/>
              </a:lnSpc>
            </a:pPr>
            <a:r>
              <a:rPr lang="en-US" sz="2400" smtClean="0"/>
              <a:t>Finding relevant components?</a:t>
            </a:r>
          </a:p>
          <a:p>
            <a:pPr lvl="1" eaLnBrk="1" hangingPunct="1">
              <a:lnSpc>
                <a:spcPct val="80000"/>
              </a:lnSpc>
            </a:pPr>
            <a:r>
              <a:rPr lang="en-US" sz="2000" smtClean="0"/>
              <a:t>Registry?</a:t>
            </a:r>
          </a:p>
          <a:p>
            <a:pPr eaLnBrk="1" hangingPunct="1">
              <a:lnSpc>
                <a:spcPct val="80000"/>
              </a:lnSpc>
            </a:pPr>
            <a:r>
              <a:rPr lang="en-US" sz="2400" smtClean="0"/>
              <a:t>How embed a new kind of object? </a:t>
            </a:r>
          </a:p>
          <a:p>
            <a:pPr lvl="1" eaLnBrk="1" hangingPunct="1">
              <a:lnSpc>
                <a:spcPct val="80000"/>
              </a:lnSpc>
            </a:pPr>
            <a:r>
              <a:rPr lang="en-US" sz="2000" smtClean="0"/>
              <a:t>Pick from a list of all possible applications? </a:t>
            </a:r>
          </a:p>
          <a:p>
            <a:pPr lvl="1" eaLnBrk="1" hangingPunct="1">
              <a:lnSpc>
                <a:spcPct val="80000"/>
              </a:lnSpc>
            </a:pPr>
            <a:r>
              <a:rPr lang="en-US" sz="2000" smtClean="0"/>
              <a:t>Components register themselves when loaded. (network?) </a:t>
            </a:r>
          </a:p>
          <a:p>
            <a:pPr lvl="1" eaLnBrk="1" hangingPunct="1">
              <a:lnSpc>
                <a:spcPct val="80000"/>
              </a:lnSpc>
            </a:pPr>
            <a:r>
              <a:rPr lang="en-US" sz="2000" smtClean="0"/>
              <a:t>Dynamic loading of code for component </a:t>
            </a:r>
          </a:p>
          <a:p>
            <a:pPr lvl="1" eaLnBrk="1" hangingPunct="1">
              <a:lnSpc>
                <a:spcPct val="80000"/>
              </a:lnSpc>
            </a:pPr>
            <a:r>
              <a:rPr lang="en-US" sz="2000" smtClean="0"/>
              <a:t>Need to dynamically load and link to the code of the new component </a:t>
            </a:r>
          </a:p>
          <a:p>
            <a:pPr eaLnBrk="1" hangingPunct="1">
              <a:lnSpc>
                <a:spcPct val="80000"/>
              </a:lnSpc>
            </a:pPr>
            <a:r>
              <a:rPr lang="en-US" sz="2400" smtClean="0"/>
              <a:t>Components have to be (one) rectangle? </a:t>
            </a:r>
          </a:p>
          <a:p>
            <a:pPr lvl="1" eaLnBrk="1" hangingPunct="1">
              <a:lnSpc>
                <a:spcPct val="80000"/>
              </a:lnSpc>
            </a:pPr>
            <a:r>
              <a:rPr lang="en-US" sz="2000" smtClean="0"/>
              <a:t>Shapes? </a:t>
            </a:r>
          </a:p>
          <a:p>
            <a:pPr lvl="1" eaLnBrk="1" hangingPunct="1">
              <a:lnSpc>
                <a:spcPct val="80000"/>
              </a:lnSpc>
            </a:pPr>
            <a:r>
              <a:rPr lang="en-US" sz="2000" smtClean="0"/>
              <a:t>Multi-line text flow?  (e.g., for an equation) </a:t>
            </a:r>
          </a:p>
          <a:p>
            <a:pPr eaLnBrk="1" hangingPunct="1">
              <a:lnSpc>
                <a:spcPct val="80000"/>
              </a:lnSpc>
            </a:pPr>
            <a:r>
              <a:rPr lang="en-US" sz="2400" smtClean="0"/>
              <a:t>Drag and drop among components, and </a:t>
            </a:r>
            <a:r>
              <a:rPr lang="en-US" sz="2400" i="1" smtClean="0"/>
              <a:t>of</a:t>
            </a:r>
            <a:r>
              <a:rPr lang="en-US" sz="2400" smtClean="0"/>
              <a:t> components </a:t>
            </a:r>
          </a:p>
          <a:p>
            <a:pPr eaLnBrk="1" hangingPunct="1">
              <a:lnSpc>
                <a:spcPct val="80000"/>
              </a:lnSpc>
            </a:pPr>
            <a:r>
              <a:rPr lang="en-US" sz="2400" smtClean="0"/>
              <a:t>OLE: How find out which protocols the component supports? </a:t>
            </a:r>
          </a:p>
          <a:p>
            <a:pPr eaLnBrk="1" hangingPunct="1">
              <a:lnSpc>
                <a:spcPct val="80000"/>
              </a:lnSpc>
            </a:pPr>
            <a:r>
              <a:rPr lang="en-US" sz="2400" smtClean="0"/>
              <a:t>JavaBeans: How interface to an Interactive Builder?</a:t>
            </a:r>
          </a:p>
        </p:txBody>
      </p:sp>
      <p:sp>
        <p:nvSpPr>
          <p:cNvPr id="7172" name="Slide Number Placeholder 5"/>
          <p:cNvSpPr>
            <a:spLocks noGrp="1"/>
          </p:cNvSpPr>
          <p:nvPr>
            <p:ph type="sldNum" sz="quarter" idx="12"/>
          </p:nvPr>
        </p:nvSpPr>
        <p:spPr>
          <a:noFill/>
        </p:spPr>
        <p:txBody>
          <a:bodyPr/>
          <a:lstStyle/>
          <a:p>
            <a:fld id="{116C7923-35FA-48DD-996A-C668A6887B90}" type="slidenum">
              <a:rPr lang="en-US" smtClean="0"/>
              <a:pPr/>
              <a:t>6</a:t>
            </a:fld>
            <a:endParaRPr lang="en-US" smtClean="0"/>
          </a:p>
        </p:txBody>
      </p:sp>
      <p:sp>
        <p:nvSpPr>
          <p:cNvPr id="5" name="Footer Placeholder 4"/>
          <p:cNvSpPr>
            <a:spLocks noGrp="1"/>
          </p:cNvSpPr>
          <p:nvPr>
            <p:ph type="ftr" sz="quarter" idx="11"/>
          </p:nvPr>
        </p:nvSpPr>
        <p:spPr/>
        <p:txBody>
          <a:bodyPr/>
          <a:lstStyle/>
          <a:p>
            <a:pPr>
              <a:defRPr/>
            </a:pPr>
            <a:r>
              <a:rPr lang="en-US" smtClean="0"/>
              <a:t>© 2013 - Brad Myers</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122238"/>
            <a:ext cx="7543800" cy="1020762"/>
          </a:xfrm>
        </p:spPr>
        <p:txBody>
          <a:bodyPr/>
          <a:lstStyle/>
          <a:p>
            <a:pPr eaLnBrk="1" hangingPunct="1"/>
            <a:r>
              <a:rPr lang="en-US" dirty="0" smtClean="0"/>
              <a:t>Approximate Chronology</a:t>
            </a:r>
          </a:p>
        </p:txBody>
      </p:sp>
      <p:sp>
        <p:nvSpPr>
          <p:cNvPr id="8195" name="Rectangle 3"/>
          <p:cNvSpPr>
            <a:spLocks noGrp="1" noChangeArrowheads="1"/>
          </p:cNvSpPr>
          <p:nvPr>
            <p:ph idx="1"/>
          </p:nvPr>
        </p:nvSpPr>
        <p:spPr>
          <a:xfrm>
            <a:off x="304800" y="1219200"/>
            <a:ext cx="8650288" cy="5257800"/>
          </a:xfrm>
        </p:spPr>
        <p:txBody>
          <a:bodyPr/>
          <a:lstStyle/>
          <a:p>
            <a:pPr eaLnBrk="1" hangingPunct="1">
              <a:lnSpc>
                <a:spcPct val="90000"/>
              </a:lnSpc>
            </a:pPr>
            <a:r>
              <a:rPr lang="en-US" dirty="0" smtClean="0"/>
              <a:t>Andrew ~1985 </a:t>
            </a:r>
          </a:p>
          <a:p>
            <a:pPr eaLnBrk="1" hangingPunct="1">
              <a:lnSpc>
                <a:spcPct val="90000"/>
              </a:lnSpc>
            </a:pPr>
            <a:r>
              <a:rPr lang="en-US" dirty="0" smtClean="0"/>
              <a:t>Apple Publish &amp; Subscribe (System 7 ~ 1990) </a:t>
            </a:r>
          </a:p>
          <a:p>
            <a:pPr eaLnBrk="1" hangingPunct="1">
              <a:lnSpc>
                <a:spcPct val="90000"/>
              </a:lnSpc>
            </a:pPr>
            <a:r>
              <a:rPr lang="en-US" dirty="0" smtClean="0"/>
              <a:t>Apple Events &amp; Apple Scripting </a:t>
            </a:r>
          </a:p>
          <a:p>
            <a:pPr eaLnBrk="1" hangingPunct="1">
              <a:lnSpc>
                <a:spcPct val="90000"/>
              </a:lnSpc>
            </a:pPr>
            <a:r>
              <a:rPr lang="en-US" dirty="0" smtClean="0"/>
              <a:t>OLE 1 ~ 1991 </a:t>
            </a:r>
          </a:p>
          <a:p>
            <a:pPr eaLnBrk="1" hangingPunct="1">
              <a:lnSpc>
                <a:spcPct val="90000"/>
              </a:lnSpc>
            </a:pPr>
            <a:r>
              <a:rPr lang="en-US" dirty="0" smtClean="0"/>
              <a:t>OLE 2 + COM ~ 1992 </a:t>
            </a:r>
          </a:p>
          <a:p>
            <a:pPr eaLnBrk="1" hangingPunct="1">
              <a:lnSpc>
                <a:spcPct val="90000"/>
              </a:lnSpc>
            </a:pPr>
            <a:r>
              <a:rPr lang="en-US" dirty="0" smtClean="0"/>
              <a:t>Active X, VBX Controls, etc.  1996</a:t>
            </a:r>
          </a:p>
          <a:p>
            <a:pPr eaLnBrk="1" hangingPunct="1">
              <a:lnSpc>
                <a:spcPct val="90000"/>
              </a:lnSpc>
            </a:pPr>
            <a:r>
              <a:rPr lang="en-US" dirty="0" smtClean="0"/>
              <a:t>OpenDoc, ~ 1994 - 1997 </a:t>
            </a:r>
          </a:p>
          <a:p>
            <a:pPr eaLnBrk="1" hangingPunct="1">
              <a:lnSpc>
                <a:spcPct val="90000"/>
              </a:lnSpc>
            </a:pPr>
            <a:r>
              <a:rPr lang="en-US" dirty="0" smtClean="0"/>
              <a:t>Java Beans, ~ 1997 – current? </a:t>
            </a:r>
          </a:p>
          <a:p>
            <a:pPr eaLnBrk="1" hangingPunct="1">
              <a:lnSpc>
                <a:spcPct val="90000"/>
              </a:lnSpc>
            </a:pPr>
            <a:r>
              <a:rPr lang="en-US" dirty="0" smtClean="0"/>
              <a:t>Microsoft </a:t>
            </a:r>
            <a:r>
              <a:rPr lang="en-US" dirty="0" err="1" smtClean="0"/>
              <a:t>.Net</a:t>
            </a:r>
            <a:r>
              <a:rPr lang="en-US" dirty="0" smtClean="0"/>
              <a:t> ~ 2001 – current</a:t>
            </a:r>
          </a:p>
          <a:p>
            <a:pPr eaLnBrk="1" hangingPunct="1">
              <a:lnSpc>
                <a:spcPct val="90000"/>
              </a:lnSpc>
            </a:pPr>
            <a:r>
              <a:rPr lang="en-US" dirty="0" smtClean="0"/>
              <a:t>Service Oriented Architecture, ~2000 – current</a:t>
            </a:r>
          </a:p>
        </p:txBody>
      </p:sp>
      <p:sp>
        <p:nvSpPr>
          <p:cNvPr id="8196" name="Slide Number Placeholder 5"/>
          <p:cNvSpPr>
            <a:spLocks noGrp="1"/>
          </p:cNvSpPr>
          <p:nvPr>
            <p:ph type="sldNum" sz="quarter" idx="12"/>
          </p:nvPr>
        </p:nvSpPr>
        <p:spPr>
          <a:noFill/>
        </p:spPr>
        <p:txBody>
          <a:bodyPr/>
          <a:lstStyle/>
          <a:p>
            <a:fld id="{648C94A9-E740-40E4-BB67-5981B7995FF9}" type="slidenum">
              <a:rPr lang="en-US" smtClean="0"/>
              <a:pPr/>
              <a:t>7</a:t>
            </a:fld>
            <a:endParaRPr lang="en-US" smtClean="0"/>
          </a:p>
        </p:txBody>
      </p:sp>
      <p:sp>
        <p:nvSpPr>
          <p:cNvPr id="5" name="Footer Placeholder 4"/>
          <p:cNvSpPr>
            <a:spLocks noGrp="1"/>
          </p:cNvSpPr>
          <p:nvPr>
            <p:ph type="ftr" sz="quarter" idx="11"/>
          </p:nvPr>
        </p:nvSpPr>
        <p:spPr/>
        <p:txBody>
          <a:bodyPr/>
          <a:lstStyle/>
          <a:p>
            <a:pPr>
              <a:defRPr/>
            </a:pPr>
            <a:r>
              <a:rPr lang="en-US" smtClean="0"/>
              <a:t>© 2013 - Brad Myers</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122238"/>
            <a:ext cx="7543800" cy="1096962"/>
          </a:xfrm>
        </p:spPr>
        <p:txBody>
          <a:bodyPr/>
          <a:lstStyle/>
          <a:p>
            <a:pPr eaLnBrk="1" hangingPunct="1"/>
            <a:r>
              <a:rPr lang="en-US" dirty="0" smtClean="0"/>
              <a:t>Andrew Toolkit</a:t>
            </a:r>
          </a:p>
        </p:txBody>
      </p:sp>
      <p:sp>
        <p:nvSpPr>
          <p:cNvPr id="9219" name="Rectangle 3"/>
          <p:cNvSpPr>
            <a:spLocks noGrp="1" noChangeArrowheads="1"/>
          </p:cNvSpPr>
          <p:nvPr>
            <p:ph idx="1"/>
          </p:nvPr>
        </p:nvSpPr>
        <p:spPr>
          <a:xfrm>
            <a:off x="304800" y="1295400"/>
            <a:ext cx="8650288" cy="5029200"/>
          </a:xfrm>
        </p:spPr>
        <p:txBody>
          <a:bodyPr>
            <a:normAutofit fontScale="85000" lnSpcReduction="20000"/>
          </a:bodyPr>
          <a:lstStyle/>
          <a:p>
            <a:pPr eaLnBrk="1" hangingPunct="1"/>
            <a:r>
              <a:rPr lang="en-US" sz="3200" dirty="0" smtClean="0"/>
              <a:t>Main development, </a:t>
            </a:r>
            <a:r>
              <a:rPr lang="en-US" sz="3200" dirty="0" smtClean="0"/>
              <a:t>1985-1987</a:t>
            </a:r>
          </a:p>
          <a:p>
            <a:pPr lvl="1" eaLnBrk="1" hangingPunct="1"/>
            <a:r>
              <a:rPr lang="en-US" sz="2800" dirty="0" smtClean="0"/>
              <a:t>Jim Morris, Nathaniel S. </a:t>
            </a:r>
            <a:r>
              <a:rPr lang="en-US" sz="2800" dirty="0" err="1" smtClean="0"/>
              <a:t>Borenstein</a:t>
            </a:r>
            <a:r>
              <a:rPr lang="en-US" sz="2800" dirty="0" smtClean="0"/>
              <a:t>, James Gosling, Alfred </a:t>
            </a:r>
            <a:r>
              <a:rPr lang="en-US" sz="2800" dirty="0" err="1" smtClean="0"/>
              <a:t>Spector</a:t>
            </a:r>
            <a:r>
              <a:rPr lang="en-US" sz="2800" dirty="0" smtClean="0"/>
              <a:t>, ….</a:t>
            </a:r>
          </a:p>
          <a:p>
            <a:pPr lvl="1" eaLnBrk="1" hangingPunct="1"/>
            <a:r>
              <a:rPr lang="en-US" sz="2100" dirty="0" smtClean="0">
                <a:hlinkClick r:id="rId2"/>
              </a:rPr>
              <a:t>http://www.cs.cmu.edu/~AUIS/</a:t>
            </a:r>
            <a:r>
              <a:rPr lang="en-US" sz="2100" dirty="0" smtClean="0"/>
              <a:t> </a:t>
            </a:r>
          </a:p>
          <a:p>
            <a:pPr lvl="1" eaLnBrk="1" hangingPunct="1"/>
            <a:r>
              <a:rPr lang="en-US" sz="2100" dirty="0" err="1" smtClean="0">
                <a:solidFill>
                  <a:schemeClr val="tx1"/>
                </a:solidFill>
                <a:latin typeface="+mn-lt"/>
              </a:rPr>
              <a:t>Palay</a:t>
            </a:r>
            <a:r>
              <a:rPr lang="en-US" sz="2100" dirty="0" smtClean="0">
                <a:solidFill>
                  <a:schemeClr val="tx1"/>
                </a:solidFill>
                <a:latin typeface="+mn-lt"/>
              </a:rPr>
              <a:t>, A.J.</a:t>
            </a:r>
            <a:r>
              <a:rPr lang="en-US" sz="2100" i="1" dirty="0" smtClean="0">
                <a:solidFill>
                  <a:schemeClr val="tx1"/>
                </a:solidFill>
                <a:latin typeface="+mn-lt"/>
              </a:rPr>
              <a:t>, et al. “The Andrew Toolkit - an Overview,” in  Proceedings Winter </a:t>
            </a:r>
            <a:r>
              <a:rPr lang="en-US" sz="2100" i="1" dirty="0" err="1" smtClean="0">
                <a:solidFill>
                  <a:schemeClr val="tx1"/>
                </a:solidFill>
                <a:latin typeface="+mn-lt"/>
              </a:rPr>
              <a:t>Usenix</a:t>
            </a:r>
            <a:r>
              <a:rPr lang="en-US" sz="2100" i="1" dirty="0" smtClean="0">
                <a:solidFill>
                  <a:schemeClr val="tx1"/>
                </a:solidFill>
                <a:latin typeface="+mn-lt"/>
              </a:rPr>
              <a:t> Technical Conference. 1988. Dallas, Tex: pp. 9-21. </a:t>
            </a:r>
            <a:endParaRPr lang="en-US" sz="2300" dirty="0" smtClean="0"/>
          </a:p>
          <a:p>
            <a:pPr eaLnBrk="1" hangingPunct="1"/>
            <a:r>
              <a:rPr lang="en-US" sz="3200" dirty="0" smtClean="0"/>
              <a:t>Goal: embed any kind of editor inside of a text editor (recursively) </a:t>
            </a:r>
          </a:p>
          <a:p>
            <a:pPr eaLnBrk="1" hangingPunct="1"/>
            <a:r>
              <a:rPr lang="en-US" sz="3200" dirty="0" smtClean="0"/>
              <a:t>Custom object system in C </a:t>
            </a:r>
          </a:p>
          <a:p>
            <a:pPr eaLnBrk="1" hangingPunct="1"/>
            <a:r>
              <a:rPr lang="en-US" sz="3200" dirty="0" smtClean="0"/>
              <a:t>Embedding new kinds of objects: type in the Unix file name </a:t>
            </a:r>
          </a:p>
          <a:p>
            <a:pPr eaLnBrk="1" hangingPunct="1"/>
            <a:r>
              <a:rPr lang="en-US" sz="3200" dirty="0" smtClean="0"/>
              <a:t>Originally with its own window system, eventually with X/11 </a:t>
            </a:r>
          </a:p>
          <a:p>
            <a:pPr eaLnBrk="1" hangingPunct="1"/>
            <a:r>
              <a:rPr lang="en-US" sz="3200" dirty="0" smtClean="0"/>
              <a:t>Model-View architecture</a:t>
            </a:r>
          </a:p>
        </p:txBody>
      </p:sp>
      <p:sp>
        <p:nvSpPr>
          <p:cNvPr id="9220" name="Slide Number Placeholder 5"/>
          <p:cNvSpPr>
            <a:spLocks noGrp="1"/>
          </p:cNvSpPr>
          <p:nvPr>
            <p:ph type="sldNum" sz="quarter" idx="12"/>
          </p:nvPr>
        </p:nvSpPr>
        <p:spPr>
          <a:noFill/>
        </p:spPr>
        <p:txBody>
          <a:bodyPr/>
          <a:lstStyle/>
          <a:p>
            <a:fld id="{1CB7366D-09E0-4D11-B515-B3A6AACCE87E}" type="slidenum">
              <a:rPr lang="en-US" smtClean="0"/>
              <a:pPr/>
              <a:t>8</a:t>
            </a:fld>
            <a:endParaRPr lang="en-US" smtClean="0"/>
          </a:p>
        </p:txBody>
      </p:sp>
      <p:sp>
        <p:nvSpPr>
          <p:cNvPr id="5" name="Footer Placeholder 4"/>
          <p:cNvSpPr>
            <a:spLocks noGrp="1"/>
          </p:cNvSpPr>
          <p:nvPr>
            <p:ph type="ftr" sz="quarter" idx="11"/>
          </p:nvPr>
        </p:nvSpPr>
        <p:spPr/>
        <p:txBody>
          <a:bodyPr/>
          <a:lstStyle/>
          <a:p>
            <a:pPr>
              <a:defRPr/>
            </a:pPr>
            <a:r>
              <a:rPr lang="en-US" smtClean="0"/>
              <a:t>© 2013 - Brad Myers</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122238"/>
            <a:ext cx="7543800" cy="1096962"/>
          </a:xfrm>
        </p:spPr>
        <p:txBody>
          <a:bodyPr/>
          <a:lstStyle/>
          <a:p>
            <a:pPr eaLnBrk="1" hangingPunct="1"/>
            <a:r>
              <a:rPr lang="en-US" sz="4800" dirty="0" smtClean="0"/>
              <a:t>Andrew, cont.</a:t>
            </a:r>
          </a:p>
        </p:txBody>
      </p:sp>
      <p:sp>
        <p:nvSpPr>
          <p:cNvPr id="10243" name="Rectangle 3"/>
          <p:cNvSpPr>
            <a:spLocks noGrp="1" noChangeArrowheads="1"/>
          </p:cNvSpPr>
          <p:nvPr>
            <p:ph idx="1"/>
          </p:nvPr>
        </p:nvSpPr>
        <p:spPr>
          <a:xfrm>
            <a:off x="457200" y="1447800"/>
            <a:ext cx="8229600" cy="4876800"/>
          </a:xfrm>
        </p:spPr>
        <p:txBody>
          <a:bodyPr>
            <a:normAutofit lnSpcReduction="10000"/>
          </a:bodyPr>
          <a:lstStyle/>
          <a:p>
            <a:pPr eaLnBrk="1" hangingPunct="1">
              <a:lnSpc>
                <a:spcPct val="90000"/>
              </a:lnSpc>
            </a:pPr>
            <a:r>
              <a:rPr lang="en-US" sz="2800" i="1" dirty="0" smtClean="0"/>
              <a:t>not </a:t>
            </a:r>
            <a:r>
              <a:rPr lang="en-US" sz="2800" dirty="0" smtClean="0"/>
              <a:t>WYSIWYG </a:t>
            </a:r>
          </a:p>
          <a:p>
            <a:pPr lvl="1" eaLnBrk="1" hangingPunct="1">
              <a:lnSpc>
                <a:spcPct val="90000"/>
              </a:lnSpc>
            </a:pPr>
            <a:r>
              <a:rPr lang="en-US" sz="2400" dirty="0" smtClean="0"/>
              <a:t>fonts correct, but layout based on window size </a:t>
            </a:r>
          </a:p>
          <a:p>
            <a:pPr lvl="1" eaLnBrk="1" hangingPunct="1">
              <a:lnSpc>
                <a:spcPct val="90000"/>
              </a:lnSpc>
            </a:pPr>
            <a:r>
              <a:rPr lang="en-US" sz="2400" dirty="0" smtClean="0"/>
              <a:t>assumed tiled window mgr. so user has less control over window size. </a:t>
            </a:r>
          </a:p>
          <a:p>
            <a:pPr eaLnBrk="1" hangingPunct="1">
              <a:lnSpc>
                <a:spcPct val="90000"/>
              </a:lnSpc>
            </a:pPr>
            <a:r>
              <a:rPr lang="en-US" sz="2800" dirty="0" smtClean="0"/>
              <a:t>External representation for saving documents </a:t>
            </a:r>
          </a:p>
          <a:p>
            <a:pPr lvl="1" eaLnBrk="1" hangingPunct="1">
              <a:lnSpc>
                <a:spcPct val="90000"/>
              </a:lnSpc>
            </a:pPr>
            <a:r>
              <a:rPr lang="en-US" sz="2400" dirty="0" smtClean="0"/>
              <a:t>Textual, so easy to mail, etc. </a:t>
            </a:r>
          </a:p>
          <a:p>
            <a:pPr lvl="1" eaLnBrk="1" hangingPunct="1">
              <a:lnSpc>
                <a:spcPct val="90000"/>
              </a:lnSpc>
            </a:pPr>
            <a:r>
              <a:rPr lang="en-US" sz="2400" dirty="0" smtClean="0"/>
              <a:t>Protocol to tell components when to start writing to the file </a:t>
            </a:r>
          </a:p>
          <a:p>
            <a:pPr eaLnBrk="1" hangingPunct="1">
              <a:lnSpc>
                <a:spcPct val="90000"/>
              </a:lnSpc>
            </a:pPr>
            <a:r>
              <a:rPr lang="en-US" sz="2800" dirty="0" smtClean="0"/>
              <a:t>Led to "MIME" types (Multi-purpose Internet Mail Extensions) </a:t>
            </a:r>
          </a:p>
          <a:p>
            <a:pPr lvl="1" eaLnBrk="1" hangingPunct="1">
              <a:lnSpc>
                <a:spcPct val="90000"/>
              </a:lnSpc>
            </a:pPr>
            <a:r>
              <a:rPr lang="en-US" sz="2400" dirty="0" smtClean="0"/>
              <a:t>Nathaniel </a:t>
            </a:r>
            <a:r>
              <a:rPr lang="en-US" sz="2400" dirty="0" err="1" smtClean="0"/>
              <a:t>Borenstein</a:t>
            </a:r>
            <a:r>
              <a:rPr lang="en-US" sz="2400" dirty="0" smtClean="0"/>
              <a:t>, November 1996</a:t>
            </a:r>
          </a:p>
          <a:p>
            <a:pPr eaLnBrk="1" hangingPunct="1">
              <a:lnSpc>
                <a:spcPct val="90000"/>
              </a:lnSpc>
            </a:pPr>
            <a:r>
              <a:rPr lang="en-US" sz="2400" i="1" dirty="0" smtClean="0"/>
              <a:t>Pictures </a:t>
            </a:r>
            <a:r>
              <a:rPr lang="en-US" sz="1800" i="1" dirty="0" smtClean="0"/>
              <a:t>(next slide)</a:t>
            </a:r>
          </a:p>
          <a:p>
            <a:pPr eaLnBrk="1" hangingPunct="1">
              <a:lnSpc>
                <a:spcPct val="90000"/>
              </a:lnSpc>
            </a:pPr>
            <a:r>
              <a:rPr lang="en-US" sz="1800" i="1" dirty="0" smtClean="0"/>
              <a:t>Video (9:51)  </a:t>
            </a:r>
            <a:r>
              <a:rPr lang="en-US" sz="1800" u="sng" dirty="0" smtClean="0">
                <a:solidFill>
                  <a:schemeClr val="tx1"/>
                </a:solidFill>
                <a:latin typeface="+mn-lt"/>
                <a:ea typeface="+mn-ea"/>
                <a:cs typeface="+mn-cs"/>
                <a:hlinkClick r:id="rId2"/>
              </a:rPr>
              <a:t>http</a:t>
            </a:r>
            <a:r>
              <a:rPr lang="en-US" sz="1800" u="sng" dirty="0" smtClean="0">
                <a:solidFill>
                  <a:schemeClr val="tx1"/>
                </a:solidFill>
                <a:latin typeface="+mn-lt"/>
                <a:ea typeface="+mn-ea"/>
                <a:cs typeface="+mn-cs"/>
                <a:hlinkClick r:id="rId2"/>
              </a:rPr>
              <a:t>://</a:t>
            </a:r>
            <a:r>
              <a:rPr lang="en-US" sz="1800" u="sng" dirty="0" smtClean="0">
                <a:solidFill>
                  <a:schemeClr val="tx1"/>
                </a:solidFill>
                <a:latin typeface="+mn-lt"/>
                <a:ea typeface="+mn-ea"/>
                <a:cs typeface="+mn-cs"/>
                <a:hlinkClick r:id="rId2"/>
              </a:rPr>
              <a:t>youtu.be/Xt74p7y54po</a:t>
            </a:r>
            <a:endParaRPr lang="en-US" sz="2400" i="1" dirty="0" smtClean="0"/>
          </a:p>
        </p:txBody>
      </p:sp>
      <p:sp>
        <p:nvSpPr>
          <p:cNvPr id="10244" name="Slide Number Placeholder 5"/>
          <p:cNvSpPr>
            <a:spLocks noGrp="1"/>
          </p:cNvSpPr>
          <p:nvPr>
            <p:ph type="sldNum" sz="quarter" idx="12"/>
          </p:nvPr>
        </p:nvSpPr>
        <p:spPr>
          <a:noFill/>
        </p:spPr>
        <p:txBody>
          <a:bodyPr/>
          <a:lstStyle/>
          <a:p>
            <a:fld id="{529491D9-8C5C-4191-A4A9-A3262EEA20DF}" type="slidenum">
              <a:rPr lang="en-US" smtClean="0"/>
              <a:pPr/>
              <a:t>9</a:t>
            </a:fld>
            <a:endParaRPr lang="en-US" smtClean="0"/>
          </a:p>
        </p:txBody>
      </p:sp>
      <p:sp>
        <p:nvSpPr>
          <p:cNvPr id="5" name="Footer Placeholder 4"/>
          <p:cNvSpPr>
            <a:spLocks noGrp="1"/>
          </p:cNvSpPr>
          <p:nvPr>
            <p:ph type="ftr" sz="quarter" idx="11"/>
          </p:nvPr>
        </p:nvSpPr>
        <p:spPr/>
        <p:txBody>
          <a:bodyPr/>
          <a:lstStyle/>
          <a:p>
            <a:pPr>
              <a:defRPr/>
            </a:pPr>
            <a:r>
              <a:rPr lang="en-US" dirty="0" smtClean="0"/>
              <a:t>© 2013 - Brad Myers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cture template_polo">
  <a:themeElements>
    <a:clrScheme name="lecture template_polo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fontScheme name="lecture template_pol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lecture template_polo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cture template_polo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cture template_polo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cture template_polo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cture template_polo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cture template_polo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cture template_polo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cture template_polo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cture template_polo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cture template_polo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18375</TotalTime>
  <Words>2189</Words>
  <Application>Microsoft Office PowerPoint</Application>
  <PresentationFormat>On-screen Show (4:3)</PresentationFormat>
  <Paragraphs>341</Paragraphs>
  <Slides>34</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9" baseType="lpstr">
      <vt:lpstr>Tahoma</vt:lpstr>
      <vt:lpstr>Wingdings</vt:lpstr>
      <vt:lpstr>Arial</vt:lpstr>
      <vt:lpstr>lecture template_polo</vt:lpstr>
      <vt:lpstr>Chart</vt:lpstr>
      <vt:lpstr>Lecture 17: Component Technologies: Andrew, OLE, OpenDoc, Java Beans, Service-Oriented Architecture (SOA)</vt:lpstr>
      <vt:lpstr>Survey results</vt:lpstr>
      <vt:lpstr>Overview</vt:lpstr>
      <vt:lpstr>Concepts</vt:lpstr>
      <vt:lpstr>Issues</vt:lpstr>
      <vt:lpstr>Issues, cont.</vt:lpstr>
      <vt:lpstr>Approximate Chronology</vt:lpstr>
      <vt:lpstr>Andrew Toolkit</vt:lpstr>
      <vt:lpstr>Andrew, cont.</vt:lpstr>
      <vt:lpstr>Andrew Pictures</vt:lpstr>
      <vt:lpstr>OLE</vt:lpstr>
      <vt:lpstr>Commercial Third-party components</vt:lpstr>
      <vt:lpstr>OLE, cont.</vt:lpstr>
      <vt:lpstr>ActiveX</vt:lpstr>
      <vt:lpstr>ActiveX</vt:lpstr>
      <vt:lpstr>COM</vt:lpstr>
      <vt:lpstr>Corba</vt:lpstr>
      <vt:lpstr>OpenDoc</vt:lpstr>
      <vt:lpstr>OpenDoc, cont.</vt:lpstr>
      <vt:lpstr>Java Beans</vt:lpstr>
      <vt:lpstr>What is a Java Bean exactly?</vt:lpstr>
      <vt:lpstr>Java Beans, cont.</vt:lpstr>
      <vt:lpstr>Java Beans Features</vt:lpstr>
      <vt:lpstr>Java 2</vt:lpstr>
      <vt:lpstr>Java Beans Spec</vt:lpstr>
      <vt:lpstr>Microsoft's .Net</vt:lpstr>
      <vt:lpstr>.Net parts</vt:lpstr>
      <vt:lpstr>Service-Oriented Architecture</vt:lpstr>
      <vt:lpstr>SOA protocols</vt:lpstr>
      <vt:lpstr>Study of APIs for eSOA</vt:lpstr>
      <vt:lpstr>eSOA Studies Results</vt:lpstr>
      <vt:lpstr>eSOA Documentation Results</vt:lpstr>
      <vt:lpstr>SOA protocols</vt:lpstr>
      <vt:lpstr>SOA Examples</vt:lpstr>
    </vt:vector>
  </TitlesOfParts>
  <Company>Carnegie Mellon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17: Component Technologies: Andrew, OLE, OpenDoc, Java Beans, Service-Oriented Architecture (SOA)</dc:title>
  <dc:creator>Brad Myers</dc:creator>
  <cp:lastModifiedBy>Brad Myers</cp:lastModifiedBy>
  <cp:revision>127</cp:revision>
  <cp:lastPrinted>1601-01-01T00:00:00Z</cp:lastPrinted>
  <dcterms:created xsi:type="dcterms:W3CDTF">2001-06-15T20:03:27Z</dcterms:created>
  <dcterms:modified xsi:type="dcterms:W3CDTF">2013-03-26T16:58:17Z</dcterms:modified>
</cp:coreProperties>
</file>