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3" r:id="rId3"/>
    <p:sldId id="294" r:id="rId4"/>
    <p:sldId id="29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1" r:id="rId18"/>
    <p:sldId id="296" r:id="rId19"/>
    <p:sldId id="259" r:id="rId20"/>
    <p:sldId id="260" r:id="rId21"/>
    <p:sldId id="261" r:id="rId22"/>
    <p:sldId id="264" r:id="rId23"/>
    <p:sldId id="263" r:id="rId24"/>
    <p:sldId id="262" r:id="rId25"/>
    <p:sldId id="265" r:id="rId26"/>
    <p:sldId id="269" r:id="rId27"/>
    <p:sldId id="270" r:id="rId28"/>
    <p:sldId id="271" r:id="rId29"/>
    <p:sldId id="272" r:id="rId30"/>
    <p:sldId id="268" r:id="rId31"/>
    <p:sldId id="273" r:id="rId32"/>
    <p:sldId id="274" r:id="rId33"/>
    <p:sldId id="297" r:id="rId34"/>
    <p:sldId id="275" r:id="rId35"/>
    <p:sldId id="298" r:id="rId36"/>
    <p:sldId id="299" r:id="rId37"/>
    <p:sldId id="300" r:id="rId38"/>
  </p:sldIdLst>
  <p:sldSz cx="12192000" cy="6858000"/>
  <p:notesSz cx="6858000" cy="9144000"/>
  <p:embeddedFontLs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msy10" panose="020B0500000000000000" pitchFamily="34" charset="0"/>
      <p:regular r:id="rId48"/>
    </p:embeddedFont>
    <p:embeddedFont>
      <p:font typeface="cmmi10" panose="020B0500000000000000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9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5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0F76-9906-4D33-9C36-4FE4BE8B9ED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E338-E433-49DB-8C31-E4184437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729" y="26121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New Algorithms for Heavy Hitters in Data Streams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56338" y="3214168"/>
            <a:ext cx="6004782" cy="134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David Woodruff </a:t>
            </a:r>
          </a:p>
          <a:p>
            <a:r>
              <a:rPr lang="en-US" sz="3400" dirty="0" smtClean="0"/>
              <a:t>IBM </a:t>
            </a:r>
            <a:r>
              <a:rPr lang="en-US" sz="3400" dirty="0" err="1" smtClean="0"/>
              <a:t>Almaden</a:t>
            </a:r>
            <a:endParaRPr lang="en-US" sz="3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093048"/>
            <a:ext cx="11689080" cy="159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J</a:t>
            </a:r>
            <a:r>
              <a:rPr lang="en-US" sz="3400" dirty="0" smtClean="0"/>
              <a:t>oint works with Arnab Bhattacharyya, Vladimir </a:t>
            </a:r>
            <a:r>
              <a:rPr lang="en-US" sz="3400" dirty="0" err="1" smtClean="0"/>
              <a:t>Braverman</a:t>
            </a:r>
            <a:r>
              <a:rPr lang="en-US" sz="3400" dirty="0" smtClean="0"/>
              <a:t>, Stephen R. Chestnut, </a:t>
            </a:r>
            <a:r>
              <a:rPr lang="en-US" sz="3400" dirty="0" err="1" smtClean="0"/>
              <a:t>Palash</a:t>
            </a:r>
            <a:r>
              <a:rPr lang="en-US" sz="3400" dirty="0" smtClean="0"/>
              <a:t> </a:t>
            </a:r>
            <a:r>
              <a:rPr lang="en-US" sz="3400" dirty="0" err="1" smtClean="0"/>
              <a:t>Dey</a:t>
            </a:r>
            <a:r>
              <a:rPr lang="en-US" sz="3400" dirty="0" smtClean="0"/>
              <a:t> Nikita </a:t>
            </a:r>
            <a:r>
              <a:rPr lang="en-US" sz="3400" dirty="0" err="1" smtClean="0"/>
              <a:t>Ivkin</a:t>
            </a:r>
            <a:r>
              <a:rPr lang="en-US" sz="3400" dirty="0" smtClean="0"/>
              <a:t>, Jelani Nelson, and </a:t>
            </a:r>
            <a:r>
              <a:rPr lang="en-US" sz="3400" dirty="0" err="1" smtClean="0"/>
              <a:t>Zhengyu</a:t>
            </a:r>
            <a:r>
              <a:rPr lang="en-US" sz="3400" dirty="0" smtClean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9718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Misra-Gries</a:t>
            </a:r>
            <a:r>
              <a:rPr lang="en-US" dirty="0" smtClean="0">
                <a:solidFill>
                  <a:srgbClr val="002060"/>
                </a:solidFill>
              </a:rPr>
              <a:t> after Hashing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57560" cy="50323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 smtClean="0"/>
                  <a:t>Stream length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600" dirty="0" smtClean="0"/>
                  <a:t> after sampling</a:t>
                </a:r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 distinct keys after sampling, so hash identities </a:t>
                </a:r>
                <a:r>
                  <a:rPr lang="en-US" sz="2600" dirty="0" smtClean="0"/>
                  <a:t>pairwise-independently to universe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600" dirty="0" smtClean="0"/>
                  <a:t> </a:t>
                </a:r>
              </a:p>
              <a:p>
                <a:endParaRPr lang="en-US" sz="2600" dirty="0"/>
              </a:p>
              <a:p>
                <a:r>
                  <a:rPr lang="en-US" sz="2600" dirty="0" err="1" smtClean="0"/>
                  <a:t>Misra-Gries</a:t>
                </a:r>
                <a:r>
                  <a:rPr lang="en-US" sz="2600" dirty="0" smtClean="0"/>
                  <a:t> on (key, value) pairs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i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6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600" dirty="0" smtClean="0"/>
                  <a:t>) bits of space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Heavy hitters in sampled stream correspond to heavy hitters in original stream, and frequencies are preserved up to additive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ϵm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sz="2600" dirty="0" smtClean="0"/>
                  <a:t>want original (non-hashed) identities of heavy hitters!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57560" cy="5032376"/>
              </a:xfrm>
              <a:blipFill rotWithShape="0">
                <a:blip r:embed="rId2"/>
                <a:stretch>
                  <a:fillRect l="-779" t="-726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Maintaining Identities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55680" cy="225869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For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items with largest counts, as reported by our data structure, maintain actual log n bit identities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Always possible to maintain since if we sample an insertion of an item </a:t>
                </a:r>
                <a:r>
                  <a:rPr lang="en-US" sz="2600" dirty="0" err="1" smtClean="0"/>
                  <a:t>i</a:t>
                </a:r>
                <a:r>
                  <a:rPr lang="en-US" sz="2600" dirty="0" smtClean="0"/>
                  <a:t>, we have its actual identity in hand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55680" cy="2258696"/>
              </a:xfrm>
              <a:blipFill rotWithShape="0">
                <a:blip r:embed="rId2"/>
                <a:stretch>
                  <a:fillRect l="-874" t="-3774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21692"/>
              </p:ext>
            </p:extLst>
          </p:nvPr>
        </p:nvGraphicFramePr>
        <p:xfrm>
          <a:off x="2345835" y="4355475"/>
          <a:ext cx="54051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54"/>
                <a:gridCol w="900854"/>
                <a:gridCol w="900854"/>
                <a:gridCol w="900854"/>
                <a:gridCol w="900854"/>
                <a:gridCol w="900854"/>
              </a:tblGrid>
              <a:tr h="28871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288713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807" y="4302125"/>
            <a:ext cx="158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ashed key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1650" y="4721235"/>
            <a:ext cx="85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value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37266"/>
              </p:ext>
            </p:extLst>
          </p:nvPr>
        </p:nvGraphicFramePr>
        <p:xfrm>
          <a:off x="2345835" y="5602010"/>
          <a:ext cx="54051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54"/>
                <a:gridCol w="900854"/>
                <a:gridCol w="900854"/>
                <a:gridCol w="900854"/>
                <a:gridCol w="900854"/>
                <a:gridCol w="900854"/>
              </a:tblGrid>
              <a:tr h="288713">
                <a:tc>
                  <a:txBody>
                    <a:bodyPr/>
                    <a:lstStyle/>
                    <a:p>
                      <a:r>
                        <a:rPr lang="en-US" dirty="0" smtClean="0"/>
                        <a:t>458938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30903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</a:tr>
              <a:tr h="288713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0807" y="5548660"/>
            <a:ext cx="143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actual key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1650" y="5967770"/>
            <a:ext cx="85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4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Summary of Initial Improvement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056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) bit </a:t>
                </a:r>
                <a:r>
                  <a:rPr lang="en-US" dirty="0" smtClean="0"/>
                  <a:t>algorithm</a:t>
                </a:r>
              </a:p>
              <a:p>
                <a:endParaRPr lang="en-US" dirty="0"/>
              </a:p>
              <a:p>
                <a:r>
                  <a:rPr lang="en-US" dirty="0" smtClean="0"/>
                  <a:t>Update and reporting time can be made O(1) provided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ϵ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most stream updates, they’re not sampled so do nothing!</a:t>
                </a:r>
              </a:p>
              <a:p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dirty="0" smtClean="0"/>
                  <a:t>pread out computation of expensive operations over future updates for which you do nothing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05656"/>
              </a:xfrm>
              <a:blipFill rotWithShape="0">
                <a:blip r:embed="rId2"/>
                <a:stretch>
                  <a:fillRect l="-104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 Optimal Algorithm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780" y="1584008"/>
                <a:ext cx="11140440" cy="5139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space, but 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Too much space for (key, value) pairs in </a:t>
                </a:r>
                <a:r>
                  <a:rPr lang="en-US" sz="2400" dirty="0" err="1" smtClean="0"/>
                  <a:t>Misra-Gries</a:t>
                </a:r>
                <a:r>
                  <a:rPr lang="en-US" sz="2400" dirty="0" smtClean="0"/>
                  <a:t>!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Instead, run </a:t>
                </a:r>
                <a:r>
                  <a:rPr lang="en-US" sz="2400" dirty="0" err="1" smtClean="0"/>
                  <a:t>Misra-Gries</a:t>
                </a:r>
                <a:r>
                  <a:rPr lang="en-US" sz="2400" dirty="0" smtClean="0"/>
                  <a:t> to find items with frequency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ϕm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then use a separate data structure to estimate their frequencies up to additive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ϵm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err="1" smtClean="0"/>
                  <a:t>Misra-Gries</a:t>
                </a:r>
                <a:r>
                  <a:rPr lang="en-US" sz="2400" dirty="0" smtClean="0"/>
                  <a:t> data structure takes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 smtClean="0"/>
                  <a:t>bits of space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Separate data structure will be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) independent repetitions of a data structure using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) bits.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What can you do with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bits?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780" y="1584008"/>
                <a:ext cx="11140440" cy="5139056"/>
              </a:xfrm>
              <a:blipFill rotWithShape="0">
                <a:blip r:embed="rId2"/>
                <a:stretch>
                  <a:fillRect l="-711" r="-109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 Optimal Algorithm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33760" cy="48647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Want to use </a:t>
                </a:r>
                <a:r>
                  <a:rPr lang="en-US" sz="240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bits so that for any given item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, can report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ϵm</m:t>
                    </m:r>
                  </m:oMath>
                </a14:m>
                <a:r>
                  <a:rPr lang="en-US" sz="2400" dirty="0" smtClean="0"/>
                  <a:t> additive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 with probability &gt; 2/3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</a:t>
                </a:r>
                <a:r>
                  <a:rPr lang="en-US" sz="2400" dirty="0" smtClean="0"/>
                  <a:t>edian of estimates across </a:t>
                </a:r>
                <a:r>
                  <a:rPr lang="en-US" sz="2400" dirty="0"/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repetitions is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ϵm</m:t>
                    </m:r>
                  </m:oMath>
                </a14:m>
                <a:r>
                  <a:rPr lang="en-US" sz="2400" dirty="0" smtClean="0"/>
                  <a:t> additive approximation with probability 1 –  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/100. Union bound over 1/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 items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/>
                  <a:t>K</a:t>
                </a:r>
                <a:r>
                  <a:rPr lang="en-US" sz="2400" dirty="0" smtClean="0"/>
                  <a:t>eep </a:t>
                </a:r>
                <a:r>
                  <a:rPr lang="en-US" sz="240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counters as in </a:t>
                </a:r>
                <a:r>
                  <a:rPr lang="en-US" sz="2400" dirty="0" err="1" smtClean="0"/>
                  <a:t>Misra-Gries</a:t>
                </a:r>
                <a:r>
                  <a:rPr lang="en-US" sz="2400" dirty="0" smtClean="0"/>
                  <a:t>, but each on average uses O(1) bits!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Can’t afford to keep item identifiers, even hashed ones..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Can’t afford to keep exact counts, even on the sampled stream..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33760" cy="4864735"/>
              </a:xfrm>
              <a:blipFill rotWithShape="0">
                <a:blip r:embed="rId2"/>
                <a:stretch>
                  <a:fillRect l="-77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Dealing with Item Identifiers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a pairwise-independent hash function h:[n] -&gt; {1, 2, …, 1/</a:t>
                </a:r>
                <a:r>
                  <a:rPr lang="el-GR" dirty="0" smtClean="0"/>
                  <a:t>ε</a:t>
                </a:r>
                <a:r>
                  <a:rPr lang="en-US" dirty="0" smtClean="0"/>
                  <a:t>}</a:t>
                </a:r>
              </a:p>
              <a:p>
                <a:endParaRPr lang="en-US" dirty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on’t keep item identifiers, just treat all items that go to the same hash bucket as one item</a:t>
                </a:r>
              </a:p>
              <a:p>
                <a:endParaRPr lang="en-US" dirty="0"/>
              </a:p>
              <a:p>
                <a:r>
                  <a:rPr lang="en-US" dirty="0" smtClean="0"/>
                  <a:t>Expected “noise” in a bucket is </a:t>
                </a:r>
                <a:r>
                  <a:rPr lang="el-GR" dirty="0" smtClean="0"/>
                  <a:t>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 (sampled stream length) = 1/</a:t>
                </a:r>
                <a:r>
                  <a:rPr lang="el-GR" dirty="0" smtClean="0"/>
                  <a:t>ε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Solves the problem with item identifiers, but what about counts?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4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Dealing with Item Counts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</a:t>
                </a:r>
                <a:r>
                  <a:rPr lang="en-US" dirty="0" smtClean="0"/>
                  <a:t>e have r = O(1/</a:t>
                </a:r>
                <a:r>
                  <a:rPr lang="el-GR" dirty="0" smtClean="0"/>
                  <a:t>ε</a:t>
                </a:r>
                <a:r>
                  <a:rPr lang="en-US" dirty="0" smtClean="0"/>
                  <a:t>)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 and want to store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up to additive error 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ound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to its nearest integer multiple of </a:t>
                </a:r>
                <a:r>
                  <a:rPr lang="en-US" dirty="0"/>
                  <a:t>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Gives O(1/</a:t>
                </a:r>
                <a:r>
                  <a:rPr lang="el-GR" dirty="0" smtClean="0"/>
                  <a:t>ε</a:t>
                </a:r>
                <a:r>
                  <a:rPr lang="en-US" dirty="0" smtClean="0"/>
                  <a:t>) bits of space </a:t>
                </a:r>
              </a:p>
              <a:p>
                <a:endParaRPr lang="en-US" dirty="0"/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But how to maintain this as the stream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progresses?</a:t>
                </a:r>
              </a:p>
              <a:p>
                <a:pPr lvl="1"/>
                <a:r>
                  <a:rPr lang="en-US" i="1" dirty="0" smtClean="0"/>
                  <a:t>classic </a:t>
                </a:r>
                <a:r>
                  <a:rPr lang="en-US" i="1" dirty="0" smtClean="0"/>
                  <a:t>“probabilistic counters” do not </a:t>
                </a:r>
                <a:r>
                  <a:rPr lang="en-US" i="1" dirty="0" smtClean="0"/>
                  <a:t>work</a:t>
                </a:r>
              </a:p>
              <a:p>
                <a:pPr lvl="1"/>
                <a:r>
                  <a:rPr lang="en-US" i="1" dirty="0" smtClean="0"/>
                  <a:t>design “accelerated counters” which are more accurate as count increases</a:t>
                </a:r>
                <a:endParaRPr lang="en-US" i="1" dirty="0"/>
              </a:p>
              <a:p>
                <a:pPr lvl="1"/>
                <a:endParaRPr lang="en-US" i="1" dirty="0"/>
              </a:p>
              <a:p>
                <a:r>
                  <a:rPr lang="en-US" dirty="0" smtClean="0"/>
                  <a:t>For more details, please see the paper!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51375"/>
              </a:xfrm>
              <a:blipFill rotWithShape="0">
                <a:blip r:embed="rId2"/>
                <a:stretch>
                  <a:fillRect l="-928" t="-1704" b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Conclusions on l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-guarantee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) bits of space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then update and reporting times are O(1)</a:t>
                </a:r>
              </a:p>
              <a:p>
                <a:endParaRPr lang="en-US" dirty="0"/>
              </a:p>
              <a:p>
                <a:r>
                  <a:rPr lang="en-US" dirty="0" smtClean="0"/>
                  <a:t>Show a matching lower bound</a:t>
                </a:r>
              </a:p>
              <a:p>
                <a:endParaRPr lang="en-US" dirty="0"/>
              </a:p>
              <a:p>
                <a:r>
                  <a:rPr lang="en-US" dirty="0"/>
                  <a:t>I</a:t>
                </a:r>
                <a:r>
                  <a:rPr lang="en-US" dirty="0" smtClean="0"/>
                  <a:t>s this also a significant practical improvement over </a:t>
                </a:r>
                <a:r>
                  <a:rPr lang="en-US" dirty="0" err="1" smtClean="0"/>
                  <a:t>Misra-Gries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7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Outline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0760"/>
            <a:ext cx="10515600" cy="4256722"/>
          </a:xfrm>
        </p:spPr>
        <p:txBody>
          <a:bodyPr/>
          <a:lstStyle/>
          <a:p>
            <a:r>
              <a:rPr lang="en-US" dirty="0" smtClean="0"/>
              <a:t>Optimal algorithm in all parameters </a:t>
            </a:r>
            <a:r>
              <a:rPr lang="el-GR" dirty="0" smtClean="0"/>
              <a:t>φ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 for l</a:t>
            </a:r>
            <a:r>
              <a:rPr lang="en-US" baseline="-25000" dirty="0" smtClean="0"/>
              <a:t>1</a:t>
            </a:r>
            <a:r>
              <a:rPr lang="en-US" dirty="0" smtClean="0"/>
              <a:t>-guarantee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Optimal algorithm for l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-guarantee for constant 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CountSketch achieves the </a:t>
            </a:r>
            <a:r>
              <a:rPr lang="en-US" altLang="en-US" dirty="0" smtClean="0">
                <a:solidFill>
                  <a:srgbClr val="002060"/>
                </a:solidFill>
              </a:rPr>
              <a:t>l</a:t>
            </a:r>
            <a:r>
              <a:rPr lang="en-US" alt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altLang="en-US" dirty="0" smtClean="0">
                <a:solidFill>
                  <a:srgbClr val="002060"/>
                </a:solidFill>
              </a:rPr>
              <a:t>–guarantee </a:t>
            </a:r>
            <a:r>
              <a:rPr lang="en-US" dirty="0" smtClean="0">
                <a:solidFill>
                  <a:srgbClr val="002060"/>
                </a:solidFill>
              </a:rPr>
              <a:t>[CCFC]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8" y="1758723"/>
            <a:ext cx="10798629" cy="1734004"/>
          </a:xfrm>
        </p:spPr>
        <p:txBody>
          <a:bodyPr/>
          <a:lstStyle/>
          <a:p>
            <a:pPr lvl="1"/>
            <a:r>
              <a:rPr lang="en-US" altLang="en-US" dirty="0" smtClean="0"/>
              <a:t>Assign </a:t>
            </a:r>
            <a:r>
              <a:rPr lang="en-US" altLang="en-US" dirty="0"/>
              <a:t>each coordinate </a:t>
            </a:r>
            <a:r>
              <a:rPr lang="en-US" altLang="en-US" dirty="0" err="1"/>
              <a:t>i</a:t>
            </a:r>
            <a:r>
              <a:rPr lang="en-US" altLang="en-US" dirty="0"/>
              <a:t> a random </a:t>
            </a:r>
            <a:r>
              <a:rPr lang="en-US" altLang="en-US" dirty="0" smtClean="0"/>
              <a:t>sign </a:t>
            </a:r>
            <a:r>
              <a:rPr lang="en-US" altLang="en-US" dirty="0" smtClean="0">
                <a:latin typeface="cmmi10" panose="020B0500000000000000" pitchFamily="34" charset="0"/>
              </a:rPr>
              <a:t>¾</a:t>
            </a:r>
            <a:r>
              <a:rPr lang="en-US" altLang="en-US" dirty="0" smtClean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dirty="0">
                <a:latin typeface="cmsy10" panose="020B0500000000000000" pitchFamily="34" charset="0"/>
              </a:rPr>
              <a:t>2</a:t>
            </a:r>
            <a:r>
              <a:rPr lang="en-US" altLang="en-US" dirty="0"/>
              <a:t> {-1,1}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Randomly </a:t>
            </a:r>
            <a:r>
              <a:rPr lang="en-US" altLang="en-US" dirty="0"/>
              <a:t>partition coordinates into B buckets, maintain </a:t>
            </a:r>
            <a:r>
              <a:rPr lang="en-US" altLang="en-US" dirty="0" err="1"/>
              <a:t>c</a:t>
            </a:r>
            <a:r>
              <a:rPr lang="en-US" altLang="en-US" baseline="-25000" dirty="0" err="1"/>
              <a:t>j</a:t>
            </a:r>
            <a:r>
              <a:rPr lang="en-US" altLang="en-US" dirty="0"/>
              <a:t> =  </a:t>
            </a:r>
            <a:r>
              <a:rPr lang="el-GR" altLang="en-US" dirty="0"/>
              <a:t>Σ</a:t>
            </a:r>
            <a:r>
              <a:rPr lang="en-US" altLang="en-US" baseline="-25000" dirty="0"/>
              <a:t>i: h(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) = j</a:t>
            </a:r>
            <a:r>
              <a:rPr lang="en-US" altLang="en-US" dirty="0"/>
              <a:t> </a:t>
            </a:r>
            <a:r>
              <a:rPr lang="en-US" altLang="en-US" dirty="0">
                <a:latin typeface="cmmi10" panose="020B0500000000000000" pitchFamily="34" charset="0"/>
              </a:rPr>
              <a:t>¾</a:t>
            </a: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 smtClean="0"/>
              <a:t>)</a:t>
            </a:r>
            <a:r>
              <a:rPr lang="en-US" altLang="en-US" dirty="0" smtClean="0">
                <a:latin typeface="cmsy10" panose="020B0500000000000000" pitchFamily="34" charset="0"/>
              </a:rPr>
              <a:t>¢</a:t>
            </a:r>
            <a:r>
              <a:rPr lang="en-US" altLang="en-US" dirty="0"/>
              <a:t>f</a:t>
            </a:r>
            <a:r>
              <a:rPr lang="en-US" altLang="en-US" baseline="-25000" dirty="0" smtClean="0"/>
              <a:t>i </a:t>
            </a:r>
            <a:r>
              <a:rPr lang="en-US" altLang="en-US" dirty="0"/>
              <a:t>in j-</a:t>
            </a:r>
            <a:r>
              <a:rPr lang="en-US" altLang="en-US" dirty="0" err="1"/>
              <a:t>th</a:t>
            </a:r>
            <a:r>
              <a:rPr lang="en-US" altLang="en-US" dirty="0"/>
              <a:t> bucket</a:t>
            </a:r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31672" y="3703411"/>
            <a:ext cx="6477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6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60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600" baseline="3000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35066"/>
              </p:ext>
            </p:extLst>
          </p:nvPr>
        </p:nvGraphicFramePr>
        <p:xfrm>
          <a:off x="3641272" y="5075011"/>
          <a:ext cx="4267200" cy="762000"/>
        </p:xfrm>
        <a:graphic>
          <a:graphicData uri="http://schemas.openxmlformats.org/drawingml/2006/table">
            <a:tbl>
              <a:tblPr/>
              <a:tblGrid>
                <a:gridCol w="466725"/>
                <a:gridCol w="2744788"/>
                <a:gridCol w="522287"/>
                <a:gridCol w="533400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i: h(</a:t>
                      </a:r>
                      <a:r>
                        <a:rPr kumimoji="0" lang="en-US" alt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= 2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mi10" panose="020B0500000000000000" pitchFamily="34" charset="0"/>
                          <a:cs typeface="Arial" panose="020B0604020202020204" pitchFamily="34" charset="0"/>
                        </a:rPr>
                        <a:t>¾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sy10" panose="020B0500000000000000" pitchFamily="34" charset="0"/>
                          <a:cs typeface="Arial" panose="020B0604020202020204" pitchFamily="34" charset="0"/>
                        </a:rPr>
                        <a:t>¢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08910"/>
              </p:ext>
            </p:extLst>
          </p:nvPr>
        </p:nvGraphicFramePr>
        <p:xfrm>
          <a:off x="2574472" y="3474811"/>
          <a:ext cx="6324600" cy="838200"/>
        </p:xfrm>
        <a:graphic>
          <a:graphicData uri="http://schemas.openxmlformats.org/drawingml/2006/table">
            <a:tbl>
              <a:tblPr/>
              <a:tblGrid>
                <a:gridCol w="631825"/>
                <a:gridCol w="633413"/>
                <a:gridCol w="631825"/>
                <a:gridCol w="633412"/>
                <a:gridCol w="631825"/>
                <a:gridCol w="631825"/>
                <a:gridCol w="633413"/>
                <a:gridCol w="631825"/>
                <a:gridCol w="633412"/>
                <a:gridCol w="631825"/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ine 87"/>
          <p:cNvSpPr>
            <a:spLocks noChangeShapeType="1"/>
          </p:cNvSpPr>
          <p:nvPr/>
        </p:nvSpPr>
        <p:spPr bwMode="auto">
          <a:xfrm>
            <a:off x="2879272" y="4313011"/>
            <a:ext cx="419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3565072" y="4313011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9"/>
          <p:cNvSpPr>
            <a:spLocks noChangeShapeType="1"/>
          </p:cNvSpPr>
          <p:nvPr/>
        </p:nvSpPr>
        <p:spPr bwMode="auto">
          <a:xfrm flipH="1">
            <a:off x="3946072" y="431301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4784272" y="4313011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 flipH="1">
            <a:off x="3946072" y="4313011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2"/>
          <p:cNvSpPr>
            <a:spLocks noChangeShapeType="1"/>
          </p:cNvSpPr>
          <p:nvPr/>
        </p:nvSpPr>
        <p:spPr bwMode="auto">
          <a:xfrm>
            <a:off x="5393872" y="4313011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3"/>
          <p:cNvSpPr>
            <a:spLocks noChangeShapeType="1"/>
          </p:cNvSpPr>
          <p:nvPr/>
        </p:nvSpPr>
        <p:spPr bwMode="auto">
          <a:xfrm>
            <a:off x="6003472" y="4313011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4"/>
          <p:cNvSpPr>
            <a:spLocks noChangeShapeType="1"/>
          </p:cNvSpPr>
          <p:nvPr/>
        </p:nvSpPr>
        <p:spPr bwMode="auto">
          <a:xfrm flipH="1">
            <a:off x="5241472" y="4313011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5"/>
          <p:cNvSpPr>
            <a:spLocks noChangeShapeType="1"/>
          </p:cNvSpPr>
          <p:nvPr/>
        </p:nvSpPr>
        <p:spPr bwMode="auto">
          <a:xfrm flipH="1">
            <a:off x="4022272" y="4313011"/>
            <a:ext cx="3276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6"/>
          <p:cNvSpPr>
            <a:spLocks noChangeShapeType="1"/>
          </p:cNvSpPr>
          <p:nvPr/>
        </p:nvSpPr>
        <p:spPr bwMode="auto">
          <a:xfrm flipH="1">
            <a:off x="7679872" y="4313011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7"/>
          <p:cNvSpPr>
            <a:spLocks noChangeShapeType="1"/>
          </p:cNvSpPr>
          <p:nvPr/>
        </p:nvSpPr>
        <p:spPr bwMode="auto">
          <a:xfrm flipH="1">
            <a:off x="7146472" y="4313011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73528" y="6096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</a:t>
            </a:r>
            <a:r>
              <a:rPr lang="en-US" altLang="en-US" sz="2400" dirty="0" smtClean="0"/>
              <a:t>f</a:t>
            </a:r>
            <a:r>
              <a:rPr lang="en-US" altLang="en-US" sz="2400" baseline="-25000" dirty="0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as </a:t>
            </a:r>
            <a:r>
              <a:rPr lang="en-US" altLang="en-US" sz="2400" dirty="0">
                <a:latin typeface="cmmi10" panose="020B0500000000000000" pitchFamily="34" charset="0"/>
              </a:rPr>
              <a:t>¾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</a:t>
            </a:r>
            <a:r>
              <a:rPr lang="en-US" altLang="en-US" sz="2400" dirty="0">
                <a:latin typeface="cmsy10" panose="020B0500000000000000" pitchFamily="34" charset="0"/>
              </a:rPr>
              <a:t>¢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h</a:t>
            </a:r>
            <a:r>
              <a:rPr lang="en-US" altLang="en-US" sz="2400" baseline="-25000" dirty="0"/>
              <a:t>(</a:t>
            </a:r>
            <a:r>
              <a:rPr lang="en-US" altLang="en-US" sz="2400" baseline="-25000" dirty="0" err="1"/>
              <a:t>i</a:t>
            </a:r>
            <a:r>
              <a:rPr lang="en-US" altLang="en-US" sz="2400" baseline="-25000" dirty="0"/>
              <a:t>) </a:t>
            </a: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58481" y="1690688"/>
                <a:ext cx="10961915" cy="450959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0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1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300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7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7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0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0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50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2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10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800" dirty="0" smtClean="0"/>
                  <a:t> E[</a:t>
                </a:r>
                <a:r>
                  <a:rPr lang="en-US" altLang="en-US" sz="2800" dirty="0">
                    <a:latin typeface="cmmi10" panose="020B0500000000000000" pitchFamily="34" charset="0"/>
                  </a:rPr>
                  <a:t>¾</a:t>
                </a:r>
                <a:r>
                  <a:rPr lang="en-US" altLang="en-US" sz="2800" dirty="0"/>
                  <a:t>(</a:t>
                </a:r>
                <a:r>
                  <a:rPr lang="en-US" altLang="en-US" sz="2800" dirty="0" err="1"/>
                  <a:t>i</a:t>
                </a:r>
                <a:r>
                  <a:rPr lang="en-US" altLang="en-US" sz="2800" dirty="0"/>
                  <a:t>) </a:t>
                </a:r>
                <a:r>
                  <a:rPr lang="en-US" altLang="en-US" sz="2800" dirty="0">
                    <a:latin typeface="cmsy10" panose="020B0500000000000000" pitchFamily="34" charset="0"/>
                  </a:rPr>
                  <a:t>¢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c</a:t>
                </a:r>
                <a:r>
                  <a:rPr lang="en-US" altLang="en-US" sz="2800" baseline="-25000" dirty="0" err="1"/>
                  <a:t>h</a:t>
                </a:r>
                <a:r>
                  <a:rPr lang="en-US" altLang="en-US" sz="2800" baseline="-25000" dirty="0"/>
                  <a:t>(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baseline="-25000" dirty="0" smtClean="0"/>
                  <a:t>)</a:t>
                </a:r>
                <a:r>
                  <a:rPr lang="en-US" altLang="en-US" sz="2800" dirty="0" smtClean="0"/>
                  <a:t>] = </a:t>
                </a:r>
                <a:r>
                  <a:rPr lang="en-US" altLang="en-US" sz="2800" baseline="-25000" dirty="0" smtClean="0"/>
                  <a:t> </a:t>
                </a:r>
                <a:r>
                  <a:rPr lang="en-US" altLang="en-US" sz="2800" dirty="0">
                    <a:latin typeface="cmmi10" panose="020B0500000000000000" pitchFamily="34" charset="0"/>
                  </a:rPr>
                  <a:t>¾</a:t>
                </a:r>
                <a:r>
                  <a:rPr lang="en-US" altLang="en-US" sz="2800" dirty="0"/>
                  <a:t>(</a:t>
                </a:r>
                <a:r>
                  <a:rPr lang="en-US" altLang="en-US" sz="2800" dirty="0" err="1"/>
                  <a:t>i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l-GR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altLang="en-US" sz="28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2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’: h(</a:t>
                </a:r>
                <a:r>
                  <a:rPr lang="en-US" altLang="en-US" sz="28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2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’) </a:t>
                </a:r>
                <a:r>
                  <a:rPr lang="en-US" alt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en-US" sz="2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h(</a:t>
                </a:r>
                <a:r>
                  <a:rPr lang="en-US" altLang="en-US" sz="28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2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800" dirty="0" smtClean="0">
                    <a:latin typeface="cmmi10" panose="020B0500000000000000" pitchFamily="34" charset="0"/>
                    <a:cs typeface="Arial" panose="020B0604020202020204" pitchFamily="34" charset="0"/>
                  </a:rPr>
                  <a:t>¾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’)</a:t>
                </a:r>
                <a:r>
                  <a:rPr lang="en-US" altLang="en-US" sz="2800" dirty="0" smtClean="0">
                    <a:latin typeface="cmsy10" panose="020B0500000000000000" pitchFamily="34" charset="0"/>
                    <a:cs typeface="Arial" panose="020B0604020202020204" pitchFamily="34" charset="0"/>
                  </a:rPr>
                  <a:t>¢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en-US" sz="2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i’ </a:t>
                </a:r>
                <a:r>
                  <a:rPr lang="en-US" alt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en-US" sz="2800" dirty="0" smtClean="0"/>
                  <a:t>f</a:t>
                </a:r>
                <a:r>
                  <a:rPr lang="en-US" altLang="en-US" sz="2800" baseline="-25000" dirty="0" smtClean="0"/>
                  <a:t>i</a:t>
                </a:r>
                <a:endParaRPr lang="en-US" altLang="en-US" sz="2800" dirty="0" smtClean="0"/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800" dirty="0" smtClean="0"/>
                  <a:t> Repeat </a:t>
                </a:r>
                <a:r>
                  <a:rPr lang="en-US" altLang="en-US" sz="2800" dirty="0" smtClean="0"/>
                  <a:t>this hashing scheme O(log n) times</a:t>
                </a:r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800" dirty="0" smtClean="0"/>
                  <a:t> Output median of estimates</a:t>
                </a:r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Ensures every </a:t>
                </a:r>
                <a:r>
                  <a:rPr lang="en-US" altLang="en-US" sz="28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800" baseline="-25000" dirty="0" smtClean="0">
                    <a:solidFill>
                      <a:srgbClr val="000000"/>
                    </a:solidFill>
                  </a:rPr>
                  <a:t>j </a:t>
                </a:r>
                <a:r>
                  <a:rPr lang="en-US" altLang="en-US" sz="2800" dirty="0" smtClean="0">
                    <a:solidFill>
                      <a:srgbClr val="000000"/>
                    </a:solidFill>
                  </a:rPr>
                  <a:t>is approximated up to an additive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/B)</a:t>
                </a:r>
                <a:r>
                  <a:rPr lang="en-US" altLang="en-US" sz="2800" baseline="30000" dirty="0" smtClean="0"/>
                  <a:t>1/2</a:t>
                </a:r>
              </a:p>
              <a:p>
                <a:pPr lvl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Gives O(log</a:t>
                </a:r>
                <a:r>
                  <a:rPr lang="en-US" altLang="en-US" sz="2800" baseline="30000" dirty="0" smtClean="0"/>
                  <a:t>2</a:t>
                </a:r>
                <a:r>
                  <a:rPr lang="en-US" altLang="en-US" sz="2800" dirty="0" smtClean="0"/>
                  <a:t> n) bits of space</a:t>
                </a:r>
              </a:p>
            </p:txBody>
          </p:sp>
        </mc:Choice>
        <mc:Fallback>
          <p:sp>
            <p:nvSpPr>
              <p:cNvPr id="19" name="Clou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81" y="1690688"/>
                <a:ext cx="10961915" cy="450959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0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1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300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7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7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0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0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50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2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10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8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1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Streaming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920" y="2855915"/>
            <a:ext cx="10830560" cy="4191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Stream of elements a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dirty="0">
                <a:solidFill>
                  <a:srgbClr val="000000"/>
                </a:solidFill>
              </a:rPr>
              <a:t>, …, a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in </a:t>
            </a:r>
            <a:r>
              <a:rPr lang="en-US" altLang="en-US" sz="2400" dirty="0">
                <a:solidFill>
                  <a:srgbClr val="000000"/>
                </a:solidFill>
              </a:rPr>
              <a:t>[n] = {1, …, n</a:t>
            </a:r>
            <a:r>
              <a:rPr lang="en-US" altLang="en-US" sz="2400" dirty="0" smtClean="0">
                <a:solidFill>
                  <a:srgbClr val="000000"/>
                </a:solidFill>
              </a:rPr>
              <a:t>}. Assume m = poly(n)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Arbitrary order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One pass over the data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Minimize space complexity (in bits) for solving a task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Let </a:t>
            </a:r>
            <a:r>
              <a:rPr lang="en-US" altLang="en-US" sz="2400" dirty="0" smtClean="0">
                <a:solidFill>
                  <a:srgbClr val="000000"/>
                </a:solidFill>
              </a:rPr>
              <a:t>f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j </a:t>
            </a:r>
            <a:r>
              <a:rPr lang="en-US" altLang="en-US" sz="2400" dirty="0" smtClean="0">
                <a:solidFill>
                  <a:srgbClr val="000000"/>
                </a:solidFill>
              </a:rPr>
              <a:t>be the number of occurrences of item j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Heavy Hitters Problem: </a:t>
            </a:r>
            <a:r>
              <a:rPr lang="en-US" altLang="en-US" sz="2400" dirty="0" smtClean="0"/>
              <a:t>find those j for which f</a:t>
            </a:r>
            <a:r>
              <a:rPr lang="en-US" altLang="en-US" sz="2400" baseline="-25000" dirty="0" smtClean="0"/>
              <a:t>j </a:t>
            </a:r>
            <a:r>
              <a:rPr lang="en-US" altLang="en-US" sz="2400" dirty="0" smtClean="0"/>
              <a:t>is large</a:t>
            </a:r>
            <a:endParaRPr lang="en-US" altLang="en-US" sz="24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829675" y="1371601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000">
                <a:latin typeface="Tahoma" panose="020B0604030504040204" pitchFamily="34" charset="0"/>
              </a:rPr>
              <a:t>…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772401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2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981826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1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105526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1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257801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3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448176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7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600451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/>
              <a:t>3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762251" y="1676401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/>
              <a:t>4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743200" y="1676400"/>
            <a:ext cx="5867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2743201" y="2438401"/>
            <a:ext cx="5876925" cy="36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743200" y="1676401"/>
            <a:ext cx="0" cy="798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581400" y="1676401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429125" y="1676401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257800" y="1676401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124575" y="1676401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6972300" y="1676401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820025" y="1676401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8610600" y="1676401"/>
            <a:ext cx="0" cy="798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162300" y="990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5833 4.44444E-6 " pathEditMode="relative" rAng="0" ptsTypes="AA">
                                      <p:cBhvr>
                                        <p:cTn id="12" dur="28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4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5" dur="4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4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4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9" dur="4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4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4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3" dur="4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4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4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4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4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1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4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5" dur="4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4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4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9" dur="4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4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Known Space Bounds for </a:t>
            </a:r>
            <a:r>
              <a:rPr lang="en-US" altLang="en-US" dirty="0" smtClean="0">
                <a:solidFill>
                  <a:srgbClr val="002060"/>
                </a:solidFill>
              </a:rPr>
              <a:t>l</a:t>
            </a:r>
            <a:r>
              <a:rPr lang="en-US" alt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altLang="en-US" dirty="0" smtClean="0">
                <a:solidFill>
                  <a:srgbClr val="002060"/>
                </a:solidFill>
              </a:rPr>
              <a:t>– heavy hitters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446"/>
          </a:xfrm>
        </p:spPr>
        <p:txBody>
          <a:bodyPr>
            <a:normAutofit/>
          </a:bodyPr>
          <a:lstStyle/>
          <a:p>
            <a:r>
              <a:rPr lang="en-US" dirty="0" smtClean="0"/>
              <a:t>CountSketch achieves O(log</a:t>
            </a:r>
            <a:r>
              <a:rPr lang="en-US" baseline="30000" dirty="0" smtClean="0"/>
              <a:t>2</a:t>
            </a:r>
            <a:r>
              <a:rPr lang="en-US" dirty="0" smtClean="0"/>
              <a:t> n) bits of space</a:t>
            </a:r>
          </a:p>
          <a:p>
            <a:endParaRPr lang="en-US" dirty="0" smtClean="0"/>
          </a:p>
          <a:p>
            <a:r>
              <a:rPr lang="en-US" dirty="0" smtClean="0"/>
              <a:t>If the stream is allowed to have deletions, this is optimal [DPIW]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What about insertion-only streams? </a:t>
            </a:r>
          </a:p>
          <a:p>
            <a:pPr lvl="1"/>
            <a:r>
              <a:rPr lang="en-US" dirty="0" smtClean="0"/>
              <a:t>This is the model originally introduced by </a:t>
            </a:r>
            <a:r>
              <a:rPr lang="en-US" dirty="0" err="1" smtClean="0"/>
              <a:t>Alon</a:t>
            </a:r>
            <a:r>
              <a:rPr lang="en-US" dirty="0" smtClean="0"/>
              <a:t>, Matias, and </a:t>
            </a:r>
            <a:r>
              <a:rPr lang="en-US" dirty="0" err="1" smtClean="0"/>
              <a:t>Szegedy</a:t>
            </a:r>
            <a:endParaRPr lang="en-US" dirty="0" smtClean="0"/>
          </a:p>
          <a:p>
            <a:pPr lvl="1"/>
            <a:r>
              <a:rPr lang="en-US" dirty="0" smtClean="0"/>
              <a:t>Models internet search logs, network traffic, databases, scientific data, etc.</a:t>
            </a:r>
          </a:p>
          <a:p>
            <a:pPr lvl="1"/>
            <a:endParaRPr lang="en-US" dirty="0"/>
          </a:p>
          <a:p>
            <a:r>
              <a:rPr lang="en-US" dirty="0" smtClean="0"/>
              <a:t>The only known lower bound is </a:t>
            </a:r>
            <a:r>
              <a:rPr lang="el-GR" dirty="0" smtClean="0"/>
              <a:t>Ω</a:t>
            </a:r>
            <a:r>
              <a:rPr lang="en-US" dirty="0" smtClean="0"/>
              <a:t>(log n) bits, just to report the identity of the heavy hitter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Our Results [BCIW]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1243" y="1690688"/>
                <a:ext cx="1109798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give an algorithm using O(log n log </a:t>
                </a:r>
                <a:r>
                  <a:rPr lang="en-US" dirty="0" err="1" smtClean="0"/>
                  <a:t>log</a:t>
                </a:r>
                <a:r>
                  <a:rPr lang="en-US" dirty="0" smtClean="0"/>
                  <a:t> n) bits of space!</a:t>
                </a:r>
              </a:p>
              <a:p>
                <a:endParaRPr lang="en-US" dirty="0"/>
              </a:p>
              <a:p>
                <a:r>
                  <a:rPr lang="en-US" dirty="0" smtClean="0"/>
                  <a:t>Same techniques give a number of other results: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at all times)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at all times in a stream with O(log n log </a:t>
                </a:r>
                <a:r>
                  <a:rPr lang="en-US" dirty="0" err="1" smtClean="0"/>
                  <a:t>log</a:t>
                </a:r>
                <a:r>
                  <a:rPr lang="en-US" dirty="0" smtClean="0"/>
                  <a:t> n) bits of space</a:t>
                </a:r>
              </a:p>
              <a:p>
                <a:pPr lvl="1"/>
                <a:r>
                  <a:rPr lang="en-US" dirty="0" smtClean="0"/>
                  <a:t>Improves the union bound which would take O(log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n) bits of space</a:t>
                </a:r>
              </a:p>
              <a:p>
                <a:pPr lvl="1"/>
                <a:r>
                  <a:rPr lang="en-US" dirty="0" smtClean="0"/>
                  <a:t>Improves an algorithm of [HTY] which requires m &gt;&gt; poly(n) to achieve savings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-Estimation) </a:t>
                </a:r>
                <a:r>
                  <a:rPr lang="en-US" dirty="0" smtClean="0"/>
                  <a:t>Compute max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f</a:t>
                </a:r>
                <a:r>
                  <a:rPr lang="en-US" baseline="-25000" dirty="0"/>
                  <a:t>i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up to additive (</a:t>
                </a:r>
                <a:r>
                  <a:rPr lang="el-GR" dirty="0" smtClean="0"/>
                  <a:t>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1/2 </a:t>
                </a:r>
                <a:r>
                  <a:rPr lang="en-US" dirty="0" smtClean="0"/>
                  <a:t>using                O(log n log </a:t>
                </a:r>
                <a:r>
                  <a:rPr lang="en-US" dirty="0" err="1" smtClean="0"/>
                  <a:t>log</a:t>
                </a:r>
                <a:r>
                  <a:rPr lang="en-US" dirty="0" smtClean="0"/>
                  <a:t> n) bits of space (Resolves IITK Open Question 3)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243" y="1690688"/>
                <a:ext cx="11097986" cy="5032375"/>
              </a:xfrm>
              <a:blipFill rotWithShape="0">
                <a:blip r:embed="rId2"/>
                <a:stretch>
                  <a:fillRect l="-988" t="-1937" r="-1098" b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Simplifications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73146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 smtClean="0">
                    <a:solidFill>
                      <a:srgbClr val="000000"/>
                    </a:solidFill>
                  </a:rPr>
                  <a:t>Output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a set containing all items </a:t>
                </a:r>
                <a:r>
                  <a:rPr lang="en-US" altLang="en-US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for which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</a:rPr>
                  <a:t>i </a:t>
                </a:r>
                <a:r>
                  <a:rPr lang="en-US" altLang="en-US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for constant </a:t>
                </a:r>
                <a:r>
                  <a:rPr lang="el-GR" dirty="0" smtClean="0"/>
                  <a:t>φ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There are at most O(1/</a:t>
                </a:r>
                <a:r>
                  <a:rPr lang="el-GR" dirty="0" smtClean="0"/>
                  <a:t>φ</a:t>
                </a:r>
                <a:r>
                  <a:rPr lang="en-US" dirty="0" smtClean="0"/>
                  <a:t>) = O(1) such items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Hash items into O(1) buckets</a:t>
                </a:r>
              </a:p>
              <a:p>
                <a:pPr lvl="1"/>
                <a:r>
                  <a:rPr lang="en-US" dirty="0" smtClean="0"/>
                  <a:t>All items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for which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en-US" baseline="-25000" dirty="0">
                    <a:solidFill>
                      <a:srgbClr val="000000"/>
                    </a:solidFill>
                  </a:rPr>
                  <a:t>i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will go to different buckets with good probability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Problem reduces to having a single </a:t>
                </a:r>
                <a:r>
                  <a:rPr lang="en-US" dirty="0" err="1" smtClean="0"/>
                  <a:t>i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 in {1, 2, …, n} with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en-US" baseline="-25000" dirty="0" smtClean="0">
                    <a:solidFill>
                      <a:srgbClr val="000000"/>
                    </a:solidFill>
                  </a:rPr>
                  <a:t>i*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1/2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73146"/>
              </a:xfrm>
              <a:blipFill rotWithShape="0">
                <a:blip r:embed="rId2"/>
                <a:stretch>
                  <a:fillRect l="-1043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6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Suppose first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en-US" dirty="0" smtClean="0"/>
                  <a:t>log n and f</a:t>
                </a:r>
                <a:r>
                  <a:rPr lang="en-US" altLang="en-US" baseline="-25000" dirty="0"/>
                  <a:t>i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 smtClean="0"/>
                  <a:t>in {0,1} for all 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 in {1, 2, …, n} \ {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*}</a:t>
                </a: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For the moment, also assume that we have an infinitely long random tape</a:t>
                </a: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Assign each coordinate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a random </a:t>
                </a:r>
                <a:r>
                  <a:rPr lang="en-US" altLang="en-US" dirty="0" smtClean="0"/>
                  <a:t>sign </a:t>
                </a:r>
                <a:r>
                  <a:rPr lang="en-US" altLang="en-US" dirty="0" smtClean="0">
                    <a:latin typeface="cmmi10" panose="020B0500000000000000" pitchFamily="34" charset="0"/>
                  </a:rPr>
                  <a:t>¾</a:t>
                </a:r>
                <a:r>
                  <a:rPr lang="en-US" altLang="en-US" dirty="0" smtClean="0"/>
                  <a:t>(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) </a:t>
                </a:r>
                <a:r>
                  <a:rPr lang="en-US" altLang="en-US" dirty="0">
                    <a:latin typeface="cmsy10" panose="020B0500000000000000" pitchFamily="34" charset="0"/>
                  </a:rPr>
                  <a:t>2</a:t>
                </a:r>
                <a:r>
                  <a:rPr lang="en-US" altLang="en-US" dirty="0"/>
                  <a:t> {-</a:t>
                </a:r>
                <a:r>
                  <a:rPr lang="en-US" altLang="en-US" dirty="0" smtClean="0"/>
                  <a:t>1,1}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sz="24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R</a:t>
                </a:r>
                <a:r>
                  <a:rPr lang="en-US" sz="2400" dirty="0" smtClean="0"/>
                  <a:t>andomly partition items into 2 buckets</a:t>
                </a:r>
              </a:p>
              <a:p>
                <a:endParaRPr lang="en-US" sz="24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Maintain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		c</a:t>
                </a:r>
                <a:r>
                  <a:rPr lang="en-US" altLang="en-US" baseline="-25000" dirty="0" smtClean="0"/>
                  <a:t>1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=  </a:t>
                </a:r>
                <a:r>
                  <a:rPr lang="el-GR" altLang="en-US" dirty="0"/>
                  <a:t>Σ</a:t>
                </a:r>
                <a:r>
                  <a:rPr lang="en-US" altLang="en-US" baseline="-25000" dirty="0"/>
                  <a:t>i: h(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-25000" dirty="0"/>
                  <a:t>) = </a:t>
                </a:r>
                <a:r>
                  <a:rPr lang="en-US" altLang="en-US" baseline="-25000" dirty="0" smtClean="0"/>
                  <a:t>1</a:t>
                </a:r>
                <a:r>
                  <a:rPr lang="en-US" altLang="en-US" dirty="0" smtClean="0"/>
                  <a:t> </a:t>
                </a:r>
                <a:r>
                  <a:rPr lang="en-US" altLang="en-US" dirty="0">
                    <a:latin typeface="cmmi10" panose="020B0500000000000000" pitchFamily="34" charset="0"/>
                  </a:rPr>
                  <a:t>¾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i</a:t>
                </a:r>
                <a:r>
                  <a:rPr lang="en-US" altLang="en-US" dirty="0" smtClean="0"/>
                  <a:t>)</a:t>
                </a:r>
                <a:r>
                  <a:rPr lang="en-US" altLang="en-US" dirty="0" smtClean="0">
                    <a:latin typeface="cmsy10" panose="020B0500000000000000" pitchFamily="34" charset="0"/>
                  </a:rPr>
                  <a:t>¢</a:t>
                </a:r>
                <a:r>
                  <a:rPr lang="en-US" altLang="en-US" dirty="0" smtClean="0"/>
                  <a:t>f</a:t>
                </a:r>
                <a:r>
                  <a:rPr lang="en-US" altLang="en-US" baseline="-25000" dirty="0" smtClean="0"/>
                  <a:t>i  </a:t>
                </a:r>
                <a:r>
                  <a:rPr lang="en-US" altLang="en-US" dirty="0" smtClean="0"/>
                  <a:t>and  c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=  </a:t>
                </a:r>
                <a:r>
                  <a:rPr lang="el-GR" altLang="en-US" dirty="0"/>
                  <a:t>Σ</a:t>
                </a:r>
                <a:r>
                  <a:rPr lang="en-US" altLang="en-US" baseline="-25000" dirty="0"/>
                  <a:t>i: h(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-25000" dirty="0"/>
                  <a:t>) = 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</a:t>
                </a:r>
                <a:r>
                  <a:rPr lang="en-US" altLang="en-US" dirty="0">
                    <a:latin typeface="cmmi10" panose="020B0500000000000000" pitchFamily="34" charset="0"/>
                  </a:rPr>
                  <a:t>¾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i</a:t>
                </a:r>
                <a:r>
                  <a:rPr lang="en-US" altLang="en-US" dirty="0" smtClean="0"/>
                  <a:t>)</a:t>
                </a:r>
                <a:r>
                  <a:rPr lang="en-US" altLang="en-US" dirty="0" smtClean="0">
                    <a:latin typeface="cmsy10" panose="020B0500000000000000" pitchFamily="34" charset="0"/>
                  </a:rPr>
                  <a:t>¢</a:t>
                </a:r>
                <a:r>
                  <a:rPr lang="en-US" altLang="en-US" dirty="0" smtClean="0"/>
                  <a:t>f</a:t>
                </a:r>
                <a:r>
                  <a:rPr lang="en-US" altLang="en-US" baseline="-25000" dirty="0" smtClean="0"/>
                  <a:t>i 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baseline="-250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Suppose 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h(</a:t>
                </a:r>
                <a:r>
                  <a:rPr lang="en-US" altLang="en-US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*) = 1. 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What do the values c</a:t>
                </a:r>
                <a:r>
                  <a:rPr lang="en-US" altLang="en-US" i="1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and c</a:t>
                </a:r>
                <a:r>
                  <a:rPr lang="en-US" altLang="en-US" i="1" baseline="-250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look like?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032375"/>
              </a:xfrm>
              <a:blipFill rotWithShape="0">
                <a:blip r:embed="rId2"/>
                <a:stretch>
                  <a:fillRect l="-812" t="-2179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4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8" y="685800"/>
            <a:ext cx="5181599" cy="3456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6" y="4506686"/>
                <a:ext cx="11332029" cy="2351314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c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= </a:t>
                </a:r>
                <a:r>
                  <a:rPr lang="en-US" altLang="en-US" dirty="0" smtClean="0">
                    <a:latin typeface="cmmi10" panose="020B0500000000000000" pitchFamily="34" charset="0"/>
                  </a:rPr>
                  <a:t>¾</a:t>
                </a:r>
                <a:r>
                  <a:rPr lang="en-US" altLang="en-US" dirty="0" smtClean="0"/>
                  <a:t>(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</a:t>
                </a:r>
                <a:r>
                  <a:rPr lang="en-US" altLang="en-US" dirty="0" smtClean="0">
                    <a:latin typeface="cmsy10" panose="020B0500000000000000" pitchFamily="34" charset="0"/>
                  </a:rPr>
                  <a:t>¢</a:t>
                </a:r>
                <a:r>
                  <a:rPr lang="en-US" altLang="en-US" dirty="0" smtClean="0"/>
                  <a:t>f</a:t>
                </a:r>
                <a:r>
                  <a:rPr lang="en-US" altLang="en-US" baseline="-25000" dirty="0" smtClean="0"/>
                  <a:t>i*</a:t>
                </a:r>
                <a:r>
                  <a:rPr lang="en-US" alt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∗,  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dirty="0" smtClean="0"/>
                  <a:t>and  c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en-US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i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altLang="en-US" i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r>
                          <a:rPr lang="en-US" alt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en-US" i="0">
                            <a:latin typeface="Cambria Math" panose="02040503050406030204" pitchFamily="18" charset="0"/>
                          </a:rPr>
                          <m:t>σ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r>
                          <a:rPr lang="en-US" altLang="en-US" i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en-US" i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c</a:t>
                </a:r>
                <a:r>
                  <a:rPr lang="en-US" altLang="en-US" baseline="-25000" dirty="0" smtClean="0"/>
                  <a:t>1</a:t>
                </a:r>
                <a:r>
                  <a:rPr lang="en-US" altLang="en-US" dirty="0" smtClean="0"/>
                  <a:t> - </a:t>
                </a:r>
                <a:r>
                  <a:rPr lang="en-US" altLang="en-US" dirty="0" smtClean="0">
                    <a:latin typeface="cmmi10" panose="020B0500000000000000" pitchFamily="34" charset="0"/>
                  </a:rPr>
                  <a:t>¾</a:t>
                </a:r>
                <a:r>
                  <a:rPr lang="en-US" altLang="en-US" dirty="0" smtClean="0"/>
                  <a:t>(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</a:t>
                </a:r>
                <a:r>
                  <a:rPr lang="en-US" altLang="en-US" dirty="0" smtClean="0">
                    <a:latin typeface="cmsy10" panose="020B0500000000000000" pitchFamily="34" charset="0"/>
                  </a:rPr>
                  <a:t>¢</a:t>
                </a:r>
                <a:r>
                  <a:rPr lang="en-US" altLang="en-US" dirty="0" smtClean="0"/>
                  <a:t>f</a:t>
                </a:r>
                <a:r>
                  <a:rPr lang="en-US" altLang="en-US" baseline="-25000" dirty="0" smtClean="0"/>
                  <a:t>i* </a:t>
                </a:r>
                <a:r>
                  <a:rPr lang="en-US" altLang="en-US" dirty="0" smtClean="0"/>
                  <a:t>and c</a:t>
                </a:r>
                <a:r>
                  <a:rPr lang="en-US" altLang="en-US" baseline="-25000" dirty="0" smtClean="0"/>
                  <a:t>2 </a:t>
                </a:r>
                <a:r>
                  <a:rPr lang="en-US" altLang="en-US" dirty="0" smtClean="0"/>
                  <a:t>evolve as random walks as the stream progresses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(Random Walks) </a:t>
                </a:r>
                <a:r>
                  <a:rPr lang="en-US" altLang="en-US" dirty="0"/>
                  <a:t>T</a:t>
                </a:r>
                <a:r>
                  <a:rPr lang="en-US" altLang="en-US" dirty="0" smtClean="0"/>
                  <a:t>here is a constant C &gt; 0 so that with probability 9/10, at all times, </a:t>
                </a:r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:r>
                  <a:rPr lang="en-US" altLang="en-US" dirty="0" smtClean="0"/>
                  <a:t>|c</a:t>
                </a:r>
                <a:r>
                  <a:rPr lang="en-US" altLang="en-US" baseline="-25000" dirty="0" smtClean="0"/>
                  <a:t>1</a:t>
                </a:r>
                <a:r>
                  <a:rPr lang="en-US" altLang="en-US" dirty="0" smtClean="0"/>
                  <a:t> - </a:t>
                </a:r>
                <a:r>
                  <a:rPr lang="en-US" altLang="en-US" dirty="0" smtClean="0">
                    <a:latin typeface="cmmi10" panose="020B0500000000000000" pitchFamily="34" charset="0"/>
                  </a:rPr>
                  <a:t>¾</a:t>
                </a:r>
                <a:r>
                  <a:rPr lang="en-US" altLang="en-US" dirty="0" smtClean="0"/>
                  <a:t>(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</a:t>
                </a:r>
                <a:r>
                  <a:rPr lang="en-US" altLang="en-US" dirty="0" smtClean="0">
                    <a:latin typeface="cmsy10" panose="020B0500000000000000" pitchFamily="34" charset="0"/>
                  </a:rPr>
                  <a:t>¢</a:t>
                </a:r>
                <a:r>
                  <a:rPr lang="en-US" altLang="en-US" dirty="0" smtClean="0"/>
                  <a:t>f</a:t>
                </a:r>
                <a:r>
                  <a:rPr lang="en-US" altLang="en-US" baseline="-25000" dirty="0" smtClean="0"/>
                  <a:t>i*</a:t>
                </a:r>
                <a:r>
                  <a:rPr lang="en-US" altLang="en-US" dirty="0" smtClean="0"/>
                  <a:t>| &lt; Cn</a:t>
                </a:r>
                <a:r>
                  <a:rPr lang="en-US" altLang="en-US" baseline="30000" dirty="0" smtClean="0"/>
                  <a:t>1/2</a:t>
                </a:r>
                <a:r>
                  <a:rPr lang="en-US" altLang="en-US" dirty="0" smtClean="0"/>
                  <a:t> and |c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| &lt; Cn</a:t>
                </a:r>
                <a:r>
                  <a:rPr lang="en-US" altLang="en-US" baseline="30000" dirty="0" smtClean="0"/>
                  <a:t>1/2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4506686"/>
                <a:ext cx="11332029" cy="2351314"/>
              </a:xfrm>
              <a:blipFill rotWithShape="0">
                <a:blip r:embed="rId3"/>
                <a:stretch>
                  <a:fillRect l="-699" t="-26943" b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7364184" y="519795"/>
                <a:ext cx="4457701" cy="1894114"/>
              </a:xfrm>
              <a:prstGeom prst="wedgeRect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 smtClean="0">
                    <a:solidFill>
                      <a:srgbClr val="FF0000"/>
                    </a:solidFill>
                  </a:rPr>
                  <a:t>Eventually, </a:t>
                </a:r>
                <a:r>
                  <a:rPr lang="en-US" altLang="en-US" sz="28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i="1" baseline="-25000" dirty="0" smtClean="0">
                    <a:solidFill>
                      <a:srgbClr val="FF0000"/>
                    </a:solidFill>
                  </a:rPr>
                  <a:t>i*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𝐶𝑛</m:t>
                        </m:r>
                      </m:e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𝑘𝑛𝑜𝑤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8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𝑏𝑢𝑐𝑘𝑒𝑡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800" b="0" i="1" baseline="1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en-US" sz="2800" i="1" dirty="0" smtClean="0">
                    <a:solidFill>
                      <a:srgbClr val="FF0000"/>
                    </a:solidFill>
                  </a:rPr>
                  <a:t> </a:t>
                </a:r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184" y="519795"/>
                <a:ext cx="4457701" cy="1894114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7241720" y="2958195"/>
            <a:ext cx="4702628" cy="1894114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Only gives 1 bit of information. Can’t repeat log n times in parallel, but can repeat log n times sequentially!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3" y="2344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Repeating Sequentially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7006" y="1699533"/>
                <a:ext cx="11389179" cy="5032375"/>
              </a:xfrm>
            </p:spPr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Wait until either |</a:t>
                </a:r>
                <a:r>
                  <a:rPr lang="en-US" altLang="en-US" dirty="0" smtClean="0"/>
                  <a:t>c</a:t>
                </a:r>
                <a:r>
                  <a:rPr lang="en-US" altLang="en-US" baseline="-25000" dirty="0" smtClean="0"/>
                  <a:t>1</a:t>
                </a:r>
                <a:r>
                  <a:rPr lang="en-US" altLang="en-US" dirty="0" smtClean="0"/>
                  <a:t>| or |c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| exceeds 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 smtClean="0"/>
                  <a:t>Cn</a:t>
                </a:r>
                <a:r>
                  <a:rPr lang="en-US" altLang="en-US" baseline="30000" dirty="0" smtClean="0"/>
                  <a:t>1/2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baseline="300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If </a:t>
                </a:r>
                <a:r>
                  <a:rPr lang="en-US" dirty="0"/>
                  <a:t>|</a:t>
                </a:r>
                <a:r>
                  <a:rPr lang="en-US" altLang="en-US" dirty="0"/>
                  <a:t>c</a:t>
                </a:r>
                <a:r>
                  <a:rPr lang="en-US" altLang="en-US" baseline="-25000" dirty="0"/>
                  <a:t>1</a:t>
                </a:r>
                <a:r>
                  <a:rPr lang="en-US" altLang="en-US" dirty="0" smtClean="0"/>
                  <a:t>| &gt; Cn</a:t>
                </a:r>
                <a:r>
                  <a:rPr lang="en-US" altLang="en-US" baseline="30000" dirty="0" smtClean="0"/>
                  <a:t>1/2  </a:t>
                </a:r>
                <a:r>
                  <a:rPr lang="en-US" altLang="en-US" dirty="0" smtClean="0"/>
                  <a:t>then h(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 = 1, otherwise h(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 = 2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This gives 1 bit of information about 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(Repeat) </a:t>
                </a:r>
                <a:r>
                  <a:rPr lang="en-US" altLang="en-US" dirty="0" smtClean="0"/>
                  <a:t>initialize 2 new counters to 0 and perform the procedure again!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en-US" dirty="0"/>
                  <a:t>log </a:t>
                </a:r>
                <a:r>
                  <a:rPr lang="en-US" altLang="en-US" dirty="0" smtClean="0"/>
                  <a:t>n), we will have at least 10 log n repetitions, and we will be correct in a 2/3 fraction of them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dirty="0" err="1" smtClean="0">
                    <a:solidFill>
                      <a:srgbClr val="FF0000"/>
                    </a:solidFill>
                  </a:rPr>
                  <a:t>Chernoff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en-US" dirty="0" smtClean="0"/>
                  <a:t>only a single value of 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 whose hash values match a 2/3 fraction of repetitions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06" y="1699533"/>
                <a:ext cx="11389179" cy="5032375"/>
              </a:xfrm>
              <a:blipFill rotWithShape="0">
                <a:blip r:embed="rId2"/>
                <a:stretch>
                  <a:fillRect l="-749" t="-2303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2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Gaussian Processes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2576"/>
                <a:ext cx="10515600" cy="5167312"/>
              </a:xfrm>
            </p:spPr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We don’t actually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en-US" dirty="0"/>
                  <a:t>log n </a:t>
                </a:r>
                <a:r>
                  <a:rPr lang="en-US" altLang="en-US" dirty="0" smtClean="0"/>
                  <a:t>and f</a:t>
                </a:r>
                <a:r>
                  <a:rPr lang="en-US" altLang="en-US" baseline="-25000" dirty="0"/>
                  <a:t>i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/>
                  <a:t>in {0,1} for all 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in {1, 2, …, n} \ </a:t>
                </a:r>
                <a:r>
                  <a:rPr lang="en-US" altLang="en-US" dirty="0" smtClean="0"/>
                  <a:t>{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*}</a:t>
                </a:r>
                <a:endParaRPr lang="en-US" altLang="en-US" dirty="0"/>
              </a:p>
              <a:p>
                <a:endParaRPr lang="en-US" sz="2400" dirty="0" smtClean="0"/>
              </a:p>
              <a:p>
                <a:r>
                  <a:rPr lang="en-US" sz="2400" dirty="0"/>
                  <a:t>F</a:t>
                </a:r>
                <a:r>
                  <a:rPr lang="en-US" sz="2400" dirty="0" smtClean="0"/>
                  <a:t>ix both problems using Gaussian processes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(Gaussian Process) </a:t>
                </a:r>
                <a:r>
                  <a:rPr lang="en-US" sz="2400" dirty="0" smtClean="0"/>
                  <a:t>Collection {X</a:t>
                </a:r>
                <a:r>
                  <a:rPr lang="en-US" sz="2400" baseline="-25000" dirty="0" smtClean="0"/>
                  <a:t>t</a:t>
                </a:r>
                <a:r>
                  <a:rPr lang="en-US" sz="2400" dirty="0" smtClean="0"/>
                  <a:t>}</a:t>
                </a:r>
                <a:r>
                  <a:rPr lang="en-US" sz="2400" baseline="-25000" dirty="0" smtClean="0"/>
                  <a:t>t in T  </a:t>
                </a:r>
                <a:r>
                  <a:rPr lang="en-US" sz="2400" dirty="0" smtClean="0"/>
                  <a:t>of random variables, for an index set T, for which every finite linear combination of random variables is Gaussian</a:t>
                </a:r>
                <a:endParaRPr lang="en-US" sz="2400" baseline="-25000" dirty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ssume E[X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] = 0 for all t</a:t>
                </a:r>
              </a:p>
              <a:p>
                <a:pPr lvl="1"/>
                <a:r>
                  <a:rPr lang="en-US" dirty="0" smtClean="0"/>
                  <a:t>Process entirely determined by </a:t>
                </a:r>
                <a:r>
                  <a:rPr lang="en-US" dirty="0" err="1" smtClean="0"/>
                  <a:t>covariances</a:t>
                </a:r>
                <a:r>
                  <a:rPr lang="en-US" dirty="0" smtClean="0"/>
                  <a:t> E[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Distance function d(</a:t>
                </a:r>
                <a:r>
                  <a:rPr lang="en-US" dirty="0" err="1" smtClean="0"/>
                  <a:t>s,t</a:t>
                </a:r>
                <a:r>
                  <a:rPr lang="en-US" dirty="0" smtClean="0"/>
                  <a:t>) = (E[|X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-X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|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])</a:t>
                </a:r>
                <a:r>
                  <a:rPr lang="en-US" baseline="30000" dirty="0" smtClean="0"/>
                  <a:t>1/2</a:t>
                </a:r>
                <a:r>
                  <a:rPr lang="en-US" dirty="0" smtClean="0"/>
                  <a:t> is a pseudo-metric on T</a:t>
                </a:r>
              </a:p>
              <a:p>
                <a:pPr lvl="1"/>
                <a:endParaRPr lang="en-US" baseline="300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(Connection to Data Streams) </a:t>
                </a:r>
                <a:r>
                  <a:rPr lang="en-US" sz="2400" dirty="0" smtClean="0"/>
                  <a:t>Suppose we replace the signs </a:t>
                </a:r>
                <a:r>
                  <a:rPr lang="en-US" altLang="en-US" sz="2400" dirty="0">
                    <a:latin typeface="cmmi10" panose="020B0500000000000000" pitchFamily="34" charset="0"/>
                  </a:rPr>
                  <a:t>¾</a:t>
                </a:r>
                <a:r>
                  <a:rPr lang="en-US" altLang="en-US" sz="2400" dirty="0"/>
                  <a:t>(</a:t>
                </a:r>
                <a:r>
                  <a:rPr lang="en-US" altLang="en-US" sz="2400" dirty="0" err="1"/>
                  <a:t>i</a:t>
                </a:r>
                <a:r>
                  <a:rPr lang="en-US" altLang="en-US" sz="2400" dirty="0" smtClean="0"/>
                  <a:t>) with normal random variables g(</a:t>
                </a:r>
                <a:r>
                  <a:rPr lang="en-US" altLang="en-US" sz="2400" dirty="0" err="1" smtClean="0"/>
                  <a:t>i</a:t>
                </a:r>
                <a:r>
                  <a:rPr lang="en-US" altLang="en-US" sz="2400" dirty="0" smtClean="0"/>
                  <a:t>), and consider a counter c at time t: c(t) = </a:t>
                </a:r>
                <a:r>
                  <a:rPr lang="el-GR" altLang="en-US" sz="2400" dirty="0"/>
                  <a:t>Σ</a:t>
                </a:r>
                <a:r>
                  <a:rPr lang="en-US" altLang="en-US" sz="2400" baseline="-25000" dirty="0" err="1" smtClean="0"/>
                  <a:t>i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smtClean="0">
                    <a:latin typeface="cmmi10" panose="020B0500000000000000" pitchFamily="34" charset="0"/>
                  </a:rPr>
                  <a:t>g</a:t>
                </a:r>
                <a:r>
                  <a:rPr lang="en-US" altLang="en-US" sz="2400" dirty="0" smtClean="0"/>
                  <a:t>(</a:t>
                </a:r>
                <a:r>
                  <a:rPr lang="en-US" altLang="en-US" sz="2400" dirty="0" err="1" smtClean="0"/>
                  <a:t>i</a:t>
                </a:r>
                <a:r>
                  <a:rPr lang="en-US" altLang="en-US" sz="2400" dirty="0"/>
                  <a:t>)</a:t>
                </a:r>
                <a:r>
                  <a:rPr lang="en-US" altLang="en-US" sz="2400" dirty="0">
                    <a:latin typeface="cmsy10" panose="020B0500000000000000" pitchFamily="34" charset="0"/>
                  </a:rPr>
                  <a:t>¢</a:t>
                </a:r>
                <a:r>
                  <a:rPr lang="en-US" altLang="en-US" sz="2400" dirty="0" smtClean="0"/>
                  <a:t>f</a:t>
                </a:r>
                <a:r>
                  <a:rPr lang="en-US" altLang="en-US" sz="2400" baseline="-25000" dirty="0" smtClean="0"/>
                  <a:t>i</a:t>
                </a:r>
                <a:r>
                  <a:rPr lang="en-US" altLang="en-US" sz="2400" dirty="0" smtClean="0"/>
                  <a:t>(t)</a:t>
                </a:r>
                <a:r>
                  <a:rPr lang="en-US" altLang="en-US" sz="2400" baseline="-25000" dirty="0" smtClean="0"/>
                  <a:t> </a:t>
                </a:r>
              </a:p>
              <a:p>
                <a:pPr lvl="1"/>
                <a:r>
                  <a:rPr lang="en-US" altLang="en-US" dirty="0"/>
                  <a:t>f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(t</a:t>
                </a:r>
                <a:r>
                  <a:rPr lang="en-US" altLang="en-US" dirty="0" smtClean="0"/>
                  <a:t>) is frequency of item 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 after processing t stream insertions</a:t>
                </a:r>
              </a:p>
              <a:p>
                <a:pPr lvl="1"/>
                <a:r>
                  <a:rPr lang="en-US" altLang="en-US" dirty="0" smtClean="0"/>
                  <a:t>c(t) is a Gaussian process!</a:t>
                </a:r>
                <a:endParaRPr lang="en-US" altLang="en-US" dirty="0"/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2576"/>
                <a:ext cx="10515600" cy="5167312"/>
              </a:xfrm>
              <a:blipFill rotWithShape="0">
                <a:blip r:embed="rId2"/>
                <a:stretch>
                  <a:fillRect l="-812" t="-2125" b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7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Chaining Inequality [</a:t>
            </a:r>
            <a:r>
              <a:rPr lang="en-US" dirty="0" err="1" smtClean="0">
                <a:solidFill>
                  <a:srgbClr val="002060"/>
                </a:solidFill>
              </a:rPr>
              <a:t>Fernique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Talagrand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148391" cy="487334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Let </a:t>
                </a:r>
                <a:r>
                  <a:rPr lang="en-US" sz="2600" dirty="0"/>
                  <a:t>{X</a:t>
                </a:r>
                <a:r>
                  <a:rPr lang="en-US" sz="2600" baseline="-25000" dirty="0"/>
                  <a:t>t</a:t>
                </a:r>
                <a:r>
                  <a:rPr lang="en-US" sz="2600" dirty="0"/>
                  <a:t>}</a:t>
                </a:r>
                <a:r>
                  <a:rPr lang="en-US" sz="2600" baseline="-25000" dirty="0"/>
                  <a:t>t in T </a:t>
                </a:r>
                <a:r>
                  <a:rPr lang="en-US" sz="2600" dirty="0" smtClean="0"/>
                  <a:t>be a Gaussian process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⊆⋯⊆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600" dirty="0" smtClean="0"/>
                  <a:t> be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600" dirty="0" smtClean="0"/>
                  <a:t>. Then, </a:t>
                </a:r>
              </a:p>
              <a:p>
                <a:pPr marL="0" indent="0">
                  <a:buNone/>
                </a:pPr>
                <a:endParaRPr lang="en-US" sz="26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d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i="1" dirty="0" smtClean="0">
                    <a:solidFill>
                      <a:srgbClr val="FF0000"/>
                    </a:solidFill>
                  </a:rPr>
                  <a:t>How can we apply this to 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c(t) = </a:t>
                </a:r>
                <a:r>
                  <a:rPr lang="el-GR" altLang="en-US" sz="2600" i="1" dirty="0">
                    <a:solidFill>
                      <a:srgbClr val="FF0000"/>
                    </a:solidFill>
                  </a:rPr>
                  <a:t>Σ</a:t>
                </a:r>
                <a:r>
                  <a:rPr lang="en-US" altLang="en-US" sz="2600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  <a:latin typeface="cmmi10" panose="020B0500000000000000" pitchFamily="34" charset="0"/>
                  </a:rPr>
                  <a:t>g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sz="26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sz="2600" i="1" dirty="0">
                    <a:solidFill>
                      <a:srgbClr val="FF0000"/>
                    </a:solidFill>
                    <a:latin typeface="cmsy10" panose="020B0500000000000000" pitchFamily="34" charset="0"/>
                  </a:rPr>
                  <a:t>¢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6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(t</a:t>
                </a:r>
                <a:r>
                  <a:rPr lang="en-US" altLang="en-US" sz="2600" i="1" dirty="0" smtClean="0">
                    <a:solidFill>
                      <a:srgbClr val="FF0000"/>
                    </a:solidFill>
                  </a:rPr>
                  <a:t>)?</a:t>
                </a:r>
              </a:p>
              <a:p>
                <a:pPr lvl="1"/>
                <a:endParaRPr lang="en-US" altLang="en-US" sz="2600" dirty="0" smtClean="0"/>
              </a:p>
              <a:p>
                <a:r>
                  <a:rPr lang="en-US" altLang="en-US" sz="26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altLang="en-US" sz="2600" dirty="0" smtClean="0"/>
                  <a:t> be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 smtClean="0"/>
                  <a:t>after t stream insertions</a:t>
                </a:r>
              </a:p>
              <a:p>
                <a:endParaRPr lang="en-US" altLang="en-US" sz="2600" dirty="0"/>
              </a:p>
              <a:p>
                <a:r>
                  <a:rPr lang="en-US" altLang="en-US" sz="2600" dirty="0" smtClean="0"/>
                  <a:t>Let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 smtClean="0"/>
                  <a:t>be a recursive partitioning of the stream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600" dirty="0" smtClean="0"/>
                  <a:t>(t) changes by a factor of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148391" cy="4873349"/>
              </a:xfrm>
              <a:blipFill rotWithShape="0">
                <a:blip r:embed="rId2"/>
                <a:stretch>
                  <a:fillRect l="-711" t="-1750" r="-656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25538" y="1031152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000" dirty="0">
                <a:latin typeface="Tahoma" panose="020B0604030504040204" pitchFamily="34" charset="0"/>
              </a:rPr>
              <a:t>…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31447" y="1239114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 smtClean="0"/>
              <a:t>a</a:t>
            </a:r>
            <a:r>
              <a:rPr lang="en-US" altLang="en-US" sz="3600" baseline="-25000" dirty="0" smtClean="0"/>
              <a:t>t</a:t>
            </a:r>
            <a:endParaRPr lang="en-US" altLang="en-US" sz="3600" baseline="-250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15265" y="1239114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 smtClean="0"/>
              <a:t>a</a:t>
            </a:r>
            <a:r>
              <a:rPr lang="en-US" altLang="en-US" sz="3600" baseline="-25000" dirty="0" smtClean="0"/>
              <a:t>5</a:t>
            </a:r>
            <a:endParaRPr lang="en-US" altLang="en-US" sz="3600" baseline="-250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67540" y="1239114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 smtClean="0"/>
              <a:t>a</a:t>
            </a:r>
            <a:r>
              <a:rPr lang="en-US" altLang="en-US" sz="3600" baseline="-25000" dirty="0" smtClean="0"/>
              <a:t>4</a:t>
            </a:r>
            <a:endParaRPr lang="en-US" altLang="en-US" sz="3600" baseline="-250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57915" y="1239114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/>
              <a:t>a</a:t>
            </a:r>
            <a:r>
              <a:rPr lang="en-US" altLang="en-US" sz="3600" baseline="-25000" dirty="0" smtClean="0"/>
              <a:t>3</a:t>
            </a:r>
            <a:endParaRPr lang="en-US" altLang="en-US" sz="3600" baseline="-250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10190" y="1239114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 smtClean="0"/>
              <a:t>a</a:t>
            </a:r>
            <a:r>
              <a:rPr lang="en-US" altLang="en-US" sz="3600" baseline="-25000" dirty="0" smtClean="0"/>
              <a:t>2</a:t>
            </a:r>
            <a:endParaRPr lang="en-US" altLang="en-US" sz="3600" baseline="-25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71990" y="1239114"/>
            <a:ext cx="847725" cy="79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 smtClean="0"/>
              <a:t>a</a:t>
            </a:r>
            <a:r>
              <a:rPr lang="en-US" altLang="en-US" sz="3600" baseline="-25000" dirty="0" smtClean="0"/>
              <a:t>1</a:t>
            </a:r>
            <a:endParaRPr lang="en-US" altLang="en-US" sz="3600" baseline="-25000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152939" y="1239114"/>
            <a:ext cx="0" cy="798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991139" y="1239114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838864" y="1239114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667539" y="1239114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534314" y="1239114"/>
            <a:ext cx="0" cy="798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0204" y="1239114"/>
            <a:ext cx="847725" cy="798513"/>
            <a:chOff x="6261654" y="2491409"/>
            <a:chExt cx="847725" cy="79851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261654" y="2491409"/>
              <a:ext cx="847725" cy="798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3600" dirty="0" smtClean="0"/>
                <a:t>a</a:t>
              </a:r>
              <a:r>
                <a:rPr lang="en-US" altLang="en-US" sz="3600" baseline="-25000" dirty="0"/>
                <a:t>m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7099853" y="2491409"/>
              <a:ext cx="0" cy="798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8125863" y="1031151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000" dirty="0">
                <a:latin typeface="Tahoma" panose="020B060403050404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0756" y="2703444"/>
                <a:ext cx="11386931" cy="397565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</a:t>
                </a:r>
                <a:r>
                  <a:rPr lang="en-US" sz="2400" baseline="-25000" dirty="0"/>
                  <a:t>t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is the first point in the stream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sub>
                            </m:sSub>
                          </m:num>
                          <m:den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altLang="en-US" sz="240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endParaRPr lang="en-US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 be the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 smtClean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 smtClean="0"/>
                  <a:t> in the stream such that t</a:t>
                </a:r>
                <a:r>
                  <a:rPr lang="en-US" sz="2400" baseline="-25000" dirty="0" smtClean="0"/>
                  <a:t>j </a:t>
                </a:r>
                <a:r>
                  <a:rPr lang="en-US" sz="2400" dirty="0" smtClean="0"/>
                  <a:t>is the first point in the stream with</a:t>
                </a:r>
                <a:r>
                  <a:rPr lang="en-US" sz="2400" baseline="-25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en-US" altLang="en-US" sz="2400" i="0">
                                    <a:latin typeface="Cambria Math" panose="02040503050406030204" pitchFamily="18" charset="0"/>
                                  </a:rPr>
                                  <m:t> ⋅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alt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p>
                            </m:sSup>
                          </m:den>
                        </m:f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altLang="en-US" sz="240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⊆⋯⊆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400" dirty="0" smtClean="0"/>
              </a:p>
              <a:p>
                <a:endParaRPr lang="en-US" sz="2600" dirty="0" smtClean="0"/>
              </a:p>
              <a:p>
                <a:pPr marL="0" indent="0">
                  <a:buNone/>
                </a:pPr>
                <a:endParaRPr lang="en-US" sz="2600" b="0" i="0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756" y="2703444"/>
                <a:ext cx="11386931" cy="3975651"/>
              </a:xfrm>
              <a:blipFill rotWithShape="0">
                <a:blip r:embed="rId2"/>
                <a:stretch>
                  <a:fillRect l="-696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6318185" y="0"/>
            <a:ext cx="0" cy="25046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34314" y="0"/>
            <a:ext cx="0" cy="25046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42488" y="-13217"/>
            <a:ext cx="0" cy="25046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38864" y="73208"/>
            <a:ext cx="0" cy="25046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601614" y="0"/>
            <a:ext cx="0" cy="25046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8696636" y="2916133"/>
            <a:ext cx="3254859" cy="1265791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pply the chaining inequality!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29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Applying the Chaining Inequality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8586" y="1825624"/>
                <a:ext cx="10515600" cy="48854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dirty="0"/>
                  <a:t>{X</a:t>
                </a:r>
                <a:r>
                  <a:rPr lang="en-US" baseline="-25000" dirty="0"/>
                  <a:t>t</a:t>
                </a:r>
                <a:r>
                  <a:rPr lang="en-US" dirty="0"/>
                  <a:t>}</a:t>
                </a:r>
                <a:r>
                  <a:rPr lang="en-US" baseline="-25000" dirty="0"/>
                  <a:t>t in T </a:t>
                </a:r>
                <a:r>
                  <a:rPr lang="en-US" dirty="0"/>
                  <a:t>be a Gaussian process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⊆⋯⊆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be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 Then,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≥0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(min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-250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baseline="-3500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4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E|c(t) – c(t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)|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])</a:t>
                </a:r>
                <a:r>
                  <a:rPr lang="en-US" baseline="30000" dirty="0" smtClean="0"/>
                  <a:t>1/2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)</a:t>
                </a:r>
                <a:r>
                  <a:rPr lang="en-US" baseline="30000" dirty="0" smtClean="0"/>
                  <a:t>1/2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≥0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 smtClean="0"/>
                  <a:t>1/2 </a:t>
                </a:r>
                <a:r>
                  <a:rPr lang="en-US" dirty="0" smtClean="0"/>
                  <a:t>= O(F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1/2</a:t>
                </a:r>
                <a:r>
                  <a:rPr lang="en-US" dirty="0" smtClean="0"/>
                  <a:t>)</a:t>
                </a:r>
                <a:endParaRPr lang="en-US" baseline="30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586" y="1825624"/>
                <a:ext cx="10515600" cy="4885419"/>
              </a:xfrm>
              <a:blipFill rotWithShape="0">
                <a:blip r:embed="rId2"/>
                <a:stretch>
                  <a:fillRect l="-1043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8778279" y="3895848"/>
            <a:ext cx="3254859" cy="1265791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Same behavior as for random walks!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Guarantees 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1673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sz="2600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altLang="en-US" sz="26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600" dirty="0" smtClean="0">
                    <a:solidFill>
                      <a:srgbClr val="FF0000"/>
                    </a:solidFill>
                  </a:rPr>
                  <a:t> – guarantee</a:t>
                </a:r>
              </a:p>
              <a:p>
                <a:pPr lvl="1"/>
                <a:r>
                  <a:rPr lang="en-US" altLang="en-US" sz="2600" dirty="0" smtClean="0">
                    <a:solidFill>
                      <a:srgbClr val="000000"/>
                    </a:solidFill>
                  </a:rPr>
                  <a:t>output a set containing all items j for which f</a:t>
                </a:r>
                <a:r>
                  <a:rPr lang="en-US" altLang="en-US" sz="2600" baseline="-25000" dirty="0" smtClean="0">
                    <a:solidFill>
                      <a:srgbClr val="000000"/>
                    </a:solidFill>
                  </a:rPr>
                  <a:t>j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l-GR" sz="2600" dirty="0" smtClean="0"/>
                  <a:t>φ</a:t>
                </a:r>
                <a:r>
                  <a:rPr lang="en-US" sz="2600" dirty="0" smtClean="0"/>
                  <a:t> m</a:t>
                </a:r>
              </a:p>
              <a:p>
                <a:pPr lvl="1"/>
                <a:r>
                  <a:rPr lang="en-US" sz="2600" dirty="0" smtClean="0"/>
                  <a:t>the set should not contain any j with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600" baseline="-25000" dirty="0" smtClean="0">
                    <a:solidFill>
                      <a:srgbClr val="000000"/>
                    </a:solidFill>
                  </a:rPr>
                  <a:t>j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600" dirty="0" smtClean="0"/>
                  <a:t> (</a:t>
                </a:r>
                <a:r>
                  <a:rPr lang="el-GR" sz="2600" dirty="0" smtClean="0"/>
                  <a:t>φ</a:t>
                </a:r>
                <a:r>
                  <a:rPr lang="en-US" sz="2600" dirty="0" smtClean="0"/>
                  <a:t>-</a:t>
                </a:r>
                <a:r>
                  <a:rPr lang="el-GR" sz="2600" dirty="0" smtClean="0"/>
                  <a:t>ε</a:t>
                </a:r>
                <a:r>
                  <a:rPr lang="en-US" sz="2600" dirty="0" smtClean="0"/>
                  <a:t>) m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altLang="en-US" sz="2600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altLang="en-US" sz="26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600" dirty="0" smtClean="0">
                    <a:solidFill>
                      <a:srgbClr val="FF0000"/>
                    </a:solidFill>
                  </a:rPr>
                  <a:t> – guarantee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alt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sz="26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en-US" sz="2600" dirty="0" smtClean="0">
                    <a:solidFill>
                      <a:srgbClr val="000000"/>
                    </a:solidFill>
                  </a:rPr>
                  <a:t>output a set containing all items j for which f</a:t>
                </a:r>
                <a:r>
                  <a:rPr lang="en-US" altLang="en-US" sz="2600" baseline="-25000" dirty="0" smtClean="0">
                    <a:solidFill>
                      <a:srgbClr val="000000"/>
                    </a:solidFill>
                  </a:rPr>
                  <a:t>j </a:t>
                </a:r>
                <a:r>
                  <a:rPr lang="en-US" altLang="en-US" sz="2600" baseline="30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600" dirty="0" smtClean="0"/>
                          <m:t>φ</m:t>
                        </m:r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 smtClean="0"/>
              </a:p>
              <a:p>
                <a:pPr lvl="1"/>
                <a:r>
                  <a:rPr lang="en-US" sz="2600" dirty="0" smtClean="0"/>
                  <a:t>the set should not contain any j with 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en-US" sz="2600" baseline="-25000" dirty="0" smtClean="0">
                    <a:solidFill>
                      <a:srgbClr val="000000"/>
                    </a:solidFill>
                  </a:rPr>
                  <a:t>j </a:t>
                </a:r>
                <a:r>
                  <a:rPr lang="en-US" altLang="en-US" sz="2600" baseline="30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6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600" dirty="0" smtClean="0"/>
                  <a:t> (</a:t>
                </a:r>
                <a:r>
                  <a:rPr lang="el-GR" sz="2600" dirty="0" smtClean="0"/>
                  <a:t>φ</a:t>
                </a:r>
                <a:r>
                  <a:rPr lang="en-US" sz="2600" dirty="0" smtClean="0"/>
                  <a:t>-</a:t>
                </a:r>
                <a:r>
                  <a:rPr lang="el-GR" sz="2600" dirty="0" smtClean="0"/>
                  <a:t>ε</a:t>
                </a:r>
                <a:r>
                  <a:rPr lang="en-US" sz="2600" dirty="0" smtClean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457200" lvl="1" indent="0">
                  <a:buNone/>
                </a:pPr>
                <a:endParaRPr lang="en-US" sz="2600" dirty="0"/>
              </a:p>
              <a:p>
                <a:r>
                  <a:rPr lang="en-US" altLang="en-US" sz="2600" dirty="0" smtClean="0"/>
                  <a:t>l</a:t>
                </a:r>
                <a:r>
                  <a:rPr lang="en-US" altLang="en-US" sz="2600" baseline="-25000" dirty="0" smtClean="0"/>
                  <a:t>2</a:t>
                </a:r>
                <a:r>
                  <a:rPr lang="en-US" altLang="en-US" sz="2600" dirty="0" smtClean="0"/>
                  <a:t> – guarantee can be much stronger than the l</a:t>
                </a:r>
                <a:r>
                  <a:rPr lang="en-US" altLang="en-US" sz="2600" baseline="-25000" dirty="0" smtClean="0"/>
                  <a:t>1</a:t>
                </a:r>
                <a:r>
                  <a:rPr lang="en-US" altLang="en-US" sz="2600" dirty="0" smtClean="0"/>
                  <a:t> – guarantee</a:t>
                </a:r>
              </a:p>
              <a:p>
                <a:pPr lvl="1"/>
                <a:r>
                  <a:rPr lang="en-US" altLang="en-US" sz="2600" dirty="0" smtClean="0"/>
                  <a:t>Suppose frequency vector is (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600" dirty="0" smtClean="0"/>
                  <a:t>, 1, 1, 1, …, 1)</a:t>
                </a:r>
              </a:p>
              <a:p>
                <a:pPr lvl="1"/>
                <a:r>
                  <a:rPr lang="en-US" altLang="en-US" sz="2600" dirty="0" smtClean="0"/>
                  <a:t>Item 1 is an l</a:t>
                </a:r>
                <a:r>
                  <a:rPr lang="en-US" altLang="en-US" sz="2600" baseline="-25000" dirty="0" smtClean="0"/>
                  <a:t>2</a:t>
                </a:r>
                <a:r>
                  <a:rPr lang="en-US" altLang="en-US" sz="2600" dirty="0" smtClean="0"/>
                  <a:t>-heavy hitter for constant </a:t>
                </a:r>
                <a:r>
                  <a:rPr lang="el-GR" sz="2600" dirty="0" smtClean="0"/>
                  <a:t>φ</a:t>
                </a:r>
                <a:r>
                  <a:rPr lang="en-US" sz="2600" dirty="0" smtClean="0"/>
                  <a:t>, </a:t>
                </a:r>
                <a:r>
                  <a:rPr lang="el-GR" sz="2600" dirty="0" smtClean="0"/>
                  <a:t>ε</a:t>
                </a:r>
                <a:r>
                  <a:rPr lang="en-US" sz="2600" dirty="0" smtClean="0"/>
                  <a:t>,</a:t>
                </a:r>
                <a:r>
                  <a:rPr lang="el-GR" sz="2600" dirty="0" smtClean="0"/>
                  <a:t> </a:t>
                </a:r>
                <a:r>
                  <a:rPr lang="en-US" altLang="en-US" sz="2600" dirty="0" smtClean="0"/>
                  <a:t>but not an l</a:t>
                </a:r>
                <a:r>
                  <a:rPr lang="en-US" altLang="en-US" sz="2600" baseline="-25000" dirty="0"/>
                  <a:t>1</a:t>
                </a:r>
                <a:r>
                  <a:rPr lang="en-US" altLang="en-US" sz="2600" dirty="0" smtClean="0"/>
                  <a:t>-heavy hitter</a:t>
                </a:r>
              </a:p>
              <a:p>
                <a:endParaRPr lang="en-US" alt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167312"/>
              </a:xfrm>
              <a:blipFill rotWithShape="0">
                <a:blip r:embed="rId2"/>
                <a:stretch>
                  <a:fillRect l="-928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941480" y="1690688"/>
            <a:ext cx="2913062" cy="2406650"/>
            <a:chOff x="3840" y="1152"/>
            <a:chExt cx="1835" cy="151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152"/>
              <a:ext cx="1835" cy="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953" y="2377"/>
              <a:ext cx="16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f</a:t>
              </a:r>
              <a:r>
                <a:rPr lang="en-US" altLang="en-US" sz="2400" b="1" baseline="-25000" dirty="0" smtClean="0"/>
                <a:t>1,</a:t>
              </a:r>
              <a:r>
                <a:rPr lang="en-US" altLang="en-US" sz="2400" b="1" dirty="0" smtClean="0"/>
                <a:t>  f</a:t>
              </a:r>
              <a:r>
                <a:rPr lang="en-US" altLang="en-US" sz="2400" b="1" baseline="-25000" dirty="0" smtClean="0"/>
                <a:t>2      </a:t>
              </a:r>
              <a:r>
                <a:rPr lang="en-US" altLang="en-US" sz="2400" b="1" dirty="0" smtClean="0"/>
                <a:t>f</a:t>
              </a:r>
              <a:r>
                <a:rPr lang="en-US" altLang="en-US" sz="2400" b="1" baseline="-25000" dirty="0" smtClean="0"/>
                <a:t>3</a:t>
              </a:r>
              <a:r>
                <a:rPr lang="en-US" altLang="en-US" sz="2400" b="1" dirty="0" smtClean="0"/>
                <a:t>   f</a:t>
              </a:r>
              <a:r>
                <a:rPr lang="en-US" altLang="en-US" sz="2400" b="1" baseline="-25000" dirty="0" smtClean="0"/>
                <a:t>4      </a:t>
              </a:r>
              <a:r>
                <a:rPr lang="en-US" altLang="en-US" sz="2400" b="1" dirty="0" smtClean="0"/>
                <a:t>f</a:t>
              </a:r>
              <a:r>
                <a:rPr lang="en-US" altLang="en-US" sz="2400" b="1" baseline="-25000" dirty="0"/>
                <a:t>5</a:t>
              </a:r>
              <a:r>
                <a:rPr lang="en-US" altLang="en-US" sz="2400" b="1" dirty="0" smtClean="0"/>
                <a:t>    f</a:t>
              </a:r>
              <a:r>
                <a:rPr lang="en-US" altLang="en-US" sz="2400" b="1" baseline="-25000" dirty="0" smtClean="0"/>
                <a:t>6 </a:t>
              </a:r>
              <a:endParaRPr lang="en-US" alt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3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Removing Frequency </a:t>
            </a: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ssumptions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4157" y="1992086"/>
                <a:ext cx="11201400" cy="4686300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</a:rPr>
                  <a:t>We don’t actually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en-US" dirty="0"/>
                  <a:t>log n  and f</a:t>
                </a:r>
                <a:r>
                  <a:rPr lang="en-US" altLang="en-US" baseline="-25000" dirty="0"/>
                  <a:t>j </a:t>
                </a:r>
                <a:r>
                  <a:rPr lang="en-US" altLang="en-US" dirty="0"/>
                  <a:t>in {0,1} for all j in {1, 2, …, n} \ {t</a:t>
                </a:r>
                <a:r>
                  <a:rPr lang="en-US" altLang="en-US" dirty="0" smtClean="0"/>
                  <a:t>}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Gaussian process removes the restriction that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j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in {0,1} for all j in {1, 2, …, n} \ {t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}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>
                  <a:solidFill>
                    <a:srgbClr val="FF0000"/>
                  </a:solidFill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/>
                  <a:t>T</a:t>
                </a:r>
                <a:r>
                  <a:rPr lang="en-US" altLang="en-US" dirty="0" smtClean="0"/>
                  <a:t>he random walk bound of Cn</a:t>
                </a:r>
                <a:r>
                  <a:rPr lang="en-US" altLang="en-US" baseline="30000" dirty="0" smtClean="0"/>
                  <a:t>1/2 </a:t>
                </a:r>
                <a:r>
                  <a:rPr lang="en-US" altLang="en-US" dirty="0" smtClean="0"/>
                  <a:t>we needed on counters holds without this restriction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>
                  <a:solidFill>
                    <a:srgbClr val="FF0000"/>
                  </a:solidFill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But we still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en-US" altLang="en-US" dirty="0" smtClean="0"/>
                  <a:t>(-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 log </a:t>
                </a:r>
                <a:r>
                  <a:rPr lang="en-US" altLang="en-US" dirty="0"/>
                  <a:t>n </a:t>
                </a:r>
                <a:r>
                  <a:rPr lang="en-US" altLang="en-US" dirty="0" smtClean="0"/>
                  <a:t>to learn log n bits about the heavy hitter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en-US" dirty="0" smtClean="0"/>
                  <a:t>How to replace this restriction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dirty="0" smtClean="0"/>
                  <a:t> (</a:t>
                </a:r>
                <a:r>
                  <a:rPr lang="el-GR" altLang="en-US" dirty="0" smtClean="0"/>
                  <a:t>φ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F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(-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*)) </a:t>
                </a:r>
                <a:r>
                  <a:rPr lang="en-US" altLang="en-US" baseline="30000" dirty="0" smtClean="0"/>
                  <a:t>1/2</a:t>
                </a:r>
                <a:r>
                  <a:rPr lang="en-US" altLang="en-US" dirty="0" smtClean="0"/>
                  <a:t>?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en-US" dirty="0"/>
                  <a:t>A</a:t>
                </a:r>
                <a:r>
                  <a:rPr lang="en-US" altLang="en-US" dirty="0" smtClean="0"/>
                  <a:t>ssume </a:t>
                </a:r>
                <a:r>
                  <a:rPr lang="el-GR" altLang="en-US" dirty="0" smtClean="0"/>
                  <a:t>φ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&gt; log </a:t>
                </a:r>
                <a:r>
                  <a:rPr lang="en-US" altLang="en-US" dirty="0" err="1" smtClean="0"/>
                  <a:t>log</a:t>
                </a:r>
                <a:r>
                  <a:rPr lang="en-US" altLang="en-US" dirty="0" smtClean="0"/>
                  <a:t> n by hashing into log </a:t>
                </a:r>
                <a:r>
                  <a:rPr lang="en-US" altLang="en-US" dirty="0" err="1" smtClean="0"/>
                  <a:t>log</a:t>
                </a:r>
                <a:r>
                  <a:rPr lang="en-US" altLang="en-US" dirty="0" smtClean="0"/>
                  <a:t> n buckets and incurring a log </a:t>
                </a:r>
                <a:r>
                  <a:rPr lang="en-US" altLang="en-US" dirty="0" err="1" smtClean="0"/>
                  <a:t>log</a:t>
                </a:r>
                <a:r>
                  <a:rPr lang="en-US" altLang="en-US" dirty="0" smtClean="0"/>
                  <a:t> n factor in space</a:t>
                </a:r>
                <a:endParaRPr lang="en-US" altLang="en-US" dirty="0" smtClean="0"/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en-US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en-US" baseline="30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157" y="1992086"/>
                <a:ext cx="11201400" cy="4686300"/>
              </a:xfrm>
              <a:blipFill rotWithShape="0">
                <a:blip r:embed="rId2"/>
                <a:stretch>
                  <a:fillRect l="-707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6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Amplification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4" y="1560060"/>
            <a:ext cx="11674928" cy="5542869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en-US" altLang="en-US" sz="3100" dirty="0" smtClean="0"/>
              <a:t>Create O(log </a:t>
            </a:r>
            <a:r>
              <a:rPr lang="en-US" altLang="en-US" sz="3100" dirty="0" err="1" smtClean="0"/>
              <a:t>log</a:t>
            </a:r>
            <a:r>
              <a:rPr lang="en-US" altLang="en-US" sz="3100" dirty="0" smtClean="0"/>
              <a:t> n) pairs of streams from the input stream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altLang="en-US" sz="3100" dirty="0"/>
              <a:t>(</a:t>
            </a:r>
            <a:r>
              <a:rPr lang="en-US" altLang="en-US" sz="3100" dirty="0" smtClean="0"/>
              <a:t>stream</a:t>
            </a:r>
            <a:r>
              <a:rPr lang="en-US" altLang="en-US" sz="3100" baseline="30000" dirty="0" smtClean="0"/>
              <a:t>L</a:t>
            </a:r>
            <a:r>
              <a:rPr lang="en-US" altLang="en-US" sz="3100" baseline="-25000" dirty="0" smtClean="0"/>
              <a:t>1</a:t>
            </a:r>
            <a:r>
              <a:rPr lang="en-US" altLang="en-US" sz="3100" dirty="0" smtClean="0"/>
              <a:t> , stream</a:t>
            </a:r>
            <a:r>
              <a:rPr lang="en-US" altLang="en-US" sz="3100" baseline="30000" dirty="0" smtClean="0"/>
              <a:t>R</a:t>
            </a:r>
            <a:r>
              <a:rPr lang="en-US" altLang="en-US" sz="3100" baseline="-25000" dirty="0" smtClean="0"/>
              <a:t>1</a:t>
            </a:r>
            <a:r>
              <a:rPr lang="en-US" altLang="en-US" sz="3100" dirty="0" smtClean="0"/>
              <a:t>), </a:t>
            </a:r>
            <a:r>
              <a:rPr lang="en-US" altLang="en-US" sz="3100" baseline="-25000" dirty="0"/>
              <a:t> </a:t>
            </a:r>
            <a:r>
              <a:rPr lang="en-US" altLang="en-US" sz="3100" dirty="0" smtClean="0"/>
              <a:t>(stream</a:t>
            </a:r>
            <a:r>
              <a:rPr lang="en-US" altLang="en-US" sz="3100" baseline="30000" dirty="0" smtClean="0"/>
              <a:t>L</a:t>
            </a:r>
            <a:r>
              <a:rPr lang="en-US" altLang="en-US" sz="3100" baseline="-25000" dirty="0" smtClean="0"/>
              <a:t>2</a:t>
            </a:r>
            <a:r>
              <a:rPr lang="en-US" altLang="en-US" sz="3100" dirty="0" smtClean="0"/>
              <a:t> </a:t>
            </a:r>
            <a:r>
              <a:rPr lang="en-US" altLang="en-US" sz="3100" dirty="0"/>
              <a:t>, </a:t>
            </a:r>
            <a:r>
              <a:rPr lang="en-US" altLang="en-US" sz="3100" dirty="0" smtClean="0"/>
              <a:t>stream</a:t>
            </a:r>
            <a:r>
              <a:rPr lang="en-US" altLang="en-US" sz="3100" baseline="30000" dirty="0" smtClean="0"/>
              <a:t>R</a:t>
            </a:r>
            <a:r>
              <a:rPr lang="en-US" altLang="en-US" sz="3100" baseline="-25000" dirty="0" smtClean="0"/>
              <a:t>2</a:t>
            </a:r>
            <a:r>
              <a:rPr lang="en-US" altLang="en-US" sz="3100" dirty="0" smtClean="0"/>
              <a:t>), …, (</a:t>
            </a:r>
            <a:r>
              <a:rPr lang="en-US" altLang="en-US" sz="3100" dirty="0" err="1" smtClean="0"/>
              <a:t>stream</a:t>
            </a:r>
            <a:r>
              <a:rPr lang="en-US" altLang="en-US" sz="3100" baseline="30000" dirty="0" err="1" smtClean="0"/>
              <a:t>L</a:t>
            </a:r>
            <a:r>
              <a:rPr lang="en-US" altLang="en-US" sz="3100" baseline="-25000" dirty="0" err="1" smtClean="0"/>
              <a:t>log</a:t>
            </a:r>
            <a:r>
              <a:rPr lang="en-US" altLang="en-US" sz="3100" baseline="-25000" dirty="0" smtClean="0"/>
              <a:t> log n</a:t>
            </a:r>
            <a:r>
              <a:rPr lang="en-US" altLang="en-US" sz="3100" dirty="0" smtClean="0"/>
              <a:t>  </a:t>
            </a:r>
            <a:r>
              <a:rPr lang="en-US" altLang="en-US" sz="3100" dirty="0"/>
              <a:t>, </a:t>
            </a:r>
            <a:r>
              <a:rPr lang="en-US" altLang="en-US" sz="3100" dirty="0" err="1" smtClean="0"/>
              <a:t>stream</a:t>
            </a:r>
            <a:r>
              <a:rPr lang="en-US" altLang="en-US" sz="3100" baseline="30000" dirty="0" err="1" smtClean="0"/>
              <a:t>R</a:t>
            </a:r>
            <a:r>
              <a:rPr lang="en-US" altLang="en-US" sz="3100" baseline="-25000" dirty="0" err="1" smtClean="0"/>
              <a:t>log</a:t>
            </a:r>
            <a:r>
              <a:rPr lang="en-US" altLang="en-US" sz="3100" baseline="-25000" dirty="0" smtClean="0"/>
              <a:t> log n</a:t>
            </a:r>
            <a:r>
              <a:rPr lang="en-US" altLang="en-US" sz="3100" dirty="0" smtClean="0"/>
              <a:t>)</a:t>
            </a:r>
            <a:endParaRPr lang="en-US" altLang="en-US" sz="3100" dirty="0"/>
          </a:p>
          <a:p>
            <a:pPr marL="342900" lvl="1" indent="-342900">
              <a:spcBef>
                <a:spcPts val="1000"/>
              </a:spcBef>
            </a:pPr>
            <a:endParaRPr lang="en-US" altLang="en-US" sz="3100" dirty="0" smtClean="0"/>
          </a:p>
          <a:p>
            <a:pPr marL="342900" lvl="1" indent="-342900">
              <a:spcBef>
                <a:spcPts val="1000"/>
              </a:spcBef>
            </a:pPr>
            <a:r>
              <a:rPr lang="en-US" altLang="en-US" sz="3100" dirty="0" smtClean="0"/>
              <a:t>For each j in O(log </a:t>
            </a:r>
            <a:r>
              <a:rPr lang="en-US" altLang="en-US" sz="3100" dirty="0" err="1" smtClean="0"/>
              <a:t>log</a:t>
            </a:r>
            <a:r>
              <a:rPr lang="en-US" altLang="en-US" sz="3100" dirty="0" smtClean="0"/>
              <a:t> n), choose a hash function h</a:t>
            </a:r>
            <a:r>
              <a:rPr lang="en-US" altLang="en-US" sz="3100" baseline="30000" dirty="0" smtClean="0"/>
              <a:t>j </a:t>
            </a:r>
            <a:r>
              <a:rPr lang="en-US" altLang="en-US" sz="3100" dirty="0" smtClean="0"/>
              <a:t>:{1, …, n} -&gt; {0,1}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altLang="en-US" sz="3100" dirty="0" smtClean="0"/>
              <a:t>stream</a:t>
            </a:r>
            <a:r>
              <a:rPr lang="en-US" altLang="en-US" sz="3100" baseline="30000" dirty="0" smtClean="0"/>
              <a:t>L</a:t>
            </a:r>
            <a:r>
              <a:rPr lang="en-US" altLang="en-US" sz="3100" baseline="-25000" dirty="0" smtClean="0"/>
              <a:t>j </a:t>
            </a:r>
            <a:r>
              <a:rPr lang="en-US" altLang="en-US" sz="3100" dirty="0" smtClean="0"/>
              <a:t>is the original stream restricted to items </a:t>
            </a:r>
            <a:r>
              <a:rPr lang="en-US" altLang="en-US" sz="3100" dirty="0" err="1" smtClean="0"/>
              <a:t>i</a:t>
            </a:r>
            <a:r>
              <a:rPr lang="en-US" altLang="en-US" sz="3100" dirty="0" smtClean="0"/>
              <a:t> with h</a:t>
            </a:r>
            <a:r>
              <a:rPr lang="en-US" altLang="en-US" sz="3100" baseline="30000" dirty="0" smtClean="0"/>
              <a:t>j</a:t>
            </a:r>
            <a:r>
              <a:rPr lang="en-US" altLang="en-US" sz="3100" dirty="0" smtClean="0"/>
              <a:t>(</a:t>
            </a:r>
            <a:r>
              <a:rPr lang="en-US" altLang="en-US" sz="3100" dirty="0" err="1" smtClean="0"/>
              <a:t>i</a:t>
            </a:r>
            <a:r>
              <a:rPr lang="en-US" altLang="en-US" sz="3100" dirty="0" smtClean="0"/>
              <a:t>) = 0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altLang="en-US" sz="3100" dirty="0" smtClean="0"/>
              <a:t>stream</a:t>
            </a:r>
            <a:r>
              <a:rPr lang="en-US" altLang="en-US" sz="3100" baseline="30000" dirty="0" smtClean="0"/>
              <a:t>R</a:t>
            </a:r>
            <a:r>
              <a:rPr lang="en-US" altLang="en-US" sz="3100" baseline="-25000" dirty="0" smtClean="0"/>
              <a:t>j </a:t>
            </a:r>
            <a:r>
              <a:rPr lang="en-US" altLang="en-US" sz="3100" dirty="0" smtClean="0"/>
              <a:t>is the remaining part of the input stream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altLang="en-US" sz="3100" dirty="0" smtClean="0"/>
              <a:t>maintain counters c</a:t>
            </a:r>
            <a:r>
              <a:rPr lang="en-US" altLang="en-US" sz="3100" baseline="-25000" dirty="0" smtClean="0"/>
              <a:t>L</a:t>
            </a:r>
            <a:r>
              <a:rPr lang="en-US" altLang="en-US" sz="3100" dirty="0" smtClean="0"/>
              <a:t> </a:t>
            </a:r>
            <a:r>
              <a:rPr lang="en-US" altLang="en-US" sz="3100" dirty="0"/>
              <a:t>=  </a:t>
            </a:r>
            <a:r>
              <a:rPr lang="el-GR" altLang="en-US" sz="3100" dirty="0"/>
              <a:t>Σ</a:t>
            </a:r>
            <a:r>
              <a:rPr lang="en-US" altLang="en-US" sz="3100" baseline="-25000" dirty="0"/>
              <a:t>i: </a:t>
            </a:r>
            <a:r>
              <a:rPr lang="en-US" altLang="en-US" sz="3100" baseline="-25000" dirty="0" smtClean="0"/>
              <a:t>h</a:t>
            </a:r>
            <a:r>
              <a:rPr lang="en-US" altLang="en-US" sz="3100" baseline="-10000" dirty="0" smtClean="0"/>
              <a:t>j</a:t>
            </a:r>
            <a:r>
              <a:rPr lang="en-US" altLang="en-US" sz="3100" baseline="-25000" dirty="0" smtClean="0"/>
              <a:t>(</a:t>
            </a:r>
            <a:r>
              <a:rPr lang="en-US" altLang="en-US" sz="3100" baseline="-25000" dirty="0" err="1" smtClean="0"/>
              <a:t>i</a:t>
            </a:r>
            <a:r>
              <a:rPr lang="en-US" altLang="en-US" sz="3100" baseline="-25000" dirty="0"/>
              <a:t>) = 0</a:t>
            </a:r>
            <a:r>
              <a:rPr lang="en-US" altLang="en-US" sz="3100" dirty="0" smtClean="0"/>
              <a:t> </a:t>
            </a:r>
            <a:r>
              <a:rPr lang="en-US" altLang="en-US" sz="3100" dirty="0" smtClean="0">
                <a:latin typeface="cmmi10" panose="020B0500000000000000" pitchFamily="34" charset="0"/>
              </a:rPr>
              <a:t>g</a:t>
            </a:r>
            <a:r>
              <a:rPr lang="en-US" altLang="en-US" sz="3100" dirty="0" smtClean="0"/>
              <a:t>(</a:t>
            </a:r>
            <a:r>
              <a:rPr lang="en-US" altLang="en-US" sz="3100" dirty="0" err="1" smtClean="0"/>
              <a:t>i</a:t>
            </a:r>
            <a:r>
              <a:rPr lang="en-US" altLang="en-US" sz="3100" dirty="0"/>
              <a:t>)</a:t>
            </a:r>
            <a:r>
              <a:rPr lang="en-US" altLang="en-US" sz="3100" dirty="0">
                <a:latin typeface="cmsy10" panose="020B0500000000000000" pitchFamily="34" charset="0"/>
              </a:rPr>
              <a:t>¢</a:t>
            </a:r>
            <a:r>
              <a:rPr lang="en-US" altLang="en-US" sz="3100" dirty="0"/>
              <a:t>f</a:t>
            </a:r>
            <a:r>
              <a:rPr lang="en-US" altLang="en-US" sz="3100" baseline="-25000" dirty="0"/>
              <a:t>i </a:t>
            </a:r>
            <a:r>
              <a:rPr lang="en-US" altLang="en-US" sz="3100" dirty="0" smtClean="0"/>
              <a:t>and </a:t>
            </a:r>
            <a:r>
              <a:rPr lang="en-US" altLang="en-US" sz="3100" dirty="0" err="1" smtClean="0"/>
              <a:t>c</a:t>
            </a:r>
            <a:r>
              <a:rPr lang="en-US" altLang="en-US" sz="3100" baseline="-25000" dirty="0" err="1"/>
              <a:t>R</a:t>
            </a:r>
            <a:r>
              <a:rPr lang="en-US" altLang="en-US" sz="3100" dirty="0" smtClean="0"/>
              <a:t> </a:t>
            </a:r>
            <a:r>
              <a:rPr lang="en-US" altLang="en-US" sz="3100" dirty="0"/>
              <a:t>=  </a:t>
            </a:r>
            <a:r>
              <a:rPr lang="el-GR" altLang="en-US" sz="3100" dirty="0"/>
              <a:t>Σ</a:t>
            </a:r>
            <a:r>
              <a:rPr lang="en-US" altLang="en-US" sz="3100" baseline="-25000" dirty="0"/>
              <a:t>i: h</a:t>
            </a:r>
            <a:r>
              <a:rPr lang="en-US" altLang="en-US" sz="3100" baseline="-10000" dirty="0"/>
              <a:t>j</a:t>
            </a:r>
            <a:r>
              <a:rPr lang="en-US" altLang="en-US" sz="3100" baseline="-25000" dirty="0"/>
              <a:t>(</a:t>
            </a:r>
            <a:r>
              <a:rPr lang="en-US" altLang="en-US" sz="3100" baseline="-25000" dirty="0" err="1"/>
              <a:t>i</a:t>
            </a:r>
            <a:r>
              <a:rPr lang="en-US" altLang="en-US" sz="3100" baseline="-25000" dirty="0"/>
              <a:t>) = 1</a:t>
            </a:r>
            <a:r>
              <a:rPr lang="en-US" altLang="en-US" sz="3100" dirty="0" smtClean="0"/>
              <a:t> </a:t>
            </a:r>
            <a:r>
              <a:rPr lang="en-US" altLang="en-US" sz="3100" dirty="0">
                <a:latin typeface="cmmi10" panose="020B0500000000000000" pitchFamily="34" charset="0"/>
              </a:rPr>
              <a:t>g</a:t>
            </a:r>
            <a:r>
              <a:rPr lang="en-US" altLang="en-US" sz="3100" dirty="0"/>
              <a:t>(</a:t>
            </a:r>
            <a:r>
              <a:rPr lang="en-US" altLang="en-US" sz="3100" dirty="0" err="1"/>
              <a:t>i</a:t>
            </a:r>
            <a:r>
              <a:rPr lang="en-US" altLang="en-US" sz="3100" dirty="0"/>
              <a:t>)</a:t>
            </a:r>
            <a:r>
              <a:rPr lang="en-US" altLang="en-US" sz="3100" dirty="0">
                <a:latin typeface="cmsy10" panose="020B0500000000000000" pitchFamily="34" charset="0"/>
              </a:rPr>
              <a:t>¢</a:t>
            </a:r>
            <a:r>
              <a:rPr lang="en-US" altLang="en-US" sz="3100" dirty="0"/>
              <a:t>f</a:t>
            </a:r>
            <a:r>
              <a:rPr lang="en-US" altLang="en-US" sz="3100" baseline="-25000" dirty="0"/>
              <a:t>i </a:t>
            </a:r>
            <a:endParaRPr lang="en-US" altLang="en-US" sz="3100" baseline="-25000" dirty="0" smtClean="0"/>
          </a:p>
          <a:p>
            <a:pPr marL="342900" lvl="1" indent="-342900">
              <a:spcBef>
                <a:spcPts val="1000"/>
              </a:spcBef>
            </a:pPr>
            <a:endParaRPr lang="en-US" altLang="en-US" sz="3100" baseline="-25000" dirty="0"/>
          </a:p>
          <a:p>
            <a:pPr marL="342900" lvl="1" indent="-342900">
              <a:spcBef>
                <a:spcPts val="1000"/>
              </a:spcBef>
            </a:pPr>
            <a:r>
              <a:rPr lang="en-US" altLang="en-US" sz="3100" dirty="0" smtClean="0">
                <a:solidFill>
                  <a:srgbClr val="FF0000"/>
                </a:solidFill>
              </a:rPr>
              <a:t>(Chaining Inequality + </a:t>
            </a:r>
            <a:r>
              <a:rPr lang="en-US" altLang="en-US" sz="3100" dirty="0" err="1" smtClean="0">
                <a:solidFill>
                  <a:srgbClr val="FF0000"/>
                </a:solidFill>
              </a:rPr>
              <a:t>Chernoff</a:t>
            </a:r>
            <a:r>
              <a:rPr lang="en-US" altLang="en-US" sz="3100" dirty="0" smtClean="0">
                <a:solidFill>
                  <a:srgbClr val="FF0000"/>
                </a:solidFill>
              </a:rPr>
              <a:t>) </a:t>
            </a:r>
            <a:r>
              <a:rPr lang="en-US" altLang="en-US" sz="3100" dirty="0" smtClean="0"/>
              <a:t>the larger counter is usually the </a:t>
            </a:r>
            <a:r>
              <a:rPr lang="en-US" altLang="en-US" sz="3100" dirty="0" err="1" smtClean="0"/>
              <a:t>substream</a:t>
            </a:r>
            <a:r>
              <a:rPr lang="en-US" altLang="en-US" sz="3100" dirty="0" smtClean="0"/>
              <a:t> with </a:t>
            </a:r>
            <a:r>
              <a:rPr lang="en-US" altLang="en-US" sz="3100" dirty="0" err="1" smtClean="0"/>
              <a:t>i</a:t>
            </a:r>
            <a:r>
              <a:rPr lang="en-US" altLang="en-US" sz="3100" dirty="0" smtClean="0"/>
              <a:t>* </a:t>
            </a:r>
          </a:p>
          <a:p>
            <a:pPr marL="342900" lvl="1" indent="-342900">
              <a:spcBef>
                <a:spcPts val="1000"/>
              </a:spcBef>
            </a:pPr>
            <a:endParaRPr lang="en-US" altLang="en-US" sz="3100" dirty="0" smtClean="0"/>
          </a:p>
          <a:p>
            <a:pPr marL="800100" lvl="2" indent="-342900">
              <a:spcBef>
                <a:spcPts val="1000"/>
              </a:spcBef>
            </a:pPr>
            <a:r>
              <a:rPr lang="en-US" altLang="en-US" sz="3100" dirty="0" smtClean="0"/>
              <a:t>The larger counter stays larger forever if the Chaining Inequality holds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altLang="en-US" sz="3100" dirty="0" smtClean="0"/>
              <a:t>Run algorithm on items </a:t>
            </a:r>
            <a:r>
              <a:rPr lang="en-US" altLang="en-US" sz="3100" dirty="0" smtClean="0"/>
              <a:t>corresponding to the larger counts</a:t>
            </a:r>
            <a:endParaRPr lang="en-US" altLang="en-US" sz="3100" dirty="0" smtClean="0"/>
          </a:p>
          <a:p>
            <a:pPr marL="800100" lvl="2" indent="-342900">
              <a:spcBef>
                <a:spcPts val="1000"/>
              </a:spcBef>
            </a:pPr>
            <a:r>
              <a:rPr lang="en-US" altLang="en-US" sz="3100" dirty="0" smtClean="0"/>
              <a:t>Expected F</a:t>
            </a:r>
            <a:r>
              <a:rPr lang="en-US" altLang="en-US" sz="3100" baseline="-25000" dirty="0" smtClean="0"/>
              <a:t>2 </a:t>
            </a:r>
            <a:r>
              <a:rPr lang="en-US" altLang="en-US" sz="3100" dirty="0" smtClean="0"/>
              <a:t>value of items, excluding </a:t>
            </a:r>
            <a:r>
              <a:rPr lang="en-US" altLang="en-US" sz="3100" dirty="0" err="1" smtClean="0"/>
              <a:t>i</a:t>
            </a:r>
            <a:r>
              <a:rPr lang="en-US" altLang="en-US" sz="3100" dirty="0" smtClean="0"/>
              <a:t>*, is F</a:t>
            </a:r>
            <a:r>
              <a:rPr lang="en-US" altLang="en-US" sz="3100" baseline="-25000" dirty="0" smtClean="0"/>
              <a:t>2</a:t>
            </a:r>
            <a:r>
              <a:rPr lang="en-US" altLang="en-US" sz="3100" dirty="0" smtClean="0"/>
              <a:t>/poly(log n), so </a:t>
            </a:r>
            <a:r>
              <a:rPr lang="en-US" altLang="en-US" sz="3100" dirty="0" err="1" smtClean="0"/>
              <a:t>i</a:t>
            </a:r>
            <a:r>
              <a:rPr lang="en-US" altLang="en-US" sz="3100" dirty="0" smtClean="0"/>
              <a:t>* is heavier</a:t>
            </a:r>
          </a:p>
          <a:p>
            <a:pPr marL="342900" lvl="1" indent="-342900">
              <a:spcBef>
                <a:spcPts val="1000"/>
              </a:spcBef>
            </a:pPr>
            <a:endParaRPr lang="en-US" altLang="en-US" dirty="0" smtClean="0"/>
          </a:p>
          <a:p>
            <a:pPr marL="342900" lvl="1" indent="-342900">
              <a:spcBef>
                <a:spcPts val="1000"/>
              </a:spcBef>
            </a:pPr>
            <a:endParaRPr lang="en-US" altLang="en-US" dirty="0"/>
          </a:p>
          <a:p>
            <a:pPr marL="342900" lvl="1" indent="-342900">
              <a:spcBef>
                <a:spcPts val="1000"/>
              </a:spcBef>
            </a:pPr>
            <a:endParaRPr lang="en-US" altLang="en-US" dirty="0"/>
          </a:p>
          <a:p>
            <a:pPr marL="228600" lvl="1">
              <a:spcBef>
                <a:spcPts val="1000"/>
              </a:spcBef>
            </a:pPr>
            <a:endParaRPr lang="en-US" alt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Derandomization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75241"/>
            <a:ext cx="11544300" cy="53827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don’t have an infinitely long random tape</a:t>
            </a:r>
          </a:p>
          <a:p>
            <a:endParaRPr lang="en-US" dirty="0"/>
          </a:p>
          <a:p>
            <a:r>
              <a:rPr lang="en-US" dirty="0" smtClean="0"/>
              <a:t>We need to </a:t>
            </a:r>
          </a:p>
          <a:p>
            <a:pPr marL="914400" lvl="1" indent="-457200">
              <a:buAutoNum type="arabicParenBoth"/>
            </a:pPr>
            <a:r>
              <a:rPr lang="en-US" sz="2800" dirty="0" err="1" smtClean="0"/>
              <a:t>derandomize</a:t>
            </a:r>
            <a:r>
              <a:rPr lang="en-US" sz="2800" dirty="0" smtClean="0"/>
              <a:t> a Gaussian process</a:t>
            </a:r>
          </a:p>
          <a:p>
            <a:pPr marL="914400" lvl="1" indent="-457200">
              <a:buAutoNum type="arabicParenBoth"/>
            </a:pPr>
            <a:r>
              <a:rPr lang="en-US" sz="2800" dirty="0" err="1"/>
              <a:t>d</a:t>
            </a:r>
            <a:r>
              <a:rPr lang="en-US" sz="2800" dirty="0" err="1" smtClean="0"/>
              <a:t>erandomize</a:t>
            </a:r>
            <a:r>
              <a:rPr lang="en-US" sz="2800" dirty="0" smtClean="0"/>
              <a:t> the hash functions used to sequentially learn bits of </a:t>
            </a:r>
            <a:r>
              <a:rPr lang="en-US" sz="2800" dirty="0" err="1" smtClean="0"/>
              <a:t>i</a:t>
            </a:r>
            <a:r>
              <a:rPr lang="en-US" sz="2800" dirty="0" smtClean="0"/>
              <a:t>*</a:t>
            </a:r>
          </a:p>
          <a:p>
            <a:pPr marL="914400" lvl="1" indent="-457200">
              <a:buAutoNum type="arabicParenBoth"/>
            </a:pPr>
            <a:endParaRPr lang="en-US" sz="2800" dirty="0"/>
          </a:p>
          <a:p>
            <a:r>
              <a:rPr lang="en-US" dirty="0" smtClean="0"/>
              <a:t>We achieve (1) by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Derandomized</a:t>
            </a:r>
            <a:r>
              <a:rPr lang="en-US" sz="2800" dirty="0" smtClean="0">
                <a:solidFill>
                  <a:srgbClr val="FF0000"/>
                </a:solidFill>
              </a:rPr>
              <a:t> Johnson </a:t>
            </a:r>
            <a:r>
              <a:rPr lang="en-US" sz="2800" dirty="0" err="1" smtClean="0">
                <a:solidFill>
                  <a:srgbClr val="FF0000"/>
                </a:solidFill>
              </a:rPr>
              <a:t>Lindenstrauss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defining our counters by first applying a Johnson-</a:t>
            </a:r>
            <a:r>
              <a:rPr lang="en-US" sz="2800" dirty="0" err="1" smtClean="0"/>
              <a:t>Lindenstrauss</a:t>
            </a:r>
            <a:r>
              <a:rPr lang="en-US" sz="2800" dirty="0" smtClean="0"/>
              <a:t> (JL) transform [KMN] to the frequency vector, reducing n dimensions to log n, then taking the inner product with fully independent Gaussians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Slepian’s</a:t>
            </a:r>
            <a:r>
              <a:rPr lang="en-US" sz="2800" dirty="0" smtClean="0">
                <a:solidFill>
                  <a:srgbClr val="FF0000"/>
                </a:solidFill>
              </a:rPr>
              <a:t> Lemma) </a:t>
            </a:r>
            <a:r>
              <a:rPr lang="en-US" sz="2800" dirty="0" smtClean="0"/>
              <a:t>counters don’t change much because a Gaussian process is determined by its </a:t>
            </a:r>
            <a:r>
              <a:rPr lang="en-US" sz="2800" dirty="0" err="1" smtClean="0"/>
              <a:t>covariances</a:t>
            </a:r>
            <a:r>
              <a:rPr lang="en-US" sz="2800" dirty="0" smtClean="0"/>
              <a:t> and all </a:t>
            </a:r>
            <a:r>
              <a:rPr lang="en-US" sz="2800" dirty="0" err="1" smtClean="0"/>
              <a:t>covariances</a:t>
            </a:r>
            <a:r>
              <a:rPr lang="en-US" sz="2800" dirty="0" smtClean="0"/>
              <a:t> are roughly preserved by JL</a:t>
            </a:r>
          </a:p>
          <a:p>
            <a:pPr lvl="1"/>
            <a:endParaRPr lang="en-US" sz="2800" dirty="0"/>
          </a:p>
          <a:p>
            <a:r>
              <a:rPr lang="en-US" dirty="0" smtClean="0"/>
              <a:t>For (2), </a:t>
            </a:r>
            <a:r>
              <a:rPr lang="en-US" dirty="0" err="1" smtClean="0"/>
              <a:t>derandomize</a:t>
            </a:r>
            <a:r>
              <a:rPr lang="en-US" dirty="0" smtClean="0"/>
              <a:t> an auxiliary algorithm via Nisan’s PRG [I]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 Optimal Algorithm [BCINWW]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O(log n) bits instead of O(log n log </a:t>
            </a:r>
            <a:r>
              <a:rPr lang="en-US" dirty="0" err="1" smtClean="0"/>
              <a:t>log</a:t>
            </a:r>
            <a:r>
              <a:rPr lang="en-US" dirty="0" smtClean="0"/>
              <a:t> n) bits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ources where the O(log </a:t>
            </a:r>
            <a:r>
              <a:rPr lang="en-US" dirty="0" err="1" smtClean="0"/>
              <a:t>log</a:t>
            </a:r>
            <a:r>
              <a:rPr lang="en-US" dirty="0" smtClean="0"/>
              <a:t> n) factor is coming from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Amplification</a:t>
            </a:r>
          </a:p>
          <a:p>
            <a:pPr lvl="1"/>
            <a:r>
              <a:rPr lang="en-US" dirty="0" smtClean="0"/>
              <a:t>Use a tree-based scheme and that the heavy hitter becomes heavier!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Derandomization</a:t>
            </a:r>
          </a:p>
          <a:p>
            <a:pPr lvl="1"/>
            <a:r>
              <a:rPr lang="en-US" dirty="0" smtClean="0"/>
              <a:t>Show 6-wise independence suffices for </a:t>
            </a:r>
            <a:r>
              <a:rPr lang="en-US" dirty="0" err="1" smtClean="0"/>
              <a:t>derandomizing</a:t>
            </a:r>
            <a:r>
              <a:rPr lang="en-US" dirty="0" smtClean="0"/>
              <a:t> a Gaussian process!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4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 </a:t>
            </a:r>
            <a:r>
              <a:rPr lang="en-US" dirty="0" smtClean="0">
                <a:solidFill>
                  <a:srgbClr val="002060"/>
                </a:solidFill>
              </a:rPr>
              <a:t>on l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-guarantee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8038"/>
                <a:ext cx="10515600" cy="51303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Beat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-heavy hitters in a data stream</a:t>
                </a:r>
              </a:p>
              <a:p>
                <a:endParaRPr lang="en-US" dirty="0"/>
              </a:p>
              <a:p>
                <a:r>
                  <a:rPr lang="en-US" dirty="0" smtClean="0"/>
                  <a:t>Achieve O(log n) bits of space instead of O(log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n) bits</a:t>
                </a:r>
              </a:p>
              <a:p>
                <a:endParaRPr lang="en-US" dirty="0"/>
              </a:p>
              <a:p>
                <a:r>
                  <a:rPr lang="en-US" dirty="0" smtClean="0"/>
                  <a:t>New results for estimating F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at all points and L</a:t>
                </a:r>
                <a14:m>
                  <m:oMath xmlns:m="http://schemas.openxmlformats.org/officeDocument/2006/math"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- estimation</a:t>
                </a:r>
              </a:p>
              <a:p>
                <a:endParaRPr lang="en-US" baseline="-25000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Questions: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Is this a significant practical improvement over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as well?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Can we use Gaussian processes for other insertion-only stream problems?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8038"/>
                <a:ext cx="10515600" cy="5130348"/>
              </a:xfrm>
              <a:blipFill rotWithShape="0">
                <a:blip r:embed="rId2"/>
                <a:stretch>
                  <a:fillRect l="-1043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4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Accelerated Counters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if we update a counter c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 with probability p = </a:t>
                </a:r>
                <a:r>
                  <a:rPr lang="el-GR" dirty="0" smtClean="0"/>
                  <a:t>ε</a:t>
                </a:r>
                <a:r>
                  <a:rPr lang="en-US" dirty="0" smtClean="0"/>
                  <a:t>? </a:t>
                </a:r>
              </a:p>
              <a:p>
                <a:endParaRPr lang="en-US" dirty="0"/>
              </a:p>
              <a:p>
                <a:r>
                  <a:rPr lang="en-US" dirty="0" smtClean="0"/>
                  <a:t>E[c/p]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Sum of the counts is expected to be O(1/</a:t>
                </a:r>
                <a:r>
                  <a:rPr lang="el-GR" dirty="0"/>
                  <a:t> </a:t>
                </a:r>
                <a:r>
                  <a:rPr lang="el-GR" dirty="0" smtClean="0"/>
                  <a:t>ε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</m:oMath>
                </a14:m>
                <a:r>
                  <a:rPr lang="en-US" dirty="0"/>
                  <a:t> counters w</a:t>
                </a:r>
                <a:r>
                  <a:rPr lang="en-US" dirty="0" smtClean="0"/>
                  <a:t>ith sum O(1/</a:t>
                </a:r>
                <a:r>
                  <a:rPr lang="el-GR" dirty="0"/>
                  <a:t> ε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store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very inaccurate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  <a:blipFill rotWithShape="0">
                <a:blip r:embed="rId2"/>
                <a:stretch>
                  <a:fillRect l="-1043" t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5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Accelerated Counters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66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Instead, suppose you knew a value 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U</a:t>
                </a:r>
                <a:r>
                  <a:rPr lang="en-US" dirty="0" smtClean="0"/>
                  <a:t>pdate a counter c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Output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Var</a:t>
                </a: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don’t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advance!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6615"/>
              </a:xfrm>
              <a:blipFill rotWithShape="0">
                <a:blip r:embed="rId2"/>
                <a:stretch>
                  <a:fillRect l="-928" t="-2611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0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Accelerated Counters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94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Solution: </a:t>
                </a:r>
                <a:r>
                  <a:rPr lang="en-US" dirty="0" smtClean="0"/>
                  <a:t>increase sampling probability as counter increases!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O</a:t>
                </a:r>
                <a:r>
                  <a:rPr lang="en-US" dirty="0" smtClean="0"/>
                  <a:t>pposite of standard probabilistic counters</a:t>
                </a:r>
              </a:p>
              <a:p>
                <a:endParaRPr lang="en-US" dirty="0"/>
              </a:p>
              <a:p>
                <a:r>
                  <a:rPr lang="en-US" dirty="0" smtClean="0"/>
                  <a:t>A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b="0" dirty="0" smtClean="0"/>
                  <a:t> will in expectation have count value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</m:oMath>
                </a14:m>
                <a:r>
                  <a:rPr lang="en-US" dirty="0" smtClean="0"/>
                  <a:t> counters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 smtClean="0"/>
                  <a:t>space is maximized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9496"/>
              </a:xfrm>
              <a:blipFill rotWithShape="0">
                <a:blip r:embed="rId2"/>
                <a:stretch>
                  <a:fillRect l="-1043" t="-2010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Outline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6920"/>
            <a:ext cx="10515600" cy="42567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Optimal algorithm in all parameters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 for l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-guarantee</a:t>
            </a:r>
          </a:p>
          <a:p>
            <a:endParaRPr lang="en-US" dirty="0"/>
          </a:p>
          <a:p>
            <a:r>
              <a:rPr lang="en-US" dirty="0" smtClean="0"/>
              <a:t>Optimal algorithm for l</a:t>
            </a:r>
            <a:r>
              <a:rPr lang="en-US" baseline="-25000" dirty="0" smtClean="0"/>
              <a:t>2</a:t>
            </a:r>
            <a:r>
              <a:rPr lang="en-US" dirty="0" smtClean="0"/>
              <a:t>-guarantee for constant </a:t>
            </a:r>
            <a:r>
              <a:rPr lang="el-GR" dirty="0"/>
              <a:t>φ</a:t>
            </a:r>
            <a:r>
              <a:rPr lang="en-US" dirty="0"/>
              <a:t>, </a:t>
            </a:r>
            <a:r>
              <a:rPr lang="el-GR" dirty="0"/>
              <a:t>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982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Misra-Gries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3818" y="1483290"/>
                <a:ext cx="11224364" cy="539245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Maintain a list L of c = O(1/</a:t>
                </a:r>
                <a:r>
                  <a:rPr lang="el-GR" sz="2400" dirty="0" smtClean="0"/>
                  <a:t>ε</a:t>
                </a:r>
                <a:r>
                  <a:rPr lang="en-US" sz="2400" dirty="0" smtClean="0"/>
                  <a:t>) pairs of the form (key, value)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Given an update to item </a:t>
                </a:r>
                <a:r>
                  <a:rPr lang="en-US" sz="2400" dirty="0" err="1" smtClean="0"/>
                  <a:t>i</a:t>
                </a:r>
                <a:endParaRPr lang="en-US" sz="2400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in L, increment value by 1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not in L, and there are fewer than c pairs in L, put (i,1) in L</a:t>
                </a:r>
              </a:p>
              <a:p>
                <a:pPr lvl="1"/>
                <a:r>
                  <a:rPr lang="en-US" dirty="0" smtClean="0"/>
                  <a:t>Otherwise, subtract 1 from all values in L. Remove pairs with value 0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an item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is not a key, charge its updates to c-1 distinct updates of other items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f</a:t>
                </a:r>
                <a:r>
                  <a:rPr lang="en-US" sz="2400" baseline="-25000" dirty="0" smtClean="0"/>
                  <a:t>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 panose="02040503050406030204" pitchFamily="18" charset="0"/>
                      </a:rPr>
                      <m:t>ε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Charge each update not included in the value f’</a:t>
                </a:r>
                <a:r>
                  <a:rPr lang="en-US" sz="2400" baseline="-25000" dirty="0" smtClean="0"/>
                  <a:t>i </a:t>
                </a:r>
                <a:r>
                  <a:rPr lang="en-US" sz="2400" dirty="0" smtClean="0"/>
                  <a:t>of a key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to </a:t>
                </a:r>
                <a:r>
                  <a:rPr lang="en-US" sz="2400" dirty="0"/>
                  <a:t>c-1 </a:t>
                </a:r>
                <a:r>
                  <a:rPr lang="en-US" sz="2400" dirty="0" smtClean="0"/>
                  <a:t>updates </a:t>
                </a:r>
                <a:r>
                  <a:rPr lang="en-US" sz="2400" dirty="0"/>
                  <a:t>of other </a:t>
                </a:r>
                <a:r>
                  <a:rPr lang="en-US" sz="2400" dirty="0" smtClean="0"/>
                  <a:t>items: </a:t>
                </a:r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b="0" i="0" baseline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baseline="0" smtClean="0">
                          <a:latin typeface="Cambria Math" panose="02040503050406030204" pitchFamily="18" charset="0"/>
                        </a:rPr>
                        <m:t>ϵm</m:t>
                      </m:r>
                      <m:r>
                        <a:rPr lang="en-US" sz="2400" b="0" i="0" baseline="0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0" baseline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818" y="1483290"/>
                <a:ext cx="11224364" cy="5392455"/>
              </a:xfrm>
              <a:blipFill rotWithShape="0">
                <a:blip r:embed="rId2"/>
                <a:stretch>
                  <a:fillRect l="-706" t="-158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29975"/>
              </p:ext>
            </p:extLst>
          </p:nvPr>
        </p:nvGraphicFramePr>
        <p:xfrm>
          <a:off x="6614158" y="2133600"/>
          <a:ext cx="54051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54"/>
                <a:gridCol w="900854"/>
                <a:gridCol w="900854"/>
                <a:gridCol w="900854"/>
                <a:gridCol w="900854"/>
                <a:gridCol w="900854"/>
              </a:tblGrid>
              <a:tr h="288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7821" y="2037695"/>
            <a:ext cx="605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60719" y="2517105"/>
            <a:ext cx="85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4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Space Complexity of </a:t>
            </a:r>
            <a:r>
              <a:rPr lang="en-US" dirty="0" err="1" smtClean="0">
                <a:solidFill>
                  <a:srgbClr val="002060"/>
                </a:solidFill>
              </a:rPr>
              <a:t>Misra-Gries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log n) bits, assuming stream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Optimal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since output 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</a:t>
                </a:r>
              </a:p>
              <a:p>
                <a:endParaRPr lang="en-US" dirty="0"/>
              </a:p>
              <a:p>
                <a:r>
                  <a:rPr lang="en-US" dirty="0" smtClean="0"/>
                  <a:t>But what if say,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dirty="0" smtClean="0"/>
                  <a:t> = ½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 smtClean="0"/>
                  <a:t> = 1/log n?</a:t>
                </a:r>
              </a:p>
              <a:p>
                <a:pPr lvl="1"/>
                <a:endParaRPr lang="en-US" sz="2800" dirty="0" smtClean="0"/>
              </a:p>
              <a:p>
                <a:r>
                  <a:rPr lang="en-US" dirty="0" err="1" smtClean="0"/>
                  <a:t>Misra</a:t>
                </a:r>
                <a:r>
                  <a:rPr lang="en-US" dirty="0" err="1"/>
                  <a:t>-</a:t>
                </a:r>
                <a:r>
                  <a:rPr lang="en-US" dirty="0" err="1" smtClean="0"/>
                  <a:t>Gries</a:t>
                </a:r>
                <a:r>
                  <a:rPr lang="en-US" dirty="0" smtClean="0"/>
                  <a:t>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bits but lower bound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6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Our Results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016343" cy="50323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Obtain an optimal algorithm using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) bits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dirty="0"/>
                  <a:t> = ½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/>
                  <a:t> = 1/log </a:t>
                </a:r>
                <a:r>
                  <a:rPr lang="en-US" dirty="0" smtClean="0"/>
                  <a:t>n we obtain the optimal O(log n) bits!</a:t>
                </a:r>
              </a:p>
              <a:p>
                <a:endParaRPr lang="en-US" dirty="0"/>
              </a:p>
              <a:p>
                <a:r>
                  <a:rPr lang="en-US" dirty="0" smtClean="0"/>
                  <a:t>For general stream lengths m, there is an additive O(log </a:t>
                </a:r>
                <a:r>
                  <a:rPr lang="en-US" dirty="0" err="1" smtClean="0"/>
                  <a:t>log</a:t>
                </a:r>
                <a:r>
                  <a:rPr lang="en-US" dirty="0" smtClean="0"/>
                  <a:t> m) in upper and lower bounds, so also optimal</a:t>
                </a:r>
              </a:p>
              <a:p>
                <a:endParaRPr lang="en-US" dirty="0"/>
              </a:p>
              <a:p>
                <a:r>
                  <a:rPr lang="en-US" dirty="0" smtClean="0"/>
                  <a:t>O(1) update and reporting times provided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016343" cy="5032376"/>
              </a:xfrm>
              <a:blipFill rotWithShape="0">
                <a:blip r:embed="rId2"/>
                <a:stretch>
                  <a:fillRect l="-940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 Simple Initial Improvement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065329" cy="48677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First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bit algorithm, then improve it to  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) bits</a:t>
                </a:r>
              </a:p>
              <a:p>
                <a:endParaRPr lang="en-US" dirty="0" smtClean="0"/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dea: </a:t>
                </a:r>
                <a:r>
                  <a:rPr lang="en-US" dirty="0" smtClean="0"/>
                  <a:t>use same number c of (key, value) pairs, but compress each pair</a:t>
                </a:r>
              </a:p>
              <a:p>
                <a:endParaRPr lang="en-US" dirty="0"/>
              </a:p>
              <a:p>
                <a:r>
                  <a:rPr lang="en-US" dirty="0" smtClean="0"/>
                  <a:t>Compress values by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random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stream positions. </a:t>
                </a:r>
                <a:r>
                  <a:rPr lang="en-US" sz="2800" dirty="0" smtClean="0"/>
                  <a:t>If sample items with probability </a:t>
                </a:r>
                <a:r>
                  <a:rPr lang="en-US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800" dirty="0" smtClean="0"/>
                  <a:t> then for all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in [n], new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 smtClean="0"/>
                  <a:t> satisfies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ϵm</m:t>
                      </m:r>
                    </m:oMath>
                  </m:oMathPara>
                </a14:m>
                <a:endParaRPr lang="en-US" sz="2800" dirty="0" smtClean="0"/>
              </a:p>
              <a:p>
                <a:pPr lvl="1"/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distinct keys after sampling, so hash identities to universe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065329" cy="4867783"/>
              </a:xfrm>
              <a:blipFill rotWithShape="0">
                <a:blip r:embed="rId2"/>
                <a:stretch>
                  <a:fillRect l="-826" t="-751" b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7622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Why Sampling Works?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655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Compress the values by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p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random 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stream </a:t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positions. </a:t>
                </a:r>
                <a:r>
                  <a:rPr lang="en-US" sz="2200" dirty="0" smtClean="0"/>
                  <a:t>If </a:t>
                </a:r>
                <a:r>
                  <a:rPr lang="en-US" sz="2200" dirty="0"/>
                  <a:t>sample items with probability </a:t>
                </a:r>
                <a:r>
                  <a:rPr lang="en-US" sz="2200" dirty="0" smtClean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then for </a:t>
                </a:r>
                <a:r>
                  <a:rPr lang="en-US" sz="2200" dirty="0"/>
                  <a:t>all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 in [n], new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200" dirty="0"/>
                  <a:t> satisfies </a:t>
                </a:r>
                <a:endParaRPr lang="en-US" sz="2200" dirty="0" smtClean="0"/>
              </a:p>
              <a:p>
                <a:pPr marL="0" indent="0">
                  <a:buNone/>
                </a:pP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ϵm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d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p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den>
                                </m:f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ϵm</m:t>
                            </m:r>
                          </m:e>
                        </m:d>
                      </m:e>
                    </m:func>
                    <m:r>
                      <m:rPr>
                        <m:lit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200" dirty="0" smtClean="0"/>
                  <a:t> </a:t>
                </a:r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⁡[∃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200" i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200" i="0">
                        <a:latin typeface="Cambria Math" panose="02040503050406030204" pitchFamily="18" charset="0"/>
                      </a:rPr>
                      <m:t>ϵm</m:t>
                    </m:r>
                  </m:oMath>
                </a14:m>
                <a:r>
                  <a:rPr lang="en-US" sz="2200" dirty="0" smtClean="0"/>
                  <a:t>]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Cm</m:t>
                            </m:r>
                          </m:den>
                        </m:f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den>
                        </m:f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6551"/>
              </a:xfrm>
              <a:blipFill rotWithShape="0"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273791" y="304800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2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74631" y="536448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1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606916" y="304800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1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848726" y="536448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/>
              <a:t>3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949566" y="304800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7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97440" y="3962400"/>
            <a:ext cx="12834" cy="12352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787768" y="304800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/>
              <a:t>3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489883" y="3048000"/>
            <a:ext cx="899160" cy="6765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34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1313</Words>
  <Application>Microsoft Office PowerPoint</Application>
  <PresentationFormat>Widescreen</PresentationFormat>
  <Paragraphs>434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Tahoma</vt:lpstr>
      <vt:lpstr>Calibri</vt:lpstr>
      <vt:lpstr>Cambria Math</vt:lpstr>
      <vt:lpstr>Calibri Light</vt:lpstr>
      <vt:lpstr>cmsy10</vt:lpstr>
      <vt:lpstr>Arial</vt:lpstr>
      <vt:lpstr>cmmi10</vt:lpstr>
      <vt:lpstr>Office Theme</vt:lpstr>
      <vt:lpstr>New Algorithms for Heavy Hitters in Data Streams</vt:lpstr>
      <vt:lpstr>Streaming Model</vt:lpstr>
      <vt:lpstr>Guarantees </vt:lpstr>
      <vt:lpstr>Outline</vt:lpstr>
      <vt:lpstr>Misra-Gries</vt:lpstr>
      <vt:lpstr>Space Complexity of Misra-Gries</vt:lpstr>
      <vt:lpstr>Our Results</vt:lpstr>
      <vt:lpstr>A Simple Initial Improvement</vt:lpstr>
      <vt:lpstr>Why Sampling Works?</vt:lpstr>
      <vt:lpstr>Misra-Gries after Hashing</vt:lpstr>
      <vt:lpstr>Maintaining Identities</vt:lpstr>
      <vt:lpstr>Summary of Initial Improvement</vt:lpstr>
      <vt:lpstr>An Optimal Algorithm</vt:lpstr>
      <vt:lpstr>An Optimal Algorithm</vt:lpstr>
      <vt:lpstr>Dealing with Item Identifiers</vt:lpstr>
      <vt:lpstr>Dealing with Item Counts</vt:lpstr>
      <vt:lpstr>Conclusions on l1-guarantee</vt:lpstr>
      <vt:lpstr>Outline</vt:lpstr>
      <vt:lpstr>CountSketch achieves the l2–guarantee [CCFC]</vt:lpstr>
      <vt:lpstr>Known Space Bounds for l2– heavy hitters</vt:lpstr>
      <vt:lpstr>Our Results [BCIW]</vt:lpstr>
      <vt:lpstr>Simplifications</vt:lpstr>
      <vt:lpstr>Intuition</vt:lpstr>
      <vt:lpstr>PowerPoint Presentation</vt:lpstr>
      <vt:lpstr>Repeating Sequentially</vt:lpstr>
      <vt:lpstr>Gaussian Processes</vt:lpstr>
      <vt:lpstr>Chaining Inequality [Fernique, Talagrand]</vt:lpstr>
      <vt:lpstr>PowerPoint Presentation</vt:lpstr>
      <vt:lpstr>Applying the Chaining Inequality</vt:lpstr>
      <vt:lpstr>Removing Frequency Assumptions</vt:lpstr>
      <vt:lpstr>Amplification</vt:lpstr>
      <vt:lpstr>Derandomization</vt:lpstr>
      <vt:lpstr>An Optimal Algorithm [BCINWW]</vt:lpstr>
      <vt:lpstr>Conclusions on l2-guarantee</vt:lpstr>
      <vt:lpstr>Accelerated Counters</vt:lpstr>
      <vt:lpstr>Accelerated Counters</vt:lpstr>
      <vt:lpstr>Accelerated Counters</vt:lpstr>
    </vt:vector>
  </TitlesOfParts>
  <Company>IBM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Beating CountSketch for Heavy Hitters in Insertion Streams</dc:title>
  <dc:creator>ADMINIBM</dc:creator>
  <cp:lastModifiedBy>ADMINIBM</cp:lastModifiedBy>
  <cp:revision>166</cp:revision>
  <dcterms:created xsi:type="dcterms:W3CDTF">2016-01-04T05:55:41Z</dcterms:created>
  <dcterms:modified xsi:type="dcterms:W3CDTF">2016-03-13T18:56:09Z</dcterms:modified>
</cp:coreProperties>
</file>