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67.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59"/>
  </p:notesMasterIdLst>
  <p:handoutMasterIdLst>
    <p:handoutMasterId r:id="rId60"/>
  </p:handoutMasterIdLst>
  <p:sldIdLst>
    <p:sldId id="836" r:id="rId2"/>
    <p:sldId id="843" r:id="rId3"/>
    <p:sldId id="844" r:id="rId4"/>
    <p:sldId id="865" r:id="rId5"/>
    <p:sldId id="859" r:id="rId6"/>
    <p:sldId id="846" r:id="rId7"/>
    <p:sldId id="847" r:id="rId8"/>
    <p:sldId id="848" r:id="rId9"/>
    <p:sldId id="849" r:id="rId10"/>
    <p:sldId id="850" r:id="rId11"/>
    <p:sldId id="851" r:id="rId12"/>
    <p:sldId id="842" r:id="rId13"/>
    <p:sldId id="852" r:id="rId14"/>
    <p:sldId id="853" r:id="rId15"/>
    <p:sldId id="854" r:id="rId16"/>
    <p:sldId id="855" r:id="rId17"/>
    <p:sldId id="856" r:id="rId18"/>
    <p:sldId id="857" r:id="rId19"/>
    <p:sldId id="858" r:id="rId20"/>
    <p:sldId id="860" r:id="rId21"/>
    <p:sldId id="864" r:id="rId22"/>
    <p:sldId id="866" r:id="rId23"/>
    <p:sldId id="867" r:id="rId24"/>
    <p:sldId id="868" r:id="rId25"/>
    <p:sldId id="869" r:id="rId26"/>
    <p:sldId id="870" r:id="rId27"/>
    <p:sldId id="881" r:id="rId28"/>
    <p:sldId id="882" r:id="rId29"/>
    <p:sldId id="871" r:id="rId30"/>
    <p:sldId id="872" r:id="rId31"/>
    <p:sldId id="879" r:id="rId32"/>
    <p:sldId id="880" r:id="rId33"/>
    <p:sldId id="883" r:id="rId34"/>
    <p:sldId id="874" r:id="rId35"/>
    <p:sldId id="877" r:id="rId36"/>
    <p:sldId id="878" r:id="rId37"/>
    <p:sldId id="875" r:id="rId38"/>
    <p:sldId id="863" r:id="rId39"/>
    <p:sldId id="885" r:id="rId40"/>
    <p:sldId id="838" r:id="rId41"/>
    <p:sldId id="887" r:id="rId42"/>
    <p:sldId id="886" r:id="rId43"/>
    <p:sldId id="888" r:id="rId44"/>
    <p:sldId id="889" r:id="rId45"/>
    <p:sldId id="891" r:id="rId46"/>
    <p:sldId id="890" r:id="rId47"/>
    <p:sldId id="892" r:id="rId48"/>
    <p:sldId id="898" r:id="rId49"/>
    <p:sldId id="893" r:id="rId50"/>
    <p:sldId id="899" r:id="rId51"/>
    <p:sldId id="894" r:id="rId52"/>
    <p:sldId id="895" r:id="rId53"/>
    <p:sldId id="896" r:id="rId54"/>
    <p:sldId id="897" r:id="rId55"/>
    <p:sldId id="884" r:id="rId56"/>
    <p:sldId id="268" r:id="rId57"/>
    <p:sldId id="84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AEE1610-0505-CA4A-BCC7-AA58FD6B1707}">
          <p14:sldIdLst>
            <p14:sldId id="836"/>
            <p14:sldId id="843"/>
            <p14:sldId id="844"/>
            <p14:sldId id="865"/>
            <p14:sldId id="859"/>
          </p14:sldIdLst>
        </p14:section>
        <p14:section name="Life Story" id="{7077A5A0-5DC7-4BDD-AF69-C76B67A4C58C}">
          <p14:sldIdLst>
            <p14:sldId id="846"/>
            <p14:sldId id="847"/>
            <p14:sldId id="848"/>
            <p14:sldId id="849"/>
            <p14:sldId id="850"/>
            <p14:sldId id="851"/>
            <p14:sldId id="842"/>
            <p14:sldId id="852"/>
            <p14:sldId id="853"/>
            <p14:sldId id="854"/>
            <p14:sldId id="855"/>
            <p14:sldId id="856"/>
            <p14:sldId id="857"/>
            <p14:sldId id="858"/>
            <p14:sldId id="860"/>
          </p14:sldIdLst>
        </p14:section>
        <p14:section name="Building picoCTF" id="{5D8E925A-7CDC-4CDA-A419-61B68074BF2F}">
          <p14:sldIdLst>
            <p14:sldId id="864"/>
            <p14:sldId id="866"/>
            <p14:sldId id="867"/>
            <p14:sldId id="868"/>
            <p14:sldId id="869"/>
            <p14:sldId id="870"/>
            <p14:sldId id="881"/>
            <p14:sldId id="882"/>
            <p14:sldId id="871"/>
            <p14:sldId id="872"/>
            <p14:sldId id="879"/>
            <p14:sldId id="880"/>
            <p14:sldId id="883"/>
            <p14:sldId id="874"/>
            <p14:sldId id="877"/>
            <p14:sldId id="878"/>
            <p14:sldId id="875"/>
            <p14:sldId id="863"/>
          </p14:sldIdLst>
        </p14:section>
        <p14:section name="Impact" id="{93A52857-5AB7-4B5F-8568-0C56F2D99F62}">
          <p14:sldIdLst>
            <p14:sldId id="885"/>
            <p14:sldId id="838"/>
            <p14:sldId id="887"/>
            <p14:sldId id="886"/>
            <p14:sldId id="888"/>
            <p14:sldId id="889"/>
            <p14:sldId id="891"/>
            <p14:sldId id="890"/>
            <p14:sldId id="892"/>
            <p14:sldId id="898"/>
            <p14:sldId id="893"/>
            <p14:sldId id="899"/>
            <p14:sldId id="894"/>
          </p14:sldIdLst>
        </p14:section>
        <p14:section name="Future" id="{66ACB79E-211F-417E-ACDB-F7763E9C3F34}">
          <p14:sldIdLst>
            <p14:sldId id="895"/>
            <p14:sldId id="896"/>
            <p14:sldId id="897"/>
          </p14:sldIdLst>
        </p14:section>
        <p14:section name="Conclusion" id="{FAD998B4-7667-8F40-A1A8-42BF6A185D67}">
          <p14:sldIdLst>
            <p14:sldId id="884"/>
            <p14:sldId id="268"/>
            <p14:sldId id="845"/>
          </p14:sldIdLst>
        </p14:section>
      </p14:sectionLst>
    </p:ext>
    <p:ext uri="{EFAFB233-063F-42B5-8137-9DF3F51BA10A}">
      <p15:sldGuideLst xmlns:p15="http://schemas.microsoft.com/office/powerpoint/2012/main">
        <p15:guide id="1" orient="horz" pos="2880" userDrawn="1">
          <p15:clr>
            <a:srgbClr val="A4A3A4"/>
          </p15:clr>
        </p15:guide>
        <p15:guide id="2" orient="horz" pos="1392" userDrawn="1">
          <p15:clr>
            <a:srgbClr val="A4A3A4"/>
          </p15:clr>
        </p15:guide>
        <p15:guide id="3" pos="3840" userDrawn="1">
          <p15:clr>
            <a:srgbClr val="A4A3A4"/>
          </p15:clr>
        </p15:guide>
        <p15:guide id="4" pos="19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schemeClr val="hlink"/>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936"/>
    <a:srgbClr val="1F2936"/>
    <a:srgbClr val="FFFFFF"/>
    <a:srgbClr val="1D2835"/>
    <a:srgbClr val="1B9540"/>
    <a:srgbClr val="990000"/>
    <a:srgbClr val="FC5C8B"/>
    <a:srgbClr val="FF33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04" autoAdjust="0"/>
    <p:restoredTop sz="81791" autoAdjust="0"/>
  </p:normalViewPr>
  <p:slideViewPr>
    <p:cSldViewPr snapToObjects="1">
      <p:cViewPr varScale="1">
        <p:scale>
          <a:sx n="63" d="100"/>
          <a:sy n="63" d="100"/>
        </p:scale>
        <p:origin x="1268" y="48"/>
      </p:cViewPr>
      <p:guideLst>
        <p:guide orient="horz" pos="2880"/>
        <p:guide orient="horz" pos="1392"/>
        <p:guide pos="3840"/>
        <p:guide pos="19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0" d="100"/>
          <a:sy n="90" d="100"/>
        </p:scale>
        <p:origin x="-347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eter\Dropbox\picoctf\V-Unit%20Report\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eter\Dropbox\picoctf\V-Unit%20Report\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eter\Dropbox\picoctf\V-Unit%20Report\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eter\Dropbox\picoctf\V-Unit%20Report\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eter\Dropbox\picoctf\V-Unit%20Report\analys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eter\Dropbox\picoctf\V-Unit%20Report\analysi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val>
            <c:numRef>
              <c:f>Publicity!$D$4:$D$10</c:f>
              <c:numCache>
                <c:formatCode>General</c:formatCode>
                <c:ptCount val="7"/>
                <c:pt idx="0">
                  <c:v>6</c:v>
                </c:pt>
                <c:pt idx="1">
                  <c:v>9</c:v>
                </c:pt>
                <c:pt idx="2">
                  <c:v>12</c:v>
                </c:pt>
                <c:pt idx="3">
                  <c:v>16</c:v>
                </c:pt>
                <c:pt idx="4">
                  <c:v>25</c:v>
                </c:pt>
                <c:pt idx="5">
                  <c:v>66</c:v>
                </c:pt>
                <c:pt idx="6">
                  <c:v>213</c:v>
                </c:pt>
              </c:numCache>
            </c:numRef>
          </c:val>
          <c:extLst>
            <c:ext xmlns:c15="http://schemas.microsoft.com/office/drawing/2012/chart" uri="{02D57815-91ED-43cb-92C2-25804820EDAC}">
              <c15:filteredSeriesTitle>
                <c15:tx>
                  <c:strRef>
                    <c:extLst>
                      <c:ext uri="{02D57815-91ED-43cb-92C2-25804820EDAC}">
                        <c15:formulaRef>
                          <c15:sqref>Publicity!$D$3</c15:sqref>
                        </c15:formulaRef>
                      </c:ext>
                    </c:extLst>
                    <c:strCache>
                      <c:ptCount val="1"/>
                      <c:pt idx="0">
                        <c:v>Survey Responses</c:v>
                      </c:pt>
                    </c:strCache>
                  </c:strRef>
                </c15:tx>
              </c15:filteredSeriesTitle>
            </c:ext>
            <c:ext xmlns:c15="http://schemas.microsoft.com/office/drawing/2012/chart" uri="{02D57815-91ED-43cb-92C2-25804820EDAC}">
              <c15:filteredCategoryTitle>
                <c15:cat>
                  <c:strRef>
                    <c:extLst>
                      <c:ext uri="{02D57815-91ED-43cb-92C2-25804820EDAC}">
                        <c15:formulaRef>
                          <c15:sqref>Publicity!$C$4:$C$10</c15:sqref>
                        </c15:formulaRef>
                      </c:ext>
                    </c:extLst>
                    <c:strCache>
                      <c:ptCount val="7"/>
                      <c:pt idx="0">
                        <c:v>Web Search</c:v>
                      </c:pt>
                      <c:pt idx="1">
                        <c:v>Other</c:v>
                      </c:pt>
                      <c:pt idx="2">
                        <c:v>News Organization</c:v>
                      </c:pt>
                      <c:pt idx="3">
                        <c:v>Social News</c:v>
                      </c:pt>
                      <c:pt idx="4">
                        <c:v>Parent</c:v>
                      </c:pt>
                      <c:pt idx="5">
                        <c:v>Friend</c:v>
                      </c:pt>
                      <c:pt idx="6">
                        <c:v>Teacher</c:v>
                      </c:pt>
                    </c:strCache>
                  </c:strRef>
                </c15:cat>
              </c15:filteredCategoryTitle>
            </c:ext>
          </c:extLst>
        </c:ser>
        <c:dLbls>
          <c:showLegendKey val="0"/>
          <c:showVal val="0"/>
          <c:showCatName val="0"/>
          <c:showSerName val="0"/>
          <c:showPercent val="0"/>
          <c:showBubbleSize val="0"/>
        </c:dLbls>
        <c:gapWidth val="182"/>
        <c:axId val="17523392"/>
        <c:axId val="17517512"/>
      </c:barChart>
      <c:catAx>
        <c:axId val="17523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crossAx val="17517512"/>
        <c:crosses val="autoZero"/>
        <c:auto val="1"/>
        <c:lblAlgn val="ctr"/>
        <c:lblOffset val="100"/>
        <c:noMultiLvlLbl val="0"/>
      </c:catAx>
      <c:valAx>
        <c:axId val="175175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r>
                  <a:rPr lang="en-US"/>
                  <a:t>Survey Responses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crossAx val="17523392"/>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CMU Serif" panose="02000603000000000000" pitchFamily="2" charset="0"/>
          <a:ea typeface="CMU Serif" panose="02000603000000000000" pitchFamily="2" charset="0"/>
          <a:cs typeface="CMU Serif" panose="02000603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[analysis.xlsx]Sheet1!PivotTable3</c:name>
    <c:fmtId val="8"/>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barChart>
        <c:barDir val="bar"/>
        <c:grouping val="clustered"/>
        <c:varyColors val="0"/>
        <c:ser>
          <c:idx val="0"/>
          <c:order val="0"/>
          <c:tx>
            <c:strRef>
              <c:f>Sheet1!$B$3</c:f>
              <c:strCache>
                <c:ptCount val="1"/>
                <c:pt idx="0">
                  <c:v>Total</c:v>
                </c:pt>
              </c:strCache>
            </c:strRef>
          </c:tx>
          <c:spPr>
            <a:solidFill>
              <a:schemeClr val="accent1"/>
            </a:solidFill>
            <a:ln>
              <a:noFill/>
            </a:ln>
            <a:effectLst/>
          </c:spPr>
          <c:invertIfNegative val="0"/>
          <c:cat>
            <c:strRef>
              <c:f>Sheet1!$A$4:$A$12</c:f>
              <c:strCache>
                <c:ptCount val="9"/>
                <c:pt idx="0">
                  <c:v>Parent</c:v>
                </c:pt>
                <c:pt idx="1">
                  <c:v>Other</c:v>
                </c:pt>
                <c:pt idx="2">
                  <c:v>Web Search</c:v>
                </c:pt>
                <c:pt idx="3">
                  <c:v>Student</c:v>
                </c:pt>
                <c:pt idx="4">
                  <c:v>News Organization</c:v>
                </c:pt>
                <c:pt idx="5">
                  <c:v>Social News</c:v>
                </c:pt>
                <c:pt idx="6">
                  <c:v>Teacher</c:v>
                </c:pt>
                <c:pt idx="7">
                  <c:v>Friend</c:v>
                </c:pt>
                <c:pt idx="8">
                  <c:v>CSTA</c:v>
                </c:pt>
              </c:strCache>
            </c:strRef>
          </c:cat>
          <c:val>
            <c:numRef>
              <c:f>Sheet1!$B$4:$B$12</c:f>
              <c:numCache>
                <c:formatCode>General</c:formatCode>
                <c:ptCount val="9"/>
                <c:pt idx="0">
                  <c:v>1</c:v>
                </c:pt>
                <c:pt idx="1">
                  <c:v>1</c:v>
                </c:pt>
                <c:pt idx="2">
                  <c:v>2</c:v>
                </c:pt>
                <c:pt idx="3">
                  <c:v>2</c:v>
                </c:pt>
                <c:pt idx="4">
                  <c:v>3</c:v>
                </c:pt>
                <c:pt idx="5">
                  <c:v>3</c:v>
                </c:pt>
                <c:pt idx="6">
                  <c:v>3</c:v>
                </c:pt>
                <c:pt idx="7">
                  <c:v>4</c:v>
                </c:pt>
                <c:pt idx="8">
                  <c:v>17</c:v>
                </c:pt>
              </c:numCache>
            </c:numRef>
          </c:val>
        </c:ser>
        <c:dLbls>
          <c:showLegendKey val="0"/>
          <c:showVal val="0"/>
          <c:showCatName val="0"/>
          <c:showSerName val="0"/>
          <c:showPercent val="0"/>
          <c:showBubbleSize val="0"/>
        </c:dLbls>
        <c:gapWidth val="182"/>
        <c:axId val="17518296"/>
        <c:axId val="17520648"/>
      </c:barChart>
      <c:catAx>
        <c:axId val="17518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20648"/>
        <c:crosses val="autoZero"/>
        <c:auto val="1"/>
        <c:lblAlgn val="ctr"/>
        <c:lblOffset val="100"/>
        <c:noMultiLvlLbl val="0"/>
      </c:catAx>
      <c:valAx>
        <c:axId val="175206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Survey Responses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518296"/>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strRef>
              <c:f>Schools!$K$7:$K$961</c:f>
              <c:strCache>
                <c:ptCount val="955"/>
                <c:pt idx="0">
                  <c:v>Poolesville High School</c:v>
                </c:pt>
                <c:pt idx="1">
                  <c:v>Abingston Senior High School</c:v>
                </c:pt>
                <c:pt idx="2">
                  <c:v>Countryside High School</c:v>
                </c:pt>
                <c:pt idx="3">
                  <c:v>Mountain View High School</c:v>
                </c:pt>
                <c:pt idx="4">
                  <c:v>Clear Springs High School</c:v>
                </c:pt>
                <c:pt idx="5">
                  <c:v>Berthoud High School</c:v>
                </c:pt>
                <c:pt idx="6">
                  <c:v>Meyzeek Middle School</c:v>
                </c:pt>
                <c:pt idx="7">
                  <c:v>Springbrook High School</c:v>
                </c:pt>
                <c:pt idx="8">
                  <c:v>Clear Falls High School</c:v>
                </c:pt>
                <c:pt idx="9">
                  <c:v>LISD Tech Center</c:v>
                </c:pt>
                <c:pt idx="10">
                  <c:v>Canyon High School</c:v>
                </c:pt>
                <c:pt idx="11">
                  <c:v>Hickory High School</c:v>
                </c:pt>
                <c:pt idx="12">
                  <c:v>Patrick Henry High School</c:v>
                </c:pt>
                <c:pt idx="13">
                  <c:v>Easton Area High School</c:v>
                </c:pt>
                <c:pt idx="14">
                  <c:v>Hanover High School</c:v>
                </c:pt>
                <c:pt idx="15">
                  <c:v>Damascus High School</c:v>
                </c:pt>
                <c:pt idx="16">
                  <c:v>Illinois Mathematics and Science Academy</c:v>
                </c:pt>
                <c:pt idx="17">
                  <c:v>John i Leonard High School</c:v>
                </c:pt>
                <c:pt idx="18">
                  <c:v>Liberal Arts and Science Academy High School</c:v>
                </c:pt>
                <c:pt idx="19">
                  <c:v>Methacton High School</c:v>
                </c:pt>
                <c:pt idx="20">
                  <c:v>Island School</c:v>
                </c:pt>
                <c:pt idx="21">
                  <c:v>Homestead High School</c:v>
                </c:pt>
                <c:pt idx="22">
                  <c:v>Miami Springs Senior High School</c:v>
                </c:pt>
                <c:pt idx="23">
                  <c:v>ASPIRA Mirta Ramirez Computer Science Charter School</c:v>
                </c:pt>
                <c:pt idx="24">
                  <c:v>Grafton High School</c:v>
                </c:pt>
                <c:pt idx="25">
                  <c:v>Ross High School</c:v>
                </c:pt>
                <c:pt idx="26">
                  <c:v>Diamond Bar High School</c:v>
                </c:pt>
                <c:pt idx="27">
                  <c:v>New Century Technology High School</c:v>
                </c:pt>
                <c:pt idx="28">
                  <c:v>Thomas Jefferson High School for Science and Technology</c:v>
                </c:pt>
                <c:pt idx="29">
                  <c:v>Wayland High School</c:v>
                </c:pt>
                <c:pt idx="30">
                  <c:v>Wyomissing Area High School</c:v>
                </c:pt>
                <c:pt idx="31">
                  <c:v>Bellevue East High School</c:v>
                </c:pt>
                <c:pt idx="32">
                  <c:v>Brookside High School</c:v>
                </c:pt>
                <c:pt idx="33">
                  <c:v>Colonial Forge High School</c:v>
                </c:pt>
                <c:pt idx="34">
                  <c:v>Lake Braddock Secondary School</c:v>
                </c:pt>
                <c:pt idx="35">
                  <c:v>Polytechnic School</c:v>
                </c:pt>
                <c:pt idx="36">
                  <c:v>Rolling Meadows High School</c:v>
                </c:pt>
                <c:pt idx="37">
                  <c:v>The Dalton School</c:v>
                </c:pt>
                <c:pt idx="38">
                  <c:v>Thomas S. Wootton High School</c:v>
                </c:pt>
                <c:pt idx="39">
                  <c:v>Tomlin middle school</c:v>
                </c:pt>
                <c:pt idx="40">
                  <c:v>Wellesley high School</c:v>
                </c:pt>
                <c:pt idx="41">
                  <c:v>Westhampton Beach High School</c:v>
                </c:pt>
                <c:pt idx="42">
                  <c:v>Falcon Creek Middle School</c:v>
                </c:pt>
                <c:pt idx="43">
                  <c:v>Falls Church High School</c:v>
                </c:pt>
                <c:pt idx="44">
                  <c:v>Hidden Valley High School</c:v>
                </c:pt>
                <c:pt idx="45">
                  <c:v>HoneZone Technology Academy</c:v>
                </c:pt>
                <c:pt idx="46">
                  <c:v>Joplin High School</c:v>
                </c:pt>
                <c:pt idx="47">
                  <c:v>Porter-Gaud School</c:v>
                </c:pt>
                <c:pt idx="48">
                  <c:v>Ralston Valley H.S.</c:v>
                </c:pt>
                <c:pt idx="49">
                  <c:v>Sayreville War Memorial HS</c:v>
                </c:pt>
                <c:pt idx="50">
                  <c:v>Seneca Valley</c:v>
                </c:pt>
                <c:pt idx="51">
                  <c:v>Timber Creek High School</c:v>
                </c:pt>
                <c:pt idx="52">
                  <c:v>Troy High School</c:v>
                </c:pt>
                <c:pt idx="53">
                  <c:v>Westview High School</c:v>
                </c:pt>
                <c:pt idx="54">
                  <c:v>Adlai E. Stevenson High School</c:v>
                </c:pt>
                <c:pt idx="55">
                  <c:v>Community Christian School</c:v>
                </c:pt>
                <c:pt idx="56">
                  <c:v>Coronado High School</c:v>
                </c:pt>
                <c:pt idx="57">
                  <c:v>Desert Hills High School</c:v>
                </c:pt>
                <c:pt idx="58">
                  <c:v>Fox Lane High School</c:v>
                </c:pt>
                <c:pt idx="59">
                  <c:v>Franklin Technology Center</c:v>
                </c:pt>
                <c:pt idx="60">
                  <c:v>George Mason High School</c:v>
                </c:pt>
                <c:pt idx="61">
                  <c:v>Hardin Valley Academy</c:v>
                </c:pt>
                <c:pt idx="62">
                  <c:v>Harrison High School</c:v>
                </c:pt>
                <c:pt idx="63">
                  <c:v>LASA High School</c:v>
                </c:pt>
                <c:pt idx="64">
                  <c:v>Northside College Preparatory High School</c:v>
                </c:pt>
                <c:pt idx="65">
                  <c:v>Phillips Academy, Andover</c:v>
                </c:pt>
                <c:pt idx="66">
                  <c:v>Toms River High School North</c:v>
                </c:pt>
                <c:pt idx="67">
                  <c:v>Wooster High School</c:v>
                </c:pt>
                <c:pt idx="68">
                  <c:v>WWP High School North</c:v>
                </c:pt>
                <c:pt idx="69">
                  <c:v>Algonquin Regional High School</c:v>
                </c:pt>
                <c:pt idx="70">
                  <c:v>Atholton High School</c:v>
                </c:pt>
                <c:pt idx="71">
                  <c:v>Bellarmine College Preparatory</c:v>
                </c:pt>
                <c:pt idx="72">
                  <c:v>Canyons Technical Education Center</c:v>
                </c:pt>
                <c:pt idx="73">
                  <c:v>Crescent Valley High School</c:v>
                </c:pt>
                <c:pt idx="74">
                  <c:v>Cypress Ranch High School</c:v>
                </c:pt>
                <c:pt idx="75">
                  <c:v>Dalton School</c:v>
                </c:pt>
                <c:pt idx="76">
                  <c:v>Downingtown STEM Academy</c:v>
                </c:pt>
                <c:pt idx="77">
                  <c:v>East Juniata High School</c:v>
                </c:pt>
                <c:pt idx="78">
                  <c:v>Flagler Palm Coast High School</c:v>
                </c:pt>
                <c:pt idx="79">
                  <c:v>Grand Junction High School</c:v>
                </c:pt>
                <c:pt idx="80">
                  <c:v>Harriton High School</c:v>
                </c:pt>
                <c:pt idx="81">
                  <c:v>Hart Career Center</c:v>
                </c:pt>
                <c:pt idx="82">
                  <c:v>Head-Royce School</c:v>
                </c:pt>
                <c:pt idx="83">
                  <c:v>IFMO</c:v>
                </c:pt>
                <c:pt idx="84">
                  <c:v>James Madison High School</c:v>
                </c:pt>
                <c:pt idx="85">
                  <c:v>Lapeer Education and Technology Center</c:v>
                </c:pt>
                <c:pt idx="86">
                  <c:v>Massachusetts Academy of Math and Science</c:v>
                </c:pt>
                <c:pt idx="87">
                  <c:v>New Albany High School</c:v>
                </c:pt>
                <c:pt idx="88">
                  <c:v>Parkland High School</c:v>
                </c:pt>
                <c:pt idx="89">
                  <c:v>PHHS</c:v>
                </c:pt>
                <c:pt idx="90">
                  <c:v>Prairie Ridge High School</c:v>
                </c:pt>
                <c:pt idx="91">
                  <c:v>Red Bank Regional High School</c:v>
                </c:pt>
                <c:pt idx="92">
                  <c:v>South Orangetown Central School District</c:v>
                </c:pt>
                <c:pt idx="93">
                  <c:v>St. Anne's-Belfield School</c:v>
                </c:pt>
                <c:pt idx="94">
                  <c:v>Susquenita High School</c:v>
                </c:pt>
                <c:pt idx="95">
                  <c:v>Walter Johnson High School</c:v>
                </c:pt>
                <c:pt idx="96">
                  <c:v>William Mason High School</c:v>
                </c:pt>
                <c:pt idx="97">
                  <c:v>Alabama School of Mathematics and Science</c:v>
                </c:pt>
                <c:pt idx="98">
                  <c:v>American Heritage High School</c:v>
                </c:pt>
                <c:pt idx="99">
                  <c:v>Arundel HIgh School</c:v>
                </c:pt>
                <c:pt idx="100">
                  <c:v>Bellaire High School</c:v>
                </c:pt>
                <c:pt idx="101">
                  <c:v>Blue Valley CAPS</c:v>
                </c:pt>
                <c:pt idx="102">
                  <c:v>Canon-McMillan High School</c:v>
                </c:pt>
                <c:pt idx="103">
                  <c:v>Capital Area Career Center</c:v>
                </c:pt>
                <c:pt idx="104">
                  <c:v>Carlsbad High School</c:v>
                </c:pt>
                <c:pt idx="105">
                  <c:v>Center for Advanced Learning</c:v>
                </c:pt>
                <c:pt idx="106">
                  <c:v>Conestoga High School</c:v>
                </c:pt>
                <c:pt idx="107">
                  <c:v>Conneaut Area Senior High</c:v>
                </c:pt>
                <c:pt idx="108">
                  <c:v>CPI</c:v>
                </c:pt>
                <c:pt idx="109">
                  <c:v>Crooms AOIT</c:v>
                </c:pt>
                <c:pt idx="110">
                  <c:v>Cuthbertson High School</c:v>
                </c:pt>
                <c:pt idx="111">
                  <c:v>Dayton Regional STEM School</c:v>
                </c:pt>
                <c:pt idx="112">
                  <c:v>Edward R. Roybal Learning Center</c:v>
                </c:pt>
                <c:pt idx="113">
                  <c:v>Elizabeth Learning Center</c:v>
                </c:pt>
                <c:pt idx="114">
                  <c:v>Elk County Catholic High School</c:v>
                </c:pt>
                <c:pt idx="115">
                  <c:v>Gar-Field Senior High School</c:v>
                </c:pt>
                <c:pt idx="116">
                  <c:v>Glenelg High School</c:v>
                </c:pt>
                <c:pt idx="117">
                  <c:v>Healdsburg High School</c:v>
                </c:pt>
                <c:pt idx="118">
                  <c:v>HYU</c:v>
                </c:pt>
                <c:pt idx="119">
                  <c:v>International Academy</c:v>
                </c:pt>
                <c:pt idx="120">
                  <c:v>John Bapst Memorial High School</c:v>
                </c:pt>
                <c:pt idx="121">
                  <c:v>Lakeside School</c:v>
                </c:pt>
                <c:pt idx="122">
                  <c:v>Lawrence High School</c:v>
                </c:pt>
                <c:pt idx="123">
                  <c:v>Lexington High School</c:v>
                </c:pt>
                <c:pt idx="124">
                  <c:v>LISD Tech Canter</c:v>
                </c:pt>
                <c:pt idx="125">
                  <c:v>Loyola Blakefield</c:v>
                </c:pt>
                <c:pt idx="126">
                  <c:v>Luella High School</c:v>
                </c:pt>
                <c:pt idx="127">
                  <c:v>Madison West</c:v>
                </c:pt>
                <c:pt idx="128">
                  <c:v>Menlo School</c:v>
                </c:pt>
                <c:pt idx="129">
                  <c:v>Mission San Jose High School</c:v>
                </c:pt>
                <c:pt idx="130">
                  <c:v>Monroe Career and Technical Institute</c:v>
                </c:pt>
                <c:pt idx="131">
                  <c:v>Mount Si High School</c:v>
                </c:pt>
                <c:pt idx="132">
                  <c:v>Naperville North High School</c:v>
                </c:pt>
                <c:pt idx="133">
                  <c:v>North Allegheny Senior High School</c:v>
                </c:pt>
                <c:pt idx="134">
                  <c:v>North Crowley High School</c:v>
                </c:pt>
                <c:pt idx="135">
                  <c:v>Ola High School</c:v>
                </c:pt>
                <c:pt idx="136">
                  <c:v>Parkview High School</c:v>
                </c:pt>
                <c:pt idx="137">
                  <c:v>Phillipsburg High School</c:v>
                </c:pt>
                <c:pt idx="138">
                  <c:v>Pittsburgh Science and Technology Academy</c:v>
                </c:pt>
                <c:pt idx="139">
                  <c:v>Prairie Elementary</c:v>
                </c:pt>
                <c:pt idx="140">
                  <c:v>Ridgewood High School</c:v>
                </c:pt>
                <c:pt idx="141">
                  <c:v>RMHS</c:v>
                </c:pt>
                <c:pt idx="142">
                  <c:v>Sewickley Academy</c:v>
                </c:pt>
                <c:pt idx="143">
                  <c:v>Smithtown HS East</c:v>
                </c:pt>
                <c:pt idx="144">
                  <c:v>Solon High School</c:v>
                </c:pt>
                <c:pt idx="145">
                  <c:v>St. John's High School</c:v>
                </c:pt>
                <c:pt idx="146">
                  <c:v>St. Mary's Ryken High School</c:v>
                </c:pt>
                <c:pt idx="147">
                  <c:v>Stuyvesant High School</c:v>
                </c:pt>
                <c:pt idx="148">
                  <c:v>University High School</c:v>
                </c:pt>
                <c:pt idx="149">
                  <c:v>University of Chicago Lab High School</c:v>
                </c:pt>
                <c:pt idx="150">
                  <c:v>Upper Arlington High School</c:v>
                </c:pt>
                <c:pt idx="151">
                  <c:v>Warren Hills</c:v>
                </c:pt>
                <c:pt idx="152">
                  <c:v>Washington-Lee High School</c:v>
                </c:pt>
                <c:pt idx="153">
                  <c:v>Wayzata High School</c:v>
                </c:pt>
                <c:pt idx="154">
                  <c:v>Westlake High School</c:v>
                </c:pt>
                <c:pt idx="155">
                  <c:v>Wootton High School</c:v>
                </c:pt>
                <c:pt idx="156">
                  <c:v>-</c:v>
                </c:pt>
                <c:pt idx="157">
                  <c:v>Academy at the Lakes</c:v>
                </c:pt>
                <c:pt idx="158">
                  <c:v>Academy For Science and Design</c:v>
                </c:pt>
                <c:pt idx="159">
                  <c:v>Academy for Technology &amp; the Classics</c:v>
                </c:pt>
                <c:pt idx="160">
                  <c:v>Albert Gallatin High School</c:v>
                </c:pt>
                <c:pt idx="161">
                  <c:v>Alta Vista High School</c:v>
                </c:pt>
                <c:pt idx="162">
                  <c:v>Amador Valley High School</c:v>
                </c:pt>
                <c:pt idx="163">
                  <c:v>American Embassy School</c:v>
                </c:pt>
                <c:pt idx="164">
                  <c:v>Antioch High School</c:v>
                </c:pt>
                <c:pt idx="165">
                  <c:v>Archbishop Mitty High School</c:v>
                </c:pt>
                <c:pt idx="166">
                  <c:v>Arlington High School</c:v>
                </c:pt>
                <c:pt idx="167">
                  <c:v>Avon Grove High School</c:v>
                </c:pt>
                <c:pt idx="168">
                  <c:v>Barrington High School</c:v>
                </c:pt>
                <c:pt idx="169">
                  <c:v>Bay Port</c:v>
                </c:pt>
                <c:pt idx="170">
                  <c:v>CAMS North</c:v>
                </c:pt>
                <c:pt idx="171">
                  <c:v>CAMS South</c:v>
                </c:pt>
                <c:pt idx="172">
                  <c:v>CART</c:v>
                </c:pt>
                <c:pt idx="173">
                  <c:v>Cherokee High School</c:v>
                </c:pt>
                <c:pt idx="174">
                  <c:v>Collins Hill High School</c:v>
                </c:pt>
                <c:pt idx="175">
                  <c:v>Commonwealth Academy</c:v>
                </c:pt>
                <c:pt idx="176">
                  <c:v>Conackamack Middle School</c:v>
                </c:pt>
                <c:pt idx="177">
                  <c:v>Concord-Carlisle High School</c:v>
                </c:pt>
                <c:pt idx="178">
                  <c:v>Corona del Mar High School</c:v>
                </c:pt>
                <c:pt idx="179">
                  <c:v>CPMA</c:v>
                </c:pt>
                <c:pt idx="180">
                  <c:v>Crescent View Middle School</c:v>
                </c:pt>
                <c:pt idx="181">
                  <c:v>CTEC</c:v>
                </c:pt>
                <c:pt idx="182">
                  <c:v>Cypress Bay High School</c:v>
                </c:pt>
                <c:pt idx="183">
                  <c:v>Deerfield High School</c:v>
                </c:pt>
                <c:pt idx="184">
                  <c:v>Dos Pueblos High School</c:v>
                </c:pt>
                <c:pt idx="185">
                  <c:v>Dulles High School</c:v>
                </c:pt>
                <c:pt idx="186">
                  <c:v>East Career &amp; Technical Academy</c:v>
                </c:pt>
                <c:pt idx="187">
                  <c:v>East Middle School</c:v>
                </c:pt>
                <c:pt idx="188">
                  <c:v>Eastland Career Center</c:v>
                </c:pt>
                <c:pt idx="189">
                  <c:v>Eleanor Roosevelt High School</c:v>
                </c:pt>
                <c:pt idx="190">
                  <c:v>Elgin Academy</c:v>
                </c:pt>
                <c:pt idx="191">
                  <c:v>ELHS</c:v>
                </c:pt>
                <c:pt idx="192">
                  <c:v>Fayetteville-Manlius Schools</c:v>
                </c:pt>
                <c:pt idx="193">
                  <c:v>Fountain Valley High School</c:v>
                </c:pt>
                <c:pt idx="194">
                  <c:v>Fox Chapel Area High School</c:v>
                </c:pt>
                <c:pt idx="195">
                  <c:v>Franklin Regional High School</c:v>
                </c:pt>
                <c:pt idx="196">
                  <c:v>Freedom High School</c:v>
                </c:pt>
                <c:pt idx="197">
                  <c:v>Fryeburg Academy</c:v>
                </c:pt>
                <c:pt idx="198">
                  <c:v>Gates Jr/Sr High School</c:v>
                </c:pt>
                <c:pt idx="199">
                  <c:v>George C. Marshall High School</c:v>
                </c:pt>
                <c:pt idx="200">
                  <c:v>Hamilton Southeastern Highschool</c:v>
                </c:pt>
                <c:pt idx="201">
                  <c:v>Hanyang University</c:v>
                </c:pt>
                <c:pt idx="202">
                  <c:v>Howard High School</c:v>
                </c:pt>
                <c:pt idx="203">
                  <c:v>Hunter College High School</c:v>
                </c:pt>
                <c:pt idx="204">
                  <c:v>ITMO</c:v>
                </c:pt>
                <c:pt idx="205">
                  <c:v>James E. Taylor High School</c:v>
                </c:pt>
                <c:pt idx="206">
                  <c:v>John R. Rogers High School</c:v>
                </c:pt>
                <c:pt idx="207">
                  <c:v>Kingswood Regional High School</c:v>
                </c:pt>
                <c:pt idx="208">
                  <c:v>Kingwood High School</c:v>
                </c:pt>
                <c:pt idx="209">
                  <c:v>Lambert High School</c:v>
                </c:pt>
                <c:pt idx="210">
                  <c:v>Liberty High School</c:v>
                </c:pt>
                <c:pt idx="211">
                  <c:v>Livonia Career Technical Center</c:v>
                </c:pt>
                <c:pt idx="212">
                  <c:v>Locust Valley High School</c:v>
                </c:pt>
                <c:pt idx="213">
                  <c:v>Londonderry High School</c:v>
                </c:pt>
                <c:pt idx="214">
                  <c:v>Long Island Lutheran High School</c:v>
                </c:pt>
                <c:pt idx="215">
                  <c:v>Loveland High School</c:v>
                </c:pt>
                <c:pt idx="216">
                  <c:v>Marriotts Ridge High School</c:v>
                </c:pt>
                <c:pt idx="217">
                  <c:v>Marshall Academy</c:v>
                </c:pt>
                <c:pt idx="218">
                  <c:v>Marshall High School</c:v>
                </c:pt>
                <c:pt idx="219">
                  <c:v>McIntosh High School</c:v>
                </c:pt>
                <c:pt idx="220">
                  <c:v>Midpark High School</c:v>
                </c:pt>
                <c:pt idx="221">
                  <c:v>Mira Mesa High School</c:v>
                </c:pt>
                <c:pt idx="222">
                  <c:v>Monty Tech</c:v>
                </c:pt>
                <c:pt idx="223">
                  <c:v>Mount Desert Island HIgh School</c:v>
                </c:pt>
                <c:pt idx="224">
                  <c:v>Mt. Lebanon High School</c:v>
                </c:pt>
                <c:pt idx="225">
                  <c:v>Neuqua Valley High School</c:v>
                </c:pt>
                <c:pt idx="226">
                  <c:v>New Smyrna Beach High School</c:v>
                </c:pt>
                <c:pt idx="227">
                  <c:v>Newton South High School</c:v>
                </c:pt>
                <c:pt idx="228">
                  <c:v>Northern Secondary School</c:v>
                </c:pt>
                <c:pt idx="229">
                  <c:v>Northwood High School</c:v>
                </c:pt>
                <c:pt idx="230">
                  <c:v>Old Saybrook High School</c:v>
                </c:pt>
                <c:pt idx="231">
                  <c:v>Oxford Middle School</c:v>
                </c:pt>
                <c:pt idx="232">
                  <c:v>Parkland School District</c:v>
                </c:pt>
                <c:pt idx="233">
                  <c:v>Pilgrim School</c:v>
                </c:pt>
                <c:pt idx="234">
                  <c:v>Port Angeles High School</c:v>
                </c:pt>
                <c:pt idx="235">
                  <c:v>Princeton High School</c:v>
                </c:pt>
                <c:pt idx="236">
                  <c:v>Provost Academy</c:v>
                </c:pt>
                <c:pt idx="237">
                  <c:v>PSJA Memorial Early College High School</c:v>
                </c:pt>
                <c:pt idx="238">
                  <c:v>Raleigh Charter High School</c:v>
                </c:pt>
                <c:pt idx="239">
                  <c:v>Randolph HS</c:v>
                </c:pt>
                <c:pt idx="240">
                  <c:v>Reseda High School</c:v>
                </c:pt>
                <c:pt idx="241">
                  <c:v>River Dell Regional High School</c:v>
                </c:pt>
                <c:pt idx="242">
                  <c:v>Riverwood International Charter School</c:v>
                </c:pt>
                <c:pt idx="243">
                  <c:v>Roberto Clemente Middle School</c:v>
                </c:pt>
                <c:pt idx="244">
                  <c:v>Robertsdale High School</c:v>
                </c:pt>
                <c:pt idx="245">
                  <c:v>Saint Petersburg High School</c:v>
                </c:pt>
                <c:pt idx="246">
                  <c:v>Saint Thomas Academy</c:v>
                </c:pt>
                <c:pt idx="247">
                  <c:v>Sarasota high school</c:v>
                </c:pt>
                <c:pt idx="248">
                  <c:v>Seneca Highlands Career and Technical Center</c:v>
                </c:pt>
                <c:pt idx="249">
                  <c:v>South Brandywine Middle School</c:v>
                </c:pt>
                <c:pt idx="250">
                  <c:v>Springfield Catholic High School</c:v>
                </c:pt>
                <c:pt idx="251">
                  <c:v>St. Gregory College Preparatory School</c:v>
                </c:pt>
                <c:pt idx="252">
                  <c:v>Stoughton High School</c:v>
                </c:pt>
                <c:pt idx="253">
                  <c:v>The Delta High School</c:v>
                </c:pt>
                <c:pt idx="254">
                  <c:v>The Farm School</c:v>
                </c:pt>
                <c:pt idx="255">
                  <c:v>Thomas Sprigg Wootton</c:v>
                </c:pt>
                <c:pt idx="256">
                  <c:v>Trinity Christian School</c:v>
                </c:pt>
                <c:pt idx="257">
                  <c:v>Trinity School NYC</c:v>
                </c:pt>
                <c:pt idx="258">
                  <c:v>Tri-Tech Skills Center</c:v>
                </c:pt>
                <c:pt idx="259">
                  <c:v>Twin Peaks Middle School</c:v>
                </c:pt>
                <c:pt idx="260">
                  <c:v>UW</c:v>
                </c:pt>
                <c:pt idx="261">
                  <c:v>Valley Forge Military Academy</c:v>
                </c:pt>
                <c:pt idx="262">
                  <c:v>Vandegrift High School</c:v>
                </c:pt>
                <c:pt idx="263">
                  <c:v>Vista High School</c:v>
                </c:pt>
                <c:pt idx="264">
                  <c:v>Vista Ridge High School</c:v>
                </c:pt>
                <c:pt idx="265">
                  <c:v>West Albany High School</c:v>
                </c:pt>
                <c:pt idx="266">
                  <c:v>West Bloomfield High School</c:v>
                </c:pt>
                <c:pt idx="267">
                  <c:v>West Genesee High School</c:v>
                </c:pt>
                <c:pt idx="268">
                  <c:v>West Windsor-Plainsboro High School North</c:v>
                </c:pt>
                <c:pt idx="269">
                  <c:v>Whitehouse High School</c:v>
                </c:pt>
                <c:pt idx="270">
                  <c:v>Whitewater High School</c:v>
                </c:pt>
                <c:pt idx="271">
                  <c:v>Winchester Thurston</c:v>
                </c:pt>
                <c:pt idx="272">
                  <c:v>Wissahickon High School</c:v>
                </c:pt>
                <c:pt idx="273">
                  <c:v>Worcester Preparatory</c:v>
                </c:pt>
                <c:pt idx="274">
                  <c:v>Zillah High School</c:v>
                </c:pt>
                <c:pt idx="275">
                  <c:v>68082083083</c:v>
                </c:pt>
                <c:pt idx="276">
                  <c:v>*</c:v>
                </c:pt>
                <c:pt idx="277">
                  <c:v>..</c:v>
                </c:pt>
                <c:pt idx="278">
                  <c:v>_</c:v>
                </c:pt>
                <c:pt idx="279">
                  <c:v>Abbott Middle School</c:v>
                </c:pt>
                <c:pt idx="280">
                  <c:v>ABC School</c:v>
                </c:pt>
                <c:pt idx="281">
                  <c:v>Abraham Joshua Heschel School</c:v>
                </c:pt>
                <c:pt idx="282">
                  <c:v>acad. STO. Tomas de Aquino HS</c:v>
                </c:pt>
                <c:pt idx="283">
                  <c:v>Academy of Allied Health and Science</c:v>
                </c:pt>
                <c:pt idx="284">
                  <c:v>Ada Formación</c:v>
                </c:pt>
                <c:pt idx="285">
                  <c:v>Ain't no school up in here</c:v>
                </c:pt>
                <c:pt idx="286">
                  <c:v>aiticulan</c:v>
                </c:pt>
                <c:pt idx="287">
                  <c:v>Alamo Academy</c:v>
                </c:pt>
                <c:pt idx="288">
                  <c:v>Albert Leonard Middle School</c:v>
                </c:pt>
                <c:pt idx="289">
                  <c:v>Aledo High School</c:v>
                </c:pt>
                <c:pt idx="290">
                  <c:v>Aloha High School</c:v>
                </c:pt>
                <c:pt idx="291">
                  <c:v>Alta Vista and Dos Pueblos High School</c:v>
                </c:pt>
                <c:pt idx="292">
                  <c:v>amateur</c:v>
                </c:pt>
                <c:pt idx="293">
                  <c:v>American International School in Israel</c:v>
                </c:pt>
                <c:pt idx="294">
                  <c:v>Ames Middle School</c:v>
                </c:pt>
                <c:pt idx="295">
                  <c:v>Amrita</c:v>
                </c:pt>
                <c:pt idx="296">
                  <c:v>Anderson County High School</c:v>
                </c:pt>
                <c:pt idx="297">
                  <c:v>Andover Central High School</c:v>
                </c:pt>
                <c:pt idx="298">
                  <c:v>AnnaYates</c:v>
                </c:pt>
                <c:pt idx="299">
                  <c:v>anonymous</c:v>
                </c:pt>
                <c:pt idx="300">
                  <c:v>Appleton North High School</c:v>
                </c:pt>
                <c:pt idx="301">
                  <c:v>Application and Research Lab</c:v>
                </c:pt>
                <c:pt idx="302">
                  <c:v>Arkansas School of Technology</c:v>
                </c:pt>
                <c:pt idx="303">
                  <c:v>Arthur L. Johnson</c:v>
                </c:pt>
                <c:pt idx="304">
                  <c:v>Asheboro High School</c:v>
                </c:pt>
                <c:pt idx="305">
                  <c:v>Asia Pacific University</c:v>
                </c:pt>
                <c:pt idx="306">
                  <c:v>Atlee High School</c:v>
                </c:pt>
                <c:pt idx="307">
                  <c:v>Autodidact</c:v>
                </c:pt>
                <c:pt idx="308">
                  <c:v>Ballenas Secondary</c:v>
                </c:pt>
                <c:pt idx="309">
                  <c:v>BAMF</c:v>
                </c:pt>
                <c:pt idx="310">
                  <c:v>Bancroft</c:v>
                </c:pt>
                <c:pt idx="311">
                  <c:v>Barron Collier High School</c:v>
                </c:pt>
                <c:pt idx="312">
                  <c:v>Battlefield High School</c:v>
                </c:pt>
                <c:pt idx="313">
                  <c:v>Bayside High School</c:v>
                </c:pt>
                <c:pt idx="314">
                  <c:v>Benjamin Franklin Middle School</c:v>
                </c:pt>
                <c:pt idx="315">
                  <c:v>Bethesda-Chevy Chase High School</c:v>
                </c:pt>
                <c:pt idx="316">
                  <c:v>BF Middle School</c:v>
                </c:pt>
                <c:pt idx="317">
                  <c:v>Billings Career Center</c:v>
                </c:pt>
                <c:pt idx="318">
                  <c:v>BingBong</c:v>
                </c:pt>
                <c:pt idx="319">
                  <c:v>blaze it high</c:v>
                </c:pt>
                <c:pt idx="320">
                  <c:v>Blind Brook High School</c:v>
                </c:pt>
                <c:pt idx="321">
                  <c:v>Bluestone Highschool</c:v>
                </c:pt>
                <c:pt idx="322">
                  <c:v>Boardman Highschool</c:v>
                </c:pt>
                <c:pt idx="323">
                  <c:v>Bob Jones High School</c:v>
                </c:pt>
                <c:pt idx="324">
                  <c:v>Bob the teacher's land of fun</c:v>
                </c:pt>
                <c:pt idx="325">
                  <c:v>Boerne Champion ISD</c:v>
                </c:pt>
                <c:pt idx="326">
                  <c:v>Boerne High School</c:v>
                </c:pt>
                <c:pt idx="327">
                  <c:v>Boonsboro High</c:v>
                </c:pt>
                <c:pt idx="328">
                  <c:v>Boston Middle School</c:v>
                </c:pt>
                <c:pt idx="329">
                  <c:v>Brandeis High School</c:v>
                </c:pt>
                <c:pt idx="330">
                  <c:v>bronx high school of science</c:v>
                </c:pt>
                <c:pt idx="331">
                  <c:v>Brooklyn Technical High School</c:v>
                </c:pt>
                <c:pt idx="332">
                  <c:v>Brophy College Prep.</c:v>
                </c:pt>
                <c:pt idx="333">
                  <c:v>Brunswick/Greenwich Academy</c:v>
                </c:pt>
                <c:pt idx="334">
                  <c:v>Buckeye Local High School</c:v>
                </c:pt>
                <c:pt idx="335">
                  <c:v>Buena High School</c:v>
                </c:pt>
                <c:pt idx="336">
                  <c:v>Butler Intermediate High School</c:v>
                </c:pt>
                <c:pt idx="337">
                  <c:v>BV</c:v>
                </c:pt>
                <c:pt idx="338">
                  <c:v>cal HIgh</c:v>
                </c:pt>
                <c:pt idx="339">
                  <c:v>California Academy of Mathematics and Science</c:v>
                </c:pt>
                <c:pt idx="340">
                  <c:v>Cambria High School</c:v>
                </c:pt>
                <c:pt idx="341">
                  <c:v>cambria middle school</c:v>
                </c:pt>
                <c:pt idx="342">
                  <c:v>Canton High School</c:v>
                </c:pt>
                <c:pt idx="343">
                  <c:v>Capital High School</c:v>
                </c:pt>
                <c:pt idx="344">
                  <c:v>Career Technology Center of Lackawanna County</c:v>
                </c:pt>
                <c:pt idx="345">
                  <c:v>Carl Sandburg High School</c:v>
                </c:pt>
                <c:pt idx="346">
                  <c:v>Carnegie Mellon University Pre-College APEA</c:v>
                </c:pt>
                <c:pt idx="347">
                  <c:v>Carrick Academy</c:v>
                </c:pt>
                <c:pt idx="348">
                  <c:v>casa verde high school</c:v>
                </c:pt>
                <c:pt idx="349">
                  <c:v>Cedar Bluff</c:v>
                </c:pt>
                <c:pt idx="350">
                  <c:v>Cedar Crest High School</c:v>
                </c:pt>
                <c:pt idx="351">
                  <c:v>Cedar Springs Homeschool</c:v>
                </c:pt>
                <c:pt idx="352">
                  <c:v>Cedar Springs Homeschool Group</c:v>
                </c:pt>
                <c:pt idx="353">
                  <c:v>Centennial High School</c:v>
                </c:pt>
                <c:pt idx="354">
                  <c:v>Central Catholic High School</c:v>
                </c:pt>
                <c:pt idx="355">
                  <c:v>Central Magnet High School</c:v>
                </c:pt>
                <c:pt idx="356">
                  <c:v>Challenger High Academy of Sciences</c:v>
                </c:pt>
                <c:pt idx="357">
                  <c:v>Chaminade Julienne</c:v>
                </c:pt>
                <c:pt idx="358">
                  <c:v>Champlain Valley Union HS</c:v>
                </c:pt>
                <c:pt idx="359">
                  <c:v>Chaney STEM</c:v>
                </c:pt>
                <c:pt idx="360">
                  <c:v>Chantilly Academy – A Governor’s STEM Academy</c:v>
                </c:pt>
                <c:pt idx="361">
                  <c:v>Chantilly High School</c:v>
                </c:pt>
                <c:pt idx="362">
                  <c:v>Charate</c:v>
                </c:pt>
                <c:pt idx="363">
                  <c:v>Charles R. Drew High School</c:v>
                </c:pt>
                <c:pt idx="364">
                  <c:v>Charter School of Wilmington</c:v>
                </c:pt>
                <c:pt idx="365">
                  <c:v>Chattanooga School for the Arts and Sciences</c:v>
                </c:pt>
                <c:pt idx="366">
                  <c:v>Cherry Creek High School</c:v>
                </c:pt>
                <c:pt idx="367">
                  <c:v>Civil Air Patrol</c:v>
                </c:pt>
                <c:pt idx="368">
                  <c:v>Cleveland High School</c:v>
                </c:pt>
                <c:pt idx="369">
                  <c:v>Cloquet Public Schools</c:v>
                </c:pt>
                <c:pt idx="370">
                  <c:v>CloudShark High</c:v>
                </c:pt>
                <c:pt idx="371">
                  <c:v>Clover High School</c:v>
                </c:pt>
                <c:pt idx="372">
                  <c:v>CMU-ETC</c:v>
                </c:pt>
                <c:pt idx="373">
                  <c:v>Cocoa Beach Jr/Sr High</c:v>
                </c:pt>
                <c:pt idx="374">
                  <c:v>Colegiul National "Barbu Stirbei" Calarasi</c:v>
                </c:pt>
                <c:pt idx="375">
                  <c:v>Collbran Job Corps</c:v>
                </c:pt>
                <c:pt idx="376">
                  <c:v>Collingswood High School</c:v>
                </c:pt>
                <c:pt idx="377">
                  <c:v>Colonial High School</c:v>
                </c:pt>
                <c:pt idx="378">
                  <c:v>Conard High School</c:v>
                </c:pt>
                <c:pt idx="379">
                  <c:v>Conneaut Area Senoir High</c:v>
                </c:pt>
                <c:pt idx="380">
                  <c:v>Cooper City High</c:v>
                </c:pt>
                <c:pt idx="381">
                  <c:v>Coral Academy</c:v>
                </c:pt>
                <c:pt idx="382">
                  <c:v>Coram Deo Academy</c:v>
                </c:pt>
                <c:pt idx="383">
                  <c:v>Corunna High School</c:v>
                </c:pt>
                <c:pt idx="384">
                  <c:v>Cotter College</c:v>
                </c:pt>
                <c:pt idx="385">
                  <c:v>Cranston High School East</c:v>
                </c:pt>
                <c:pt idx="386">
                  <c:v>Crappy East</c:v>
                </c:pt>
                <c:pt idx="387">
                  <c:v>CRGU</c:v>
                </c:pt>
                <c:pt idx="388">
                  <c:v>Crosby High School</c:v>
                </c:pt>
                <c:pt idx="389">
                  <c:v>CSUN</c:v>
                </c:pt>
                <c:pt idx="390">
                  <c:v>CTC of Lackawanna County</c:v>
                </c:pt>
                <c:pt idx="391">
                  <c:v>CVUHS</c:v>
                </c:pt>
                <c:pt idx="392">
                  <c:v>CyberDoggy</c:v>
                </c:pt>
                <c:pt idx="393">
                  <c:v>Cypress Falls High School</c:v>
                </c:pt>
                <c:pt idx="394">
                  <c:v>Daphne High School</c:v>
                </c:pt>
                <c:pt idx="395">
                  <c:v>DaramG</c:v>
                </c:pt>
                <c:pt idx="396">
                  <c:v>Davis Senior High</c:v>
                </c:pt>
                <c:pt idx="397">
                  <c:v>Deer Creek High School</c:v>
                </c:pt>
                <c:pt idx="398">
                  <c:v>Defcamp High School</c:v>
                </c:pt>
                <c:pt idx="399">
                  <c:v>Delaware Valley High School</c:v>
                </c:pt>
                <c:pt idx="400">
                  <c:v>deleteme</c:v>
                </c:pt>
                <c:pt idx="401">
                  <c:v>Delorme Academy</c:v>
                </c:pt>
                <c:pt idx="402">
                  <c:v>Delsea Regional High School</c:v>
                </c:pt>
                <c:pt idx="403">
                  <c:v>Delta High School</c:v>
                </c:pt>
                <c:pt idx="404">
                  <c:v>Deplore</c:v>
                </c:pt>
                <c:pt idx="405">
                  <c:v>Detroit Catholic Central</c:v>
                </c:pt>
                <c:pt idx="406">
                  <c:v>Dilworth elementary</c:v>
                </c:pt>
                <c:pt idx="407">
                  <c:v>Downingtown West</c:v>
                </c:pt>
                <c:pt idx="408">
                  <c:v>Dr. Dev Raj DAV Public,School</c:v>
                </c:pt>
                <c:pt idx="409">
                  <c:v>Dublin Coffman High School</c:v>
                </c:pt>
                <c:pt idx="410">
                  <c:v>Dublin High School</c:v>
                </c:pt>
                <c:pt idx="411">
                  <c:v>Duke</c:v>
                </c:pt>
                <c:pt idx="412">
                  <c:v>duPont Manual High School</c:v>
                </c:pt>
                <c:pt idx="413">
                  <c:v>dvc</c:v>
                </c:pt>
                <c:pt idx="414">
                  <c:v>E.A. Laney High School</c:v>
                </c:pt>
                <c:pt idx="415">
                  <c:v>East High School - West Chester, PA</c:v>
                </c:pt>
                <c:pt idx="416">
                  <c:v>East Lake High School</c:v>
                </c:pt>
                <c:pt idx="417">
                  <c:v>Edgren HS</c:v>
                </c:pt>
                <c:pt idx="418">
                  <c:v>Edwin O. Smith</c:v>
                </c:pt>
                <c:pt idx="419">
                  <c:v>El Camino Real Charter High School</c:v>
                </c:pt>
                <c:pt idx="420">
                  <c:v>El Segundo High School</c:v>
                </c:pt>
                <c:pt idx="421">
                  <c:v>Elcho highschool</c:v>
                </c:pt>
                <c:pt idx="422">
                  <c:v>Elite</c:v>
                </c:pt>
                <c:pt idx="423">
                  <c:v>Elkhart Highschool I.S.D</c:v>
                </c:pt>
                <c:pt idx="424">
                  <c:v>Elkwood</c:v>
                </c:pt>
                <c:pt idx="425">
                  <c:v>Emma Willard</c:v>
                </c:pt>
                <c:pt idx="426">
                  <c:v>Escolapios</c:v>
                </c:pt>
                <c:pt idx="427">
                  <c:v>ETCHS</c:v>
                </c:pt>
                <c:pt idx="428">
                  <c:v>Evanston Township High School</c:v>
                </c:pt>
                <c:pt idx="429">
                  <c:v>exira high</c:v>
                </c:pt>
                <c:pt idx="430">
                  <c:v>Faith Christian Academy</c:v>
                </c:pt>
                <c:pt idx="431">
                  <c:v>Farmington High School</c:v>
                </c:pt>
                <c:pt idx="432">
                  <c:v>FAU High School</c:v>
                </c:pt>
                <c:pt idx="433">
                  <c:v>FIC</c:v>
                </c:pt>
                <c:pt idx="434">
                  <c:v>Florida Virtual School</c:v>
                </c:pt>
                <c:pt idx="435">
                  <c:v>FMS</c:v>
                </c:pt>
                <c:pt idx="436">
                  <c:v>Foothill middle</c:v>
                </c:pt>
                <c:pt idx="437">
                  <c:v>Forbush High School</c:v>
                </c:pt>
                <c:pt idx="438">
                  <c:v>forest hills high school</c:v>
                </c:pt>
                <c:pt idx="439">
                  <c:v>Forman school</c:v>
                </c:pt>
                <c:pt idx="440">
                  <c:v>Fort Zumwalt East</c:v>
                </c:pt>
                <c:pt idx="441">
                  <c:v>Fort Zumwalt South</c:v>
                </c:pt>
                <c:pt idx="442">
                  <c:v>Francis Lewis High School</c:v>
                </c:pt>
                <c:pt idx="443">
                  <c:v>Franklin High School</c:v>
                </c:pt>
                <c:pt idx="444">
                  <c:v>Fremd</c:v>
                </c:pt>
                <c:pt idx="445">
                  <c:v>G Holmes Braddock High School</c:v>
                </c:pt>
                <c:pt idx="446">
                  <c:v>Georgle C. Marshall High School</c:v>
                </c:pt>
                <c:pt idx="447">
                  <c:v>Germantown Friends School</c:v>
                </c:pt>
                <c:pt idx="448">
                  <c:v>Glen Ridge High School</c:v>
                </c:pt>
                <c:pt idx="449">
                  <c:v>Glenelg Country School</c:v>
                </c:pt>
                <c:pt idx="450">
                  <c:v>Goodrich High School</c:v>
                </c:pt>
                <c:pt idx="451">
                  <c:v>Google</c:v>
                </c:pt>
                <c:pt idx="452">
                  <c:v>Governor French Academy</c:v>
                </c:pt>
                <c:pt idx="453">
                  <c:v>Grafton Seniot High School</c:v>
                </c:pt>
                <c:pt idx="454">
                  <c:v>Granada Hills Charter High School</c:v>
                </c:pt>
                <c:pt idx="455">
                  <c:v>Granite Bay High School</c:v>
                </c:pt>
                <c:pt idx="456">
                  <c:v>Great Intelligence Institute</c:v>
                </c:pt>
                <c:pt idx="457">
                  <c:v>Greenfield</c:v>
                </c:pt>
                <c:pt idx="458">
                  <c:v>Grossmont High School</c:v>
                </c:pt>
                <c:pt idx="459">
                  <c:v>G-Star</c:v>
                </c:pt>
                <c:pt idx="460">
                  <c:v>Gunn High School &amp; Menlo Atherton High School</c:v>
                </c:pt>
                <c:pt idx="461">
                  <c:v>H.F. Epstein Hebrew Academy</c:v>
                </c:pt>
                <c:pt idx="462">
                  <c:v>hamden</c:v>
                </c:pt>
                <c:pt idx="463">
                  <c:v>Hannibal Career Technical Center</c:v>
                </c:pt>
                <c:pt idx="464">
                  <c:v>Hannibal High School</c:v>
                </c:pt>
                <c:pt idx="465">
                  <c:v>Harmony Science Academy</c:v>
                </c:pt>
                <c:pt idx="466">
                  <c:v>Harper Junior High</c:v>
                </c:pt>
                <c:pt idx="467">
                  <c:v>Harrison Academy</c:v>
                </c:pt>
                <c:pt idx="468">
                  <c:v>Harriton Highschool</c:v>
                </c:pt>
                <c:pt idx="469">
                  <c:v>Harvard School of Engineering and Applied Sciences</c:v>
                </c:pt>
                <c:pt idx="470">
                  <c:v>Harvard-Westlake</c:v>
                </c:pt>
                <c:pt idx="471">
                  <c:v>Hasbrouck Heights Middle School</c:v>
                </c:pt>
                <c:pt idx="472">
                  <c:v>Hawaii Technology Academy</c:v>
                </c:pt>
                <c:pt idx="473">
                  <c:v>Haywood Early College High School</c:v>
                </c:pt>
                <c:pt idx="474">
                  <c:v>Heathwood Hall Episcopal School</c:v>
                </c:pt>
                <c:pt idx="475">
                  <c:v>Heaven</c:v>
                </c:pt>
                <c:pt idx="476">
                  <c:v>Heights</c:v>
                </c:pt>
                <c:pt idx="477">
                  <c:v>Hempfield Area High Shchool</c:v>
                </c:pt>
                <c:pt idx="478">
                  <c:v>Henry M. Gunn High School</c:v>
                </c:pt>
                <c:pt idx="479">
                  <c:v>Herberger Young Scholars Academy C++ Class</c:v>
                </c:pt>
                <c:pt idx="480">
                  <c:v>Heritage Christian School</c:v>
                </c:pt>
                <c:pt idx="481">
                  <c:v>Hershey Middle School</c:v>
                </c:pt>
                <c:pt idx="482">
                  <c:v>High Technology High School</c:v>
                </c:pt>
                <c:pt idx="483">
                  <c:v>Highland Park High School</c:v>
                </c:pt>
                <c:pt idx="484">
                  <c:v>Hightstown High School</c:v>
                </c:pt>
                <c:pt idx="485">
                  <c:v>Hillsboro High School</c:v>
                </c:pt>
                <c:pt idx="486">
                  <c:v>Holland Woods Middle School</c:v>
                </c:pt>
                <c:pt idx="487">
                  <c:v>Holton Career And Resource Center</c:v>
                </c:pt>
                <c:pt idx="488">
                  <c:v>Home 1</c:v>
                </c:pt>
                <c:pt idx="489">
                  <c:v>Home 10</c:v>
                </c:pt>
                <c:pt idx="490">
                  <c:v>Home 11</c:v>
                </c:pt>
                <c:pt idx="491">
                  <c:v>Home 12</c:v>
                </c:pt>
                <c:pt idx="492">
                  <c:v>Home 13</c:v>
                </c:pt>
                <c:pt idx="493">
                  <c:v>Home 14</c:v>
                </c:pt>
                <c:pt idx="494">
                  <c:v>Home 15</c:v>
                </c:pt>
                <c:pt idx="495">
                  <c:v>Home 16</c:v>
                </c:pt>
                <c:pt idx="496">
                  <c:v>Home 17</c:v>
                </c:pt>
                <c:pt idx="497">
                  <c:v>Home 18</c:v>
                </c:pt>
                <c:pt idx="498">
                  <c:v>Home 19</c:v>
                </c:pt>
                <c:pt idx="499">
                  <c:v>Home 2</c:v>
                </c:pt>
                <c:pt idx="500">
                  <c:v>Home 20</c:v>
                </c:pt>
                <c:pt idx="501">
                  <c:v>Home 21</c:v>
                </c:pt>
                <c:pt idx="502">
                  <c:v>Home 22</c:v>
                </c:pt>
                <c:pt idx="503">
                  <c:v>Home 23</c:v>
                </c:pt>
                <c:pt idx="504">
                  <c:v>Home 24</c:v>
                </c:pt>
                <c:pt idx="505">
                  <c:v>Home 25</c:v>
                </c:pt>
                <c:pt idx="506">
                  <c:v>Home 26</c:v>
                </c:pt>
                <c:pt idx="507">
                  <c:v>Home 27</c:v>
                </c:pt>
                <c:pt idx="508">
                  <c:v>Home 28</c:v>
                </c:pt>
                <c:pt idx="509">
                  <c:v>Home 29</c:v>
                </c:pt>
                <c:pt idx="510">
                  <c:v>Home 3</c:v>
                </c:pt>
                <c:pt idx="511">
                  <c:v>Home 30</c:v>
                </c:pt>
                <c:pt idx="512">
                  <c:v>Home 31</c:v>
                </c:pt>
                <c:pt idx="513">
                  <c:v>Home 32</c:v>
                </c:pt>
                <c:pt idx="514">
                  <c:v>Home 33</c:v>
                </c:pt>
                <c:pt idx="515">
                  <c:v>Home 34</c:v>
                </c:pt>
                <c:pt idx="516">
                  <c:v>Home 35</c:v>
                </c:pt>
                <c:pt idx="517">
                  <c:v>Home 36</c:v>
                </c:pt>
                <c:pt idx="518">
                  <c:v>Home 37</c:v>
                </c:pt>
                <c:pt idx="519">
                  <c:v>Home 38</c:v>
                </c:pt>
                <c:pt idx="520">
                  <c:v>Home 4</c:v>
                </c:pt>
                <c:pt idx="521">
                  <c:v>Home 5</c:v>
                </c:pt>
                <c:pt idx="522">
                  <c:v>Home 6</c:v>
                </c:pt>
                <c:pt idx="523">
                  <c:v>Home 7</c:v>
                </c:pt>
                <c:pt idx="524">
                  <c:v>Home 8</c:v>
                </c:pt>
                <c:pt idx="525">
                  <c:v>Home 9</c:v>
                </c:pt>
                <c:pt idx="526">
                  <c:v>Hommocks and MHS</c:v>
                </c:pt>
                <c:pt idx="527">
                  <c:v>Hopewell High School</c:v>
                </c:pt>
                <c:pt idx="528">
                  <c:v>Huaxia Greater NY Chinese School</c:v>
                </c:pt>
                <c:pt idx="529">
                  <c:v>Hudson Middle School</c:v>
                </c:pt>
                <c:pt idx="530">
                  <c:v>Huflit</c:v>
                </c:pt>
                <c:pt idx="531">
                  <c:v>HVA</c:v>
                </c:pt>
                <c:pt idx="532">
                  <c:v>HY</c:v>
                </c:pt>
                <c:pt idx="533">
                  <c:v>Immaculate Conception</c:v>
                </c:pt>
                <c:pt idx="534">
                  <c:v>Immanuel Lutheran High School</c:v>
                </c:pt>
                <c:pt idx="535">
                  <c:v>Independent</c:v>
                </c:pt>
                <c:pt idx="536">
                  <c:v>Individual</c:v>
                </c:pt>
                <c:pt idx="537">
                  <c:v>Indus International School Bangalore</c:v>
                </c:pt>
                <c:pt idx="538">
                  <c:v>Inglewood Middle School</c:v>
                </c:pt>
                <c:pt idx="539">
                  <c:v>Institute of Chan</c:v>
                </c:pt>
                <c:pt idx="540">
                  <c:v>Intel Mott Computer Clubhouse</c:v>
                </c:pt>
                <c:pt idx="541">
                  <c:v>Internatinal Academy East High School</c:v>
                </c:pt>
                <c:pt idx="542">
                  <c:v>Internation School of IT</c:v>
                </c:pt>
                <c:pt idx="543">
                  <c:v>international</c:v>
                </c:pt>
                <c:pt idx="544">
                  <c:v>International Academy East</c:v>
                </c:pt>
                <c:pt idx="545">
                  <c:v>International School of Columbus</c:v>
                </c:pt>
                <c:pt idx="546">
                  <c:v>Iowa City West High School</c:v>
                </c:pt>
                <c:pt idx="547">
                  <c:v>ITFP</c:v>
                </c:pt>
                <c:pt idx="548">
                  <c:v>Jack C. hays High school</c:v>
                </c:pt>
                <c:pt idx="549">
                  <c:v>Jackson Area Career Center</c:v>
                </c:pt>
                <c:pt idx="550">
                  <c:v>James Madison and Falls Church High Schools</c:v>
                </c:pt>
                <c:pt idx="551">
                  <c:v>Jist</c:v>
                </c:pt>
                <c:pt idx="552">
                  <c:v>JJ Pearce High School</c:v>
                </c:pt>
                <c:pt idx="553">
                  <c:v>jmailya</c:v>
                </c:pt>
                <c:pt idx="554">
                  <c:v>John A, Ferguson</c:v>
                </c:pt>
                <c:pt idx="555">
                  <c:v>John Jay Science and Engineering Academy</c:v>
                </c:pt>
                <c:pt idx="556">
                  <c:v>Johnstown High School</c:v>
                </c:pt>
                <c:pt idx="557">
                  <c:v>Joplin High schools</c:v>
                </c:pt>
                <c:pt idx="558">
                  <c:v>Jordan Applied Technology Center</c:v>
                </c:pt>
                <c:pt idx="559">
                  <c:v>Joy Senior Secondary School</c:v>
                </c:pt>
                <c:pt idx="560">
                  <c:v>Judson</c:v>
                </c:pt>
                <c:pt idx="561">
                  <c:v>justme</c:v>
                </c:pt>
                <c:pt idx="562">
                  <c:v>Kennesaw Mountain High School</c:v>
                </c:pt>
                <c:pt idx="563">
                  <c:v>Kenneth R. Olson Middle School</c:v>
                </c:pt>
                <c:pt idx="564">
                  <c:v>Kien An High School</c:v>
                </c:pt>
                <c:pt idx="565">
                  <c:v>kihei charter school</c:v>
                </c:pt>
                <c:pt idx="566">
                  <c:v>Killeen High School</c:v>
                </c:pt>
                <c:pt idx="567">
                  <c:v>Knoch</c:v>
                </c:pt>
                <c:pt idx="568">
                  <c:v>Kommandant Institute of Technology</c:v>
                </c:pt>
                <c:pt idx="569">
                  <c:v>Kotzestonk Hrrschl School</c:v>
                </c:pt>
                <c:pt idx="570">
                  <c:v>LACC</c:v>
                </c:pt>
                <c:pt idx="571">
                  <c:v>Lacey Township High School</c:v>
                </c:pt>
                <c:pt idx="572">
                  <c:v>Laguna Middle School</c:v>
                </c:pt>
                <c:pt idx="573">
                  <c:v>Lake Orion High School</c:v>
                </c:pt>
                <c:pt idx="574">
                  <c:v>Lakewood High School</c:v>
                </c:pt>
                <c:pt idx="575">
                  <c:v>Laurel Mountain Homeschool</c:v>
                </c:pt>
                <c:pt idx="576">
                  <c:v>Lawrence County High School</c:v>
                </c:pt>
                <c:pt idx="577">
                  <c:v>Leigh High School</c:v>
                </c:pt>
                <c:pt idx="578">
                  <c:v>Lester Middle School</c:v>
                </c:pt>
                <c:pt idx="579">
                  <c:v>Lewistown High School</c:v>
                </c:pt>
                <c:pt idx="580">
                  <c:v>Life</c:v>
                </c:pt>
                <c:pt idx="581">
                  <c:v>LifeSchool, Moon</c:v>
                </c:pt>
                <c:pt idx="582">
                  <c:v>Lincoln Public Schools Information Technology Focus Progam</c:v>
                </c:pt>
                <c:pt idx="583">
                  <c:v>Linden High School Academy</c:v>
                </c:pt>
                <c:pt idx="584">
                  <c:v>Lindenhurst High School</c:v>
                </c:pt>
                <c:pt idx="585">
                  <c:v>LO Andrychow</c:v>
                </c:pt>
                <c:pt idx="586">
                  <c:v>Lone Star Libertas Academy</c:v>
                </c:pt>
                <c:pt idx="587">
                  <c:v>Los Alamitos High School</c:v>
                </c:pt>
                <c:pt idx="588">
                  <c:v>Los altos</c:v>
                </c:pt>
                <c:pt idx="589">
                  <c:v>Lourdes Central Catholic School</c:v>
                </c:pt>
                <c:pt idx="590">
                  <c:v>Lowell High School</c:v>
                </c:pt>
                <c:pt idx="591">
                  <c:v>LTHS</c:v>
                </c:pt>
                <c:pt idx="592">
                  <c:v>Lubbock High School</c:v>
                </c:pt>
                <c:pt idx="593">
                  <c:v>Lyndhurst High School</c:v>
                </c:pt>
                <c:pt idx="594">
                  <c:v>Madison West High</c:v>
                </c:pt>
                <c:pt idx="595">
                  <c:v>Magee Secondary School</c:v>
                </c:pt>
                <c:pt idx="596">
                  <c:v>Maggie L. Walker Governor's School</c:v>
                </c:pt>
                <c:pt idx="597">
                  <c:v>Mahtomedi Senior High School</c:v>
                </c:pt>
                <c:pt idx="598">
                  <c:v>Mahwah Highschool</c:v>
                </c:pt>
                <c:pt idx="599">
                  <c:v>Mallard Creek High School</c:v>
                </c:pt>
                <c:pt idx="600">
                  <c:v>Mantua</c:v>
                </c:pt>
                <c:pt idx="601">
                  <c:v>Maranacook Middle School</c:v>
                </c:pt>
                <c:pt idx="602">
                  <c:v>Maranatha Christian Schools</c:v>
                </c:pt>
                <c:pt idx="603">
                  <c:v>Marian High School</c:v>
                </c:pt>
                <c:pt idx="604">
                  <c:v>Mars Area Middle School</c:v>
                </c:pt>
                <c:pt idx="605">
                  <c:v>Marstellar Middle school</c:v>
                </c:pt>
                <c:pt idx="606">
                  <c:v>Martin High School</c:v>
                </c:pt>
                <c:pt idx="607">
                  <c:v>Martin Kellogg Middle School</c:v>
                </c:pt>
                <c:pt idx="608">
                  <c:v>Mascoma Valley Regional High School</c:v>
                </c:pt>
                <c:pt idx="609">
                  <c:v>Mason Middle School</c:v>
                </c:pt>
                <c:pt idx="610">
                  <c:v>Massaponax High School</c:v>
                </c:pt>
                <c:pt idx="611">
                  <c:v>Maui Prep</c:v>
                </c:pt>
                <c:pt idx="612">
                  <c:v>McDonogh School</c:v>
                </c:pt>
                <c:pt idx="613">
                  <c:v>McLean High School</c:v>
                </c:pt>
                <c:pt idx="614">
                  <c:v>McNeil High School</c:v>
                </c:pt>
                <c:pt idx="615">
                  <c:v>MCTI</c:v>
                </c:pt>
                <c:pt idx="616">
                  <c:v>Me</c:v>
                </c:pt>
                <c:pt idx="617">
                  <c:v>Menomonie High School</c:v>
                </c:pt>
                <c:pt idx="618">
                  <c:v>Mercersburg Academy</c:v>
                </c:pt>
                <c:pt idx="619">
                  <c:v>Middlesex County Academy for Science, Mathematics and Engineering Technologies</c:v>
                </c:pt>
                <c:pt idx="620">
                  <c:v>Middleton Highschool</c:v>
                </c:pt>
                <c:pt idx="621">
                  <c:v>Midland Park Highschool</c:v>
                </c:pt>
                <c:pt idx="622">
                  <c:v>Mid-Ohio Valley Technical Institute</c:v>
                </c:pt>
                <c:pt idx="623">
                  <c:v>Milford</c:v>
                </c:pt>
                <c:pt idx="624">
                  <c:v>Mira Loma High School</c:v>
                </c:pt>
                <c:pt idx="625">
                  <c:v>Miramonte High School</c:v>
                </c:pt>
                <c:pt idx="626">
                  <c:v>MIT</c:v>
                </c:pt>
                <c:pt idx="627">
                  <c:v>Montachusett Regional Vocational Technical School</c:v>
                </c:pt>
                <c:pt idx="628">
                  <c:v>Montgomery Blair HS</c:v>
                </c:pt>
                <c:pt idx="629">
                  <c:v>Montour High School</c:v>
                </c:pt>
                <c:pt idx="630">
                  <c:v>Moorestown Friends School</c:v>
                </c:pt>
                <c:pt idx="631">
                  <c:v>Mooresville High School</c:v>
                </c:pt>
                <c:pt idx="632">
                  <c:v>Morton Ranch High School</c:v>
                </c:pt>
                <c:pt idx="633">
                  <c:v>Mount Pleasant High School</c:v>
                </c:pt>
                <c:pt idx="634">
                  <c:v>MRHS</c:v>
                </c:pt>
                <c:pt idx="635">
                  <c:v>MSJE</c:v>
                </c:pt>
                <c:pt idx="636">
                  <c:v>Mt. Carmel Christian School</c:v>
                </c:pt>
                <c:pt idx="637">
                  <c:v>Musselman High</c:v>
                </c:pt>
                <c:pt idx="638">
                  <c:v>My Free Time</c:v>
                </c:pt>
                <c:pt idx="639">
                  <c:v>Myers Park</c:v>
                </c:pt>
                <c:pt idx="640">
                  <c:v>Myron B. Thompson Academy</c:v>
                </c:pt>
                <c:pt idx="641">
                  <c:v>N/A 1</c:v>
                </c:pt>
                <c:pt idx="642">
                  <c:v>N/A 10</c:v>
                </c:pt>
                <c:pt idx="643">
                  <c:v>N/A 11</c:v>
                </c:pt>
                <c:pt idx="644">
                  <c:v>N/A 12</c:v>
                </c:pt>
                <c:pt idx="645">
                  <c:v>N/A 13</c:v>
                </c:pt>
                <c:pt idx="646">
                  <c:v>N/A 14</c:v>
                </c:pt>
                <c:pt idx="647">
                  <c:v>N/A 15</c:v>
                </c:pt>
                <c:pt idx="648">
                  <c:v>N/A 16</c:v>
                </c:pt>
                <c:pt idx="649">
                  <c:v>N/A 2</c:v>
                </c:pt>
                <c:pt idx="650">
                  <c:v>N/A 3</c:v>
                </c:pt>
                <c:pt idx="651">
                  <c:v>N/A 4</c:v>
                </c:pt>
                <c:pt idx="652">
                  <c:v>N/A 5</c:v>
                </c:pt>
                <c:pt idx="653">
                  <c:v>N/A 6</c:v>
                </c:pt>
                <c:pt idx="654">
                  <c:v>N/A 7</c:v>
                </c:pt>
                <c:pt idx="655">
                  <c:v>N/A 8</c:v>
                </c:pt>
                <c:pt idx="656">
                  <c:v>N/A 9</c:v>
                </c:pt>
                <c:pt idx="657">
                  <c:v>Naperville Sa School</c:v>
                </c:pt>
                <c:pt idx="658">
                  <c:v>NCSSM</c:v>
                </c:pt>
                <c:pt idx="659">
                  <c:v>Needham High School</c:v>
                </c:pt>
                <c:pt idx="660">
                  <c:v>Nevada Union High School</c:v>
                </c:pt>
                <c:pt idx="661">
                  <c:v>New Albany Middle School</c:v>
                </c:pt>
                <c:pt idx="662">
                  <c:v>New Bedford High School</c:v>
                </c:pt>
                <c:pt idx="663">
                  <c:v>New Castle Senior High</c:v>
                </c:pt>
                <c:pt idx="664">
                  <c:v>Newnan High School</c:v>
                </c:pt>
                <c:pt idx="665">
                  <c:v>Newport High School</c:v>
                </c:pt>
                <c:pt idx="666">
                  <c:v>Niwot High School (Niwot, Colorado)</c:v>
                </c:pt>
                <c:pt idx="667">
                  <c:v>no</c:v>
                </c:pt>
                <c:pt idx="668">
                  <c:v>no school</c:v>
                </c:pt>
                <c:pt idx="669">
                  <c:v>No School 1</c:v>
                </c:pt>
                <c:pt idx="670">
                  <c:v>No School 2</c:v>
                </c:pt>
                <c:pt idx="671">
                  <c:v>No School Yet</c:v>
                </c:pt>
                <c:pt idx="672">
                  <c:v>Noble High School</c:v>
                </c:pt>
                <c:pt idx="673">
                  <c:v>None 1</c:v>
                </c:pt>
                <c:pt idx="674">
                  <c:v>None 10</c:v>
                </c:pt>
                <c:pt idx="675">
                  <c:v>None 11</c:v>
                </c:pt>
                <c:pt idx="676">
                  <c:v>None 12</c:v>
                </c:pt>
                <c:pt idx="677">
                  <c:v>None 13</c:v>
                </c:pt>
                <c:pt idx="678">
                  <c:v>None 14</c:v>
                </c:pt>
                <c:pt idx="679">
                  <c:v>None 15</c:v>
                </c:pt>
                <c:pt idx="680">
                  <c:v>None 16</c:v>
                </c:pt>
                <c:pt idx="681">
                  <c:v>None 17</c:v>
                </c:pt>
                <c:pt idx="682">
                  <c:v>None 18</c:v>
                </c:pt>
                <c:pt idx="683">
                  <c:v>None 19</c:v>
                </c:pt>
                <c:pt idx="684">
                  <c:v>None 2</c:v>
                </c:pt>
                <c:pt idx="685">
                  <c:v>None 20</c:v>
                </c:pt>
                <c:pt idx="686">
                  <c:v>None 21</c:v>
                </c:pt>
                <c:pt idx="687">
                  <c:v>None 22</c:v>
                </c:pt>
                <c:pt idx="688">
                  <c:v>None 23</c:v>
                </c:pt>
                <c:pt idx="689">
                  <c:v>None 24</c:v>
                </c:pt>
                <c:pt idx="690">
                  <c:v>None 25</c:v>
                </c:pt>
                <c:pt idx="691">
                  <c:v>None 26</c:v>
                </c:pt>
                <c:pt idx="692">
                  <c:v>None 27</c:v>
                </c:pt>
                <c:pt idx="693">
                  <c:v>None 28</c:v>
                </c:pt>
                <c:pt idx="694">
                  <c:v>None 29</c:v>
                </c:pt>
                <c:pt idx="695">
                  <c:v>None 3</c:v>
                </c:pt>
                <c:pt idx="696">
                  <c:v>None 30</c:v>
                </c:pt>
                <c:pt idx="697">
                  <c:v>None 31</c:v>
                </c:pt>
                <c:pt idx="698">
                  <c:v>None 32</c:v>
                </c:pt>
                <c:pt idx="699">
                  <c:v>None 33</c:v>
                </c:pt>
                <c:pt idx="700">
                  <c:v>None 34</c:v>
                </c:pt>
                <c:pt idx="701">
                  <c:v>None 4</c:v>
                </c:pt>
                <c:pt idx="702">
                  <c:v>None 5</c:v>
                </c:pt>
                <c:pt idx="703">
                  <c:v>None 6</c:v>
                </c:pt>
                <c:pt idx="704">
                  <c:v>None 7</c:v>
                </c:pt>
                <c:pt idx="705">
                  <c:v>None 8</c:v>
                </c:pt>
                <c:pt idx="706">
                  <c:v>None 9</c:v>
                </c:pt>
                <c:pt idx="707">
                  <c:v>North Alabama Friends School</c:v>
                </c:pt>
                <c:pt idx="708">
                  <c:v>North Allegheny Senior Highschool</c:v>
                </c:pt>
                <c:pt idx="709">
                  <c:v>North Brunswick High School</c:v>
                </c:pt>
                <c:pt idx="710">
                  <c:v>North Caroline High School</c:v>
                </c:pt>
                <c:pt idx="711">
                  <c:v>North Carroll High</c:v>
                </c:pt>
                <c:pt idx="712">
                  <c:v>North Cobb Christian School</c:v>
                </c:pt>
                <c:pt idx="713">
                  <c:v>North Montco Technical Career Center</c:v>
                </c:pt>
                <c:pt idx="714">
                  <c:v>North Point High School</c:v>
                </c:pt>
                <c:pt idx="715">
                  <c:v>Nothing</c:v>
                </c:pt>
                <c:pt idx="716">
                  <c:v>NRNU MEPHI</c:v>
                </c:pt>
                <c:pt idx="717">
                  <c:v>null</c:v>
                </c:pt>
                <c:pt idx="718">
                  <c:v>OAHS</c:v>
                </c:pt>
                <c:pt idx="719">
                  <c:v>Oak Harbor High School</c:v>
                </c:pt>
                <c:pt idx="720">
                  <c:v>Oak Park Elementary School</c:v>
                </c:pt>
                <c:pt idx="721">
                  <c:v>Oak Ridge High School</c:v>
                </c:pt>
                <c:pt idx="722">
                  <c:v>Oak-Land Junior High</c:v>
                </c:pt>
                <c:pt idx="723">
                  <c:v>Oakton HS</c:v>
                </c:pt>
                <c:pt idx="724">
                  <c:v>Obama University 2.0</c:v>
                </c:pt>
                <c:pt idx="725">
                  <c:v>OFWGKTA</c:v>
                </c:pt>
                <c:pt idx="726">
                  <c:v>Ohio</c:v>
                </c:pt>
                <c:pt idx="727">
                  <c:v>old-school</c:v>
                </c:pt>
                <c:pt idx="728">
                  <c:v>Olsh</c:v>
                </c:pt>
                <c:pt idx="729">
                  <c:v>Oradell Public School</c:v>
                </c:pt>
                <c:pt idx="730">
                  <c:v>Orcutt Academy High School</c:v>
                </c:pt>
                <c:pt idx="731">
                  <c:v>Orinda Academy</c:v>
                </c:pt>
                <c:pt idx="732">
                  <c:v>Otay Ranch</c:v>
                </c:pt>
                <c:pt idx="733">
                  <c:v>P.S. 101Q School in the Gardens</c:v>
                </c:pt>
                <c:pt idx="734">
                  <c:v>Pa Cyber Charter School</c:v>
                </c:pt>
                <c:pt idx="735">
                  <c:v>Padua Stadium High School</c:v>
                </c:pt>
                <c:pt idx="736">
                  <c:v>Palos South Middle School</c:v>
                </c:pt>
                <c:pt idx="737">
                  <c:v>Paramount HS</c:v>
                </c:pt>
                <c:pt idx="738">
                  <c:v>Parkland Magnet Middle School</c:v>
                </c:pt>
                <c:pt idx="739">
                  <c:v>Patuxent High School</c:v>
                </c:pt>
                <c:pt idx="740">
                  <c:v>Penn Trafford High School</c:v>
                </c:pt>
                <c:pt idx="741">
                  <c:v>Pennington</c:v>
                </c:pt>
                <c:pt idx="742">
                  <c:v>Penn's Grove School</c:v>
                </c:pt>
                <c:pt idx="743">
                  <c:v>Pennsbury High School</c:v>
                </c:pt>
                <c:pt idx="744">
                  <c:v>Penn-Trafford HS</c:v>
                </c:pt>
                <c:pt idx="745">
                  <c:v>Pentura</c:v>
                </c:pt>
                <c:pt idx="746">
                  <c:v>Phoenixville</c:v>
                </c:pt>
                <c:pt idx="747">
                  <c:v>Pine View</c:v>
                </c:pt>
                <c:pt idx="748">
                  <c:v>Plains ISD</c:v>
                </c:pt>
                <c:pt idx="749">
                  <c:v>PNNL</c:v>
                </c:pt>
                <c:pt idx="750">
                  <c:v>Pocono Mountain East High School</c:v>
                </c:pt>
                <c:pt idx="751">
                  <c:v>Poincaré Academy</c:v>
                </c:pt>
                <c:pt idx="752">
                  <c:v>Post Falls High School</c:v>
                </c:pt>
                <c:pt idx="753">
                  <c:v>Potomac School</c:v>
                </c:pt>
                <c:pt idx="754">
                  <c:v>Potter Valley High School</c:v>
                </c:pt>
                <c:pt idx="755">
                  <c:v>powell middle school</c:v>
                </c:pt>
                <c:pt idx="756">
                  <c:v>Preston High School</c:v>
                </c:pt>
                <c:pt idx="757">
                  <c:v>Prince of Peace Catholic School</c:v>
                </c:pt>
                <c:pt idx="758">
                  <c:v>princess of persia</c:v>
                </c:pt>
                <c:pt idx="759">
                  <c:v>PUCP</c:v>
                </c:pt>
                <c:pt idx="760">
                  <c:v>Pulaski High School</c:v>
                </c:pt>
                <c:pt idx="761">
                  <c:v>Punahou School</c:v>
                </c:pt>
                <c:pt idx="762">
                  <c:v>Purdue University</c:v>
                </c:pt>
                <c:pt idx="763">
                  <c:v>PwC</c:v>
                </c:pt>
                <c:pt idx="764">
                  <c:v>Quaker Valley Middle School</c:v>
                </c:pt>
                <c:pt idx="765">
                  <c:v>Quince Orchard HS</c:v>
                </c:pt>
                <c:pt idx="766">
                  <c:v>R. L. Turner High School</c:v>
                </c:pt>
                <c:pt idx="767">
                  <c:v>Ramsey High School</c:v>
                </c:pt>
                <c:pt idx="768">
                  <c:v>Ransom Everglades</c:v>
                </c:pt>
                <c:pt idx="769">
                  <c:v>Rasmussen</c:v>
                </c:pt>
                <c:pt idx="770">
                  <c:v>Richland Collegiate High School</c:v>
                </c:pt>
                <c:pt idx="771">
                  <c:v>Ringgold High School</c:v>
                </c:pt>
                <c:pt idx="772">
                  <c:v>Rising Phoenix Academy</c:v>
                </c:pt>
                <c:pt idx="773">
                  <c:v>River Ridge High School</c:v>
                </c:pt>
                <c:pt idx="774">
                  <c:v>Riverbend High School</c:v>
                </c:pt>
                <c:pt idx="775">
                  <c:v>Riverside Military Academy</c:v>
                </c:pt>
                <c:pt idx="776">
                  <c:v>Riversong acadmy</c:v>
                </c:pt>
                <c:pt idx="777">
                  <c:v>Rock Canyon High School</c:v>
                </c:pt>
                <c:pt idx="778">
                  <c:v>Rodolfo Ucha</c:v>
                </c:pt>
                <c:pt idx="779">
                  <c:v>Roosevelt</c:v>
                </c:pt>
                <c:pt idx="780">
                  <c:v>RRR</c:v>
                </c:pt>
                <c:pt idx="781">
                  <c:v>Running Brushy Middle School</c:v>
                </c:pt>
                <c:pt idx="782">
                  <c:v>Rutland Union High School</c:v>
                </c:pt>
                <c:pt idx="783">
                  <c:v>Ryan Gurnick</c:v>
                </c:pt>
                <c:pt idx="784">
                  <c:v>Rye Country Day School</c:v>
                </c:pt>
                <c:pt idx="785">
                  <c:v>Saari Institute</c:v>
                </c:pt>
                <c:pt idx="786">
                  <c:v>Saint Andrew</c:v>
                </c:pt>
                <c:pt idx="787">
                  <c:v>Saint Francis High School</c:v>
                </c:pt>
                <c:pt idx="788">
                  <c:v>Saint Stephen's Episcopal School</c:v>
                </c:pt>
                <c:pt idx="789">
                  <c:v>Saint Thomas Aquinas</c:v>
                </c:pt>
                <c:pt idx="790">
                  <c:v>Salmen High School</c:v>
                </c:pt>
                <c:pt idx="791">
                  <c:v>Sandy Spring Friends School</c:v>
                </c:pt>
                <c:pt idx="792">
                  <c:v>Sanger High School</c:v>
                </c:pt>
                <c:pt idx="793">
                  <c:v>Sch00l</c:v>
                </c:pt>
                <c:pt idx="794">
                  <c:v>Scholars Academy</c:v>
                </c:pt>
                <c:pt idx="795">
                  <c:v>School 1</c:v>
                </c:pt>
                <c:pt idx="796">
                  <c:v>School 2</c:v>
                </c:pt>
                <c:pt idx="797">
                  <c:v>School 3</c:v>
                </c:pt>
                <c:pt idx="798">
                  <c:v>School 4</c:v>
                </c:pt>
                <c:pt idx="799">
                  <c:v>School for Independent Learners</c:v>
                </c:pt>
                <c:pt idx="800">
                  <c:v>School For the Talented and Gifted</c:v>
                </c:pt>
                <c:pt idx="801">
                  <c:v>School High School</c:v>
                </c:pt>
                <c:pt idx="802">
                  <c:v>School of cookie cooking</c:v>
                </c:pt>
                <c:pt idx="803">
                  <c:v>School of Fish</c:v>
                </c:pt>
                <c:pt idx="804">
                  <c:v>School of Hard Knocks</c:v>
                </c:pt>
                <c:pt idx="805">
                  <c:v>School of Learning</c:v>
                </c:pt>
                <c:pt idx="806">
                  <c:v>School of life</c:v>
                </c:pt>
                <c:pt idx="807">
                  <c:v>School of OP</c:v>
                </c:pt>
                <c:pt idx="808">
                  <c:v>School outside USA</c:v>
                </c:pt>
                <c:pt idx="809">
                  <c:v>SchoolOfSpencer</c:v>
                </c:pt>
                <c:pt idx="810">
                  <c:v>Schuyler Middle School</c:v>
                </c:pt>
                <c:pt idx="811">
                  <c:v>Scott Highlands</c:v>
                </c:pt>
                <c:pt idx="812">
                  <c:v>Scripps ranch high school</c:v>
                </c:pt>
                <c:pt idx="813">
                  <c:v>Sekolah Sri KDU</c:v>
                </c:pt>
                <c:pt idx="814">
                  <c:v>Self-taught</c:v>
                </c:pt>
                <c:pt idx="815">
                  <c:v>Seminole Ridge High School</c:v>
                </c:pt>
                <c:pt idx="816">
                  <c:v>Shanghai High School</c:v>
                </c:pt>
                <c:pt idx="817">
                  <c:v>Shenzhen Middle School</c:v>
                </c:pt>
                <c:pt idx="818">
                  <c:v>Shrewsbury High School</c:v>
                </c:pt>
                <c:pt idx="819">
                  <c:v>Signal Hill</c:v>
                </c:pt>
                <c:pt idx="820">
                  <c:v>Silver Creek Central School</c:v>
                </c:pt>
                <c:pt idx="821">
                  <c:v>Singapore American School</c:v>
                </c:pt>
                <c:pt idx="822">
                  <c:v>Singed</c:v>
                </c:pt>
                <c:pt idx="823">
                  <c:v>Skipjack Center of Excellence</c:v>
                </c:pt>
                <c:pt idx="824">
                  <c:v>Slippery Rock HS</c:v>
                </c:pt>
                <c:pt idx="825">
                  <c:v>Slippery Rock Middle School</c:v>
                </c:pt>
                <c:pt idx="826">
                  <c:v>so and so high school</c:v>
                </c:pt>
                <c:pt idx="827">
                  <c:v>Soddy Daisy High School</c:v>
                </c:pt>
                <c:pt idx="828">
                  <c:v>Some Homeschool</c:v>
                </c:pt>
                <c:pt idx="829">
                  <c:v>Some School</c:v>
                </c:pt>
                <c:pt idx="830">
                  <c:v>someschool</c:v>
                </c:pt>
                <c:pt idx="831">
                  <c:v>SOS</c:v>
                </c:pt>
                <c:pt idx="832">
                  <c:v>South Aiken High School</c:v>
                </c:pt>
                <c:pt idx="833">
                  <c:v>South Albany High School</c:v>
                </c:pt>
                <c:pt idx="834">
                  <c:v>South Carolina Governor's School for Science and Mathematics</c:v>
                </c:pt>
                <c:pt idx="835">
                  <c:v>South Greene High School</c:v>
                </c:pt>
                <c:pt idx="836">
                  <c:v>South Highschool</c:v>
                </c:pt>
                <c:pt idx="837">
                  <c:v>South Lakes High School</c:v>
                </c:pt>
                <c:pt idx="838">
                  <c:v>South Salem High School</c:v>
                </c:pt>
                <c:pt idx="839">
                  <c:v>South Texas ISD BusinessTechnology Education Academy</c:v>
                </c:pt>
                <c:pt idx="840">
                  <c:v>SouthBrandyWineMiddleschool</c:v>
                </c:pt>
                <c:pt idx="841">
                  <c:v>Southeast IC</c:v>
                </c:pt>
                <c:pt idx="842">
                  <c:v>Southern Huntingdon Co HS/MS</c:v>
                </c:pt>
                <c:pt idx="843">
                  <c:v>SPA</c:v>
                </c:pt>
                <c:pt idx="844">
                  <c:v>SPB IFMO</c:v>
                </c:pt>
                <c:pt idx="845">
                  <c:v>SPb's university of ITMO</c:v>
                </c:pt>
                <c:pt idx="846">
                  <c:v>Spotswood High School</c:v>
                </c:pt>
                <c:pt idx="847">
                  <c:v>Spring Brook High School</c:v>
                </c:pt>
                <c:pt idx="848">
                  <c:v>SSAU</c:v>
                </c:pt>
                <c:pt idx="849">
                  <c:v>St Dominic Savio Catholic High School</c:v>
                </c:pt>
                <c:pt idx="850">
                  <c:v>St. Marys Area High School</c:v>
                </c:pt>
                <c:pt idx="851">
                  <c:v>Staten Island Technical High School</c:v>
                </c:pt>
                <c:pt idx="852">
                  <c:v>STC High School</c:v>
                </c:pt>
                <c:pt idx="853">
                  <c:v>STC School for Cats</c:v>
                </c:pt>
                <c:pt idx="854">
                  <c:v>Steam</c:v>
                </c:pt>
                <c:pt idx="855">
                  <c:v>STEM Academy</c:v>
                </c:pt>
                <c:pt idx="856">
                  <c:v>sterling</c:v>
                </c:pt>
                <c:pt idx="857">
                  <c:v>Stevens High School</c:v>
                </c:pt>
                <c:pt idx="858">
                  <c:v>Stevenson</c:v>
                </c:pt>
                <c:pt idx="859">
                  <c:v>Stillwater Area High School</c:v>
                </c:pt>
                <c:pt idx="860">
                  <c:v>Stone Ridge School of the Sacred Heart</c:v>
                </c:pt>
                <c:pt idx="861">
                  <c:v>Stratford Landing</c:v>
                </c:pt>
                <c:pt idx="862">
                  <c:v>Strath Haven high School</c:v>
                </c:pt>
                <c:pt idx="863">
                  <c:v>Sunnyview home school</c:v>
                </c:pt>
                <c:pt idx="864">
                  <c:v>Sylhet Grammar School</c:v>
                </c:pt>
                <c:pt idx="865">
                  <c:v>Syosset High School</c:v>
                </c:pt>
                <c:pt idx="866">
                  <c:v>Taylor Allderdice</c:v>
                </c:pt>
                <c:pt idx="867">
                  <c:v>Terrace Commnity Middle School</c:v>
                </c:pt>
                <c:pt idx="868">
                  <c:v>Terre Haute South Vigo High School</c:v>
                </c:pt>
                <c:pt idx="869">
                  <c:v>The Avenues School</c:v>
                </c:pt>
                <c:pt idx="870">
                  <c:v>The Bishop's School</c:v>
                </c:pt>
                <c:pt idx="871">
                  <c:v>The Brooklyn Latin School</c:v>
                </c:pt>
                <c:pt idx="872">
                  <c:v>The Dayton Regonal STEM School</c:v>
                </c:pt>
                <c:pt idx="873">
                  <c:v>The Hill School</c:v>
                </c:pt>
                <c:pt idx="874">
                  <c:v>The Menlo School</c:v>
                </c:pt>
                <c:pt idx="875">
                  <c:v>The Piffs</c:v>
                </c:pt>
                <c:pt idx="876">
                  <c:v>The Rivers School</c:v>
                </c:pt>
                <c:pt idx="877">
                  <c:v>The Sagemont School</c:v>
                </c:pt>
                <c:pt idx="878">
                  <c:v>The School of Home</c:v>
                </c:pt>
                <c:pt idx="879">
                  <c:v>The Shoshana S. Cardin School</c:v>
                </c:pt>
                <c:pt idx="880">
                  <c:v>The Siena School</c:v>
                </c:pt>
                <c:pt idx="881">
                  <c:v>The Stack</c:v>
                </c:pt>
                <c:pt idx="882">
                  <c:v>The Taggs</c:v>
                </c:pt>
                <c:pt idx="883">
                  <c:v>the test school</c:v>
                </c:pt>
                <c:pt idx="884">
                  <c:v>third bank school in Praga</c:v>
                </c:pt>
                <c:pt idx="885">
                  <c:v>Thomas Jefferson High School</c:v>
                </c:pt>
                <c:pt idx="886">
                  <c:v>Thomas Jefferson TSTEM ECHS</c:v>
                </c:pt>
                <c:pt idx="887">
                  <c:v>Thompson Valley High School</c:v>
                </c:pt>
                <c:pt idx="888">
                  <c:v>Thornton-Donovan</c:v>
                </c:pt>
                <c:pt idx="889">
                  <c:v>ThunderRidge High School</c:v>
                </c:pt>
                <c:pt idx="890">
                  <c:v>Thurgood Marshall Fundemental Middle School</c:v>
                </c:pt>
                <c:pt idx="891">
                  <c:v>Tool</c:v>
                </c:pt>
                <c:pt idx="892">
                  <c:v>Toot Toot</c:v>
                </c:pt>
                <c:pt idx="893">
                  <c:v>Topsail High School</c:v>
                </c:pt>
                <c:pt idx="894">
                  <c:v>Torchwood Institute</c:v>
                </c:pt>
                <c:pt idx="895">
                  <c:v>Trabuco Hills High School</c:v>
                </c:pt>
                <c:pt idx="896">
                  <c:v>TSUH</c:v>
                </c:pt>
                <c:pt idx="897">
                  <c:v>Tumor Crick Low</c:v>
                </c:pt>
                <c:pt idx="898">
                  <c:v>U-32</c:v>
                </c:pt>
                <c:pt idx="899">
                  <c:v>UAHS</c:v>
                </c:pt>
                <c:pt idx="900">
                  <c:v>UCBL I</c:v>
                </c:pt>
                <c:pt idx="901">
                  <c:v>UI-CERT</c:v>
                </c:pt>
                <c:pt idx="902">
                  <c:v>uit</c:v>
                </c:pt>
                <c:pt idx="903">
                  <c:v>Ukiah School School</c:v>
                </c:pt>
                <c:pt idx="904">
                  <c:v>Unaffiliated</c:v>
                </c:pt>
                <c:pt idx="905">
                  <c:v>Uni Adelaide</c:v>
                </c:pt>
                <c:pt idx="906">
                  <c:v>Union High School</c:v>
                </c:pt>
                <c:pt idx="907">
                  <c:v>University City High School</c:v>
                </c:pt>
                <c:pt idx="908">
                  <c:v>University of Detroit Jesuit HS</c:v>
                </c:pt>
                <c:pt idx="909">
                  <c:v>University of Washington - Bothell</c:v>
                </c:pt>
                <c:pt idx="910">
                  <c:v>University School of Nashville</c:v>
                </c:pt>
                <c:pt idx="911">
                  <c:v>vaco</c:v>
                </c:pt>
                <c:pt idx="912">
                  <c:v>Valor Christian High School</c:v>
                </c:pt>
                <c:pt idx="913">
                  <c:v>Vanguard Christian Institute</c:v>
                </c:pt>
                <c:pt idx="914">
                  <c:v>Venice High School</c:v>
                </c:pt>
                <c:pt idx="915">
                  <c:v>Walker's Grove Elementary</c:v>
                </c:pt>
                <c:pt idx="916">
                  <c:v>Walnut High School</c:v>
                </c:pt>
                <c:pt idx="917">
                  <c:v>Wando High School</c:v>
                </c:pt>
                <c:pt idx="918">
                  <c:v>warner christian acadamy</c:v>
                </c:pt>
                <c:pt idx="919">
                  <c:v>Waubonsie Valley High School</c:v>
                </c:pt>
                <c:pt idx="920">
                  <c:v>Wayne HIlls</c:v>
                </c:pt>
                <c:pt idx="921">
                  <c:v>Wayne Valley High School</c:v>
                </c:pt>
                <c:pt idx="922">
                  <c:v>Weirton Madonna</c:v>
                </c:pt>
                <c:pt idx="923">
                  <c:v>Wellington C. Mepham High School</c:v>
                </c:pt>
                <c:pt idx="924">
                  <c:v>West</c:v>
                </c:pt>
                <c:pt idx="925">
                  <c:v>West Allegheny Middle School</c:v>
                </c:pt>
                <c:pt idx="926">
                  <c:v>West Babylon Senior High School</c:v>
                </c:pt>
                <c:pt idx="927">
                  <c:v>West Hampton Beach</c:v>
                </c:pt>
                <c:pt idx="928">
                  <c:v>West Hampton Beach High School</c:v>
                </c:pt>
                <c:pt idx="929">
                  <c:v>West Hampton Beach Highschool</c:v>
                </c:pt>
                <c:pt idx="930">
                  <c:v>West Morris Central</c:v>
                </c:pt>
                <c:pt idx="931">
                  <c:v>West Ottawa Public Schools</c:v>
                </c:pt>
                <c:pt idx="932">
                  <c:v>West Windsor Plainsboro High School North</c:v>
                </c:pt>
                <c:pt idx="933">
                  <c:v>Westfield High School</c:v>
                </c:pt>
                <c:pt idx="934">
                  <c:v>Westland High</c:v>
                </c:pt>
                <c:pt idx="935">
                  <c:v>Westland Middle</c:v>
                </c:pt>
                <c:pt idx="936">
                  <c:v>Westwood High School</c:v>
                </c:pt>
                <c:pt idx="937">
                  <c:v>WHB High School</c:v>
                </c:pt>
                <c:pt idx="938">
                  <c:v>Whitney M. Young Magnet High School</c:v>
                </c:pt>
                <c:pt idx="939">
                  <c:v>Whitney Young</c:v>
                </c:pt>
                <c:pt idx="940">
                  <c:v>Wilbur Cross High School</c:v>
                </c:pt>
                <c:pt idx="941">
                  <c:v>William Diamond Middle</c:v>
                </c:pt>
                <c:pt idx="942">
                  <c:v>Wilson HS</c:v>
                </c:pt>
                <c:pt idx="943">
                  <c:v>Winning HighSchool</c:v>
                </c:pt>
                <c:pt idx="944">
                  <c:v>Winston Churchill High School</c:v>
                </c:pt>
                <c:pt idx="945">
                  <c:v>Withrow University High School</c:v>
                </c:pt>
                <c:pt idx="946">
                  <c:v>Woodbridge Senior High School</c:v>
                </c:pt>
                <c:pt idx="947">
                  <c:v>Wooster City Schools</c:v>
                </c:pt>
                <c:pt idx="948">
                  <c:v>WSHS</c:v>
                </c:pt>
                <c:pt idx="949">
                  <c:v>WTWoodson Highschool</c:v>
                </c:pt>
                <c:pt idx="950">
                  <c:v>Wyoming Seminary Prep School</c:v>
                </c:pt>
                <c:pt idx="951">
                  <c:v>X</c:v>
                </c:pt>
                <c:pt idx="952">
                  <c:v>yoder</c:v>
                </c:pt>
                <c:pt idx="953">
                  <c:v>Young Women's College Prep Academy</c:v>
                </c:pt>
                <c:pt idx="954">
                  <c:v>Your momma</c:v>
                </c:pt>
              </c:strCache>
            </c:strRef>
          </c:xVal>
          <c:yVal>
            <c:numRef>
              <c:f>Schools!$L$7:$L$961</c:f>
              <c:numCache>
                <c:formatCode>General</c:formatCode>
                <c:ptCount val="955"/>
                <c:pt idx="0">
                  <c:v>65</c:v>
                </c:pt>
                <c:pt idx="1">
                  <c:v>31</c:v>
                </c:pt>
                <c:pt idx="2">
                  <c:v>27</c:v>
                </c:pt>
                <c:pt idx="3">
                  <c:v>25</c:v>
                </c:pt>
                <c:pt idx="4">
                  <c:v>24</c:v>
                </c:pt>
                <c:pt idx="5">
                  <c:v>23</c:v>
                </c:pt>
                <c:pt idx="6">
                  <c:v>20</c:v>
                </c:pt>
                <c:pt idx="7">
                  <c:v>20</c:v>
                </c:pt>
                <c:pt idx="8">
                  <c:v>19</c:v>
                </c:pt>
                <c:pt idx="9">
                  <c:v>19</c:v>
                </c:pt>
                <c:pt idx="10">
                  <c:v>17</c:v>
                </c:pt>
                <c:pt idx="11">
                  <c:v>16</c:v>
                </c:pt>
                <c:pt idx="12">
                  <c:v>16</c:v>
                </c:pt>
                <c:pt idx="13">
                  <c:v>14</c:v>
                </c:pt>
                <c:pt idx="14">
                  <c:v>13</c:v>
                </c:pt>
                <c:pt idx="15">
                  <c:v>12</c:v>
                </c:pt>
                <c:pt idx="16">
                  <c:v>12</c:v>
                </c:pt>
                <c:pt idx="17">
                  <c:v>12</c:v>
                </c:pt>
                <c:pt idx="18">
                  <c:v>12</c:v>
                </c:pt>
                <c:pt idx="19">
                  <c:v>12</c:v>
                </c:pt>
                <c:pt idx="20">
                  <c:v>11</c:v>
                </c:pt>
                <c:pt idx="21">
                  <c:v>10</c:v>
                </c:pt>
                <c:pt idx="22">
                  <c:v>10</c:v>
                </c:pt>
                <c:pt idx="23">
                  <c:v>9</c:v>
                </c:pt>
                <c:pt idx="24">
                  <c:v>9</c:v>
                </c:pt>
                <c:pt idx="25">
                  <c:v>9</c:v>
                </c:pt>
                <c:pt idx="26">
                  <c:v>8</c:v>
                </c:pt>
                <c:pt idx="27">
                  <c:v>8</c:v>
                </c:pt>
                <c:pt idx="28">
                  <c:v>8</c:v>
                </c:pt>
                <c:pt idx="29">
                  <c:v>8</c:v>
                </c:pt>
                <c:pt idx="30">
                  <c:v>8</c:v>
                </c:pt>
                <c:pt idx="31">
                  <c:v>7</c:v>
                </c:pt>
                <c:pt idx="32">
                  <c:v>7</c:v>
                </c:pt>
                <c:pt idx="33">
                  <c:v>7</c:v>
                </c:pt>
                <c:pt idx="34">
                  <c:v>7</c:v>
                </c:pt>
                <c:pt idx="35">
                  <c:v>7</c:v>
                </c:pt>
                <c:pt idx="36">
                  <c:v>7</c:v>
                </c:pt>
                <c:pt idx="37">
                  <c:v>7</c:v>
                </c:pt>
                <c:pt idx="38">
                  <c:v>7</c:v>
                </c:pt>
                <c:pt idx="39">
                  <c:v>7</c:v>
                </c:pt>
                <c:pt idx="40">
                  <c:v>7</c:v>
                </c:pt>
                <c:pt idx="41">
                  <c:v>7</c:v>
                </c:pt>
                <c:pt idx="42">
                  <c:v>6</c:v>
                </c:pt>
                <c:pt idx="43">
                  <c:v>6</c:v>
                </c:pt>
                <c:pt idx="44">
                  <c:v>6</c:v>
                </c:pt>
                <c:pt idx="45">
                  <c:v>6</c:v>
                </c:pt>
                <c:pt idx="46">
                  <c:v>6</c:v>
                </c:pt>
                <c:pt idx="47">
                  <c:v>6</c:v>
                </c:pt>
                <c:pt idx="48">
                  <c:v>6</c:v>
                </c:pt>
                <c:pt idx="49">
                  <c:v>6</c:v>
                </c:pt>
                <c:pt idx="50">
                  <c:v>6</c:v>
                </c:pt>
                <c:pt idx="51">
                  <c:v>6</c:v>
                </c:pt>
                <c:pt idx="52">
                  <c:v>6</c:v>
                </c:pt>
                <c:pt idx="53">
                  <c:v>6</c:v>
                </c:pt>
                <c:pt idx="54">
                  <c:v>5</c:v>
                </c:pt>
                <c:pt idx="55">
                  <c:v>5</c:v>
                </c:pt>
                <c:pt idx="56">
                  <c:v>5</c:v>
                </c:pt>
                <c:pt idx="57">
                  <c:v>5</c:v>
                </c:pt>
                <c:pt idx="58">
                  <c:v>5</c:v>
                </c:pt>
                <c:pt idx="59">
                  <c:v>5</c:v>
                </c:pt>
                <c:pt idx="60">
                  <c:v>5</c:v>
                </c:pt>
                <c:pt idx="61">
                  <c:v>5</c:v>
                </c:pt>
                <c:pt idx="62">
                  <c:v>5</c:v>
                </c:pt>
                <c:pt idx="63">
                  <c:v>5</c:v>
                </c:pt>
                <c:pt idx="64">
                  <c:v>5</c:v>
                </c:pt>
                <c:pt idx="65">
                  <c:v>5</c:v>
                </c:pt>
                <c:pt idx="66">
                  <c:v>5</c:v>
                </c:pt>
                <c:pt idx="67">
                  <c:v>5</c:v>
                </c:pt>
                <c:pt idx="68">
                  <c:v>5</c:v>
                </c:pt>
                <c:pt idx="69">
                  <c:v>4</c:v>
                </c:pt>
                <c:pt idx="70">
                  <c:v>4</c:v>
                </c:pt>
                <c:pt idx="71">
                  <c:v>4</c:v>
                </c:pt>
                <c:pt idx="72">
                  <c:v>4</c:v>
                </c:pt>
                <c:pt idx="73">
                  <c:v>4</c:v>
                </c:pt>
                <c:pt idx="74">
                  <c:v>4</c:v>
                </c:pt>
                <c:pt idx="75">
                  <c:v>4</c:v>
                </c:pt>
                <c:pt idx="76">
                  <c:v>4</c:v>
                </c:pt>
                <c:pt idx="77">
                  <c:v>4</c:v>
                </c:pt>
                <c:pt idx="78">
                  <c:v>4</c:v>
                </c:pt>
                <c:pt idx="79">
                  <c:v>4</c:v>
                </c:pt>
                <c:pt idx="80">
                  <c:v>4</c:v>
                </c:pt>
                <c:pt idx="81">
                  <c:v>4</c:v>
                </c:pt>
                <c:pt idx="82">
                  <c:v>4</c:v>
                </c:pt>
                <c:pt idx="83">
                  <c:v>4</c:v>
                </c:pt>
                <c:pt idx="84">
                  <c:v>4</c:v>
                </c:pt>
                <c:pt idx="85">
                  <c:v>4</c:v>
                </c:pt>
                <c:pt idx="86">
                  <c:v>4</c:v>
                </c:pt>
                <c:pt idx="87">
                  <c:v>4</c:v>
                </c:pt>
                <c:pt idx="88">
                  <c:v>4</c:v>
                </c:pt>
                <c:pt idx="89">
                  <c:v>4</c:v>
                </c:pt>
                <c:pt idx="90">
                  <c:v>4</c:v>
                </c:pt>
                <c:pt idx="91">
                  <c:v>4</c:v>
                </c:pt>
                <c:pt idx="92">
                  <c:v>4</c:v>
                </c:pt>
                <c:pt idx="93">
                  <c:v>4</c:v>
                </c:pt>
                <c:pt idx="94">
                  <c:v>4</c:v>
                </c:pt>
                <c:pt idx="95">
                  <c:v>4</c:v>
                </c:pt>
                <c:pt idx="96">
                  <c:v>4</c:v>
                </c:pt>
                <c:pt idx="97">
                  <c:v>3</c:v>
                </c:pt>
                <c:pt idx="98">
                  <c:v>3</c:v>
                </c:pt>
                <c:pt idx="99">
                  <c:v>3</c:v>
                </c:pt>
                <c:pt idx="100">
                  <c:v>3</c:v>
                </c:pt>
                <c:pt idx="101">
                  <c:v>3</c:v>
                </c:pt>
                <c:pt idx="102">
                  <c:v>3</c:v>
                </c:pt>
                <c:pt idx="103">
                  <c:v>3</c:v>
                </c:pt>
                <c:pt idx="104">
                  <c:v>3</c:v>
                </c:pt>
                <c:pt idx="105">
                  <c:v>3</c:v>
                </c:pt>
                <c:pt idx="106">
                  <c:v>3</c:v>
                </c:pt>
                <c:pt idx="107">
                  <c:v>3</c:v>
                </c:pt>
                <c:pt idx="108">
                  <c:v>3</c:v>
                </c:pt>
                <c:pt idx="109">
                  <c:v>3</c:v>
                </c:pt>
                <c:pt idx="110">
                  <c:v>3</c:v>
                </c:pt>
                <c:pt idx="111">
                  <c:v>3</c:v>
                </c:pt>
                <c:pt idx="112">
                  <c:v>3</c:v>
                </c:pt>
                <c:pt idx="113">
                  <c:v>3</c:v>
                </c:pt>
                <c:pt idx="114">
                  <c:v>3</c:v>
                </c:pt>
                <c:pt idx="115">
                  <c:v>3</c:v>
                </c:pt>
                <c:pt idx="116">
                  <c:v>3</c:v>
                </c:pt>
                <c:pt idx="117">
                  <c:v>3</c:v>
                </c:pt>
                <c:pt idx="118">
                  <c:v>3</c:v>
                </c:pt>
                <c:pt idx="119">
                  <c:v>3</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3</c:v>
                </c:pt>
                <c:pt idx="141">
                  <c:v>3</c:v>
                </c:pt>
                <c:pt idx="142">
                  <c:v>3</c:v>
                </c:pt>
                <c:pt idx="143">
                  <c:v>3</c:v>
                </c:pt>
                <c:pt idx="144">
                  <c:v>3</c:v>
                </c:pt>
                <c:pt idx="145">
                  <c:v>3</c:v>
                </c:pt>
                <c:pt idx="146">
                  <c:v>3</c:v>
                </c:pt>
                <c:pt idx="147">
                  <c:v>3</c:v>
                </c:pt>
                <c:pt idx="148">
                  <c:v>3</c:v>
                </c:pt>
                <c:pt idx="149">
                  <c:v>3</c:v>
                </c:pt>
                <c:pt idx="150">
                  <c:v>3</c:v>
                </c:pt>
                <c:pt idx="151">
                  <c:v>3</c:v>
                </c:pt>
                <c:pt idx="152">
                  <c:v>3</c:v>
                </c:pt>
                <c:pt idx="153">
                  <c:v>3</c:v>
                </c:pt>
                <c:pt idx="154">
                  <c:v>3</c:v>
                </c:pt>
                <c:pt idx="155">
                  <c:v>3</c:v>
                </c:pt>
                <c:pt idx="156">
                  <c:v>2</c:v>
                </c:pt>
                <c:pt idx="157">
                  <c:v>2</c:v>
                </c:pt>
                <c:pt idx="158">
                  <c:v>2</c:v>
                </c:pt>
                <c:pt idx="159">
                  <c:v>2</c:v>
                </c:pt>
                <c:pt idx="160">
                  <c:v>2</c:v>
                </c:pt>
                <c:pt idx="161">
                  <c:v>2</c:v>
                </c:pt>
                <c:pt idx="162">
                  <c:v>2</c:v>
                </c:pt>
                <c:pt idx="163">
                  <c:v>2</c:v>
                </c:pt>
                <c:pt idx="164">
                  <c:v>2</c:v>
                </c:pt>
                <c:pt idx="165">
                  <c:v>2</c:v>
                </c:pt>
                <c:pt idx="166">
                  <c:v>2</c:v>
                </c:pt>
                <c:pt idx="167">
                  <c:v>2</c:v>
                </c:pt>
                <c:pt idx="168">
                  <c:v>2</c:v>
                </c:pt>
                <c:pt idx="169">
                  <c:v>2</c:v>
                </c:pt>
                <c:pt idx="170">
                  <c:v>2</c:v>
                </c:pt>
                <c:pt idx="171">
                  <c:v>2</c:v>
                </c:pt>
                <c:pt idx="172">
                  <c:v>2</c:v>
                </c:pt>
                <c:pt idx="173">
                  <c:v>2</c:v>
                </c:pt>
                <c:pt idx="174">
                  <c:v>2</c:v>
                </c:pt>
                <c:pt idx="175">
                  <c:v>2</c:v>
                </c:pt>
                <c:pt idx="176">
                  <c:v>2</c:v>
                </c:pt>
                <c:pt idx="177">
                  <c:v>2</c:v>
                </c:pt>
                <c:pt idx="178">
                  <c:v>2</c:v>
                </c:pt>
                <c:pt idx="179">
                  <c:v>2</c:v>
                </c:pt>
                <c:pt idx="180">
                  <c:v>2</c:v>
                </c:pt>
                <c:pt idx="181">
                  <c:v>2</c:v>
                </c:pt>
                <c:pt idx="182">
                  <c:v>2</c:v>
                </c:pt>
                <c:pt idx="183">
                  <c:v>2</c:v>
                </c:pt>
                <c:pt idx="184">
                  <c:v>2</c:v>
                </c:pt>
                <c:pt idx="185">
                  <c:v>2</c:v>
                </c:pt>
                <c:pt idx="186">
                  <c:v>2</c:v>
                </c:pt>
                <c:pt idx="187">
                  <c:v>2</c:v>
                </c:pt>
                <c:pt idx="188">
                  <c:v>2</c:v>
                </c:pt>
                <c:pt idx="189">
                  <c:v>2</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2</c:v>
                </c:pt>
                <c:pt idx="238">
                  <c:v>2</c:v>
                </c:pt>
                <c:pt idx="239">
                  <c:v>2</c:v>
                </c:pt>
                <c:pt idx="240">
                  <c:v>2</c:v>
                </c:pt>
                <c:pt idx="241">
                  <c:v>2</c:v>
                </c:pt>
                <c:pt idx="242">
                  <c:v>2</c:v>
                </c:pt>
                <c:pt idx="243">
                  <c:v>2</c:v>
                </c:pt>
                <c:pt idx="244">
                  <c:v>2</c:v>
                </c:pt>
                <c:pt idx="245">
                  <c:v>2</c:v>
                </c:pt>
                <c:pt idx="246">
                  <c:v>2</c:v>
                </c:pt>
                <c:pt idx="247">
                  <c:v>2</c:v>
                </c:pt>
                <c:pt idx="248">
                  <c:v>2</c:v>
                </c:pt>
                <c:pt idx="249">
                  <c:v>2</c:v>
                </c:pt>
                <c:pt idx="250">
                  <c:v>2</c:v>
                </c:pt>
                <c:pt idx="251">
                  <c:v>2</c:v>
                </c:pt>
                <c:pt idx="252">
                  <c:v>2</c:v>
                </c:pt>
                <c:pt idx="253">
                  <c:v>2</c:v>
                </c:pt>
                <c:pt idx="254">
                  <c:v>2</c:v>
                </c:pt>
                <c:pt idx="255">
                  <c:v>2</c:v>
                </c:pt>
                <c:pt idx="256">
                  <c:v>2</c:v>
                </c:pt>
                <c:pt idx="257">
                  <c:v>2</c:v>
                </c:pt>
                <c:pt idx="258">
                  <c:v>2</c:v>
                </c:pt>
                <c:pt idx="259">
                  <c:v>2</c:v>
                </c:pt>
                <c:pt idx="260">
                  <c:v>2</c:v>
                </c:pt>
                <c:pt idx="261">
                  <c:v>2</c:v>
                </c:pt>
                <c:pt idx="262">
                  <c:v>2</c:v>
                </c:pt>
                <c:pt idx="263">
                  <c:v>2</c:v>
                </c:pt>
                <c:pt idx="264">
                  <c:v>2</c:v>
                </c:pt>
                <c:pt idx="265">
                  <c:v>2</c:v>
                </c:pt>
                <c:pt idx="266">
                  <c:v>2</c:v>
                </c:pt>
                <c:pt idx="267">
                  <c:v>2</c:v>
                </c:pt>
                <c:pt idx="268">
                  <c:v>2</c:v>
                </c:pt>
                <c:pt idx="269">
                  <c:v>2</c:v>
                </c:pt>
                <c:pt idx="270">
                  <c:v>2</c:v>
                </c:pt>
                <c:pt idx="271">
                  <c:v>2</c:v>
                </c:pt>
                <c:pt idx="272">
                  <c:v>2</c:v>
                </c:pt>
                <c:pt idx="273">
                  <c:v>2</c:v>
                </c:pt>
                <c:pt idx="274">
                  <c:v>2</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c:v>
                </c:pt>
                <c:pt idx="426">
                  <c:v>1</c:v>
                </c:pt>
                <c:pt idx="427">
                  <c:v>1</c:v>
                </c:pt>
                <c:pt idx="428">
                  <c:v>1</c:v>
                </c:pt>
                <c:pt idx="429">
                  <c:v>1</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c:v>
                </c:pt>
                <c:pt idx="533">
                  <c:v>1</c:v>
                </c:pt>
                <c:pt idx="534">
                  <c:v>1</c:v>
                </c:pt>
                <c:pt idx="535">
                  <c:v>1</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c:v>
                </c:pt>
                <c:pt idx="641">
                  <c:v>1</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numCache>
            </c:numRef>
          </c:yVal>
          <c:smooth val="0"/>
          <c:extLst>
            <c:ext xmlns:c15="http://schemas.microsoft.com/office/drawing/2012/chart" uri="{02D57815-91ED-43cb-92C2-25804820EDAC}">
              <c15:filteredSeriesTitle>
                <c15:tx>
                  <c:strRef>
                    <c:extLst>
                      <c:ext uri="{02D57815-91ED-43cb-92C2-25804820EDAC}">
                        <c15:formulaRef>
                          <c15:sqref>Schools!$L$6</c15:sqref>
                        </c15:formulaRef>
                      </c:ext>
                    </c:extLst>
                    <c:strCache>
                      <c:ptCount val="1"/>
                      <c:pt idx="0">
                        <c:v>Filtered Count</c:v>
                      </c:pt>
                    </c:strCache>
                  </c:strRef>
                </c15:tx>
              </c15:filteredSeriesTitle>
            </c:ext>
          </c:extLst>
        </c:ser>
        <c:dLbls>
          <c:showLegendKey val="0"/>
          <c:showVal val="0"/>
          <c:showCatName val="0"/>
          <c:showSerName val="0"/>
          <c:showPercent val="0"/>
          <c:showBubbleSize val="0"/>
        </c:dLbls>
        <c:axId val="17524568"/>
        <c:axId val="17519472"/>
      </c:scatterChart>
      <c:valAx>
        <c:axId val="17524568"/>
        <c:scaling>
          <c:orientation val="minMax"/>
          <c:max val="1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r>
                  <a:rPr lang="en-US"/>
                  <a:t>Affiliation ID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crossAx val="17519472"/>
        <c:crosses val="autoZero"/>
        <c:crossBetween val="midCat"/>
      </c:valAx>
      <c:valAx>
        <c:axId val="17519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r>
                  <a:rPr lang="en-US"/>
                  <a:t>Teams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crossAx val="17524568"/>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CMU Serif" panose="02000603000000000000" pitchFamily="2" charset="0"/>
          <a:ea typeface="CMU Serif" panose="02000603000000000000" pitchFamily="2" charset="0"/>
          <a:cs typeface="CMU Serif" panose="02000603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5"/>
            </a:solidFill>
            <a:ln>
              <a:noFill/>
            </a:ln>
            <a:effectLst/>
          </c:spPr>
          <c:invertIfNegative val="0"/>
          <c:val>
            <c:numRef>
              <c:f>'Problem Statistics'!$C$2:$C$58</c:f>
              <c:numCache>
                <c:formatCode>General</c:formatCode>
                <c:ptCount val="57"/>
                <c:pt idx="0">
                  <c:v>1937</c:v>
                </c:pt>
                <c:pt idx="1">
                  <c:v>1648</c:v>
                </c:pt>
                <c:pt idx="2">
                  <c:v>1416</c:v>
                </c:pt>
                <c:pt idx="3">
                  <c:v>1421</c:v>
                </c:pt>
                <c:pt idx="4">
                  <c:v>1105</c:v>
                </c:pt>
                <c:pt idx="5">
                  <c:v>1368</c:v>
                </c:pt>
                <c:pt idx="6">
                  <c:v>1279</c:v>
                </c:pt>
                <c:pt idx="7">
                  <c:v>377</c:v>
                </c:pt>
                <c:pt idx="8">
                  <c:v>1194</c:v>
                </c:pt>
                <c:pt idx="9">
                  <c:v>1313</c:v>
                </c:pt>
                <c:pt idx="10">
                  <c:v>728</c:v>
                </c:pt>
                <c:pt idx="11">
                  <c:v>945</c:v>
                </c:pt>
                <c:pt idx="12">
                  <c:v>1146</c:v>
                </c:pt>
                <c:pt idx="13">
                  <c:v>1321</c:v>
                </c:pt>
                <c:pt idx="14">
                  <c:v>237</c:v>
                </c:pt>
                <c:pt idx="15">
                  <c:v>403</c:v>
                </c:pt>
                <c:pt idx="16">
                  <c:v>589</c:v>
                </c:pt>
                <c:pt idx="17">
                  <c:v>228</c:v>
                </c:pt>
                <c:pt idx="18">
                  <c:v>836</c:v>
                </c:pt>
                <c:pt idx="19">
                  <c:v>920</c:v>
                </c:pt>
                <c:pt idx="20">
                  <c:v>581</c:v>
                </c:pt>
                <c:pt idx="21">
                  <c:v>495</c:v>
                </c:pt>
                <c:pt idx="22">
                  <c:v>496</c:v>
                </c:pt>
                <c:pt idx="23">
                  <c:v>689</c:v>
                </c:pt>
                <c:pt idx="24">
                  <c:v>615</c:v>
                </c:pt>
                <c:pt idx="25">
                  <c:v>352</c:v>
                </c:pt>
                <c:pt idx="26">
                  <c:v>682</c:v>
                </c:pt>
                <c:pt idx="27">
                  <c:v>517</c:v>
                </c:pt>
                <c:pt idx="28">
                  <c:v>216</c:v>
                </c:pt>
                <c:pt idx="29">
                  <c:v>472</c:v>
                </c:pt>
                <c:pt idx="30">
                  <c:v>368</c:v>
                </c:pt>
                <c:pt idx="31">
                  <c:v>96</c:v>
                </c:pt>
                <c:pt idx="32">
                  <c:v>88</c:v>
                </c:pt>
                <c:pt idx="33">
                  <c:v>82</c:v>
                </c:pt>
                <c:pt idx="34">
                  <c:v>198</c:v>
                </c:pt>
                <c:pt idx="35">
                  <c:v>150</c:v>
                </c:pt>
                <c:pt idx="36">
                  <c:v>120</c:v>
                </c:pt>
                <c:pt idx="37">
                  <c:v>58</c:v>
                </c:pt>
                <c:pt idx="38">
                  <c:v>571</c:v>
                </c:pt>
                <c:pt idx="39">
                  <c:v>86</c:v>
                </c:pt>
                <c:pt idx="40">
                  <c:v>35</c:v>
                </c:pt>
                <c:pt idx="41">
                  <c:v>36</c:v>
                </c:pt>
                <c:pt idx="42">
                  <c:v>453</c:v>
                </c:pt>
                <c:pt idx="43">
                  <c:v>60</c:v>
                </c:pt>
                <c:pt idx="44">
                  <c:v>155</c:v>
                </c:pt>
                <c:pt idx="45">
                  <c:v>232</c:v>
                </c:pt>
                <c:pt idx="46">
                  <c:v>21</c:v>
                </c:pt>
                <c:pt idx="47">
                  <c:v>64</c:v>
                </c:pt>
                <c:pt idx="48">
                  <c:v>23</c:v>
                </c:pt>
                <c:pt idx="49">
                  <c:v>46</c:v>
                </c:pt>
                <c:pt idx="50">
                  <c:v>98</c:v>
                </c:pt>
                <c:pt idx="51">
                  <c:v>23</c:v>
                </c:pt>
                <c:pt idx="52">
                  <c:v>13</c:v>
                </c:pt>
                <c:pt idx="53">
                  <c:v>31</c:v>
                </c:pt>
                <c:pt idx="54">
                  <c:v>4</c:v>
                </c:pt>
                <c:pt idx="55">
                  <c:v>28</c:v>
                </c:pt>
                <c:pt idx="56">
                  <c:v>3</c:v>
                </c:pt>
              </c:numCache>
            </c:numRef>
          </c:val>
          <c:extLst>
            <c:ext xmlns:c15="http://schemas.microsoft.com/office/drawing/2012/chart" uri="{02D57815-91ED-43cb-92C2-25804820EDAC}">
              <c15:filteredSeriesTitle>
                <c15:tx>
                  <c:strRef>
                    <c:extLst>
                      <c:ext uri="{02D57815-91ED-43cb-92C2-25804820EDAC}">
                        <c15:formulaRef>
                          <c15:sqref>'Problem Statistics'!$C$1</c15:sqref>
                        </c15:formulaRef>
                      </c:ext>
                    </c:extLst>
                    <c:strCache>
                      <c:ptCount val="1"/>
                      <c:pt idx="0">
                        <c:v>Success</c:v>
                      </c:pt>
                    </c:strCache>
                  </c:strRef>
                </c15:tx>
              </c15:filteredSeriesTitle>
            </c:ext>
            <c:ext xmlns:c15="http://schemas.microsoft.com/office/drawing/2012/chart" uri="{02D57815-91ED-43cb-92C2-25804820EDAC}">
              <c15:filteredCategoryTitle>
                <c15:cat>
                  <c:strRef>
                    <c:extLst>
                      <c:ext uri="{02D57815-91ED-43cb-92C2-25804820EDAC}">
                        <c15:formulaRef>
                          <c15:sqref>'Problem Statistics'!$A$2:$A$58</c15:sqref>
                        </c15:formulaRef>
                      </c:ext>
                    </c:extLst>
                    <c:strCache>
                      <c:ptCount val="57"/>
                      <c:pt idx="0">
                        <c:v>Failure to Boot</c:v>
                      </c:pt>
                      <c:pt idx="1">
                        <c:v>Read the Manual</c:v>
                      </c:pt>
                      <c:pt idx="2">
                        <c:v>XMLOL</c:v>
                      </c:pt>
                      <c:pt idx="3">
                        <c:v>Technician Challenge</c:v>
                      </c:pt>
                      <c:pt idx="4">
                        <c:v>Grep is Your Friend</c:v>
                      </c:pt>
                      <c:pt idx="5">
                        <c:v>First Contact</c:v>
                      </c:pt>
                      <c:pt idx="6">
                        <c:v>Try Them All!</c:v>
                      </c:pt>
                      <c:pt idx="7">
                        <c:v>Trivial</c:v>
                      </c:pt>
                      <c:pt idx="8">
                        <c:v>GETKey</c:v>
                      </c:pt>
                      <c:pt idx="9">
                        <c:v>Spaceport Map</c:v>
                      </c:pt>
                      <c:pt idx="10">
                        <c:v>Bitwise</c:v>
                      </c:pt>
                      <c:pt idx="11">
                        <c:v>Yummy</c:v>
                      </c:pt>
                      <c:pt idx="12">
                        <c:v>Byte Code</c:v>
                      </c:pt>
                      <c:pt idx="13">
                        <c:v>CFG to C</c:v>
                      </c:pt>
                      <c:pt idx="14">
                        <c:v>Spamcarver</c:v>
                      </c:pt>
                      <c:pt idx="15">
                        <c:v>NAVSAT</c:v>
                      </c:pt>
                      <c:pt idx="16">
                        <c:v>Classic</c:v>
                      </c:pt>
                      <c:pt idx="17">
                        <c:v>RSA</c:v>
                      </c:pt>
                      <c:pt idx="18">
                        <c:v>Pilot Logic</c:v>
                      </c:pt>
                      <c:pt idx="19">
                        <c:v>Client-Side is the Best Side</c:v>
                      </c:pt>
                      <c:pt idx="20">
                        <c:v>Robomunication</c:v>
                      </c:pt>
                      <c:pt idx="21">
                        <c:v>Second Contact</c:v>
                      </c:pt>
                      <c:pt idx="22">
                        <c:v>Python Eval 1</c:v>
                      </c:pt>
                      <c:pt idx="23">
                        <c:v>avaJ</c:v>
                      </c:pt>
                      <c:pt idx="24">
                        <c:v>DDoS Detection</c:v>
                      </c:pt>
                      <c:pt idx="25">
                        <c:v>PHP2</c:v>
                      </c:pt>
                      <c:pt idx="26">
                        <c:v>hotcoffee</c:v>
                      </c:pt>
                      <c:pt idx="27">
                        <c:v>In Hex, No One Can Hear You Complain</c:v>
                      </c:pt>
                      <c:pt idx="28">
                        <c:v>Overflow 1</c:v>
                      </c:pt>
                      <c:pt idx="29">
                        <c:v>Python Eval 2</c:v>
                      </c:pt>
                      <c:pt idx="30">
                        <c:v>Pretty Hard Programming</c:v>
                      </c:pt>
                      <c:pt idx="31">
                        <c:v>ROP 1</c:v>
                      </c:pt>
                      <c:pt idx="32">
                        <c:v>Chromatophoria</c:v>
                      </c:pt>
                      <c:pt idx="33">
                        <c:v>Format 1</c:v>
                      </c:pt>
                      <c:pt idx="34">
                        <c:v>Overflow 2</c:v>
                      </c:pt>
                      <c:pt idx="35">
                        <c:v>Dark Star</c:v>
                      </c:pt>
                      <c:pt idx="36">
                        <c:v>Python Eval 3</c:v>
                      </c:pt>
                      <c:pt idx="37">
                        <c:v>Evergreen</c:v>
                      </c:pt>
                      <c:pt idx="38">
                        <c:v>Injection</c:v>
                      </c:pt>
                      <c:pt idx="39">
                        <c:v>PHP4</c:v>
                      </c:pt>
                      <c:pt idx="40">
                        <c:v>Black Hole</c:v>
                      </c:pt>
                      <c:pt idx="41">
                        <c:v>Core Decryption</c:v>
                      </c:pt>
                      <c:pt idx="42">
                        <c:v>Harder Serial</c:v>
                      </c:pt>
                      <c:pt idx="43">
                        <c:v>ROP 2</c:v>
                      </c:pt>
                      <c:pt idx="44">
                        <c:v>Overflow 3</c:v>
                      </c:pt>
                      <c:pt idx="45">
                        <c:v>PHP3</c:v>
                      </c:pt>
                      <c:pt idx="46">
                        <c:v>Broken CBC</c:v>
                      </c:pt>
                      <c:pt idx="47">
                        <c:v>Python Eval 4</c:v>
                      </c:pt>
                      <c:pt idx="48">
                        <c:v>Python Eval 5</c:v>
                      </c:pt>
                      <c:pt idx="49">
                        <c:v>ROP 3</c:v>
                      </c:pt>
                      <c:pt idx="50">
                        <c:v>Overflow 4</c:v>
                      </c:pt>
                      <c:pt idx="51">
                        <c:v>ROP 4</c:v>
                      </c:pt>
                      <c:pt idx="52">
                        <c:v>Format 2</c:v>
                      </c:pt>
                      <c:pt idx="53">
                        <c:v>Broken RSA</c:v>
                      </c:pt>
                      <c:pt idx="54">
                        <c:v>Mildly Evil</c:v>
                      </c:pt>
                      <c:pt idx="55">
                        <c:v>Overflow 5</c:v>
                      </c:pt>
                      <c:pt idx="56">
                        <c:v>moreevil</c:v>
                      </c:pt>
                    </c:strCache>
                  </c:strRef>
                </c15:cat>
              </c15:filteredCategoryTitle>
            </c:ext>
          </c:extLst>
        </c:ser>
        <c:ser>
          <c:idx val="1"/>
          <c:order val="1"/>
          <c:spPr>
            <a:solidFill>
              <a:schemeClr val="accent1"/>
            </a:solidFill>
            <a:ln>
              <a:noFill/>
            </a:ln>
            <a:effectLst/>
          </c:spPr>
          <c:invertIfNegative val="0"/>
          <c:val>
            <c:numRef>
              <c:f>'Problem Statistics'!$E$2:$E$58</c:f>
              <c:numCache>
                <c:formatCode>General</c:formatCode>
                <c:ptCount val="57"/>
                <c:pt idx="0">
                  <c:v>27</c:v>
                </c:pt>
                <c:pt idx="1">
                  <c:v>87</c:v>
                </c:pt>
                <c:pt idx="2">
                  <c:v>181</c:v>
                </c:pt>
                <c:pt idx="3">
                  <c:v>21</c:v>
                </c:pt>
                <c:pt idx="4">
                  <c:v>354</c:v>
                </c:pt>
                <c:pt idx="5">
                  <c:v>257</c:v>
                </c:pt>
                <c:pt idx="6">
                  <c:v>27</c:v>
                </c:pt>
                <c:pt idx="7">
                  <c:v>260</c:v>
                </c:pt>
                <c:pt idx="8">
                  <c:v>206</c:v>
                </c:pt>
                <c:pt idx="9">
                  <c:v>99</c:v>
                </c:pt>
                <c:pt idx="10">
                  <c:v>443</c:v>
                </c:pt>
                <c:pt idx="11">
                  <c:v>332</c:v>
                </c:pt>
                <c:pt idx="12">
                  <c:v>57</c:v>
                </c:pt>
                <c:pt idx="13">
                  <c:v>56</c:v>
                </c:pt>
                <c:pt idx="14">
                  <c:v>299</c:v>
                </c:pt>
                <c:pt idx="15">
                  <c:v>98</c:v>
                </c:pt>
                <c:pt idx="16">
                  <c:v>69</c:v>
                </c:pt>
                <c:pt idx="17">
                  <c:v>315</c:v>
                </c:pt>
                <c:pt idx="18">
                  <c:v>103</c:v>
                </c:pt>
                <c:pt idx="19">
                  <c:v>6</c:v>
                </c:pt>
                <c:pt idx="20">
                  <c:v>78</c:v>
                </c:pt>
                <c:pt idx="21">
                  <c:v>119</c:v>
                </c:pt>
                <c:pt idx="22">
                  <c:v>126</c:v>
                </c:pt>
                <c:pt idx="23">
                  <c:v>58</c:v>
                </c:pt>
                <c:pt idx="24">
                  <c:v>445</c:v>
                </c:pt>
                <c:pt idx="25">
                  <c:v>221</c:v>
                </c:pt>
                <c:pt idx="26">
                  <c:v>49</c:v>
                </c:pt>
                <c:pt idx="27">
                  <c:v>90</c:v>
                </c:pt>
                <c:pt idx="28">
                  <c:v>65</c:v>
                </c:pt>
                <c:pt idx="29">
                  <c:v>24</c:v>
                </c:pt>
                <c:pt idx="30">
                  <c:v>198</c:v>
                </c:pt>
                <c:pt idx="31">
                  <c:v>93</c:v>
                </c:pt>
                <c:pt idx="32">
                  <c:v>329</c:v>
                </c:pt>
                <c:pt idx="33">
                  <c:v>155</c:v>
                </c:pt>
                <c:pt idx="34">
                  <c:v>8</c:v>
                </c:pt>
                <c:pt idx="35">
                  <c:v>164</c:v>
                </c:pt>
                <c:pt idx="36">
                  <c:v>39</c:v>
                </c:pt>
                <c:pt idx="37">
                  <c:v>384</c:v>
                </c:pt>
                <c:pt idx="38">
                  <c:v>137</c:v>
                </c:pt>
                <c:pt idx="39">
                  <c:v>62</c:v>
                </c:pt>
                <c:pt idx="40">
                  <c:v>365</c:v>
                </c:pt>
                <c:pt idx="41">
                  <c:v>163</c:v>
                </c:pt>
                <c:pt idx="42">
                  <c:v>81</c:v>
                </c:pt>
                <c:pt idx="43">
                  <c:v>17</c:v>
                </c:pt>
                <c:pt idx="44">
                  <c:v>10</c:v>
                </c:pt>
                <c:pt idx="45">
                  <c:v>79</c:v>
                </c:pt>
                <c:pt idx="46">
                  <c:v>203</c:v>
                </c:pt>
                <c:pt idx="47">
                  <c:v>14</c:v>
                </c:pt>
                <c:pt idx="48">
                  <c:v>32</c:v>
                </c:pt>
                <c:pt idx="49">
                  <c:v>13</c:v>
                </c:pt>
                <c:pt idx="50">
                  <c:v>13</c:v>
                </c:pt>
                <c:pt idx="51">
                  <c:v>17</c:v>
                </c:pt>
                <c:pt idx="52">
                  <c:v>34</c:v>
                </c:pt>
                <c:pt idx="53">
                  <c:v>125</c:v>
                </c:pt>
                <c:pt idx="54">
                  <c:v>225</c:v>
                </c:pt>
                <c:pt idx="55">
                  <c:v>25</c:v>
                </c:pt>
                <c:pt idx="56">
                  <c:v>234</c:v>
                </c:pt>
              </c:numCache>
            </c:numRef>
          </c:val>
          <c:extLst>
            <c:ext xmlns:c15="http://schemas.microsoft.com/office/drawing/2012/chart" uri="{02D57815-91ED-43cb-92C2-25804820EDAC}">
              <c15:filteredSeriesTitle>
                <c15:tx>
                  <c:strRef>
                    <c:extLst>
                      <c:ext uri="{02D57815-91ED-43cb-92C2-25804820EDAC}">
                        <c15:formulaRef>
                          <c15:sqref>'Problem Statistics'!$E$1</c15:sqref>
                        </c15:formulaRef>
                      </c:ext>
                    </c:extLst>
                    <c:strCache>
                      <c:ptCount val="1"/>
                      <c:pt idx="0">
                        <c:v>Attempted</c:v>
                      </c:pt>
                    </c:strCache>
                  </c:strRef>
                </c15:tx>
              </c15:filteredSeriesTitle>
            </c:ext>
            <c:ext xmlns:c15="http://schemas.microsoft.com/office/drawing/2012/chart" uri="{02D57815-91ED-43cb-92C2-25804820EDAC}">
              <c15:filteredCategoryTitle>
                <c15:cat>
                  <c:strRef>
                    <c:extLst>
                      <c:ext uri="{02D57815-91ED-43cb-92C2-25804820EDAC}">
                        <c15:formulaRef>
                          <c15:sqref>'Problem Statistics'!$A$2:$A$58</c15:sqref>
                        </c15:formulaRef>
                      </c:ext>
                    </c:extLst>
                    <c:strCache>
                      <c:ptCount val="57"/>
                      <c:pt idx="0">
                        <c:v>Failure to Boot</c:v>
                      </c:pt>
                      <c:pt idx="1">
                        <c:v>Read the Manual</c:v>
                      </c:pt>
                      <c:pt idx="2">
                        <c:v>XMLOL</c:v>
                      </c:pt>
                      <c:pt idx="3">
                        <c:v>Technician Challenge</c:v>
                      </c:pt>
                      <c:pt idx="4">
                        <c:v>Grep is Your Friend</c:v>
                      </c:pt>
                      <c:pt idx="5">
                        <c:v>First Contact</c:v>
                      </c:pt>
                      <c:pt idx="6">
                        <c:v>Try Them All!</c:v>
                      </c:pt>
                      <c:pt idx="7">
                        <c:v>Trivial</c:v>
                      </c:pt>
                      <c:pt idx="8">
                        <c:v>GETKey</c:v>
                      </c:pt>
                      <c:pt idx="9">
                        <c:v>Spaceport Map</c:v>
                      </c:pt>
                      <c:pt idx="10">
                        <c:v>Bitwise</c:v>
                      </c:pt>
                      <c:pt idx="11">
                        <c:v>Yummy</c:v>
                      </c:pt>
                      <c:pt idx="12">
                        <c:v>Byte Code</c:v>
                      </c:pt>
                      <c:pt idx="13">
                        <c:v>CFG to C</c:v>
                      </c:pt>
                      <c:pt idx="14">
                        <c:v>Spamcarver</c:v>
                      </c:pt>
                      <c:pt idx="15">
                        <c:v>NAVSAT</c:v>
                      </c:pt>
                      <c:pt idx="16">
                        <c:v>Classic</c:v>
                      </c:pt>
                      <c:pt idx="17">
                        <c:v>RSA</c:v>
                      </c:pt>
                      <c:pt idx="18">
                        <c:v>Pilot Logic</c:v>
                      </c:pt>
                      <c:pt idx="19">
                        <c:v>Client-Side is the Best Side</c:v>
                      </c:pt>
                      <c:pt idx="20">
                        <c:v>Robomunication</c:v>
                      </c:pt>
                      <c:pt idx="21">
                        <c:v>Second Contact</c:v>
                      </c:pt>
                      <c:pt idx="22">
                        <c:v>Python Eval 1</c:v>
                      </c:pt>
                      <c:pt idx="23">
                        <c:v>avaJ</c:v>
                      </c:pt>
                      <c:pt idx="24">
                        <c:v>DDoS Detection</c:v>
                      </c:pt>
                      <c:pt idx="25">
                        <c:v>PHP2</c:v>
                      </c:pt>
                      <c:pt idx="26">
                        <c:v>hotcoffee</c:v>
                      </c:pt>
                      <c:pt idx="27">
                        <c:v>In Hex, No One Can Hear You Complain</c:v>
                      </c:pt>
                      <c:pt idx="28">
                        <c:v>Overflow 1</c:v>
                      </c:pt>
                      <c:pt idx="29">
                        <c:v>Python Eval 2</c:v>
                      </c:pt>
                      <c:pt idx="30">
                        <c:v>Pretty Hard Programming</c:v>
                      </c:pt>
                      <c:pt idx="31">
                        <c:v>ROP 1</c:v>
                      </c:pt>
                      <c:pt idx="32">
                        <c:v>Chromatophoria</c:v>
                      </c:pt>
                      <c:pt idx="33">
                        <c:v>Format 1</c:v>
                      </c:pt>
                      <c:pt idx="34">
                        <c:v>Overflow 2</c:v>
                      </c:pt>
                      <c:pt idx="35">
                        <c:v>Dark Star</c:v>
                      </c:pt>
                      <c:pt idx="36">
                        <c:v>Python Eval 3</c:v>
                      </c:pt>
                      <c:pt idx="37">
                        <c:v>Evergreen</c:v>
                      </c:pt>
                      <c:pt idx="38">
                        <c:v>Injection</c:v>
                      </c:pt>
                      <c:pt idx="39">
                        <c:v>PHP4</c:v>
                      </c:pt>
                      <c:pt idx="40">
                        <c:v>Black Hole</c:v>
                      </c:pt>
                      <c:pt idx="41">
                        <c:v>Core Decryption</c:v>
                      </c:pt>
                      <c:pt idx="42">
                        <c:v>Harder Serial</c:v>
                      </c:pt>
                      <c:pt idx="43">
                        <c:v>ROP 2</c:v>
                      </c:pt>
                      <c:pt idx="44">
                        <c:v>Overflow 3</c:v>
                      </c:pt>
                      <c:pt idx="45">
                        <c:v>PHP3</c:v>
                      </c:pt>
                      <c:pt idx="46">
                        <c:v>Broken CBC</c:v>
                      </c:pt>
                      <c:pt idx="47">
                        <c:v>Python Eval 4</c:v>
                      </c:pt>
                      <c:pt idx="48">
                        <c:v>Python Eval 5</c:v>
                      </c:pt>
                      <c:pt idx="49">
                        <c:v>ROP 3</c:v>
                      </c:pt>
                      <c:pt idx="50">
                        <c:v>Overflow 4</c:v>
                      </c:pt>
                      <c:pt idx="51">
                        <c:v>ROP 4</c:v>
                      </c:pt>
                      <c:pt idx="52">
                        <c:v>Format 2</c:v>
                      </c:pt>
                      <c:pt idx="53">
                        <c:v>Broken RSA</c:v>
                      </c:pt>
                      <c:pt idx="54">
                        <c:v>Mildly Evil</c:v>
                      </c:pt>
                      <c:pt idx="55">
                        <c:v>Overflow 5</c:v>
                      </c:pt>
                      <c:pt idx="56">
                        <c:v>moreevil</c:v>
                      </c:pt>
                    </c:strCache>
                  </c:strRef>
                </c15:cat>
              </c15:filteredCategoryTitle>
            </c:ext>
          </c:extLst>
        </c:ser>
        <c:dLbls>
          <c:showLegendKey val="0"/>
          <c:showVal val="0"/>
          <c:showCatName val="0"/>
          <c:showSerName val="0"/>
          <c:showPercent val="0"/>
          <c:showBubbleSize val="0"/>
        </c:dLbls>
        <c:gapWidth val="182"/>
        <c:overlap val="100"/>
        <c:axId val="17524960"/>
        <c:axId val="17521824"/>
      </c:barChart>
      <c:catAx>
        <c:axId val="17524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crossAx val="17521824"/>
        <c:crosses val="autoZero"/>
        <c:auto val="1"/>
        <c:lblAlgn val="ctr"/>
        <c:lblOffset val="100"/>
        <c:tickLblSkip val="1"/>
        <c:noMultiLvlLbl val="0"/>
      </c:catAx>
      <c:valAx>
        <c:axId val="17521824"/>
        <c:scaling>
          <c:orientation val="minMax"/>
          <c:max val="22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r>
                  <a:rPr lang="en-US"/>
                  <a:t>Teams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crossAx val="17524960"/>
        <c:crosses val="autoZero"/>
        <c:crossBetween val="between"/>
      </c:valAx>
      <c:spPr>
        <a:noFill/>
        <a:ln>
          <a:noFill/>
        </a:ln>
        <a:effectLst/>
      </c:spPr>
    </c:plotArea>
    <c:legend>
      <c:legendPos val="r"/>
      <c:overlay val="1"/>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MU Serif" panose="02000603000000000000" pitchFamily="2" charset="0"/>
              <a:ea typeface="CMU Serif" panose="02000603000000000000" pitchFamily="2" charset="0"/>
              <a:cs typeface="CMU Serif" panose="02000603000000000000" pitchFamily="2" charset="0"/>
            </a:defRPr>
          </a:pPr>
          <a:endParaRPr lang="en-US"/>
        </a:p>
      </c:txPr>
    </c:legend>
    <c:plotVisOnly val="1"/>
    <c:dispBlanksAs val="gap"/>
    <c:showDLblsOverMax val="0"/>
  </c:chart>
  <c:spPr>
    <a:noFill/>
    <a:ln>
      <a:noFill/>
    </a:ln>
    <a:effectLst/>
  </c:spPr>
  <c:txPr>
    <a:bodyPr/>
    <a:lstStyle/>
    <a:p>
      <a:pPr>
        <a:defRPr sz="1000">
          <a:latin typeface="CMU Serif" panose="02000603000000000000" pitchFamily="2" charset="0"/>
          <a:ea typeface="CMU Serif" panose="02000603000000000000" pitchFamily="2" charset="0"/>
          <a:cs typeface="CMU Serif" panose="02000603000000000000"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'Learning Effectiveness'!$D$2:$D$6</c:f>
              <c:numCache>
                <c:formatCode>General</c:formatCode>
                <c:ptCount val="5"/>
                <c:pt idx="0">
                  <c:v>16</c:v>
                </c:pt>
                <c:pt idx="1">
                  <c:v>28</c:v>
                </c:pt>
                <c:pt idx="2">
                  <c:v>70</c:v>
                </c:pt>
                <c:pt idx="3">
                  <c:v>103</c:v>
                </c:pt>
                <c:pt idx="4">
                  <c:v>131</c:v>
                </c:pt>
              </c:numCache>
            </c:numRef>
          </c:val>
          <c:extLst>
            <c:ext xmlns:c15="http://schemas.microsoft.com/office/drawing/2012/chart" uri="{02D57815-91ED-43cb-92C2-25804820EDAC}">
              <c15:filteredCategoryTitle>
                <c15:cat>
                  <c:strRef>
                    <c:extLst>
                      <c:ext uri="{02D57815-91ED-43cb-92C2-25804820EDAC}">
                        <c15:formulaRef>
                          <c15:sqref>'Learning Effectiveness'!$F$2:$F$6</c15:sqref>
                        </c15:formulaRef>
                      </c:ext>
                    </c:extLst>
                    <c:strCache>
                      <c:ptCount val="5"/>
                      <c:pt idx="0">
                        <c:v>1 (Less)</c:v>
                      </c:pt>
                      <c:pt idx="1">
                        <c:v>2</c:v>
                      </c:pt>
                      <c:pt idx="2">
                        <c:v>3</c:v>
                      </c:pt>
                      <c:pt idx="3">
                        <c:v>4</c:v>
                      </c:pt>
                      <c:pt idx="4">
                        <c:v>5 (More)</c:v>
                      </c:pt>
                    </c:strCache>
                  </c:strRef>
                </c15:cat>
              </c15:filteredCategoryTitle>
            </c:ext>
          </c:extLst>
        </c:ser>
        <c:dLbls>
          <c:showLegendKey val="0"/>
          <c:showVal val="0"/>
          <c:showCatName val="0"/>
          <c:showSerName val="0"/>
          <c:showPercent val="0"/>
          <c:showBubbleSize val="0"/>
        </c:dLbls>
        <c:gapWidth val="219"/>
        <c:overlap val="-27"/>
        <c:axId val="17522216"/>
        <c:axId val="17519864"/>
      </c:barChart>
      <c:catAx>
        <c:axId val="1752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19864"/>
        <c:crosses val="autoZero"/>
        <c:auto val="1"/>
        <c:lblAlgn val="ctr"/>
        <c:lblOffset val="100"/>
        <c:noMultiLvlLbl val="0"/>
      </c:catAx>
      <c:valAx>
        <c:axId val="17519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Survey Responses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22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val>
            <c:numRef>
              <c:f>'Teacher Response'!$B$2:$B$3</c:f>
              <c:numCache>
                <c:formatCode>General</c:formatCode>
                <c:ptCount val="2"/>
                <c:pt idx="0">
                  <c:v>36</c:v>
                </c:pt>
                <c:pt idx="1">
                  <c:v>0</c:v>
                </c:pt>
              </c:numCache>
            </c:numRef>
          </c:val>
          <c:extLst>
            <c:ext xmlns:c15="http://schemas.microsoft.com/office/drawing/2012/chart" uri="{02D57815-91ED-43cb-92C2-25804820EDAC}">
              <c15:filteredCategoryTitle>
                <c15:cat>
                  <c:strRef>
                    <c:extLst>
                      <c:ext uri="{02D57815-91ED-43cb-92C2-25804820EDAC}">
                        <c15:formulaRef>
                          <c15:sqref>'Teacher Response'!$A$2:$A$3</c15:sqref>
                        </c15:formulaRef>
                      </c:ext>
                    </c:extLst>
                    <c:strCache>
                      <c:ptCount val="2"/>
                      <c:pt idx="0">
                        <c:v>Yes</c:v>
                      </c:pt>
                      <c:pt idx="1">
                        <c:v>No</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281C90-955A-E944-AB32-466E55900D6A}" type="datetime1">
              <a:rPr lang="en-US" smtClean="0"/>
              <a:t>5/23/2014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F8D97-067E-974E-BD5D-FA8C0988A610}" type="slidenum">
              <a:rPr lang="en-US" smtClean="0"/>
              <a:t>‹#›</a:t>
            </a:fld>
            <a:endParaRPr lang="en-US" dirty="0"/>
          </a:p>
        </p:txBody>
      </p:sp>
    </p:spTree>
    <p:extLst>
      <p:ext uri="{BB962C8B-B14F-4D97-AF65-F5344CB8AC3E}">
        <p14:creationId xmlns:p14="http://schemas.microsoft.com/office/powerpoint/2010/main" val="25950919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EA11A-7C1A-F544-A99B-661F38A45889}" type="datetime1">
              <a:rPr lang="en-US" smtClean="0"/>
              <a:t>5/23/2014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45A8A3-9FBB-431D-AAA8-BEEA360F5701}" type="slidenum">
              <a:rPr lang="en-US" smtClean="0"/>
              <a:t>‹#›</a:t>
            </a:fld>
            <a:endParaRPr lang="en-US" dirty="0"/>
          </a:p>
        </p:txBody>
      </p:sp>
    </p:spTree>
    <p:extLst>
      <p:ext uri="{BB962C8B-B14F-4D97-AF65-F5344CB8AC3E}">
        <p14:creationId xmlns:p14="http://schemas.microsoft.com/office/powerpoint/2010/main" val="32917664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1</a:t>
            </a:fld>
            <a:endParaRPr lang="en-US"/>
          </a:p>
        </p:txBody>
      </p:sp>
    </p:spTree>
    <p:extLst>
      <p:ext uri="{BB962C8B-B14F-4D97-AF65-F5344CB8AC3E}">
        <p14:creationId xmlns:p14="http://schemas.microsoft.com/office/powerpoint/2010/main" val="354401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9</a:t>
            </a:fld>
            <a:endParaRPr lang="en-US" dirty="0"/>
          </a:p>
        </p:txBody>
      </p:sp>
    </p:spTree>
    <p:extLst>
      <p:ext uri="{BB962C8B-B14F-4D97-AF65-F5344CB8AC3E}">
        <p14:creationId xmlns:p14="http://schemas.microsoft.com/office/powerpoint/2010/main" val="336447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26</a:t>
            </a:fld>
            <a:endParaRPr lang="en-US" dirty="0"/>
          </a:p>
        </p:txBody>
      </p:sp>
    </p:spTree>
    <p:extLst>
      <p:ext uri="{BB962C8B-B14F-4D97-AF65-F5344CB8AC3E}">
        <p14:creationId xmlns:p14="http://schemas.microsoft.com/office/powerpoint/2010/main" val="352948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A8A3-9FBB-431D-AAA8-BEEA360F5701}" type="slidenum">
              <a:rPr lang="en-US" smtClean="0"/>
              <a:t>56</a:t>
            </a:fld>
            <a:endParaRPr lang="en-US" dirty="0"/>
          </a:p>
        </p:txBody>
      </p:sp>
    </p:spTree>
    <p:extLst>
      <p:ext uri="{BB962C8B-B14F-4D97-AF65-F5344CB8AC3E}">
        <p14:creationId xmlns:p14="http://schemas.microsoft.com/office/powerpoint/2010/main" val="2548738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xml"/><Relationship Id="rId5" Type="http://schemas.openxmlformats.org/officeDocument/2006/relationships/tags" Target="../tags/tag25.xml"/><Relationship Id="rId4" Type="http://schemas.openxmlformats.org/officeDocument/2006/relationships/tags" Target="../tags/tag2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7"/>
            <a:ext cx="7772400" cy="1470025"/>
          </a:xfrm>
        </p:spPr>
        <p:txBody>
          <a:bodyPr/>
          <a:lstStyle>
            <a:lvl1pPr>
              <a:defRPr b="0" i="0">
                <a:solidFill>
                  <a:schemeClr val="tx2"/>
                </a:solidFill>
                <a:latin typeface="+mj-lt"/>
                <a:cs typeface="Calibri"/>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b="0" i="0">
                <a:solidFill>
                  <a:srgbClr val="000000"/>
                </a:solidFill>
                <a:latin typeface="+mj-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A99170D3-89C4-BB42-836D-D925400CC7A3}" type="datetime1">
              <a:rPr lang="en-US" smtClean="0"/>
              <a:t>5/23/2014</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1046575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4"/>
            </p:custDataLst>
          </p:nvPr>
        </p:nvSpPr>
        <p:spPr/>
        <p:txBody>
          <a:bodyPr/>
          <a:lstStyle/>
          <a:p>
            <a:fld id="{3C1F5B7F-F702-E24B-B97E-863D4E495E13}" type="datetime1">
              <a:rPr lang="en-US" smtClean="0"/>
              <a:t>5/23/2014</a:t>
            </a:fld>
            <a:endParaRPr lang="en-US" dirty="0"/>
          </a:p>
        </p:txBody>
      </p:sp>
      <p:sp>
        <p:nvSpPr>
          <p:cNvPr id="6" name="Footer Placeholder 5"/>
          <p:cNvSpPr>
            <a:spLocks noGrp="1"/>
          </p:cNvSpPr>
          <p:nvPr>
            <p:ph type="ftr" sz="quarter" idx="11"/>
            <p:custDataLst>
              <p:tags r:id="rId5"/>
            </p:custDataLst>
          </p:nvPr>
        </p:nvSpPr>
        <p:spPr/>
        <p:txBody>
          <a:bodyPr/>
          <a:lstStyle/>
          <a:p>
            <a:endParaRPr lang="en-US" dirty="0"/>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321823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CA9756D6-8139-C44F-931B-372F152FA7C2}" type="datetime1">
              <a:rPr lang="en-US" smtClean="0"/>
              <a:t>5/23/2014</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4153715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40"/>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457200" y="274640"/>
            <a:ext cx="6019800" cy="5851525"/>
          </a:xfrm>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2DE4327B-086F-C14D-B06F-CE57E273F375}" type="datetime1">
              <a:rPr lang="en-US" smtClean="0"/>
              <a:t>5/23/2014</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132564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2"/>
            <a:ext cx="40386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fld id="{E2D3BD3B-C321-3747-A281-298A36F52409}" type="datetime1">
              <a:rPr lang="en-US" smtClean="0"/>
              <a:t>5/23/2014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fld id="{9AD5B71E-FB01-F541-8DE0-7E75CAB5AD6F}" type="slidenum">
              <a:rPr lang="en-GB"/>
              <a:pPr/>
              <a:t>‹#›</a:t>
            </a:fld>
            <a:endParaRPr lang="en-GB" dirty="0"/>
          </a:p>
        </p:txBody>
      </p:sp>
    </p:spTree>
    <p:extLst>
      <p:ext uri="{BB962C8B-B14F-4D97-AF65-F5344CB8AC3E}">
        <p14:creationId xmlns:p14="http://schemas.microsoft.com/office/powerpoint/2010/main" val="17273560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custDataLst>
              <p:tags r:id="rId3"/>
            </p:custDataLst>
          </p:nvPr>
        </p:nvSpPr>
        <p:spPr/>
        <p:txBody>
          <a:bodyPr/>
          <a:lstStyle/>
          <a:p>
            <a:fld id="{5DD7A3CB-B31F-F44D-BE5E-9BB9DAE334F7}" type="datetime1">
              <a:rPr lang="en-US" smtClean="0"/>
              <a:t>5/23/2014</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13894157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57200" y="3034508"/>
            <a:ext cx="6951274" cy="1308892"/>
          </a:xfrm>
        </p:spPr>
        <p:txBody>
          <a:bodyPr anchor="t"/>
          <a:lstStyle>
            <a:lvl1pPr algn="l">
              <a:defRPr sz="4000" b="1" i="0" cap="none">
                <a:latin typeface="+mj-lt"/>
                <a:cs typeface="Calibri"/>
              </a:defRPr>
            </a:lvl1pPr>
          </a:lstStyle>
          <a:p>
            <a:r>
              <a:rPr lang="en-US" dirty="0" smtClean="0"/>
              <a:t>Section Header</a:t>
            </a:r>
            <a:endParaRPr lang="en-US" dirty="0"/>
          </a:p>
        </p:txBody>
      </p:sp>
      <p:sp>
        <p:nvSpPr>
          <p:cNvPr id="3" name="Text Placeholder 2"/>
          <p:cNvSpPr>
            <a:spLocks noGrp="1"/>
          </p:cNvSpPr>
          <p:nvPr>
            <p:ph type="body" idx="1"/>
            <p:custDataLst>
              <p:tags r:id="rId2"/>
            </p:custDataLst>
          </p:nvPr>
        </p:nvSpPr>
        <p:spPr>
          <a:xfrm>
            <a:off x="474135" y="1524002"/>
            <a:ext cx="6951274" cy="1500187"/>
          </a:xfrm>
        </p:spPr>
        <p:txBody>
          <a:bodyPr lIns="0" rIns="0" anchor="b" anchorCtr="0"/>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58842061-E09A-C64F-AC91-6B22DD773FB7}" type="datetime1">
              <a:rPr lang="en-US" smtClean="0"/>
              <a:t>5/23/2014</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4045139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264380" y="2013343"/>
            <a:ext cx="6951274" cy="753670"/>
          </a:xfrm>
        </p:spPr>
        <p:txBody>
          <a:bodyPr anchor="t"/>
          <a:lstStyle>
            <a:lvl1pPr algn="l">
              <a:defRPr sz="4000" b="0" i="0" cap="none">
                <a:latin typeface="+mj-lt"/>
                <a:cs typeface="Calibri"/>
              </a:defRPr>
            </a:lvl1pPr>
          </a:lstStyle>
          <a:p>
            <a:r>
              <a:rPr lang="en-US" dirty="0" smtClean="0"/>
              <a:t>Section Header 2</a:t>
            </a:r>
            <a:endParaRPr lang="en-US" dirty="0"/>
          </a:p>
        </p:txBody>
      </p:sp>
      <p:sp>
        <p:nvSpPr>
          <p:cNvPr id="3" name="Text Placeholder 2"/>
          <p:cNvSpPr>
            <a:spLocks noGrp="1"/>
          </p:cNvSpPr>
          <p:nvPr>
            <p:ph type="body" idx="1"/>
            <p:custDataLst>
              <p:tags r:id="rId2"/>
            </p:custDataLst>
          </p:nvPr>
        </p:nvSpPr>
        <p:spPr>
          <a:xfrm>
            <a:off x="1264380" y="2919415"/>
            <a:ext cx="6951274" cy="1500187"/>
          </a:xfrm>
        </p:spPr>
        <p:txBody>
          <a:bodyPr anchor="t"/>
          <a:lstStyle>
            <a:lvl1pPr marL="457200" indent="-457200" algn="l">
              <a:buFont typeface="+mj-lt"/>
              <a:buAutoNum type="arabicPeriod"/>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custDataLst>
              <p:tags r:id="rId3"/>
            </p:custDataLst>
          </p:nvPr>
        </p:nvSpPr>
        <p:spPr/>
        <p:txBody>
          <a:bodyPr/>
          <a:lstStyle/>
          <a:p>
            <a:fld id="{C88B15C4-75F8-8145-B332-9C9E6CC1694D}" type="datetime1">
              <a:rPr lang="en-US" smtClean="0"/>
              <a:t>5/23/2014</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6264981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Content Placeholder 2"/>
          <p:cNvSpPr>
            <a:spLocks noGrp="1"/>
          </p:cNvSpPr>
          <p:nvPr>
            <p:ph sz="half" idx="1"/>
            <p:custDataLst>
              <p:tags r:id="rId2"/>
            </p:custDataLst>
          </p:nvPr>
        </p:nvSpPr>
        <p:spPr>
          <a:xfrm>
            <a:off x="457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custDataLst>
              <p:tags r:id="rId3"/>
            </p:custDataLst>
          </p:nvPr>
        </p:nvSpPr>
        <p:spPr>
          <a:xfrm>
            <a:off x="4648200" y="1447800"/>
            <a:ext cx="4038600" cy="4678363"/>
          </a:xfrm>
        </p:spPr>
        <p:txBody>
          <a:bodyPr anchor="t" anchorCtr="0">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7"/>
          <p:cNvSpPr>
            <a:spLocks noGrp="1"/>
          </p:cNvSpPr>
          <p:nvPr>
            <p:ph type="dt" sz="half" idx="10"/>
          </p:nvPr>
        </p:nvSpPr>
        <p:spPr/>
        <p:txBody>
          <a:bodyPr/>
          <a:lstStyle/>
          <a:p>
            <a:fld id="{100DE902-58D7-5940-B7B2-BB1B96F0CB4F}" type="datetime1">
              <a:rPr lang="en-US" smtClean="0"/>
              <a:t>5/23/2014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B747839D-A323-47F3-909F-548499399628}" type="slidenum">
              <a:rPr lang="en-US" smtClean="0"/>
              <a:pPr/>
              <a:t>‹#›</a:t>
            </a:fld>
            <a:endParaRPr lang="en-US" dirty="0"/>
          </a:p>
        </p:txBody>
      </p:sp>
    </p:spTree>
    <p:extLst>
      <p:ext uri="{BB962C8B-B14F-4D97-AF65-F5344CB8AC3E}">
        <p14:creationId xmlns:p14="http://schemas.microsoft.com/office/powerpoint/2010/main" val="28313200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custDataLst>
              <p:tags r:id="rId2"/>
            </p:custDataLst>
          </p:nvPr>
        </p:nvSpPr>
        <p:spPr>
          <a:xfrm>
            <a:off x="457200" y="1535115"/>
            <a:ext cx="4040188"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custDataLst>
              <p:tags r:id="rId3"/>
            </p:custDataLst>
          </p:nvPr>
        </p:nvSpPr>
        <p:spPr>
          <a:xfrm>
            <a:off x="457200" y="1981202"/>
            <a:ext cx="4040188"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custDataLst>
              <p:tags r:id="rId4"/>
            </p:custDataLst>
          </p:nvPr>
        </p:nvSpPr>
        <p:spPr>
          <a:xfrm>
            <a:off x="4645026" y="1535115"/>
            <a:ext cx="4041775" cy="446087"/>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custDataLst>
              <p:tags r:id="rId5"/>
            </p:custDataLst>
          </p:nvPr>
        </p:nvSpPr>
        <p:spPr>
          <a:xfrm>
            <a:off x="4645026" y="1981202"/>
            <a:ext cx="4041775" cy="4144963"/>
          </a:xfrm>
        </p:spPr>
        <p:txBody>
          <a:bodyPr>
            <a:normAutofit/>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custDataLst>
              <p:tags r:id="rId6"/>
            </p:custDataLst>
          </p:nvPr>
        </p:nvSpPr>
        <p:spPr/>
        <p:txBody>
          <a:bodyPr/>
          <a:lstStyle/>
          <a:p>
            <a:fld id="{97BE05AF-3078-DE4E-8E55-E5E804412B8D}" type="datetime1">
              <a:rPr lang="en-US" smtClean="0"/>
              <a:t>5/23/2014</a:t>
            </a:fld>
            <a:endParaRPr lang="en-US" dirty="0"/>
          </a:p>
        </p:txBody>
      </p:sp>
      <p:sp>
        <p:nvSpPr>
          <p:cNvPr id="8" name="Footer Placeholder 7"/>
          <p:cNvSpPr>
            <a:spLocks noGrp="1"/>
          </p:cNvSpPr>
          <p:nvPr>
            <p:ph type="ftr" sz="quarter" idx="11"/>
            <p:custDataLst>
              <p:tags r:id="rId7"/>
            </p:custDataLst>
          </p:nvPr>
        </p:nvSpPr>
        <p:spPr/>
        <p:txBody>
          <a:bodyPr/>
          <a:lstStyle/>
          <a:p>
            <a:endParaRPr lang="en-US" dirty="0"/>
          </a:p>
        </p:txBody>
      </p:sp>
      <p:sp>
        <p:nvSpPr>
          <p:cNvPr id="9" name="Slide Number Placeholder 8"/>
          <p:cNvSpPr>
            <a:spLocks noGrp="1"/>
          </p:cNvSpPr>
          <p:nvPr>
            <p:ph type="sldNum" sz="quarter" idx="12"/>
            <p:custDataLst>
              <p:tags r:id="rId8"/>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4196852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Click to edit Master title style</a:t>
            </a:r>
            <a:endParaRPr lang="en-US" dirty="0"/>
          </a:p>
        </p:txBody>
      </p:sp>
      <p:sp>
        <p:nvSpPr>
          <p:cNvPr id="3" name="Date Placeholder 2"/>
          <p:cNvSpPr>
            <a:spLocks noGrp="1"/>
          </p:cNvSpPr>
          <p:nvPr>
            <p:ph type="dt" sz="half" idx="10"/>
            <p:custDataLst>
              <p:tags r:id="rId2"/>
            </p:custDataLst>
          </p:nvPr>
        </p:nvSpPr>
        <p:spPr/>
        <p:txBody>
          <a:bodyPr/>
          <a:lstStyle/>
          <a:p>
            <a:fld id="{F38595AD-FC1D-6647-9C7B-6A6A09EB9496}" type="datetime1">
              <a:rPr lang="en-US" smtClean="0"/>
              <a:t>5/23/2014</a:t>
            </a:fld>
            <a:endParaRPr lang="en-US" dirty="0"/>
          </a:p>
        </p:txBody>
      </p:sp>
      <p:sp>
        <p:nvSpPr>
          <p:cNvPr id="4" name="Footer Placeholder 3"/>
          <p:cNvSpPr>
            <a:spLocks noGrp="1"/>
          </p:cNvSpPr>
          <p:nvPr>
            <p:ph type="ftr" sz="quarter" idx="11"/>
            <p:custDataLst>
              <p:tags r:id="rId3"/>
            </p:custDataLst>
          </p:nvPr>
        </p:nvSpPr>
        <p:spPr/>
        <p:txBody>
          <a:bodyPr/>
          <a:lstStyle/>
          <a:p>
            <a:endParaRPr lang="en-US" dirty="0"/>
          </a:p>
        </p:txBody>
      </p:sp>
      <p:sp>
        <p:nvSpPr>
          <p:cNvPr id="5" name="Slide Number Placeholder 4"/>
          <p:cNvSpPr>
            <a:spLocks noGrp="1"/>
          </p:cNvSpPr>
          <p:nvPr>
            <p:ph type="sldNum" sz="quarter" idx="12"/>
            <p:custDataLst>
              <p:tags r:id="rId4"/>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302077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78FB06B4-F6A6-3F44-9030-7566931308D3}" type="datetime1">
              <a:rPr lang="en-US" smtClean="0"/>
              <a:t>5/23/2014</a:t>
            </a:fld>
            <a:endParaRPr lang="en-US" dirty="0"/>
          </a:p>
        </p:txBody>
      </p:sp>
      <p:sp>
        <p:nvSpPr>
          <p:cNvPr id="3" name="Footer Placeholder 2"/>
          <p:cNvSpPr>
            <a:spLocks noGrp="1"/>
          </p:cNvSpPr>
          <p:nvPr>
            <p:ph type="ftr" sz="quarter" idx="11"/>
            <p:custDataLst>
              <p:tags r:id="rId2"/>
            </p:custDataLst>
          </p:nvPr>
        </p:nvSpPr>
        <p:spPr/>
        <p:txBody>
          <a:bodyPr/>
          <a:lstStyle/>
          <a:p>
            <a:endParaRPr lang="en-US" dirty="0"/>
          </a:p>
        </p:txBody>
      </p:sp>
      <p:sp>
        <p:nvSpPr>
          <p:cNvPr id="4" name="Slide Number Placeholder 3"/>
          <p:cNvSpPr>
            <a:spLocks noGrp="1"/>
          </p:cNvSpPr>
          <p:nvPr>
            <p:ph type="sldNum" sz="quarter" idx="12"/>
            <p:custDataLst>
              <p:tags r:id="rId3"/>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1394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1" y="273050"/>
            <a:ext cx="3008313" cy="1162050"/>
          </a:xfrm>
        </p:spPr>
        <p:txBody>
          <a:bodyPr anchor="b">
            <a:noAutofit/>
          </a:bodyPr>
          <a:lstStyle>
            <a:lvl1pPr algn="l">
              <a:defRPr sz="4800" b="1"/>
            </a:lvl1pPr>
          </a:lstStyle>
          <a:p>
            <a:r>
              <a:rPr lang="en-US" dirty="0" smtClean="0"/>
              <a:t>Click to edit Master title style</a:t>
            </a:r>
            <a:endParaRPr lang="en-US" dirty="0"/>
          </a:p>
        </p:txBody>
      </p:sp>
      <p:sp>
        <p:nvSpPr>
          <p:cNvPr id="3" name="Content Placeholder 2"/>
          <p:cNvSpPr>
            <a:spLocks noGrp="1"/>
          </p:cNvSpPr>
          <p:nvPr>
            <p:ph idx="1"/>
            <p:custDataLst>
              <p:tags r:id="rId2"/>
            </p:custDataLst>
          </p:nvPr>
        </p:nvSpPr>
        <p:spPr>
          <a:xfrm>
            <a:off x="3575050" y="1435102"/>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custDataLst>
              <p:tags r:id="rId3"/>
            </p:custDataLst>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custDataLst>
              <p:tags r:id="rId4"/>
            </p:custDataLst>
          </p:nvPr>
        </p:nvSpPr>
        <p:spPr/>
        <p:txBody>
          <a:bodyPr/>
          <a:lstStyle/>
          <a:p>
            <a:fld id="{8BF8F280-9551-E344-89F9-EAAD5E158938}" type="datetime1">
              <a:rPr lang="en-US" smtClean="0"/>
              <a:t>5/23/2014</a:t>
            </a:fld>
            <a:endParaRPr lang="en-US" dirty="0"/>
          </a:p>
        </p:txBody>
      </p:sp>
      <p:sp>
        <p:nvSpPr>
          <p:cNvPr id="6" name="Footer Placeholder 5"/>
          <p:cNvSpPr>
            <a:spLocks noGrp="1"/>
          </p:cNvSpPr>
          <p:nvPr>
            <p:ph type="ftr" sz="quarter" idx="11"/>
            <p:custDataLst>
              <p:tags r:id="rId5"/>
            </p:custDataLst>
          </p:nvPr>
        </p:nvSpPr>
        <p:spPr/>
        <p:txBody>
          <a:bodyPr/>
          <a:lstStyle/>
          <a:p>
            <a:endParaRPr lang="en-US" dirty="0"/>
          </a:p>
        </p:txBody>
      </p:sp>
      <p:sp>
        <p:nvSpPr>
          <p:cNvPr id="7" name="Slide Number Placeholder 6"/>
          <p:cNvSpPr>
            <a:spLocks noGrp="1"/>
          </p:cNvSpPr>
          <p:nvPr>
            <p:ph type="sldNum" sz="quarter" idx="12"/>
            <p:custDataLst>
              <p:tags r:id="rId6"/>
            </p:custDataLst>
          </p:nvPr>
        </p:nvSpPr>
        <p:spPr/>
        <p:txBody>
          <a:bodyPr/>
          <a:lstStyle/>
          <a:p>
            <a:fld id="{B747839D-A323-47F3-909F-548499399628}" type="slidenum">
              <a:rPr lang="en-US" smtClean="0"/>
              <a:t>‹#›</a:t>
            </a:fld>
            <a:endParaRPr lang="en-US" dirty="0"/>
          </a:p>
        </p:txBody>
      </p:sp>
    </p:spTree>
    <p:extLst>
      <p:ext uri="{BB962C8B-B14F-4D97-AF65-F5344CB8AC3E}">
        <p14:creationId xmlns:p14="http://schemas.microsoft.com/office/powerpoint/2010/main" val="1054805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152400"/>
            <a:ext cx="82296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6"/>
            </p:custDataLst>
          </p:nvPr>
        </p:nvSpPr>
        <p:spPr>
          <a:xfrm>
            <a:off x="457200" y="1371601"/>
            <a:ext cx="8229600" cy="4754563"/>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7"/>
            </p:custDataLst>
          </p:nvPr>
        </p:nvSpPr>
        <p:spPr>
          <a:xfrm>
            <a:off x="152400" y="6492877"/>
            <a:ext cx="2133600" cy="365125"/>
          </a:xfrm>
          <a:prstGeom prst="rect">
            <a:avLst/>
          </a:prstGeom>
        </p:spPr>
        <p:txBody>
          <a:bodyPr vert="horz" lIns="0" tIns="0" rIns="0" bIns="0" rtlCol="0" anchor="ctr"/>
          <a:lstStyle>
            <a:lvl1pPr algn="l">
              <a:defRPr sz="1200">
                <a:solidFill>
                  <a:schemeClr val="tx1"/>
                </a:solidFill>
                <a:latin typeface="+mj-lt"/>
                <a:cs typeface="Calibri"/>
              </a:defRPr>
            </a:lvl1pPr>
          </a:lstStyle>
          <a:p>
            <a:fld id="{A990C2A9-FE53-4849-A08D-11DD13CE8E41}" type="datetime1">
              <a:rPr lang="en-US" smtClean="0"/>
              <a:pPr/>
              <a:t>5/23/2014</a:t>
            </a:fld>
            <a:endParaRPr lang="en-US" dirty="0"/>
          </a:p>
        </p:txBody>
      </p:sp>
      <p:sp>
        <p:nvSpPr>
          <p:cNvPr id="5" name="Footer Placeholder 4"/>
          <p:cNvSpPr>
            <a:spLocks noGrp="1"/>
          </p:cNvSpPr>
          <p:nvPr>
            <p:ph type="ftr" sz="quarter" idx="3"/>
            <p:custDataLst>
              <p:tags r:id="rId18"/>
            </p:custDataLst>
          </p:nvPr>
        </p:nvSpPr>
        <p:spPr>
          <a:xfrm>
            <a:off x="3124200" y="6492877"/>
            <a:ext cx="2895600" cy="365125"/>
          </a:xfrm>
          <a:prstGeom prst="rect">
            <a:avLst/>
          </a:prstGeom>
        </p:spPr>
        <p:txBody>
          <a:bodyPr vert="horz" lIns="0" tIns="0" rIns="0" bIns="0" rtlCol="0" anchor="ctr"/>
          <a:lstStyle>
            <a:lvl1pPr algn="ctr">
              <a:defRPr sz="1200">
                <a:solidFill>
                  <a:schemeClr val="tx1"/>
                </a:solidFill>
                <a:latin typeface="+mj-lt"/>
                <a:cs typeface="Calibri"/>
              </a:defRPr>
            </a:lvl1pPr>
          </a:lstStyle>
          <a:p>
            <a:endParaRPr lang="en-US" dirty="0"/>
          </a:p>
        </p:txBody>
      </p:sp>
      <p:sp>
        <p:nvSpPr>
          <p:cNvPr id="6" name="Slide Number Placeholder 5"/>
          <p:cNvSpPr>
            <a:spLocks noGrp="1"/>
          </p:cNvSpPr>
          <p:nvPr>
            <p:ph type="sldNum" sz="quarter" idx="4"/>
            <p:custDataLst>
              <p:tags r:id="rId19"/>
            </p:custDataLst>
          </p:nvPr>
        </p:nvSpPr>
        <p:spPr>
          <a:xfrm>
            <a:off x="6858000" y="6492877"/>
            <a:ext cx="2133600" cy="365125"/>
          </a:xfrm>
          <a:prstGeom prst="rect">
            <a:avLst/>
          </a:prstGeom>
        </p:spPr>
        <p:txBody>
          <a:bodyPr vert="horz" lIns="0" tIns="0" rIns="0" bIns="0" rtlCol="0" anchor="ctr"/>
          <a:lstStyle>
            <a:lvl1pPr algn="r">
              <a:defRPr sz="1200">
                <a:solidFill>
                  <a:schemeClr val="tx1"/>
                </a:solidFill>
                <a:latin typeface="+mj-lt"/>
                <a:cs typeface="Calibri"/>
              </a:defRPr>
            </a:lvl1pPr>
          </a:lstStyle>
          <a:p>
            <a:fld id="{B747839D-A323-47F3-909F-548499399628}" type="slidenum">
              <a:rPr lang="en-US" smtClean="0"/>
              <a:pPr/>
              <a:t>‹#›</a:t>
            </a:fld>
            <a:endParaRPr lang="en-US" dirty="0"/>
          </a:p>
        </p:txBody>
      </p:sp>
    </p:spTree>
    <p:extLst>
      <p:ext uri="{BB962C8B-B14F-4D97-AF65-F5344CB8AC3E}">
        <p14:creationId xmlns:p14="http://schemas.microsoft.com/office/powerpoint/2010/main" val="3229604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defTabSz="457200" rtl="0" eaLnBrk="1" latinLnBrk="0" hangingPunct="1">
        <a:spcBef>
          <a:spcPct val="0"/>
        </a:spcBef>
        <a:buNone/>
        <a:defRPr sz="4400" b="0" i="0" kern="1200" spc="-50" normalizeH="0">
          <a:solidFill>
            <a:schemeClr val="tx2"/>
          </a:solidFill>
          <a:latin typeface="+mj-lt"/>
          <a:ea typeface="+mj-ea"/>
          <a:cs typeface="Cambria"/>
        </a:defRPr>
      </a:lvl1pPr>
    </p:titleStyle>
    <p:body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jpeg"/><Relationship Id="rId11" Type="http://schemas.openxmlformats.org/officeDocument/2006/relationships/image" Target="../media/image56.emf"/><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jpeg"/><Relationship Id="rId7"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51.jpeg"/><Relationship Id="rId11" Type="http://schemas.openxmlformats.org/officeDocument/2006/relationships/image" Target="../media/image56.emf"/><Relationship Id="rId5" Type="http://schemas.openxmlformats.org/officeDocument/2006/relationships/image" Target="../media/image58.jpeg"/><Relationship Id="rId10"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emf"/><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802348"/>
            <a:ext cx="5334000" cy="1702852"/>
          </a:xfrm>
        </p:spPr>
        <p:txBody>
          <a:bodyPr>
            <a:noAutofit/>
          </a:bodyPr>
          <a:lstStyle/>
          <a:p>
            <a:pPr algn="l">
              <a:spcBef>
                <a:spcPts val="0"/>
              </a:spcBef>
            </a:pPr>
            <a:r>
              <a:rPr lang="en-US" sz="3600" b="1" dirty="0"/>
              <a:t>picoCTF: Teaching 10,000 High School Students to Hack</a:t>
            </a:r>
            <a:endParaRPr lang="en-US" sz="3600" b="1" dirty="0">
              <a:solidFill>
                <a:schemeClr val="tx1">
                  <a:lumMod val="65000"/>
                  <a:lumOff val="35000"/>
                </a:schemeClr>
              </a:solidFill>
            </a:endParaRPr>
          </a:p>
        </p:txBody>
      </p:sp>
      <p:sp>
        <p:nvSpPr>
          <p:cNvPr id="5" name="TextBox 4"/>
          <p:cNvSpPr txBox="1"/>
          <p:nvPr/>
        </p:nvSpPr>
        <p:spPr>
          <a:xfrm>
            <a:off x="6111788" y="4941332"/>
            <a:ext cx="2346412" cy="738664"/>
          </a:xfrm>
          <a:prstGeom prst="rect">
            <a:avLst/>
          </a:prstGeom>
          <a:noFill/>
        </p:spPr>
        <p:txBody>
          <a:bodyPr wrap="none" rtlCol="0">
            <a:spAutoFit/>
          </a:bodyPr>
          <a:lstStyle/>
          <a:p>
            <a:pPr algn="r"/>
            <a:r>
              <a:rPr lang="en-US" sz="2400" b="1" dirty="0"/>
              <a:t>Peter Chapman</a:t>
            </a:r>
          </a:p>
          <a:p>
            <a:pPr algn="r"/>
            <a:r>
              <a:rPr lang="en-US" dirty="0"/>
              <a:t>peter@cmu.edu</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011534"/>
            <a:ext cx="2438400" cy="3255666"/>
          </a:xfrm>
          <a:prstGeom prst="rect">
            <a:avLst/>
          </a:prstGeom>
        </p:spPr>
      </p:pic>
      <p:sp>
        <p:nvSpPr>
          <p:cNvPr id="2" name="Rectangle 1"/>
          <p:cNvSpPr/>
          <p:nvPr/>
        </p:nvSpPr>
        <p:spPr>
          <a:xfrm>
            <a:off x="685800" y="3685930"/>
            <a:ext cx="1724959" cy="369332"/>
          </a:xfrm>
          <a:prstGeom prst="rect">
            <a:avLst/>
          </a:prstGeom>
        </p:spPr>
        <p:txBody>
          <a:bodyPr wrap="none">
            <a:spAutoFit/>
          </a:bodyPr>
          <a:lstStyle/>
          <a:p>
            <a:r>
              <a:rPr lang="en-US" b="1" dirty="0" smtClean="0"/>
              <a:t>V-Unit Project</a:t>
            </a:r>
            <a:endParaRPr lang="en-US" b="1" dirty="0"/>
          </a:p>
        </p:txBody>
      </p:sp>
      <p:sp>
        <p:nvSpPr>
          <p:cNvPr id="3" name="Rectangle 2"/>
          <p:cNvSpPr/>
          <p:nvPr/>
        </p:nvSpPr>
        <p:spPr>
          <a:xfrm>
            <a:off x="685800" y="5679996"/>
            <a:ext cx="4572000" cy="938719"/>
          </a:xfrm>
          <a:prstGeom prst="rect">
            <a:avLst/>
          </a:prstGeom>
        </p:spPr>
        <p:txBody>
          <a:bodyPr>
            <a:spAutoFit/>
          </a:bodyPr>
          <a:lstStyle/>
          <a:p>
            <a:r>
              <a:rPr lang="en-US" sz="1100" dirty="0"/>
              <a:t>This  material  is  based  upon  work  supported  by  the  National  Science  Foundation  Graduate Research Fellowship Program under Grant No. 0946825</a:t>
            </a:r>
            <a:r>
              <a:rPr lang="en-US" sz="1100" dirty="0" smtClean="0"/>
              <a:t>. Any </a:t>
            </a:r>
            <a:r>
              <a:rPr lang="en-US" sz="1100" dirty="0"/>
              <a:t>opinions, findings, and conclusions or recommendations expressed in this material  are those of the author(s) and do not necessarily reflect the views of the National Science  Foundation.</a:t>
            </a:r>
          </a:p>
        </p:txBody>
      </p:sp>
    </p:spTree>
    <p:custDataLst>
      <p:tags r:id="rId1"/>
    </p:custDataLst>
    <p:extLst>
      <p:ext uri="{BB962C8B-B14F-4D97-AF65-F5344CB8AC3E}">
        <p14:creationId xmlns:p14="http://schemas.microsoft.com/office/powerpoint/2010/main" val="2943408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747839D-A323-47F3-909F-548499399628}" type="slidenum">
              <a:rPr lang="en-US" smtClean="0"/>
              <a:t>10</a:t>
            </a:fld>
            <a:endParaRPr lang="en-US" dirty="0"/>
          </a:p>
        </p:txBody>
      </p:sp>
      <p:pic>
        <p:nvPicPr>
          <p:cNvPr id="3074" name="Picture 2" descr="http://upload.wikimedia.org/wikipedia/en/3/3c/Udacity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4381500" cy="4381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62500" y="1600200"/>
            <a:ext cx="3848100" cy="1323439"/>
          </a:xfrm>
          <a:prstGeom prst="rect">
            <a:avLst/>
          </a:prstGeom>
        </p:spPr>
        <p:txBody>
          <a:bodyPr wrap="square">
            <a:spAutoFit/>
          </a:bodyPr>
          <a:lstStyle/>
          <a:p>
            <a:r>
              <a:rPr lang="en-US" sz="2000" dirty="0" smtClean="0"/>
              <a:t>Technology has the potential to truly revolutionize education by simultaneously reducing cost and increasing quality.</a:t>
            </a:r>
            <a:endParaRPr lang="en-US" sz="2000" dirty="0"/>
          </a:p>
        </p:txBody>
      </p:sp>
      <p:sp>
        <p:nvSpPr>
          <p:cNvPr id="5" name="Rectangle 4"/>
          <p:cNvSpPr/>
          <p:nvPr/>
        </p:nvSpPr>
        <p:spPr>
          <a:xfrm>
            <a:off x="1564551" y="5275302"/>
            <a:ext cx="2014398" cy="369332"/>
          </a:xfrm>
          <a:prstGeom prst="rect">
            <a:avLst/>
          </a:prstGeom>
        </p:spPr>
        <p:txBody>
          <a:bodyPr wrap="none">
            <a:spAutoFit/>
          </a:bodyPr>
          <a:lstStyle/>
          <a:p>
            <a:r>
              <a:rPr lang="en-US" dirty="0" smtClean="0"/>
              <a:t>Founded Fall 2011</a:t>
            </a:r>
            <a:endParaRPr lang="en-US" dirty="0"/>
          </a:p>
        </p:txBody>
      </p:sp>
    </p:spTree>
    <p:extLst>
      <p:ext uri="{BB962C8B-B14F-4D97-AF65-F5344CB8AC3E}">
        <p14:creationId xmlns:p14="http://schemas.microsoft.com/office/powerpoint/2010/main" val="3147861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52400"/>
            <a:ext cx="8153399" cy="1143000"/>
          </a:xfrm>
        </p:spPr>
        <p:txBody>
          <a:bodyPr/>
          <a:lstStyle/>
          <a:p>
            <a:r>
              <a:rPr lang="en-US" dirty="0" smtClean="0"/>
              <a:t>I got a job!</a:t>
            </a:r>
            <a:endParaRPr lang="en-US" dirty="0"/>
          </a:p>
        </p:txBody>
      </p:sp>
      <p:sp>
        <p:nvSpPr>
          <p:cNvPr id="2" name="Slide Number Placeholder 1"/>
          <p:cNvSpPr>
            <a:spLocks noGrp="1"/>
          </p:cNvSpPr>
          <p:nvPr>
            <p:ph type="sldNum" sz="quarter" idx="12"/>
          </p:nvPr>
        </p:nvSpPr>
        <p:spPr/>
        <p:txBody>
          <a:bodyPr/>
          <a:lstStyle/>
          <a:p>
            <a:fld id="{B747839D-A323-47F3-909F-548499399628}" type="slidenum">
              <a:rPr lang="en-US" smtClean="0"/>
              <a:t>11</a:t>
            </a:fld>
            <a:endParaRPr lang="en-US" dirty="0"/>
          </a:p>
        </p:txBody>
      </p:sp>
      <p:pic>
        <p:nvPicPr>
          <p:cNvPr id="7" name="Picture 6"/>
          <p:cNvPicPr>
            <a:picLocks noChangeAspect="1"/>
          </p:cNvPicPr>
          <p:nvPr/>
        </p:nvPicPr>
        <p:blipFill rotWithShape="1">
          <a:blip r:embed="rId2"/>
          <a:srcRect r="59008" b="35185"/>
          <a:stretch/>
        </p:blipFill>
        <p:spPr>
          <a:xfrm>
            <a:off x="3970346" y="1822596"/>
            <a:ext cx="4716453" cy="2451015"/>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657737"/>
            <a:ext cx="1646988" cy="2780734"/>
          </a:xfrm>
          <a:prstGeom prst="rect">
            <a:avLst/>
          </a:prstGeom>
          <a:ln>
            <a:noFill/>
          </a:ln>
          <a:effectLst>
            <a:outerShdw blurRad="190500" algn="tl" rotWithShape="0">
              <a:srgbClr val="000000">
                <a:alpha val="70000"/>
              </a:srgbClr>
            </a:outerShdw>
          </a:effectLst>
        </p:spPr>
      </p:pic>
      <p:sp>
        <p:nvSpPr>
          <p:cNvPr id="19" name="Rectangle 18"/>
          <p:cNvSpPr/>
          <p:nvPr/>
        </p:nvSpPr>
        <p:spPr>
          <a:xfrm>
            <a:off x="444366" y="4590871"/>
            <a:ext cx="3848100" cy="1200329"/>
          </a:xfrm>
          <a:prstGeom prst="rect">
            <a:avLst/>
          </a:prstGeom>
        </p:spPr>
        <p:txBody>
          <a:bodyPr wrap="square">
            <a:spAutoFit/>
          </a:bodyPr>
          <a:lstStyle/>
          <a:p>
            <a:r>
              <a:rPr lang="en-US" dirty="0" smtClean="0"/>
              <a:t>David Evans</a:t>
            </a:r>
          </a:p>
          <a:p>
            <a:r>
              <a:rPr lang="en-US" dirty="0" smtClean="0"/>
              <a:t>Associate Professor at </a:t>
            </a:r>
            <a:r>
              <a:rPr lang="en-US" dirty="0" err="1" smtClean="0"/>
              <a:t>UVa</a:t>
            </a:r>
            <a:endParaRPr lang="en-US" dirty="0"/>
          </a:p>
          <a:p>
            <a:r>
              <a:rPr lang="en-US" dirty="0" smtClean="0"/>
              <a:t>Udacity Vice President of Education</a:t>
            </a:r>
          </a:p>
          <a:p>
            <a:r>
              <a:rPr lang="en-US" dirty="0" smtClean="0"/>
              <a:t>My Research Advisor</a:t>
            </a:r>
            <a:endParaRPr lang="en-US" dirty="0"/>
          </a:p>
        </p:txBody>
      </p:sp>
      <p:sp>
        <p:nvSpPr>
          <p:cNvPr id="16" name="Right Arrow 15"/>
          <p:cNvSpPr/>
          <p:nvPr/>
        </p:nvSpPr>
        <p:spPr>
          <a:xfrm>
            <a:off x="2508680" y="2752528"/>
            <a:ext cx="1143000" cy="533400"/>
          </a:xfrm>
          <a:prstGeom prst="rightArrow">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endParaRPr lang="en-US" sz="2400" dirty="0" smtClean="0">
              <a:solidFill>
                <a:schemeClr val="tx1"/>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7343" y="4473983"/>
            <a:ext cx="3134626" cy="22014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93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Udacity</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12</a:t>
            </a:fld>
            <a:endParaRPr lang="en-US" dirty="0"/>
          </a:p>
        </p:txBody>
      </p:sp>
      <p:pic>
        <p:nvPicPr>
          <p:cNvPr id="5" name="Picture 4"/>
          <p:cNvPicPr>
            <a:picLocks noChangeAspect="1"/>
          </p:cNvPicPr>
          <p:nvPr/>
        </p:nvPicPr>
        <p:blipFill>
          <a:blip r:embed="rId2">
            <a:clrChange>
              <a:clrFrom>
                <a:srgbClr val="F4F4F4"/>
              </a:clrFrom>
              <a:clrTo>
                <a:srgbClr val="F4F4F4">
                  <a:alpha val="0"/>
                </a:srgbClr>
              </a:clrTo>
            </a:clrChange>
          </a:blip>
          <a:stretch>
            <a:fillRect/>
          </a:stretch>
        </p:blipFill>
        <p:spPr>
          <a:xfrm>
            <a:off x="609600" y="1295400"/>
            <a:ext cx="2181225" cy="1866900"/>
          </a:xfrm>
          <a:prstGeom prst="rect">
            <a:avLst/>
          </a:prstGeom>
        </p:spPr>
      </p:pic>
      <p:pic>
        <p:nvPicPr>
          <p:cNvPr id="6" name="Picture 5"/>
          <p:cNvPicPr>
            <a:picLocks noChangeAspect="1"/>
          </p:cNvPicPr>
          <p:nvPr/>
        </p:nvPicPr>
        <p:blipFill>
          <a:blip r:embed="rId3">
            <a:clrChange>
              <a:clrFrom>
                <a:srgbClr val="FBFBFB"/>
              </a:clrFrom>
              <a:clrTo>
                <a:srgbClr val="FBFBFB">
                  <a:alpha val="0"/>
                </a:srgbClr>
              </a:clrTo>
            </a:clrChange>
          </a:blip>
          <a:stretch>
            <a:fillRect/>
          </a:stretch>
        </p:blipFill>
        <p:spPr>
          <a:xfrm>
            <a:off x="2855795" y="1295400"/>
            <a:ext cx="5138738" cy="14702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276600"/>
            <a:ext cx="4470400" cy="3352800"/>
          </a:xfrm>
          <a:prstGeom prst="rect">
            <a:avLst/>
          </a:prstGeom>
          <a:ln>
            <a:noFill/>
          </a:ln>
          <a:effectLst>
            <a:outerShdw blurRad="190500" algn="tl" rotWithShape="0">
              <a:srgbClr val="000000">
                <a:alpha val="70000"/>
              </a:srgbClr>
            </a:outerShdw>
          </a:effectLst>
        </p:spPr>
      </p:pic>
      <p:pic>
        <p:nvPicPr>
          <p:cNvPr id="5122" name="Picture 2" descr="hschallenge.jpeg (1600×9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0918" y="3162300"/>
            <a:ext cx="4568825" cy="25699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161643" y="5770252"/>
            <a:ext cx="3848100" cy="369332"/>
          </a:xfrm>
          <a:prstGeom prst="rect">
            <a:avLst/>
          </a:prstGeom>
        </p:spPr>
        <p:txBody>
          <a:bodyPr wrap="square">
            <a:spAutoFit/>
          </a:bodyPr>
          <a:lstStyle/>
          <a:p>
            <a:pPr algn="r"/>
            <a:r>
              <a:rPr lang="en-US" dirty="0" smtClean="0"/>
              <a:t>2,500 Students over 400 Teams</a:t>
            </a:r>
            <a:endParaRPr lang="en-US" dirty="0"/>
          </a:p>
        </p:txBody>
      </p:sp>
      <p:grpSp>
        <p:nvGrpSpPr>
          <p:cNvPr id="8" name="Group 7"/>
          <p:cNvGrpSpPr/>
          <p:nvPr/>
        </p:nvGrpSpPr>
        <p:grpSpPr>
          <a:xfrm>
            <a:off x="539321" y="2895600"/>
            <a:ext cx="8470422" cy="627513"/>
            <a:chOff x="539321" y="2895600"/>
            <a:chExt cx="8470422" cy="627513"/>
          </a:xfrm>
        </p:grpSpPr>
        <p:sp>
          <p:nvSpPr>
            <p:cNvPr id="3" name="Rounded Rectangle 2"/>
            <p:cNvSpPr/>
            <p:nvPr/>
          </p:nvSpPr>
          <p:spPr>
            <a:xfrm>
              <a:off x="685800" y="2895600"/>
              <a:ext cx="8153400" cy="627513"/>
            </a:xfrm>
            <a:prstGeom prst="round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ctr" anchorCtr="1">
              <a:noAutofit/>
            </a:bodyPr>
            <a:lstStyle/>
            <a:p>
              <a:pPr algn="ctr"/>
              <a:endParaRPr lang="en-US" sz="2400" dirty="0" smtClean="0">
                <a:solidFill>
                  <a:schemeClr val="tx1"/>
                </a:solidFill>
              </a:endParaRPr>
            </a:p>
          </p:txBody>
        </p:sp>
        <p:grpSp>
          <p:nvGrpSpPr>
            <p:cNvPr id="10" name="Group 9"/>
            <p:cNvGrpSpPr/>
            <p:nvPr/>
          </p:nvGrpSpPr>
          <p:grpSpPr>
            <a:xfrm>
              <a:off x="539321" y="2953887"/>
              <a:ext cx="8470422" cy="463898"/>
              <a:chOff x="381000" y="2588567"/>
              <a:chExt cx="8470422" cy="463898"/>
            </a:xfrm>
          </p:grpSpPr>
          <p:sp>
            <p:nvSpPr>
              <p:cNvPr id="11" name="Rectangle 10"/>
              <p:cNvSpPr/>
              <p:nvPr/>
            </p:nvSpPr>
            <p:spPr>
              <a:xfrm>
                <a:off x="381000" y="2590800"/>
                <a:ext cx="3822222" cy="461665"/>
              </a:xfrm>
              <a:prstGeom prst="rect">
                <a:avLst/>
              </a:prstGeom>
            </p:spPr>
            <p:txBody>
              <a:bodyPr wrap="square">
                <a:spAutoFit/>
              </a:bodyPr>
              <a:lstStyle/>
              <a:p>
                <a:pPr algn="ctr"/>
                <a:r>
                  <a:rPr lang="en-US" sz="2400" dirty="0" smtClean="0"/>
                  <a:t>Collegiate</a:t>
                </a:r>
                <a:endParaRPr lang="en-US" sz="2400" dirty="0"/>
              </a:p>
            </p:txBody>
          </p:sp>
          <p:cxnSp>
            <p:nvCxnSpPr>
              <p:cNvPr id="12" name="Straight Arrow Connector 11"/>
              <p:cNvCxnSpPr/>
              <p:nvPr/>
            </p:nvCxnSpPr>
            <p:spPr>
              <a:xfrm>
                <a:off x="3505200" y="2819400"/>
                <a:ext cx="1828800" cy="0"/>
              </a:xfrm>
              <a:prstGeom prst="straightConnector1">
                <a:avLst/>
              </a:prstGeom>
              <a:ln w="69850" cap="rnd" cmpd="sng">
                <a:solidFill>
                  <a:schemeClr val="tx1"/>
                </a:solidFill>
                <a:miter lim="800000"/>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029200" y="2588567"/>
                <a:ext cx="3822222" cy="461665"/>
              </a:xfrm>
              <a:prstGeom prst="rect">
                <a:avLst/>
              </a:prstGeom>
            </p:spPr>
            <p:txBody>
              <a:bodyPr wrap="square">
                <a:spAutoFit/>
              </a:bodyPr>
              <a:lstStyle/>
              <a:p>
                <a:pPr algn="ctr"/>
                <a:r>
                  <a:rPr lang="en-US" sz="2400" dirty="0" smtClean="0"/>
                  <a:t>High Schools</a:t>
                </a:r>
                <a:endParaRPr lang="en-US" sz="2400" dirty="0"/>
              </a:p>
            </p:txBody>
          </p:sp>
        </p:grpSp>
      </p:grpSp>
    </p:spTree>
    <p:extLst>
      <p:ext uri="{BB962C8B-B14F-4D97-AF65-F5344CB8AC3E}">
        <p14:creationId xmlns:p14="http://schemas.microsoft.com/office/powerpoint/2010/main" val="35554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13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71048"/>
            <a:ext cx="4457700" cy="59436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219200"/>
            <a:ext cx="4064000"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4041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14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5414481" cy="391779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863" y="141514"/>
            <a:ext cx="3179337" cy="238450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40" y="4297887"/>
            <a:ext cx="3960260" cy="222764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3753" y="3810000"/>
            <a:ext cx="3852447" cy="2346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98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1006"/>
            <a:ext cx="12410118" cy="6980692"/>
          </a:xfrm>
          <a:prstGeom prst="rect">
            <a:avLst/>
          </a:prstGeom>
        </p:spPr>
      </p:pic>
      <p:sp>
        <p:nvSpPr>
          <p:cNvPr id="4" name="Slide Number Placeholder 3"/>
          <p:cNvSpPr>
            <a:spLocks noGrp="1"/>
          </p:cNvSpPr>
          <p:nvPr>
            <p:ph type="sldNum" sz="quarter" idx="12"/>
          </p:nvPr>
        </p:nvSpPr>
        <p:spPr/>
        <p:txBody>
          <a:bodyPr/>
          <a:lstStyle/>
          <a:p>
            <a:fld id="{B747839D-A323-47F3-909F-548499399628}" type="slidenum">
              <a:rPr lang="en-US" smtClean="0"/>
              <a:t>15</a:t>
            </a:fld>
            <a:endParaRPr lang="en-US" dirty="0"/>
          </a:p>
        </p:txBody>
      </p:sp>
      <p:sp>
        <p:nvSpPr>
          <p:cNvPr id="5" name="Rounded Rectangle 4"/>
          <p:cNvSpPr/>
          <p:nvPr/>
        </p:nvSpPr>
        <p:spPr>
          <a:xfrm>
            <a:off x="1066800" y="5181600"/>
            <a:ext cx="3733800" cy="1066800"/>
          </a:xfrm>
          <a:prstGeom prst="roundRect">
            <a:avLst/>
          </a:prstGeom>
          <a:solidFill>
            <a:schemeClr val="bg2">
              <a:alpha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chorCtr="1">
            <a:noAutofit/>
          </a:bodyPr>
          <a:lstStyle/>
          <a:p>
            <a:pPr algn="ctr"/>
            <a:r>
              <a:rPr lang="en-US" sz="2400" dirty="0" smtClean="0">
                <a:ln w="0"/>
                <a:solidFill>
                  <a:schemeClr val="tx1"/>
                </a:solidFill>
                <a:effectLst>
                  <a:outerShdw blurRad="38100" dist="19050" dir="2700000" algn="tl" rotWithShape="0">
                    <a:schemeClr val="dk1">
                      <a:alpha val="40000"/>
                    </a:schemeClr>
                  </a:outerShdw>
                </a:effectLst>
              </a:rPr>
              <a:t>Carnegie Mellon University</a:t>
            </a:r>
          </a:p>
          <a:p>
            <a:pPr algn="ctr"/>
            <a:r>
              <a:rPr lang="en-US" sz="2400" dirty="0" smtClean="0">
                <a:ln w="0"/>
                <a:solidFill>
                  <a:schemeClr val="tx1"/>
                </a:solidFill>
                <a:effectLst>
                  <a:outerShdw blurRad="38100" dist="19050" dir="2700000" algn="tl" rotWithShape="0">
                    <a:schemeClr val="dk1">
                      <a:alpha val="40000"/>
                    </a:schemeClr>
                  </a:outerShdw>
                </a:effectLst>
              </a:rPr>
              <a:t>2012</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74177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Plaid Parliament of Pwning	</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16</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03713"/>
            <a:ext cx="5105400" cy="3397202"/>
          </a:xfrm>
          <a:prstGeom prst="rect">
            <a:avLst/>
          </a:prstGeom>
        </p:spPr>
      </p:pic>
      <p:sp>
        <p:nvSpPr>
          <p:cNvPr id="7" name="Rectangle 6"/>
          <p:cNvSpPr/>
          <p:nvPr/>
        </p:nvSpPr>
        <p:spPr>
          <a:xfrm>
            <a:off x="225829" y="1331022"/>
            <a:ext cx="1090940" cy="307777"/>
          </a:xfrm>
          <a:prstGeom prst="rect">
            <a:avLst/>
          </a:prstGeom>
        </p:spPr>
        <p:txBody>
          <a:bodyPr wrap="none">
            <a:spAutoFit/>
          </a:bodyPr>
          <a:lstStyle/>
          <a:p>
            <a:r>
              <a:rPr lang="en-US" sz="1400" dirty="0" smtClean="0">
                <a:solidFill>
                  <a:schemeClr val="bg2"/>
                </a:solidFill>
              </a:rPr>
              <a:t>Old Picture!</a:t>
            </a:r>
            <a:endParaRPr lang="en-US" sz="1400" dirty="0">
              <a:solidFill>
                <a:schemeClr val="bg2"/>
              </a:solidFill>
            </a:endParaRPr>
          </a:p>
        </p:txBody>
      </p:sp>
      <p:sp>
        <p:nvSpPr>
          <p:cNvPr id="8" name="Rectangle 7"/>
          <p:cNvSpPr/>
          <p:nvPr/>
        </p:nvSpPr>
        <p:spPr>
          <a:xfrm>
            <a:off x="5554287" y="1484910"/>
            <a:ext cx="3284913" cy="646331"/>
          </a:xfrm>
          <a:prstGeom prst="rect">
            <a:avLst/>
          </a:prstGeom>
        </p:spPr>
        <p:txBody>
          <a:bodyPr wrap="square">
            <a:spAutoFit/>
          </a:bodyPr>
          <a:lstStyle/>
          <a:p>
            <a:r>
              <a:rPr lang="en-US" dirty="0" smtClean="0"/>
              <a:t>Computer Security Research Group</a:t>
            </a:r>
            <a:endParaRPr lang="en-US" dirty="0"/>
          </a:p>
        </p:txBody>
      </p:sp>
      <p:sp>
        <p:nvSpPr>
          <p:cNvPr id="10" name="Rectangle 9"/>
          <p:cNvSpPr/>
          <p:nvPr/>
        </p:nvSpPr>
        <p:spPr>
          <a:xfrm>
            <a:off x="5554286" y="2438400"/>
            <a:ext cx="3284913" cy="646331"/>
          </a:xfrm>
          <a:prstGeom prst="rect">
            <a:avLst/>
          </a:prstGeom>
        </p:spPr>
        <p:txBody>
          <a:bodyPr wrap="square">
            <a:spAutoFit/>
          </a:bodyPr>
          <a:lstStyle/>
          <a:p>
            <a:r>
              <a:rPr lang="en-US" dirty="0" smtClean="0"/>
              <a:t>Undergraduates, Graduate Students, and Staff</a:t>
            </a:r>
            <a:endParaRPr lang="en-US" dirty="0"/>
          </a:p>
        </p:txBody>
      </p:sp>
      <p:sp>
        <p:nvSpPr>
          <p:cNvPr id="11" name="Rectangle 10"/>
          <p:cNvSpPr/>
          <p:nvPr/>
        </p:nvSpPr>
        <p:spPr>
          <a:xfrm>
            <a:off x="5554287" y="3414057"/>
            <a:ext cx="3284913" cy="646331"/>
          </a:xfrm>
          <a:prstGeom prst="rect">
            <a:avLst/>
          </a:prstGeom>
        </p:spPr>
        <p:txBody>
          <a:bodyPr wrap="square">
            <a:spAutoFit/>
          </a:bodyPr>
          <a:lstStyle/>
          <a:p>
            <a:r>
              <a:rPr lang="en-US" dirty="0" smtClean="0"/>
              <a:t>Primarily Play in Capture-the-Flag Competitions</a:t>
            </a:r>
            <a:endParaRPr lang="en-US" dirty="0"/>
          </a:p>
        </p:txBody>
      </p:sp>
      <p:sp>
        <p:nvSpPr>
          <p:cNvPr id="12" name="Rectangle 11"/>
          <p:cNvSpPr/>
          <p:nvPr/>
        </p:nvSpPr>
        <p:spPr>
          <a:xfrm>
            <a:off x="5562600" y="3420193"/>
            <a:ext cx="3284913" cy="646331"/>
          </a:xfrm>
          <a:prstGeom prst="rect">
            <a:avLst/>
          </a:prstGeom>
        </p:spPr>
        <p:txBody>
          <a:bodyPr wrap="square">
            <a:spAutoFit/>
          </a:bodyPr>
          <a:lstStyle/>
          <a:p>
            <a:r>
              <a:rPr lang="en-US" dirty="0" smtClean="0"/>
              <a:t>Primarily Play in </a:t>
            </a:r>
            <a:r>
              <a:rPr lang="en-US" b="1" dirty="0" smtClean="0"/>
              <a:t>Capture-the-Flag</a:t>
            </a:r>
            <a:r>
              <a:rPr lang="en-US" dirty="0" smtClean="0"/>
              <a:t> Competitions</a:t>
            </a:r>
            <a:endParaRPr lang="en-US" dirty="0"/>
          </a:p>
        </p:txBody>
      </p:sp>
    </p:spTree>
    <p:extLst>
      <p:ext uri="{BB962C8B-B14F-4D97-AF65-F5344CB8AC3E}">
        <p14:creationId xmlns:p14="http://schemas.microsoft.com/office/powerpoint/2010/main" val="12448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Capture the Flag Competitions</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17</a:t>
            </a:fld>
            <a:endParaRPr lang="en-US" dirty="0"/>
          </a:p>
        </p:txBody>
      </p:sp>
      <p:sp>
        <p:nvSpPr>
          <p:cNvPr id="5" name="Rectangle 4"/>
          <p:cNvSpPr/>
          <p:nvPr/>
        </p:nvSpPr>
        <p:spPr>
          <a:xfrm>
            <a:off x="457200" y="1110734"/>
            <a:ext cx="8229599" cy="461665"/>
          </a:xfrm>
          <a:prstGeom prst="rect">
            <a:avLst/>
          </a:prstGeom>
        </p:spPr>
        <p:txBody>
          <a:bodyPr wrap="square">
            <a:spAutoFit/>
          </a:bodyPr>
          <a:lstStyle/>
          <a:p>
            <a:pPr algn="ctr"/>
            <a:r>
              <a:rPr lang="en-US" sz="2400" dirty="0" smtClean="0">
                <a:solidFill>
                  <a:schemeClr val="tx1">
                    <a:lumMod val="65000"/>
                    <a:lumOff val="35000"/>
                  </a:schemeClr>
                </a:solidFill>
              </a:rPr>
              <a:t>CTFs</a:t>
            </a:r>
            <a:endParaRPr lang="en-US" sz="2400" dirty="0">
              <a:solidFill>
                <a:schemeClr val="tx1">
                  <a:lumMod val="65000"/>
                  <a:lumOff val="35000"/>
                </a:schemeClr>
              </a:solidFill>
            </a:endParaRPr>
          </a:p>
        </p:txBody>
      </p:sp>
      <p:grpSp>
        <p:nvGrpSpPr>
          <p:cNvPr id="8" name="Group 7"/>
          <p:cNvGrpSpPr/>
          <p:nvPr/>
        </p:nvGrpSpPr>
        <p:grpSpPr>
          <a:xfrm>
            <a:off x="1600200" y="1828800"/>
            <a:ext cx="2692004" cy="3589339"/>
            <a:chOff x="1600200" y="1828800"/>
            <a:chExt cx="2692004" cy="358933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828800"/>
              <a:ext cx="2692004" cy="358933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063604" y="5190038"/>
              <a:ext cx="228600" cy="169277"/>
            </a:xfrm>
            <a:prstGeom prst="rect">
              <a:avLst/>
            </a:prstGeom>
            <a:noFill/>
          </p:spPr>
          <p:txBody>
            <a:bodyPr wrap="square" lIns="0" tIns="0" rIns="0" bIns="0" rtlCol="0" anchor="t" anchorCtr="0">
              <a:spAutoFit/>
            </a:bodyPr>
            <a:lstStyle/>
            <a:p>
              <a:r>
                <a:rPr lang="en-US" sz="1100" dirty="0" smtClean="0">
                  <a:solidFill>
                    <a:schemeClr val="bg1"/>
                  </a:solidFill>
                </a:rPr>
                <a:t>[1]</a:t>
              </a:r>
            </a:p>
          </p:txBody>
        </p:sp>
      </p:grpSp>
      <p:grpSp>
        <p:nvGrpSpPr>
          <p:cNvPr id="11" name="Group 10"/>
          <p:cNvGrpSpPr/>
          <p:nvPr/>
        </p:nvGrpSpPr>
        <p:grpSpPr>
          <a:xfrm>
            <a:off x="3586430" y="1038999"/>
            <a:ext cx="2408060" cy="1419161"/>
            <a:chOff x="3586430" y="1038999"/>
            <a:chExt cx="2408060" cy="1419161"/>
          </a:xfrm>
        </p:grpSpPr>
        <p:sp>
          <p:nvSpPr>
            <p:cNvPr id="9" name="Bent Arrow 8"/>
            <p:cNvSpPr/>
            <p:nvPr/>
          </p:nvSpPr>
          <p:spPr>
            <a:xfrm rot="16758286">
              <a:off x="3434030" y="1191399"/>
              <a:ext cx="1066800" cy="762000"/>
            </a:xfrm>
            <a:prstGeom prst="bentArrow">
              <a:avLst/>
            </a:prstGeom>
            <a:ln/>
          </p:spPr>
          <p:style>
            <a:lnRef idx="3">
              <a:schemeClr val="lt1"/>
            </a:lnRef>
            <a:fillRef idx="1">
              <a:schemeClr val="accent3"/>
            </a:fillRef>
            <a:effectRef idx="1">
              <a:schemeClr val="accent3"/>
            </a:effectRef>
            <a:fontRef idx="minor">
              <a:schemeClr val="lt1"/>
            </a:fontRef>
          </p:style>
          <p:txBody>
            <a:bodyPr wrap="square" lIns="0" tIns="0" rIns="0" bIns="0" rtlCol="0" anchor="ctr" anchorCtr="1">
              <a:noAutofit/>
            </a:bodyPr>
            <a:lstStyle/>
            <a:p>
              <a:pPr algn="ctr"/>
              <a:endParaRPr lang="en-US" sz="2400" dirty="0" smtClean="0">
                <a:solidFill>
                  <a:schemeClr val="tx1"/>
                </a:solidFill>
              </a:endParaRPr>
            </a:p>
          </p:txBody>
        </p:sp>
        <p:sp>
          <p:nvSpPr>
            <p:cNvPr id="10" name="TextBox 9"/>
            <p:cNvSpPr txBox="1"/>
            <p:nvPr/>
          </p:nvSpPr>
          <p:spPr>
            <a:xfrm rot="520990">
              <a:off x="4445487" y="1965717"/>
              <a:ext cx="1549003" cy="492443"/>
            </a:xfrm>
            <a:prstGeom prst="rect">
              <a:avLst/>
            </a:prstGeom>
            <a:noFill/>
          </p:spPr>
          <p:txBody>
            <a:bodyPr wrap="square" lIns="0" tIns="0" rIns="0" bIns="0" rtlCol="0" anchor="t" anchorCtr="0">
              <a:spAutoFit/>
            </a:bodyPr>
            <a:lstStyle/>
            <a:p>
              <a:r>
                <a:rPr lang="en-US" sz="3200" cap="small" dirty="0" smtClean="0">
                  <a:latin typeface="Consolas" panose="020B0609020204030204" pitchFamily="49" charset="0"/>
                </a:rPr>
                <a:t>Digital</a:t>
              </a:r>
            </a:p>
          </p:txBody>
        </p:sp>
      </p:grpSp>
      <p:pic>
        <p:nvPicPr>
          <p:cNvPr id="13" name="Picture 12"/>
          <p:cNvPicPr>
            <a:picLocks noChangeAspect="1"/>
          </p:cNvPicPr>
          <p:nvPr/>
        </p:nvPicPr>
        <p:blipFill>
          <a:blip r:embed="rId3"/>
          <a:stretch>
            <a:fillRect/>
          </a:stretch>
        </p:blipFill>
        <p:spPr>
          <a:xfrm>
            <a:off x="953026" y="2609673"/>
            <a:ext cx="7237945" cy="2584400"/>
          </a:xfrm>
          <a:prstGeom prst="rect">
            <a:avLst/>
          </a:prstGeom>
          <a:ln>
            <a:noFill/>
          </a:ln>
          <a:effectLst>
            <a:outerShdw blurRad="190500" algn="tl" rotWithShape="0">
              <a:srgbClr val="000000">
                <a:alpha val="70000"/>
              </a:srgbClr>
            </a:outerShdw>
          </a:effectLst>
        </p:spPr>
      </p:pic>
      <p:sp>
        <p:nvSpPr>
          <p:cNvPr id="14" name="Rectangle 13"/>
          <p:cNvSpPr/>
          <p:nvPr/>
        </p:nvSpPr>
        <p:spPr>
          <a:xfrm>
            <a:off x="953026" y="5369997"/>
            <a:ext cx="4761974" cy="523220"/>
          </a:xfrm>
          <a:prstGeom prst="rect">
            <a:avLst/>
          </a:prstGeom>
        </p:spPr>
        <p:txBody>
          <a:bodyPr wrap="square">
            <a:spAutoFit/>
          </a:bodyPr>
          <a:lstStyle/>
          <a:p>
            <a:r>
              <a:rPr lang="en-US" sz="2800" dirty="0"/>
              <a:t>Open-Ended and Difficult</a:t>
            </a:r>
          </a:p>
        </p:txBody>
      </p:sp>
    </p:spTree>
    <p:extLst>
      <p:ext uri="{BB962C8B-B14F-4D97-AF65-F5344CB8AC3E}">
        <p14:creationId xmlns:p14="http://schemas.microsoft.com/office/powerpoint/2010/main" val="8681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18</a:t>
            </a:fld>
            <a:endParaRPr lang="en-US" dirty="0"/>
          </a:p>
        </p:txBody>
      </p:sp>
      <p:pic>
        <p:nvPicPr>
          <p:cNvPr id="5" name="Picture 4"/>
          <p:cNvPicPr>
            <a:picLocks noChangeAspect="1"/>
          </p:cNvPicPr>
          <p:nvPr/>
        </p:nvPicPr>
        <p:blipFill rotWithShape="1">
          <a:blip r:embed="rId2"/>
          <a:srcRect l="1724"/>
          <a:stretch/>
        </p:blipFill>
        <p:spPr>
          <a:xfrm>
            <a:off x="4191000" y="1371600"/>
            <a:ext cx="4343400" cy="4282925"/>
          </a:xfrm>
          <a:prstGeom prst="rect">
            <a:avLst/>
          </a:prstGeom>
          <a:ln>
            <a:noFill/>
          </a:ln>
          <a:effectLst>
            <a:outerShdw blurRad="190500" algn="tl" rotWithShape="0">
              <a:srgbClr val="000000">
                <a:alpha val="70000"/>
              </a:srgbClr>
            </a:outerShdw>
          </a:effectLst>
        </p:spPr>
      </p:pic>
      <p:sp>
        <p:nvSpPr>
          <p:cNvPr id="6" name="Title 1"/>
          <p:cNvSpPr>
            <a:spLocks noGrp="1"/>
          </p:cNvSpPr>
          <p:nvPr>
            <p:ph type="title"/>
          </p:nvPr>
        </p:nvSpPr>
        <p:spPr>
          <a:xfrm>
            <a:off x="457200" y="152400"/>
            <a:ext cx="8229600" cy="1143000"/>
          </a:xfrm>
        </p:spPr>
        <p:txBody>
          <a:bodyPr/>
          <a:lstStyle/>
          <a:p>
            <a:r>
              <a:rPr lang="en-US" dirty="0" smtClean="0"/>
              <a:t>CTF Competitions</a:t>
            </a:r>
            <a:endParaRPr lang="en-US" dirty="0"/>
          </a:p>
        </p:txBody>
      </p:sp>
      <p:sp>
        <p:nvSpPr>
          <p:cNvPr id="7" name="TextBox 6"/>
          <p:cNvSpPr txBox="1"/>
          <p:nvPr/>
        </p:nvSpPr>
        <p:spPr>
          <a:xfrm>
            <a:off x="667789" y="1524000"/>
            <a:ext cx="3505200" cy="4308872"/>
          </a:xfrm>
          <a:prstGeom prst="rect">
            <a:avLst/>
          </a:prstGeom>
          <a:noFill/>
        </p:spPr>
        <p:txBody>
          <a:bodyPr wrap="square" lIns="0" tIns="0" rIns="0" bIns="0" rtlCol="0" anchor="t" anchorCtr="0">
            <a:spAutoFit/>
          </a:bodyPr>
          <a:lstStyle/>
          <a:p>
            <a:r>
              <a:rPr lang="en-US" sz="2800" dirty="0" smtClean="0"/>
              <a:t>Cryptography</a:t>
            </a:r>
          </a:p>
          <a:p>
            <a:endParaRPr lang="en-US" sz="2800" dirty="0"/>
          </a:p>
          <a:p>
            <a:r>
              <a:rPr lang="en-US" sz="2800" dirty="0" smtClean="0"/>
              <a:t>Digital Forensics</a:t>
            </a:r>
          </a:p>
          <a:p>
            <a:endParaRPr lang="en-US" sz="2800" dirty="0"/>
          </a:p>
          <a:p>
            <a:r>
              <a:rPr lang="en-US" sz="2800" dirty="0" smtClean="0"/>
              <a:t>Reverse Engineering</a:t>
            </a:r>
          </a:p>
          <a:p>
            <a:endParaRPr lang="en-US" sz="2800" dirty="0"/>
          </a:p>
          <a:p>
            <a:r>
              <a:rPr lang="en-US" sz="2800" dirty="0" smtClean="0"/>
              <a:t>Binary Exploitation</a:t>
            </a:r>
          </a:p>
          <a:p>
            <a:endParaRPr lang="en-US" sz="2800" dirty="0"/>
          </a:p>
          <a:p>
            <a:r>
              <a:rPr lang="en-US" sz="2800" dirty="0" smtClean="0"/>
              <a:t>Web Security</a:t>
            </a:r>
          </a:p>
          <a:p>
            <a:endParaRPr lang="en-US" sz="2800" dirty="0" smtClean="0"/>
          </a:p>
        </p:txBody>
      </p:sp>
    </p:spTree>
    <p:extLst>
      <p:ext uri="{BB962C8B-B14F-4D97-AF65-F5344CB8AC3E}">
        <p14:creationId xmlns:p14="http://schemas.microsoft.com/office/powerpoint/2010/main" val="3865551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style>
          <a:lnRef idx="2">
            <a:schemeClr val="accent1"/>
          </a:lnRef>
          <a:fillRef idx="1">
            <a:schemeClr val="lt1"/>
          </a:fillRef>
          <a:effectRef idx="0">
            <a:schemeClr val="accent1"/>
          </a:effectRef>
          <a:fontRef idx="minor">
            <a:schemeClr val="dk1"/>
          </a:fontRef>
        </p:style>
        <p:txBody>
          <a:bodyPr/>
          <a:lstStyle/>
          <a:p>
            <a:r>
              <a:rPr lang="en-US" dirty="0" smtClean="0"/>
              <a:t>PPP is a world leader.</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19</a:t>
            </a:fld>
            <a:endParaRPr lang="en-US" dirty="0"/>
          </a:p>
        </p:txBody>
      </p:sp>
      <p:pic>
        <p:nvPicPr>
          <p:cNvPr id="7" name="Picture 6"/>
          <p:cNvPicPr>
            <a:picLocks noChangeAspect="1"/>
          </p:cNvPicPr>
          <p:nvPr/>
        </p:nvPicPr>
        <p:blipFill>
          <a:blip r:embed="rId2"/>
          <a:stretch>
            <a:fillRect/>
          </a:stretch>
        </p:blipFill>
        <p:spPr>
          <a:xfrm>
            <a:off x="726876" y="1829682"/>
            <a:ext cx="4001295" cy="3822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2555676" y="1829682"/>
            <a:ext cx="4073724" cy="3831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4500347" y="1834165"/>
            <a:ext cx="3957853" cy="381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3373338" y="5920917"/>
            <a:ext cx="2438400" cy="54254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chorCtr="1">
            <a:noAutofit/>
          </a:bodyPr>
          <a:lstStyle/>
          <a:p>
            <a:pPr algn="ctr"/>
            <a:r>
              <a:rPr lang="en-US" sz="2400" dirty="0" smtClean="0">
                <a:solidFill>
                  <a:schemeClr val="bg1"/>
                </a:solidFill>
              </a:rPr>
              <a:t>I wanted in.</a:t>
            </a:r>
            <a:endParaRPr lang="en-US" sz="2400" dirty="0">
              <a:solidFill>
                <a:schemeClr val="bg1"/>
              </a:solidFill>
            </a:endParaRPr>
          </a:p>
        </p:txBody>
      </p:sp>
    </p:spTree>
    <p:extLst>
      <p:ext uri="{BB962C8B-B14F-4D97-AF65-F5344CB8AC3E}">
        <p14:creationId xmlns:p14="http://schemas.microsoft.com/office/powerpoint/2010/main" val="4641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Chapman</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295400"/>
            <a:ext cx="3464985" cy="5197477"/>
          </a:xfrm>
          <a:prstGeom prst="rect">
            <a:avLst/>
          </a:prstGeom>
          <a:ln>
            <a:noFill/>
          </a:ln>
          <a:effectLst>
            <a:outerShdw blurRad="190500" algn="tl" rotWithShape="0">
              <a:srgbClr val="000000">
                <a:alpha val="70000"/>
              </a:srgbClr>
            </a:outerShdw>
          </a:effectLst>
        </p:spPr>
      </p:pic>
      <p:sp>
        <p:nvSpPr>
          <p:cNvPr id="6" name="Rectangle 5"/>
          <p:cNvSpPr/>
          <p:nvPr/>
        </p:nvSpPr>
        <p:spPr>
          <a:xfrm>
            <a:off x="5030002" y="1295399"/>
            <a:ext cx="3581400" cy="5197477"/>
          </a:xfrm>
          <a:prstGeom prst="rect">
            <a:avLst/>
          </a:prstGeom>
        </p:spPr>
        <p:txBody>
          <a:bodyPr wrap="square" anchor="ctr">
            <a:normAutofit/>
          </a:bodyPr>
          <a:lstStyle/>
          <a:p>
            <a:r>
              <a:rPr lang="en-US" sz="2000" dirty="0" smtClean="0"/>
              <a:t>1</a:t>
            </a:r>
            <a:r>
              <a:rPr lang="en-US" sz="2000" baseline="30000" dirty="0" smtClean="0"/>
              <a:t>st</a:t>
            </a:r>
            <a:r>
              <a:rPr lang="en-US" sz="2000" dirty="0" smtClean="0"/>
              <a:t> Year PhD Student in Computer Science Department</a:t>
            </a:r>
          </a:p>
          <a:p>
            <a:endParaRPr lang="en-US" sz="2000" dirty="0"/>
          </a:p>
          <a:p>
            <a:endParaRPr lang="en-US" sz="2000" dirty="0" smtClean="0"/>
          </a:p>
          <a:p>
            <a:r>
              <a:rPr lang="en-US" sz="2000" dirty="0" smtClean="0"/>
              <a:t>Working with David Brumley in the Software Security Research Group</a:t>
            </a:r>
          </a:p>
          <a:p>
            <a:endParaRPr lang="en-US" sz="2000" dirty="0"/>
          </a:p>
          <a:p>
            <a:endParaRPr lang="en-US" sz="2000" dirty="0" smtClean="0"/>
          </a:p>
          <a:p>
            <a:r>
              <a:rPr lang="en-US" sz="2000" dirty="0" smtClean="0"/>
              <a:t>Completed a V-Unit as the Technical Lead for picoCTF</a:t>
            </a:r>
          </a:p>
          <a:p>
            <a:endParaRPr lang="en-US" sz="2000" dirty="0"/>
          </a:p>
        </p:txBody>
      </p:sp>
    </p:spTree>
    <p:extLst>
      <p:ext uri="{BB962C8B-B14F-4D97-AF65-F5344CB8AC3E}">
        <p14:creationId xmlns:p14="http://schemas.microsoft.com/office/powerpoint/2010/main" val="2689157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004261" y="1371600"/>
            <a:ext cx="3505200" cy="4114800"/>
          </a:xfrm>
          <a:prstGeom prst="roundRect">
            <a:avLst/>
          </a:prstGeom>
          <a:ln/>
        </p:spPr>
        <p:style>
          <a:lnRef idx="2">
            <a:schemeClr val="accent3"/>
          </a:lnRef>
          <a:fillRef idx="1">
            <a:schemeClr val="lt1"/>
          </a:fillRef>
          <a:effectRef idx="0">
            <a:schemeClr val="accent3"/>
          </a:effectRef>
          <a:fontRef idx="minor">
            <a:schemeClr val="dk1"/>
          </a:fontRef>
        </p:style>
        <p:txBody>
          <a:bodyPr wrap="square" lIns="0" tIns="0" rIns="0" bIns="0" rtlCol="0" anchor="ctr" anchorCtr="1">
            <a:noAutofit/>
          </a:bodyPr>
          <a:lstStyle/>
          <a:p>
            <a:pPr algn="ctr"/>
            <a:endParaRPr lang="en-US" sz="2400" dirty="0" smtClean="0">
              <a:solidFill>
                <a:schemeClr val="tx1"/>
              </a:solidFill>
            </a:endParaRPr>
          </a:p>
        </p:txBody>
      </p:sp>
      <p:sp>
        <p:nvSpPr>
          <p:cNvPr id="2" name="Title 1"/>
          <p:cNvSpPr>
            <a:spLocks noGrp="1"/>
          </p:cNvSpPr>
          <p:nvPr>
            <p:ph type="title"/>
          </p:nvPr>
        </p:nvSpPr>
        <p:spPr/>
        <p:txBody>
          <a:bodyPr/>
          <a:lstStyle/>
          <a:p>
            <a:r>
              <a:rPr lang="en-US" dirty="0" smtClean="0"/>
              <a:t>National Security Agency</a:t>
            </a:r>
            <a:endParaRPr lang="en-US" dirty="0"/>
          </a:p>
        </p:txBody>
      </p:sp>
      <p:sp>
        <p:nvSpPr>
          <p:cNvPr id="10" name="Rounded Rectangle 9"/>
          <p:cNvSpPr/>
          <p:nvPr/>
        </p:nvSpPr>
        <p:spPr>
          <a:xfrm>
            <a:off x="584661" y="1371600"/>
            <a:ext cx="2895600" cy="4114800"/>
          </a:xfrm>
          <a:prstGeom prst="round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ctr" anchorCtr="1">
            <a:noAutofit/>
          </a:bodyPr>
          <a:lstStyle/>
          <a:p>
            <a:pPr algn="ctr"/>
            <a:endParaRPr lang="en-US" sz="2400" dirty="0" smtClean="0">
              <a:solidFill>
                <a:schemeClr val="tx1"/>
              </a:solidFill>
            </a:endParaRPr>
          </a:p>
        </p:txBody>
      </p:sp>
      <p:sp>
        <p:nvSpPr>
          <p:cNvPr id="4" name="Slide Number Placeholder 3"/>
          <p:cNvSpPr>
            <a:spLocks noGrp="1"/>
          </p:cNvSpPr>
          <p:nvPr>
            <p:ph type="sldNum" sz="quarter" idx="12"/>
          </p:nvPr>
        </p:nvSpPr>
        <p:spPr/>
        <p:txBody>
          <a:bodyPr/>
          <a:lstStyle/>
          <a:p>
            <a:fld id="{B747839D-A323-47F3-909F-548499399628}" type="slidenum">
              <a:rPr lang="en-US" smtClean="0"/>
              <a:t>20</a:t>
            </a:fld>
            <a:endParaRPr lang="en-US" dirty="0"/>
          </a:p>
        </p:txBody>
      </p:sp>
      <p:pic>
        <p:nvPicPr>
          <p:cNvPr id="6" name="Picture 5"/>
          <p:cNvPicPr>
            <a:picLocks noChangeAspect="1"/>
          </p:cNvPicPr>
          <p:nvPr/>
        </p:nvPicPr>
        <p:blipFill>
          <a:blip r:embed="rId2"/>
          <a:stretch>
            <a:fillRect/>
          </a:stretch>
        </p:blipFill>
        <p:spPr>
          <a:xfrm>
            <a:off x="1118061" y="1615799"/>
            <a:ext cx="1828800" cy="1828800"/>
          </a:xfrm>
          <a:prstGeom prst="rect">
            <a:avLst/>
          </a:prstGeom>
        </p:spPr>
      </p:pic>
      <p:sp>
        <p:nvSpPr>
          <p:cNvPr id="7" name="TextBox 6"/>
          <p:cNvSpPr txBox="1"/>
          <p:nvPr/>
        </p:nvSpPr>
        <p:spPr>
          <a:xfrm>
            <a:off x="1499061" y="1799272"/>
            <a:ext cx="1600200" cy="1477328"/>
          </a:xfrm>
          <a:prstGeom prst="rect">
            <a:avLst/>
          </a:prstGeom>
          <a:noFill/>
        </p:spPr>
        <p:txBody>
          <a:bodyPr wrap="square" lIns="0" tIns="0" rIns="0" bIns="0" rtlCol="0" anchor="t" anchorCtr="0">
            <a:spAutoFit/>
          </a:bodyPr>
          <a:lstStyle/>
          <a:p>
            <a:r>
              <a:rPr lang="en-US" sz="1600" dirty="0" smtClean="0">
                <a:latin typeface="Courier New" panose="02070309020205020404" pitchFamily="49" charset="0"/>
                <a:cs typeface="Courier New" panose="02070309020205020404" pitchFamily="49" charset="0"/>
              </a:rPr>
              <a:t>NSA logo pending government review of this document.</a:t>
            </a:r>
          </a:p>
        </p:txBody>
      </p:sp>
      <p:pic>
        <p:nvPicPr>
          <p:cNvPr id="8" name="Picture 7"/>
          <p:cNvPicPr>
            <a:picLocks noChangeAspect="1"/>
          </p:cNvPicPr>
          <p:nvPr/>
        </p:nvPicPr>
        <p:blipFill>
          <a:blip r:embed="rId3"/>
          <a:stretch>
            <a:fillRect/>
          </a:stretch>
        </p:blipFill>
        <p:spPr>
          <a:xfrm>
            <a:off x="5309061" y="1615799"/>
            <a:ext cx="3014954" cy="1571623"/>
          </a:xfrm>
          <a:prstGeom prst="rect">
            <a:avLst/>
          </a:prstGeom>
        </p:spPr>
      </p:pic>
      <p:sp>
        <p:nvSpPr>
          <p:cNvPr id="9" name="TextBox 8"/>
          <p:cNvSpPr txBox="1"/>
          <p:nvPr/>
        </p:nvSpPr>
        <p:spPr>
          <a:xfrm>
            <a:off x="1003761" y="3780472"/>
            <a:ext cx="2590800" cy="1292662"/>
          </a:xfrm>
          <a:prstGeom prst="rect">
            <a:avLst/>
          </a:prstGeom>
          <a:noFill/>
        </p:spPr>
        <p:txBody>
          <a:bodyPr wrap="square" lIns="0" tIns="0" rIns="0" bIns="0" rtlCol="0" anchor="t" anchorCtr="0">
            <a:spAutoFit/>
          </a:bodyPr>
          <a:lstStyle/>
          <a:p>
            <a:r>
              <a:rPr lang="en-US" sz="2800" dirty="0" smtClean="0"/>
              <a:t>Interested in High School Education</a:t>
            </a:r>
          </a:p>
        </p:txBody>
      </p:sp>
      <p:sp>
        <p:nvSpPr>
          <p:cNvPr id="12" name="TextBox 11"/>
          <p:cNvSpPr txBox="1"/>
          <p:nvPr/>
        </p:nvSpPr>
        <p:spPr>
          <a:xfrm>
            <a:off x="5004261" y="3781424"/>
            <a:ext cx="3505200" cy="430887"/>
          </a:xfrm>
          <a:prstGeom prst="rect">
            <a:avLst/>
          </a:prstGeom>
          <a:noFill/>
        </p:spPr>
        <p:txBody>
          <a:bodyPr wrap="square" lIns="0" tIns="0" rIns="0" bIns="0" rtlCol="0" anchor="t" anchorCtr="0">
            <a:spAutoFit/>
          </a:bodyPr>
          <a:lstStyle/>
          <a:p>
            <a:pPr algn="ctr"/>
            <a:r>
              <a:rPr lang="en-US" sz="2800" dirty="0" smtClean="0"/>
              <a:t>Love CTFs!</a:t>
            </a:r>
          </a:p>
        </p:txBody>
      </p:sp>
      <p:sp>
        <p:nvSpPr>
          <p:cNvPr id="14" name="Cross 13"/>
          <p:cNvSpPr/>
          <p:nvPr/>
        </p:nvSpPr>
        <p:spPr>
          <a:xfrm>
            <a:off x="3886200" y="3048000"/>
            <a:ext cx="762000" cy="762000"/>
          </a:xfrm>
          <a:prstGeom prst="plus">
            <a:avLst/>
          </a:prstGeom>
          <a:ln/>
        </p:spPr>
        <p:style>
          <a:lnRef idx="3">
            <a:schemeClr val="lt1"/>
          </a:lnRef>
          <a:fillRef idx="1">
            <a:schemeClr val="accent1"/>
          </a:fillRef>
          <a:effectRef idx="1">
            <a:schemeClr val="accent1"/>
          </a:effectRef>
          <a:fontRef idx="minor">
            <a:schemeClr val="lt1"/>
          </a:fontRef>
        </p:style>
        <p:txBody>
          <a:bodyPr wrap="square" lIns="0" tIns="0" rIns="0" bIns="0" rtlCol="0" anchor="ctr" anchorCtr="1">
            <a:noAutofit/>
          </a:bodyPr>
          <a:lstStyle/>
          <a:p>
            <a:pPr algn="ctr"/>
            <a:endParaRPr lang="en-US" sz="2400" dirty="0" smtClean="0">
              <a:solidFill>
                <a:schemeClr val="tx1"/>
              </a:solidFill>
            </a:endParaRPr>
          </a:p>
        </p:txBody>
      </p:sp>
      <p:grpSp>
        <p:nvGrpSpPr>
          <p:cNvPr id="15" name="Group 14"/>
          <p:cNvGrpSpPr/>
          <p:nvPr/>
        </p:nvGrpSpPr>
        <p:grpSpPr>
          <a:xfrm>
            <a:off x="336789" y="5667136"/>
            <a:ext cx="8470422" cy="627513"/>
            <a:chOff x="539321" y="2895600"/>
            <a:chExt cx="8470422" cy="627513"/>
          </a:xfrm>
        </p:grpSpPr>
        <p:sp>
          <p:nvSpPr>
            <p:cNvPr id="16" name="Rounded Rectangle 15"/>
            <p:cNvSpPr/>
            <p:nvPr/>
          </p:nvSpPr>
          <p:spPr>
            <a:xfrm>
              <a:off x="685800" y="2895600"/>
              <a:ext cx="8153400" cy="627513"/>
            </a:xfrm>
            <a:prstGeom prst="round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ctr" anchorCtr="1">
              <a:noAutofit/>
            </a:bodyPr>
            <a:lstStyle/>
            <a:p>
              <a:pPr algn="ctr"/>
              <a:endParaRPr lang="en-US" sz="2400" dirty="0" smtClean="0">
                <a:solidFill>
                  <a:schemeClr val="tx1"/>
                </a:solidFill>
              </a:endParaRPr>
            </a:p>
          </p:txBody>
        </p:sp>
        <p:grpSp>
          <p:nvGrpSpPr>
            <p:cNvPr id="17" name="Group 16"/>
            <p:cNvGrpSpPr/>
            <p:nvPr/>
          </p:nvGrpSpPr>
          <p:grpSpPr>
            <a:xfrm>
              <a:off x="539321" y="2953887"/>
              <a:ext cx="8470422" cy="463898"/>
              <a:chOff x="381000" y="2588567"/>
              <a:chExt cx="8470422" cy="463898"/>
            </a:xfrm>
          </p:grpSpPr>
          <p:sp>
            <p:nvSpPr>
              <p:cNvPr id="18" name="Rectangle 17"/>
              <p:cNvSpPr/>
              <p:nvPr/>
            </p:nvSpPr>
            <p:spPr>
              <a:xfrm>
                <a:off x="381000" y="2590800"/>
                <a:ext cx="3822222" cy="461665"/>
              </a:xfrm>
              <a:prstGeom prst="rect">
                <a:avLst/>
              </a:prstGeom>
            </p:spPr>
            <p:txBody>
              <a:bodyPr wrap="square">
                <a:spAutoFit/>
              </a:bodyPr>
              <a:lstStyle/>
              <a:p>
                <a:pPr algn="ctr"/>
                <a:r>
                  <a:rPr lang="en-US" sz="2400" dirty="0" smtClean="0"/>
                  <a:t>Collegiate</a:t>
                </a:r>
                <a:endParaRPr lang="en-US" sz="2400" dirty="0"/>
              </a:p>
            </p:txBody>
          </p:sp>
          <p:cxnSp>
            <p:nvCxnSpPr>
              <p:cNvPr id="19" name="Straight Arrow Connector 18"/>
              <p:cNvCxnSpPr/>
              <p:nvPr/>
            </p:nvCxnSpPr>
            <p:spPr>
              <a:xfrm>
                <a:off x="3505200" y="2819400"/>
                <a:ext cx="1828800" cy="0"/>
              </a:xfrm>
              <a:prstGeom prst="straightConnector1">
                <a:avLst/>
              </a:prstGeom>
              <a:ln w="69850" cap="rnd" cmpd="sng">
                <a:solidFill>
                  <a:schemeClr val="tx1"/>
                </a:solidFill>
                <a:miter lim="800000"/>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029200" y="2588567"/>
                <a:ext cx="3822222" cy="461665"/>
              </a:xfrm>
              <a:prstGeom prst="rect">
                <a:avLst/>
              </a:prstGeom>
            </p:spPr>
            <p:txBody>
              <a:bodyPr wrap="square">
                <a:spAutoFit/>
              </a:bodyPr>
              <a:lstStyle/>
              <a:p>
                <a:pPr algn="ctr"/>
                <a:r>
                  <a:rPr lang="en-US" sz="2400" dirty="0" smtClean="0"/>
                  <a:t>High Schools</a:t>
                </a:r>
                <a:endParaRPr lang="en-US" sz="2400" dirty="0"/>
              </a:p>
            </p:txBody>
          </p:sp>
        </p:grpSp>
      </p:grpSp>
    </p:spTree>
    <p:extLst>
      <p:ext uri="{BB962C8B-B14F-4D97-AF65-F5344CB8AC3E}">
        <p14:creationId xmlns:p14="http://schemas.microsoft.com/office/powerpoint/2010/main" val="346031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7" grpId="0"/>
      <p:bldP spid="9" grpId="0"/>
      <p:bldP spid="12"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picoCTF</a:t>
            </a:r>
            <a:endParaRPr lang="en-US" dirty="0"/>
          </a:p>
        </p:txBody>
      </p:sp>
      <p:sp>
        <p:nvSpPr>
          <p:cNvPr id="3" name="Content Placeholder 2"/>
          <p:cNvSpPr>
            <a:spLocks noGrp="1"/>
          </p:cNvSpPr>
          <p:nvPr>
            <p:ph idx="1"/>
          </p:nvPr>
        </p:nvSpPr>
        <p:spPr/>
        <p:txBody>
          <a:bodyPr/>
          <a:lstStyle/>
          <a:p>
            <a:pPr marL="0" indent="0">
              <a:buNone/>
            </a:pPr>
            <a:r>
              <a:rPr lang="en-US" dirty="0" smtClean="0"/>
              <a:t>- PPP likes the letter P.</a:t>
            </a:r>
          </a:p>
          <a:p>
            <a:pPr marL="0" indent="0">
              <a:buNone/>
            </a:pPr>
            <a:r>
              <a:rPr lang="en-US" dirty="0" smtClean="0"/>
              <a:t>- PPP hosts a competition named </a:t>
            </a:r>
            <a:r>
              <a:rPr lang="en-US" dirty="0" err="1" smtClean="0"/>
              <a:t>PlaidCTF</a:t>
            </a:r>
            <a:r>
              <a:rPr lang="en-US" dirty="0" smtClean="0"/>
              <a:t> for professionals.</a:t>
            </a:r>
          </a:p>
          <a:p>
            <a:pPr marL="0" indent="0">
              <a:buNone/>
            </a:pPr>
            <a:endParaRPr lang="en-US" dirty="0" smtClean="0"/>
          </a:p>
          <a:p>
            <a:pPr marL="0" indent="0">
              <a:buNone/>
            </a:pPr>
            <a:r>
              <a:rPr lang="en-US" b="1" dirty="0" smtClean="0"/>
              <a:t>picoCTF</a:t>
            </a:r>
            <a:r>
              <a:rPr lang="en-US" dirty="0" smtClean="0"/>
              <a:t> is meant to be lighter version of </a:t>
            </a:r>
            <a:r>
              <a:rPr lang="en-US" dirty="0" err="1" smtClean="0"/>
              <a:t>PlaidCTF</a:t>
            </a:r>
            <a:r>
              <a:rPr lang="en-US" dirty="0" smtClean="0"/>
              <a:t>. </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21</a:t>
            </a:fld>
            <a:endParaRPr lang="en-US" dirty="0"/>
          </a:p>
        </p:txBody>
      </p:sp>
    </p:spTree>
    <p:extLst>
      <p:ext uri="{BB962C8B-B14F-4D97-AF65-F5344CB8AC3E}">
        <p14:creationId xmlns:p14="http://schemas.microsoft.com/office/powerpoint/2010/main" val="1816439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An authentic, fun, and interactive hacking experience.</a:t>
            </a:r>
          </a:p>
          <a:p>
            <a:pPr marL="514350" indent="-514350">
              <a:buAutoNum type="arabicPeriod"/>
            </a:pPr>
            <a:r>
              <a:rPr lang="en-US" dirty="0" smtClean="0"/>
              <a:t>Encourage students to pursue degrees of computer science, regardless of incoming background.</a:t>
            </a:r>
          </a:p>
          <a:p>
            <a:pPr marL="514350" indent="-514350">
              <a:buAutoNum type="arabicPeriod"/>
            </a:pPr>
            <a:r>
              <a:rPr lang="en-US" dirty="0" smtClean="0"/>
              <a:t>Nationally recognize and inspire top competitors to become industry leaders.</a:t>
            </a:r>
          </a:p>
          <a:p>
            <a:pPr marL="514350" indent="-514350">
              <a:buAutoNum type="arabicPeriod"/>
            </a:pP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22</a:t>
            </a:fld>
            <a:endParaRPr lang="en-US" dirty="0"/>
          </a:p>
        </p:txBody>
      </p:sp>
      <p:sp>
        <p:nvSpPr>
          <p:cNvPr id="5" name="Rectangle 4"/>
          <p:cNvSpPr/>
          <p:nvPr/>
        </p:nvSpPr>
        <p:spPr>
          <a:xfrm>
            <a:off x="431800" y="5181600"/>
            <a:ext cx="3545971" cy="923330"/>
          </a:xfrm>
          <a:prstGeom prst="rect">
            <a:avLst/>
          </a:prstGeom>
        </p:spPr>
        <p:txBody>
          <a:bodyPr wrap="none">
            <a:spAutoFit/>
          </a:bodyPr>
          <a:lstStyle/>
          <a:p>
            <a:r>
              <a:rPr lang="en-US" b="1" dirty="0" smtClean="0"/>
              <a:t>NSA</a:t>
            </a:r>
          </a:p>
          <a:p>
            <a:pPr marL="285750" indent="-285750">
              <a:buFont typeface="Arial" panose="020B0604020202020204" pitchFamily="34" charset="0"/>
              <a:buChar char="•"/>
            </a:pPr>
            <a:r>
              <a:rPr lang="en-US" dirty="0" smtClean="0"/>
              <a:t>It is a real hacking competition.</a:t>
            </a:r>
          </a:p>
          <a:p>
            <a:pPr marL="285750" indent="-285750">
              <a:buFont typeface="Arial" panose="020B0604020202020204" pitchFamily="34" charset="0"/>
              <a:buChar char="•"/>
            </a:pPr>
            <a:r>
              <a:rPr lang="en-US" dirty="0" smtClean="0"/>
              <a:t>It exists.</a:t>
            </a:r>
            <a:endParaRPr lang="en-US" dirty="0"/>
          </a:p>
        </p:txBody>
      </p:sp>
    </p:spTree>
    <p:extLst>
      <p:ext uri="{BB962C8B-B14F-4D97-AF65-F5344CB8AC3E}">
        <p14:creationId xmlns:p14="http://schemas.microsoft.com/office/powerpoint/2010/main" val="230355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Entertainment Technology Center</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23</a:t>
            </a:fld>
            <a:endParaRPr lang="en-US" dirty="0"/>
          </a:p>
        </p:txBody>
      </p:sp>
      <p:grpSp>
        <p:nvGrpSpPr>
          <p:cNvPr id="8" name="Group 7"/>
          <p:cNvGrpSpPr/>
          <p:nvPr/>
        </p:nvGrpSpPr>
        <p:grpSpPr>
          <a:xfrm>
            <a:off x="457200" y="1549400"/>
            <a:ext cx="8267700" cy="2537588"/>
            <a:chOff x="355600" y="1524000"/>
            <a:chExt cx="8267700" cy="253758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576" y="1524000"/>
              <a:ext cx="5749724" cy="253758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1530912"/>
              <a:ext cx="2517976" cy="2517976"/>
            </a:xfrm>
            <a:prstGeom prst="rect">
              <a:avLst/>
            </a:prstGeom>
          </p:spPr>
        </p:pic>
      </p:grpSp>
      <p:sp>
        <p:nvSpPr>
          <p:cNvPr id="9" name="Rectangle 8"/>
          <p:cNvSpPr/>
          <p:nvPr/>
        </p:nvSpPr>
        <p:spPr>
          <a:xfrm>
            <a:off x="457200" y="4366434"/>
            <a:ext cx="8229600" cy="523220"/>
          </a:xfrm>
          <a:prstGeom prst="rect">
            <a:avLst/>
          </a:prstGeom>
        </p:spPr>
        <p:txBody>
          <a:bodyPr wrap="square">
            <a:spAutoFit/>
          </a:bodyPr>
          <a:lstStyle/>
          <a:p>
            <a:pPr algn="ctr"/>
            <a:r>
              <a:rPr lang="en-US" sz="2800" dirty="0" smtClean="0"/>
              <a:t>Experts in game development and design.</a:t>
            </a:r>
            <a:endParaRPr lang="en-US" sz="2800" dirty="0"/>
          </a:p>
        </p:txBody>
      </p:sp>
    </p:spTree>
    <p:extLst>
      <p:ext uri="{BB962C8B-B14F-4D97-AF65-F5344CB8AC3E}">
        <p14:creationId xmlns:p14="http://schemas.microsoft.com/office/powerpoint/2010/main" val="3544451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600"/>
            <a:ext cx="9144000" cy="1143000"/>
          </a:xfrm>
        </p:spPr>
        <p:txBody>
          <a:bodyPr/>
          <a:lstStyle/>
          <a:p>
            <a:r>
              <a:rPr lang="en-US" dirty="0" smtClean="0"/>
              <a:t>4 Months Later…</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24</a:t>
            </a:fld>
            <a:endParaRPr lang="en-US" dirty="0"/>
          </a:p>
        </p:txBody>
      </p:sp>
      <p:pic>
        <p:nvPicPr>
          <p:cNvPr id="6" name="Picture 5"/>
          <p:cNvPicPr>
            <a:picLocks noChangeAspect="1"/>
          </p:cNvPicPr>
          <p:nvPr/>
        </p:nvPicPr>
        <p:blipFill>
          <a:blip r:embed="rId2"/>
          <a:stretch>
            <a:fillRect/>
          </a:stretch>
        </p:blipFill>
        <p:spPr>
          <a:xfrm>
            <a:off x="2525503" y="609600"/>
            <a:ext cx="4092994" cy="4060240"/>
          </a:xfrm>
          <a:prstGeom prst="rect">
            <a:avLst/>
          </a:prstGeom>
        </p:spPr>
      </p:pic>
    </p:spTree>
    <p:extLst>
      <p:ext uri="{BB962C8B-B14F-4D97-AF65-F5344CB8AC3E}">
        <p14:creationId xmlns:p14="http://schemas.microsoft.com/office/powerpoint/2010/main" val="3231189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F293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chemeClr val="bg1"/>
                </a:solidFill>
              </a:rPr>
              <a:t>25</a:t>
            </a:fld>
            <a:endParaRPr lang="en-US" dirty="0">
              <a:solidFill>
                <a:schemeClr val="bg1"/>
              </a:solidFill>
            </a:endParaRPr>
          </a:p>
        </p:txBody>
      </p:sp>
      <p:pic>
        <p:nvPicPr>
          <p:cNvPr id="5" name="teas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71525"/>
            <a:ext cx="9601200" cy="5400675"/>
          </a:xfrm>
          <a:prstGeom prst="rect">
            <a:avLst/>
          </a:prstGeom>
          <a:ln>
            <a:noFill/>
          </a:ln>
          <a:effectLst>
            <a:softEdge rad="317500"/>
          </a:effectLst>
        </p:spPr>
      </p:pic>
    </p:spTree>
    <p:extLst>
      <p:ext uri="{BB962C8B-B14F-4D97-AF65-F5344CB8AC3E}">
        <p14:creationId xmlns:p14="http://schemas.microsoft.com/office/powerpoint/2010/main" val="367894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E293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solidFill>
                  <a:schemeClr val="bg1"/>
                </a:solidFill>
              </a:rPr>
              <a:t>26</a:t>
            </a:fld>
            <a:endParaRPr lang="en-US" dirty="0">
              <a:solidFill>
                <a:schemeClr val="bg1"/>
              </a:solidFill>
            </a:endParaRPr>
          </a:p>
        </p:txBody>
      </p:sp>
      <p:pic>
        <p:nvPicPr>
          <p:cNvPr id="7" name="Picture"/>
          <p:cNvPicPr>
            <a:picLocks noGrp="1"/>
          </p:cNvPicPr>
          <p:nvPr>
            <p:ph idx="1"/>
          </p:nvPr>
        </p:nvPicPr>
        <p:blipFill>
          <a:blip r:embed="rId3"/>
          <a:srcRect/>
          <a:stretch>
            <a:fillRect/>
          </a:stretch>
        </p:blipFill>
        <p:spPr bwMode="auto">
          <a:xfrm>
            <a:off x="-40974" y="1085849"/>
            <a:ext cx="9175449" cy="4171951"/>
          </a:xfrm>
          <a:prstGeom prst="rect">
            <a:avLst/>
          </a:prstGeom>
          <a:noFill/>
          <a:ln w="9525">
            <a:noFill/>
            <a:miter lim="800000"/>
            <a:headEnd/>
            <a:tailEnd/>
          </a:ln>
        </p:spPr>
      </p:pic>
      <p:sp>
        <p:nvSpPr>
          <p:cNvPr id="8" name="Rectangle 7"/>
          <p:cNvSpPr/>
          <p:nvPr/>
        </p:nvSpPr>
        <p:spPr>
          <a:xfrm>
            <a:off x="574826" y="4789490"/>
            <a:ext cx="7943850" cy="369332"/>
          </a:xfrm>
          <a:prstGeom prst="rect">
            <a:avLst/>
          </a:prstGeom>
        </p:spPr>
        <p:txBody>
          <a:bodyPr wrap="square">
            <a:spAutoFit/>
          </a:bodyPr>
          <a:lstStyle/>
          <a:p>
            <a:pPr algn="r"/>
            <a:r>
              <a:rPr lang="en-US" b="1" dirty="0">
                <a:solidFill>
                  <a:srgbClr val="F8F05A"/>
                </a:solidFill>
                <a:latin typeface="Graph 35+ pix" panose="00000400000000000000" pitchFamily="2" charset="0"/>
                <a:cs typeface="Graph 35+ pix" panose="00000400000000000000" pitchFamily="2" charset="0"/>
              </a:rPr>
              <a:t>April 26 7:00 AM </a:t>
            </a:r>
            <a:r>
              <a:rPr lang="en-US" b="1" dirty="0" smtClean="0">
                <a:solidFill>
                  <a:srgbClr val="F8F05A"/>
                </a:solidFill>
                <a:latin typeface="Graph 35+ pix" panose="00000400000000000000" pitchFamily="2" charset="0"/>
                <a:cs typeface="Graph 35+ pix" panose="00000400000000000000" pitchFamily="2" charset="0"/>
              </a:rPr>
              <a:t>EDT </a:t>
            </a:r>
            <a:r>
              <a:rPr lang="en-US" b="1" dirty="0">
                <a:solidFill>
                  <a:srgbClr val="F8F05A"/>
                </a:solidFill>
                <a:latin typeface="Graph 35+ pix" panose="00000400000000000000" pitchFamily="2" charset="0"/>
                <a:cs typeface="Graph 35+ pix" panose="00000400000000000000" pitchFamily="2" charset="0"/>
              </a:rPr>
              <a:t>- May 6 11:59 PM </a:t>
            </a:r>
            <a:r>
              <a:rPr lang="en-US" b="1" dirty="0" smtClean="0">
                <a:solidFill>
                  <a:srgbClr val="F8F05A"/>
                </a:solidFill>
                <a:latin typeface="Graph 35+ pix" panose="00000400000000000000" pitchFamily="2" charset="0"/>
                <a:cs typeface="Graph 35+ pix" panose="00000400000000000000" pitchFamily="2" charset="0"/>
              </a:rPr>
              <a:t>EDT</a:t>
            </a:r>
            <a:endParaRPr lang="en-US" dirty="0"/>
          </a:p>
        </p:txBody>
      </p:sp>
      <p:sp>
        <p:nvSpPr>
          <p:cNvPr id="2" name="Rectangle 1"/>
          <p:cNvSpPr/>
          <p:nvPr/>
        </p:nvSpPr>
        <p:spPr>
          <a:xfrm>
            <a:off x="927073" y="5462072"/>
            <a:ext cx="723935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r>
              <a:rPr lang="en-US" sz="2000" dirty="0" smtClean="0"/>
              <a:t>A polished presentation to welcome students and add legitimacy. </a:t>
            </a:r>
            <a:endParaRPr lang="en-US" sz="2000" dirty="0"/>
          </a:p>
        </p:txBody>
      </p:sp>
    </p:spTree>
    <p:extLst>
      <p:ext uri="{BB962C8B-B14F-4D97-AF65-F5344CB8AC3E}">
        <p14:creationId xmlns:p14="http://schemas.microsoft.com/office/powerpoint/2010/main" val="147633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 y="0"/>
            <a:ext cx="8382000" cy="7511652"/>
          </a:xfrm>
          <a:prstGeom prst="rect">
            <a:avLst/>
          </a:prstGeom>
        </p:spPr>
      </p:pic>
      <p:sp>
        <p:nvSpPr>
          <p:cNvPr id="4" name="Slide Number Placeholder 3"/>
          <p:cNvSpPr>
            <a:spLocks noGrp="1"/>
          </p:cNvSpPr>
          <p:nvPr>
            <p:ph type="sldNum" sz="quarter" idx="12"/>
          </p:nvPr>
        </p:nvSpPr>
        <p:spPr/>
        <p:txBody>
          <a:bodyPr/>
          <a:lstStyle/>
          <a:p>
            <a:fld id="{B747839D-A323-47F3-909F-548499399628}" type="slidenum">
              <a:rPr lang="en-US" smtClean="0"/>
              <a:t>27</a:t>
            </a:fld>
            <a:endParaRPr lang="en-US" dirty="0"/>
          </a:p>
        </p:txBody>
      </p:sp>
    </p:spTree>
    <p:extLst>
      <p:ext uri="{BB962C8B-B14F-4D97-AF65-F5344CB8AC3E}">
        <p14:creationId xmlns:p14="http://schemas.microsoft.com/office/powerpoint/2010/main" val="3665404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63050" cy="7139664"/>
          </a:xfrm>
          <a:prstGeom prst="rect">
            <a:avLst/>
          </a:prstGeom>
        </p:spPr>
      </p:pic>
      <p:sp>
        <p:nvSpPr>
          <p:cNvPr id="4" name="Slide Number Placeholder 3"/>
          <p:cNvSpPr>
            <a:spLocks noGrp="1"/>
          </p:cNvSpPr>
          <p:nvPr>
            <p:ph type="sldNum" sz="quarter" idx="12"/>
          </p:nvPr>
        </p:nvSpPr>
        <p:spPr/>
        <p:txBody>
          <a:bodyPr/>
          <a:lstStyle/>
          <a:p>
            <a:fld id="{B747839D-A323-47F3-909F-548499399628}" type="slidenum">
              <a:rPr lang="en-US" smtClean="0">
                <a:solidFill>
                  <a:schemeClr val="bg1"/>
                </a:solidFill>
              </a:rPr>
              <a:t>28</a:t>
            </a:fld>
            <a:endParaRPr lang="en-US" dirty="0">
              <a:solidFill>
                <a:schemeClr val="bg1"/>
              </a:solidFill>
            </a:endParaRPr>
          </a:p>
        </p:txBody>
      </p:sp>
    </p:spTree>
    <p:extLst>
      <p:ext uri="{BB962C8B-B14F-4D97-AF65-F5344CB8AC3E}">
        <p14:creationId xmlns:p14="http://schemas.microsoft.com/office/powerpoint/2010/main" val="1302648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a:t>Eligibility</a:t>
            </a:r>
          </a:p>
        </p:txBody>
      </p:sp>
      <p:sp>
        <p:nvSpPr>
          <p:cNvPr id="3" name="Content Placeholder 2"/>
          <p:cNvSpPr>
            <a:spLocks noGrp="1"/>
          </p:cNvSpPr>
          <p:nvPr>
            <p:ph idx="1"/>
          </p:nvPr>
        </p:nvSpPr>
        <p:spPr>
          <a:xfrm>
            <a:off x="457200" y="1885951"/>
            <a:ext cx="2914650" cy="742949"/>
          </a:xfrm>
        </p:spPr>
        <p:txBody>
          <a:bodyPr>
            <a:normAutofit fontScale="92500"/>
          </a:bodyPr>
          <a:lstStyle/>
          <a:p>
            <a:pPr marL="0" indent="0">
              <a:buNone/>
            </a:pPr>
            <a:r>
              <a:rPr lang="en-US" sz="3000" dirty="0"/>
              <a:t>Anyone can play!</a:t>
            </a:r>
          </a:p>
          <a:p>
            <a:pPr marL="0" indent="0">
              <a:buNone/>
            </a:pPr>
            <a:endParaRPr lang="en-US" sz="3000" dirty="0"/>
          </a:p>
        </p:txBody>
      </p:sp>
      <p:sp>
        <p:nvSpPr>
          <p:cNvPr id="4" name="Slide Number Placeholder 3"/>
          <p:cNvSpPr>
            <a:spLocks noGrp="1"/>
          </p:cNvSpPr>
          <p:nvPr>
            <p:ph type="sldNum" sz="quarter" idx="12"/>
          </p:nvPr>
        </p:nvSpPr>
        <p:spPr/>
        <p:txBody>
          <a:bodyPr/>
          <a:lstStyle/>
          <a:p>
            <a:fld id="{B747839D-A323-47F3-909F-548499399628}" type="slidenum">
              <a:rPr lang="en-US" smtClean="0"/>
              <a:t>29</a:t>
            </a:fld>
            <a:endParaRPr lang="en-US" dirty="0"/>
          </a:p>
        </p:txBody>
      </p:sp>
      <p:sp>
        <p:nvSpPr>
          <p:cNvPr id="5" name="Content Placeholder 2"/>
          <p:cNvSpPr txBox="1">
            <a:spLocks/>
          </p:cNvSpPr>
          <p:nvPr/>
        </p:nvSpPr>
        <p:spPr>
          <a:xfrm>
            <a:off x="457200" y="2514600"/>
            <a:ext cx="2743200" cy="571499"/>
          </a:xfrm>
          <a:prstGeom prst="rect">
            <a:avLst/>
          </a:prstGeom>
        </p:spPr>
        <p:txBody>
          <a:bodyPr vert="horz" lIns="68580" tIns="34290" rIns="68580" bIns="34290" rtlCol="0" anchor="t" anchorCtr="0">
            <a:norm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700" dirty="0"/>
              <a:t>Winners must be:</a:t>
            </a:r>
          </a:p>
          <a:p>
            <a:pPr marL="0" indent="0">
              <a:buNone/>
            </a:pPr>
            <a:endParaRPr lang="en-US" sz="2700" dirty="0"/>
          </a:p>
        </p:txBody>
      </p:sp>
      <p:sp>
        <p:nvSpPr>
          <p:cNvPr id="6" name="Content Placeholder 2"/>
          <p:cNvSpPr txBox="1">
            <a:spLocks/>
          </p:cNvSpPr>
          <p:nvPr/>
        </p:nvSpPr>
        <p:spPr>
          <a:xfrm>
            <a:off x="971550" y="3028949"/>
            <a:ext cx="5086350" cy="800101"/>
          </a:xfrm>
          <a:prstGeom prst="rect">
            <a:avLst/>
          </a:prstGeom>
        </p:spPr>
        <p:txBody>
          <a:bodyPr vert="horz" lIns="68580" tIns="34290" rIns="68580" bIns="34290" rtlCol="0" anchor="t" anchorCtr="0">
            <a:no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100" dirty="0"/>
              <a:t>Attending school in the United States</a:t>
            </a:r>
          </a:p>
          <a:p>
            <a:r>
              <a:rPr lang="en-US" sz="2100" dirty="0"/>
              <a:t>A 6</a:t>
            </a:r>
            <a:r>
              <a:rPr lang="en-US" sz="2100" baseline="30000" dirty="0"/>
              <a:t>th</a:t>
            </a:r>
            <a:r>
              <a:rPr lang="en-US" sz="2100" dirty="0"/>
              <a:t> to 12</a:t>
            </a:r>
            <a:r>
              <a:rPr lang="en-US" sz="2100" baseline="30000" dirty="0"/>
              <a:t>th</a:t>
            </a:r>
            <a:r>
              <a:rPr lang="en-US" sz="2100" dirty="0"/>
              <a:t> grade </a:t>
            </a:r>
            <a:r>
              <a:rPr lang="en-US" sz="2100" dirty="0" smtClean="0"/>
              <a:t>student</a:t>
            </a:r>
            <a:endParaRPr lang="en-US" sz="2100" dirty="0"/>
          </a:p>
          <a:p>
            <a:r>
              <a:rPr lang="en-US" sz="2100" dirty="0" smtClean="0"/>
              <a:t>On a team of 5 or fewer eligible players</a:t>
            </a:r>
          </a:p>
        </p:txBody>
      </p:sp>
      <p:sp>
        <p:nvSpPr>
          <p:cNvPr id="9" name="Rounded Rectangular Callout 8"/>
          <p:cNvSpPr/>
          <p:nvPr/>
        </p:nvSpPr>
        <p:spPr>
          <a:xfrm>
            <a:off x="6076950" y="3886200"/>
            <a:ext cx="2533650" cy="1409699"/>
          </a:xfrm>
          <a:prstGeom prst="wedgeRoundRectCallout">
            <a:avLst>
              <a:gd name="adj1" fmla="val -61792"/>
              <a:gd name="adj2" fmla="val -86705"/>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smtClean="0">
                <a:solidFill>
                  <a:schemeClr val="tx1"/>
                </a:solidFill>
              </a:rPr>
              <a:t>Sponsorship &amp; Competition Legitimacy </a:t>
            </a:r>
            <a:endParaRPr lang="en-US" sz="2400" dirty="0">
              <a:solidFill>
                <a:schemeClr val="tx1"/>
              </a:solidFill>
            </a:endParaRPr>
          </a:p>
        </p:txBody>
      </p:sp>
    </p:spTree>
    <p:extLst>
      <p:ext uri="{BB962C8B-B14F-4D97-AF65-F5344CB8AC3E}">
        <p14:creationId xmlns:p14="http://schemas.microsoft.com/office/powerpoint/2010/main" val="8712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3</a:t>
            </a:fld>
            <a:endParaRPr lang="en-US" dirty="0"/>
          </a:p>
        </p:txBody>
      </p:sp>
      <p:sp>
        <p:nvSpPr>
          <p:cNvPr id="5" name="Rectangle 4"/>
          <p:cNvSpPr/>
          <p:nvPr/>
        </p:nvSpPr>
        <p:spPr>
          <a:xfrm>
            <a:off x="762000" y="1295400"/>
            <a:ext cx="4572000" cy="914400"/>
          </a:xfrm>
          <a:prstGeom prst="rect">
            <a:avLst/>
          </a:prstGeom>
        </p:spPr>
        <p:txBody>
          <a:bodyPr>
            <a:normAutofit/>
          </a:bodyPr>
          <a:lstStyle/>
          <a:p>
            <a:r>
              <a:rPr lang="en-US" sz="2400" dirty="0" smtClean="0"/>
              <a:t>1. Building the largest computer security competition</a:t>
            </a:r>
            <a:endParaRPr lang="en-US" sz="2400" dirty="0"/>
          </a:p>
          <a:p>
            <a:pPr marL="342900" indent="-342900">
              <a:buFont typeface="+mj-lt"/>
              <a:buAutoNum type="arabicPeriod"/>
            </a:pPr>
            <a:endParaRPr lang="en-US" sz="2400" dirty="0" smtClean="0"/>
          </a:p>
          <a:p>
            <a:pPr marL="342900" indent="-342900">
              <a:buFont typeface="+mj-lt"/>
              <a:buAutoNum type="arabicPeriod"/>
            </a:pPr>
            <a:endParaRPr lang="en-US" sz="2400" dirty="0"/>
          </a:p>
        </p:txBody>
      </p:sp>
      <p:pic>
        <p:nvPicPr>
          <p:cNvPr id="17" name="Picture 16"/>
          <p:cNvPicPr>
            <a:picLocks noChangeAspect="1"/>
          </p:cNvPicPr>
          <p:nvPr/>
        </p:nvPicPr>
        <p:blipFill>
          <a:blip r:embed="rId2"/>
          <a:stretch>
            <a:fillRect/>
          </a:stretch>
        </p:blipFill>
        <p:spPr>
          <a:xfrm>
            <a:off x="5780078" y="1340161"/>
            <a:ext cx="1321396" cy="824878"/>
          </a:xfrm>
          <a:prstGeom prst="rect">
            <a:avLst/>
          </a:prstGeom>
        </p:spPr>
      </p:pic>
      <p:sp>
        <p:nvSpPr>
          <p:cNvPr id="18" name="Rectangle 17"/>
          <p:cNvSpPr/>
          <p:nvPr/>
        </p:nvSpPr>
        <p:spPr>
          <a:xfrm>
            <a:off x="6248470" y="2528464"/>
            <a:ext cx="1706008" cy="1200329"/>
          </a:xfrm>
          <a:prstGeom prst="rect">
            <a:avLst/>
          </a:prstGeom>
          <a:effectLst>
            <a:softEdge rad="31750"/>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b="1" dirty="0" smtClean="0"/>
              <a:t>Lots of students solving hard problems</a:t>
            </a:r>
            <a:endParaRPr lang="en-US" b="1" dirty="0"/>
          </a:p>
        </p:txBody>
      </p:sp>
      <p:pic>
        <p:nvPicPr>
          <p:cNvPr id="20" name="Picture 19"/>
          <p:cNvPicPr>
            <a:picLocks noChangeAspect="1"/>
          </p:cNvPicPr>
          <p:nvPr/>
        </p:nvPicPr>
        <p:blipFill>
          <a:blip r:embed="rId3"/>
          <a:stretch>
            <a:fillRect/>
          </a:stretch>
        </p:blipFill>
        <p:spPr>
          <a:xfrm>
            <a:off x="7316553" y="4191000"/>
            <a:ext cx="1216493" cy="1287106"/>
          </a:xfrm>
          <a:prstGeom prst="rect">
            <a:avLst/>
          </a:prstGeom>
        </p:spPr>
      </p:pic>
      <p:sp>
        <p:nvSpPr>
          <p:cNvPr id="21" name="Rectangle 20"/>
          <p:cNvSpPr/>
          <p:nvPr/>
        </p:nvSpPr>
        <p:spPr>
          <a:xfrm>
            <a:off x="3382478" y="4468224"/>
            <a:ext cx="4572000" cy="461665"/>
          </a:xfrm>
          <a:prstGeom prst="rect">
            <a:avLst/>
          </a:prstGeom>
        </p:spPr>
        <p:txBody>
          <a:bodyPr>
            <a:spAutoFit/>
          </a:bodyPr>
          <a:lstStyle/>
          <a:p>
            <a:r>
              <a:rPr lang="en-US" sz="2400" dirty="0" smtClean="0"/>
              <a:t>3. The </a:t>
            </a:r>
            <a:r>
              <a:rPr lang="en-US" sz="2400" dirty="0"/>
              <a:t>future of </a:t>
            </a:r>
            <a:r>
              <a:rPr lang="en-US" sz="2400" dirty="0" smtClean="0"/>
              <a:t>picoCTF</a:t>
            </a:r>
            <a:endParaRPr lang="en-US" sz="2400" dirty="0"/>
          </a:p>
        </p:txBody>
      </p:sp>
      <p:sp>
        <p:nvSpPr>
          <p:cNvPr id="22" name="Rectangle 21"/>
          <p:cNvSpPr/>
          <p:nvPr/>
        </p:nvSpPr>
        <p:spPr>
          <a:xfrm>
            <a:off x="2064894" y="2949231"/>
            <a:ext cx="3406702" cy="461665"/>
          </a:xfrm>
          <a:prstGeom prst="rect">
            <a:avLst/>
          </a:prstGeom>
        </p:spPr>
        <p:txBody>
          <a:bodyPr wrap="none">
            <a:spAutoFit/>
          </a:bodyPr>
          <a:lstStyle/>
          <a:p>
            <a:r>
              <a:rPr lang="en-US" sz="2400" dirty="0" smtClean="0"/>
              <a:t>2. Impact </a:t>
            </a:r>
            <a:r>
              <a:rPr lang="en-US" sz="2400" dirty="0"/>
              <a:t>and evaluation</a:t>
            </a:r>
          </a:p>
        </p:txBody>
      </p:sp>
    </p:spTree>
    <p:extLst>
      <p:ext uri="{BB962C8B-B14F-4D97-AF65-F5344CB8AC3E}">
        <p14:creationId xmlns:p14="http://schemas.microsoft.com/office/powerpoint/2010/main" val="217307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823460" y="2542594"/>
            <a:ext cx="4000500" cy="2114551"/>
          </a:xfrm>
          <a:prstGeom prst="round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ctr" anchorCtr="1">
            <a:noAutofit/>
          </a:bodyPr>
          <a:lstStyle/>
          <a:p>
            <a:pPr algn="ctr"/>
            <a:endParaRPr lang="en-US" dirty="0">
              <a:solidFill>
                <a:schemeClr val="bg1"/>
              </a:solidFill>
            </a:endParaRPr>
          </a:p>
        </p:txBody>
      </p:sp>
      <p:sp>
        <p:nvSpPr>
          <p:cNvPr id="13" name="Rounded Rectangle 12"/>
          <p:cNvSpPr/>
          <p:nvPr/>
        </p:nvSpPr>
        <p:spPr>
          <a:xfrm>
            <a:off x="327660" y="1840230"/>
            <a:ext cx="4000500" cy="1828800"/>
          </a:xfrm>
          <a:prstGeom prst="round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ctr" anchorCtr="1">
            <a:noAutofit/>
          </a:bodyPr>
          <a:lstStyle/>
          <a:p>
            <a:pPr algn="ctr"/>
            <a:endParaRPr lang="en-US" dirty="0">
              <a:solidFill>
                <a:schemeClr val="bg1"/>
              </a:solidFill>
            </a:endParaRPr>
          </a:p>
        </p:txBody>
      </p:sp>
      <p:sp>
        <p:nvSpPr>
          <p:cNvPr id="2" name="Title 1"/>
          <p:cNvSpPr>
            <a:spLocks noGrp="1"/>
          </p:cNvSpPr>
          <p:nvPr>
            <p:ph type="title"/>
          </p:nvPr>
        </p:nvSpPr>
        <p:spPr/>
        <p:txBody>
          <a:bodyPr>
            <a:normAutofit/>
          </a:bodyPr>
          <a:lstStyle/>
          <a:p>
            <a:r>
              <a:rPr lang="en-US" sz="4500" dirty="0"/>
              <a:t>Winners</a:t>
            </a:r>
          </a:p>
        </p:txBody>
      </p:sp>
      <p:sp>
        <p:nvSpPr>
          <p:cNvPr id="9" name="Content Placeholder 8"/>
          <p:cNvSpPr>
            <a:spLocks noGrp="1"/>
          </p:cNvSpPr>
          <p:nvPr>
            <p:ph sz="half" idx="1"/>
          </p:nvPr>
        </p:nvSpPr>
        <p:spPr>
          <a:xfrm>
            <a:off x="499110" y="2400300"/>
            <a:ext cx="3615690" cy="1268730"/>
          </a:xfrm>
        </p:spPr>
        <p:txBody>
          <a:bodyPr/>
          <a:lstStyle/>
          <a:p>
            <a:pPr marL="0" indent="0">
              <a:buNone/>
            </a:pPr>
            <a:r>
              <a:rPr lang="en-US" sz="2400" dirty="0"/>
              <a:t>Top 3 teams whose players are individually eligible.</a:t>
            </a:r>
          </a:p>
        </p:txBody>
      </p:sp>
      <p:sp>
        <p:nvSpPr>
          <p:cNvPr id="10" name="Content Placeholder 9"/>
          <p:cNvSpPr>
            <a:spLocks noGrp="1"/>
          </p:cNvSpPr>
          <p:nvPr>
            <p:ph sz="half" idx="2"/>
          </p:nvPr>
        </p:nvSpPr>
        <p:spPr>
          <a:xfrm>
            <a:off x="5006340" y="3086100"/>
            <a:ext cx="3657600" cy="1257300"/>
          </a:xfrm>
        </p:spPr>
        <p:txBody>
          <a:bodyPr/>
          <a:lstStyle/>
          <a:p>
            <a:pPr marL="0" indent="0" algn="just">
              <a:buNone/>
            </a:pPr>
            <a:r>
              <a:rPr lang="en-US" sz="2400" dirty="0"/>
              <a:t>Top 3 schools whose team is individually eligible and all players attend the school.</a:t>
            </a:r>
          </a:p>
        </p:txBody>
      </p:sp>
      <p:sp>
        <p:nvSpPr>
          <p:cNvPr id="4" name="Slide Number Placeholder 3"/>
          <p:cNvSpPr>
            <a:spLocks noGrp="1"/>
          </p:cNvSpPr>
          <p:nvPr>
            <p:ph type="sldNum" sz="quarter" idx="12"/>
          </p:nvPr>
        </p:nvSpPr>
        <p:spPr/>
        <p:txBody>
          <a:bodyPr/>
          <a:lstStyle/>
          <a:p>
            <a:fld id="{B747839D-A323-47F3-909F-548499399628}" type="slidenum">
              <a:rPr lang="en-US" smtClean="0"/>
              <a:t>30</a:t>
            </a:fld>
            <a:endParaRPr lang="en-US" dirty="0"/>
          </a:p>
        </p:txBody>
      </p:sp>
      <p:sp>
        <p:nvSpPr>
          <p:cNvPr id="11" name="Rectangle 10"/>
          <p:cNvSpPr/>
          <p:nvPr/>
        </p:nvSpPr>
        <p:spPr>
          <a:xfrm>
            <a:off x="727710" y="1895394"/>
            <a:ext cx="3200400" cy="553998"/>
          </a:xfrm>
          <a:prstGeom prst="rect">
            <a:avLst/>
          </a:prstGeom>
        </p:spPr>
        <p:txBody>
          <a:bodyPr wrap="square">
            <a:spAutoFit/>
          </a:bodyPr>
          <a:lstStyle/>
          <a:p>
            <a:r>
              <a:rPr lang="en-US" sz="3000" dirty="0"/>
              <a:t>3 Winning Teams</a:t>
            </a:r>
          </a:p>
        </p:txBody>
      </p:sp>
      <p:sp>
        <p:nvSpPr>
          <p:cNvPr id="12" name="Rectangle 11"/>
          <p:cNvSpPr/>
          <p:nvPr/>
        </p:nvSpPr>
        <p:spPr>
          <a:xfrm>
            <a:off x="5223510" y="2542594"/>
            <a:ext cx="3200400" cy="553998"/>
          </a:xfrm>
          <a:prstGeom prst="rect">
            <a:avLst/>
          </a:prstGeom>
        </p:spPr>
        <p:txBody>
          <a:bodyPr wrap="square">
            <a:spAutoFit/>
          </a:bodyPr>
          <a:lstStyle/>
          <a:p>
            <a:r>
              <a:rPr lang="en-US" sz="3000" dirty="0"/>
              <a:t>3 Winning Schools</a:t>
            </a:r>
          </a:p>
        </p:txBody>
      </p:sp>
      <p:sp>
        <p:nvSpPr>
          <p:cNvPr id="16" name="Rounded Rectangular Callout 15"/>
          <p:cNvSpPr/>
          <p:nvPr/>
        </p:nvSpPr>
        <p:spPr>
          <a:xfrm>
            <a:off x="1895475" y="5012172"/>
            <a:ext cx="3143250" cy="860421"/>
          </a:xfrm>
          <a:prstGeom prst="wedgeRoundRectCallout">
            <a:avLst>
              <a:gd name="adj1" fmla="val 39906"/>
              <a:gd name="adj2" fmla="val -78050"/>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smtClean="0">
                <a:solidFill>
                  <a:schemeClr val="tx1"/>
                </a:solidFill>
              </a:rPr>
              <a:t>Reach students through schools!</a:t>
            </a:r>
            <a:endParaRPr lang="en-US" sz="2400" dirty="0">
              <a:solidFill>
                <a:schemeClr val="tx1"/>
              </a:solidFill>
            </a:endParaRPr>
          </a:p>
        </p:txBody>
      </p:sp>
    </p:spTree>
    <p:extLst>
      <p:ext uri="{BB962C8B-B14F-4D97-AF65-F5344CB8AC3E}">
        <p14:creationId xmlns:p14="http://schemas.microsoft.com/office/powerpoint/2010/main" val="19905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Prizes</a:t>
            </a:r>
            <a:endParaRPr lang="en-US" dirty="0"/>
          </a:p>
        </p:txBody>
      </p:sp>
      <p:sp>
        <p:nvSpPr>
          <p:cNvPr id="5" name="Slide Number Placeholder 4"/>
          <p:cNvSpPr>
            <a:spLocks noGrp="1"/>
          </p:cNvSpPr>
          <p:nvPr>
            <p:ph type="sldNum" sz="quarter" idx="12"/>
          </p:nvPr>
        </p:nvSpPr>
        <p:spPr/>
        <p:txBody>
          <a:bodyPr/>
          <a:lstStyle/>
          <a:p>
            <a:fld id="{B747839D-A323-47F3-909F-548499399628}" type="slidenum">
              <a:rPr lang="en-US" smtClean="0"/>
              <a:pPr/>
              <a:t>31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648951078"/>
              </p:ext>
            </p:extLst>
          </p:nvPr>
        </p:nvGraphicFramePr>
        <p:xfrm>
          <a:off x="620486" y="1066798"/>
          <a:ext cx="7903028" cy="5207002"/>
        </p:xfrm>
        <a:graphic>
          <a:graphicData uri="http://schemas.openxmlformats.org/drawingml/2006/table">
            <a:tbl>
              <a:tblPr firstRow="1" firstCol="1" bandRow="1">
                <a:tableStyleId>{00A15C55-8517-42AA-B614-E9B94910E393}</a:tableStyleId>
              </a:tblPr>
              <a:tblGrid>
                <a:gridCol w="1975757"/>
                <a:gridCol w="1975757"/>
                <a:gridCol w="1975757"/>
                <a:gridCol w="1975757"/>
              </a:tblGrid>
              <a:tr h="976312">
                <a:tc>
                  <a:txBody>
                    <a:bodyPr/>
                    <a:lstStyle/>
                    <a:p>
                      <a:pPr algn="ctr"/>
                      <a:endParaRPr lang="en-US" dirty="0"/>
                    </a:p>
                  </a:txBody>
                  <a:tcPr anchor="ctr">
                    <a:noFill/>
                  </a:tcPr>
                </a:tc>
                <a:tc>
                  <a:txBody>
                    <a:bodyPr/>
                    <a:lstStyle/>
                    <a:p>
                      <a:pPr algn="ctr"/>
                      <a:r>
                        <a:rPr lang="en-US" dirty="0" smtClean="0"/>
                        <a:t>Cash</a:t>
                      </a:r>
                      <a:endParaRPr lang="en-US" dirty="0"/>
                    </a:p>
                  </a:txBody>
                  <a:tcPr anchor="ctr"/>
                </a:tc>
                <a:tc>
                  <a:txBody>
                    <a:bodyPr/>
                    <a:lstStyle/>
                    <a:p>
                      <a:pPr algn="ctr"/>
                      <a:r>
                        <a:rPr lang="en-US" dirty="0" smtClean="0"/>
                        <a:t>AWS</a:t>
                      </a:r>
                      <a:r>
                        <a:rPr lang="en-US" baseline="0" dirty="0" smtClean="0"/>
                        <a:t> Credit</a:t>
                      </a:r>
                      <a:endParaRPr lang="en-US" dirty="0"/>
                    </a:p>
                  </a:txBody>
                  <a:tcPr anchor="ctr"/>
                </a:tc>
                <a:tc>
                  <a:txBody>
                    <a:bodyPr/>
                    <a:lstStyle/>
                    <a:p>
                      <a:pPr algn="ctr"/>
                      <a:r>
                        <a:rPr lang="en-US" dirty="0" smtClean="0"/>
                        <a:t>Wiley Books</a:t>
                      </a:r>
                      <a:endParaRPr lang="en-US" dirty="0"/>
                    </a:p>
                  </a:txBody>
                  <a:tcPr anchor="ctr"/>
                </a:tc>
              </a:tr>
              <a:tr h="705115">
                <a:tc>
                  <a:txBody>
                    <a:bodyPr/>
                    <a:lstStyle/>
                    <a:p>
                      <a:pPr algn="ctr"/>
                      <a:r>
                        <a:rPr lang="en-US" dirty="0" smtClean="0"/>
                        <a:t>1</a:t>
                      </a:r>
                      <a:r>
                        <a:rPr lang="en-US" baseline="30000" dirty="0" smtClean="0"/>
                        <a:t>st</a:t>
                      </a:r>
                      <a:r>
                        <a:rPr lang="en-US" dirty="0" smtClean="0"/>
                        <a:t> Place School</a:t>
                      </a:r>
                      <a:endParaRPr lang="en-US" dirty="0"/>
                    </a:p>
                  </a:txBody>
                  <a:tcPr anchor="ctr"/>
                </a:tc>
                <a:tc>
                  <a:txBody>
                    <a:bodyPr/>
                    <a:lstStyle/>
                    <a:p>
                      <a:pPr algn="ctr"/>
                      <a:r>
                        <a:rPr lang="en-US" dirty="0" smtClean="0"/>
                        <a:t>$8,000</a:t>
                      </a:r>
                      <a:endParaRPr lang="en-US" dirty="0"/>
                    </a:p>
                  </a:txBody>
                  <a:tcPr anchor="ctr"/>
                </a:tc>
                <a:tc>
                  <a:txBody>
                    <a:bodyPr/>
                    <a:lstStyle/>
                    <a:p>
                      <a:pPr algn="ctr"/>
                      <a:r>
                        <a:rPr lang="en-US" dirty="0" smtClean="0"/>
                        <a:t>$250</a:t>
                      </a:r>
                      <a:endParaRPr lang="en-US" dirty="0"/>
                    </a:p>
                  </a:txBody>
                  <a:tcPr anchor="ctr"/>
                </a:tc>
                <a:tc>
                  <a:txBody>
                    <a:bodyPr/>
                    <a:lstStyle/>
                    <a:p>
                      <a:pPr algn="ctr"/>
                      <a:r>
                        <a:rPr lang="en-US" dirty="0" smtClean="0"/>
                        <a:t>7 Books</a:t>
                      </a:r>
                      <a:endParaRPr lang="en-US" dirty="0"/>
                    </a:p>
                  </a:txBody>
                  <a:tcPr anchor="ctr"/>
                </a:tc>
              </a:tr>
              <a:tr h="705115">
                <a:tc>
                  <a:txBody>
                    <a:bodyPr/>
                    <a:lstStyle/>
                    <a:p>
                      <a:pPr algn="ctr"/>
                      <a:r>
                        <a:rPr lang="en-US" dirty="0" smtClean="0"/>
                        <a:t>2</a:t>
                      </a:r>
                      <a:r>
                        <a:rPr lang="en-US" baseline="30000" dirty="0" smtClean="0"/>
                        <a:t>nd</a:t>
                      </a:r>
                      <a:r>
                        <a:rPr lang="en-US" dirty="0" smtClean="0"/>
                        <a:t> Place School</a:t>
                      </a:r>
                      <a:endParaRPr lang="en-US" dirty="0"/>
                    </a:p>
                  </a:txBody>
                  <a:tcPr anchor="ctr"/>
                </a:tc>
                <a:tc>
                  <a:txBody>
                    <a:bodyPr/>
                    <a:lstStyle/>
                    <a:p>
                      <a:pPr algn="ctr"/>
                      <a:r>
                        <a:rPr lang="en-US" dirty="0" smtClean="0"/>
                        <a:t>$4,000</a:t>
                      </a:r>
                      <a:endParaRPr lang="en-US" dirty="0"/>
                    </a:p>
                  </a:txBody>
                  <a:tcPr anchor="ctr"/>
                </a:tc>
                <a:tc>
                  <a:txBody>
                    <a:bodyPr/>
                    <a:lstStyle/>
                    <a:p>
                      <a:pPr algn="ctr"/>
                      <a:r>
                        <a:rPr lang="en-US" dirty="0" smtClean="0"/>
                        <a:t>$250</a:t>
                      </a:r>
                      <a:endParaRPr lang="en-US" dirty="0"/>
                    </a:p>
                  </a:txBody>
                  <a:tcPr anchor="ctr"/>
                </a:tc>
                <a:tc>
                  <a:txBody>
                    <a:bodyPr/>
                    <a:lstStyle/>
                    <a:p>
                      <a:pPr algn="ctr"/>
                      <a:r>
                        <a:rPr lang="en-US" dirty="0" smtClean="0"/>
                        <a:t>5 Books</a:t>
                      </a:r>
                      <a:endParaRPr lang="en-US" dirty="0"/>
                    </a:p>
                  </a:txBody>
                  <a:tcPr anchor="ctr"/>
                </a:tc>
              </a:tr>
              <a:tr h="705115">
                <a:tc>
                  <a:txBody>
                    <a:bodyPr/>
                    <a:lstStyle/>
                    <a:p>
                      <a:pPr algn="ctr"/>
                      <a:r>
                        <a:rPr lang="en-US" dirty="0" smtClean="0"/>
                        <a:t>3</a:t>
                      </a:r>
                      <a:r>
                        <a:rPr lang="en-US" baseline="30000" dirty="0" smtClean="0"/>
                        <a:t>rd</a:t>
                      </a:r>
                      <a:r>
                        <a:rPr lang="en-US" dirty="0" smtClean="0"/>
                        <a:t> Place School</a:t>
                      </a:r>
                      <a:endParaRPr lang="en-US" dirty="0"/>
                    </a:p>
                  </a:txBody>
                  <a:tcPr anchor="ctr"/>
                </a:tc>
                <a:tc>
                  <a:txBody>
                    <a:bodyPr/>
                    <a:lstStyle/>
                    <a:p>
                      <a:pPr algn="ctr"/>
                      <a:r>
                        <a:rPr lang="en-US" dirty="0" smtClean="0"/>
                        <a:t>$2,000</a:t>
                      </a:r>
                      <a:endParaRPr lang="en-US" dirty="0"/>
                    </a:p>
                  </a:txBody>
                  <a:tcPr anchor="ctr"/>
                </a:tc>
                <a:tc>
                  <a:txBody>
                    <a:bodyPr/>
                    <a:lstStyle/>
                    <a:p>
                      <a:pPr algn="ctr"/>
                      <a:r>
                        <a:rPr lang="en-US" dirty="0" smtClean="0"/>
                        <a:t>$250</a:t>
                      </a:r>
                      <a:endParaRPr lang="en-US" dirty="0"/>
                    </a:p>
                  </a:txBody>
                  <a:tcPr anchor="ctr"/>
                </a:tc>
                <a:tc>
                  <a:txBody>
                    <a:bodyPr/>
                    <a:lstStyle/>
                    <a:p>
                      <a:pPr algn="ctr"/>
                      <a:r>
                        <a:rPr lang="en-US" dirty="0" smtClean="0"/>
                        <a:t>3 Books</a:t>
                      </a:r>
                      <a:endParaRPr lang="en-US" dirty="0"/>
                    </a:p>
                  </a:txBody>
                  <a:tcPr anchor="ctr"/>
                </a:tc>
              </a:tr>
              <a:tr h="705115">
                <a:tc>
                  <a:txBody>
                    <a:bodyPr/>
                    <a:lstStyle/>
                    <a:p>
                      <a:pPr algn="ctr"/>
                      <a:r>
                        <a:rPr lang="en-US" dirty="0" smtClean="0"/>
                        <a:t>1</a:t>
                      </a:r>
                      <a:r>
                        <a:rPr lang="en-US" baseline="30000" dirty="0" smtClean="0"/>
                        <a:t>st</a:t>
                      </a:r>
                      <a:r>
                        <a:rPr lang="en-US" dirty="0" smtClean="0"/>
                        <a:t> Place Team</a:t>
                      </a:r>
                      <a:endParaRPr lang="en-US" dirty="0"/>
                    </a:p>
                  </a:txBody>
                  <a:tcPr anchor="ctr"/>
                </a:tc>
                <a:tc>
                  <a:txBody>
                    <a:bodyPr/>
                    <a:lstStyle/>
                    <a:p>
                      <a:pPr algn="ctr"/>
                      <a:r>
                        <a:rPr lang="en-US" dirty="0" smtClean="0"/>
                        <a:t>$4,000</a:t>
                      </a:r>
                      <a:endParaRPr lang="en-US" dirty="0"/>
                    </a:p>
                  </a:txBody>
                  <a:tcPr anchor="ctr"/>
                </a:tc>
                <a:tc>
                  <a:txBody>
                    <a:bodyPr/>
                    <a:lstStyle/>
                    <a:p>
                      <a:pPr algn="ctr"/>
                      <a:r>
                        <a:rPr lang="en-US" dirty="0" smtClean="0"/>
                        <a:t>$1,000</a:t>
                      </a:r>
                      <a:endParaRPr lang="en-US" dirty="0"/>
                    </a:p>
                  </a:txBody>
                  <a:tcPr anchor="ctr"/>
                </a:tc>
                <a:tc>
                  <a:txBody>
                    <a:bodyPr/>
                    <a:lstStyle/>
                    <a:p>
                      <a:pPr algn="ctr"/>
                      <a:r>
                        <a:rPr lang="en-US" dirty="0" smtClean="0"/>
                        <a:t>7 Books</a:t>
                      </a:r>
                    </a:p>
                  </a:txBody>
                  <a:tcPr anchor="ctr"/>
                </a:tc>
              </a:tr>
              <a:tr h="705115">
                <a:tc>
                  <a:txBody>
                    <a:bodyPr/>
                    <a:lstStyle/>
                    <a:p>
                      <a:pPr algn="ctr"/>
                      <a:r>
                        <a:rPr lang="en-US" dirty="0" smtClean="0"/>
                        <a:t>2</a:t>
                      </a:r>
                      <a:r>
                        <a:rPr lang="en-US" baseline="30000" dirty="0" smtClean="0"/>
                        <a:t>nd</a:t>
                      </a:r>
                      <a:r>
                        <a:rPr lang="en-US" dirty="0" smtClean="0"/>
                        <a:t> Place Team</a:t>
                      </a:r>
                      <a:endParaRPr lang="en-US" dirty="0"/>
                    </a:p>
                  </a:txBody>
                  <a:tcPr anchor="ctr"/>
                </a:tc>
                <a:tc>
                  <a:txBody>
                    <a:bodyPr/>
                    <a:lstStyle/>
                    <a:p>
                      <a:pPr algn="ctr"/>
                      <a:r>
                        <a:rPr lang="en-US" dirty="0" smtClean="0"/>
                        <a:t>$2,000</a:t>
                      </a:r>
                      <a:endParaRPr lang="en-US" dirty="0"/>
                    </a:p>
                  </a:txBody>
                  <a:tcPr anchor="ctr"/>
                </a:tc>
                <a:tc>
                  <a:txBody>
                    <a:bodyPr/>
                    <a:lstStyle/>
                    <a:p>
                      <a:pPr algn="ctr"/>
                      <a:r>
                        <a:rPr lang="en-US" dirty="0" smtClean="0"/>
                        <a:t>$250</a:t>
                      </a:r>
                      <a:endParaRPr lang="en-US" dirty="0"/>
                    </a:p>
                  </a:txBody>
                  <a:tcPr anchor="ctr"/>
                </a:tc>
                <a:tc>
                  <a:txBody>
                    <a:bodyPr/>
                    <a:lstStyle/>
                    <a:p>
                      <a:pPr algn="ctr"/>
                      <a:r>
                        <a:rPr lang="en-US" dirty="0" smtClean="0"/>
                        <a:t>5 Books</a:t>
                      </a:r>
                      <a:endParaRPr lang="en-US" dirty="0"/>
                    </a:p>
                  </a:txBody>
                  <a:tcPr anchor="ctr"/>
                </a:tc>
              </a:tr>
              <a:tr h="705115">
                <a:tc>
                  <a:txBody>
                    <a:bodyPr/>
                    <a:lstStyle/>
                    <a:p>
                      <a:pPr algn="ctr"/>
                      <a:r>
                        <a:rPr lang="en-US" dirty="0" smtClean="0"/>
                        <a:t>3</a:t>
                      </a:r>
                      <a:r>
                        <a:rPr lang="en-US" baseline="30000" dirty="0" smtClean="0"/>
                        <a:t>rd</a:t>
                      </a:r>
                      <a:r>
                        <a:rPr lang="en-US" baseline="0" dirty="0" smtClean="0"/>
                        <a:t> Place Team</a:t>
                      </a:r>
                      <a:endParaRPr lang="en-US" dirty="0"/>
                    </a:p>
                  </a:txBody>
                  <a:tcPr anchor="ctr"/>
                </a:tc>
                <a:tc>
                  <a:txBody>
                    <a:bodyPr/>
                    <a:lstStyle/>
                    <a:p>
                      <a:pPr algn="ctr"/>
                      <a:r>
                        <a:rPr lang="en-US" dirty="0" smtClean="0"/>
                        <a:t>$1,000</a:t>
                      </a:r>
                      <a:endParaRPr lang="en-US" dirty="0"/>
                    </a:p>
                  </a:txBody>
                  <a:tcPr anchor="ctr"/>
                </a:tc>
                <a:tc>
                  <a:txBody>
                    <a:bodyPr/>
                    <a:lstStyle/>
                    <a:p>
                      <a:pPr algn="ctr"/>
                      <a:r>
                        <a:rPr lang="en-US" dirty="0" smtClean="0"/>
                        <a:t>$250</a:t>
                      </a:r>
                      <a:endParaRPr lang="en-US" dirty="0"/>
                    </a:p>
                  </a:txBody>
                  <a:tcPr anchor="ctr"/>
                </a:tc>
                <a:tc>
                  <a:txBody>
                    <a:bodyPr/>
                    <a:lstStyle/>
                    <a:p>
                      <a:pPr algn="ctr"/>
                      <a:r>
                        <a:rPr lang="en-US" dirty="0" smtClean="0"/>
                        <a:t>3 Books</a:t>
                      </a:r>
                      <a:endParaRPr lang="en-US" dirty="0"/>
                    </a:p>
                  </a:txBody>
                  <a:tcPr anchor="ctr"/>
                </a:tc>
              </a:tr>
            </a:tbl>
          </a:graphicData>
        </a:graphic>
      </p:graphicFrame>
      <p:sp>
        <p:nvSpPr>
          <p:cNvPr id="9" name="Rectangle 8"/>
          <p:cNvSpPr/>
          <p:nvPr/>
        </p:nvSpPr>
        <p:spPr>
          <a:xfrm>
            <a:off x="482600" y="6341651"/>
            <a:ext cx="6442277" cy="369332"/>
          </a:xfrm>
          <a:prstGeom prst="rect">
            <a:avLst/>
          </a:prstGeom>
        </p:spPr>
        <p:txBody>
          <a:bodyPr wrap="none">
            <a:spAutoFit/>
          </a:bodyPr>
          <a:lstStyle/>
          <a:p>
            <a:pPr algn="ctr"/>
            <a:r>
              <a:rPr lang="en-US" dirty="0" smtClean="0"/>
              <a:t>Winning teams also received trophies</a:t>
            </a:r>
            <a:r>
              <a:rPr lang="en-US" dirty="0"/>
              <a:t>, t</a:t>
            </a:r>
            <a:r>
              <a:rPr lang="en-US" dirty="0" smtClean="0"/>
              <a:t>-shirts</a:t>
            </a:r>
            <a:r>
              <a:rPr lang="en-US" dirty="0"/>
              <a:t>, and </a:t>
            </a:r>
            <a:r>
              <a:rPr lang="en-US" dirty="0" smtClean="0"/>
              <a:t>certificates</a:t>
            </a:r>
            <a:endParaRPr lang="en-US" dirty="0"/>
          </a:p>
        </p:txBody>
      </p:sp>
    </p:spTree>
    <p:extLst>
      <p:ext uri="{BB962C8B-B14F-4D97-AF65-F5344CB8AC3E}">
        <p14:creationId xmlns:p14="http://schemas.microsoft.com/office/powerpoint/2010/main" val="884333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Sponsors</a:t>
            </a:r>
            <a:endParaRPr lang="en-US" dirty="0"/>
          </a:p>
        </p:txBody>
      </p:sp>
      <p:sp>
        <p:nvSpPr>
          <p:cNvPr id="5" name="Slide Number Placeholder 4"/>
          <p:cNvSpPr>
            <a:spLocks noGrp="1"/>
          </p:cNvSpPr>
          <p:nvPr>
            <p:ph type="sldNum" sz="quarter" idx="12"/>
          </p:nvPr>
        </p:nvSpPr>
        <p:spPr/>
        <p:txBody>
          <a:bodyPr/>
          <a:lstStyle/>
          <a:p>
            <a:fld id="{B747839D-A323-47F3-909F-548499399628}" type="slidenum">
              <a:rPr lang="en-US" smtClean="0"/>
              <a:pPr/>
              <a:t>32</a:t>
            </a:fld>
            <a:endParaRPr lang="en-US" dirty="0"/>
          </a:p>
        </p:txBody>
      </p:sp>
      <p:pic>
        <p:nvPicPr>
          <p:cNvPr id="3074" name="Picture 2" descr="Symante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3" y="1143000"/>
            <a:ext cx="2053826" cy="19891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tertainment Technology Cen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32670"/>
            <a:ext cx="22479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te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9100" y="1179286"/>
            <a:ext cx="1905000" cy="12573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crosoft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775" y="2655645"/>
            <a:ext cx="3121025" cy="6678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loudShark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60765"/>
            <a:ext cx="26670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WS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4441035"/>
            <a:ext cx="2006132" cy="155019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EI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1789" y="3719200"/>
            <a:ext cx="2965011" cy="111187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NI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9935" y="3719200"/>
            <a:ext cx="1282919" cy="110331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arson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1789" y="5226735"/>
            <a:ext cx="3044825" cy="906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2434456" y="5341905"/>
            <a:ext cx="3017788" cy="636660"/>
          </a:xfrm>
          <a:prstGeom prst="rect">
            <a:avLst/>
          </a:prstGeom>
        </p:spPr>
      </p:pic>
    </p:spTree>
    <p:extLst>
      <p:ext uri="{BB962C8B-B14F-4D97-AF65-F5344CB8AC3E}">
        <p14:creationId xmlns:p14="http://schemas.microsoft.com/office/powerpoint/2010/main" val="521130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Sponsors</a:t>
            </a:r>
            <a:endParaRPr lang="en-US" dirty="0"/>
          </a:p>
        </p:txBody>
      </p:sp>
      <p:sp>
        <p:nvSpPr>
          <p:cNvPr id="5" name="Slide Number Placeholder 4"/>
          <p:cNvSpPr>
            <a:spLocks noGrp="1"/>
          </p:cNvSpPr>
          <p:nvPr>
            <p:ph type="sldNum" sz="quarter" idx="12"/>
          </p:nvPr>
        </p:nvSpPr>
        <p:spPr/>
        <p:txBody>
          <a:bodyPr/>
          <a:lstStyle/>
          <a:p>
            <a:fld id="{B747839D-A323-47F3-909F-548499399628}" type="slidenum">
              <a:rPr lang="en-US" smtClean="0"/>
              <a:pPr/>
              <a:t>33</a:t>
            </a:fld>
            <a:endParaRPr lang="en-US" dirty="0"/>
          </a:p>
        </p:txBody>
      </p:sp>
      <p:grpSp>
        <p:nvGrpSpPr>
          <p:cNvPr id="3" name="Group 2"/>
          <p:cNvGrpSpPr/>
          <p:nvPr/>
        </p:nvGrpSpPr>
        <p:grpSpPr>
          <a:xfrm>
            <a:off x="497127" y="1894617"/>
            <a:ext cx="3810000" cy="2296383"/>
            <a:chOff x="304800" y="1032670"/>
            <a:chExt cx="8461814" cy="5100149"/>
          </a:xfrm>
        </p:grpSpPr>
        <p:pic>
          <p:nvPicPr>
            <p:cNvPr id="3074" name="Picture 2" descr="Symantec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543" y="1143000"/>
              <a:ext cx="2053826" cy="19891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tertainment Technology Cen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32670"/>
              <a:ext cx="22479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te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9100" y="1179286"/>
              <a:ext cx="1905000" cy="12573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crosoft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775" y="2655645"/>
              <a:ext cx="3121025" cy="6678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loudShark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60765"/>
              <a:ext cx="26670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WS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4441035"/>
              <a:ext cx="2006132" cy="155019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EI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1789" y="3719200"/>
              <a:ext cx="2965011" cy="111187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NI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9935" y="3719200"/>
              <a:ext cx="1282919" cy="110331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earson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1789" y="5226735"/>
              <a:ext cx="3044825" cy="906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2434456" y="5341905"/>
              <a:ext cx="3017788" cy="636660"/>
            </a:xfrm>
            <a:prstGeom prst="rect">
              <a:avLst/>
            </a:prstGeom>
          </p:spPr>
        </p:pic>
      </p:grpSp>
      <p:sp>
        <p:nvSpPr>
          <p:cNvPr id="16" name="Rounded Rectangular Callout 15"/>
          <p:cNvSpPr/>
          <p:nvPr/>
        </p:nvSpPr>
        <p:spPr>
          <a:xfrm>
            <a:off x="5286375" y="2026266"/>
            <a:ext cx="3143250" cy="860421"/>
          </a:xfrm>
          <a:prstGeom prst="wedgeRoundRectCallout">
            <a:avLst>
              <a:gd name="adj1" fmla="val -72302"/>
              <a:gd name="adj2" fmla="val -5514"/>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a:t>Finding sponsors is work.</a:t>
            </a:r>
          </a:p>
        </p:txBody>
      </p:sp>
      <p:sp>
        <p:nvSpPr>
          <p:cNvPr id="17" name="Rounded Rectangular Callout 16"/>
          <p:cNvSpPr/>
          <p:nvPr/>
        </p:nvSpPr>
        <p:spPr>
          <a:xfrm>
            <a:off x="5286375" y="3455062"/>
            <a:ext cx="3143250" cy="2293458"/>
          </a:xfrm>
          <a:prstGeom prst="wedgeRoundRectCallout">
            <a:avLst>
              <a:gd name="adj1" fmla="val -70916"/>
              <a:gd name="adj2" fmla="val -28687"/>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You </a:t>
            </a:r>
            <a:r>
              <a:rPr lang="en-US" sz="2400" dirty="0"/>
              <a:t>have to be very careful when approaching companies, even informally.</a:t>
            </a:r>
          </a:p>
        </p:txBody>
      </p:sp>
    </p:spTree>
    <p:extLst>
      <p:ext uri="{BB962C8B-B14F-4D97-AF65-F5344CB8AC3E}">
        <p14:creationId xmlns:p14="http://schemas.microsoft.com/office/powerpoint/2010/main" val="11648564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34</a:t>
            </a:fld>
            <a:endParaRPr lang="en-US" dirty="0"/>
          </a:p>
        </p:txBody>
      </p:sp>
      <p:sp>
        <p:nvSpPr>
          <p:cNvPr id="7" name="Title 1"/>
          <p:cNvSpPr>
            <a:spLocks noGrp="1"/>
          </p:cNvSpPr>
          <p:nvPr>
            <p:ph type="title"/>
          </p:nvPr>
        </p:nvSpPr>
        <p:spPr>
          <a:xfrm>
            <a:off x="464457" y="345860"/>
            <a:ext cx="8229600" cy="857250"/>
          </a:xfrm>
        </p:spPr>
        <p:txBody>
          <a:bodyPr>
            <a:normAutofit/>
          </a:bodyPr>
          <a:lstStyle/>
          <a:p>
            <a:r>
              <a:rPr lang="en-US" sz="4500" dirty="0"/>
              <a:t>Competition Organization</a:t>
            </a:r>
          </a:p>
        </p:txBody>
      </p:sp>
      <p:sp>
        <p:nvSpPr>
          <p:cNvPr id="10" name="TextBox 9"/>
          <p:cNvSpPr txBox="1"/>
          <p:nvPr/>
        </p:nvSpPr>
        <p:spPr>
          <a:xfrm>
            <a:off x="431390" y="2003937"/>
            <a:ext cx="2000250" cy="461665"/>
          </a:xfrm>
          <a:prstGeom prst="rect">
            <a:avLst/>
          </a:prstGeom>
          <a:noFill/>
        </p:spPr>
        <p:txBody>
          <a:bodyPr wrap="square" lIns="0" tIns="0" rIns="0" bIns="0" rtlCol="0" anchor="t" anchorCtr="0">
            <a:spAutoFit/>
          </a:bodyPr>
          <a:lstStyle/>
          <a:p>
            <a:pPr algn="ctr"/>
            <a:r>
              <a:rPr lang="en-US" sz="3000" dirty="0"/>
              <a:t>Level 1</a:t>
            </a:r>
          </a:p>
        </p:txBody>
      </p:sp>
      <p:sp>
        <p:nvSpPr>
          <p:cNvPr id="11" name="TextBox 10"/>
          <p:cNvSpPr txBox="1"/>
          <p:nvPr/>
        </p:nvSpPr>
        <p:spPr>
          <a:xfrm>
            <a:off x="2446389" y="2000250"/>
            <a:ext cx="2000250" cy="461665"/>
          </a:xfrm>
          <a:prstGeom prst="rect">
            <a:avLst/>
          </a:prstGeom>
          <a:noFill/>
        </p:spPr>
        <p:txBody>
          <a:bodyPr wrap="square" lIns="0" tIns="0" rIns="0" bIns="0" rtlCol="0" anchor="t" anchorCtr="0">
            <a:spAutoFit/>
          </a:bodyPr>
          <a:lstStyle/>
          <a:p>
            <a:pPr algn="ctr"/>
            <a:r>
              <a:rPr lang="en-US" sz="3000" dirty="0"/>
              <a:t>Level 2</a:t>
            </a:r>
          </a:p>
        </p:txBody>
      </p:sp>
      <p:sp>
        <p:nvSpPr>
          <p:cNvPr id="12" name="TextBox 11"/>
          <p:cNvSpPr txBox="1"/>
          <p:nvPr/>
        </p:nvSpPr>
        <p:spPr>
          <a:xfrm>
            <a:off x="4461388" y="2000250"/>
            <a:ext cx="2000250" cy="461665"/>
          </a:xfrm>
          <a:prstGeom prst="rect">
            <a:avLst/>
          </a:prstGeom>
          <a:noFill/>
        </p:spPr>
        <p:txBody>
          <a:bodyPr wrap="square" lIns="0" tIns="0" rIns="0" bIns="0" rtlCol="0" anchor="t" anchorCtr="0">
            <a:spAutoFit/>
          </a:bodyPr>
          <a:lstStyle/>
          <a:p>
            <a:pPr algn="ctr"/>
            <a:r>
              <a:rPr lang="en-US" sz="3000" dirty="0"/>
              <a:t>Level 3</a:t>
            </a:r>
          </a:p>
        </p:txBody>
      </p:sp>
      <p:sp>
        <p:nvSpPr>
          <p:cNvPr id="13" name="TextBox 12"/>
          <p:cNvSpPr txBox="1"/>
          <p:nvPr/>
        </p:nvSpPr>
        <p:spPr>
          <a:xfrm>
            <a:off x="6478231" y="2000249"/>
            <a:ext cx="2000250" cy="461665"/>
          </a:xfrm>
          <a:prstGeom prst="rect">
            <a:avLst/>
          </a:prstGeom>
          <a:noFill/>
        </p:spPr>
        <p:txBody>
          <a:bodyPr wrap="square" lIns="0" tIns="0" rIns="0" bIns="0" rtlCol="0" anchor="t" anchorCtr="0">
            <a:spAutoFit/>
          </a:bodyPr>
          <a:lstStyle/>
          <a:p>
            <a:pPr algn="ctr"/>
            <a:r>
              <a:rPr lang="en-US" sz="3000" dirty="0"/>
              <a:t>Level 4</a:t>
            </a:r>
          </a:p>
        </p:txBody>
      </p:sp>
      <p:cxnSp>
        <p:nvCxnSpPr>
          <p:cNvPr id="15" name="Straight Connector 14"/>
          <p:cNvCxnSpPr>
            <a:stCxn id="10" idx="3"/>
          </p:cNvCxnSpPr>
          <p:nvPr/>
        </p:nvCxnSpPr>
        <p:spPr>
          <a:xfrm>
            <a:off x="2431640" y="2234770"/>
            <a:ext cx="0" cy="302303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61388" y="2234770"/>
            <a:ext cx="0" cy="302303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78231" y="2234770"/>
            <a:ext cx="0" cy="3023030"/>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18" descr="Client_Meeting_Apr_12 - Google Drive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900000">
            <a:off x="1924568" y="4659272"/>
            <a:ext cx="1234833" cy="9026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 name="Picture 19" descr="Client_Meeting_Apr_12 - Google Drive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900000">
            <a:off x="3843972" y="4659272"/>
            <a:ext cx="1234833" cy="9026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1" name="Picture 20" descr="Client_Meeting_Apr_12 - Google Drive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900000">
            <a:off x="5763375" y="4602122"/>
            <a:ext cx="1234833" cy="9026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2" name="Picture 21" descr="Client_Meeting_Apr_12 - Google Drive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900000">
            <a:off x="7696719" y="4544972"/>
            <a:ext cx="1234833" cy="9026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3" name="TextBox 22"/>
          <p:cNvSpPr txBox="1"/>
          <p:nvPr/>
        </p:nvSpPr>
        <p:spPr>
          <a:xfrm>
            <a:off x="448455" y="2743200"/>
            <a:ext cx="1905000" cy="1384995"/>
          </a:xfrm>
          <a:prstGeom prst="rect">
            <a:avLst/>
          </a:prstGeom>
          <a:noFill/>
        </p:spPr>
        <p:txBody>
          <a:bodyPr wrap="square" lIns="0" tIns="0" rIns="0" bIns="0" rtlCol="0" anchor="t" anchorCtr="0">
            <a:spAutoFit/>
          </a:bodyPr>
          <a:lstStyle/>
          <a:p>
            <a:r>
              <a:rPr lang="en-US" dirty="0"/>
              <a:t>No programming experience necessary,</a:t>
            </a:r>
          </a:p>
          <a:p>
            <a:r>
              <a:rPr lang="en-US" dirty="0"/>
              <a:t>computer know-how useful</a:t>
            </a:r>
          </a:p>
        </p:txBody>
      </p:sp>
      <p:sp>
        <p:nvSpPr>
          <p:cNvPr id="24" name="TextBox 23"/>
          <p:cNvSpPr txBox="1"/>
          <p:nvPr/>
        </p:nvSpPr>
        <p:spPr>
          <a:xfrm>
            <a:off x="2685917" y="2743200"/>
            <a:ext cx="1428750" cy="830997"/>
          </a:xfrm>
          <a:prstGeom prst="rect">
            <a:avLst/>
          </a:prstGeom>
          <a:noFill/>
        </p:spPr>
        <p:txBody>
          <a:bodyPr wrap="square" lIns="0" tIns="0" rIns="0" bIns="0" rtlCol="0" anchor="t" anchorCtr="0">
            <a:spAutoFit/>
          </a:bodyPr>
          <a:lstStyle/>
          <a:p>
            <a:r>
              <a:rPr lang="en-US" dirty="0"/>
              <a:t>Basic programming experience</a:t>
            </a:r>
          </a:p>
        </p:txBody>
      </p:sp>
      <p:sp>
        <p:nvSpPr>
          <p:cNvPr id="25" name="TextBox 24"/>
          <p:cNvSpPr txBox="1"/>
          <p:nvPr/>
        </p:nvSpPr>
        <p:spPr>
          <a:xfrm>
            <a:off x="4827854" y="2738735"/>
            <a:ext cx="1428750" cy="553998"/>
          </a:xfrm>
          <a:prstGeom prst="rect">
            <a:avLst/>
          </a:prstGeom>
          <a:noFill/>
        </p:spPr>
        <p:txBody>
          <a:bodyPr wrap="square" lIns="0" tIns="0" rIns="0" bIns="0" rtlCol="0" anchor="t" anchorCtr="0">
            <a:spAutoFit/>
          </a:bodyPr>
          <a:lstStyle/>
          <a:p>
            <a:r>
              <a:rPr lang="en-US" dirty="0"/>
              <a:t>AP Computer Science</a:t>
            </a:r>
          </a:p>
        </p:txBody>
      </p:sp>
      <p:sp>
        <p:nvSpPr>
          <p:cNvPr id="26" name="TextBox 25"/>
          <p:cNvSpPr txBox="1"/>
          <p:nvPr/>
        </p:nvSpPr>
        <p:spPr>
          <a:xfrm>
            <a:off x="6945608" y="2738734"/>
            <a:ext cx="1428750" cy="553998"/>
          </a:xfrm>
          <a:prstGeom prst="rect">
            <a:avLst/>
          </a:prstGeom>
          <a:noFill/>
        </p:spPr>
        <p:txBody>
          <a:bodyPr wrap="square" lIns="0" tIns="0" rIns="0" bIns="0" rtlCol="0" anchor="t" anchorCtr="0">
            <a:spAutoFit/>
          </a:bodyPr>
          <a:lstStyle/>
          <a:p>
            <a:r>
              <a:rPr lang="en-US" dirty="0"/>
              <a:t>Hard. Very hard.</a:t>
            </a:r>
          </a:p>
        </p:txBody>
      </p:sp>
      <p:sp>
        <p:nvSpPr>
          <p:cNvPr id="27" name="Rounded Rectangular Callout 26"/>
          <p:cNvSpPr/>
          <p:nvPr/>
        </p:nvSpPr>
        <p:spPr>
          <a:xfrm>
            <a:off x="1676400" y="5859249"/>
            <a:ext cx="4403638" cy="860421"/>
          </a:xfrm>
          <a:prstGeom prst="wedgeRoundRectCallout">
            <a:avLst>
              <a:gd name="adj1" fmla="val 46370"/>
              <a:gd name="adj2" fmla="val -93232"/>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Each skill level can finish with accomplishment.</a:t>
            </a:r>
            <a:endParaRPr lang="en-US" sz="2400" dirty="0"/>
          </a:p>
        </p:txBody>
      </p:sp>
    </p:spTree>
    <p:extLst>
      <p:ext uri="{BB962C8B-B14F-4D97-AF65-F5344CB8AC3E}">
        <p14:creationId xmlns:p14="http://schemas.microsoft.com/office/powerpoint/2010/main" val="14195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35</a:t>
            </a:fld>
            <a:endParaRPr lang="en-US" dirty="0"/>
          </a:p>
        </p:txBody>
      </p:sp>
      <p:sp>
        <p:nvSpPr>
          <p:cNvPr id="7" name="Title 1"/>
          <p:cNvSpPr>
            <a:spLocks noGrp="1"/>
          </p:cNvSpPr>
          <p:nvPr>
            <p:ph type="title"/>
          </p:nvPr>
        </p:nvSpPr>
        <p:spPr>
          <a:xfrm>
            <a:off x="457200" y="228600"/>
            <a:ext cx="8229600" cy="857250"/>
          </a:xfrm>
        </p:spPr>
        <p:txBody>
          <a:bodyPr>
            <a:normAutofit/>
          </a:bodyPr>
          <a:lstStyle/>
          <a:p>
            <a:r>
              <a:rPr lang="en-US" sz="4500" dirty="0"/>
              <a:t>Scoring</a:t>
            </a:r>
          </a:p>
        </p:txBody>
      </p:sp>
      <p:pic>
        <p:nvPicPr>
          <p:cNvPr id="2" name="Picture 1" descr="picoCTF 2013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61950" y="1600200"/>
            <a:ext cx="4234815" cy="3257550"/>
          </a:xfrm>
          <a:prstGeom prst="rect">
            <a:avLst/>
          </a:prstGeom>
        </p:spPr>
      </p:pic>
      <p:sp>
        <p:nvSpPr>
          <p:cNvPr id="10" name="Rectangle 9"/>
          <p:cNvSpPr/>
          <p:nvPr/>
        </p:nvSpPr>
        <p:spPr>
          <a:xfrm>
            <a:off x="4969687" y="2252008"/>
            <a:ext cx="3793313" cy="1938992"/>
          </a:xfrm>
          <a:prstGeom prst="rect">
            <a:avLst/>
          </a:prstGeom>
        </p:spPr>
        <p:txBody>
          <a:bodyPr wrap="square">
            <a:spAutoFit/>
          </a:bodyPr>
          <a:lstStyle/>
          <a:p>
            <a:r>
              <a:rPr lang="en-US" sz="2400" dirty="0"/>
              <a:t>Problems have point values corresponding to difficulty.</a:t>
            </a:r>
          </a:p>
          <a:p>
            <a:endParaRPr lang="en-US" sz="2400" dirty="0"/>
          </a:p>
          <a:p>
            <a:r>
              <a:rPr lang="en-US" sz="2400" dirty="0"/>
              <a:t>The tie breaker </a:t>
            </a:r>
            <a:r>
              <a:rPr lang="en-US" sz="2400" dirty="0" smtClean="0"/>
              <a:t>is last problem solved.</a:t>
            </a:r>
            <a:endParaRPr lang="en-US" sz="2400" dirty="0"/>
          </a:p>
        </p:txBody>
      </p:sp>
    </p:spTree>
    <p:extLst>
      <p:ext uri="{BB962C8B-B14F-4D97-AF65-F5344CB8AC3E}">
        <p14:creationId xmlns:p14="http://schemas.microsoft.com/office/powerpoint/2010/main" val="2919236195"/>
      </p:ext>
    </p:extLst>
  </p:cSld>
  <p:clrMapOvr>
    <a:masterClrMapping/>
  </p:clrMapOvr>
  <mc:AlternateContent xmlns:mc="http://schemas.openxmlformats.org/markup-compatibility/2006" xmlns:p14="http://schemas.microsoft.com/office/powerpoint/2010/main">
    <mc:Choice Requires="p14">
      <p:transition spd="slow" p14:dur="2000" advTm="11455"/>
    </mc:Choice>
    <mc:Fallback xmlns="">
      <p:transition spd="slow" advTm="1145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36</a:t>
            </a:fld>
            <a:endParaRPr lang="en-US" dirty="0"/>
          </a:p>
        </p:txBody>
      </p:sp>
      <p:sp>
        <p:nvSpPr>
          <p:cNvPr id="7" name="Title 1"/>
          <p:cNvSpPr>
            <a:spLocks noGrp="1"/>
          </p:cNvSpPr>
          <p:nvPr>
            <p:ph type="title"/>
          </p:nvPr>
        </p:nvSpPr>
        <p:spPr>
          <a:xfrm>
            <a:off x="457201" y="333349"/>
            <a:ext cx="8229600" cy="857250"/>
          </a:xfrm>
        </p:spPr>
        <p:txBody>
          <a:bodyPr>
            <a:normAutofit/>
          </a:bodyPr>
          <a:lstStyle/>
          <a:p>
            <a:r>
              <a:rPr lang="en-US" sz="4500" dirty="0"/>
              <a:t>Rules</a:t>
            </a:r>
          </a:p>
        </p:txBody>
      </p:sp>
      <p:sp>
        <p:nvSpPr>
          <p:cNvPr id="8" name="Rounded Rectangle 7"/>
          <p:cNvSpPr/>
          <p:nvPr/>
        </p:nvSpPr>
        <p:spPr>
          <a:xfrm>
            <a:off x="5543550" y="1371600"/>
            <a:ext cx="2971800" cy="8001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chorCtr="1">
            <a:noAutofit/>
          </a:bodyPr>
          <a:lstStyle/>
          <a:p>
            <a:pPr algn="ctr"/>
            <a:r>
              <a:rPr lang="en-US" sz="2700" dirty="0">
                <a:solidFill>
                  <a:schemeClr val="bg1"/>
                </a:solidFill>
              </a:rPr>
              <a:t>Hackers don’t follow rules!</a:t>
            </a:r>
          </a:p>
        </p:txBody>
      </p:sp>
      <p:sp>
        <p:nvSpPr>
          <p:cNvPr id="9" name="Rectangle 8"/>
          <p:cNvSpPr/>
          <p:nvPr/>
        </p:nvSpPr>
        <p:spPr>
          <a:xfrm>
            <a:off x="457201" y="1371600"/>
            <a:ext cx="3793313" cy="1200329"/>
          </a:xfrm>
          <a:prstGeom prst="rect">
            <a:avLst/>
          </a:prstGeom>
        </p:spPr>
        <p:txBody>
          <a:bodyPr wrap="square">
            <a:spAutoFit/>
          </a:bodyPr>
          <a:lstStyle/>
          <a:p>
            <a:r>
              <a:rPr lang="en-US" sz="2400" dirty="0"/>
              <a:t>No limitations on resources or </a:t>
            </a:r>
            <a:r>
              <a:rPr lang="en-US" sz="2400" dirty="0" smtClean="0"/>
              <a:t>tools.</a:t>
            </a:r>
            <a:endParaRPr lang="en-US" sz="2400" dirty="0"/>
          </a:p>
          <a:p>
            <a:endParaRPr lang="en-US" sz="2400" dirty="0"/>
          </a:p>
        </p:txBody>
      </p:sp>
      <p:sp>
        <p:nvSpPr>
          <p:cNvPr id="3" name="Rectangle 2"/>
          <p:cNvSpPr/>
          <p:nvPr/>
        </p:nvSpPr>
        <p:spPr>
          <a:xfrm>
            <a:off x="457200" y="2381661"/>
            <a:ext cx="5715000" cy="1200329"/>
          </a:xfrm>
          <a:prstGeom prst="rect">
            <a:avLst/>
          </a:prstGeom>
        </p:spPr>
        <p:txBody>
          <a:bodyPr wrap="square">
            <a:spAutoFit/>
          </a:bodyPr>
          <a:lstStyle/>
          <a:p>
            <a:r>
              <a:rPr lang="en-US" sz="2400" dirty="0"/>
              <a:t>Persons not on the team, including teachers, can only facilitate solving problems.</a:t>
            </a:r>
          </a:p>
        </p:txBody>
      </p:sp>
      <p:sp>
        <p:nvSpPr>
          <p:cNvPr id="11" name="Rounded Rectangle 10"/>
          <p:cNvSpPr/>
          <p:nvPr/>
        </p:nvSpPr>
        <p:spPr>
          <a:xfrm>
            <a:off x="5543550" y="3226077"/>
            <a:ext cx="2971800" cy="134476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pPr algn="ctr"/>
            <a:r>
              <a:rPr lang="en-US" sz="2100" dirty="0">
                <a:solidFill>
                  <a:schemeClr val="bg1"/>
                </a:solidFill>
              </a:rPr>
              <a:t>Breaking rules </a:t>
            </a:r>
            <a:r>
              <a:rPr lang="en-US" sz="2100" dirty="0" smtClean="0">
                <a:solidFill>
                  <a:schemeClr val="bg1"/>
                </a:solidFill>
              </a:rPr>
              <a:t>results </a:t>
            </a:r>
            <a:r>
              <a:rPr lang="en-US" sz="2100" dirty="0">
                <a:solidFill>
                  <a:schemeClr val="bg1"/>
                </a:solidFill>
              </a:rPr>
              <a:t>in disqualification and notification of school district.</a:t>
            </a:r>
          </a:p>
        </p:txBody>
      </p:sp>
      <p:sp>
        <p:nvSpPr>
          <p:cNvPr id="5" name="Rectangle 4"/>
          <p:cNvSpPr/>
          <p:nvPr/>
        </p:nvSpPr>
        <p:spPr>
          <a:xfrm>
            <a:off x="457200" y="3748057"/>
            <a:ext cx="4572000" cy="1200329"/>
          </a:xfrm>
          <a:prstGeom prst="rect">
            <a:avLst/>
          </a:prstGeom>
        </p:spPr>
        <p:txBody>
          <a:bodyPr>
            <a:spAutoFit/>
          </a:bodyPr>
          <a:lstStyle/>
          <a:p>
            <a:r>
              <a:rPr lang="en-US" sz="2400" dirty="0"/>
              <a:t>Interference with the operation of other teams or the competition infrastructure is prohibited.</a:t>
            </a:r>
          </a:p>
        </p:txBody>
      </p:sp>
      <p:sp>
        <p:nvSpPr>
          <p:cNvPr id="10" name="Rounded Rectangular Callout 9"/>
          <p:cNvSpPr/>
          <p:nvPr/>
        </p:nvSpPr>
        <p:spPr>
          <a:xfrm>
            <a:off x="1676400" y="5334000"/>
            <a:ext cx="4403638" cy="860421"/>
          </a:xfrm>
          <a:prstGeom prst="wedgeRoundRectCallout">
            <a:avLst>
              <a:gd name="adj1" fmla="val 46370"/>
              <a:gd name="adj2" fmla="val -93232"/>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Winning teams won’t break the rules. Strict rules add legitimacy.</a:t>
            </a:r>
            <a:endParaRPr lang="en-US" sz="2400" dirty="0"/>
          </a:p>
        </p:txBody>
      </p:sp>
    </p:spTree>
    <p:extLst>
      <p:ext uri="{BB962C8B-B14F-4D97-AF65-F5344CB8AC3E}">
        <p14:creationId xmlns:p14="http://schemas.microsoft.com/office/powerpoint/2010/main" val="3874136520"/>
      </p:ext>
    </p:extLst>
  </p:cSld>
  <p:clrMapOvr>
    <a:masterClrMapping/>
  </p:clrMapOvr>
  <mc:AlternateContent xmlns:mc="http://schemas.openxmlformats.org/markup-compatibility/2006" xmlns:p14="http://schemas.microsoft.com/office/powerpoint/2010/main">
    <mc:Choice Requires="p14">
      <p:transition spd="slow" p14:dur="2000" advTm="11455"/>
    </mc:Choice>
    <mc:Fallback xmlns="">
      <p:transition spd="slow" advTm="114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37</a:t>
            </a:fld>
            <a:endParaRPr lang="en-US" dirty="0"/>
          </a:p>
        </p:txBody>
      </p:sp>
      <p:sp>
        <p:nvSpPr>
          <p:cNvPr id="2" name="Title 1"/>
          <p:cNvSpPr>
            <a:spLocks noGrp="1"/>
          </p:cNvSpPr>
          <p:nvPr>
            <p:ph type="title"/>
          </p:nvPr>
        </p:nvSpPr>
        <p:spPr>
          <a:xfrm>
            <a:off x="457200" y="1676400"/>
            <a:ext cx="8229600" cy="1143000"/>
          </a:xfrm>
        </p:spPr>
        <p:txBody>
          <a:bodyPr/>
          <a:lstStyle/>
          <a:p>
            <a:r>
              <a:rPr lang="en-US" dirty="0" smtClean="0"/>
              <a:t>picoctf.com</a:t>
            </a:r>
            <a:endParaRPr lang="en-US" dirty="0"/>
          </a:p>
        </p:txBody>
      </p:sp>
    </p:spTree>
    <p:extLst>
      <p:ext uri="{BB962C8B-B14F-4D97-AF65-F5344CB8AC3E}">
        <p14:creationId xmlns:p14="http://schemas.microsoft.com/office/powerpoint/2010/main" val="3413808402"/>
      </p:ext>
    </p:extLst>
  </p:cSld>
  <p:clrMapOvr>
    <a:masterClrMapping/>
  </p:clrMapOvr>
  <mc:AlternateContent xmlns:mc="http://schemas.openxmlformats.org/markup-compatibility/2006" xmlns:p14="http://schemas.microsoft.com/office/powerpoint/2010/main">
    <mc:Choice Requires="p14">
      <p:transition spd="slow" p14:dur="2000" advTm="4807"/>
    </mc:Choice>
    <mc:Fallback xmlns="">
      <p:transition spd="slow" advTm="4807"/>
    </mc:Fallback>
  </mc:AlternateContent>
  <p:timing>
    <p:tnLst>
      <p:par>
        <p:cTn id="1" dur="indefinite" restart="never" nodeType="tmRoot"/>
      </p:par>
    </p:tnLst>
  </p:timing>
  <p:extLst mod="1">
    <p:ext uri="{E180D4A7-C9FB-4DFB-919C-405C955672EB}">
      <p14:showEvtLst xmlns:p14="http://schemas.microsoft.com/office/powerpoint/2010/main">
        <p14:playEvt time="0" objId="6"/>
        <p14:stopEvt time="4807" objId="6"/>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38</a:t>
            </a:fld>
            <a:endParaRPr lang="en-US" dirty="0"/>
          </a:p>
        </p:txBody>
      </p:sp>
      <p:sp>
        <p:nvSpPr>
          <p:cNvPr id="6" name="Rectangle 5"/>
          <p:cNvSpPr/>
          <p:nvPr/>
        </p:nvSpPr>
        <p:spPr>
          <a:xfrm>
            <a:off x="1900657" y="1676400"/>
            <a:ext cx="2209800" cy="1600200"/>
          </a:xfrm>
          <a:prstGeom prst="rect">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smtClean="0">
                <a:solidFill>
                  <a:schemeClr val="tx1"/>
                </a:solidFill>
              </a:rPr>
              <a:t>Impact</a:t>
            </a:r>
          </a:p>
          <a:p>
            <a:pPr algn="ctr"/>
            <a:r>
              <a:rPr lang="en-US" sz="2400" dirty="0" smtClean="0">
                <a:solidFill>
                  <a:schemeClr val="tx1"/>
                </a:solidFill>
              </a:rPr>
              <a:t>Bootstrap</a:t>
            </a:r>
          </a:p>
          <a:p>
            <a:pPr algn="ctr"/>
            <a:r>
              <a:rPr lang="en-US" sz="2400" dirty="0" smtClean="0">
                <a:solidFill>
                  <a:schemeClr val="tx1"/>
                </a:solidFill>
              </a:rPr>
              <a:t>jQuery</a:t>
            </a:r>
          </a:p>
        </p:txBody>
      </p:sp>
      <p:grpSp>
        <p:nvGrpSpPr>
          <p:cNvPr id="13" name="Group 12"/>
          <p:cNvGrpSpPr/>
          <p:nvPr/>
        </p:nvGrpSpPr>
        <p:grpSpPr>
          <a:xfrm>
            <a:off x="164718" y="1694326"/>
            <a:ext cx="1525348" cy="1077123"/>
            <a:chOff x="152400" y="3112640"/>
            <a:chExt cx="3429000" cy="2421385"/>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124200"/>
              <a:ext cx="1191534" cy="119153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50092" y="3171825"/>
              <a:ext cx="1051406" cy="1096284"/>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112640"/>
              <a:ext cx="1143000" cy="1143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4205" y="4439559"/>
              <a:ext cx="1094466" cy="1094466"/>
            </a:xfrm>
            <a:prstGeom prst="rect">
              <a:avLst/>
            </a:prstGeom>
          </p:spPr>
        </p:pic>
        <p:pic>
          <p:nvPicPr>
            <p:cNvPr id="12" name="Picture 11"/>
            <p:cNvPicPr>
              <a:picLocks noChangeAspect="1"/>
            </p:cNvPicPr>
            <p:nvPr/>
          </p:nvPicPr>
          <p:blipFill>
            <a:blip r:embed="rId6"/>
            <a:stretch>
              <a:fillRect/>
            </a:stretch>
          </p:blipFill>
          <p:spPr>
            <a:xfrm>
              <a:off x="727385" y="4419600"/>
              <a:ext cx="1038225" cy="1114425"/>
            </a:xfrm>
            <a:prstGeom prst="rect">
              <a:avLst/>
            </a:prstGeom>
          </p:spPr>
        </p:pic>
      </p:grpSp>
      <p:cxnSp>
        <p:nvCxnSpPr>
          <p:cNvPr id="15" name="Straight Arrow Connector 14"/>
          <p:cNvCxnSpPr/>
          <p:nvPr/>
        </p:nvCxnSpPr>
        <p:spPr>
          <a:xfrm flipH="1">
            <a:off x="4246540" y="2222500"/>
            <a:ext cx="1371600" cy="0"/>
          </a:xfrm>
          <a:prstGeom prst="straightConnector1">
            <a:avLst/>
          </a:prstGeom>
          <a:ln w="63500" cap="rnd" cmpd="sng">
            <a:solidFill>
              <a:schemeClr val="tx1"/>
            </a:solidFill>
            <a:miter lim="800000"/>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786857" y="1902372"/>
            <a:ext cx="1295400" cy="640255"/>
          </a:xfrm>
          <a:prstGeom prst="rect">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err="1" smtClean="0">
                <a:solidFill>
                  <a:schemeClr val="tx1"/>
                </a:solidFill>
              </a:rPr>
              <a:t>nginx</a:t>
            </a:r>
            <a:endParaRPr lang="en-US" sz="2400" dirty="0" smtClean="0">
              <a:solidFill>
                <a:schemeClr val="tx1"/>
              </a:solidFill>
            </a:endParaRPr>
          </a:p>
        </p:txBody>
      </p:sp>
      <p:pic>
        <p:nvPicPr>
          <p:cNvPr id="19" name="Picture 18"/>
          <p:cNvPicPr>
            <a:picLocks noChangeAspect="1"/>
          </p:cNvPicPr>
          <p:nvPr/>
        </p:nvPicPr>
        <p:blipFill>
          <a:blip r:embed="rId7"/>
          <a:stretch>
            <a:fillRect/>
          </a:stretch>
        </p:blipFill>
        <p:spPr>
          <a:xfrm>
            <a:off x="4110457" y="4362916"/>
            <a:ext cx="1359657" cy="516799"/>
          </a:xfrm>
          <a:prstGeom prst="rect">
            <a:avLst/>
          </a:prstGeom>
        </p:spPr>
      </p:pic>
      <p:cxnSp>
        <p:nvCxnSpPr>
          <p:cNvPr id="22" name="Elbow Connector 21"/>
          <p:cNvCxnSpPr/>
          <p:nvPr/>
        </p:nvCxnSpPr>
        <p:spPr>
          <a:xfrm>
            <a:off x="4273426" y="2616200"/>
            <a:ext cx="1344714" cy="1257544"/>
          </a:xfrm>
          <a:prstGeom prst="bentConnector3">
            <a:avLst>
              <a:gd name="adj1" fmla="val 50000"/>
            </a:avLst>
          </a:prstGeom>
          <a:ln w="63500" cap="rnd" cmpd="sng">
            <a:solidFill>
              <a:schemeClr val="tx1"/>
            </a:solidFill>
            <a:miter lim="8000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5781109" y="3124199"/>
            <a:ext cx="2057400" cy="1257056"/>
          </a:xfrm>
          <a:prstGeom prst="rect">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err="1" smtClean="0">
                <a:solidFill>
                  <a:schemeClr val="tx1"/>
                </a:solidFill>
              </a:rPr>
              <a:t>nginx</a:t>
            </a:r>
            <a:endParaRPr lang="en-US" sz="2400" dirty="0" smtClean="0">
              <a:solidFill>
                <a:schemeClr val="tx1"/>
              </a:solidFill>
            </a:endParaRPr>
          </a:p>
          <a:p>
            <a:pPr algn="ctr"/>
            <a:r>
              <a:rPr lang="en-US" sz="2400" dirty="0" err="1" smtClean="0">
                <a:solidFill>
                  <a:schemeClr val="tx1"/>
                </a:solidFill>
              </a:rPr>
              <a:t>memcached</a:t>
            </a:r>
            <a:endParaRPr lang="en-US" sz="2400" dirty="0" smtClean="0">
              <a:solidFill>
                <a:schemeClr val="tx1"/>
              </a:solidFill>
            </a:endParaRPr>
          </a:p>
          <a:p>
            <a:pPr algn="ctr"/>
            <a:r>
              <a:rPr lang="en-US" sz="2400" dirty="0" smtClean="0">
                <a:solidFill>
                  <a:schemeClr val="tx1"/>
                </a:solidFill>
              </a:rPr>
              <a:t>Flask</a:t>
            </a:r>
          </a:p>
        </p:txBody>
      </p:sp>
      <p:cxnSp>
        <p:nvCxnSpPr>
          <p:cNvPr id="29" name="Straight Connector 28"/>
          <p:cNvCxnSpPr/>
          <p:nvPr/>
        </p:nvCxnSpPr>
        <p:spPr>
          <a:xfrm>
            <a:off x="2108986" y="2337261"/>
            <a:ext cx="1790880" cy="0"/>
          </a:xfrm>
          <a:prstGeom prst="line">
            <a:avLst/>
          </a:prstGeom>
          <a:ln w="28575" cap="rnd" cmpd="sng">
            <a:solidFill>
              <a:schemeClr val="tx1"/>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900977" y="3606800"/>
            <a:ext cx="1790880" cy="0"/>
          </a:xfrm>
          <a:prstGeom prst="line">
            <a:avLst/>
          </a:prstGeom>
          <a:ln w="28575" cap="rnd" cmpd="sng">
            <a:solidFill>
              <a:schemeClr val="tx1"/>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900977" y="3953165"/>
            <a:ext cx="1790880" cy="0"/>
          </a:xfrm>
          <a:prstGeom prst="line">
            <a:avLst/>
          </a:prstGeom>
          <a:ln w="28575" cap="rnd" cmpd="sng">
            <a:solidFill>
              <a:schemeClr val="tx1"/>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324600" y="4434613"/>
            <a:ext cx="0" cy="990600"/>
          </a:xfrm>
          <a:prstGeom prst="straightConnector1">
            <a:avLst/>
          </a:prstGeom>
          <a:ln w="63500" cap="rnd" cmpd="sng">
            <a:solidFill>
              <a:schemeClr val="tx1"/>
            </a:solidFill>
            <a:miter lim="8000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4932340" y="5497568"/>
            <a:ext cx="1762691" cy="640255"/>
          </a:xfrm>
          <a:prstGeom prst="rect">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err="1" smtClean="0">
                <a:solidFill>
                  <a:schemeClr val="tx1"/>
                </a:solidFill>
              </a:rPr>
              <a:t>MongoDB</a:t>
            </a:r>
            <a:endParaRPr lang="en-US" sz="2400" dirty="0" smtClean="0">
              <a:solidFill>
                <a:schemeClr val="tx1"/>
              </a:solidFill>
            </a:endParaRPr>
          </a:p>
        </p:txBody>
      </p:sp>
      <p:cxnSp>
        <p:nvCxnSpPr>
          <p:cNvPr id="37" name="Straight Arrow Connector 36"/>
          <p:cNvCxnSpPr/>
          <p:nvPr/>
        </p:nvCxnSpPr>
        <p:spPr>
          <a:xfrm>
            <a:off x="3009900" y="3492744"/>
            <a:ext cx="0" cy="990600"/>
          </a:xfrm>
          <a:prstGeom prst="straightConnector1">
            <a:avLst/>
          </a:prstGeom>
          <a:ln w="63500" cap="rnd" cmpd="sng">
            <a:solidFill>
              <a:schemeClr val="tx1"/>
            </a:solidFill>
            <a:miter lim="8000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362200" y="4599416"/>
            <a:ext cx="1295400" cy="963184"/>
          </a:xfrm>
          <a:prstGeom prst="rect">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smtClean="0">
                <a:solidFill>
                  <a:schemeClr val="tx1"/>
                </a:solidFill>
              </a:rPr>
              <a:t>Ubuntu Server</a:t>
            </a:r>
          </a:p>
        </p:txBody>
      </p:sp>
      <p:cxnSp>
        <p:nvCxnSpPr>
          <p:cNvPr id="39" name="Straight Connector 38"/>
          <p:cNvCxnSpPr/>
          <p:nvPr/>
        </p:nvCxnSpPr>
        <p:spPr>
          <a:xfrm>
            <a:off x="2111946" y="2708565"/>
            <a:ext cx="1790880" cy="0"/>
          </a:xfrm>
          <a:prstGeom prst="line">
            <a:avLst/>
          </a:prstGeom>
          <a:ln w="28575" cap="rnd" cmpd="sng">
            <a:solidFill>
              <a:schemeClr val="tx1"/>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280526" y="1271639"/>
            <a:ext cx="1447800" cy="307777"/>
          </a:xfrm>
          <a:prstGeom prst="rect">
            <a:avLst/>
          </a:prstGeom>
          <a:noFill/>
        </p:spPr>
        <p:txBody>
          <a:bodyPr wrap="square" lIns="0" tIns="0" rIns="0" bIns="0" rtlCol="0" anchor="t" anchorCtr="0">
            <a:spAutoFit/>
          </a:bodyPr>
          <a:lstStyle/>
          <a:p>
            <a:pPr algn="ctr"/>
            <a:r>
              <a:rPr lang="en-US" sz="2000" b="1" dirty="0" smtClean="0">
                <a:solidFill>
                  <a:schemeClr val="accent3"/>
                </a:solidFill>
              </a:rPr>
              <a:t>Client</a:t>
            </a:r>
          </a:p>
        </p:txBody>
      </p:sp>
      <p:sp>
        <p:nvSpPr>
          <p:cNvPr id="41" name="TextBox 40"/>
          <p:cNvSpPr txBox="1"/>
          <p:nvPr/>
        </p:nvSpPr>
        <p:spPr>
          <a:xfrm>
            <a:off x="5451004" y="1425585"/>
            <a:ext cx="1967105" cy="307777"/>
          </a:xfrm>
          <a:prstGeom prst="rect">
            <a:avLst/>
          </a:prstGeom>
          <a:noFill/>
        </p:spPr>
        <p:txBody>
          <a:bodyPr wrap="square" lIns="0" tIns="0" rIns="0" bIns="0" rtlCol="0" anchor="t" anchorCtr="0">
            <a:spAutoFit/>
          </a:bodyPr>
          <a:lstStyle/>
          <a:p>
            <a:pPr algn="ctr"/>
            <a:r>
              <a:rPr lang="en-US" sz="2000" b="1" dirty="0" smtClean="0">
                <a:solidFill>
                  <a:schemeClr val="accent3"/>
                </a:solidFill>
              </a:rPr>
              <a:t>Static Content</a:t>
            </a:r>
          </a:p>
        </p:txBody>
      </p:sp>
      <p:sp>
        <p:nvSpPr>
          <p:cNvPr id="42" name="TextBox 41"/>
          <p:cNvSpPr txBox="1"/>
          <p:nvPr/>
        </p:nvSpPr>
        <p:spPr>
          <a:xfrm rot="5400000">
            <a:off x="6798875" y="3733539"/>
            <a:ext cx="2542454" cy="307777"/>
          </a:xfrm>
          <a:prstGeom prst="rect">
            <a:avLst/>
          </a:prstGeom>
          <a:noFill/>
        </p:spPr>
        <p:txBody>
          <a:bodyPr wrap="square" lIns="0" tIns="0" rIns="0" bIns="0" rtlCol="0" anchor="t" anchorCtr="0">
            <a:spAutoFit/>
          </a:bodyPr>
          <a:lstStyle/>
          <a:p>
            <a:pPr algn="ctr"/>
            <a:r>
              <a:rPr lang="en-US" sz="2000" b="1" dirty="0" smtClean="0">
                <a:solidFill>
                  <a:schemeClr val="accent3"/>
                </a:solidFill>
              </a:rPr>
              <a:t>Dynamic Content</a:t>
            </a:r>
          </a:p>
        </p:txBody>
      </p:sp>
      <p:sp>
        <p:nvSpPr>
          <p:cNvPr id="43" name="Rectangle 42"/>
          <p:cNvSpPr/>
          <p:nvPr/>
        </p:nvSpPr>
        <p:spPr>
          <a:xfrm>
            <a:off x="2281346" y="5618636"/>
            <a:ext cx="1446165" cy="369332"/>
          </a:xfrm>
          <a:prstGeom prst="rect">
            <a:avLst/>
          </a:prstGeom>
        </p:spPr>
        <p:txBody>
          <a:bodyPr wrap="none">
            <a:spAutoFit/>
          </a:bodyPr>
          <a:lstStyle/>
          <a:p>
            <a:pPr algn="ctr"/>
            <a:r>
              <a:rPr lang="en-US" b="1" dirty="0" smtClean="0">
                <a:solidFill>
                  <a:schemeClr val="accent3"/>
                </a:solidFill>
              </a:rPr>
              <a:t>Shell Server</a:t>
            </a:r>
            <a:endParaRPr lang="en-US" b="1" dirty="0">
              <a:solidFill>
                <a:schemeClr val="accent3"/>
              </a:solidFill>
            </a:endParaRPr>
          </a:p>
        </p:txBody>
      </p:sp>
      <p:cxnSp>
        <p:nvCxnSpPr>
          <p:cNvPr id="44" name="Straight Arrow Connector 43"/>
          <p:cNvCxnSpPr/>
          <p:nvPr/>
        </p:nvCxnSpPr>
        <p:spPr>
          <a:xfrm>
            <a:off x="7403343" y="4434613"/>
            <a:ext cx="0" cy="990600"/>
          </a:xfrm>
          <a:prstGeom prst="straightConnector1">
            <a:avLst/>
          </a:prstGeom>
          <a:ln w="63500" cap="rnd" cmpd="sng">
            <a:solidFill>
              <a:schemeClr val="tx1"/>
            </a:solidFill>
            <a:miter lim="8000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7043454" y="5483174"/>
            <a:ext cx="1762691" cy="640255"/>
          </a:xfrm>
          <a:prstGeom prst="rect">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pPr algn="ctr"/>
            <a:r>
              <a:rPr lang="en-US" sz="2400" dirty="0" smtClean="0">
                <a:solidFill>
                  <a:schemeClr val="tx1"/>
                </a:solidFill>
              </a:rPr>
              <a:t>Python</a:t>
            </a:r>
          </a:p>
        </p:txBody>
      </p:sp>
      <p:sp>
        <p:nvSpPr>
          <p:cNvPr id="46" name="Rectangle 45"/>
          <p:cNvSpPr/>
          <p:nvPr/>
        </p:nvSpPr>
        <p:spPr>
          <a:xfrm>
            <a:off x="5109421" y="6212517"/>
            <a:ext cx="1408527" cy="369332"/>
          </a:xfrm>
          <a:prstGeom prst="rect">
            <a:avLst/>
          </a:prstGeom>
        </p:spPr>
        <p:txBody>
          <a:bodyPr wrap="none">
            <a:spAutoFit/>
          </a:bodyPr>
          <a:lstStyle/>
          <a:p>
            <a:pPr algn="ctr"/>
            <a:r>
              <a:rPr lang="en-US" b="1" dirty="0" smtClean="0">
                <a:solidFill>
                  <a:schemeClr val="accent3"/>
                </a:solidFill>
              </a:rPr>
              <a:t>Persistence</a:t>
            </a:r>
            <a:endParaRPr lang="en-US" b="1" dirty="0">
              <a:solidFill>
                <a:schemeClr val="accent3"/>
              </a:solidFill>
            </a:endParaRPr>
          </a:p>
        </p:txBody>
      </p:sp>
      <p:sp>
        <p:nvSpPr>
          <p:cNvPr id="47" name="Rectangle 46"/>
          <p:cNvSpPr/>
          <p:nvPr/>
        </p:nvSpPr>
        <p:spPr>
          <a:xfrm>
            <a:off x="7268114" y="6211946"/>
            <a:ext cx="1313373" cy="369332"/>
          </a:xfrm>
          <a:prstGeom prst="rect">
            <a:avLst/>
          </a:prstGeom>
        </p:spPr>
        <p:txBody>
          <a:bodyPr wrap="none">
            <a:spAutoFit/>
          </a:bodyPr>
          <a:lstStyle/>
          <a:p>
            <a:pPr algn="ctr"/>
            <a:r>
              <a:rPr lang="en-US" b="1" dirty="0" smtClean="0">
                <a:solidFill>
                  <a:schemeClr val="accent3"/>
                </a:solidFill>
              </a:rPr>
              <a:t>Evaluation</a:t>
            </a:r>
            <a:endParaRPr lang="en-US" b="1" dirty="0">
              <a:solidFill>
                <a:schemeClr val="accent3"/>
              </a:solidFill>
            </a:endParaRPr>
          </a:p>
        </p:txBody>
      </p:sp>
      <p:cxnSp>
        <p:nvCxnSpPr>
          <p:cNvPr id="49" name="Elbow Connector 48"/>
          <p:cNvCxnSpPr/>
          <p:nvPr/>
        </p:nvCxnSpPr>
        <p:spPr>
          <a:xfrm rot="10800000" flipV="1">
            <a:off x="1418856" y="1497678"/>
            <a:ext cx="3254269" cy="2462063"/>
          </a:xfrm>
          <a:prstGeom prst="bentConnector3">
            <a:avLst>
              <a:gd name="adj1" fmla="val -66"/>
            </a:avLst>
          </a:prstGeom>
          <a:ln>
            <a:prstDash val="dash"/>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69252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did it go?</a:t>
            </a:r>
            <a:endParaRPr lang="en-US" dirty="0"/>
          </a:p>
        </p:txBody>
      </p:sp>
      <p:sp>
        <p:nvSpPr>
          <p:cNvPr id="6" name="Text Placeholder 5"/>
          <p:cNvSpPr>
            <a:spLocks noGrp="1"/>
          </p:cNvSpPr>
          <p:nvPr>
            <p:ph type="body" idx="1"/>
          </p:nvPr>
        </p:nvSpPr>
        <p:spPr/>
        <p:txBody>
          <a:bodyPr/>
          <a:lstStyle/>
          <a:p>
            <a:r>
              <a:rPr lang="en-US" dirty="0" smtClean="0"/>
              <a:t>Please don’t break. Please don’t break. Please don’t break.</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39</a:t>
            </a:fld>
            <a:endParaRPr lang="en-US" dirty="0"/>
          </a:p>
        </p:txBody>
      </p:sp>
    </p:spTree>
    <p:extLst>
      <p:ext uri="{BB962C8B-B14F-4D97-AF65-F5344CB8AC3E}">
        <p14:creationId xmlns:p14="http://schemas.microsoft.com/office/powerpoint/2010/main" val="1875126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Team</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a:t>
            </a:fld>
            <a:endParaRPr lang="en-US" dirty="0"/>
          </a:p>
        </p:txBody>
      </p:sp>
      <p:pic>
        <p:nvPicPr>
          <p:cNvPr id="5" name="Picture 4"/>
          <p:cNvPicPr>
            <a:picLocks noChangeAspect="1"/>
          </p:cNvPicPr>
          <p:nvPr/>
        </p:nvPicPr>
        <p:blipFill>
          <a:blip r:embed="rId2"/>
          <a:stretch>
            <a:fillRect/>
          </a:stretch>
        </p:blipFill>
        <p:spPr>
          <a:xfrm>
            <a:off x="260260" y="1143000"/>
            <a:ext cx="4349840" cy="1990725"/>
          </a:xfrm>
          <a:prstGeom prst="rect">
            <a:avLst/>
          </a:prstGeom>
        </p:spPr>
      </p:pic>
      <p:pic>
        <p:nvPicPr>
          <p:cNvPr id="6" name="Picture 5"/>
          <p:cNvPicPr>
            <a:picLocks noChangeAspect="1"/>
          </p:cNvPicPr>
          <p:nvPr/>
        </p:nvPicPr>
        <p:blipFill>
          <a:blip r:embed="rId3"/>
          <a:stretch>
            <a:fillRect/>
          </a:stretch>
        </p:blipFill>
        <p:spPr>
          <a:xfrm>
            <a:off x="4648201" y="1143000"/>
            <a:ext cx="4436984" cy="1990725"/>
          </a:xfrm>
          <a:prstGeom prst="rect">
            <a:avLst/>
          </a:prstGeom>
        </p:spPr>
      </p:pic>
      <p:pic>
        <p:nvPicPr>
          <p:cNvPr id="7" name="Picture 6"/>
          <p:cNvPicPr>
            <a:picLocks noChangeAspect="1"/>
          </p:cNvPicPr>
          <p:nvPr/>
        </p:nvPicPr>
        <p:blipFill>
          <a:blip r:embed="rId4"/>
          <a:stretch>
            <a:fillRect/>
          </a:stretch>
        </p:blipFill>
        <p:spPr>
          <a:xfrm>
            <a:off x="260259" y="3086100"/>
            <a:ext cx="4387941" cy="1967249"/>
          </a:xfrm>
          <a:prstGeom prst="rect">
            <a:avLst/>
          </a:prstGeom>
        </p:spPr>
      </p:pic>
      <p:pic>
        <p:nvPicPr>
          <p:cNvPr id="8" name="Picture 7"/>
          <p:cNvPicPr>
            <a:picLocks noChangeAspect="1"/>
          </p:cNvPicPr>
          <p:nvPr/>
        </p:nvPicPr>
        <p:blipFill>
          <a:blip r:embed="rId5"/>
          <a:stretch>
            <a:fillRect/>
          </a:stretch>
        </p:blipFill>
        <p:spPr>
          <a:xfrm>
            <a:off x="4610101" y="3086100"/>
            <a:ext cx="4475084" cy="1988140"/>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349160" y="4943963"/>
            <a:ext cx="2927439" cy="1990237"/>
          </a:xfrm>
          <a:prstGeom prst="rect">
            <a:avLst/>
          </a:prstGeom>
        </p:spPr>
      </p:pic>
    </p:spTree>
    <p:extLst>
      <p:ext uri="{BB962C8B-B14F-4D97-AF65-F5344CB8AC3E}">
        <p14:creationId xmlns:p14="http://schemas.microsoft.com/office/powerpoint/2010/main" val="312887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a:t>
            </a:r>
            <a:endParaRPr lang="en-US" dirty="0"/>
          </a:p>
        </p:txBody>
      </p:sp>
      <p:sp>
        <p:nvSpPr>
          <p:cNvPr id="3" name="Content Placeholder 2"/>
          <p:cNvSpPr>
            <a:spLocks noGrp="1"/>
          </p:cNvSpPr>
          <p:nvPr>
            <p:ph idx="1"/>
          </p:nvPr>
        </p:nvSpPr>
        <p:spPr>
          <a:xfrm>
            <a:off x="457200" y="1371601"/>
            <a:ext cx="4419600" cy="609599"/>
          </a:xfrm>
        </p:spPr>
        <p:txBody>
          <a:bodyPr/>
          <a:lstStyle/>
          <a:p>
            <a:pPr marL="0" indent="0">
              <a:buNone/>
            </a:pPr>
            <a:r>
              <a:rPr lang="en-US" dirty="0" smtClean="0"/>
              <a:t>2,589 Registered Teams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40</a:t>
            </a:fld>
            <a:endParaRPr lang="en-US" dirty="0"/>
          </a:p>
        </p:txBody>
      </p:sp>
      <p:sp>
        <p:nvSpPr>
          <p:cNvPr id="5" name="Content Placeholder 2"/>
          <p:cNvSpPr txBox="1">
            <a:spLocks/>
          </p:cNvSpPr>
          <p:nvPr/>
        </p:nvSpPr>
        <p:spPr>
          <a:xfrm>
            <a:off x="5406189" y="1828801"/>
            <a:ext cx="3429000" cy="685799"/>
          </a:xfrm>
          <a:prstGeom prst="rect">
            <a:avLst/>
          </a:prstGeom>
        </p:spPr>
        <p:txBody>
          <a:bodyPr vert="horz" lIns="91440" tIns="45720" rIns="91440" bIns="45720" rtlCol="0" anchor="t" anchorCtr="0">
            <a:no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1,938 </a:t>
            </a:r>
            <a:r>
              <a:rPr lang="en-US" dirty="0" smtClean="0"/>
              <a:t>Participated</a:t>
            </a:r>
            <a:endParaRPr lang="en-US" dirty="0"/>
          </a:p>
          <a:p>
            <a:pPr marL="0" indent="0">
              <a:buFont typeface="Arial"/>
              <a:buNone/>
            </a:pPr>
            <a:endParaRPr lang="en-US" dirty="0"/>
          </a:p>
        </p:txBody>
      </p:sp>
      <p:sp>
        <p:nvSpPr>
          <p:cNvPr id="6" name="Content Placeholder 2"/>
          <p:cNvSpPr txBox="1">
            <a:spLocks/>
          </p:cNvSpPr>
          <p:nvPr/>
        </p:nvSpPr>
        <p:spPr>
          <a:xfrm>
            <a:off x="457200" y="2209800"/>
            <a:ext cx="4000500" cy="685799"/>
          </a:xfrm>
          <a:prstGeom prst="rect">
            <a:avLst/>
          </a:prstGeom>
        </p:spPr>
        <p:txBody>
          <a:bodyPr vert="horz" lIns="91440" tIns="45720" rIns="91440" bIns="45720" rtlCol="0" anchor="t" anchorCtr="0">
            <a:no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172,482 Submissions</a:t>
            </a:r>
            <a:endParaRPr lang="en-US" dirty="0"/>
          </a:p>
        </p:txBody>
      </p:sp>
      <p:sp>
        <p:nvSpPr>
          <p:cNvPr id="8" name="Content Placeholder 2"/>
          <p:cNvSpPr txBox="1">
            <a:spLocks/>
          </p:cNvSpPr>
          <p:nvPr/>
        </p:nvSpPr>
        <p:spPr>
          <a:xfrm>
            <a:off x="4649552" y="2819400"/>
            <a:ext cx="4185637" cy="685799"/>
          </a:xfrm>
          <a:prstGeom prst="rect">
            <a:avLst/>
          </a:prstGeom>
        </p:spPr>
        <p:txBody>
          <a:bodyPr vert="horz" lIns="91440" tIns="45720" rIns="91440" bIns="45720" rtlCol="0" anchor="t" anchorCtr="0">
            <a:no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47,229 Unique Visitors</a:t>
            </a:r>
            <a:endParaRPr lang="en-US" dirty="0"/>
          </a:p>
        </p:txBody>
      </p:sp>
      <p:sp>
        <p:nvSpPr>
          <p:cNvPr id="9" name="Content Placeholder 2"/>
          <p:cNvSpPr txBox="1">
            <a:spLocks/>
          </p:cNvSpPr>
          <p:nvPr/>
        </p:nvSpPr>
        <p:spPr>
          <a:xfrm>
            <a:off x="461211" y="3352800"/>
            <a:ext cx="4490437" cy="685799"/>
          </a:xfrm>
          <a:prstGeom prst="rect">
            <a:avLst/>
          </a:prstGeom>
        </p:spPr>
        <p:txBody>
          <a:bodyPr vert="horz" lIns="91440" tIns="45720" rIns="91440" bIns="45720" rtlCol="0" anchor="t" anchorCtr="0">
            <a:no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558,080 Pageviews</a:t>
            </a:r>
            <a:endParaRPr lang="en-US" dirty="0"/>
          </a:p>
        </p:txBody>
      </p:sp>
      <p:sp>
        <p:nvSpPr>
          <p:cNvPr id="10" name="Content Placeholder 2"/>
          <p:cNvSpPr txBox="1">
            <a:spLocks/>
          </p:cNvSpPr>
          <p:nvPr/>
        </p:nvSpPr>
        <p:spPr>
          <a:xfrm>
            <a:off x="461211" y="4724400"/>
            <a:ext cx="4585339" cy="685799"/>
          </a:xfrm>
          <a:prstGeom prst="rect">
            <a:avLst/>
          </a:prstGeom>
        </p:spPr>
        <p:txBody>
          <a:bodyPr vert="horz" lIns="91440" tIns="45720" rIns="91440" bIns="45720" rtlCol="0" anchor="t" anchorCtr="0">
            <a:no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8-10,000 Students</a:t>
            </a:r>
            <a:endParaRPr lang="en-US" dirty="0"/>
          </a:p>
        </p:txBody>
      </p:sp>
      <p:sp>
        <p:nvSpPr>
          <p:cNvPr id="11" name="Content Placeholder 2"/>
          <p:cNvSpPr txBox="1">
            <a:spLocks/>
          </p:cNvSpPr>
          <p:nvPr/>
        </p:nvSpPr>
        <p:spPr>
          <a:xfrm>
            <a:off x="4402250" y="4038600"/>
            <a:ext cx="4585339" cy="685799"/>
          </a:xfrm>
          <a:prstGeom prst="rect">
            <a:avLst/>
          </a:prstGeom>
        </p:spPr>
        <p:txBody>
          <a:bodyPr vert="horz" lIns="91440" tIns="45720" rIns="91440" bIns="45720" rtlCol="0" anchor="t" anchorCtr="0">
            <a:noAutofit/>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1,785,384 Logged Events</a:t>
            </a:r>
            <a:endParaRPr lang="en-US" dirty="0"/>
          </a:p>
        </p:txBody>
      </p:sp>
      <p:sp>
        <p:nvSpPr>
          <p:cNvPr id="12" name="Folded Corner 11"/>
          <p:cNvSpPr/>
          <p:nvPr/>
        </p:nvSpPr>
        <p:spPr>
          <a:xfrm>
            <a:off x="2247900" y="5486234"/>
            <a:ext cx="4648200" cy="990600"/>
          </a:xfrm>
          <a:prstGeom prst="foldedCorner">
            <a:avLst/>
          </a:prstGeom>
          <a:solidFill>
            <a:schemeClr val="accent5"/>
          </a:solidFill>
          <a:ln w="28575" cap="rnd" cmpd="sng">
            <a:noFill/>
            <a:prstDash val="solid"/>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182880" rIns="0" bIns="0" rtlCol="0" anchor="ctr" anchorCtr="1">
            <a:noAutofit/>
          </a:bodyPr>
          <a:lstStyle/>
          <a:p>
            <a:pPr algn="ctr"/>
            <a:r>
              <a:rPr lang="en-US" sz="2400" dirty="0" smtClean="0">
                <a:solidFill>
                  <a:schemeClr val="bg1"/>
                </a:solidFill>
              </a:rPr>
              <a:t>The largest computer security competition ever held.</a:t>
            </a:r>
            <a:endParaRPr lang="en-US" sz="2400" dirty="0">
              <a:solidFill>
                <a:schemeClr val="bg1"/>
              </a:solidFill>
            </a:endParaRPr>
          </a:p>
        </p:txBody>
      </p:sp>
    </p:spTree>
    <p:extLst>
      <p:ext uri="{BB962C8B-B14F-4D97-AF65-F5344CB8AC3E}">
        <p14:creationId xmlns:p14="http://schemas.microsoft.com/office/powerpoint/2010/main" val="1211213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Publicity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Social Media</a:t>
            </a:r>
          </a:p>
          <a:p>
            <a:pPr marL="0" indent="0">
              <a:buNone/>
            </a:pPr>
            <a:endParaRPr lang="en-US" dirty="0"/>
          </a:p>
          <a:p>
            <a:pPr marL="0" indent="0">
              <a:buNone/>
            </a:pPr>
            <a:r>
              <a:rPr lang="en-US" dirty="0" smtClean="0"/>
              <a:t>Paid Advertising</a:t>
            </a:r>
          </a:p>
          <a:p>
            <a:pPr marL="0" indent="0">
              <a:buNone/>
            </a:pPr>
            <a:endParaRPr lang="en-US" dirty="0"/>
          </a:p>
          <a:p>
            <a:pPr marL="0" indent="0">
              <a:buNone/>
            </a:pPr>
            <a:r>
              <a:rPr lang="en-US" dirty="0" smtClean="0"/>
              <a:t>Press Releases and Interviews</a:t>
            </a:r>
          </a:p>
          <a:p>
            <a:pPr marL="0" indent="0">
              <a:buNone/>
            </a:pPr>
            <a:endParaRPr lang="en-US" dirty="0"/>
          </a:p>
          <a:p>
            <a:pPr marL="0" indent="0">
              <a:buNone/>
            </a:pPr>
            <a:r>
              <a:rPr lang="en-US" dirty="0" smtClean="0"/>
              <a:t>Computer Science Teachers Association</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41</a:t>
            </a:fld>
            <a:endParaRPr lang="en-US" dirty="0"/>
          </a:p>
        </p:txBody>
      </p:sp>
      <p:sp>
        <p:nvSpPr>
          <p:cNvPr id="5" name="Rounded Rectangular Callout 4"/>
          <p:cNvSpPr/>
          <p:nvPr/>
        </p:nvSpPr>
        <p:spPr>
          <a:xfrm>
            <a:off x="3124200" y="1219200"/>
            <a:ext cx="2491711" cy="860421"/>
          </a:xfrm>
          <a:prstGeom prst="wedgeRoundRectCallout">
            <a:avLst>
              <a:gd name="adj1" fmla="val -66892"/>
              <a:gd name="adj2" fmla="val -7488"/>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Unreliable. Need cats.</a:t>
            </a:r>
            <a:endParaRPr lang="en-US" sz="2400" dirty="0"/>
          </a:p>
        </p:txBody>
      </p:sp>
      <p:sp>
        <p:nvSpPr>
          <p:cNvPr id="6" name="Rounded Rectangular Callout 5"/>
          <p:cNvSpPr/>
          <p:nvPr/>
        </p:nvSpPr>
        <p:spPr>
          <a:xfrm>
            <a:off x="3810000" y="2249340"/>
            <a:ext cx="2491711" cy="860421"/>
          </a:xfrm>
          <a:prstGeom prst="wedgeRoundRectCallout">
            <a:avLst>
              <a:gd name="adj1" fmla="val -66892"/>
              <a:gd name="adj2" fmla="val -7488"/>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Expensive or ineffective.</a:t>
            </a:r>
            <a:endParaRPr lang="en-US" sz="2400" dirty="0"/>
          </a:p>
        </p:txBody>
      </p:sp>
      <p:sp>
        <p:nvSpPr>
          <p:cNvPr id="7" name="Rounded Rectangular Callout 6"/>
          <p:cNvSpPr/>
          <p:nvPr/>
        </p:nvSpPr>
        <p:spPr>
          <a:xfrm>
            <a:off x="5867400" y="3331861"/>
            <a:ext cx="1600200" cy="562277"/>
          </a:xfrm>
          <a:prstGeom prst="wedgeRoundRectCallout">
            <a:avLst>
              <a:gd name="adj1" fmla="val -62347"/>
              <a:gd name="adj2" fmla="val 44256"/>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Works.</a:t>
            </a:r>
            <a:endParaRPr lang="en-US" sz="2400" dirty="0"/>
          </a:p>
        </p:txBody>
      </p:sp>
      <p:sp>
        <p:nvSpPr>
          <p:cNvPr id="8" name="Rounded Rectangular Callout 7"/>
          <p:cNvSpPr/>
          <p:nvPr/>
        </p:nvSpPr>
        <p:spPr>
          <a:xfrm>
            <a:off x="6477000" y="4260851"/>
            <a:ext cx="1600200" cy="562277"/>
          </a:xfrm>
          <a:prstGeom prst="wedgeRoundRectCallout">
            <a:avLst>
              <a:gd name="adj1" fmla="val -35723"/>
              <a:gd name="adj2" fmla="val 81216"/>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b="1" dirty="0" smtClean="0"/>
              <a:t>Works</a:t>
            </a:r>
            <a:r>
              <a:rPr lang="en-US" sz="2400" dirty="0" smtClean="0"/>
              <a:t>. </a:t>
            </a:r>
            <a:endParaRPr lang="en-US" sz="2400" dirty="0"/>
          </a:p>
        </p:txBody>
      </p:sp>
    </p:spTree>
    <p:extLst>
      <p:ext uri="{BB962C8B-B14F-4D97-AF65-F5344CB8AC3E}">
        <p14:creationId xmlns:p14="http://schemas.microsoft.com/office/powerpoint/2010/main" val="239154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Discovery</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42</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270860246"/>
              </p:ext>
            </p:extLst>
          </p:nvPr>
        </p:nvGraphicFramePr>
        <p:xfrm>
          <a:off x="228600" y="1080653"/>
          <a:ext cx="8763000" cy="53498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3167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965"/>
            <a:ext cx="8229600" cy="1143000"/>
          </a:xfrm>
        </p:spPr>
        <p:txBody>
          <a:bodyPr/>
          <a:lstStyle/>
          <a:p>
            <a:r>
              <a:rPr lang="en-US" dirty="0" smtClean="0"/>
              <a:t>Teacher Discovery</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43</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445312669"/>
              </p:ext>
            </p:extLst>
          </p:nvPr>
        </p:nvGraphicFramePr>
        <p:xfrm>
          <a:off x="381000" y="1143001"/>
          <a:ext cx="8610600" cy="5349876"/>
        </p:xfrm>
        <a:graphic>
          <a:graphicData uri="http://schemas.openxmlformats.org/drawingml/2006/chart">
            <c:chart xmlns:c="http://schemas.openxmlformats.org/drawingml/2006/chart" xmlns:r="http://schemas.openxmlformats.org/officeDocument/2006/relationships" r:id="rId2"/>
          </a:graphicData>
        </a:graphic>
      </p:graphicFrame>
      <p:sp>
        <p:nvSpPr>
          <p:cNvPr id="8" name="Rounded Rectangular Callout 7"/>
          <p:cNvSpPr/>
          <p:nvPr/>
        </p:nvSpPr>
        <p:spPr>
          <a:xfrm>
            <a:off x="5715000" y="1981200"/>
            <a:ext cx="2491711" cy="860421"/>
          </a:xfrm>
          <a:prstGeom prst="wedgeRoundRectCallout">
            <a:avLst>
              <a:gd name="adj1" fmla="val -46875"/>
              <a:gd name="adj2" fmla="val -85986"/>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Leverage existing infrastructure.</a:t>
            </a:r>
            <a:endParaRPr lang="en-US" sz="2400" dirty="0"/>
          </a:p>
        </p:txBody>
      </p:sp>
    </p:spTree>
    <p:extLst>
      <p:ext uri="{BB962C8B-B14F-4D97-AF65-F5344CB8AC3E}">
        <p14:creationId xmlns:p14="http://schemas.microsoft.com/office/powerpoint/2010/main" val="7200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44</a:t>
            </a:fld>
            <a:endParaRPr lang="en-US" dirty="0"/>
          </a:p>
        </p:txBody>
      </p:sp>
      <p:pic>
        <p:nvPicPr>
          <p:cNvPr id="6" name="Picture 5"/>
          <p:cNvPicPr>
            <a:picLocks noChangeAspect="1"/>
          </p:cNvPicPr>
          <p:nvPr/>
        </p:nvPicPr>
        <p:blipFill>
          <a:blip r:embed="rId2"/>
          <a:stretch>
            <a:fillRect/>
          </a:stretch>
        </p:blipFill>
        <p:spPr>
          <a:xfrm>
            <a:off x="1981200" y="1922145"/>
            <a:ext cx="1301082" cy="2845243"/>
          </a:xfrm>
          <a:prstGeom prst="rect">
            <a:avLst/>
          </a:prstGeom>
        </p:spPr>
      </p:pic>
      <p:sp>
        <p:nvSpPr>
          <p:cNvPr id="8" name="TextBox 7"/>
          <p:cNvSpPr txBox="1"/>
          <p:nvPr/>
        </p:nvSpPr>
        <p:spPr>
          <a:xfrm>
            <a:off x="4343400" y="1845945"/>
            <a:ext cx="3581400" cy="2954655"/>
          </a:xfrm>
          <a:prstGeom prst="rect">
            <a:avLst/>
          </a:prstGeom>
          <a:noFill/>
        </p:spPr>
        <p:txBody>
          <a:bodyPr wrap="square" lIns="0" tIns="0" rIns="0" bIns="0" rtlCol="0" anchor="t" anchorCtr="0">
            <a:spAutoFit/>
          </a:bodyPr>
          <a:lstStyle/>
          <a:p>
            <a:r>
              <a:rPr lang="en-US" sz="3200" dirty="0" smtClean="0"/>
              <a:t>11</a:t>
            </a:r>
            <a:r>
              <a:rPr lang="en-US" sz="3200" baseline="30000" dirty="0" smtClean="0"/>
              <a:t>th</a:t>
            </a:r>
            <a:r>
              <a:rPr lang="en-US" sz="3200" dirty="0" smtClean="0"/>
              <a:t> or 12</a:t>
            </a:r>
            <a:r>
              <a:rPr lang="en-US" sz="3200" baseline="30000" dirty="0" smtClean="0"/>
              <a:t>th</a:t>
            </a:r>
            <a:r>
              <a:rPr lang="en-US" sz="3200" dirty="0" smtClean="0"/>
              <a:t> Grade</a:t>
            </a:r>
          </a:p>
          <a:p>
            <a:endParaRPr lang="en-US" sz="3200" dirty="0"/>
          </a:p>
          <a:p>
            <a:r>
              <a:rPr lang="en-US" sz="3200" dirty="0" smtClean="0"/>
              <a:t>Prior Programming Experience</a:t>
            </a:r>
          </a:p>
          <a:p>
            <a:endParaRPr lang="en-US" sz="3200" dirty="0"/>
          </a:p>
          <a:p>
            <a:r>
              <a:rPr lang="en-US" sz="3200" dirty="0" smtClean="0"/>
              <a:t>Fun!</a:t>
            </a:r>
          </a:p>
        </p:txBody>
      </p:sp>
    </p:spTree>
    <p:extLst>
      <p:ext uri="{BB962C8B-B14F-4D97-AF65-F5344CB8AC3E}">
        <p14:creationId xmlns:p14="http://schemas.microsoft.com/office/powerpoint/2010/main" val="319352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Affiliations</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45</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502592668"/>
              </p:ext>
            </p:extLst>
          </p:nvPr>
        </p:nvGraphicFramePr>
        <p:xfrm>
          <a:off x="86683" y="1066800"/>
          <a:ext cx="9043462" cy="54260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06497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Affiliations</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1219200"/>
            <a:ext cx="9144000" cy="5093293"/>
          </a:xfrm>
          <a:prstGeom prst="rect">
            <a:avLst/>
          </a:prstGeom>
        </p:spPr>
      </p:pic>
      <p:sp>
        <p:nvSpPr>
          <p:cNvPr id="5" name="TextBox 4"/>
          <p:cNvSpPr txBox="1"/>
          <p:nvPr/>
        </p:nvSpPr>
        <p:spPr>
          <a:xfrm>
            <a:off x="4828309" y="6000434"/>
            <a:ext cx="3886200" cy="492443"/>
          </a:xfrm>
          <a:prstGeom prst="rect">
            <a:avLst/>
          </a:prstGeom>
          <a:noFill/>
        </p:spPr>
        <p:txBody>
          <a:bodyPr wrap="square" lIns="0" tIns="0" rIns="0" bIns="0" rtlCol="0" anchor="t" anchorCtr="0">
            <a:spAutoFit/>
          </a:bodyPr>
          <a:lstStyle/>
          <a:p>
            <a:r>
              <a:rPr lang="en-US" sz="3200" dirty="0" smtClean="0"/>
              <a:t>955 different schools. </a:t>
            </a:r>
          </a:p>
        </p:txBody>
      </p:sp>
    </p:spTree>
    <p:extLst>
      <p:ext uri="{BB962C8B-B14F-4D97-AF65-F5344CB8AC3E}">
        <p14:creationId xmlns:p14="http://schemas.microsoft.com/office/powerpoint/2010/main" val="12231445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Educational Impact</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47</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029962551"/>
              </p:ext>
            </p:extLst>
          </p:nvPr>
        </p:nvGraphicFramePr>
        <p:xfrm>
          <a:off x="169718" y="533400"/>
          <a:ext cx="8821882" cy="6359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5137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Impact</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48</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351729452"/>
              </p:ext>
            </p:extLst>
          </p:nvPr>
        </p:nvGraphicFramePr>
        <p:xfrm>
          <a:off x="838200" y="1828800"/>
          <a:ext cx="7595755" cy="455745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856880" y="1283916"/>
            <a:ext cx="7430239" cy="369332"/>
          </a:xfrm>
          <a:prstGeom prst="rect">
            <a:avLst/>
          </a:prstGeom>
        </p:spPr>
        <p:txBody>
          <a:bodyPr wrap="none">
            <a:spAutoFit/>
          </a:bodyPr>
          <a:lstStyle/>
          <a:p>
            <a:r>
              <a:rPr lang="en-US" dirty="0"/>
              <a:t>Compared to typical course work, how much do you think you learned?</a:t>
            </a:r>
          </a:p>
        </p:txBody>
      </p:sp>
    </p:spTree>
    <p:extLst>
      <p:ext uri="{BB962C8B-B14F-4D97-AF65-F5344CB8AC3E}">
        <p14:creationId xmlns:p14="http://schemas.microsoft.com/office/powerpoint/2010/main" val="34292594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Impact</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49</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2858" y="2395395"/>
            <a:ext cx="8378283" cy="35052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7241" y="1028700"/>
            <a:ext cx="8458200" cy="838200"/>
          </a:xfrm>
          <a:prstGeom prst="rect">
            <a:avLst/>
          </a:prstGeom>
        </p:spPr>
      </p:pic>
      <p:sp>
        <p:nvSpPr>
          <p:cNvPr id="7" name="Rounded Rectangular Callout 6"/>
          <p:cNvSpPr/>
          <p:nvPr/>
        </p:nvSpPr>
        <p:spPr>
          <a:xfrm>
            <a:off x="2438400" y="5794235"/>
            <a:ext cx="3048000" cy="881204"/>
          </a:xfrm>
          <a:prstGeom prst="wedgeRoundRectCallout">
            <a:avLst>
              <a:gd name="adj1" fmla="val -45397"/>
              <a:gd name="adj2" fmla="val -71494"/>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A non-trivial exercise for graduate students</a:t>
            </a:r>
            <a:endParaRPr lang="en-US" sz="2400" dirty="0"/>
          </a:p>
        </p:txBody>
      </p:sp>
    </p:spTree>
    <p:extLst>
      <p:ext uri="{BB962C8B-B14F-4D97-AF65-F5344CB8AC3E}">
        <p14:creationId xmlns:p14="http://schemas.microsoft.com/office/powerpoint/2010/main" val="29522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Ethics Disclaimer</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5</a:t>
            </a:fld>
            <a:endParaRPr lang="en-US" dirty="0"/>
          </a:p>
        </p:txBody>
      </p:sp>
      <p:sp>
        <p:nvSpPr>
          <p:cNvPr id="5" name="TextBox 4"/>
          <p:cNvSpPr txBox="1"/>
          <p:nvPr/>
        </p:nvSpPr>
        <p:spPr>
          <a:xfrm>
            <a:off x="1453342" y="3401696"/>
            <a:ext cx="6248400" cy="984885"/>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nchorCtr="0">
            <a:spAutoFit/>
          </a:bodyPr>
          <a:lstStyle/>
          <a:p>
            <a:pPr algn="ctr"/>
            <a:r>
              <a:rPr lang="en-US" sz="3200" dirty="0" smtClean="0"/>
              <a:t>Hacking is the computer science equivalent of taking apart a car.</a:t>
            </a:r>
          </a:p>
        </p:txBody>
      </p:sp>
      <p:sp>
        <p:nvSpPr>
          <p:cNvPr id="6" name="Rectangle 5"/>
          <p:cNvSpPr/>
          <p:nvPr/>
        </p:nvSpPr>
        <p:spPr>
          <a:xfrm>
            <a:off x="1790700" y="1414798"/>
            <a:ext cx="5562600" cy="1015663"/>
          </a:xfrm>
          <a:prstGeom prst="rect">
            <a:avLst/>
          </a:prstGeom>
        </p:spPr>
        <p:txBody>
          <a:bodyPr wrap="square">
            <a:spAutoFit/>
          </a:bodyPr>
          <a:lstStyle/>
          <a:p>
            <a:pPr algn="ctr"/>
            <a:r>
              <a:rPr lang="en-US" sz="2000" dirty="0" smtClean="0">
                <a:ln w="0"/>
                <a:effectLst>
                  <a:outerShdw blurRad="38100" dist="19050" dir="2700000" algn="tl" rotWithShape="0">
                    <a:schemeClr val="dk1">
                      <a:alpha val="40000"/>
                    </a:schemeClr>
                  </a:outerShdw>
                </a:effectLst>
              </a:rPr>
              <a:t>We do </a:t>
            </a:r>
            <a:r>
              <a:rPr lang="en-US" sz="2000" dirty="0">
                <a:ln w="0"/>
                <a:effectLst>
                  <a:outerShdw blurRad="38100" dist="19050" dir="2700000" algn="tl" rotWithShape="0">
                    <a:schemeClr val="dk1">
                      <a:alpha val="40000"/>
                    </a:schemeClr>
                  </a:outerShdw>
                </a:effectLst>
              </a:rPr>
              <a:t>not condone and actively discourage illegally breaking into systems, stealing personal information, or disrupting computing </a:t>
            </a:r>
            <a:r>
              <a:rPr lang="en-US" sz="2000" dirty="0" smtClean="0">
                <a:ln w="0"/>
                <a:effectLst>
                  <a:outerShdw blurRad="38100" dist="19050" dir="2700000" algn="tl" rotWithShape="0">
                    <a:schemeClr val="dk1">
                      <a:alpha val="40000"/>
                    </a:schemeClr>
                  </a:outerShdw>
                </a:effectLst>
              </a:rPr>
              <a:t>services.</a:t>
            </a:r>
            <a:endParaRPr lang="en-US" sz="2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007966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t>50</a:t>
            </a:fld>
            <a:endParaRPr lang="en-US" dirty="0"/>
          </a:p>
        </p:txBody>
      </p:sp>
      <p:sp>
        <p:nvSpPr>
          <p:cNvPr id="7" name="Rectangle 6"/>
          <p:cNvSpPr/>
          <p:nvPr/>
        </p:nvSpPr>
        <p:spPr>
          <a:xfrm>
            <a:off x="0" y="609600"/>
            <a:ext cx="9144000" cy="461665"/>
          </a:xfrm>
          <a:prstGeom prst="rect">
            <a:avLst/>
          </a:prstGeom>
        </p:spPr>
        <p:txBody>
          <a:bodyPr wrap="square">
            <a:spAutoFit/>
          </a:bodyPr>
          <a:lstStyle/>
          <a:p>
            <a:pPr algn="ctr"/>
            <a:r>
              <a:rPr lang="en-US" sz="2400" dirty="0" smtClean="0"/>
              <a:t>Will you encourage your students to compete next year?</a:t>
            </a:r>
            <a:endParaRPr lang="en-US" sz="2400" dirty="0"/>
          </a:p>
        </p:txBody>
      </p:sp>
      <p:graphicFrame>
        <p:nvGraphicFramePr>
          <p:cNvPr id="8" name="Chart 7"/>
          <p:cNvGraphicFramePr>
            <a:graphicFrameLocks/>
          </p:cNvGraphicFramePr>
          <p:nvPr>
            <p:extLst>
              <p:ext uri="{D42A27DB-BD31-4B8C-83A1-F6EECF244321}">
                <p14:modId xmlns:p14="http://schemas.microsoft.com/office/powerpoint/2010/main" val="580305753"/>
              </p:ext>
            </p:extLst>
          </p:nvPr>
        </p:nvGraphicFramePr>
        <p:xfrm>
          <a:off x="381000" y="1371600"/>
          <a:ext cx="8153400" cy="5225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33029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smtClean="0"/>
              <a:t>Unsolicited Message from Pennsylvania Teacher</a:t>
            </a:r>
            <a:endParaRPr lang="en-US" sz="3200" dirty="0"/>
          </a:p>
        </p:txBody>
      </p:sp>
      <p:sp>
        <p:nvSpPr>
          <p:cNvPr id="3" name="Slide Number Placeholder 2"/>
          <p:cNvSpPr>
            <a:spLocks noGrp="1"/>
          </p:cNvSpPr>
          <p:nvPr>
            <p:ph type="sldNum" sz="quarter" idx="12"/>
          </p:nvPr>
        </p:nvSpPr>
        <p:spPr/>
        <p:txBody>
          <a:bodyPr/>
          <a:lstStyle/>
          <a:p>
            <a:fld id="{B747839D-A323-47F3-909F-548499399628}" type="slidenum">
              <a:rPr lang="en-US" smtClean="0"/>
              <a:t>51</a:t>
            </a:fld>
            <a:endParaRPr lang="en-US"/>
          </a:p>
        </p:txBody>
      </p:sp>
      <p:sp>
        <p:nvSpPr>
          <p:cNvPr id="4" name="Rectangle 3"/>
          <p:cNvSpPr/>
          <p:nvPr/>
        </p:nvSpPr>
        <p:spPr>
          <a:xfrm>
            <a:off x="285750" y="1166843"/>
            <a:ext cx="8401050" cy="3416320"/>
          </a:xfrm>
          <a:prstGeom prst="rect">
            <a:avLst/>
          </a:prstGeom>
        </p:spPr>
        <p:txBody>
          <a:bodyPr wrap="square">
            <a:spAutoFit/>
          </a:bodyPr>
          <a:lstStyle/>
          <a:p>
            <a:r>
              <a:rPr lang="en-US" sz="2400" dirty="0">
                <a:solidFill>
                  <a:srgbClr val="222222"/>
                </a:solidFill>
              </a:rPr>
              <a:t>Wow! I haven't seen something like this light the fire of such a wide range of students in my 22 years of teaching computer </a:t>
            </a:r>
            <a:r>
              <a:rPr lang="en-US" sz="2400" dirty="0" smtClean="0">
                <a:solidFill>
                  <a:srgbClr val="222222"/>
                </a:solidFill>
              </a:rPr>
              <a:t>science… Neither </a:t>
            </a:r>
            <a:r>
              <a:rPr lang="en-US" sz="2400" dirty="0">
                <a:solidFill>
                  <a:srgbClr val="222222"/>
                </a:solidFill>
              </a:rPr>
              <a:t>robotics, ACSL, face-face or online traditional programming contests, Logo, Alice, block based languages a la Scratch or </a:t>
            </a:r>
            <a:r>
              <a:rPr lang="en-US" sz="2400" dirty="0" err="1">
                <a:solidFill>
                  <a:srgbClr val="222222"/>
                </a:solidFill>
              </a:rPr>
              <a:t>AppInventor</a:t>
            </a:r>
            <a:r>
              <a:rPr lang="en-US" sz="2400" dirty="0">
                <a:solidFill>
                  <a:srgbClr val="222222"/>
                </a:solidFill>
              </a:rPr>
              <a:t>, early HTML development, or any other single CS phenomenon has ever inspired so many students to fight to get access in the computer lab after school and ask me cerebral questions such as bit-wise arithmetic or syntax questions on languages they haven't learned in school!</a:t>
            </a:r>
            <a:endParaRPr lang="en-US" sz="2400" dirty="0"/>
          </a:p>
        </p:txBody>
      </p:sp>
      <p:sp>
        <p:nvSpPr>
          <p:cNvPr id="6" name="Rectangle 5"/>
          <p:cNvSpPr/>
          <p:nvPr/>
        </p:nvSpPr>
        <p:spPr>
          <a:xfrm>
            <a:off x="371475" y="4750297"/>
            <a:ext cx="8401050" cy="1200329"/>
          </a:xfrm>
          <a:prstGeom prst="rect">
            <a:avLst/>
          </a:prstGeom>
        </p:spPr>
        <p:txBody>
          <a:bodyPr wrap="square">
            <a:spAutoFit/>
          </a:bodyPr>
          <a:lstStyle/>
          <a:p>
            <a:r>
              <a:rPr lang="en-US" sz="2400" dirty="0">
                <a:solidFill>
                  <a:srgbClr val="222222"/>
                </a:solidFill>
              </a:rPr>
              <a:t>THERE IS NO DOUBT IN MY MIND THAT THIS CONTEST WILL SINGLE-HANDEDLY ATTRACT MANY STUDENTS TO CAREERS IN CYBERSECURITY AND COMPUTER SCIENCE IN GENERAL!</a:t>
            </a:r>
            <a:endParaRPr lang="en-US" sz="2400" dirty="0"/>
          </a:p>
        </p:txBody>
      </p:sp>
    </p:spTree>
    <p:extLst>
      <p:ext uri="{BB962C8B-B14F-4D97-AF65-F5344CB8AC3E}">
        <p14:creationId xmlns:p14="http://schemas.microsoft.com/office/powerpoint/2010/main" val="25044832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picoCTF 2014</a:t>
            </a:r>
            <a:endParaRPr lang="en-US" dirty="0"/>
          </a:p>
        </p:txBody>
      </p:sp>
      <p:sp>
        <p:nvSpPr>
          <p:cNvPr id="5" name="Text Placeholder 4"/>
          <p:cNvSpPr>
            <a:spLocks noGrp="1"/>
          </p:cNvSpPr>
          <p:nvPr>
            <p:ph type="body" idx="1"/>
          </p:nvPr>
        </p:nvSpPr>
        <p:spPr/>
        <p:txBody>
          <a:bodyPr/>
          <a:lstStyle/>
          <a:p>
            <a:r>
              <a:rPr lang="en-US" dirty="0" smtClean="0"/>
              <a:t>It’s never too early!</a:t>
            </a:r>
            <a:endParaRPr lang="en-US" dirty="0"/>
          </a:p>
        </p:txBody>
      </p:sp>
      <p:sp>
        <p:nvSpPr>
          <p:cNvPr id="3" name="Slide Number Placeholder 2"/>
          <p:cNvSpPr>
            <a:spLocks noGrp="1"/>
          </p:cNvSpPr>
          <p:nvPr>
            <p:ph type="sldNum" sz="quarter" idx="12"/>
          </p:nvPr>
        </p:nvSpPr>
        <p:spPr/>
        <p:txBody>
          <a:bodyPr/>
          <a:lstStyle/>
          <a:p>
            <a:fld id="{B747839D-A323-47F3-909F-548499399628}" type="slidenum">
              <a:rPr lang="en-US" smtClean="0"/>
              <a:t>52</a:t>
            </a:fld>
            <a:endParaRPr lang="en-US" dirty="0"/>
          </a:p>
        </p:txBody>
      </p:sp>
    </p:spTree>
    <p:extLst>
      <p:ext uri="{BB962C8B-B14F-4D97-AF65-F5344CB8AC3E}">
        <p14:creationId xmlns:p14="http://schemas.microsoft.com/office/powerpoint/2010/main" val="6519736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picoCTF 2014</a:t>
            </a:r>
            <a:endParaRPr lang="en-US" dirty="0"/>
          </a:p>
        </p:txBody>
      </p:sp>
      <p:sp>
        <p:nvSpPr>
          <p:cNvPr id="6" name="Content Placeholder 5"/>
          <p:cNvSpPr>
            <a:spLocks noGrp="1"/>
          </p:cNvSpPr>
          <p:nvPr>
            <p:ph idx="1"/>
          </p:nvPr>
        </p:nvSpPr>
        <p:spPr/>
        <p:txBody>
          <a:bodyPr/>
          <a:lstStyle/>
          <a:p>
            <a:pPr>
              <a:buFont typeface="Arial" panose="020B0604020202020204" pitchFamily="34" charset="0"/>
              <a:buChar char="•"/>
            </a:pPr>
            <a:r>
              <a:rPr lang="en-US" dirty="0" smtClean="0"/>
              <a:t>Fall Competition Date</a:t>
            </a:r>
          </a:p>
          <a:p>
            <a:pPr>
              <a:buFont typeface="Arial" panose="020B0604020202020204" pitchFamily="34" charset="0"/>
              <a:buChar char="•"/>
            </a:pPr>
            <a:r>
              <a:rPr lang="en-US" dirty="0" smtClean="0"/>
              <a:t>Focused Computer Security Curriculum and Educational Content</a:t>
            </a:r>
          </a:p>
          <a:p>
            <a:pPr>
              <a:buFont typeface="Arial" panose="020B0604020202020204" pitchFamily="34" charset="0"/>
              <a:buChar char="•"/>
            </a:pPr>
            <a:r>
              <a:rPr lang="en-US" dirty="0" smtClean="0"/>
              <a:t>Emerging Partnerships to Expand Scope</a:t>
            </a:r>
          </a:p>
          <a:p>
            <a:pPr>
              <a:buFont typeface="Arial" panose="020B0604020202020204" pitchFamily="34" charset="0"/>
              <a:buChar char="•"/>
            </a:pPr>
            <a:r>
              <a:rPr lang="en-US" dirty="0" smtClean="0"/>
              <a:t>Team and Instructor Management</a:t>
            </a:r>
          </a:p>
          <a:p>
            <a:pPr>
              <a:buFont typeface="Arial" panose="020B0604020202020204" pitchFamily="34" charset="0"/>
              <a:buChar char="•"/>
            </a:pPr>
            <a:r>
              <a:rPr lang="en-US" dirty="0" smtClean="0"/>
              <a:t>Robust Communication System</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53</a:t>
            </a:fld>
            <a:endParaRPr lang="en-US" dirty="0"/>
          </a:p>
        </p:txBody>
      </p:sp>
    </p:spTree>
    <p:extLst>
      <p:ext uri="{BB962C8B-B14F-4D97-AF65-F5344CB8AC3E}">
        <p14:creationId xmlns:p14="http://schemas.microsoft.com/office/powerpoint/2010/main" val="24024579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Generated Problems</a:t>
            </a:r>
            <a:endParaRPr lang="en-US" dirty="0"/>
          </a:p>
        </p:txBody>
      </p:sp>
      <p:sp>
        <p:nvSpPr>
          <p:cNvPr id="3" name="Content Placeholder 2"/>
          <p:cNvSpPr>
            <a:spLocks noGrp="1"/>
          </p:cNvSpPr>
          <p:nvPr>
            <p:ph idx="1"/>
          </p:nvPr>
        </p:nvSpPr>
        <p:spPr/>
        <p:txBody>
          <a:bodyPr/>
          <a:lstStyle/>
          <a:p>
            <a:r>
              <a:rPr lang="en-US" dirty="0" smtClean="0"/>
              <a:t>Hacking is a skill that requires practice</a:t>
            </a:r>
          </a:p>
          <a:p>
            <a:r>
              <a:rPr lang="en-US" dirty="0" smtClean="0"/>
              <a:t>Generate problem variations for students to practice!</a:t>
            </a:r>
          </a:p>
          <a:p>
            <a:r>
              <a:rPr lang="en-US" dirty="0" smtClean="0"/>
              <a:t>New evaluation types:</a:t>
            </a:r>
          </a:p>
          <a:p>
            <a:pPr lvl="1"/>
            <a:r>
              <a:rPr lang="en-US" dirty="0" smtClean="0"/>
              <a:t>Timed Solves</a:t>
            </a:r>
          </a:p>
          <a:p>
            <a:pPr lvl="1"/>
            <a:r>
              <a:rPr lang="en-US" dirty="0" smtClean="0"/>
              <a:t>Multiple Solves</a:t>
            </a:r>
          </a:p>
        </p:txBody>
      </p:sp>
      <p:sp>
        <p:nvSpPr>
          <p:cNvPr id="4" name="Slide Number Placeholder 3"/>
          <p:cNvSpPr>
            <a:spLocks noGrp="1"/>
          </p:cNvSpPr>
          <p:nvPr>
            <p:ph type="sldNum" sz="quarter" idx="12"/>
          </p:nvPr>
        </p:nvSpPr>
        <p:spPr/>
        <p:txBody>
          <a:bodyPr/>
          <a:lstStyle/>
          <a:p>
            <a:fld id="{B747839D-A323-47F3-909F-548499399628}" type="slidenum">
              <a:rPr lang="en-US" smtClean="0"/>
              <a:t>54</a:t>
            </a:fld>
            <a:endParaRPr lang="en-US" dirty="0"/>
          </a:p>
        </p:txBody>
      </p:sp>
      <p:sp>
        <p:nvSpPr>
          <p:cNvPr id="5" name="Rounded Rectangular Callout 4"/>
          <p:cNvSpPr/>
          <p:nvPr/>
        </p:nvSpPr>
        <p:spPr>
          <a:xfrm>
            <a:off x="3359727" y="4830764"/>
            <a:ext cx="3505200" cy="1295400"/>
          </a:xfrm>
          <a:prstGeom prst="wedgeRoundRectCallout">
            <a:avLst>
              <a:gd name="adj1" fmla="val -45397"/>
              <a:gd name="adj2" fmla="val -71494"/>
              <a:gd name="adj3" fmla="val 16667"/>
            </a:avLst>
          </a:prstGeom>
          <a:ln>
            <a:miter lim="800000"/>
          </a:ln>
        </p:spPr>
        <p:style>
          <a:lnRef idx="2">
            <a:schemeClr val="dk1"/>
          </a:lnRef>
          <a:fillRef idx="1">
            <a:schemeClr val="lt1"/>
          </a:fillRef>
          <a:effectRef idx="0">
            <a:schemeClr val="dk1"/>
          </a:effectRef>
          <a:fontRef idx="minor">
            <a:schemeClr val="dk1"/>
          </a:fontRef>
        </p:style>
        <p:txBody>
          <a:bodyPr wrap="square" lIns="0" tIns="0" rIns="0" bIns="0" rtlCol="0" anchor="ctr" anchorCtr="1">
            <a:noAutofit/>
          </a:bodyPr>
          <a:lstStyle/>
          <a:p>
            <a:r>
              <a:rPr lang="en-US" sz="2400" dirty="0" smtClean="0"/>
              <a:t>We encourage and reward students to automate solutions?</a:t>
            </a:r>
            <a:endParaRPr lang="en-US" sz="2400" dirty="0"/>
          </a:p>
        </p:txBody>
      </p:sp>
    </p:spTree>
    <p:extLst>
      <p:ext uri="{BB962C8B-B14F-4D97-AF65-F5344CB8AC3E}">
        <p14:creationId xmlns:p14="http://schemas.microsoft.com/office/powerpoint/2010/main" val="102257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picoCTF</a:t>
            </a:r>
            <a:endParaRPr lang="en-US" dirty="0"/>
          </a:p>
        </p:txBody>
      </p:sp>
      <p:sp>
        <p:nvSpPr>
          <p:cNvPr id="3" name="Content Placeholder 2"/>
          <p:cNvSpPr>
            <a:spLocks noGrp="1"/>
          </p:cNvSpPr>
          <p:nvPr>
            <p:ph idx="1"/>
          </p:nvPr>
        </p:nvSpPr>
        <p:spPr/>
        <p:txBody>
          <a:bodyPr/>
          <a:lstStyle/>
          <a:p>
            <a:pPr marL="0" indent="0">
              <a:buNone/>
            </a:pPr>
            <a:r>
              <a:rPr lang="en-US" dirty="0" smtClean="0"/>
              <a:t>Largest computer security competition ever held.</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55</a:t>
            </a:fld>
            <a:endParaRPr lang="en-US" dirty="0"/>
          </a:p>
        </p:txBody>
      </p:sp>
      <p:sp>
        <p:nvSpPr>
          <p:cNvPr id="5" name="Content Placeholder 2"/>
          <p:cNvSpPr txBox="1">
            <a:spLocks/>
          </p:cNvSpPr>
          <p:nvPr/>
        </p:nvSpPr>
        <p:spPr>
          <a:xfrm>
            <a:off x="1524000" y="2590800"/>
            <a:ext cx="6535882" cy="2971800"/>
          </a:xfrm>
          <a:prstGeom prst="rect">
            <a:avLst/>
          </a:prstGeom>
        </p:spPr>
        <p:txBody>
          <a:bodyPr vert="horz" lIns="91440" tIns="45720" rIns="91440" bIns="45720" rtlCol="0" anchor="t" anchorCtr="0">
            <a:normAutofit fontScale="92500" lnSpcReduction="10000"/>
          </a:bodyPr>
          <a:lstStyle>
            <a:lvl1pPr marL="292100" indent="-292100" algn="l" defTabSz="457200" rtl="0" eaLnBrk="1" latinLnBrk="0" hangingPunct="1">
              <a:spcBef>
                <a:spcPct val="20000"/>
              </a:spcBef>
              <a:buClr>
                <a:schemeClr val="tx1"/>
              </a:buClr>
              <a:buFont typeface="Arial"/>
              <a:buChar char="•"/>
              <a:defRPr sz="3200" kern="1200">
                <a:solidFill>
                  <a:schemeClr val="tx1"/>
                </a:solidFill>
                <a:latin typeface="+mn-lt"/>
                <a:ea typeface="+mn-ea"/>
                <a:cs typeface="Calibri"/>
              </a:defRPr>
            </a:lvl1pPr>
            <a:lvl2pPr marL="635000" indent="-292100" algn="l" defTabSz="457200" rtl="0" eaLnBrk="1" latinLnBrk="0" hangingPunct="1">
              <a:spcBef>
                <a:spcPct val="20000"/>
              </a:spcBef>
              <a:buClr>
                <a:schemeClr val="tx1"/>
              </a:buClr>
              <a:buFont typeface="Arial"/>
              <a:buChar char="–"/>
              <a:defRPr sz="2800" kern="1200">
                <a:solidFill>
                  <a:schemeClr val="tx1"/>
                </a:solidFill>
                <a:latin typeface="+mn-lt"/>
                <a:ea typeface="+mn-ea"/>
                <a:cs typeface="Calibri"/>
              </a:defRPr>
            </a:lvl2pPr>
            <a:lvl3pPr marL="9144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Calibri"/>
              </a:defRPr>
            </a:lvl3pPr>
            <a:lvl4pPr marL="1143000" indent="-228600" algn="l" defTabSz="457200" rtl="0" eaLnBrk="1" latinLnBrk="0" hangingPunct="1">
              <a:spcBef>
                <a:spcPct val="20000"/>
              </a:spcBef>
              <a:buClr>
                <a:schemeClr val="tx1"/>
              </a:buClr>
              <a:buFont typeface="Arial"/>
              <a:buChar char="–"/>
              <a:tabLst/>
              <a:defRPr sz="2000" kern="1200">
                <a:solidFill>
                  <a:schemeClr val="tx1"/>
                </a:solidFill>
                <a:latin typeface="+mn-lt"/>
                <a:ea typeface="+mn-ea"/>
                <a:cs typeface="Calibri"/>
              </a:defRPr>
            </a:lvl4pPr>
            <a:lvl5pPr marL="1320800" indent="-177800" algn="l" defTabSz="457200" rtl="0" eaLnBrk="1" latinLnBrk="0" hangingPunct="1">
              <a:spcBef>
                <a:spcPct val="20000"/>
              </a:spcBef>
              <a:buClr>
                <a:schemeClr val="tx1"/>
              </a:buClr>
              <a:buFont typeface="Arial"/>
              <a:buChar char="»"/>
              <a:defRPr sz="2000" kern="1200">
                <a:solidFill>
                  <a:schemeClr val="tx1"/>
                </a:solidFill>
                <a:latin typeface="+mn-lt"/>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smtClean="0"/>
              <a:t>Polish and presentation matter at scale.</a:t>
            </a:r>
          </a:p>
          <a:p>
            <a:pPr>
              <a:buFont typeface="Arial" panose="020B0604020202020204" pitchFamily="34" charset="0"/>
              <a:buChar char="•"/>
            </a:pPr>
            <a:r>
              <a:rPr lang="en-US" dirty="0" smtClean="0"/>
              <a:t>Leverage existing organizations for support and growth.</a:t>
            </a:r>
          </a:p>
          <a:p>
            <a:pPr>
              <a:buFont typeface="Arial" panose="020B0604020202020204" pitchFamily="34" charset="0"/>
              <a:buChar char="•"/>
            </a:pPr>
            <a:r>
              <a:rPr lang="en-US" dirty="0" smtClean="0"/>
              <a:t>The line between competition and course can be fine.</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5700127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47839D-A323-47F3-909F-548499399628}" type="slidenum">
              <a:rPr lang="en-US" smtClean="0"/>
              <a:pPr/>
              <a:t>56</a:t>
            </a:fld>
            <a:endParaRPr lang="en-US" dirty="0"/>
          </a:p>
        </p:txBody>
      </p:sp>
      <p:sp>
        <p:nvSpPr>
          <p:cNvPr id="6" name="TextBox 5"/>
          <p:cNvSpPr txBox="1"/>
          <p:nvPr/>
        </p:nvSpPr>
        <p:spPr>
          <a:xfrm>
            <a:off x="574172" y="838200"/>
            <a:ext cx="4455028" cy="1107996"/>
          </a:xfrm>
          <a:prstGeom prst="rect">
            <a:avLst/>
          </a:prstGeom>
          <a:noFill/>
        </p:spPr>
        <p:txBody>
          <a:bodyPr wrap="none" rtlCol="0">
            <a:spAutoFit/>
          </a:bodyPr>
          <a:lstStyle/>
          <a:p>
            <a:r>
              <a:rPr lang="en-US" sz="6600" b="1" dirty="0"/>
              <a:t>Questions</a:t>
            </a:r>
            <a:r>
              <a:rPr lang="en-US" sz="6600" b="1" dirty="0">
                <a:solidFill>
                  <a:schemeClr val="bg1"/>
                </a:solidFill>
              </a:rPr>
              <a:t>?</a:t>
            </a:r>
          </a:p>
        </p:txBody>
      </p:sp>
      <p:sp>
        <p:nvSpPr>
          <p:cNvPr id="2" name="Rectangle 1"/>
          <p:cNvSpPr/>
          <p:nvPr/>
        </p:nvSpPr>
        <p:spPr>
          <a:xfrm>
            <a:off x="3505200" y="5292548"/>
            <a:ext cx="4572000" cy="1200329"/>
          </a:xfrm>
          <a:prstGeom prst="rect">
            <a:avLst/>
          </a:prstGeom>
        </p:spPr>
        <p:txBody>
          <a:bodyPr>
            <a:spAutoFit/>
          </a:bodyPr>
          <a:lstStyle/>
          <a:p>
            <a:r>
              <a:rPr lang="en-US" dirty="0" smtClean="0"/>
              <a:t>This </a:t>
            </a:r>
            <a:r>
              <a:rPr lang="en-US" dirty="0"/>
              <a:t>material is based upon work supported by the National Science Foundation Graduate Research Fellowship under Grant No. 0946825.</a:t>
            </a:r>
          </a:p>
        </p:txBody>
      </p:sp>
    </p:spTree>
    <p:custDataLst>
      <p:tags r:id="rId1"/>
    </p:custDataLst>
    <p:extLst>
      <p:ext uri="{BB962C8B-B14F-4D97-AF65-F5344CB8AC3E}">
        <p14:creationId xmlns:p14="http://schemas.microsoft.com/office/powerpoint/2010/main" val="30557948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Resource Credits</a:t>
            </a:r>
            <a:endParaRPr lang="en-US" dirty="0"/>
          </a:p>
        </p:txBody>
      </p:sp>
      <p:sp>
        <p:nvSpPr>
          <p:cNvPr id="6" name="Content Placeholder 5"/>
          <p:cNvSpPr>
            <a:spLocks noGrp="1"/>
          </p:cNvSpPr>
          <p:nvPr>
            <p:ph idx="1"/>
          </p:nvPr>
        </p:nvSpPr>
        <p:spPr/>
        <p:txBody>
          <a:bodyPr>
            <a:normAutofit/>
          </a:bodyPr>
          <a:lstStyle/>
          <a:p>
            <a:pPr marL="0" indent="0">
              <a:buNone/>
            </a:pPr>
            <a:r>
              <a:rPr lang="en-US" sz="2000" dirty="0" smtClean="0"/>
              <a:t>1</a:t>
            </a:r>
            <a:r>
              <a:rPr lang="en-US" sz="2000" dirty="0"/>
              <a:t>. </a:t>
            </a:r>
            <a:r>
              <a:rPr lang="en-US" sz="2000" dirty="0" smtClean="0"/>
              <a:t>http</a:t>
            </a:r>
            <a:r>
              <a:rPr lang="en-US" sz="2000" dirty="0"/>
              <a:t>://en.wikipedia.org/wiki/File:River_Ridge_2007.jpg</a:t>
            </a:r>
          </a:p>
        </p:txBody>
      </p:sp>
      <p:sp>
        <p:nvSpPr>
          <p:cNvPr id="4" name="Slide Number Placeholder 3"/>
          <p:cNvSpPr>
            <a:spLocks noGrp="1"/>
          </p:cNvSpPr>
          <p:nvPr>
            <p:ph type="sldNum" sz="quarter" idx="12"/>
          </p:nvPr>
        </p:nvSpPr>
        <p:spPr/>
        <p:txBody>
          <a:bodyPr/>
          <a:lstStyle/>
          <a:p>
            <a:fld id="{B747839D-A323-47F3-909F-548499399628}" type="slidenum">
              <a:rPr lang="en-US" smtClean="0"/>
              <a:t>57</a:t>
            </a:fld>
            <a:endParaRPr lang="en-US" dirty="0"/>
          </a:p>
        </p:txBody>
      </p:sp>
    </p:spTree>
    <p:extLst>
      <p:ext uri="{BB962C8B-B14F-4D97-AF65-F5344CB8AC3E}">
        <p14:creationId xmlns:p14="http://schemas.microsoft.com/office/powerpoint/2010/main" val="752725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Origins of picoCTF</a:t>
            </a:r>
            <a:endParaRPr lang="en-US" dirty="0"/>
          </a:p>
        </p:txBody>
      </p:sp>
      <p:sp>
        <p:nvSpPr>
          <p:cNvPr id="6" name="Text Placeholder 5"/>
          <p:cNvSpPr>
            <a:spLocks noGrp="1"/>
          </p:cNvSpPr>
          <p:nvPr>
            <p:ph type="body" idx="1"/>
          </p:nvPr>
        </p:nvSpPr>
        <p:spPr/>
        <p:txBody>
          <a:bodyPr/>
          <a:lstStyle/>
          <a:p>
            <a:r>
              <a:rPr lang="en-US" dirty="0" smtClean="0"/>
              <a:t>Why am I here?</a:t>
            </a:r>
            <a:endParaRPr lang="en-US" dirty="0"/>
          </a:p>
        </p:txBody>
      </p:sp>
      <p:sp>
        <p:nvSpPr>
          <p:cNvPr id="4" name="Slide Number Placeholder 3"/>
          <p:cNvSpPr>
            <a:spLocks noGrp="1"/>
          </p:cNvSpPr>
          <p:nvPr>
            <p:ph type="sldNum" sz="quarter" idx="12"/>
          </p:nvPr>
        </p:nvSpPr>
        <p:spPr/>
        <p:txBody>
          <a:bodyPr/>
          <a:lstStyle/>
          <a:p>
            <a:fld id="{B747839D-A323-47F3-909F-548499399628}" type="slidenum">
              <a:rPr lang="en-US" smtClean="0"/>
              <a:t>6</a:t>
            </a:fld>
            <a:endParaRPr lang="en-US" dirty="0"/>
          </a:p>
        </p:txBody>
      </p:sp>
    </p:spTree>
    <p:extLst>
      <p:ext uri="{BB962C8B-B14F-4D97-AF65-F5344CB8AC3E}">
        <p14:creationId xmlns:p14="http://schemas.microsoft.com/office/powerpoint/2010/main" val="1122664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80211"/>
            <a:ext cx="10439400" cy="6934200"/>
          </a:xfrm>
          <a:prstGeom prst="rect">
            <a:avLst/>
          </a:prstGeom>
        </p:spPr>
      </p:pic>
      <p:sp>
        <p:nvSpPr>
          <p:cNvPr id="4" name="Slide Number Placeholder 3"/>
          <p:cNvSpPr>
            <a:spLocks noGrp="1"/>
          </p:cNvSpPr>
          <p:nvPr>
            <p:ph type="sldNum" sz="quarter" idx="12"/>
          </p:nvPr>
        </p:nvSpPr>
        <p:spPr/>
        <p:txBody>
          <a:bodyPr/>
          <a:lstStyle/>
          <a:p>
            <a:fld id="{B747839D-A323-47F3-909F-548499399628}" type="slidenum">
              <a:rPr lang="en-US" smtClean="0"/>
              <a:t>7</a:t>
            </a:fld>
            <a:endParaRPr lang="en-US" dirty="0"/>
          </a:p>
        </p:txBody>
      </p:sp>
      <p:sp>
        <p:nvSpPr>
          <p:cNvPr id="9" name="Rounded Rectangle 8"/>
          <p:cNvSpPr/>
          <p:nvPr/>
        </p:nvSpPr>
        <p:spPr>
          <a:xfrm>
            <a:off x="457200" y="5181600"/>
            <a:ext cx="4343400" cy="1066800"/>
          </a:xfrm>
          <a:prstGeom prst="roundRect">
            <a:avLst/>
          </a:prstGeom>
          <a:solidFill>
            <a:schemeClr val="bg2">
              <a:alpha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chor="ctr" anchorCtr="1">
            <a:noAutofit/>
          </a:bodyPr>
          <a:lstStyle/>
          <a:p>
            <a:pPr algn="ctr"/>
            <a:r>
              <a:rPr lang="en-US" sz="2400" dirty="0" smtClean="0">
                <a:ln w="0"/>
                <a:solidFill>
                  <a:schemeClr val="tx1"/>
                </a:solidFill>
                <a:effectLst>
                  <a:outerShdw blurRad="38100" dist="19050" dir="2700000" algn="tl" rotWithShape="0">
                    <a:schemeClr val="dk1">
                      <a:alpha val="40000"/>
                    </a:schemeClr>
                  </a:outerShdw>
                </a:effectLst>
              </a:rPr>
              <a:t>Attended the University of Virginia in 2008</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28751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747839D-A323-47F3-909F-548499399628}" type="slidenum">
              <a:rPr lang="en-US" smtClean="0"/>
              <a:t>8</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259" y="3278832"/>
            <a:ext cx="4344341" cy="290819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838200" y="205453"/>
            <a:ext cx="7239000" cy="1846749"/>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19663"/>
            <a:ext cx="3822222" cy="1777778"/>
          </a:xfrm>
          <a:prstGeom prst="rect">
            <a:avLst/>
          </a:prstGeom>
        </p:spPr>
      </p:pic>
      <p:grpSp>
        <p:nvGrpSpPr>
          <p:cNvPr id="11" name="Group 10"/>
          <p:cNvGrpSpPr/>
          <p:nvPr/>
        </p:nvGrpSpPr>
        <p:grpSpPr>
          <a:xfrm>
            <a:off x="381000" y="2431702"/>
            <a:ext cx="8470422" cy="463898"/>
            <a:chOff x="381000" y="2588567"/>
            <a:chExt cx="8470422" cy="463898"/>
          </a:xfrm>
        </p:grpSpPr>
        <p:sp>
          <p:nvSpPr>
            <p:cNvPr id="7" name="Rectangle 6"/>
            <p:cNvSpPr/>
            <p:nvPr/>
          </p:nvSpPr>
          <p:spPr>
            <a:xfrm>
              <a:off x="381000" y="2590800"/>
              <a:ext cx="3822222" cy="461665"/>
            </a:xfrm>
            <a:prstGeom prst="rect">
              <a:avLst/>
            </a:prstGeom>
          </p:spPr>
          <p:txBody>
            <a:bodyPr wrap="square">
              <a:spAutoFit/>
            </a:bodyPr>
            <a:lstStyle/>
            <a:p>
              <a:pPr algn="ctr"/>
              <a:r>
                <a:rPr lang="en-US" sz="2400" dirty="0" smtClean="0"/>
                <a:t>Collegiate</a:t>
              </a:r>
              <a:endParaRPr lang="en-US" sz="2400" dirty="0"/>
            </a:p>
          </p:txBody>
        </p:sp>
        <p:cxnSp>
          <p:nvCxnSpPr>
            <p:cNvPr id="9" name="Straight Arrow Connector 8"/>
            <p:cNvCxnSpPr/>
            <p:nvPr/>
          </p:nvCxnSpPr>
          <p:spPr>
            <a:xfrm>
              <a:off x="3505200" y="2819400"/>
              <a:ext cx="1828800" cy="0"/>
            </a:xfrm>
            <a:prstGeom prst="straightConnector1">
              <a:avLst/>
            </a:prstGeom>
            <a:ln w="69850" cap="rnd" cmpd="sng">
              <a:solidFill>
                <a:schemeClr val="tx1"/>
              </a:solidFill>
              <a:miter lim="800000"/>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029200" y="2588567"/>
              <a:ext cx="3822222" cy="461665"/>
            </a:xfrm>
            <a:prstGeom prst="rect">
              <a:avLst/>
            </a:prstGeom>
          </p:spPr>
          <p:txBody>
            <a:bodyPr wrap="square">
              <a:spAutoFit/>
            </a:bodyPr>
            <a:lstStyle/>
            <a:p>
              <a:pPr algn="ctr"/>
              <a:r>
                <a:rPr lang="en-US" sz="2400" dirty="0" smtClean="0"/>
                <a:t>High Schools</a:t>
              </a:r>
              <a:endParaRPr lang="en-US" sz="2400" dirty="0"/>
            </a:p>
          </p:txBody>
        </p:sp>
      </p:grpSp>
    </p:spTree>
    <p:extLst>
      <p:ext uri="{BB962C8B-B14F-4D97-AF65-F5344CB8AC3E}">
        <p14:creationId xmlns:p14="http://schemas.microsoft.com/office/powerpoint/2010/main" val="296721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50719"/>
            <a:ext cx="8434388" cy="7995700"/>
          </a:xfrm>
          <a:prstGeom prst="rect">
            <a:avLst/>
          </a:prstGeom>
        </p:spPr>
      </p:pic>
      <p:sp>
        <p:nvSpPr>
          <p:cNvPr id="2" name="Slide Number Placeholder 1"/>
          <p:cNvSpPr>
            <a:spLocks noGrp="1"/>
          </p:cNvSpPr>
          <p:nvPr>
            <p:ph type="sldNum" sz="quarter" idx="12"/>
          </p:nvPr>
        </p:nvSpPr>
        <p:spPr/>
        <p:txBody>
          <a:bodyPr/>
          <a:lstStyle/>
          <a:p>
            <a:fld id="{B747839D-A323-47F3-909F-548499399628}" type="slidenum">
              <a:rPr lang="en-US" smtClean="0"/>
              <a:t>9</a:t>
            </a:fld>
            <a:endParaRPr lang="en-US" dirty="0"/>
          </a:p>
        </p:txBody>
      </p:sp>
      <p:sp>
        <p:nvSpPr>
          <p:cNvPr id="3" name="Folded Corner 2"/>
          <p:cNvSpPr/>
          <p:nvPr/>
        </p:nvSpPr>
        <p:spPr>
          <a:xfrm>
            <a:off x="228600" y="5689652"/>
            <a:ext cx="3048000" cy="990600"/>
          </a:xfrm>
          <a:prstGeom prst="foldedCorner">
            <a:avLst/>
          </a:prstGeom>
          <a:solidFill>
            <a:schemeClr val="accent5"/>
          </a:solidFill>
          <a:ln w="28575" cap="rnd" cmpd="sng">
            <a:noFill/>
            <a:prstDash val="solid"/>
            <a:miter lim="800000"/>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182880" rIns="0" bIns="0" rtlCol="0" anchor="ctr" anchorCtr="1">
            <a:noAutofit/>
          </a:bodyPr>
          <a:lstStyle/>
          <a:p>
            <a:pPr algn="ctr"/>
            <a:r>
              <a:rPr lang="en-US" sz="2400" dirty="0" smtClean="0">
                <a:solidFill>
                  <a:schemeClr val="bg1"/>
                </a:solidFill>
              </a:rPr>
              <a:t>Meanwhile…</a:t>
            </a:r>
            <a:endParaRPr lang="en-US" sz="2400" dirty="0">
              <a:solidFill>
                <a:schemeClr val="bg1"/>
              </a:solidFill>
            </a:endParaRPr>
          </a:p>
        </p:txBody>
      </p:sp>
      <p:pic>
        <p:nvPicPr>
          <p:cNvPr id="5" name="Picture 4"/>
          <p:cNvPicPr>
            <a:picLocks noChangeAspect="1"/>
          </p:cNvPicPr>
          <p:nvPr/>
        </p:nvPicPr>
        <p:blipFill rotWithShape="1">
          <a:blip r:embed="rId4"/>
          <a:srcRect l="335" t="3334" r="58521" b="29999"/>
          <a:stretch/>
        </p:blipFill>
        <p:spPr>
          <a:xfrm>
            <a:off x="2438400" y="1905000"/>
            <a:ext cx="6359583" cy="338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98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aEgROsvYJr9WlM1wRei0f"/>
</p:tagLst>
</file>

<file path=ppt/tags/tag10.xml><?xml version="1.0" encoding="utf-8"?>
<p:tagLst xmlns:a="http://schemas.openxmlformats.org/drawingml/2006/main" xmlns:r="http://schemas.openxmlformats.org/officeDocument/2006/relationships" xmlns:p="http://schemas.openxmlformats.org/presentationml/2006/main">
  <p:tag name="DVSHAPEID" val="ER6xg7Dt6H5Yz7z7DT3FGn"/>
</p:tagLst>
</file>

<file path=ppt/tags/tag11.xml><?xml version="1.0" encoding="utf-8"?>
<p:tagLst xmlns:a="http://schemas.openxmlformats.org/drawingml/2006/main" xmlns:r="http://schemas.openxmlformats.org/officeDocument/2006/relationships" xmlns:p="http://schemas.openxmlformats.org/presentationml/2006/main">
  <p:tag name="DVSHAPEID" val="oP2pIhzqOomffMJobGx7WB"/>
</p:tagLst>
</file>

<file path=ppt/tags/tag12.xml><?xml version="1.0" encoding="utf-8"?>
<p:tagLst xmlns:a="http://schemas.openxmlformats.org/drawingml/2006/main" xmlns:r="http://schemas.openxmlformats.org/officeDocument/2006/relationships" xmlns:p="http://schemas.openxmlformats.org/presentationml/2006/main">
  <p:tag name="DVSHAPEID" val="7Zh0mnJPcxXhtguRpmTGSG"/>
</p:tagLst>
</file>

<file path=ppt/tags/tag13.xml><?xml version="1.0" encoding="utf-8"?>
<p:tagLst xmlns:a="http://schemas.openxmlformats.org/drawingml/2006/main" xmlns:r="http://schemas.openxmlformats.org/officeDocument/2006/relationships" xmlns:p="http://schemas.openxmlformats.org/presentationml/2006/main">
  <p:tag name="DVSHAPEID" val="BkSMneHn7yrNI37IUbHZbP"/>
</p:tagLst>
</file>

<file path=ppt/tags/tag14.xml><?xml version="1.0" encoding="utf-8"?>
<p:tagLst xmlns:a="http://schemas.openxmlformats.org/drawingml/2006/main" xmlns:r="http://schemas.openxmlformats.org/officeDocument/2006/relationships" xmlns:p="http://schemas.openxmlformats.org/presentationml/2006/main">
  <p:tag name="DVSHAPEID" val="iYisUkgadgIqnX8zZu7Ppp"/>
</p:tagLst>
</file>

<file path=ppt/tags/tag15.xml><?xml version="1.0" encoding="utf-8"?>
<p:tagLst xmlns:a="http://schemas.openxmlformats.org/drawingml/2006/main" xmlns:r="http://schemas.openxmlformats.org/officeDocument/2006/relationships" xmlns:p="http://schemas.openxmlformats.org/presentationml/2006/main">
  <p:tag name="DVSHAPEID" val="PFyrKHrIYTvM1UtVkn7Xkb"/>
</p:tagLst>
</file>

<file path=ppt/tags/tag16.xml><?xml version="1.0" encoding="utf-8"?>
<p:tagLst xmlns:a="http://schemas.openxmlformats.org/drawingml/2006/main" xmlns:r="http://schemas.openxmlformats.org/officeDocument/2006/relationships" xmlns:p="http://schemas.openxmlformats.org/presentationml/2006/main">
  <p:tag name="DVSHAPEID" val="5iF9AlbcRmpT8DUszyJvhO"/>
</p:tagLst>
</file>

<file path=ppt/tags/tag17.xml><?xml version="1.0" encoding="utf-8"?>
<p:tagLst xmlns:a="http://schemas.openxmlformats.org/drawingml/2006/main" xmlns:r="http://schemas.openxmlformats.org/officeDocument/2006/relationships" xmlns:p="http://schemas.openxmlformats.org/presentationml/2006/main">
  <p:tag name="DVSHAPEID" val="VBWe54aJHs4EAfMB75wL18"/>
</p:tagLst>
</file>

<file path=ppt/tags/tag18.xml><?xml version="1.0" encoding="utf-8"?>
<p:tagLst xmlns:a="http://schemas.openxmlformats.org/drawingml/2006/main" xmlns:r="http://schemas.openxmlformats.org/officeDocument/2006/relationships" xmlns:p="http://schemas.openxmlformats.org/presentationml/2006/main">
  <p:tag name="DVSHAPEID" val="m8LQ0RNyeOUgm4dmg727FX"/>
</p:tagLst>
</file>

<file path=ppt/tags/tag19.xml><?xml version="1.0" encoding="utf-8"?>
<p:tagLst xmlns:a="http://schemas.openxmlformats.org/drawingml/2006/main" xmlns:r="http://schemas.openxmlformats.org/officeDocument/2006/relationships" xmlns:p="http://schemas.openxmlformats.org/presentationml/2006/main">
  <p:tag name="DVSHAPEID" val="Ot2EGYrDYvMNeOse3jW8eg"/>
</p:tagLst>
</file>

<file path=ppt/tags/tag2.xml><?xml version="1.0" encoding="utf-8"?>
<p:tagLst xmlns:a="http://schemas.openxmlformats.org/drawingml/2006/main" xmlns:r="http://schemas.openxmlformats.org/officeDocument/2006/relationships" xmlns:p="http://schemas.openxmlformats.org/presentationml/2006/main">
  <p:tag name="DVSHAPEID" val="Eo2HWuJV9V0smEon833pS8"/>
</p:tagLst>
</file>

<file path=ppt/tags/tag20.xml><?xml version="1.0" encoding="utf-8"?>
<p:tagLst xmlns:a="http://schemas.openxmlformats.org/drawingml/2006/main" xmlns:r="http://schemas.openxmlformats.org/officeDocument/2006/relationships" xmlns:p="http://schemas.openxmlformats.org/presentationml/2006/main">
  <p:tag name="DVSHAPEID" val="KjTHnLPpJTtpjhOmaO7APo"/>
</p:tagLst>
</file>

<file path=ppt/tags/tag21.xml><?xml version="1.0" encoding="utf-8"?>
<p:tagLst xmlns:a="http://schemas.openxmlformats.org/drawingml/2006/main" xmlns:r="http://schemas.openxmlformats.org/officeDocument/2006/relationships" xmlns:p="http://schemas.openxmlformats.org/presentationml/2006/main">
  <p:tag name="DVSHAPEID" val="uzPoT13JbwJyJILYBGNzMS"/>
</p:tagLst>
</file>

<file path=ppt/tags/tag22.xml><?xml version="1.0" encoding="utf-8"?>
<p:tagLst xmlns:a="http://schemas.openxmlformats.org/drawingml/2006/main" xmlns:r="http://schemas.openxmlformats.org/officeDocument/2006/relationships" xmlns:p="http://schemas.openxmlformats.org/presentationml/2006/main">
  <p:tag name="DVSHAPEID" val="jPuaqH871DqlPjSYRNl0IW"/>
</p:tagLst>
</file>

<file path=ppt/tags/tag23.xml><?xml version="1.0" encoding="utf-8"?>
<p:tagLst xmlns:a="http://schemas.openxmlformats.org/drawingml/2006/main" xmlns:r="http://schemas.openxmlformats.org/officeDocument/2006/relationships" xmlns:p="http://schemas.openxmlformats.org/presentationml/2006/main">
  <p:tag name="DVSHAPEID" val="FLy5AbdqNgCBf0UJBmA3u6"/>
</p:tagLst>
</file>

<file path=ppt/tags/tag24.xml><?xml version="1.0" encoding="utf-8"?>
<p:tagLst xmlns:a="http://schemas.openxmlformats.org/drawingml/2006/main" xmlns:r="http://schemas.openxmlformats.org/officeDocument/2006/relationships" xmlns:p="http://schemas.openxmlformats.org/presentationml/2006/main">
  <p:tag name="DVSHAPEID" val="8nSs6CO0dMam9JBk6XUBQ9"/>
</p:tagLst>
</file>

<file path=ppt/tags/tag25.xml><?xml version="1.0" encoding="utf-8"?>
<p:tagLst xmlns:a="http://schemas.openxmlformats.org/drawingml/2006/main" xmlns:r="http://schemas.openxmlformats.org/officeDocument/2006/relationships" xmlns:p="http://schemas.openxmlformats.org/presentationml/2006/main">
  <p:tag name="DVSHAPEID" val="Je3R47cZpEszDac84BBM3Q"/>
</p:tagLst>
</file>

<file path=ppt/tags/tag26.xml><?xml version="1.0" encoding="utf-8"?>
<p:tagLst xmlns:a="http://schemas.openxmlformats.org/drawingml/2006/main" xmlns:r="http://schemas.openxmlformats.org/officeDocument/2006/relationships" xmlns:p="http://schemas.openxmlformats.org/presentationml/2006/main">
  <p:tag name="DVSHAPEID" val="rTRa7ggC9TgYEEpfxHOdmv"/>
</p:tagLst>
</file>

<file path=ppt/tags/tag27.xml><?xml version="1.0" encoding="utf-8"?>
<p:tagLst xmlns:a="http://schemas.openxmlformats.org/drawingml/2006/main" xmlns:r="http://schemas.openxmlformats.org/officeDocument/2006/relationships" xmlns:p="http://schemas.openxmlformats.org/presentationml/2006/main">
  <p:tag name="DVSHAPEID" val="Uz6r8XTiZ36SNaZT0VJNvz"/>
</p:tagLst>
</file>

<file path=ppt/tags/tag28.xml><?xml version="1.0" encoding="utf-8"?>
<p:tagLst xmlns:a="http://schemas.openxmlformats.org/drawingml/2006/main" xmlns:r="http://schemas.openxmlformats.org/officeDocument/2006/relationships" xmlns:p="http://schemas.openxmlformats.org/presentationml/2006/main">
  <p:tag name="DVSHAPEID" val="jFvyJO4UYPuVYh4G8iJQUc"/>
</p:tagLst>
</file>

<file path=ppt/tags/tag29.xml><?xml version="1.0" encoding="utf-8"?>
<p:tagLst xmlns:a="http://schemas.openxmlformats.org/drawingml/2006/main" xmlns:r="http://schemas.openxmlformats.org/officeDocument/2006/relationships" xmlns:p="http://schemas.openxmlformats.org/presentationml/2006/main">
  <p:tag name="DVSHAPEID" val="FaDbSJvOQYWtWxGbyfln2P"/>
</p:tagLst>
</file>

<file path=ppt/tags/tag3.xml><?xml version="1.0" encoding="utf-8"?>
<p:tagLst xmlns:a="http://schemas.openxmlformats.org/drawingml/2006/main" xmlns:r="http://schemas.openxmlformats.org/officeDocument/2006/relationships" xmlns:p="http://schemas.openxmlformats.org/presentationml/2006/main">
  <p:tag name="DVSHAPEID" val="Gqvo4Ium2FZAvgeaSXL2Av"/>
</p:tagLst>
</file>

<file path=ppt/tags/tag30.xml><?xml version="1.0" encoding="utf-8"?>
<p:tagLst xmlns:a="http://schemas.openxmlformats.org/drawingml/2006/main" xmlns:r="http://schemas.openxmlformats.org/officeDocument/2006/relationships" xmlns:p="http://schemas.openxmlformats.org/presentationml/2006/main">
  <p:tag name="DVSHAPEID" val="XdmHq0BQ1hpzXQZzFl9NZa"/>
</p:tagLst>
</file>

<file path=ppt/tags/tag31.xml><?xml version="1.0" encoding="utf-8"?>
<p:tagLst xmlns:a="http://schemas.openxmlformats.org/drawingml/2006/main" xmlns:r="http://schemas.openxmlformats.org/officeDocument/2006/relationships" xmlns:p="http://schemas.openxmlformats.org/presentationml/2006/main">
  <p:tag name="DVSHAPEID" val="DT3wRDPQI7iQcqObivc0XF"/>
</p:tagLst>
</file>

<file path=ppt/tags/tag32.xml><?xml version="1.0" encoding="utf-8"?>
<p:tagLst xmlns:a="http://schemas.openxmlformats.org/drawingml/2006/main" xmlns:r="http://schemas.openxmlformats.org/officeDocument/2006/relationships" xmlns:p="http://schemas.openxmlformats.org/presentationml/2006/main">
  <p:tag name="DVSHAPEID" val="4mzPbYz0efPNzsEU8Y1bzh"/>
</p:tagLst>
</file>

<file path=ppt/tags/tag33.xml><?xml version="1.0" encoding="utf-8"?>
<p:tagLst xmlns:a="http://schemas.openxmlformats.org/drawingml/2006/main" xmlns:r="http://schemas.openxmlformats.org/officeDocument/2006/relationships" xmlns:p="http://schemas.openxmlformats.org/presentationml/2006/main">
  <p:tag name="DVSHAPEID" val="h7EzKt2EAZdYPGW2rQgHT3"/>
</p:tagLst>
</file>

<file path=ppt/tags/tag34.xml><?xml version="1.0" encoding="utf-8"?>
<p:tagLst xmlns:a="http://schemas.openxmlformats.org/drawingml/2006/main" xmlns:r="http://schemas.openxmlformats.org/officeDocument/2006/relationships" xmlns:p="http://schemas.openxmlformats.org/presentationml/2006/main">
  <p:tag name="DVSHAPEID" val="1oQmxoneZL6N5saCe5YAEQ"/>
</p:tagLst>
</file>

<file path=ppt/tags/tag35.xml><?xml version="1.0" encoding="utf-8"?>
<p:tagLst xmlns:a="http://schemas.openxmlformats.org/drawingml/2006/main" xmlns:r="http://schemas.openxmlformats.org/officeDocument/2006/relationships" xmlns:p="http://schemas.openxmlformats.org/presentationml/2006/main">
  <p:tag name="DVSHAPEID" val="ABDXY5xaURne6gJoWDgm0r"/>
</p:tagLst>
</file>

<file path=ppt/tags/tag36.xml><?xml version="1.0" encoding="utf-8"?>
<p:tagLst xmlns:a="http://schemas.openxmlformats.org/drawingml/2006/main" xmlns:r="http://schemas.openxmlformats.org/officeDocument/2006/relationships" xmlns:p="http://schemas.openxmlformats.org/presentationml/2006/main">
  <p:tag name="DVSHAPEID" val="S2BtRPCaIjobNfIzphGORe"/>
</p:tagLst>
</file>

<file path=ppt/tags/tag37.xml><?xml version="1.0" encoding="utf-8"?>
<p:tagLst xmlns:a="http://schemas.openxmlformats.org/drawingml/2006/main" xmlns:r="http://schemas.openxmlformats.org/officeDocument/2006/relationships" xmlns:p="http://schemas.openxmlformats.org/presentationml/2006/main">
  <p:tag name="DVSHAPEID" val="pRmUTP9kjiP9IBlueIyK93"/>
</p:tagLst>
</file>

<file path=ppt/tags/tag38.xml><?xml version="1.0" encoding="utf-8"?>
<p:tagLst xmlns:a="http://schemas.openxmlformats.org/drawingml/2006/main" xmlns:r="http://schemas.openxmlformats.org/officeDocument/2006/relationships" xmlns:p="http://schemas.openxmlformats.org/presentationml/2006/main">
  <p:tag name="DVSHAPEID" val="PVstFmeZFbADCK7WVM1n06"/>
</p:tagLst>
</file>

<file path=ppt/tags/tag39.xml><?xml version="1.0" encoding="utf-8"?>
<p:tagLst xmlns:a="http://schemas.openxmlformats.org/drawingml/2006/main" xmlns:r="http://schemas.openxmlformats.org/officeDocument/2006/relationships" xmlns:p="http://schemas.openxmlformats.org/presentationml/2006/main">
  <p:tag name="DVSHAPEID" val="lEw7eV3Yf65l1rspaM6kCE"/>
</p:tagLst>
</file>

<file path=ppt/tags/tag4.xml><?xml version="1.0" encoding="utf-8"?>
<p:tagLst xmlns:a="http://schemas.openxmlformats.org/drawingml/2006/main" xmlns:r="http://schemas.openxmlformats.org/officeDocument/2006/relationships" xmlns:p="http://schemas.openxmlformats.org/presentationml/2006/main">
  <p:tag name="DVSHAPEID" val="8tY7C9JbeBmvHCbxp1qMTk"/>
</p:tagLst>
</file>

<file path=ppt/tags/tag40.xml><?xml version="1.0" encoding="utf-8"?>
<p:tagLst xmlns:a="http://schemas.openxmlformats.org/drawingml/2006/main" xmlns:r="http://schemas.openxmlformats.org/officeDocument/2006/relationships" xmlns:p="http://schemas.openxmlformats.org/presentationml/2006/main">
  <p:tag name="DVSHAPEID" val="z4ZAniMMJL3JzNWx8jWGWt"/>
</p:tagLst>
</file>

<file path=ppt/tags/tag41.xml><?xml version="1.0" encoding="utf-8"?>
<p:tagLst xmlns:a="http://schemas.openxmlformats.org/drawingml/2006/main" xmlns:r="http://schemas.openxmlformats.org/officeDocument/2006/relationships" xmlns:p="http://schemas.openxmlformats.org/presentationml/2006/main">
  <p:tag name="DVSHAPEID" val="ygJGtwBehFtG5s8EyLctmk"/>
</p:tagLst>
</file>

<file path=ppt/tags/tag42.xml><?xml version="1.0" encoding="utf-8"?>
<p:tagLst xmlns:a="http://schemas.openxmlformats.org/drawingml/2006/main" xmlns:r="http://schemas.openxmlformats.org/officeDocument/2006/relationships" xmlns:p="http://schemas.openxmlformats.org/presentationml/2006/main">
  <p:tag name="DVSHAPEID" val="hhREtCENoVH5wIQHOgavto"/>
</p:tagLst>
</file>

<file path=ppt/tags/tag43.xml><?xml version="1.0" encoding="utf-8"?>
<p:tagLst xmlns:a="http://schemas.openxmlformats.org/drawingml/2006/main" xmlns:r="http://schemas.openxmlformats.org/officeDocument/2006/relationships" xmlns:p="http://schemas.openxmlformats.org/presentationml/2006/main">
  <p:tag name="DVSHAPEID" val="fTIuptKbut6eYrOP3ZAuhy"/>
</p:tagLst>
</file>

<file path=ppt/tags/tag44.xml><?xml version="1.0" encoding="utf-8"?>
<p:tagLst xmlns:a="http://schemas.openxmlformats.org/drawingml/2006/main" xmlns:r="http://schemas.openxmlformats.org/officeDocument/2006/relationships" xmlns:p="http://schemas.openxmlformats.org/presentationml/2006/main">
  <p:tag name="DVSHAPEID" val="YZVqNQWWiRQT1YWYca2dre"/>
</p:tagLst>
</file>

<file path=ppt/tags/tag45.xml><?xml version="1.0" encoding="utf-8"?>
<p:tagLst xmlns:a="http://schemas.openxmlformats.org/drawingml/2006/main" xmlns:r="http://schemas.openxmlformats.org/officeDocument/2006/relationships" xmlns:p="http://schemas.openxmlformats.org/presentationml/2006/main">
  <p:tag name="DVSHAPEID" val="YhJpSYcbVZ7HUIyZGTeyaf"/>
</p:tagLst>
</file>

<file path=ppt/tags/tag46.xml><?xml version="1.0" encoding="utf-8"?>
<p:tagLst xmlns:a="http://schemas.openxmlformats.org/drawingml/2006/main" xmlns:r="http://schemas.openxmlformats.org/officeDocument/2006/relationships" xmlns:p="http://schemas.openxmlformats.org/presentationml/2006/main">
  <p:tag name="DVSHAPEID" val="o5pQS4Mpr36K1EGnYXJ7WQ"/>
</p:tagLst>
</file>

<file path=ppt/tags/tag47.xml><?xml version="1.0" encoding="utf-8"?>
<p:tagLst xmlns:a="http://schemas.openxmlformats.org/drawingml/2006/main" xmlns:r="http://schemas.openxmlformats.org/officeDocument/2006/relationships" xmlns:p="http://schemas.openxmlformats.org/presentationml/2006/main">
  <p:tag name="DVSHAPEID" val="Mk4dpdt8ZS4JTEZ268ovx3"/>
</p:tagLst>
</file>

<file path=ppt/tags/tag48.xml><?xml version="1.0" encoding="utf-8"?>
<p:tagLst xmlns:a="http://schemas.openxmlformats.org/drawingml/2006/main" xmlns:r="http://schemas.openxmlformats.org/officeDocument/2006/relationships" xmlns:p="http://schemas.openxmlformats.org/presentationml/2006/main">
  <p:tag name="DVSHAPEID" val="A9HUjiVgO3ixj5MFEzWj4d"/>
</p:tagLst>
</file>

<file path=ppt/tags/tag49.xml><?xml version="1.0" encoding="utf-8"?>
<p:tagLst xmlns:a="http://schemas.openxmlformats.org/drawingml/2006/main" xmlns:r="http://schemas.openxmlformats.org/officeDocument/2006/relationships" xmlns:p="http://schemas.openxmlformats.org/presentationml/2006/main">
  <p:tag name="DVSHAPEID" val="GhL2oWRBIriIJUwvUadJ40"/>
</p:tagLst>
</file>

<file path=ppt/tags/tag5.xml><?xml version="1.0" encoding="utf-8"?>
<p:tagLst xmlns:a="http://schemas.openxmlformats.org/drawingml/2006/main" xmlns:r="http://schemas.openxmlformats.org/officeDocument/2006/relationships" xmlns:p="http://schemas.openxmlformats.org/presentationml/2006/main">
  <p:tag name="DVSHAPEID" val="tM879Xa5DQyah1pW5lDQqn"/>
</p:tagLst>
</file>

<file path=ppt/tags/tag50.xml><?xml version="1.0" encoding="utf-8"?>
<p:tagLst xmlns:a="http://schemas.openxmlformats.org/drawingml/2006/main" xmlns:r="http://schemas.openxmlformats.org/officeDocument/2006/relationships" xmlns:p="http://schemas.openxmlformats.org/presentationml/2006/main">
  <p:tag name="DVSHAPEID" val="rllUgrtPzeZmtp9hUZodlQ"/>
</p:tagLst>
</file>

<file path=ppt/tags/tag51.xml><?xml version="1.0" encoding="utf-8"?>
<p:tagLst xmlns:a="http://schemas.openxmlformats.org/drawingml/2006/main" xmlns:r="http://schemas.openxmlformats.org/officeDocument/2006/relationships" xmlns:p="http://schemas.openxmlformats.org/presentationml/2006/main">
  <p:tag name="DVSHAPEID" val="eAmR89EL5l9FQpGuGq7SR3"/>
</p:tagLst>
</file>

<file path=ppt/tags/tag52.xml><?xml version="1.0" encoding="utf-8"?>
<p:tagLst xmlns:a="http://schemas.openxmlformats.org/drawingml/2006/main" xmlns:r="http://schemas.openxmlformats.org/officeDocument/2006/relationships" xmlns:p="http://schemas.openxmlformats.org/presentationml/2006/main">
  <p:tag name="DVSHAPEID" val="Jmq6mDfekQFA6KxoijaO8D"/>
</p:tagLst>
</file>

<file path=ppt/tags/tag53.xml><?xml version="1.0" encoding="utf-8"?>
<p:tagLst xmlns:a="http://schemas.openxmlformats.org/drawingml/2006/main" xmlns:r="http://schemas.openxmlformats.org/officeDocument/2006/relationships" xmlns:p="http://schemas.openxmlformats.org/presentationml/2006/main">
  <p:tag name="DVSHAPEID" val="dNzJAqiX5sYaQ0q1N1vR0j"/>
</p:tagLst>
</file>

<file path=ppt/tags/tag54.xml><?xml version="1.0" encoding="utf-8"?>
<p:tagLst xmlns:a="http://schemas.openxmlformats.org/drawingml/2006/main" xmlns:r="http://schemas.openxmlformats.org/officeDocument/2006/relationships" xmlns:p="http://schemas.openxmlformats.org/presentationml/2006/main">
  <p:tag name="DVSHAPEID" val="0giWWh8NI3U59CxC3PVnKd"/>
</p:tagLst>
</file>

<file path=ppt/tags/tag55.xml><?xml version="1.0" encoding="utf-8"?>
<p:tagLst xmlns:a="http://schemas.openxmlformats.org/drawingml/2006/main" xmlns:r="http://schemas.openxmlformats.org/officeDocument/2006/relationships" xmlns:p="http://schemas.openxmlformats.org/presentationml/2006/main">
  <p:tag name="DVSHAPEID" val="BWTxXgw8ihDTNirDu1PiJV"/>
</p:tagLst>
</file>

<file path=ppt/tags/tag56.xml><?xml version="1.0" encoding="utf-8"?>
<p:tagLst xmlns:a="http://schemas.openxmlformats.org/drawingml/2006/main" xmlns:r="http://schemas.openxmlformats.org/officeDocument/2006/relationships" xmlns:p="http://schemas.openxmlformats.org/presentationml/2006/main">
  <p:tag name="DVSHAPEID" val="fLQOtaYFWDyNEm2okRhzLD"/>
</p:tagLst>
</file>

<file path=ppt/tags/tag57.xml><?xml version="1.0" encoding="utf-8"?>
<p:tagLst xmlns:a="http://schemas.openxmlformats.org/drawingml/2006/main" xmlns:r="http://schemas.openxmlformats.org/officeDocument/2006/relationships" xmlns:p="http://schemas.openxmlformats.org/presentationml/2006/main">
  <p:tag name="DVSHAPEID" val="rfPebplUxstGG8G9MlaCk0"/>
</p:tagLst>
</file>

<file path=ppt/tags/tag58.xml><?xml version="1.0" encoding="utf-8"?>
<p:tagLst xmlns:a="http://schemas.openxmlformats.org/drawingml/2006/main" xmlns:r="http://schemas.openxmlformats.org/officeDocument/2006/relationships" xmlns:p="http://schemas.openxmlformats.org/presentationml/2006/main">
  <p:tag name="DVSHAPEID" val="l0E4A5GY0a9CjBYfZzk255"/>
</p:tagLst>
</file>

<file path=ppt/tags/tag59.xml><?xml version="1.0" encoding="utf-8"?>
<p:tagLst xmlns:a="http://schemas.openxmlformats.org/drawingml/2006/main" xmlns:r="http://schemas.openxmlformats.org/officeDocument/2006/relationships" xmlns:p="http://schemas.openxmlformats.org/presentationml/2006/main">
  <p:tag name="DVSHAPEID" val="jYGUHa4Vo8jrTPA6Ofdzri"/>
</p:tagLst>
</file>

<file path=ppt/tags/tag6.xml><?xml version="1.0" encoding="utf-8"?>
<p:tagLst xmlns:a="http://schemas.openxmlformats.org/drawingml/2006/main" xmlns:r="http://schemas.openxmlformats.org/officeDocument/2006/relationships" xmlns:p="http://schemas.openxmlformats.org/presentationml/2006/main">
  <p:tag name="DVSHAPEID" val="dZyBZkxJBNCN0cZvZL09Xw"/>
</p:tagLst>
</file>

<file path=ppt/tags/tag60.xml><?xml version="1.0" encoding="utf-8"?>
<p:tagLst xmlns:a="http://schemas.openxmlformats.org/drawingml/2006/main" xmlns:r="http://schemas.openxmlformats.org/officeDocument/2006/relationships" xmlns:p="http://schemas.openxmlformats.org/presentationml/2006/main">
  <p:tag name="DVSHAPEID" val="w3O5axlBhiUfGFoGnvT5L1"/>
</p:tagLst>
</file>

<file path=ppt/tags/tag61.xml><?xml version="1.0" encoding="utf-8"?>
<p:tagLst xmlns:a="http://schemas.openxmlformats.org/drawingml/2006/main" xmlns:r="http://schemas.openxmlformats.org/officeDocument/2006/relationships" xmlns:p="http://schemas.openxmlformats.org/presentationml/2006/main">
  <p:tag name="DVSHAPEID" val="jSH9ETK5OwD1sC6C0wzNQ0"/>
</p:tagLst>
</file>

<file path=ppt/tags/tag62.xml><?xml version="1.0" encoding="utf-8"?>
<p:tagLst xmlns:a="http://schemas.openxmlformats.org/drawingml/2006/main" xmlns:r="http://schemas.openxmlformats.org/officeDocument/2006/relationships" xmlns:p="http://schemas.openxmlformats.org/presentationml/2006/main">
  <p:tag name="DVSHAPEID" val="wE9VI8RHFmxuKWn0TsQcto"/>
</p:tagLst>
</file>

<file path=ppt/tags/tag63.xml><?xml version="1.0" encoding="utf-8"?>
<p:tagLst xmlns:a="http://schemas.openxmlformats.org/drawingml/2006/main" xmlns:r="http://schemas.openxmlformats.org/officeDocument/2006/relationships" xmlns:p="http://schemas.openxmlformats.org/presentationml/2006/main">
  <p:tag name="DVSHAPEID" val="BFdLAKvmvXail30JaCd7Qh"/>
</p:tagLst>
</file>

<file path=ppt/tags/tag64.xml><?xml version="1.0" encoding="utf-8"?>
<p:tagLst xmlns:a="http://schemas.openxmlformats.org/drawingml/2006/main" xmlns:r="http://schemas.openxmlformats.org/officeDocument/2006/relationships" xmlns:p="http://schemas.openxmlformats.org/presentationml/2006/main">
  <p:tag name="DVSHAPEID" val="tXR9fZD7XEx72tHWx6cjRz"/>
</p:tagLst>
</file>

<file path=ppt/tags/tag65.xml><?xml version="1.0" encoding="utf-8"?>
<p:tagLst xmlns:a="http://schemas.openxmlformats.org/drawingml/2006/main" xmlns:r="http://schemas.openxmlformats.org/officeDocument/2006/relationships" xmlns:p="http://schemas.openxmlformats.org/presentationml/2006/main">
  <p:tag name="DVSHAPEID" val="ksAj0ahdYmykbgTqvvJoZw"/>
</p:tagLst>
</file>

<file path=ppt/tags/tag66.xml><?xml version="1.0" encoding="utf-8"?>
<p:tagLst xmlns:a="http://schemas.openxmlformats.org/drawingml/2006/main" xmlns:r="http://schemas.openxmlformats.org/officeDocument/2006/relationships" xmlns:p="http://schemas.openxmlformats.org/presentationml/2006/main">
  <p:tag name="DVSECTIONID" val="Y0V1Wiyq8TI2mgrCoimzhq"/>
</p:tagLst>
</file>

<file path=ppt/tags/tag67.xml><?xml version="1.0" encoding="utf-8"?>
<p:tagLst xmlns:a="http://schemas.openxmlformats.org/drawingml/2006/main" xmlns:r="http://schemas.openxmlformats.org/officeDocument/2006/relationships" xmlns:p="http://schemas.openxmlformats.org/presentationml/2006/main">
  <p:tag name="DVSECTIONID" val="rIEdv18DG593JvVXcctEip"/>
</p:tagLst>
</file>

<file path=ppt/tags/tag7.xml><?xml version="1.0" encoding="utf-8"?>
<p:tagLst xmlns:a="http://schemas.openxmlformats.org/drawingml/2006/main" xmlns:r="http://schemas.openxmlformats.org/officeDocument/2006/relationships" xmlns:p="http://schemas.openxmlformats.org/presentationml/2006/main">
  <p:tag name="DVSHAPEID" val="Xxl98tW482U5y9yxXQxUeK"/>
</p:tagLst>
</file>

<file path=ppt/tags/tag8.xml><?xml version="1.0" encoding="utf-8"?>
<p:tagLst xmlns:a="http://schemas.openxmlformats.org/drawingml/2006/main" xmlns:r="http://schemas.openxmlformats.org/officeDocument/2006/relationships" xmlns:p="http://schemas.openxmlformats.org/presentationml/2006/main">
  <p:tag name="DVSHAPEID" val="yt1cXzmRPhqG21gPc4NxFz"/>
</p:tagLst>
</file>

<file path=ppt/tags/tag9.xml><?xml version="1.0" encoding="utf-8"?>
<p:tagLst xmlns:a="http://schemas.openxmlformats.org/drawingml/2006/main" xmlns:r="http://schemas.openxmlformats.org/officeDocument/2006/relationships" xmlns:p="http://schemas.openxmlformats.org/presentationml/2006/main">
  <p:tag name="DVSHAPEID" val="TUDQWsNaB3icYR7VvmIgcD"/>
</p:tagLst>
</file>

<file path=ppt/theme/theme1.xml><?xml version="1.0" encoding="utf-8"?>
<a:theme xmlns:a="http://schemas.openxmlformats.org/drawingml/2006/main" name="template">
  <a:themeElements>
    <a:clrScheme name="DBrumley201205 1">
      <a:dk1>
        <a:srgbClr val="000000"/>
      </a:dk1>
      <a:lt1>
        <a:srgbClr val="FFFFFF"/>
      </a:lt1>
      <a:dk2>
        <a:srgbClr val="990000"/>
      </a:dk2>
      <a:lt2>
        <a:srgbClr val="E3E1E1"/>
      </a:lt2>
      <a:accent1>
        <a:srgbClr val="990000"/>
      </a:accent1>
      <a:accent2>
        <a:srgbClr val="E47932"/>
      </a:accent2>
      <a:accent3>
        <a:srgbClr val="00709E"/>
      </a:accent3>
      <a:accent4>
        <a:srgbClr val="595A5A"/>
      </a:accent4>
      <a:accent5>
        <a:srgbClr val="009446"/>
      </a:accent5>
      <a:accent6>
        <a:srgbClr val="936241"/>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wrap="square" lIns="0" tIns="0" rIns="0" bIns="0" rtlCol="0" anchor="ctr" anchorCtr="1">
        <a:noAutofit/>
      </a:bodyPr>
      <a:lstStyle>
        <a:defPPr algn="ctr">
          <a:defRPr sz="2400" dirty="0" smtClean="0">
            <a:solidFill>
              <a:schemeClr val="tx1"/>
            </a:solidFill>
          </a:defRPr>
        </a:defPPr>
      </a:lstStyle>
      <a:style>
        <a:lnRef idx="2">
          <a:schemeClr val="dk1"/>
        </a:lnRef>
        <a:fillRef idx="1">
          <a:schemeClr val="lt1"/>
        </a:fillRef>
        <a:effectRef idx="0">
          <a:schemeClr val="dk1"/>
        </a:effectRef>
        <a:fontRef idx="minor">
          <a:schemeClr val="dk1"/>
        </a:fontRef>
      </a:style>
    </a:spDef>
    <a:lnDef>
      <a:spPr>
        <a:ln w="28575" cap="rnd" cmpd="sng">
          <a:solidFill>
            <a:schemeClr val="tx1"/>
          </a:solidFill>
          <a:miter lim="800000"/>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nchor="t" anchorCtr="0">
        <a:spAutoFit/>
      </a:bodyPr>
      <a:lstStyle>
        <a:defPP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1146</Words>
  <Application>Microsoft Office PowerPoint</Application>
  <PresentationFormat>On-screen Show (4:3)</PresentationFormat>
  <Paragraphs>306</Paragraphs>
  <Slides>57</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Cambria</vt:lpstr>
      <vt:lpstr>CMU Serif</vt:lpstr>
      <vt:lpstr>Consolas</vt:lpstr>
      <vt:lpstr>Courier New</vt:lpstr>
      <vt:lpstr>Graph 35+ pix</vt:lpstr>
      <vt:lpstr>template</vt:lpstr>
      <vt:lpstr>picoCTF: Teaching 10,000 High School Students to Hack</vt:lpstr>
      <vt:lpstr>Peter Chapman</vt:lpstr>
      <vt:lpstr>PowerPoint Presentation</vt:lpstr>
      <vt:lpstr>The Team</vt:lpstr>
      <vt:lpstr>Ethics Disclaimer</vt:lpstr>
      <vt:lpstr>The Origins of picoCTF</vt:lpstr>
      <vt:lpstr>PowerPoint Presentation</vt:lpstr>
      <vt:lpstr>PowerPoint Presentation</vt:lpstr>
      <vt:lpstr>PowerPoint Presentation</vt:lpstr>
      <vt:lpstr>PowerPoint Presentation</vt:lpstr>
      <vt:lpstr>I got a job!</vt:lpstr>
      <vt:lpstr>Udacity</vt:lpstr>
      <vt:lpstr>PowerPoint Presentation</vt:lpstr>
      <vt:lpstr>PowerPoint Presentation</vt:lpstr>
      <vt:lpstr>PowerPoint Presentation</vt:lpstr>
      <vt:lpstr>Plaid Parliament of Pwning </vt:lpstr>
      <vt:lpstr>Capture the Flag Competitions</vt:lpstr>
      <vt:lpstr>CTF Competitions</vt:lpstr>
      <vt:lpstr>PPP is a world leader.</vt:lpstr>
      <vt:lpstr>National Security Agency</vt:lpstr>
      <vt:lpstr>picoCTF</vt:lpstr>
      <vt:lpstr>Goals</vt:lpstr>
      <vt:lpstr>Entertainment Technology Center</vt:lpstr>
      <vt:lpstr>4 Months Later…</vt:lpstr>
      <vt:lpstr>PowerPoint Presentation</vt:lpstr>
      <vt:lpstr>PowerPoint Presentation</vt:lpstr>
      <vt:lpstr>PowerPoint Presentation</vt:lpstr>
      <vt:lpstr>PowerPoint Presentation</vt:lpstr>
      <vt:lpstr>Eligibility</vt:lpstr>
      <vt:lpstr>Winners</vt:lpstr>
      <vt:lpstr>Prizes</vt:lpstr>
      <vt:lpstr>Sponsors</vt:lpstr>
      <vt:lpstr>Sponsors</vt:lpstr>
      <vt:lpstr>Competition Organization</vt:lpstr>
      <vt:lpstr>Scoring</vt:lpstr>
      <vt:lpstr>Rules</vt:lpstr>
      <vt:lpstr>picoctf.com</vt:lpstr>
      <vt:lpstr>Infrastructure</vt:lpstr>
      <vt:lpstr>How did it go?</vt:lpstr>
      <vt:lpstr>Success!</vt:lpstr>
      <vt:lpstr>Publicity</vt:lpstr>
      <vt:lpstr>Students Discovery</vt:lpstr>
      <vt:lpstr>Teacher Discovery</vt:lpstr>
      <vt:lpstr>Demographics</vt:lpstr>
      <vt:lpstr>Affiliations</vt:lpstr>
      <vt:lpstr>Affiliations</vt:lpstr>
      <vt:lpstr>Educational Impact</vt:lpstr>
      <vt:lpstr>Educational Impact</vt:lpstr>
      <vt:lpstr>Educational Impact</vt:lpstr>
      <vt:lpstr>PowerPoint Presentation</vt:lpstr>
      <vt:lpstr>Unsolicited Message from Pennsylvania Teacher</vt:lpstr>
      <vt:lpstr>picoCTF 2014</vt:lpstr>
      <vt:lpstr>picoCTF 2014</vt:lpstr>
      <vt:lpstr>Automatically Generated Problems</vt:lpstr>
      <vt:lpstr>picoCTF</vt:lpstr>
      <vt:lpstr>PowerPoint Presentation</vt:lpstr>
      <vt:lpstr>Resource Credits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2013-06-22T13:01:26Z</dcterms:created>
  <dcterms:modified xsi:type="dcterms:W3CDTF">2014-05-23T21:05:50Z</dcterms:modified>
  <cp:contentStatus/>
</cp:coreProperties>
</file>