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360" r:id="rId2"/>
    <p:sldId id="256" r:id="rId3"/>
    <p:sldId id="1255" r:id="rId4"/>
    <p:sldId id="1256" r:id="rId5"/>
    <p:sldId id="337" r:id="rId6"/>
    <p:sldId id="2364" r:id="rId7"/>
    <p:sldId id="338" r:id="rId8"/>
    <p:sldId id="287" r:id="rId9"/>
    <p:sldId id="308" r:id="rId10"/>
    <p:sldId id="309" r:id="rId11"/>
    <p:sldId id="340" r:id="rId12"/>
    <p:sldId id="341" r:id="rId13"/>
    <p:sldId id="342" r:id="rId14"/>
    <p:sldId id="343" r:id="rId15"/>
    <p:sldId id="344" r:id="rId16"/>
    <p:sldId id="345" r:id="rId17"/>
    <p:sldId id="2361" r:id="rId18"/>
    <p:sldId id="266" r:id="rId19"/>
    <p:sldId id="262" r:id="rId20"/>
    <p:sldId id="270" r:id="rId21"/>
    <p:sldId id="264" r:id="rId22"/>
    <p:sldId id="1204" r:id="rId23"/>
    <p:sldId id="1205" r:id="rId24"/>
    <p:sldId id="331" r:id="rId25"/>
    <p:sldId id="2352" r:id="rId26"/>
    <p:sldId id="2316" r:id="rId27"/>
    <p:sldId id="2355" r:id="rId28"/>
    <p:sldId id="2356" r:id="rId29"/>
    <p:sldId id="2323" r:id="rId30"/>
    <p:sldId id="2341" r:id="rId31"/>
    <p:sldId id="2362" r:id="rId32"/>
    <p:sldId id="2351" r:id="rId33"/>
    <p:sldId id="2334" r:id="rId34"/>
    <p:sldId id="2359" r:id="rId35"/>
    <p:sldId id="2328" r:id="rId36"/>
    <p:sldId id="2329" r:id="rId37"/>
    <p:sldId id="2330" r:id="rId38"/>
    <p:sldId id="2363" r:id="rId39"/>
    <p:sldId id="284" r:id="rId40"/>
    <p:sldId id="351" r:id="rId41"/>
    <p:sldId id="350" r:id="rId42"/>
    <p:sldId id="306" r:id="rId43"/>
    <p:sldId id="291" r:id="rId44"/>
    <p:sldId id="307" r:id="rId45"/>
    <p:sldId id="313" r:id="rId46"/>
    <p:sldId id="356" r:id="rId47"/>
    <p:sldId id="357" r:id="rId48"/>
    <p:sldId id="1257" r:id="rId49"/>
    <p:sldId id="1243" r:id="rId50"/>
    <p:sldId id="1233" r:id="rId51"/>
    <p:sldId id="358" r:id="rId52"/>
    <p:sldId id="1270" r:id="rId53"/>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79796" autoAdjust="0"/>
  </p:normalViewPr>
  <p:slideViewPr>
    <p:cSldViewPr snapToGrid="0">
      <p:cViewPr varScale="1">
        <p:scale>
          <a:sx n="74" d="100"/>
          <a:sy n="74" d="100"/>
        </p:scale>
        <p:origin x="49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6-24T14:46:41.484"/>
    </inkml:context>
    <inkml:brush xml:id="br0">
      <inkml:brushProperty name="width" value="0.05292" units="cm"/>
      <inkml:brushProperty name="height" value="0.05292" units="cm"/>
      <inkml:brushProperty name="color" value="#FF0000"/>
    </inkml:brush>
  </inkml:definitions>
  <inkml:trace contextRef="#ctx0" brushRef="#br0">24534 1089 1839 0,'3'-5'160'0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8/29/2024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785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2751138" y="531813"/>
            <a:ext cx="4732337" cy="2662237"/>
          </a:xfrm>
          <a:solidFill>
            <a:srgbClr val="FFFFFF"/>
          </a:solidFill>
          <a:ln/>
        </p:spPr>
      </p:sp>
      <p:sp>
        <p:nvSpPr>
          <p:cNvPr id="40963" name="Rectangle 2"/>
          <p:cNvSpPr>
            <a:spLocks noGrp="1" noChangeArrowheads="1"/>
          </p:cNvSpPr>
          <p:nvPr>
            <p:ph type="body" idx="1"/>
          </p:nvPr>
        </p:nvSpPr>
        <p:spPr>
          <a:xfrm>
            <a:off x="1023005" y="3371810"/>
            <a:ext cx="8188606" cy="3195621"/>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85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9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49</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3</a:t>
            </a:fld>
            <a:endParaRPr lang="en-US" dirty="0"/>
          </a:p>
        </p:txBody>
      </p:sp>
    </p:spTree>
    <p:extLst>
      <p:ext uri="{BB962C8B-B14F-4D97-AF65-F5344CB8AC3E}">
        <p14:creationId xmlns:p14="http://schemas.microsoft.com/office/powerpoint/2010/main" val="20210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43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C2587-C0BF-41B9-B0FA-D76263C040D8}" type="slidenum">
              <a:rPr lang="en-US" smtClean="0"/>
              <a:t>4</a:t>
            </a:fld>
            <a:endParaRPr lang="en-US" dirty="0"/>
          </a:p>
        </p:txBody>
      </p:sp>
    </p:spTree>
    <p:extLst>
      <p:ext uri="{BB962C8B-B14F-4D97-AF65-F5344CB8AC3E}">
        <p14:creationId xmlns:p14="http://schemas.microsoft.com/office/powerpoint/2010/main" val="354031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8</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80774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69614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15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8/29/2024</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EfGD2qveGdQ"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s.cmu.edu/~pvirtue/AIS/sorting-intelligence/sorting.html" TargetMode="Externa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customXml" Target="../ink/ink1.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pxLpsSkEtuY"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x.com/elonmusk/status/174696488794993495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pxLpsSkEtuY"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x.com/elonmusk/status/1746964887949934958"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techcrunch.com/2024/01/15/elons-tesla-robot-is-sort-of-ok-at-folding-laundry-in-pre-scripted-demo" TargetMode="External"/><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hyperlink" Target="https://x.com/elonmusk/status/1746964887949934958"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anvas.cmu.edu/" TargetMode="External"/><Relationship Id="rId7" Type="http://schemas.openxmlformats.org/officeDocument/2006/relationships/image" Target="../media/image10.jpeg"/><Relationship Id="rId2" Type="http://schemas.openxmlformats.org/officeDocument/2006/relationships/hyperlink" Target="https://www.cs.cmu.edu/~15281"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mailto:pvirtue@andrew.cmu.edu" TargetMode="External"/><Relationship Id="rId4" Type="http://schemas.openxmlformats.org/officeDocument/2006/relationships/hyperlink" Target="http://gradescope.co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13C0-5BFC-4246-8356-91B9653D6382}"/>
              </a:ext>
            </a:extLst>
          </p:cNvPr>
          <p:cNvSpPr>
            <a:spLocks noGrp="1"/>
          </p:cNvSpPr>
          <p:nvPr>
            <p:ph type="title"/>
          </p:nvPr>
        </p:nvSpPr>
        <p:spPr/>
        <p:txBody>
          <a:bodyPr/>
          <a:lstStyle/>
          <a:p>
            <a:r>
              <a:rPr lang="en-US" dirty="0"/>
              <a:t>Warm-up as you walk in</a:t>
            </a:r>
          </a:p>
        </p:txBody>
      </p:sp>
      <p:sp>
        <p:nvSpPr>
          <p:cNvPr id="3" name="Content Placeholder 2">
            <a:extLst>
              <a:ext uri="{FF2B5EF4-FFF2-40B4-BE49-F238E27FC236}">
                <a16:creationId xmlns:a16="http://schemas.microsoft.com/office/drawing/2014/main" id="{AC41CBFE-AC74-4F67-928E-4F37ED723669}"/>
              </a:ext>
            </a:extLst>
          </p:cNvPr>
          <p:cNvSpPr>
            <a:spLocks noGrp="1"/>
          </p:cNvSpPr>
          <p:nvPr>
            <p:ph idx="1"/>
          </p:nvPr>
        </p:nvSpPr>
        <p:spPr>
          <a:xfrm>
            <a:off x="552099" y="923707"/>
            <a:ext cx="11213988" cy="5738349"/>
          </a:xfrm>
        </p:spPr>
        <p:txBody>
          <a:bodyPr/>
          <a:lstStyle/>
          <a:p>
            <a:r>
              <a:rPr lang="en-US" dirty="0"/>
              <a:t>Candy Grab game!</a:t>
            </a:r>
            <a:endParaRPr lang="en-US" dirty="0">
              <a:solidFill>
                <a:schemeClr val="tx1"/>
              </a:solidFill>
            </a:endParaRPr>
          </a:p>
          <a:p>
            <a:pPr marL="514350" indent="-514350">
              <a:buAutoNum type="arabicPeriod"/>
            </a:pPr>
            <a:r>
              <a:rPr lang="en-US" dirty="0">
                <a:solidFill>
                  <a:schemeClr val="tx1"/>
                </a:solidFill>
              </a:rPr>
              <a:t>Grab a pack of game pieces (candy/goldfish)</a:t>
            </a:r>
          </a:p>
          <a:p>
            <a:pPr marL="514350" indent="-514350">
              <a:buAutoNum type="arabicPeriod"/>
            </a:pPr>
            <a:r>
              <a:rPr lang="en-US" dirty="0">
                <a:solidFill>
                  <a:schemeClr val="tx1"/>
                </a:solidFill>
              </a:rPr>
              <a:t>Groups of 3</a:t>
            </a:r>
          </a:p>
          <a:p>
            <a:pPr marL="514350" indent="-514350">
              <a:buAutoNum type="arabicPeriod"/>
            </a:pPr>
            <a:r>
              <a:rPr lang="en-US" dirty="0">
                <a:solidFill>
                  <a:schemeClr val="tx1"/>
                </a:solidFill>
              </a:rPr>
              <a:t>Play the game!</a:t>
            </a:r>
          </a:p>
          <a:p>
            <a:pPr marL="974725" lvl="2" indent="-514350">
              <a:buFont typeface="+mj-lt"/>
              <a:buAutoNum type="alphaLcPeriod"/>
            </a:pPr>
            <a:r>
              <a:rPr lang="en-US" sz="2400" dirty="0">
                <a:solidFill>
                  <a:schemeClr val="tx1"/>
                </a:solidFill>
              </a:rPr>
              <a:t>Select 2 players (third play will observer)</a:t>
            </a:r>
          </a:p>
          <a:p>
            <a:pPr marL="974725" lvl="2" indent="-514350">
              <a:buFont typeface="+mj-lt"/>
              <a:buAutoNum type="alphaLcPeriod"/>
            </a:pPr>
            <a:r>
              <a:rPr lang="en-US" sz="2400" dirty="0"/>
              <a:t>11 pieces on the table</a:t>
            </a:r>
          </a:p>
          <a:p>
            <a:pPr marL="974725" lvl="2" indent="-514350">
              <a:buFont typeface="+mj-lt"/>
              <a:buAutoNum type="alphaLcPeriod"/>
            </a:pPr>
            <a:r>
              <a:rPr lang="en-US" sz="2400" dirty="0">
                <a:solidFill>
                  <a:schemeClr val="tx1"/>
                </a:solidFill>
              </a:rPr>
              <a:t>Take turns taking 1 or 2 pieces</a:t>
            </a:r>
          </a:p>
          <a:p>
            <a:pPr marL="974725" lvl="2" indent="-514350">
              <a:buFont typeface="+mj-lt"/>
              <a:buAutoNum type="alphaLcPeriod"/>
            </a:pPr>
            <a:r>
              <a:rPr lang="en-US" sz="2400" dirty="0"/>
              <a:t>Person that takes the last piece wins!</a:t>
            </a:r>
            <a:endParaRPr lang="en-US" sz="2800" dirty="0"/>
          </a:p>
          <a:p>
            <a:pPr marL="514350" indent="-514350">
              <a:buAutoNum type="arabicPeriod"/>
            </a:pPr>
            <a:r>
              <a:rPr lang="en-US" dirty="0">
                <a:solidFill>
                  <a:schemeClr val="tx1"/>
                </a:solidFill>
              </a:rPr>
              <a:t>Keep playing the game (rotate which 2 are playing)</a:t>
            </a:r>
          </a:p>
          <a:p>
            <a:pPr marL="514350" indent="-514350">
              <a:buAutoNum type="arabicPeriod"/>
            </a:pPr>
            <a:r>
              <a:rPr lang="en-US" dirty="0">
                <a:sym typeface="Wingdings"/>
              </a:rPr>
              <a:t>Think about how you might implement an Agent to play this in code:</a:t>
            </a:r>
          </a:p>
          <a:p>
            <a:pPr>
              <a:lnSpc>
                <a:spcPct val="100000"/>
              </a:lnSpc>
              <a:spcBef>
                <a:spcPts val="0"/>
              </a:spcBef>
            </a:pPr>
            <a:r>
              <a:rPr lang="en-US" sz="2400" dirty="0">
                <a:latin typeface="Courier New"/>
                <a:cs typeface="Courier New"/>
              </a:rPr>
              <a:t>	</a:t>
            </a:r>
            <a:r>
              <a:rPr lang="en-US" sz="2000" dirty="0">
                <a:latin typeface="Courier New"/>
                <a:cs typeface="Courier New"/>
              </a:rPr>
              <a:t>class Agent:</a:t>
            </a:r>
          </a:p>
          <a:p>
            <a:pPr>
              <a:lnSpc>
                <a:spcPct val="100000"/>
              </a:lnSpc>
              <a:spcBef>
                <a:spcPts val="0"/>
              </a:spcBef>
            </a:pPr>
            <a:r>
              <a:rPr lang="en-US" sz="2000" dirty="0">
                <a:latin typeface="Courier New"/>
                <a:cs typeface="Courier New"/>
              </a:rPr>
              <a:t>		def </a:t>
            </a:r>
            <a:r>
              <a:rPr lang="en-US" sz="2000" b="1" dirty="0" err="1">
                <a:latin typeface="Courier New"/>
                <a:cs typeface="Courier New"/>
              </a:rPr>
              <a:t>getAction</a:t>
            </a:r>
            <a:r>
              <a:rPr lang="en-US" sz="2000" dirty="0">
                <a:latin typeface="Courier New"/>
                <a:cs typeface="Courier New"/>
              </a:rPr>
              <a:t>(state)</a:t>
            </a:r>
          </a:p>
          <a:p>
            <a:r>
              <a:rPr lang="en-US" sz="2000" dirty="0">
                <a:latin typeface="Courier New"/>
                <a:cs typeface="Courier New"/>
              </a:rPr>
              <a:t>		    return action</a:t>
            </a:r>
            <a:endParaRPr lang="en-US" sz="2400" dirty="0">
              <a:latin typeface="Courier New"/>
              <a:cs typeface="Courier New"/>
            </a:endParaRPr>
          </a:p>
          <a:p>
            <a:endParaRPr lang="en-US" dirty="0"/>
          </a:p>
        </p:txBody>
      </p:sp>
    </p:spTree>
    <p:extLst>
      <p:ext uri="{BB962C8B-B14F-4D97-AF65-F5344CB8AC3E}">
        <p14:creationId xmlns:p14="http://schemas.microsoft.com/office/powerpoint/2010/main" val="390449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946400" y="1295400"/>
            <a:ext cx="6192712" cy="2743200"/>
          </a:xfrm>
          <a:prstGeom prst="rect">
            <a:avLst/>
          </a:prstGeom>
          <a:noFill/>
          <a:ln w="12700">
            <a:noFill/>
            <a:miter lim="800000"/>
            <a:headEnd/>
            <a:tailEnd/>
          </a:ln>
        </p:spPr>
      </p:pic>
      <p:sp>
        <p:nvSpPr>
          <p:cNvPr id="23556" name="Rectangle 5"/>
          <p:cNvSpPr>
            <a:spLocks noGrp="1" noChangeArrowheads="1"/>
          </p:cNvSpPr>
          <p:nvPr>
            <p:ph type="title"/>
          </p:nvPr>
        </p:nvSpPr>
        <p:spPr/>
        <p:txBody>
          <a:bodyPr rIns="132077">
            <a:noAutofit/>
          </a:bodyPr>
          <a:lstStyle/>
          <a:p>
            <a:r>
              <a:rPr lang="en-US" dirty="0"/>
              <a:t>Pac-Man as an Agent</a:t>
            </a:r>
          </a:p>
        </p:txBody>
      </p:sp>
      <p:sp>
        <p:nvSpPr>
          <p:cNvPr id="23557" name="AutoShape 7"/>
          <p:cNvSpPr>
            <a:spLocks/>
          </p:cNvSpPr>
          <p:nvPr/>
        </p:nvSpPr>
        <p:spPr bwMode="auto">
          <a:xfrm>
            <a:off x="2946401" y="4267197"/>
            <a:ext cx="2873375" cy="1746251"/>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58" name="Line 8"/>
          <p:cNvSpPr>
            <a:spLocks noChangeShapeType="1"/>
          </p:cNvSpPr>
          <p:nvPr/>
        </p:nvSpPr>
        <p:spPr bwMode="auto">
          <a:xfrm rot="10800000" flipH="1">
            <a:off x="4433885" y="4896894"/>
            <a:ext cx="0" cy="708025"/>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59" name="Rectangle 9"/>
          <p:cNvSpPr>
            <a:spLocks/>
          </p:cNvSpPr>
          <p:nvPr/>
        </p:nvSpPr>
        <p:spPr bwMode="auto">
          <a:xfrm>
            <a:off x="3048001" y="4302123"/>
            <a:ext cx="1054100" cy="46990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3560" name="Group 10"/>
          <p:cNvGrpSpPr>
            <a:grpSpLocks/>
          </p:cNvGrpSpPr>
          <p:nvPr/>
        </p:nvGrpSpPr>
        <p:grpSpPr bwMode="auto">
          <a:xfrm>
            <a:off x="4103685" y="4998492"/>
            <a:ext cx="635000" cy="43180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3561" name="Group 13"/>
          <p:cNvGrpSpPr>
            <a:grpSpLocks/>
          </p:cNvGrpSpPr>
          <p:nvPr/>
        </p:nvGrpSpPr>
        <p:grpSpPr bwMode="auto">
          <a:xfrm>
            <a:off x="3665536" y="4533901"/>
            <a:ext cx="1473200" cy="1412876"/>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3562" name="AutoShape 16"/>
          <p:cNvSpPr>
            <a:spLocks/>
          </p:cNvSpPr>
          <p:nvPr/>
        </p:nvSpPr>
        <p:spPr bwMode="auto">
          <a:xfrm>
            <a:off x="7173911" y="4259263"/>
            <a:ext cx="1905000" cy="1739900"/>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3563" name="Rectangle 17"/>
          <p:cNvSpPr>
            <a:spLocks/>
          </p:cNvSpPr>
          <p:nvPr/>
        </p:nvSpPr>
        <p:spPr bwMode="auto">
          <a:xfrm>
            <a:off x="7043736" y="4343401"/>
            <a:ext cx="2159000" cy="46990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23564" name="Line 18"/>
          <p:cNvSpPr>
            <a:spLocks noChangeShapeType="1"/>
          </p:cNvSpPr>
          <p:nvPr/>
        </p:nvSpPr>
        <p:spPr bwMode="auto">
          <a:xfrm rot="10800000" flipH="1">
            <a:off x="5195887" y="4765675"/>
            <a:ext cx="2479675"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5" name="Line 19"/>
          <p:cNvSpPr>
            <a:spLocks noChangeShapeType="1"/>
          </p:cNvSpPr>
          <p:nvPr/>
        </p:nvSpPr>
        <p:spPr bwMode="auto">
          <a:xfrm flipH="1">
            <a:off x="5319711" y="5765800"/>
            <a:ext cx="2347912" cy="0"/>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3566" name="Rectangle 20"/>
          <p:cNvSpPr>
            <a:spLocks/>
          </p:cNvSpPr>
          <p:nvPr/>
        </p:nvSpPr>
        <p:spPr bwMode="auto">
          <a:xfrm>
            <a:off x="5862637" y="4779963"/>
            <a:ext cx="1257300" cy="3556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Percepts</a:t>
            </a:r>
          </a:p>
        </p:txBody>
      </p:sp>
      <p:sp>
        <p:nvSpPr>
          <p:cNvPr id="23567" name="Rectangle 21"/>
          <p:cNvSpPr>
            <a:spLocks/>
          </p:cNvSpPr>
          <p:nvPr/>
        </p:nvSpPr>
        <p:spPr bwMode="auto">
          <a:xfrm>
            <a:off x="5951537" y="5765800"/>
            <a:ext cx="1079500" cy="406400"/>
          </a:xfrm>
          <a:prstGeom prst="rect">
            <a:avLst/>
          </a:prstGeom>
          <a:noFill/>
          <a:ln w="12700">
            <a:noFill/>
            <a:miter lim="800000"/>
            <a:headEnd/>
            <a:tailEnd/>
          </a:ln>
        </p:spPr>
        <p:txBody>
          <a:bodyPr lIns="0" tIns="0" rIns="40639" bIns="0"/>
          <a:lstStyle/>
          <a:p>
            <a:pPr marL="39686" algn="ctr"/>
            <a:r>
              <a:rPr lang="en-US" sz="1600" dirty="0">
                <a:latin typeface="Calibri" pitchFamily="34" charset="0"/>
                <a:cs typeface="Arial" charset="0"/>
              </a:rPr>
              <a:t>Actions</a:t>
            </a:r>
          </a:p>
        </p:txBody>
      </p:sp>
      <p:sp>
        <p:nvSpPr>
          <p:cNvPr id="20" name="Text Box 4"/>
          <p:cNvSpPr txBox="1">
            <a:spLocks noChangeArrowheads="1"/>
          </p:cNvSpPr>
          <p:nvPr/>
        </p:nvSpPr>
        <p:spPr bwMode="auto">
          <a:xfrm>
            <a:off x="0" y="6477000"/>
            <a:ext cx="8636000" cy="29745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1333" dirty="0"/>
              <a:t>Pac-Man is a registered trademark of Namco-Bandai Games, used here for educational purposes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5" name="Rectangle 4"/>
          <p:cNvSpPr/>
          <p:nvPr/>
        </p:nvSpPr>
        <p:spPr>
          <a:xfrm>
            <a:off x="304800" y="1357629"/>
            <a:ext cx="8839200" cy="1938992"/>
          </a:xfrm>
          <a:prstGeom prst="rect">
            <a:avLst/>
          </a:prstGeom>
        </p:spPr>
        <p:txBody>
          <a:bodyPr wrap="square">
            <a:spAutoFit/>
          </a:bodyPr>
          <a:lstStyle/>
          <a:p>
            <a:r>
              <a:rPr lang="en-US" sz="2400" dirty="0">
                <a:latin typeface="Courier New"/>
                <a:cs typeface="Courier New"/>
              </a:rPr>
              <a:t>class Agent</a:t>
            </a:r>
          </a:p>
          <a:p>
            <a:endParaRPr lang="en-US" sz="2400" dirty="0">
              <a:latin typeface="Courier New"/>
              <a:cs typeface="Courier New"/>
            </a:endParaRPr>
          </a:p>
          <a:p>
            <a:r>
              <a:rPr lang="en-US" sz="2400" dirty="0">
                <a:latin typeface="Courier New"/>
                <a:cs typeface="Courier New"/>
              </a:rPr>
              <a:t>	function </a:t>
            </a:r>
            <a:r>
              <a:rPr lang="en-US" sz="2400" b="1" dirty="0" err="1">
                <a:latin typeface="Courier New"/>
                <a:cs typeface="Courier New"/>
              </a:rPr>
              <a:t>getAction</a:t>
            </a:r>
            <a:r>
              <a:rPr lang="en-US" sz="2400" dirty="0">
                <a:latin typeface="Courier New"/>
                <a:cs typeface="Courier New"/>
              </a:rPr>
              <a:t>(state)</a:t>
            </a:r>
          </a:p>
          <a:p>
            <a:endParaRPr lang="en-US" sz="2400" dirty="0">
              <a:latin typeface="Courier New"/>
              <a:cs typeface="Courier New"/>
            </a:endParaRPr>
          </a:p>
          <a:p>
            <a:r>
              <a:rPr lang="en-US" sz="2400" dirty="0">
                <a:latin typeface="Courier New"/>
                <a:cs typeface="Courier New"/>
              </a:rPr>
              <a:t>		return action</a:t>
            </a:r>
          </a:p>
        </p:txBody>
      </p:sp>
    </p:spTree>
    <p:extLst>
      <p:ext uri="{BB962C8B-B14F-4D97-AF65-F5344CB8AC3E}">
        <p14:creationId xmlns:p14="http://schemas.microsoft.com/office/powerpoint/2010/main" val="332440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001 – Always choose 1</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1</a:t>
            </a:r>
          </a:p>
        </p:txBody>
      </p:sp>
      <p:sp>
        <p:nvSpPr>
          <p:cNvPr id="7" name="Rectangle 6"/>
          <p:cNvSpPr/>
          <p:nvPr/>
        </p:nvSpPr>
        <p:spPr>
          <a:xfrm>
            <a:off x="5181600" y="2108200"/>
            <a:ext cx="34544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22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002 – Always choose 2</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2</a:t>
            </a:r>
          </a:p>
        </p:txBody>
      </p:sp>
      <p:sp>
        <p:nvSpPr>
          <p:cNvPr id="8" name="Rectangle 7"/>
          <p:cNvSpPr/>
          <p:nvPr/>
        </p:nvSpPr>
        <p:spPr>
          <a:xfrm>
            <a:off x="4064000" y="2819400"/>
            <a:ext cx="11176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35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004 – Choose the opposite of opponent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370446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1200329"/>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return ?</a:t>
            </a:r>
          </a:p>
        </p:txBody>
      </p:sp>
    </p:spTree>
    <p:extLst>
      <p:ext uri="{BB962C8B-B14F-4D97-AF65-F5344CB8AC3E}">
        <p14:creationId xmlns:p14="http://schemas.microsoft.com/office/powerpoint/2010/main" val="80793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Nim</a:t>
            </a:r>
            <a:r>
              <a:rPr lang="en-US" dirty="0"/>
              <a:t> Agent</a:t>
            </a:r>
          </a:p>
        </p:txBody>
      </p:sp>
      <p:sp>
        <p:nvSpPr>
          <p:cNvPr id="4" name="Content Placeholder 3"/>
          <p:cNvSpPr>
            <a:spLocks noGrp="1"/>
          </p:cNvSpPr>
          <p:nvPr>
            <p:ph idx="1"/>
          </p:nvPr>
        </p:nvSpPr>
        <p:spPr>
          <a:xfrm>
            <a:off x="406400" y="1397001"/>
            <a:ext cx="11379200" cy="609600"/>
          </a:xfrm>
        </p:spPr>
        <p:txBody>
          <a:bodyPr/>
          <a:lstStyle/>
          <a:p>
            <a:r>
              <a:rPr lang="en-US" dirty="0"/>
              <a:t>Agent 007 – Whatever you think is best</a:t>
            </a:r>
          </a:p>
        </p:txBody>
      </p:sp>
      <p:sp>
        <p:nvSpPr>
          <p:cNvPr id="3" name="Rectangle 2"/>
          <p:cNvSpPr/>
          <p:nvPr/>
        </p:nvSpPr>
        <p:spPr>
          <a:xfrm>
            <a:off x="1524000" y="2096293"/>
            <a:ext cx="8839200" cy="2677656"/>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a:p>
            <a:endParaRPr lang="en-US" sz="2400" dirty="0">
              <a:latin typeface="Courier New"/>
              <a:cs typeface="Courier New"/>
            </a:endParaRPr>
          </a:p>
        </p:txBody>
      </p:sp>
    </p:spTree>
    <p:extLst>
      <p:ext uri="{BB962C8B-B14F-4D97-AF65-F5344CB8AC3E}">
        <p14:creationId xmlns:p14="http://schemas.microsoft.com/office/powerpoint/2010/main" val="742526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sp>
        <p:nvSpPr>
          <p:cNvPr id="4" name="Content Placeholder 2"/>
          <p:cNvSpPr txBox="1">
            <a:spLocks/>
          </p:cNvSpPr>
          <p:nvPr/>
        </p:nvSpPr>
        <p:spPr>
          <a:xfrm>
            <a:off x="425939" y="892128"/>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See Piazza for link to Drive</a:t>
            </a:r>
          </a:p>
          <a:p>
            <a:endParaRPr lang="en-US" dirty="0">
              <a:solidFill>
                <a:schemeClr val="accent1">
                  <a:lumMod val="75000"/>
                </a:schemeClr>
              </a:solidFill>
            </a:endParaRPr>
          </a:p>
          <a:p>
            <a:r>
              <a:rPr lang="en-US" dirty="0">
                <a:solidFill>
                  <a:schemeClr val="accent1">
                    <a:lumMod val="75000"/>
                  </a:schemeClr>
                </a:solidFill>
              </a:rPr>
              <a:t>Seat form</a:t>
            </a:r>
          </a:p>
          <a:p>
            <a:endParaRPr lang="en-US" dirty="0">
              <a:solidFill>
                <a:schemeClr val="accent1">
                  <a:lumMod val="75000"/>
                </a:schemeClr>
              </a:solidFill>
            </a:endParaRPr>
          </a:p>
          <a:p>
            <a:r>
              <a:rPr lang="en-US" dirty="0">
                <a:solidFill>
                  <a:schemeClr val="accent1">
                    <a:lumMod val="75000"/>
                  </a:schemeClr>
                </a:solidFill>
              </a:rPr>
              <a:t>More details on participation later</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Participation Polls</a:t>
            </a:r>
            <a:endParaRPr lang="en-US" dirty="0"/>
          </a:p>
        </p:txBody>
      </p:sp>
    </p:spTree>
    <p:extLst>
      <p:ext uri="{BB962C8B-B14F-4D97-AF65-F5344CB8AC3E}">
        <p14:creationId xmlns:p14="http://schemas.microsoft.com/office/powerpoint/2010/main" val="209152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Games </a:t>
            </a:r>
            <a:r>
              <a:rPr lang="mr-IN" dirty="0"/>
              <a:t>–</a:t>
            </a:r>
            <a:r>
              <a:rPr lang="en-US" dirty="0"/>
              <a:t> Three “Intelligent” Agents </a:t>
            </a:r>
          </a:p>
        </p:txBody>
      </p:sp>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6" name="Title 3">
            <a:extLst>
              <a:ext uri="{FF2B5EF4-FFF2-40B4-BE49-F238E27FC236}">
                <a16:creationId xmlns:a16="http://schemas.microsoft.com/office/drawing/2014/main" id="{BF9D6A76-4FB6-4605-B787-4BFC81D6501A}"/>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p:spTree>
    <p:extLst>
      <p:ext uri="{BB962C8B-B14F-4D97-AF65-F5344CB8AC3E}">
        <p14:creationId xmlns:p14="http://schemas.microsoft.com/office/powerpoint/2010/main" val="153983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A: Search / Recursion</a:t>
            </a:r>
          </a:p>
        </p:txBody>
      </p:sp>
      <p:pic>
        <p:nvPicPr>
          <p:cNvPr id="8" name="Picture 3"/>
          <p:cNvPicPr>
            <a:picLocks noChangeAspect="1" noChangeArrowheads="1"/>
          </p:cNvPicPr>
          <p:nvPr/>
        </p:nvPicPr>
        <p:blipFill rotWithShape="1">
          <a:blip r:embed="rId2" cstate="print"/>
          <a:srcRect r="87269"/>
          <a:stretch/>
        </p:blipFill>
        <p:spPr bwMode="auto">
          <a:xfrm>
            <a:off x="2851068" y="1703322"/>
            <a:ext cx="843999" cy="4800401"/>
          </a:xfrm>
          <a:prstGeom prst="rect">
            <a:avLst/>
          </a:prstGeom>
          <a:noFill/>
          <a:ln w="9525">
            <a:noFill/>
            <a:miter lim="800000"/>
            <a:headEnd/>
            <a:tailEnd/>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1474719"/>
            <a:ext cx="950067" cy="939020"/>
          </a:xfrm>
          <a:prstGeom prst="rect">
            <a:avLst/>
          </a:prstGeom>
          <a:noFill/>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2389804"/>
            <a:ext cx="843999" cy="937776"/>
          </a:xfrm>
          <a:prstGeom prst="rect">
            <a:avLst/>
          </a:prstGeom>
          <a:noFill/>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6286" y="3303519"/>
            <a:ext cx="950067" cy="939020"/>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84087" y="4218604"/>
            <a:ext cx="843999" cy="937776"/>
          </a:xfrm>
          <a:prstGeom prst="rect">
            <a:avLst/>
          </a:prstGeom>
          <a:noFill/>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737268" y="3455723"/>
            <a:ext cx="3006566" cy="27806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a:extLst>
              <a:ext uri="{FF2B5EF4-FFF2-40B4-BE49-F238E27FC236}">
                <a16:creationId xmlns:a16="http://schemas.microsoft.com/office/drawing/2014/main" id="{86F693EC-39A4-5443-8120-86319F05F504}"/>
              </a:ext>
            </a:extLst>
          </p:cNvPr>
          <p:cNvSpPr/>
          <p:nvPr/>
        </p:nvSpPr>
        <p:spPr>
          <a:xfrm>
            <a:off x="6340434" y="19106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
        <p:nvSpPr>
          <p:cNvPr id="14" name="Rectangle 13">
            <a:extLst>
              <a:ext uri="{FF2B5EF4-FFF2-40B4-BE49-F238E27FC236}">
                <a16:creationId xmlns:a16="http://schemas.microsoft.com/office/drawing/2014/main" id="{4D78B1B8-843F-B144-B0DB-556BF1E408F9}"/>
              </a:ext>
            </a:extLst>
          </p:cNvPr>
          <p:cNvSpPr/>
          <p:nvPr/>
        </p:nvSpPr>
        <p:spPr>
          <a:xfrm>
            <a:off x="5645232" y="2639674"/>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15" name="Rectangle 14">
            <a:extLst>
              <a:ext uri="{FF2B5EF4-FFF2-40B4-BE49-F238E27FC236}">
                <a16:creationId xmlns:a16="http://schemas.microsoft.com/office/drawing/2014/main" id="{734C71A2-F419-EA42-9EE0-975A7B705E30}"/>
              </a:ext>
            </a:extLst>
          </p:cNvPr>
          <p:cNvSpPr/>
          <p:nvPr/>
        </p:nvSpPr>
        <p:spPr>
          <a:xfrm>
            <a:off x="7053947" y="2662266"/>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6" name="Rectangle 15">
            <a:extLst>
              <a:ext uri="{FF2B5EF4-FFF2-40B4-BE49-F238E27FC236}">
                <a16:creationId xmlns:a16="http://schemas.microsoft.com/office/drawing/2014/main" id="{7DDC65C1-4D9B-444B-8528-0FC4C29BB016}"/>
              </a:ext>
            </a:extLst>
          </p:cNvPr>
          <p:cNvSpPr/>
          <p:nvPr/>
        </p:nvSpPr>
        <p:spPr>
          <a:xfrm>
            <a:off x="5219864"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17" name="Rectangle 16">
            <a:extLst>
              <a:ext uri="{FF2B5EF4-FFF2-40B4-BE49-F238E27FC236}">
                <a16:creationId xmlns:a16="http://schemas.microsoft.com/office/drawing/2014/main" id="{6318B152-71C5-B746-8D89-688E19472127}"/>
              </a:ext>
            </a:extLst>
          </p:cNvPr>
          <p:cNvSpPr/>
          <p:nvPr/>
        </p:nvSpPr>
        <p:spPr>
          <a:xfrm>
            <a:off x="5964601"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8" name="Rectangle 17">
            <a:extLst>
              <a:ext uri="{FF2B5EF4-FFF2-40B4-BE49-F238E27FC236}">
                <a16:creationId xmlns:a16="http://schemas.microsoft.com/office/drawing/2014/main" id="{66A6BA36-427F-5741-AF26-0025119101E8}"/>
              </a:ext>
            </a:extLst>
          </p:cNvPr>
          <p:cNvSpPr/>
          <p:nvPr/>
        </p:nvSpPr>
        <p:spPr>
          <a:xfrm>
            <a:off x="6702908" y="3513575"/>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19" name="Rectangle 18">
            <a:extLst>
              <a:ext uri="{FF2B5EF4-FFF2-40B4-BE49-F238E27FC236}">
                <a16:creationId xmlns:a16="http://schemas.microsoft.com/office/drawing/2014/main" id="{3577DFA8-D1DC-3047-B643-898A987C7B18}"/>
              </a:ext>
            </a:extLst>
          </p:cNvPr>
          <p:cNvSpPr/>
          <p:nvPr/>
        </p:nvSpPr>
        <p:spPr>
          <a:xfrm>
            <a:off x="7441215" y="3514997"/>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
        <p:nvSpPr>
          <p:cNvPr id="20" name="Rectangle 19">
            <a:extLst>
              <a:ext uri="{FF2B5EF4-FFF2-40B4-BE49-F238E27FC236}">
                <a16:creationId xmlns:a16="http://schemas.microsoft.com/office/drawing/2014/main" id="{7E61E506-A708-954B-9416-DC605D7992D3}"/>
              </a:ext>
            </a:extLst>
          </p:cNvPr>
          <p:cNvSpPr/>
          <p:nvPr/>
        </p:nvSpPr>
        <p:spPr>
          <a:xfrm>
            <a:off x="4843342" y="438300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21" name="Rectangle 20">
            <a:extLst>
              <a:ext uri="{FF2B5EF4-FFF2-40B4-BE49-F238E27FC236}">
                <a16:creationId xmlns:a16="http://schemas.microsoft.com/office/drawing/2014/main" id="{D53A60DD-C530-B64D-A14A-F757E2C80139}"/>
              </a:ext>
            </a:extLst>
          </p:cNvPr>
          <p:cNvSpPr/>
          <p:nvPr/>
        </p:nvSpPr>
        <p:spPr>
          <a:xfrm>
            <a:off x="5581649" y="438443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cxnSp>
        <p:nvCxnSpPr>
          <p:cNvPr id="22" name="Straight Arrow Connector 21">
            <a:extLst>
              <a:ext uri="{FF2B5EF4-FFF2-40B4-BE49-F238E27FC236}">
                <a16:creationId xmlns:a16="http://schemas.microsoft.com/office/drawing/2014/main" id="{CB082FDA-0A70-914C-9211-82607A4C7613}"/>
              </a:ext>
            </a:extLst>
          </p:cNvPr>
          <p:cNvCxnSpPr>
            <a:stCxn id="4" idx="2"/>
            <a:endCxn id="14" idx="0"/>
          </p:cNvCxnSpPr>
          <p:nvPr/>
        </p:nvCxnSpPr>
        <p:spPr>
          <a:xfrm flipH="1">
            <a:off x="5864266" y="2355197"/>
            <a:ext cx="695202" cy="28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16637-152B-5547-9273-BEEC7DE2F852}"/>
              </a:ext>
            </a:extLst>
          </p:cNvPr>
          <p:cNvCxnSpPr>
            <a:cxnSpLocks/>
            <a:stCxn id="4" idx="2"/>
            <a:endCxn id="15" idx="0"/>
          </p:cNvCxnSpPr>
          <p:nvPr/>
        </p:nvCxnSpPr>
        <p:spPr>
          <a:xfrm>
            <a:off x="6559468" y="2355197"/>
            <a:ext cx="713513" cy="307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F47C65-9ADE-4C44-BDBB-2F8F97A3D34C}"/>
              </a:ext>
            </a:extLst>
          </p:cNvPr>
          <p:cNvCxnSpPr>
            <a:cxnSpLocks/>
            <a:stCxn id="15" idx="2"/>
            <a:endCxn id="19" idx="0"/>
          </p:cNvCxnSpPr>
          <p:nvPr/>
        </p:nvCxnSpPr>
        <p:spPr>
          <a:xfrm>
            <a:off x="7272981" y="3106766"/>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4C2678-485F-824C-90C8-2AF88B524DC7}"/>
              </a:ext>
            </a:extLst>
          </p:cNvPr>
          <p:cNvCxnSpPr>
            <a:cxnSpLocks/>
            <a:stCxn id="15" idx="2"/>
            <a:endCxn id="18" idx="0"/>
          </p:cNvCxnSpPr>
          <p:nvPr/>
        </p:nvCxnSpPr>
        <p:spPr>
          <a:xfrm flipH="1">
            <a:off x="6921942" y="3106766"/>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EC4C90-76E4-5A4A-B8C8-EDF210BDF5DE}"/>
              </a:ext>
            </a:extLst>
          </p:cNvPr>
          <p:cNvSpPr/>
          <p:nvPr/>
        </p:nvSpPr>
        <p:spPr>
          <a:xfrm>
            <a:off x="4066935"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33" name="Rectangle 32">
            <a:extLst>
              <a:ext uri="{FF2B5EF4-FFF2-40B4-BE49-F238E27FC236}">
                <a16:creationId xmlns:a16="http://schemas.microsoft.com/office/drawing/2014/main" id="{F0C8CE6E-4C68-5247-AE29-925896E81AEC}"/>
              </a:ext>
            </a:extLst>
          </p:cNvPr>
          <p:cNvSpPr/>
          <p:nvPr/>
        </p:nvSpPr>
        <p:spPr>
          <a:xfrm>
            <a:off x="4805242" y="5670451"/>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34" name="Rectangle 33">
            <a:extLst>
              <a:ext uri="{FF2B5EF4-FFF2-40B4-BE49-F238E27FC236}">
                <a16:creationId xmlns:a16="http://schemas.microsoft.com/office/drawing/2014/main" id="{3A069338-6256-6140-8A26-30549D2C95D1}"/>
              </a:ext>
            </a:extLst>
          </p:cNvPr>
          <p:cNvSpPr/>
          <p:nvPr/>
        </p:nvSpPr>
        <p:spPr>
          <a:xfrm>
            <a:off x="5540498" y="5669029"/>
            <a:ext cx="438068" cy="444500"/>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sp>
        <p:nvSpPr>
          <p:cNvPr id="35" name="TextBox 34">
            <a:extLst>
              <a:ext uri="{FF2B5EF4-FFF2-40B4-BE49-F238E27FC236}">
                <a16:creationId xmlns:a16="http://schemas.microsoft.com/office/drawing/2014/main" id="{0A591A06-32AA-1549-A51C-C4E922839763}"/>
              </a:ext>
            </a:extLst>
          </p:cNvPr>
          <p:cNvSpPr txBox="1"/>
          <p:nvPr/>
        </p:nvSpPr>
        <p:spPr>
          <a:xfrm>
            <a:off x="4114800" y="6197600"/>
            <a:ext cx="417102" cy="369332"/>
          </a:xfrm>
          <a:prstGeom prst="rect">
            <a:avLst/>
          </a:prstGeom>
          <a:no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FA855BFE-E5C1-5949-95E6-626D9356D7F0}"/>
              </a:ext>
            </a:extLst>
          </p:cNvPr>
          <p:cNvSpPr txBox="1"/>
          <p:nvPr/>
        </p:nvSpPr>
        <p:spPr>
          <a:xfrm>
            <a:off x="4786591" y="6197600"/>
            <a:ext cx="417102" cy="369332"/>
          </a:xfrm>
          <a:prstGeom prst="rect">
            <a:avLst/>
          </a:prstGeom>
          <a:noFill/>
        </p:spPr>
        <p:txBody>
          <a:bodyPr wrap="none" rtlCol="0">
            <a:spAutoFit/>
          </a:bodyPr>
          <a:lstStyle/>
          <a:p>
            <a:r>
              <a:rPr lang="en-US" dirty="0"/>
              <a:t>+1</a:t>
            </a:r>
          </a:p>
        </p:txBody>
      </p:sp>
      <p:sp>
        <p:nvSpPr>
          <p:cNvPr id="37" name="TextBox 36">
            <a:extLst>
              <a:ext uri="{FF2B5EF4-FFF2-40B4-BE49-F238E27FC236}">
                <a16:creationId xmlns:a16="http://schemas.microsoft.com/office/drawing/2014/main" id="{9D97753C-BDB5-8749-88B8-C93F2045D44F}"/>
              </a:ext>
            </a:extLst>
          </p:cNvPr>
          <p:cNvSpPr txBox="1"/>
          <p:nvPr/>
        </p:nvSpPr>
        <p:spPr>
          <a:xfrm>
            <a:off x="5538292" y="6197600"/>
            <a:ext cx="372218" cy="369332"/>
          </a:xfrm>
          <a:prstGeom prst="rect">
            <a:avLst/>
          </a:prstGeom>
          <a:noFill/>
        </p:spPr>
        <p:txBody>
          <a:bodyPr wrap="none" rtlCol="0">
            <a:spAutoFit/>
          </a:bodyPr>
          <a:lstStyle/>
          <a:p>
            <a:r>
              <a:rPr lang="en-US" dirty="0"/>
              <a:t>-1</a:t>
            </a:r>
          </a:p>
        </p:txBody>
      </p:sp>
      <p:cxnSp>
        <p:nvCxnSpPr>
          <p:cNvPr id="38" name="Straight Arrow Connector 37">
            <a:extLst>
              <a:ext uri="{FF2B5EF4-FFF2-40B4-BE49-F238E27FC236}">
                <a16:creationId xmlns:a16="http://schemas.microsoft.com/office/drawing/2014/main" id="{D24BF0AF-C4F9-6347-8C12-5D4BFDCAF300}"/>
              </a:ext>
            </a:extLst>
          </p:cNvPr>
          <p:cNvCxnSpPr>
            <a:cxnSpLocks/>
          </p:cNvCxnSpPr>
          <p:nvPr/>
        </p:nvCxnSpPr>
        <p:spPr>
          <a:xfrm>
            <a:off x="5839881" y="3096874"/>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728A2C-9D2C-A34B-B0D5-511ACB4BF3DA}"/>
              </a:ext>
            </a:extLst>
          </p:cNvPr>
          <p:cNvCxnSpPr>
            <a:cxnSpLocks/>
          </p:cNvCxnSpPr>
          <p:nvPr/>
        </p:nvCxnSpPr>
        <p:spPr>
          <a:xfrm flipH="1">
            <a:off x="5488842" y="3096874"/>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ECCF44-521C-7B4A-A1AA-0BAB10CF0262}"/>
              </a:ext>
            </a:extLst>
          </p:cNvPr>
          <p:cNvCxnSpPr>
            <a:cxnSpLocks/>
          </p:cNvCxnSpPr>
          <p:nvPr/>
        </p:nvCxnSpPr>
        <p:spPr>
          <a:xfrm>
            <a:off x="5439059" y="3970603"/>
            <a:ext cx="387268" cy="408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308C19-EE10-CF48-AC88-59287A3A8CC9}"/>
              </a:ext>
            </a:extLst>
          </p:cNvPr>
          <p:cNvCxnSpPr>
            <a:cxnSpLocks/>
          </p:cNvCxnSpPr>
          <p:nvPr/>
        </p:nvCxnSpPr>
        <p:spPr>
          <a:xfrm flipH="1">
            <a:off x="5088020" y="3970603"/>
            <a:ext cx="351039" cy="4068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55BE19C-E6A3-5E46-9711-BE8E91847951}"/>
              </a:ext>
            </a:extLst>
          </p:cNvPr>
          <p:cNvSpPr txBox="1"/>
          <p:nvPr/>
        </p:nvSpPr>
        <p:spPr>
          <a:xfrm>
            <a:off x="6604000" y="4368800"/>
            <a:ext cx="343364" cy="369332"/>
          </a:xfrm>
          <a:prstGeom prst="rect">
            <a:avLst/>
          </a:prstGeom>
          <a:noFill/>
        </p:spPr>
        <p:txBody>
          <a:bodyPr wrap="none" rtlCol="0">
            <a:spAutoFit/>
          </a:bodyPr>
          <a:lstStyle/>
          <a:p>
            <a:r>
              <a:rPr lang="en-US" dirty="0"/>
              <a:t>…</a:t>
            </a:r>
          </a:p>
        </p:txBody>
      </p:sp>
      <p:sp>
        <p:nvSpPr>
          <p:cNvPr id="43" name="TextBox 42">
            <a:extLst>
              <a:ext uri="{FF2B5EF4-FFF2-40B4-BE49-F238E27FC236}">
                <a16:creationId xmlns:a16="http://schemas.microsoft.com/office/drawing/2014/main" id="{14A39CA9-717D-2D4D-8390-8245D31DDDE9}"/>
              </a:ext>
            </a:extLst>
          </p:cNvPr>
          <p:cNvSpPr txBox="1"/>
          <p:nvPr/>
        </p:nvSpPr>
        <p:spPr>
          <a:xfrm>
            <a:off x="5143500" y="5080000"/>
            <a:ext cx="343364" cy="369332"/>
          </a:xfrm>
          <a:prstGeom prst="rect">
            <a:avLst/>
          </a:prstGeom>
          <a:noFill/>
        </p:spPr>
        <p:txBody>
          <a:bodyPr wrap="none" rtlCol="0">
            <a:spAutoFit/>
          </a:bodyPr>
          <a:lstStyle/>
          <a:p>
            <a:r>
              <a:rPr lang="en-US" dirty="0"/>
              <a:t>…</a:t>
            </a:r>
          </a:p>
        </p:txBody>
      </p:sp>
      <p:pic>
        <p:nvPicPr>
          <p:cNvPr id="44" name="Picture 3">
            <a:extLst>
              <a:ext uri="{FF2B5EF4-FFF2-40B4-BE49-F238E27FC236}">
                <a16:creationId xmlns:a16="http://schemas.microsoft.com/office/drawing/2014/main" id="{91A9C126-934D-0344-AB56-8383CF109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0893" y="5551849"/>
            <a:ext cx="950067" cy="939020"/>
          </a:xfrm>
          <a:prstGeom prst="rect">
            <a:avLst/>
          </a:prstGeom>
          <a:noFill/>
        </p:spPr>
      </p:pic>
    </p:spTree>
    <p:extLst>
      <p:ext uri="{BB962C8B-B14F-4D97-AF65-F5344CB8AC3E}">
        <p14:creationId xmlns:p14="http://schemas.microsoft.com/office/powerpoint/2010/main" val="127630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79401"/>
            <a:ext cx="12192000" cy="1470025"/>
          </a:xfrm>
        </p:spPr>
        <p:txBody>
          <a:bodyPr/>
          <a:lstStyle/>
          <a:p>
            <a:r>
              <a:rPr lang="en-US" dirty="0"/>
              <a:t>AI: Representation and Problem Solving</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sz="4267" dirty="0"/>
              <a:t>Introduction</a:t>
            </a:r>
          </a:p>
        </p:txBody>
      </p:sp>
      <p:sp>
        <p:nvSpPr>
          <p:cNvPr id="5125" name="Text Box 8"/>
          <p:cNvSpPr txBox="1">
            <a:spLocks noChangeArrowheads="1"/>
          </p:cNvSpPr>
          <p:nvPr/>
        </p:nvSpPr>
        <p:spPr bwMode="auto">
          <a:xfrm>
            <a:off x="0" y="5562600"/>
            <a:ext cx="12192000" cy="892678"/>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400" dirty="0"/>
              <a:t>Instructor: Pat Virtue</a:t>
            </a:r>
          </a:p>
          <a:p>
            <a:pPr algn="ctr">
              <a:spcBef>
                <a:spcPct val="50000"/>
              </a:spcBef>
            </a:pPr>
            <a:r>
              <a:rPr lang="en-US" sz="1867" dirty="0"/>
              <a:t>Slide credits: CMU AI &amp;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3072384" y="2466283"/>
            <a:ext cx="6022848" cy="268991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B: Encode the pattern</a:t>
            </a:r>
          </a:p>
        </p:txBody>
      </p:sp>
      <p:sp>
        <p:nvSpPr>
          <p:cNvPr id="4" name="TextBox 3"/>
          <p:cNvSpPr txBox="1"/>
          <p:nvPr/>
        </p:nvSpPr>
        <p:spPr>
          <a:xfrm>
            <a:off x="8398841" y="1580179"/>
            <a:ext cx="3661317" cy="4832092"/>
          </a:xfrm>
          <a:prstGeom prst="rect">
            <a:avLst/>
          </a:prstGeom>
          <a:noFill/>
          <a:ln>
            <a:solidFill>
              <a:schemeClr val="tx1"/>
            </a:solidFill>
          </a:ln>
        </p:spPr>
        <p:txBody>
          <a:bodyPr wrap="square" rtlCol="0">
            <a:spAutoFit/>
          </a:bodyPr>
          <a:lstStyle/>
          <a:p>
            <a:r>
              <a:rPr lang="en-US" sz="2800" dirty="0">
                <a:latin typeface="Courier"/>
                <a:cs typeface="Courier"/>
              </a:rPr>
              <a:t>10’s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9’s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8’s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7’s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6’s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5’s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4’s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3’s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a:p>
            <a:r>
              <a:rPr lang="en-US" sz="2800" dirty="0">
                <a:latin typeface="Courier"/>
                <a:cs typeface="Courier"/>
              </a:rPr>
              <a:t>2’s  </a:t>
            </a:r>
            <a:r>
              <a:rPr lang="en-US" sz="2800" dirty="0" err="1">
                <a:latin typeface="Courier"/>
                <a:cs typeface="Courier"/>
              </a:rPr>
              <a:t>value:Win</a:t>
            </a:r>
            <a:endParaRPr lang="en-US" sz="2800" dirty="0">
              <a:latin typeface="Courier"/>
              <a:cs typeface="Courier"/>
            </a:endParaRPr>
          </a:p>
          <a:p>
            <a:r>
              <a:rPr lang="en-US" sz="2800" dirty="0">
                <a:latin typeface="Courier"/>
                <a:cs typeface="Courier"/>
              </a:rPr>
              <a:t>1’s  </a:t>
            </a:r>
            <a:r>
              <a:rPr lang="en-US" sz="2800" dirty="0" err="1">
                <a:latin typeface="Courier"/>
                <a:cs typeface="Courier"/>
              </a:rPr>
              <a:t>value:Win</a:t>
            </a:r>
            <a:endParaRPr lang="en-US" sz="2800" dirty="0">
              <a:latin typeface="Courier"/>
              <a:cs typeface="Courier"/>
            </a:endParaRPr>
          </a:p>
          <a:p>
            <a:r>
              <a:rPr lang="en-US" sz="2800" dirty="0">
                <a:solidFill>
                  <a:srgbClr val="FF0000"/>
                </a:solidFill>
                <a:latin typeface="Courier"/>
                <a:cs typeface="Courier"/>
              </a:rPr>
              <a:t>0’s  </a:t>
            </a:r>
            <a:r>
              <a:rPr lang="en-US" sz="2800" dirty="0" err="1">
                <a:solidFill>
                  <a:srgbClr val="FF0000"/>
                </a:solidFill>
                <a:latin typeface="Courier"/>
                <a:cs typeface="Courier"/>
              </a:rPr>
              <a:t>value:Lose</a:t>
            </a:r>
            <a:endParaRPr lang="en-US" sz="2800" dirty="0">
              <a:solidFill>
                <a:srgbClr val="FF0000"/>
              </a:solidFill>
              <a:latin typeface="Courier"/>
              <a:cs typeface="Courier"/>
            </a:endParaRPr>
          </a:p>
        </p:txBody>
      </p:sp>
      <p:sp>
        <p:nvSpPr>
          <p:cNvPr id="6" name="Rectangle 5">
            <a:extLst>
              <a:ext uri="{FF2B5EF4-FFF2-40B4-BE49-F238E27FC236}">
                <a16:creationId xmlns:a16="http://schemas.microsoft.com/office/drawing/2014/main" id="{1C625A07-D09B-4549-920F-5AA71991590B}"/>
              </a:ext>
            </a:extLst>
          </p:cNvPr>
          <p:cNvSpPr/>
          <p:nvPr/>
        </p:nvSpPr>
        <p:spPr>
          <a:xfrm>
            <a:off x="552099" y="1832151"/>
            <a:ext cx="8839200" cy="2308324"/>
          </a:xfrm>
          <a:prstGeom prst="rect">
            <a:avLst/>
          </a:prstGeom>
        </p:spPr>
        <p:txBody>
          <a:bodyPr wrap="square">
            <a:spAutoFit/>
          </a:bodyPr>
          <a:lstStyle/>
          <a:p>
            <a:r>
              <a:rPr lang="en-US" sz="2400" dirty="0">
                <a:latin typeface="Courier New"/>
                <a:cs typeface="Courier New"/>
              </a:rPr>
              <a:t>function </a:t>
            </a:r>
            <a:r>
              <a:rPr lang="en-US" sz="2400" b="1" dirty="0" err="1">
                <a:latin typeface="Courier New"/>
                <a:cs typeface="Courier New"/>
              </a:rPr>
              <a:t>getAction</a:t>
            </a:r>
            <a:r>
              <a:rPr lang="en-US" sz="2400" dirty="0">
                <a:latin typeface="Courier New"/>
                <a:cs typeface="Courier New"/>
              </a:rPr>
              <a:t>( </a:t>
            </a:r>
            <a:r>
              <a:rPr lang="en-US" sz="2400" dirty="0" err="1">
                <a:latin typeface="Courier New"/>
                <a:cs typeface="Courier New"/>
              </a:rPr>
              <a:t>numPiecesAvailable</a:t>
            </a:r>
            <a:r>
              <a:rPr lang="en-US" sz="2400" dirty="0">
                <a:latin typeface="Courier New"/>
                <a:cs typeface="Courier New"/>
              </a:rPr>
              <a:t> )</a:t>
            </a:r>
          </a:p>
          <a:p>
            <a:endParaRPr lang="en-US" sz="2400" dirty="0">
              <a:latin typeface="Courier New"/>
              <a:cs typeface="Courier New"/>
            </a:endParaRPr>
          </a:p>
          <a:p>
            <a:r>
              <a:rPr lang="en-US" sz="2400" dirty="0">
                <a:latin typeface="Courier New"/>
                <a:cs typeface="Courier New"/>
              </a:rPr>
              <a:t>	if </a:t>
            </a:r>
            <a:r>
              <a:rPr lang="en-US" sz="2400" dirty="0" err="1">
                <a:latin typeface="Courier New"/>
                <a:cs typeface="Courier New"/>
              </a:rPr>
              <a:t>numPiecesAvailable</a:t>
            </a:r>
            <a:r>
              <a:rPr lang="en-US" sz="2400" dirty="0">
                <a:latin typeface="Courier New"/>
                <a:cs typeface="Courier New"/>
              </a:rPr>
              <a:t> % 3 == 2</a:t>
            </a:r>
          </a:p>
          <a:p>
            <a:r>
              <a:rPr lang="en-US" sz="2400" dirty="0">
                <a:latin typeface="Courier New"/>
                <a:cs typeface="Courier New"/>
              </a:rPr>
              <a:t>		return 2</a:t>
            </a:r>
          </a:p>
          <a:p>
            <a:r>
              <a:rPr lang="en-US" sz="2400" dirty="0">
                <a:latin typeface="Courier New"/>
                <a:cs typeface="Courier New"/>
              </a:rPr>
              <a:t>	else</a:t>
            </a:r>
          </a:p>
          <a:p>
            <a:r>
              <a:rPr lang="en-US" sz="2400" dirty="0">
                <a:latin typeface="Courier New"/>
                <a:cs typeface="Courier New"/>
              </a:rPr>
              <a:t>		return 1</a:t>
            </a:r>
          </a:p>
        </p:txBody>
      </p:sp>
    </p:spTree>
    <p:extLst>
      <p:ext uri="{BB962C8B-B14F-4D97-AF65-F5344CB8AC3E}">
        <p14:creationId xmlns:p14="http://schemas.microsoft.com/office/powerpoint/2010/main" val="195773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569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a:p>
            <a:pPr marL="514350" indent="-514350">
              <a:lnSpc>
                <a:spcPct val="150000"/>
              </a:lnSpc>
              <a:buFont typeface="+mj-lt"/>
              <a:buAutoNum type="alphaUcPeriod"/>
            </a:pPr>
            <a:r>
              <a:rPr lang="en-US" dirty="0"/>
              <a:t>Search / Recursion</a:t>
            </a:r>
          </a:p>
          <a:p>
            <a:pPr marL="514350" indent="-514350">
              <a:lnSpc>
                <a:spcPct val="150000"/>
              </a:lnSpc>
              <a:buFont typeface="+mj-lt"/>
              <a:buAutoNum type="alphaUcPeriod"/>
            </a:pPr>
            <a:r>
              <a:rPr lang="en-US" dirty="0"/>
              <a:t>Encode multiple of 3 pattern</a:t>
            </a:r>
          </a:p>
          <a:p>
            <a:pPr marL="514350" indent="-514350">
              <a:lnSpc>
                <a:spcPct val="150000"/>
              </a:lnSpc>
              <a:buFont typeface="+mj-lt"/>
              <a:buAutoNum type="alphaUcPeriod"/>
            </a:pPr>
            <a:r>
              <a:rPr lang="en-US" dirty="0"/>
              <a:t>Keep stats on winning positions</a:t>
            </a:r>
          </a:p>
        </p:txBody>
      </p:sp>
      <p:sp>
        <p:nvSpPr>
          <p:cNvPr id="11" name="Title 1">
            <a:extLst>
              <a:ext uri="{FF2B5EF4-FFF2-40B4-BE49-F238E27FC236}">
                <a16:creationId xmlns:a16="http://schemas.microsoft.com/office/drawing/2014/main" id="{118E350C-3F6D-462C-B855-A1CADBB9F884}"/>
              </a:ext>
            </a:extLst>
          </p:cNvPr>
          <p:cNvSpPr txBox="1">
            <a:spLocks/>
          </p:cNvSpPr>
          <p:nvPr/>
        </p:nvSpPr>
        <p:spPr>
          <a:xfrm>
            <a:off x="552099" y="367131"/>
            <a:ext cx="10515600" cy="627812"/>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br>
              <a:rPr lang="en-US" dirty="0"/>
            </a:br>
            <a:r>
              <a:rPr lang="en-US" dirty="0"/>
              <a:t>Games </a:t>
            </a:r>
            <a:r>
              <a:rPr lang="mr-IN" dirty="0"/>
              <a:t>–</a:t>
            </a:r>
            <a:r>
              <a:rPr lang="en-US" dirty="0"/>
              <a:t> Three “Intelligent” Agents </a:t>
            </a:r>
          </a:p>
        </p:txBody>
      </p:sp>
      <p:sp>
        <p:nvSpPr>
          <p:cNvPr id="12" name="Content Placeholder 2">
            <a:extLst>
              <a:ext uri="{FF2B5EF4-FFF2-40B4-BE49-F238E27FC236}">
                <a16:creationId xmlns:a16="http://schemas.microsoft.com/office/drawing/2014/main" id="{C3A16E3E-6628-4116-9EC3-2E4B0C867B99}"/>
              </a:ext>
            </a:extLst>
          </p:cNvPr>
          <p:cNvSpPr txBox="1">
            <a:spLocks/>
          </p:cNvSpPr>
          <p:nvPr/>
        </p:nvSpPr>
        <p:spPr>
          <a:xfrm>
            <a:off x="1163782" y="1570554"/>
            <a:ext cx="10794668" cy="46877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lumMod val="75000"/>
                  </a:schemeClr>
                </a:solidFill>
              </a:rPr>
              <a:t>Which agent code is the most “intelligent”?</a:t>
            </a:r>
          </a:p>
        </p:txBody>
      </p:sp>
      <p:sp>
        <p:nvSpPr>
          <p:cNvPr id="13" name="Title 3">
            <a:extLst>
              <a:ext uri="{FF2B5EF4-FFF2-40B4-BE49-F238E27FC236}">
                <a16:creationId xmlns:a16="http://schemas.microsoft.com/office/drawing/2014/main" id="{C556C390-AB4A-456F-BFFF-37DC5ED30E5C}"/>
              </a:ext>
            </a:extLst>
          </p:cNvPr>
          <p:cNvSpPr txBox="1">
            <a:spLocks/>
          </p:cNvSpPr>
          <p:nvPr/>
        </p:nvSpPr>
        <p:spPr>
          <a:xfrm>
            <a:off x="425939" y="220785"/>
            <a:ext cx="8229600" cy="114300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C00000"/>
                </a:solidFill>
              </a:rPr>
              <a:t>Poll 1</a:t>
            </a:r>
            <a:endParaRPr lang="en-US" dirty="0"/>
          </a:p>
        </p:txBody>
      </p:sp>
    </p:spTree>
    <p:extLst>
      <p:ext uri="{BB962C8B-B14F-4D97-AF65-F5344CB8AC3E}">
        <p14:creationId xmlns:p14="http://schemas.microsoft.com/office/powerpoint/2010/main" val="230899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endParaRPr lang="en-US" sz="2800" b="0" dirty="0"/>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endParaRPr lang="en-US" sz="2800" b="0" dirty="0"/>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endParaRPr lang="en-US" sz="2800" b="1" dirty="0"/>
                    </a:p>
                  </a:txBody>
                  <a:tcPr/>
                </a:tc>
                <a:tc>
                  <a:txBody>
                    <a:bodyPr/>
                    <a:lstStyle/>
                    <a:p>
                      <a:pPr algn="ctr"/>
                      <a:endParaRPr lang="en-US" sz="2800" dirty="0"/>
                    </a:p>
                  </a:txBody>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Games </a:t>
            </a:r>
            <a:r>
              <a:rPr lang="mr-IN" dirty="0"/>
              <a:t>–</a:t>
            </a:r>
            <a:r>
              <a:rPr lang="en-US" dirty="0"/>
              <a:t> Three “Intelligent” Agents </a:t>
            </a:r>
          </a:p>
        </p:txBody>
      </p:sp>
      <p:sp>
        <p:nvSpPr>
          <p:cNvPr id="3" name="Content Placeholder 2"/>
          <p:cNvSpPr>
            <a:spLocks noGrp="1"/>
          </p:cNvSpPr>
          <p:nvPr>
            <p:ph idx="1"/>
          </p:nvPr>
        </p:nvSpPr>
        <p:spPr/>
        <p:txBody>
          <a:bodyPr>
            <a:normAutofit/>
          </a:bodyPr>
          <a:lstStyle/>
          <a:p>
            <a:r>
              <a:rPr lang="en-US" dirty="0"/>
              <a:t>C: Record statistics of winning positions</a:t>
            </a:r>
          </a:p>
        </p:txBody>
      </p:sp>
      <p:graphicFrame>
        <p:nvGraphicFramePr>
          <p:cNvPr id="5" name="Table 4"/>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solidFill>
                            <a:srgbClr val="C00000"/>
                          </a:solidFill>
                        </a:rPr>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solidFill>
                            <a:srgbClr val="C00000"/>
                          </a:solidFill>
                        </a:rPr>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t>100%</a:t>
                      </a:r>
                    </a:p>
                  </a:txBody>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160499">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endParaRPr lang="en-US" sz="2800" dirty="0"/>
                    </a:p>
                  </a:txBody>
                  <a:tcPr/>
                </a:tc>
                <a:tc>
                  <a:txBody>
                    <a:bodyPr/>
                    <a:lstStyle/>
                    <a:p>
                      <a:pPr algn="ctr"/>
                      <a:r>
                        <a:rPr lang="en-US" sz="2800" b="0" dirty="0"/>
                        <a:t>100%</a:t>
                      </a:r>
                    </a:p>
                  </a:txBody>
                  <a:tcPr/>
                </a:tc>
                <a:extLst>
                  <a:ext uri="{0D108BD9-81ED-4DB2-BD59-A6C34878D82A}">
                    <a16:rowId xmlns:a16="http://schemas.microsoft.com/office/drawing/2014/main" val="10001"/>
                  </a:ext>
                </a:extLst>
              </a:tr>
              <a:tr h="533400">
                <a:tc>
                  <a:txBody>
                    <a:bodyPr/>
                    <a:lstStyle/>
                    <a:p>
                      <a:pPr algn="ctr"/>
                      <a:r>
                        <a:rPr lang="en-US" sz="2800" dirty="0">
                          <a:solidFill>
                            <a:srgbClr val="C00000"/>
                          </a:solidFill>
                        </a:rPr>
                        <a:t>3</a:t>
                      </a:r>
                    </a:p>
                  </a:txBody>
                  <a:tcPr/>
                </a:tc>
                <a:tc>
                  <a:txBody>
                    <a:bodyPr/>
                    <a:lstStyle/>
                    <a:p>
                      <a:pPr algn="ctr"/>
                      <a:r>
                        <a:rPr lang="en-US" sz="2800" dirty="0">
                          <a:solidFill>
                            <a:srgbClr val="C00000"/>
                          </a:solidFill>
                        </a:rPr>
                        <a:t>0%</a:t>
                      </a:r>
                    </a:p>
                  </a:txBody>
                  <a:tcPr/>
                </a:tc>
                <a:tc>
                  <a:txBody>
                    <a:bodyPr/>
                    <a:lstStyle/>
                    <a:p>
                      <a:pPr algn="ctr"/>
                      <a:endParaRPr lang="en-US" sz="2800" dirty="0"/>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0" dirty="0"/>
                        <a:t>100%</a:t>
                      </a:r>
                    </a:p>
                  </a:txBody>
                  <a:tcPr/>
                </a:tc>
                <a:tc>
                  <a:txBody>
                    <a:bodyPr/>
                    <a:lstStyle/>
                    <a:p>
                      <a:pPr algn="ctr"/>
                      <a:endParaRPr lang="en-US" sz="2800" dirty="0"/>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endParaRPr lang="en-US" sz="2800" dirty="0"/>
                    </a:p>
                  </a:txBody>
                  <a:tcPr/>
                </a:tc>
                <a:tc>
                  <a:txBody>
                    <a:bodyPr/>
                    <a:lstStyle/>
                    <a:p>
                      <a:pPr algn="ctr"/>
                      <a:endParaRPr lang="en-US" sz="2800" b="1" dirty="0"/>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10005"/>
                  </a:ext>
                </a:extLst>
              </a:tr>
              <a:tr h="533400">
                <a:tc>
                  <a:txBody>
                    <a:bodyPr/>
                    <a:lstStyle/>
                    <a:p>
                      <a:pPr algn="ctr"/>
                      <a:r>
                        <a:rPr lang="en-US" sz="2800" dirty="0">
                          <a:solidFill>
                            <a:srgbClr val="C00000"/>
                          </a:solidFill>
                        </a:rPr>
                        <a:t>7</a:t>
                      </a:r>
                    </a:p>
                  </a:txBody>
                  <a:tcPr/>
                </a:tc>
                <a:tc>
                  <a:txBody>
                    <a:bodyPr/>
                    <a:lstStyle/>
                    <a:p>
                      <a:pPr algn="ctr"/>
                      <a:endParaRPr lang="en-US" sz="2800" b="1" dirty="0"/>
                    </a:p>
                  </a:txBody>
                  <a:tcPr/>
                </a:tc>
                <a:tc>
                  <a:txBody>
                    <a:bodyPr/>
                    <a:lstStyle/>
                    <a:p>
                      <a:pPr algn="ctr"/>
                      <a:r>
                        <a:rPr lang="en-US" sz="2800" dirty="0">
                          <a:solidFill>
                            <a:srgbClr val="C00000"/>
                          </a:solidFill>
                        </a:rPr>
                        <a:t>50%</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nvGraphicFramePr>
        <p:xfrm>
          <a:off x="3109354" y="2004924"/>
          <a:ext cx="6019800" cy="3718560"/>
        </p:xfrm>
        <a:graphic>
          <a:graphicData uri="http://schemas.openxmlformats.org/drawingml/2006/table">
            <a:tbl>
              <a:tblPr firstRow="1" bandRow="1">
                <a:tableStyleId>{5C22544A-7EE6-4342-B048-85BDC9FD1C3A}</a:tableStyleId>
              </a:tblPr>
              <a:tblGrid>
                <a:gridCol w="3274847">
                  <a:extLst>
                    <a:ext uri="{9D8B030D-6E8A-4147-A177-3AD203B41FA5}">
                      <a16:colId xmlns:a16="http://schemas.microsoft.com/office/drawing/2014/main" val="20000"/>
                    </a:ext>
                  </a:extLst>
                </a:gridCol>
                <a:gridCol w="1427376">
                  <a:extLst>
                    <a:ext uri="{9D8B030D-6E8A-4147-A177-3AD203B41FA5}">
                      <a16:colId xmlns:a16="http://schemas.microsoft.com/office/drawing/2014/main" val="20001"/>
                    </a:ext>
                  </a:extLst>
                </a:gridCol>
                <a:gridCol w="1317577">
                  <a:extLst>
                    <a:ext uri="{9D8B030D-6E8A-4147-A177-3AD203B41FA5}">
                      <a16:colId xmlns:a16="http://schemas.microsoft.com/office/drawing/2014/main" val="20002"/>
                    </a:ext>
                  </a:extLst>
                </a:gridCol>
              </a:tblGrid>
              <a:tr h="0">
                <a:tc>
                  <a:txBody>
                    <a:bodyPr/>
                    <a:lstStyle/>
                    <a:p>
                      <a:pPr algn="ctr"/>
                      <a:r>
                        <a:rPr lang="en-US" sz="2800" dirty="0"/>
                        <a:t>Pieces Available</a:t>
                      </a:r>
                    </a:p>
                  </a:txBody>
                  <a:tcPr/>
                </a:tc>
                <a:tc>
                  <a:txBody>
                    <a:bodyPr/>
                    <a:lstStyle/>
                    <a:p>
                      <a:pPr algn="ctr"/>
                      <a:r>
                        <a:rPr lang="en-US" sz="2800" dirty="0"/>
                        <a:t>Take 1</a:t>
                      </a:r>
                    </a:p>
                  </a:txBody>
                  <a:tcPr/>
                </a:tc>
                <a:tc>
                  <a:txBody>
                    <a:bodyPr/>
                    <a:lstStyle/>
                    <a:p>
                      <a:pPr algn="ctr"/>
                      <a:r>
                        <a:rPr lang="en-US" sz="2800" dirty="0"/>
                        <a:t>Take</a:t>
                      </a:r>
                      <a:r>
                        <a:rPr lang="en-US" sz="2800" baseline="0" dirty="0"/>
                        <a:t> 2</a:t>
                      </a:r>
                      <a:endParaRPr lang="en-US" sz="2800" dirty="0"/>
                    </a:p>
                  </a:txBody>
                  <a:tcPr/>
                </a:tc>
                <a:extLst>
                  <a:ext uri="{0D108BD9-81ED-4DB2-BD59-A6C34878D82A}">
                    <a16:rowId xmlns:a16="http://schemas.microsoft.com/office/drawing/2014/main" val="10000"/>
                  </a:ext>
                </a:extLst>
              </a:tr>
              <a:tr h="533400">
                <a:tc>
                  <a:txBody>
                    <a:bodyPr/>
                    <a:lstStyle/>
                    <a:p>
                      <a:pPr algn="ctr"/>
                      <a:r>
                        <a:rPr lang="en-US" sz="2800" dirty="0"/>
                        <a:t>2</a:t>
                      </a:r>
                    </a:p>
                  </a:txBody>
                  <a:tcPr/>
                </a:tc>
                <a:tc>
                  <a:txBody>
                    <a:bodyPr/>
                    <a:lstStyle/>
                    <a:p>
                      <a:pPr algn="ctr"/>
                      <a:r>
                        <a:rPr lang="en-US" sz="2800" dirty="0"/>
                        <a:t>0%</a:t>
                      </a:r>
                    </a:p>
                  </a:txBody>
                  <a:tcPr/>
                </a:tc>
                <a:tc>
                  <a:txBody>
                    <a:bodyPr/>
                    <a:lstStyle/>
                    <a:p>
                      <a:pPr algn="ctr"/>
                      <a:r>
                        <a:rPr lang="en-US" sz="2800" b="1" dirty="0">
                          <a:solidFill>
                            <a:srgbClr val="C00000"/>
                          </a:solidFill>
                        </a:rPr>
                        <a:t>100%</a:t>
                      </a:r>
                    </a:p>
                  </a:txBody>
                  <a:tcPr/>
                </a:tc>
                <a:extLst>
                  <a:ext uri="{0D108BD9-81ED-4DB2-BD59-A6C34878D82A}">
                    <a16:rowId xmlns:a16="http://schemas.microsoft.com/office/drawing/2014/main" val="10001"/>
                  </a:ext>
                </a:extLst>
              </a:tr>
              <a:tr h="533400">
                <a:tc>
                  <a:txBody>
                    <a:bodyPr/>
                    <a:lstStyle/>
                    <a:p>
                      <a:pPr algn="ctr"/>
                      <a:r>
                        <a:rPr lang="en-US" sz="2800" dirty="0"/>
                        <a:t>3</a:t>
                      </a:r>
                    </a:p>
                  </a:txBody>
                  <a:tcPr/>
                </a:tc>
                <a:tc>
                  <a:txBody>
                    <a:bodyPr/>
                    <a:lstStyle/>
                    <a:p>
                      <a:pPr algn="ctr"/>
                      <a:r>
                        <a:rPr lang="en-US" sz="2800" dirty="0"/>
                        <a:t>2%</a:t>
                      </a:r>
                    </a:p>
                  </a:txBody>
                  <a:tcPr/>
                </a:tc>
                <a:tc>
                  <a:txBody>
                    <a:bodyPr/>
                    <a:lstStyle/>
                    <a:p>
                      <a:pPr algn="ctr"/>
                      <a:r>
                        <a:rPr lang="en-US" sz="2800" dirty="0"/>
                        <a:t>0%</a:t>
                      </a:r>
                    </a:p>
                  </a:txBody>
                  <a:tcPr/>
                </a:tc>
                <a:extLst>
                  <a:ext uri="{0D108BD9-81ED-4DB2-BD59-A6C34878D82A}">
                    <a16:rowId xmlns:a16="http://schemas.microsoft.com/office/drawing/2014/main" val="10002"/>
                  </a:ext>
                </a:extLst>
              </a:tr>
              <a:tr h="533400">
                <a:tc>
                  <a:txBody>
                    <a:bodyPr/>
                    <a:lstStyle/>
                    <a:p>
                      <a:pPr algn="ctr"/>
                      <a:r>
                        <a:rPr lang="en-US" sz="2800" dirty="0"/>
                        <a:t>4</a:t>
                      </a:r>
                    </a:p>
                  </a:txBody>
                  <a:tcPr/>
                </a:tc>
                <a:tc>
                  <a:txBody>
                    <a:bodyPr/>
                    <a:lstStyle/>
                    <a:p>
                      <a:pPr algn="ctr"/>
                      <a:r>
                        <a:rPr lang="en-US" sz="2800" b="1" dirty="0">
                          <a:solidFill>
                            <a:srgbClr val="C00000"/>
                          </a:solidFill>
                        </a:rPr>
                        <a:t>75%</a:t>
                      </a:r>
                    </a:p>
                  </a:txBody>
                  <a:tcPr/>
                </a:tc>
                <a:tc>
                  <a:txBody>
                    <a:bodyPr/>
                    <a:lstStyle/>
                    <a:p>
                      <a:pPr algn="ctr"/>
                      <a:r>
                        <a:rPr lang="en-US" sz="2800" dirty="0"/>
                        <a:t>2%</a:t>
                      </a:r>
                    </a:p>
                  </a:txBody>
                  <a:tcPr/>
                </a:tc>
                <a:extLst>
                  <a:ext uri="{0D108BD9-81ED-4DB2-BD59-A6C34878D82A}">
                    <a16:rowId xmlns:a16="http://schemas.microsoft.com/office/drawing/2014/main" val="10003"/>
                  </a:ext>
                </a:extLst>
              </a:tr>
              <a:tr h="533400">
                <a:tc>
                  <a:txBody>
                    <a:bodyPr/>
                    <a:lstStyle/>
                    <a:p>
                      <a:pPr algn="ctr"/>
                      <a:r>
                        <a:rPr lang="en-US" sz="2800" dirty="0"/>
                        <a:t>5</a:t>
                      </a:r>
                    </a:p>
                  </a:txBody>
                  <a:tcPr/>
                </a:tc>
                <a:tc>
                  <a:txBody>
                    <a:bodyPr/>
                    <a:lstStyle/>
                    <a:p>
                      <a:pPr algn="ctr"/>
                      <a:r>
                        <a:rPr lang="en-US" sz="2800" dirty="0"/>
                        <a:t>4%</a:t>
                      </a:r>
                    </a:p>
                  </a:txBody>
                  <a:tcPr/>
                </a:tc>
                <a:tc>
                  <a:txBody>
                    <a:bodyPr/>
                    <a:lstStyle/>
                    <a:p>
                      <a:pPr algn="ctr"/>
                      <a:r>
                        <a:rPr lang="en-US" sz="2800" b="1" dirty="0">
                          <a:solidFill>
                            <a:srgbClr val="C00000"/>
                          </a:solidFill>
                        </a:rPr>
                        <a:t>68%</a:t>
                      </a:r>
                    </a:p>
                  </a:txBody>
                  <a:tcPr/>
                </a:tc>
                <a:extLst>
                  <a:ext uri="{0D108BD9-81ED-4DB2-BD59-A6C34878D82A}">
                    <a16:rowId xmlns:a16="http://schemas.microsoft.com/office/drawing/2014/main" val="10004"/>
                  </a:ext>
                </a:extLst>
              </a:tr>
              <a:tr h="533400">
                <a:tc>
                  <a:txBody>
                    <a:bodyPr/>
                    <a:lstStyle/>
                    <a:p>
                      <a:pPr algn="ctr"/>
                      <a:r>
                        <a:rPr lang="en-US" sz="2800" dirty="0"/>
                        <a:t>6</a:t>
                      </a:r>
                    </a:p>
                  </a:txBody>
                  <a:tcPr/>
                </a:tc>
                <a:tc>
                  <a:txBody>
                    <a:bodyPr/>
                    <a:lstStyle/>
                    <a:p>
                      <a:pPr algn="ctr"/>
                      <a:r>
                        <a:rPr lang="en-US" sz="2800" dirty="0"/>
                        <a:t>5%</a:t>
                      </a:r>
                    </a:p>
                  </a:txBody>
                  <a:tcPr/>
                </a:tc>
                <a:tc>
                  <a:txBody>
                    <a:bodyPr/>
                    <a:lstStyle/>
                    <a:p>
                      <a:pPr algn="ctr"/>
                      <a:r>
                        <a:rPr lang="en-US" sz="2800" dirty="0"/>
                        <a:t>6%</a:t>
                      </a:r>
                    </a:p>
                  </a:txBody>
                  <a:tcPr/>
                </a:tc>
                <a:extLst>
                  <a:ext uri="{0D108BD9-81ED-4DB2-BD59-A6C34878D82A}">
                    <a16:rowId xmlns:a16="http://schemas.microsoft.com/office/drawing/2014/main" val="10005"/>
                  </a:ext>
                </a:extLst>
              </a:tr>
              <a:tr h="533400">
                <a:tc>
                  <a:txBody>
                    <a:bodyPr/>
                    <a:lstStyle/>
                    <a:p>
                      <a:pPr algn="ctr"/>
                      <a:r>
                        <a:rPr lang="en-US" sz="2800" dirty="0"/>
                        <a:t>7</a:t>
                      </a:r>
                    </a:p>
                  </a:txBody>
                  <a:tcPr/>
                </a:tc>
                <a:tc>
                  <a:txBody>
                    <a:bodyPr/>
                    <a:lstStyle/>
                    <a:p>
                      <a:pPr algn="ctr"/>
                      <a:r>
                        <a:rPr lang="en-US" sz="2800" b="1" dirty="0">
                          <a:solidFill>
                            <a:srgbClr val="C00000"/>
                          </a:solidFill>
                        </a:rPr>
                        <a:t>60%</a:t>
                      </a:r>
                    </a:p>
                  </a:txBody>
                  <a:tcPr/>
                </a:tc>
                <a:tc>
                  <a:txBody>
                    <a:bodyPr/>
                    <a:lstStyle/>
                    <a:p>
                      <a:pPr algn="ctr"/>
                      <a:r>
                        <a:rPr lang="en-US" sz="2800" dirty="0"/>
                        <a:t>5%</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5674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Breakthrough!</a:t>
            </a:r>
          </a:p>
        </p:txBody>
      </p:sp>
      <p:pic>
        <p:nvPicPr>
          <p:cNvPr id="6" name="Picture 5" descr="Screen Shot 2015-03-04 at 3.36.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1369379"/>
            <a:ext cx="8432800" cy="4498021"/>
          </a:xfrm>
          <a:prstGeom prst="rect">
            <a:avLst/>
          </a:prstGeom>
          <a:ln>
            <a:solidFill>
              <a:srgbClr val="000000"/>
            </a:solidFill>
          </a:ln>
        </p:spPr>
      </p:pic>
      <p:sp>
        <p:nvSpPr>
          <p:cNvPr id="7" name="Title 3"/>
          <p:cNvSpPr txBox="1">
            <a:spLocks/>
          </p:cNvSpPr>
          <p:nvPr/>
        </p:nvSpPr>
        <p:spPr>
          <a:xfrm>
            <a:off x="1016000" y="6145981"/>
            <a:ext cx="10489299" cy="432620"/>
          </a:xfrm>
          <a:prstGeom prst="rect">
            <a:avLst/>
          </a:prstGeom>
        </p:spPr>
        <p:txBody>
          <a:bodyPr vert="horz" lIns="121920" tIns="60960" rIns="121920" bIns="6096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hlinkClick r:id="rId4"/>
              </a:rPr>
              <a:t>https://www.youtube.com/watch?v=EfGD2qveGdQ</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0664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8BC0-5795-573D-7A3E-E3E9641855D4}"/>
              </a:ext>
            </a:extLst>
          </p:cNvPr>
          <p:cNvSpPr>
            <a:spLocks noGrp="1"/>
          </p:cNvSpPr>
          <p:nvPr>
            <p:ph type="title"/>
          </p:nvPr>
        </p:nvSpPr>
        <p:spPr/>
        <p:txBody>
          <a:bodyPr/>
          <a:lstStyle/>
          <a:p>
            <a:r>
              <a:rPr lang="en-US" dirty="0"/>
              <a:t>What is "</a:t>
            </a:r>
            <a:r>
              <a:rPr lang="en-US" dirty="0" err="1"/>
              <a:t>Aritifical</a:t>
            </a:r>
            <a:r>
              <a:rPr lang="en-US" dirty="0"/>
              <a:t> Intelligence"?</a:t>
            </a:r>
          </a:p>
        </p:txBody>
      </p:sp>
      <p:sp>
        <p:nvSpPr>
          <p:cNvPr id="3" name="Text Placeholder 2">
            <a:extLst>
              <a:ext uri="{FF2B5EF4-FFF2-40B4-BE49-F238E27FC236}">
                <a16:creationId xmlns:a16="http://schemas.microsoft.com/office/drawing/2014/main" id="{8E7FF637-72D2-EF52-E979-B365F098C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92252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dirty="0"/>
              <a:t>It is the science and engineering of making intelligent machines, especially intelligent computer programs</a:t>
            </a:r>
          </a:p>
          <a:p>
            <a:pPr lvl="1"/>
            <a:endParaRPr lang="en-US" dirty="0"/>
          </a:p>
          <a:p>
            <a:r>
              <a:rPr lang="en-US" dirty="0"/>
              <a:t>What is intelligence</a:t>
            </a:r>
          </a:p>
          <a:p>
            <a:pPr lvl="1"/>
            <a:r>
              <a:rPr lang="en-US" dirty="0"/>
              <a:t>Intelligence is the computational part of the ability to achieve goals in the world</a:t>
            </a:r>
          </a:p>
        </p:txBody>
      </p:sp>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http://www-</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formal.stanford.edu</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jmc</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whatisai.html</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15841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94A7-4A93-2EC8-9639-684EA03F2718}"/>
              </a:ext>
            </a:extLst>
          </p:cNvPr>
          <p:cNvSpPr>
            <a:spLocks noGrp="1"/>
          </p:cNvSpPr>
          <p:nvPr>
            <p:ph type="title"/>
          </p:nvPr>
        </p:nvSpPr>
        <p:spPr/>
        <p:txBody>
          <a:bodyPr/>
          <a:lstStyle/>
          <a:p>
            <a:r>
              <a:rPr lang="en-US" dirty="0"/>
              <a:t>What do we mean by "Artificial Intelligence"?</a:t>
            </a:r>
          </a:p>
        </p:txBody>
      </p:sp>
      <p:sp>
        <p:nvSpPr>
          <p:cNvPr id="3" name="Content Placeholder 2">
            <a:extLst>
              <a:ext uri="{FF2B5EF4-FFF2-40B4-BE49-F238E27FC236}">
                <a16:creationId xmlns:a16="http://schemas.microsoft.com/office/drawing/2014/main" id="{53487D02-E7FD-1BD6-FDD3-B68FFBCDE65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0533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94A7-4A93-2EC8-9639-684EA03F2718}"/>
              </a:ext>
            </a:extLst>
          </p:cNvPr>
          <p:cNvSpPr>
            <a:spLocks noGrp="1"/>
          </p:cNvSpPr>
          <p:nvPr>
            <p:ph type="title"/>
          </p:nvPr>
        </p:nvSpPr>
        <p:spPr/>
        <p:txBody>
          <a:bodyPr/>
          <a:lstStyle/>
          <a:p>
            <a:r>
              <a:rPr lang="en-US" dirty="0"/>
              <a:t>What do we mean by "</a:t>
            </a:r>
            <a:r>
              <a:rPr lang="en-US" dirty="0">
                <a:solidFill>
                  <a:schemeClr val="bg2"/>
                </a:solidFill>
              </a:rPr>
              <a:t>Artificial </a:t>
            </a:r>
            <a:r>
              <a:rPr lang="en-US" dirty="0"/>
              <a:t>Intelligence"?</a:t>
            </a:r>
          </a:p>
        </p:txBody>
      </p:sp>
      <p:sp>
        <p:nvSpPr>
          <p:cNvPr id="3" name="Content Placeholder 2">
            <a:extLst>
              <a:ext uri="{FF2B5EF4-FFF2-40B4-BE49-F238E27FC236}">
                <a16:creationId xmlns:a16="http://schemas.microsoft.com/office/drawing/2014/main" id="{53487D02-E7FD-1BD6-FDD3-B68FFBCDE658}"/>
              </a:ext>
            </a:extLst>
          </p:cNvPr>
          <p:cNvSpPr>
            <a:spLocks noGrp="1"/>
          </p:cNvSpPr>
          <p:nvPr>
            <p:ph idx="1"/>
          </p:nvPr>
        </p:nvSpPr>
        <p:spPr/>
        <p:txBody>
          <a:bodyPr/>
          <a:lstStyle/>
          <a:p>
            <a:r>
              <a:rPr lang="en-US" dirty="0"/>
              <a:t>Which of these is more intelligent?</a:t>
            </a:r>
          </a:p>
          <a:p>
            <a:endParaRPr lang="en-US" dirty="0"/>
          </a:p>
        </p:txBody>
      </p:sp>
      <p:pic>
        <p:nvPicPr>
          <p:cNvPr id="5" name="Picture 4">
            <a:extLst>
              <a:ext uri="{FF2B5EF4-FFF2-40B4-BE49-F238E27FC236}">
                <a16:creationId xmlns:a16="http://schemas.microsoft.com/office/drawing/2014/main" id="{54756853-7153-4B9B-2541-D2062D556F91}"/>
              </a:ext>
            </a:extLst>
          </p:cNvPr>
          <p:cNvPicPr>
            <a:picLocks noChangeAspect="1"/>
          </p:cNvPicPr>
          <p:nvPr/>
        </p:nvPicPr>
        <p:blipFill>
          <a:blip r:embed="rId2"/>
          <a:stretch>
            <a:fillRect/>
          </a:stretch>
        </p:blipFill>
        <p:spPr>
          <a:xfrm>
            <a:off x="1025588" y="2132947"/>
            <a:ext cx="4252156" cy="3811031"/>
          </a:xfrm>
          <a:prstGeom prst="rect">
            <a:avLst/>
          </a:prstGeom>
        </p:spPr>
      </p:pic>
      <p:pic>
        <p:nvPicPr>
          <p:cNvPr id="7" name="Picture 6">
            <a:extLst>
              <a:ext uri="{FF2B5EF4-FFF2-40B4-BE49-F238E27FC236}">
                <a16:creationId xmlns:a16="http://schemas.microsoft.com/office/drawing/2014/main" id="{7C47CC66-2F49-EC0F-BE07-94E8761D12EA}"/>
              </a:ext>
            </a:extLst>
          </p:cNvPr>
          <p:cNvPicPr>
            <a:picLocks noChangeAspect="1"/>
          </p:cNvPicPr>
          <p:nvPr/>
        </p:nvPicPr>
        <p:blipFill>
          <a:blip r:embed="rId3"/>
          <a:stretch>
            <a:fillRect/>
          </a:stretch>
        </p:blipFill>
        <p:spPr>
          <a:xfrm>
            <a:off x="5671695" y="2041072"/>
            <a:ext cx="5583050" cy="3902906"/>
          </a:xfrm>
          <a:prstGeom prst="rect">
            <a:avLst/>
          </a:prstGeom>
        </p:spPr>
      </p:pic>
    </p:spTree>
    <p:extLst>
      <p:ext uri="{BB962C8B-B14F-4D97-AF65-F5344CB8AC3E}">
        <p14:creationId xmlns:p14="http://schemas.microsoft.com/office/powerpoint/2010/main" val="1993565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81C0-010D-45A0-BED3-683DE4DF45C9}"/>
              </a:ext>
            </a:extLst>
          </p:cNvPr>
          <p:cNvSpPr>
            <a:spLocks noGrp="1"/>
          </p:cNvSpPr>
          <p:nvPr>
            <p:ph type="title"/>
          </p:nvPr>
        </p:nvSpPr>
        <p:spPr/>
        <p:txBody>
          <a:bodyPr/>
          <a:lstStyle/>
          <a:p>
            <a:r>
              <a:rPr lang="en-US" dirty="0"/>
              <a:t>Attributes of Intelligence</a:t>
            </a:r>
          </a:p>
        </p:txBody>
      </p:sp>
    </p:spTree>
    <p:extLst>
      <p:ext uri="{BB962C8B-B14F-4D97-AF65-F5344CB8AC3E}">
        <p14:creationId xmlns:p14="http://schemas.microsoft.com/office/powerpoint/2010/main" val="2046919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6C93ED-741F-1437-82A4-9BB31797B1F2}"/>
              </a:ext>
            </a:extLst>
          </p:cNvPr>
          <p:cNvPicPr>
            <a:picLocks noChangeAspect="1"/>
          </p:cNvPicPr>
          <p:nvPr/>
        </p:nvPicPr>
        <p:blipFill>
          <a:blip r:embed="rId3"/>
          <a:stretch>
            <a:fillRect/>
          </a:stretch>
        </p:blipFill>
        <p:spPr>
          <a:xfrm>
            <a:off x="9833242" y="1600300"/>
            <a:ext cx="1839134" cy="2340716"/>
          </a:xfrm>
          <a:prstGeom prst="rect">
            <a:avLst/>
          </a:prstGeom>
        </p:spPr>
      </p:pic>
      <p:pic>
        <p:nvPicPr>
          <p:cNvPr id="28" name="Picture 27">
            <a:extLst>
              <a:ext uri="{FF2B5EF4-FFF2-40B4-BE49-F238E27FC236}">
                <a16:creationId xmlns:a16="http://schemas.microsoft.com/office/drawing/2014/main" id="{11ADE007-01D8-7F23-A408-2E52C4586057}"/>
              </a:ext>
            </a:extLst>
          </p:cNvPr>
          <p:cNvPicPr>
            <a:picLocks noChangeAspect="1"/>
          </p:cNvPicPr>
          <p:nvPr/>
        </p:nvPicPr>
        <p:blipFill>
          <a:blip r:embed="rId4"/>
          <a:stretch>
            <a:fillRect/>
          </a:stretch>
        </p:blipFill>
        <p:spPr>
          <a:xfrm>
            <a:off x="7731524" y="1555515"/>
            <a:ext cx="2011017" cy="4697801"/>
          </a:xfrm>
          <a:prstGeom prst="rect">
            <a:avLst/>
          </a:prstGeom>
        </p:spPr>
      </p:pic>
      <p:sp>
        <p:nvSpPr>
          <p:cNvPr id="2" name="Title 1"/>
          <p:cNvSpPr>
            <a:spLocks noGrp="1"/>
          </p:cNvSpPr>
          <p:nvPr>
            <p:ph type="title"/>
          </p:nvPr>
        </p:nvSpPr>
        <p:spPr/>
        <p:txBody>
          <a:bodyPr/>
          <a:lstStyle/>
          <a:p>
            <a:r>
              <a:rPr lang="en-US" dirty="0"/>
              <a:t>Course Team</a:t>
            </a:r>
          </a:p>
        </p:txBody>
      </p:sp>
      <p:pic>
        <p:nvPicPr>
          <p:cNvPr id="8" name="Picture 2" descr="Profile">
            <a:extLst>
              <a:ext uri="{FF2B5EF4-FFF2-40B4-BE49-F238E27FC236}">
                <a16:creationId xmlns:a16="http://schemas.microsoft.com/office/drawing/2014/main" id="{09E35445-E6DB-4459-993F-4C2AE3C24C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1171" y="1679447"/>
            <a:ext cx="1609975" cy="1609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9">
            <a:extLst>
              <a:ext uri="{FF2B5EF4-FFF2-40B4-BE49-F238E27FC236}">
                <a16:creationId xmlns:a16="http://schemas.microsoft.com/office/drawing/2014/main" id="{619E9A80-802D-4948-BB87-DEA2B5C954B6}"/>
              </a:ext>
            </a:extLst>
          </p:cNvPr>
          <p:cNvSpPr txBox="1">
            <a:spLocks noChangeArrowheads="1"/>
          </p:cNvSpPr>
          <p:nvPr/>
        </p:nvSpPr>
        <p:spPr bwMode="auto">
          <a:xfrm>
            <a:off x="5988528" y="927703"/>
            <a:ext cx="3544128"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Teaching Assistants </a:t>
            </a:r>
          </a:p>
        </p:txBody>
      </p:sp>
      <p:sp>
        <p:nvSpPr>
          <p:cNvPr id="10" name="Text Box 21">
            <a:extLst>
              <a:ext uri="{FF2B5EF4-FFF2-40B4-BE49-F238E27FC236}">
                <a16:creationId xmlns:a16="http://schemas.microsoft.com/office/drawing/2014/main" id="{2EEDA8D7-3DB9-499C-8112-67EE556589C2}"/>
              </a:ext>
            </a:extLst>
          </p:cNvPr>
          <p:cNvSpPr txBox="1">
            <a:spLocks noChangeArrowheads="1"/>
          </p:cNvSpPr>
          <p:nvPr/>
        </p:nvSpPr>
        <p:spPr bwMode="auto">
          <a:xfrm>
            <a:off x="613118" y="1097536"/>
            <a:ext cx="1828800"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Instructor</a:t>
            </a:r>
          </a:p>
        </p:txBody>
      </p:sp>
      <p:sp>
        <p:nvSpPr>
          <p:cNvPr id="11" name="Text Box 14">
            <a:extLst>
              <a:ext uri="{FF2B5EF4-FFF2-40B4-BE49-F238E27FC236}">
                <a16:creationId xmlns:a16="http://schemas.microsoft.com/office/drawing/2014/main" id="{4CFBFC7B-995F-492A-9788-42E6DCD8C0D7}"/>
              </a:ext>
            </a:extLst>
          </p:cNvPr>
          <p:cNvSpPr txBox="1">
            <a:spLocks noChangeArrowheads="1"/>
          </p:cNvSpPr>
          <p:nvPr/>
        </p:nvSpPr>
        <p:spPr bwMode="auto">
          <a:xfrm>
            <a:off x="721173" y="3289422"/>
            <a:ext cx="1609975" cy="420562"/>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133" dirty="0">
                <a:solidFill>
                  <a:schemeClr val="accent5">
                    <a:lumMod val="75000"/>
                  </a:schemeClr>
                </a:solidFill>
                <a:latin typeface="Calibri"/>
                <a:cs typeface="Calibri"/>
              </a:rPr>
              <a:t>Pat Virtue</a:t>
            </a:r>
          </a:p>
        </p:txBody>
      </p:sp>
      <p:pic>
        <p:nvPicPr>
          <p:cNvPr id="4" name="Picture 3">
            <a:extLst>
              <a:ext uri="{FF2B5EF4-FFF2-40B4-BE49-F238E27FC236}">
                <a16:creationId xmlns:a16="http://schemas.microsoft.com/office/drawing/2014/main" id="{439F173D-F232-A352-0E0B-7F37D904B99E}"/>
              </a:ext>
            </a:extLst>
          </p:cNvPr>
          <p:cNvPicPr>
            <a:picLocks noChangeAspect="1"/>
          </p:cNvPicPr>
          <p:nvPr/>
        </p:nvPicPr>
        <p:blipFill>
          <a:blip r:embed="rId6"/>
          <a:stretch>
            <a:fillRect/>
          </a:stretch>
        </p:blipFill>
        <p:spPr>
          <a:xfrm>
            <a:off x="519624" y="3941016"/>
            <a:ext cx="2013068" cy="2322771"/>
          </a:xfrm>
          <a:prstGeom prst="rect">
            <a:avLst/>
          </a:prstGeom>
        </p:spPr>
      </p:pic>
      <p:pic>
        <p:nvPicPr>
          <p:cNvPr id="6" name="Picture 5">
            <a:extLst>
              <a:ext uri="{FF2B5EF4-FFF2-40B4-BE49-F238E27FC236}">
                <a16:creationId xmlns:a16="http://schemas.microsoft.com/office/drawing/2014/main" id="{EEEBD83C-A429-4C01-4CC7-3167B43FDA92}"/>
              </a:ext>
            </a:extLst>
          </p:cNvPr>
          <p:cNvPicPr>
            <a:picLocks noChangeAspect="1"/>
          </p:cNvPicPr>
          <p:nvPr/>
        </p:nvPicPr>
        <p:blipFill>
          <a:blip r:embed="rId7"/>
          <a:stretch>
            <a:fillRect/>
          </a:stretch>
        </p:blipFill>
        <p:spPr>
          <a:xfrm>
            <a:off x="3737225" y="1555515"/>
            <a:ext cx="4133780" cy="4771003"/>
          </a:xfrm>
          <a:prstGeom prst="rect">
            <a:avLst/>
          </a:prstGeom>
        </p:spPr>
      </p:pic>
      <p:pic>
        <p:nvPicPr>
          <p:cNvPr id="32" name="Picture 31">
            <a:extLst>
              <a:ext uri="{FF2B5EF4-FFF2-40B4-BE49-F238E27FC236}">
                <a16:creationId xmlns:a16="http://schemas.microsoft.com/office/drawing/2014/main" id="{E762E0CC-832E-4784-BDC5-DEFA0F0B1562}"/>
              </a:ext>
            </a:extLst>
          </p:cNvPr>
          <p:cNvPicPr>
            <a:picLocks noChangeAspect="1"/>
          </p:cNvPicPr>
          <p:nvPr/>
        </p:nvPicPr>
        <p:blipFill>
          <a:blip r:embed="rId8"/>
          <a:stretch>
            <a:fillRect/>
          </a:stretch>
        </p:blipFill>
        <p:spPr>
          <a:xfrm>
            <a:off x="9871286" y="3975961"/>
            <a:ext cx="1833394" cy="2277355"/>
          </a:xfrm>
          <a:prstGeom prst="rect">
            <a:avLst/>
          </a:prstGeom>
        </p:spPr>
      </p:pic>
    </p:spTree>
    <p:extLst>
      <p:ext uri="{BB962C8B-B14F-4D97-AF65-F5344CB8AC3E}">
        <p14:creationId xmlns:p14="http://schemas.microsoft.com/office/powerpoint/2010/main" val="101878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AC71-EDF3-E364-192E-012E3DF7981D}"/>
              </a:ext>
            </a:extLst>
          </p:cNvPr>
          <p:cNvSpPr>
            <a:spLocks noGrp="1"/>
          </p:cNvSpPr>
          <p:nvPr>
            <p:ph type="title"/>
          </p:nvPr>
        </p:nvSpPr>
        <p:spPr/>
        <p:txBody>
          <a:bodyPr/>
          <a:lstStyle/>
          <a:p>
            <a:r>
              <a:rPr lang="en-US" dirty="0"/>
              <a:t>How intelligence are these agents?</a:t>
            </a:r>
          </a:p>
        </p:txBody>
      </p:sp>
      <p:sp>
        <p:nvSpPr>
          <p:cNvPr id="3" name="Content Placeholder 2">
            <a:extLst>
              <a:ext uri="{FF2B5EF4-FFF2-40B4-BE49-F238E27FC236}">
                <a16:creationId xmlns:a16="http://schemas.microsoft.com/office/drawing/2014/main" id="{ACBC5B33-0E55-95A3-6BC2-E57563B611E8}"/>
              </a:ext>
            </a:extLst>
          </p:cNvPr>
          <p:cNvSpPr>
            <a:spLocks noGrp="1"/>
          </p:cNvSpPr>
          <p:nvPr>
            <p:ph idx="1"/>
          </p:nvPr>
        </p:nvSpPr>
        <p:spPr/>
        <p:txBody>
          <a:bodyPr/>
          <a:lstStyle/>
          <a:p>
            <a:r>
              <a:rPr lang="en-US" dirty="0"/>
              <a:t>Exercise:</a:t>
            </a:r>
          </a:p>
          <a:p>
            <a:r>
              <a:rPr lang="en-US" dirty="0">
                <a:hlinkClick r:id="rId2"/>
              </a:rPr>
              <a:t>https://www.cs.cmu.edu/~pvirtue/AIS/sorting-intelligence/sorting.html</a:t>
            </a:r>
            <a:endParaRPr lang="en-US" dirty="0"/>
          </a:p>
          <a:p>
            <a:endParaRPr lang="en-US" dirty="0"/>
          </a:p>
        </p:txBody>
      </p:sp>
      <p:pic>
        <p:nvPicPr>
          <p:cNvPr id="6" name="Picture 5">
            <a:extLst>
              <a:ext uri="{FF2B5EF4-FFF2-40B4-BE49-F238E27FC236}">
                <a16:creationId xmlns:a16="http://schemas.microsoft.com/office/drawing/2014/main" id="{854D622F-55EE-594B-3215-A95AB2421616}"/>
              </a:ext>
            </a:extLst>
          </p:cNvPr>
          <p:cNvPicPr>
            <a:picLocks noChangeAspect="1"/>
          </p:cNvPicPr>
          <p:nvPr/>
        </p:nvPicPr>
        <p:blipFill>
          <a:blip r:embed="rId3"/>
          <a:stretch>
            <a:fillRect/>
          </a:stretch>
        </p:blipFill>
        <p:spPr>
          <a:xfrm>
            <a:off x="1246413" y="2220709"/>
            <a:ext cx="9312729" cy="4460636"/>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598BE67-E3C5-A656-A1ED-36AD792C7C40}"/>
                  </a:ext>
                </a:extLst>
              </p14:cNvPr>
              <p14:cNvContentPartPr/>
              <p14:nvPr/>
            </p14:nvContentPartPr>
            <p14:xfrm>
              <a:off x="8832240" y="390240"/>
              <a:ext cx="1440" cy="2160"/>
            </p14:xfrm>
          </p:contentPart>
        </mc:Choice>
        <mc:Fallback xmlns="">
          <p:pic>
            <p:nvPicPr>
              <p:cNvPr id="4" name="Ink 3">
                <a:extLst>
                  <a:ext uri="{FF2B5EF4-FFF2-40B4-BE49-F238E27FC236}">
                    <a16:creationId xmlns:a16="http://schemas.microsoft.com/office/drawing/2014/main" id="{8598BE67-E3C5-A656-A1ED-36AD792C7C40}"/>
                  </a:ext>
                </a:extLst>
              </p:cNvPr>
              <p:cNvPicPr/>
              <p:nvPr/>
            </p:nvPicPr>
            <p:blipFill>
              <a:blip r:embed="rId5"/>
              <a:stretch>
                <a:fillRect/>
              </a:stretch>
            </p:blipFill>
            <p:spPr>
              <a:xfrm>
                <a:off x="2007720" y="30240"/>
                <a:ext cx="10022760" cy="6129000"/>
              </a:xfrm>
              <a:prstGeom prst="rect">
                <a:avLst/>
              </a:prstGeom>
            </p:spPr>
          </p:pic>
        </mc:Fallback>
      </mc:AlternateContent>
    </p:spTree>
    <p:extLst>
      <p:ext uri="{BB962C8B-B14F-4D97-AF65-F5344CB8AC3E}">
        <p14:creationId xmlns:p14="http://schemas.microsoft.com/office/powerpoint/2010/main" val="2356268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Which is more intelligent?</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Robotics</a:t>
            </a:r>
          </a:p>
          <a:p>
            <a:pPr marL="457200" indent="-457200">
              <a:buFont typeface="Wingdings" panose="05000000000000000000" pitchFamily="2" charset="2"/>
              <a:buChar char="§"/>
            </a:pPr>
            <a:r>
              <a:rPr lang="en-US" dirty="0">
                <a:solidFill>
                  <a:schemeClr val="tx1"/>
                </a:solidFill>
              </a:rPr>
              <a:t>Robot that assemble cars in factory</a:t>
            </a:r>
          </a:p>
          <a:p>
            <a:pPr marL="457200" indent="-457200">
              <a:buFont typeface="Wingdings" panose="05000000000000000000" pitchFamily="2" charset="2"/>
              <a:buChar char="§"/>
            </a:pPr>
            <a:r>
              <a:rPr lang="en-US" sz="2800" dirty="0">
                <a:solidFill>
                  <a:schemeClr val="tx1"/>
                </a:solidFill>
              </a:rPr>
              <a:t>Robot that fold clothes</a:t>
            </a:r>
            <a:endParaRPr lang="en-US" sz="2800" dirty="0"/>
          </a:p>
          <a:p>
            <a:endParaRPr lang="en-US" dirty="0"/>
          </a:p>
        </p:txBody>
      </p:sp>
      <p:pic>
        <p:nvPicPr>
          <p:cNvPr id="4" name="Picture 3">
            <a:extLst>
              <a:ext uri="{FF2B5EF4-FFF2-40B4-BE49-F238E27FC236}">
                <a16:creationId xmlns:a16="http://schemas.microsoft.com/office/drawing/2014/main" id="{E7C688DE-27BC-4421-AC5F-269019438C5A}"/>
              </a:ext>
            </a:extLst>
          </p:cNvPr>
          <p:cNvPicPr>
            <a:picLocks noChangeAspect="1"/>
          </p:cNvPicPr>
          <p:nvPr/>
        </p:nvPicPr>
        <p:blipFill rotWithShape="1">
          <a:blip r:embed="rId2"/>
          <a:srcRect l="11471"/>
          <a:stretch/>
        </p:blipFill>
        <p:spPr>
          <a:xfrm>
            <a:off x="1094509" y="2999510"/>
            <a:ext cx="4638681" cy="2641854"/>
          </a:xfrm>
          <a:prstGeom prst="rect">
            <a:avLst/>
          </a:prstGeom>
        </p:spPr>
      </p:pic>
      <p:sp>
        <p:nvSpPr>
          <p:cNvPr id="8" name="TextBox 7">
            <a:extLst>
              <a:ext uri="{FF2B5EF4-FFF2-40B4-BE49-F238E27FC236}">
                <a16:creationId xmlns:a16="http://schemas.microsoft.com/office/drawing/2014/main" id="{14679FDD-B6E5-402C-8E19-6F22D3698579}"/>
              </a:ext>
            </a:extLst>
          </p:cNvPr>
          <p:cNvSpPr txBox="1"/>
          <p:nvPr/>
        </p:nvSpPr>
        <p:spPr>
          <a:xfrm>
            <a:off x="761999" y="5853192"/>
            <a:ext cx="6634844" cy="707886"/>
          </a:xfrm>
          <a:prstGeom prst="rect">
            <a:avLst/>
          </a:prstGeom>
          <a:noFill/>
        </p:spPr>
        <p:txBody>
          <a:bodyPr wrap="square">
            <a:spAutoFit/>
          </a:bodyPr>
          <a:lstStyle/>
          <a:p>
            <a:r>
              <a:rPr lang="en-US" sz="2000" dirty="0">
                <a:hlinkClick r:id="rId3"/>
              </a:rPr>
              <a:t>https://www.youtube.com/watch?v=pxLpsSkEtuY</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AE99BA40-DFDA-CFF0-73C7-AB1D8EA0C0AC}"/>
              </a:ext>
            </a:extLst>
          </p:cNvPr>
          <p:cNvPicPr>
            <a:picLocks noChangeAspect="1"/>
          </p:cNvPicPr>
          <p:nvPr/>
        </p:nvPicPr>
        <p:blipFill>
          <a:blip r:embed="rId5"/>
          <a:stretch>
            <a:fillRect/>
          </a:stretch>
        </p:blipFill>
        <p:spPr>
          <a:xfrm>
            <a:off x="6058285" y="2999511"/>
            <a:ext cx="4084795" cy="2641854"/>
          </a:xfrm>
          <a:prstGeom prst="rect">
            <a:avLst/>
          </a:prstGeom>
        </p:spPr>
      </p:pic>
    </p:spTree>
    <p:extLst>
      <p:ext uri="{BB962C8B-B14F-4D97-AF65-F5344CB8AC3E}">
        <p14:creationId xmlns:p14="http://schemas.microsoft.com/office/powerpoint/2010/main" val="1727342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8BC0-5795-573D-7A3E-E3E9641855D4}"/>
              </a:ext>
            </a:extLst>
          </p:cNvPr>
          <p:cNvSpPr>
            <a:spLocks noGrp="1"/>
          </p:cNvSpPr>
          <p:nvPr>
            <p:ph type="title"/>
          </p:nvPr>
        </p:nvSpPr>
        <p:spPr/>
        <p:txBody>
          <a:bodyPr/>
          <a:lstStyle/>
          <a:p>
            <a:r>
              <a:rPr lang="en-US" dirty="0"/>
              <a:t>Intelligence and Uncertainty</a:t>
            </a:r>
          </a:p>
        </p:txBody>
      </p:sp>
      <p:sp>
        <p:nvSpPr>
          <p:cNvPr id="3" name="Text Placeholder 2">
            <a:extLst>
              <a:ext uri="{FF2B5EF4-FFF2-40B4-BE49-F238E27FC236}">
                <a16:creationId xmlns:a16="http://schemas.microsoft.com/office/drawing/2014/main" id="{8E7FF637-72D2-EF52-E979-B365F098C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52527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in robotics</a:t>
            </a:r>
          </a:p>
          <a:p>
            <a:pPr marL="457200" indent="-457200">
              <a:buFont typeface="Wingdings" panose="05000000000000000000" pitchFamily="2" charset="2"/>
              <a:buChar char="§"/>
            </a:pPr>
            <a:r>
              <a:rPr lang="en-US" dirty="0">
                <a:solidFill>
                  <a:schemeClr val="tx1"/>
                </a:solidFill>
              </a:rPr>
              <a:t>Robot that assemble cars in factory</a:t>
            </a:r>
          </a:p>
          <a:p>
            <a:pPr marL="457200" indent="-457200">
              <a:buFont typeface="Wingdings" panose="05000000000000000000" pitchFamily="2" charset="2"/>
              <a:buChar char="§"/>
            </a:pPr>
            <a:r>
              <a:rPr lang="en-US" sz="2800" dirty="0">
                <a:solidFill>
                  <a:schemeClr val="tx1"/>
                </a:solidFill>
              </a:rPr>
              <a:t>Robot that fold clothes</a:t>
            </a:r>
            <a:endParaRPr lang="en-US" sz="2800" dirty="0"/>
          </a:p>
          <a:p>
            <a:endParaRPr lang="en-US" dirty="0"/>
          </a:p>
        </p:txBody>
      </p:sp>
      <p:pic>
        <p:nvPicPr>
          <p:cNvPr id="4" name="Picture 3">
            <a:extLst>
              <a:ext uri="{FF2B5EF4-FFF2-40B4-BE49-F238E27FC236}">
                <a16:creationId xmlns:a16="http://schemas.microsoft.com/office/drawing/2014/main" id="{E7C688DE-27BC-4421-AC5F-269019438C5A}"/>
              </a:ext>
            </a:extLst>
          </p:cNvPr>
          <p:cNvPicPr>
            <a:picLocks noChangeAspect="1"/>
          </p:cNvPicPr>
          <p:nvPr/>
        </p:nvPicPr>
        <p:blipFill rotWithShape="1">
          <a:blip r:embed="rId2"/>
          <a:srcRect l="11471"/>
          <a:stretch/>
        </p:blipFill>
        <p:spPr>
          <a:xfrm>
            <a:off x="1094509" y="2999510"/>
            <a:ext cx="4638681" cy="2641854"/>
          </a:xfrm>
          <a:prstGeom prst="rect">
            <a:avLst/>
          </a:prstGeom>
        </p:spPr>
      </p:pic>
      <p:sp>
        <p:nvSpPr>
          <p:cNvPr id="8" name="TextBox 7">
            <a:extLst>
              <a:ext uri="{FF2B5EF4-FFF2-40B4-BE49-F238E27FC236}">
                <a16:creationId xmlns:a16="http://schemas.microsoft.com/office/drawing/2014/main" id="{14679FDD-B6E5-402C-8E19-6F22D3698579}"/>
              </a:ext>
            </a:extLst>
          </p:cNvPr>
          <p:cNvSpPr txBox="1"/>
          <p:nvPr/>
        </p:nvSpPr>
        <p:spPr>
          <a:xfrm>
            <a:off x="761999" y="5853192"/>
            <a:ext cx="6634844" cy="707886"/>
          </a:xfrm>
          <a:prstGeom prst="rect">
            <a:avLst/>
          </a:prstGeom>
          <a:noFill/>
        </p:spPr>
        <p:txBody>
          <a:bodyPr wrap="square">
            <a:spAutoFit/>
          </a:bodyPr>
          <a:lstStyle/>
          <a:p>
            <a:r>
              <a:rPr lang="en-US" sz="2000" dirty="0">
                <a:hlinkClick r:id="rId3"/>
              </a:rPr>
              <a:t>https://www.youtube.com/watch?v=pxLpsSkEtuY</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AE99BA40-DFDA-CFF0-73C7-AB1D8EA0C0AC}"/>
              </a:ext>
            </a:extLst>
          </p:cNvPr>
          <p:cNvPicPr>
            <a:picLocks noChangeAspect="1"/>
          </p:cNvPicPr>
          <p:nvPr/>
        </p:nvPicPr>
        <p:blipFill>
          <a:blip r:embed="rId5"/>
          <a:stretch>
            <a:fillRect/>
          </a:stretch>
        </p:blipFill>
        <p:spPr>
          <a:xfrm>
            <a:off x="6058285" y="2999511"/>
            <a:ext cx="4084795" cy="2641854"/>
          </a:xfrm>
          <a:prstGeom prst="rect">
            <a:avLst/>
          </a:prstGeom>
        </p:spPr>
      </p:pic>
    </p:spTree>
    <p:extLst>
      <p:ext uri="{BB962C8B-B14F-4D97-AF65-F5344CB8AC3E}">
        <p14:creationId xmlns:p14="http://schemas.microsoft.com/office/powerpoint/2010/main" val="1894197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09D208-6409-CD29-6F0C-5A4578108441}"/>
              </a:ext>
            </a:extLst>
          </p:cNvPr>
          <p:cNvPicPr>
            <a:picLocks noChangeAspect="1"/>
          </p:cNvPicPr>
          <p:nvPr/>
        </p:nvPicPr>
        <p:blipFill>
          <a:blip r:embed="rId2"/>
          <a:stretch>
            <a:fillRect/>
          </a:stretch>
        </p:blipFill>
        <p:spPr>
          <a:xfrm>
            <a:off x="627530" y="1901453"/>
            <a:ext cx="7204741" cy="1358156"/>
          </a:xfrm>
          <a:prstGeom prst="rect">
            <a:avLst/>
          </a:prstGeom>
        </p:spPr>
      </p:pic>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8" name="TextBox 7">
            <a:extLst>
              <a:ext uri="{FF2B5EF4-FFF2-40B4-BE49-F238E27FC236}">
                <a16:creationId xmlns:a16="http://schemas.microsoft.com/office/drawing/2014/main" id="{14679FDD-B6E5-402C-8E19-6F22D3698579}"/>
              </a:ext>
            </a:extLst>
          </p:cNvPr>
          <p:cNvSpPr txBox="1"/>
          <p:nvPr/>
        </p:nvSpPr>
        <p:spPr>
          <a:xfrm>
            <a:off x="761998" y="5853192"/>
            <a:ext cx="9628415" cy="1015663"/>
          </a:xfrm>
          <a:prstGeom prst="rect">
            <a:avLst/>
          </a:prstGeom>
          <a:noFill/>
        </p:spPr>
        <p:txBody>
          <a:bodyPr wrap="square">
            <a:spAutoFit/>
          </a:bodyPr>
          <a:lstStyle/>
          <a:p>
            <a:r>
              <a:rPr lang="en-US" sz="2000" dirty="0">
                <a:hlinkClick r:id="rId3"/>
              </a:rPr>
              <a:t>https://techcrunch.com/2024/01/15/elons-tesla-robot-is-sort-of-ok-at-folding-laundry-in-pre-scripted-demo</a:t>
            </a:r>
            <a:endParaRPr lang="en-US" sz="2000" dirty="0"/>
          </a:p>
          <a:p>
            <a:r>
              <a:rPr lang="en-US" sz="2000" dirty="0">
                <a:hlinkClick r:id="rId4"/>
              </a:rPr>
              <a:t>https://x.com/elonmusk/status/1746964887949934958</a:t>
            </a:r>
            <a:endParaRPr lang="en-US" sz="2000" dirty="0"/>
          </a:p>
        </p:txBody>
      </p:sp>
      <p:pic>
        <p:nvPicPr>
          <p:cNvPr id="7" name="Picture 6">
            <a:extLst>
              <a:ext uri="{FF2B5EF4-FFF2-40B4-BE49-F238E27FC236}">
                <a16:creationId xmlns:a16="http://schemas.microsoft.com/office/drawing/2014/main" id="{AE99BA40-DFDA-CFF0-73C7-AB1D8EA0C0AC}"/>
              </a:ext>
            </a:extLst>
          </p:cNvPr>
          <p:cNvPicPr>
            <a:picLocks noChangeAspect="1"/>
          </p:cNvPicPr>
          <p:nvPr/>
        </p:nvPicPr>
        <p:blipFill>
          <a:blip r:embed="rId5"/>
          <a:stretch>
            <a:fillRect/>
          </a:stretch>
        </p:blipFill>
        <p:spPr>
          <a:xfrm>
            <a:off x="6058285" y="2999511"/>
            <a:ext cx="4084795" cy="2641854"/>
          </a:xfrm>
          <a:prstGeom prst="rect">
            <a:avLst/>
          </a:prstGeom>
        </p:spPr>
      </p:pic>
      <p:pic>
        <p:nvPicPr>
          <p:cNvPr id="11" name="Picture 10">
            <a:extLst>
              <a:ext uri="{FF2B5EF4-FFF2-40B4-BE49-F238E27FC236}">
                <a16:creationId xmlns:a16="http://schemas.microsoft.com/office/drawing/2014/main" id="{210F6415-EFC0-7C66-02B2-FFED72875A8F}"/>
              </a:ext>
            </a:extLst>
          </p:cNvPr>
          <p:cNvPicPr>
            <a:picLocks noChangeAspect="1"/>
          </p:cNvPicPr>
          <p:nvPr/>
        </p:nvPicPr>
        <p:blipFill>
          <a:blip r:embed="rId6"/>
          <a:stretch>
            <a:fillRect/>
          </a:stretch>
        </p:blipFill>
        <p:spPr>
          <a:xfrm>
            <a:off x="552099" y="1038566"/>
            <a:ext cx="1467055" cy="819264"/>
          </a:xfrm>
          <a:prstGeom prst="rect">
            <a:avLst/>
          </a:prstGeom>
        </p:spPr>
      </p:pic>
      <p:pic>
        <p:nvPicPr>
          <p:cNvPr id="13" name="Picture 12">
            <a:extLst>
              <a:ext uri="{FF2B5EF4-FFF2-40B4-BE49-F238E27FC236}">
                <a16:creationId xmlns:a16="http://schemas.microsoft.com/office/drawing/2014/main" id="{E872C2A1-6BA3-5266-B645-D25C349EDBF3}"/>
              </a:ext>
            </a:extLst>
          </p:cNvPr>
          <p:cNvPicPr>
            <a:picLocks noChangeAspect="1"/>
          </p:cNvPicPr>
          <p:nvPr/>
        </p:nvPicPr>
        <p:blipFill>
          <a:blip r:embed="rId7"/>
          <a:stretch>
            <a:fillRect/>
          </a:stretch>
        </p:blipFill>
        <p:spPr>
          <a:xfrm>
            <a:off x="2107835" y="1283871"/>
            <a:ext cx="2747194" cy="462490"/>
          </a:xfrm>
          <a:prstGeom prst="rect">
            <a:avLst/>
          </a:prstGeom>
        </p:spPr>
      </p:pic>
      <p:sp>
        <p:nvSpPr>
          <p:cNvPr id="15" name="TextBox 14">
            <a:extLst>
              <a:ext uri="{FF2B5EF4-FFF2-40B4-BE49-F238E27FC236}">
                <a16:creationId xmlns:a16="http://schemas.microsoft.com/office/drawing/2014/main" id="{9F20901D-6071-9DB6-480D-51451377BE6F}"/>
              </a:ext>
            </a:extLst>
          </p:cNvPr>
          <p:cNvSpPr txBox="1"/>
          <p:nvPr/>
        </p:nvSpPr>
        <p:spPr>
          <a:xfrm>
            <a:off x="680358" y="3303232"/>
            <a:ext cx="5328556" cy="2462213"/>
          </a:xfrm>
          <a:prstGeom prst="rect">
            <a:avLst/>
          </a:prstGeom>
          <a:noFill/>
        </p:spPr>
        <p:txBody>
          <a:bodyPr wrap="square">
            <a:spAutoFit/>
          </a:bodyPr>
          <a:lstStyle/>
          <a:p>
            <a:r>
              <a:rPr lang="en-US" sz="2200" b="0" i="0" dirty="0">
                <a:solidFill>
                  <a:srgbClr val="333333"/>
                </a:solidFill>
                <a:effectLst/>
                <a:latin typeface="Helvetica Neue"/>
              </a:rPr>
              <a:t>Musk said that eventually, it will “certainly be able to do this fully autonomously,” however, and without the highly artificial constraints in place for this demo, including the fixed-height table and single article of clothing in the carefully placed basket.</a:t>
            </a:r>
            <a:endParaRPr lang="en-US" sz="2200" dirty="0"/>
          </a:p>
        </p:txBody>
      </p:sp>
    </p:spTree>
    <p:extLst>
      <p:ext uri="{BB962C8B-B14F-4D97-AF65-F5344CB8AC3E}">
        <p14:creationId xmlns:p14="http://schemas.microsoft.com/office/powerpoint/2010/main" val="3802277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p:txBody>
          <a:bodyPr/>
          <a:lstStyle/>
          <a:p>
            <a:r>
              <a:rPr lang="en-US" dirty="0"/>
              <a:t>Another way to think about intelligence is to consider how much </a:t>
            </a:r>
            <a:r>
              <a:rPr lang="en-US" dirty="0">
                <a:solidFill>
                  <a:srgbClr val="7030A0"/>
                </a:solidFill>
              </a:rPr>
              <a:t>uncertainty</a:t>
            </a:r>
            <a:r>
              <a:rPr lang="en-US" dirty="0"/>
              <a:t> is involved</a:t>
            </a:r>
          </a:p>
          <a:p>
            <a:endParaRPr lang="en-US" dirty="0"/>
          </a:p>
          <a:p>
            <a:r>
              <a:rPr lang="en-US" dirty="0"/>
              <a:t>Uncertainty comes into play whenever it is not feasible to determine exact information</a:t>
            </a:r>
          </a:p>
          <a:p>
            <a:endParaRPr lang="en-US" dirty="0"/>
          </a:p>
          <a:p>
            <a:r>
              <a:rPr lang="en-US" dirty="0"/>
              <a:t>Uncertainty requires decisions to be made</a:t>
            </a:r>
          </a:p>
          <a:p>
            <a:endParaRPr lang="en-US" dirty="0"/>
          </a:p>
          <a:p>
            <a:endParaRPr lang="en-US" dirty="0">
              <a:solidFill>
                <a:schemeClr val="tx1"/>
              </a:solidFill>
            </a:endParaRPr>
          </a:p>
        </p:txBody>
      </p:sp>
    </p:spTree>
    <p:extLst>
      <p:ext uri="{BB962C8B-B14F-4D97-AF65-F5344CB8AC3E}">
        <p14:creationId xmlns:p14="http://schemas.microsoft.com/office/powerpoint/2010/main" val="2305575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9"/>
            <a:ext cx="10515600" cy="495300"/>
          </a:xfrm>
        </p:spPr>
        <p:txBody>
          <a:bodyPr/>
          <a:lstStyle/>
          <a:p>
            <a:r>
              <a:rPr lang="en-US" dirty="0"/>
              <a:t>Consider the uncertainty present in the following</a:t>
            </a:r>
          </a:p>
        </p:txBody>
      </p:sp>
      <p:sp>
        <p:nvSpPr>
          <p:cNvPr id="4" name="Content Placeholder 2">
            <a:extLst>
              <a:ext uri="{FF2B5EF4-FFF2-40B4-BE49-F238E27FC236}">
                <a16:creationId xmlns:a16="http://schemas.microsoft.com/office/drawing/2014/main" id="{B921051A-5424-4839-871A-53C6EFA1F3F9}"/>
              </a:ext>
            </a:extLst>
          </p:cNvPr>
          <p:cNvSpPr txBox="1">
            <a:spLocks/>
          </p:cNvSpPr>
          <p:nvPr/>
        </p:nvSpPr>
        <p:spPr>
          <a:xfrm>
            <a:off x="552099" y="1963271"/>
            <a:ext cx="6783272" cy="4222376"/>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
            </a:pPr>
            <a:r>
              <a:rPr lang="en-US" dirty="0">
                <a:solidFill>
                  <a:schemeClr val="tx1"/>
                </a:solidFill>
              </a:rPr>
              <a:t>Typing a product ID number into a website (book ISBN number into amazon.com)</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book in a   well-lit library</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Barcode reader scanning a bag of carrots in a grocery store</a:t>
            </a:r>
          </a:p>
          <a:p>
            <a:pPr marL="457200" indent="-457200">
              <a:buFont typeface="Wingdings" panose="05000000000000000000" pitchFamily="2" charset="2"/>
              <a:buChar char="§"/>
            </a:pPr>
            <a:endParaRPr lang="en-US" dirty="0">
              <a:solidFill>
                <a:schemeClr val="tx1"/>
              </a:solidFill>
            </a:endParaRPr>
          </a:p>
        </p:txBody>
      </p:sp>
      <p:pic>
        <p:nvPicPr>
          <p:cNvPr id="1026" name="Picture 2" descr="Carrots - oaklands - 750g">
            <a:extLst>
              <a:ext uri="{FF2B5EF4-FFF2-40B4-BE49-F238E27FC236}">
                <a16:creationId xmlns:a16="http://schemas.microsoft.com/office/drawing/2014/main" id="{AC68DFF2-0A51-4242-B14C-A675AFB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274"/>
          <a:stretch/>
        </p:blipFill>
        <p:spPr bwMode="auto">
          <a:xfrm>
            <a:off x="8518711" y="3900730"/>
            <a:ext cx="3458135" cy="27690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51480DCC-8A5E-473B-B017-DF66587DD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710" y="1157998"/>
            <a:ext cx="3458135" cy="2579678"/>
          </a:xfrm>
          <a:prstGeom prst="rect">
            <a:avLst/>
          </a:prstGeom>
        </p:spPr>
      </p:pic>
      <p:sp>
        <p:nvSpPr>
          <p:cNvPr id="7" name="TextBox 6">
            <a:extLst>
              <a:ext uri="{FF2B5EF4-FFF2-40B4-BE49-F238E27FC236}">
                <a16:creationId xmlns:a16="http://schemas.microsoft.com/office/drawing/2014/main" id="{834F1C6F-FE31-4243-8EB3-20CACCB0BA9B}"/>
              </a:ext>
            </a:extLst>
          </p:cNvPr>
          <p:cNvSpPr txBox="1"/>
          <p:nvPr/>
        </p:nvSpPr>
        <p:spPr>
          <a:xfrm>
            <a:off x="8458199" y="631542"/>
            <a:ext cx="3677771" cy="400110"/>
          </a:xfrm>
          <a:prstGeom prst="rect">
            <a:avLst/>
          </a:prstGeom>
          <a:noFill/>
        </p:spPr>
        <p:txBody>
          <a:bodyPr wrap="square" rtlCol="0">
            <a:spAutoFit/>
          </a:bodyPr>
          <a:lstStyle/>
          <a:p>
            <a:r>
              <a:rPr lang="en-US" sz="2000" b="1" dirty="0">
                <a:latin typeface="Courier New" panose="02070309020205020404" pitchFamily="49" charset="0"/>
                <a:cs typeface="Courier New" panose="02070309020205020404" pitchFamily="49" charset="0"/>
              </a:rPr>
              <a:t>ISBN 978-0-307-95090-1</a:t>
            </a:r>
          </a:p>
        </p:txBody>
      </p:sp>
    </p:spTree>
    <p:extLst>
      <p:ext uri="{BB962C8B-B14F-4D97-AF65-F5344CB8AC3E}">
        <p14:creationId xmlns:p14="http://schemas.microsoft.com/office/powerpoint/2010/main" val="28342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Intelligence and Uncertainty</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Uncertainty can have lots of sources, including anything we attribute to random chance</a:t>
            </a:r>
          </a:p>
          <a:p>
            <a:pPr marL="457200" indent="-457200">
              <a:buFont typeface="Wingdings" panose="05000000000000000000" pitchFamily="2" charset="2"/>
              <a:buChar char="§"/>
            </a:pPr>
            <a:r>
              <a:rPr lang="en-US" dirty="0">
                <a:solidFill>
                  <a:schemeClr val="tx1"/>
                </a:solidFill>
              </a:rPr>
              <a:t>Hidden information</a:t>
            </a:r>
          </a:p>
          <a:p>
            <a:pPr marL="917575" lvl="2" indent="-457200"/>
            <a:r>
              <a:rPr lang="en-US" sz="2800" dirty="0"/>
              <a:t>Cards in another player’s hand</a:t>
            </a:r>
          </a:p>
          <a:p>
            <a:pPr marL="457200" indent="-457200">
              <a:buFont typeface="Wingdings" panose="05000000000000000000" pitchFamily="2" charset="2"/>
              <a:buChar char="§"/>
            </a:pPr>
            <a:r>
              <a:rPr lang="en-US" dirty="0">
                <a:solidFill>
                  <a:schemeClr val="tx1"/>
                </a:solidFill>
              </a:rPr>
              <a:t>Noise</a:t>
            </a:r>
          </a:p>
          <a:p>
            <a:pPr marL="917575" lvl="2" indent="-457200"/>
            <a:r>
              <a:rPr lang="en-US" sz="2800" dirty="0"/>
              <a:t>Sensor noise</a:t>
            </a:r>
          </a:p>
          <a:p>
            <a:pPr marL="457200" indent="-457200">
              <a:buFont typeface="Wingdings" panose="05000000000000000000" pitchFamily="2" charset="2"/>
              <a:buChar char="§"/>
            </a:pPr>
            <a:r>
              <a:rPr lang="en-US" dirty="0">
                <a:solidFill>
                  <a:schemeClr val="tx1"/>
                </a:solidFill>
              </a:rPr>
              <a:t>Way to complicated to model</a:t>
            </a:r>
          </a:p>
          <a:p>
            <a:pPr marL="917575" lvl="2" indent="-457200"/>
            <a:r>
              <a:rPr lang="en-US" sz="2800" dirty="0"/>
              <a:t>Leaves blowing in the wind</a:t>
            </a:r>
          </a:p>
          <a:p>
            <a:pPr marL="457200" indent="-457200">
              <a:buFont typeface="Wingdings" panose="05000000000000000000" pitchFamily="2" charset="2"/>
              <a:buChar char="§"/>
            </a:pPr>
            <a:r>
              <a:rPr lang="en-US" dirty="0">
                <a:solidFill>
                  <a:schemeClr val="tx1"/>
                </a:solidFill>
              </a:rPr>
              <a:t>Infinite number of possible configurations</a:t>
            </a:r>
          </a:p>
          <a:p>
            <a:pPr marL="457200" indent="-457200">
              <a:buFont typeface="Wingdings" panose="05000000000000000000" pitchFamily="2" charset="2"/>
              <a:buChar char="§"/>
            </a:pPr>
            <a:r>
              <a:rPr lang="en-US" dirty="0">
                <a:solidFill>
                  <a:schemeClr val="tx1"/>
                </a:solidFill>
              </a:rPr>
              <a:t>More possibilities than any computer can compute in a reasonable time</a:t>
            </a:r>
          </a:p>
          <a:p>
            <a:pPr marL="917575" lvl="2" indent="-457200"/>
            <a:r>
              <a:rPr lang="en-US" sz="2800" dirty="0"/>
              <a:t>Tic-tac-toe </a:t>
            </a:r>
            <a:r>
              <a:rPr lang="en-US" sz="2800" dirty="0">
                <a:sym typeface="Wingdings" panose="05000000000000000000" pitchFamily="2" charset="2"/>
              </a:rPr>
              <a:t> Checkers  Chess</a:t>
            </a:r>
            <a:endParaRPr lang="en-US" sz="2800" dirty="0">
              <a:solidFill>
                <a:schemeClr val="tx1"/>
              </a:solidFill>
            </a:endParaRPr>
          </a:p>
          <a:p>
            <a:endParaRPr lang="en-US" dirty="0"/>
          </a:p>
        </p:txBody>
      </p:sp>
    </p:spTree>
    <p:extLst>
      <p:ext uri="{BB962C8B-B14F-4D97-AF65-F5344CB8AC3E}">
        <p14:creationId xmlns:p14="http://schemas.microsoft.com/office/powerpoint/2010/main" val="614573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597-D1C2-4099-B4C3-E920CC7E9327}"/>
              </a:ext>
            </a:extLst>
          </p:cNvPr>
          <p:cNvSpPr>
            <a:spLocks noGrp="1"/>
          </p:cNvSpPr>
          <p:nvPr>
            <p:ph type="title"/>
          </p:nvPr>
        </p:nvSpPr>
        <p:spPr/>
        <p:txBody>
          <a:bodyPr/>
          <a:lstStyle/>
          <a:p>
            <a:r>
              <a:rPr lang="en-US" dirty="0"/>
              <a:t>What do we mean by an intelligent agent?</a:t>
            </a:r>
          </a:p>
        </p:txBody>
      </p:sp>
      <p:sp>
        <p:nvSpPr>
          <p:cNvPr id="3" name="Content Placeholder 2">
            <a:extLst>
              <a:ext uri="{FF2B5EF4-FFF2-40B4-BE49-F238E27FC236}">
                <a16:creationId xmlns:a16="http://schemas.microsoft.com/office/drawing/2014/main" id="{C2FF8B31-4E7F-4F4F-A7D9-1925BCE97E83}"/>
              </a:ext>
            </a:extLst>
          </p:cNvPr>
          <p:cNvSpPr>
            <a:spLocks noGrp="1"/>
          </p:cNvSpPr>
          <p:nvPr>
            <p:ph idx="1"/>
          </p:nvPr>
        </p:nvSpPr>
        <p:spPr>
          <a:xfrm>
            <a:off x="552099" y="1113178"/>
            <a:ext cx="11012372" cy="5227110"/>
          </a:xfrm>
        </p:spPr>
        <p:txBody>
          <a:bodyPr/>
          <a:lstStyle/>
          <a:p>
            <a:r>
              <a:rPr lang="en-US" dirty="0"/>
              <a:t>Pat's version:</a:t>
            </a:r>
          </a:p>
          <a:p>
            <a:r>
              <a:rPr lang="en-US" dirty="0">
                <a:solidFill>
                  <a:srgbClr val="7030A0"/>
                </a:solidFill>
              </a:rPr>
              <a:t>An agent that preforms well on tasks that involve uncertainty</a:t>
            </a:r>
            <a:r>
              <a:rPr lang="en-US" dirty="0"/>
              <a:t> </a:t>
            </a:r>
          </a:p>
          <a:p>
            <a:endParaRPr lang="en-US" dirty="0"/>
          </a:p>
        </p:txBody>
      </p:sp>
    </p:spTree>
    <p:extLst>
      <p:ext uri="{BB962C8B-B14F-4D97-AF65-F5344CB8AC3E}">
        <p14:creationId xmlns:p14="http://schemas.microsoft.com/office/powerpoint/2010/main" val="3348751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1" name="Rectangle 10"/>
          <p:cNvSpPr/>
          <p:nvPr/>
        </p:nvSpPr>
        <p:spPr>
          <a:xfrm>
            <a:off x="438944"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3" name="Rectangle 12"/>
          <p:cNvSpPr/>
          <p:nvPr/>
        </p:nvSpPr>
        <p:spPr>
          <a:xfrm>
            <a:off x="438944" y="4249384"/>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Team</a:t>
            </a:r>
          </a:p>
        </p:txBody>
      </p:sp>
      <p:sp>
        <p:nvSpPr>
          <p:cNvPr id="28" name="Text Box 21">
            <a:extLst>
              <a:ext uri="{FF2B5EF4-FFF2-40B4-BE49-F238E27FC236}">
                <a16:creationId xmlns:a16="http://schemas.microsoft.com/office/drawing/2014/main" id="{C04C4B43-4419-4440-9B33-3496FBBD1546}"/>
              </a:ext>
            </a:extLst>
          </p:cNvPr>
          <p:cNvSpPr txBox="1">
            <a:spLocks noChangeArrowheads="1"/>
          </p:cNvSpPr>
          <p:nvPr/>
        </p:nvSpPr>
        <p:spPr bwMode="auto">
          <a:xfrm>
            <a:off x="5104692" y="761721"/>
            <a:ext cx="1982613" cy="502764"/>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2667" dirty="0">
                <a:solidFill>
                  <a:schemeClr val="accent1">
                    <a:lumMod val="75000"/>
                  </a:schemeClr>
                </a:solidFill>
                <a:latin typeface="Calibri"/>
                <a:cs typeface="Calibri"/>
              </a:rPr>
              <a:t>Students!!</a:t>
            </a:r>
          </a:p>
        </p:txBody>
      </p:sp>
      <p:pic>
        <p:nvPicPr>
          <p:cNvPr id="29" name="Picture 28">
            <a:extLst>
              <a:ext uri="{FF2B5EF4-FFF2-40B4-BE49-F238E27FC236}">
                <a16:creationId xmlns:a16="http://schemas.microsoft.com/office/drawing/2014/main" id="{54413F6D-7D9F-468B-87EC-31DD30E42D50}"/>
              </a:ext>
            </a:extLst>
          </p:cNvPr>
          <p:cNvPicPr>
            <a:picLocks noChangeAspect="1"/>
          </p:cNvPicPr>
          <p:nvPr/>
        </p:nvPicPr>
        <p:blipFill>
          <a:blip r:embed="rId3"/>
          <a:stretch>
            <a:fillRect/>
          </a:stretch>
        </p:blipFill>
        <p:spPr>
          <a:xfrm>
            <a:off x="1440227" y="1255623"/>
            <a:ext cx="9311545" cy="5235246"/>
          </a:xfrm>
          <a:prstGeom prst="rect">
            <a:avLst/>
          </a:prstGeom>
        </p:spPr>
      </p:pic>
    </p:spTree>
    <p:extLst>
      <p:ext uri="{BB962C8B-B14F-4D97-AF65-F5344CB8AC3E}">
        <p14:creationId xmlns:p14="http://schemas.microsoft.com/office/powerpoint/2010/main" val="21093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7620001" y="1295401"/>
            <a:ext cx="4128556" cy="4626775"/>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spTree>
    <p:extLst>
      <p:ext uri="{BB962C8B-B14F-4D97-AF65-F5344CB8AC3E}">
        <p14:creationId xmlns:p14="http://schemas.microsoft.com/office/powerpoint/2010/main" val="125093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870200" y="1397001"/>
            <a:ext cx="7391400" cy="584773"/>
          </a:xfrm>
          <a:prstGeom prst="rect">
            <a:avLst/>
          </a:prstGeom>
          <a:noFill/>
          <a:ln w="9525">
            <a:noFill/>
            <a:miter lim="800000"/>
            <a:headEnd/>
            <a:tailEnd/>
          </a:ln>
        </p:spPr>
        <p:txBody>
          <a:bodyPr lIns="91439" tIns="45719" rIns="91439" bIns="45719">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itchFamily="34" charset="0"/>
                <a:ea typeface="+mn-ea"/>
                <a:cs typeface="+mn-cs"/>
              </a:rPr>
              <a:t>The science of making machines that:</a:t>
            </a:r>
          </a:p>
        </p:txBody>
      </p:sp>
      <p:sp>
        <p:nvSpPr>
          <p:cNvPr id="7" name="TextBox 6"/>
          <p:cNvSpPr txBox="1"/>
          <p:nvPr/>
        </p:nvSpPr>
        <p:spPr>
          <a:xfrm>
            <a:off x="4064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like people</a:t>
            </a:r>
          </a:p>
        </p:txBody>
      </p:sp>
      <p:sp>
        <p:nvSpPr>
          <p:cNvPr id="8" name="TextBox 7"/>
          <p:cNvSpPr txBox="1"/>
          <p:nvPr/>
        </p:nvSpPr>
        <p:spPr>
          <a:xfrm>
            <a:off x="406400" y="4866958"/>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like people</a:t>
            </a:r>
          </a:p>
        </p:txBody>
      </p:sp>
      <p:sp>
        <p:nvSpPr>
          <p:cNvPr id="9" name="TextBox 8"/>
          <p:cNvSpPr txBox="1"/>
          <p:nvPr/>
        </p:nvSpPr>
        <p:spPr>
          <a:xfrm>
            <a:off x="8839200" y="2819401"/>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Think rationally</a:t>
            </a:r>
          </a:p>
        </p:txBody>
      </p:sp>
      <p:sp>
        <p:nvSpPr>
          <p:cNvPr id="10" name="TextBox 9"/>
          <p:cNvSpPr txBox="1"/>
          <p:nvPr/>
        </p:nvSpPr>
        <p:spPr>
          <a:xfrm>
            <a:off x="8839200" y="4866957"/>
            <a:ext cx="2844800" cy="502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Act rationally</a:t>
            </a:r>
          </a:p>
        </p:txBody>
      </p:sp>
      <p:pic>
        <p:nvPicPr>
          <p:cNvPr id="2" name="Picture 1" descr="C:\Users\Dan\AppData\Local\Microsoft\Windows\Temporary Internet Files\Content.IE5\G6UMHP36\WhatIsAI.png"/>
          <p:cNvPicPr>
            <a:picLocks noChangeAspect="1" noChangeArrowheads="1"/>
          </p:cNvPicPr>
          <p:nvPr/>
        </p:nvPicPr>
        <p:blipFill>
          <a:blip r:embed="rId3" cstate="print"/>
          <a:srcRect/>
          <a:stretch>
            <a:fillRect/>
          </a:stretch>
        </p:blipFill>
        <p:spPr bwMode="auto">
          <a:xfrm>
            <a:off x="3352800" y="2209800"/>
            <a:ext cx="5418667" cy="4064000"/>
          </a:xfrm>
          <a:prstGeom prst="rect">
            <a:avLst/>
          </a:prstGeom>
          <a:noFill/>
        </p:spPr>
      </p:pic>
      <p:sp>
        <p:nvSpPr>
          <p:cNvPr id="12" name="Rectangle 11"/>
          <p:cNvSpPr/>
          <p:nvPr/>
        </p:nvSpPr>
        <p:spPr>
          <a:xfrm>
            <a:off x="6030795" y="2006600"/>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6030795" y="4259997"/>
            <a:ext cx="5588000" cy="223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6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132077">
            <a:noAutofit/>
          </a:bodyPr>
          <a:lstStyle/>
          <a:p>
            <a:r>
              <a:rPr lang="en-US"/>
              <a:t>Rational Decisions</a:t>
            </a:r>
          </a:p>
        </p:txBody>
      </p:sp>
      <p:sp>
        <p:nvSpPr>
          <p:cNvPr id="12292" name="Rectangle 5"/>
          <p:cNvSpPr>
            <a:spLocks/>
          </p:cNvSpPr>
          <p:nvPr/>
        </p:nvSpPr>
        <p:spPr bwMode="auto">
          <a:xfrm>
            <a:off x="740535" y="1217054"/>
            <a:ext cx="10435465" cy="3532746"/>
          </a:xfrm>
          <a:prstGeom prst="rect">
            <a:avLst/>
          </a:prstGeom>
          <a:noFill/>
          <a:ln w="12700">
            <a:noFill/>
            <a:miter lim="800000"/>
            <a:headEnd/>
            <a:tailEnd/>
          </a:ln>
        </p:spPr>
        <p:txBody>
          <a:bodyPr lIns="0" tIns="0" rIns="40639" bIns="0"/>
          <a:lstStyle/>
          <a:p>
            <a:pPr marL="39686"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We’ll use the term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rational</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in a very specific, technical way:</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Rational: maximally achieving pre-defined goals</a:t>
            </a:r>
            <a:endParaRPr kumimoji="0" lang="en-US" sz="2800" b="0" i="1"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Rationality</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only concerns what decisions are made </a:t>
            </a:r>
          </a:p>
          <a:p>
            <a:pPr marL="496864" marR="0" lvl="1" indent="0" algn="l" defTabSz="914400" rtl="0" eaLnBrk="1" fontAlgn="auto" latinLnBrk="0" hangingPunct="1">
              <a:lnSpc>
                <a:spcPct val="100000"/>
              </a:lnSpc>
              <a:spcBef>
                <a:spcPts val="1000"/>
              </a:spcBef>
              <a:spcAft>
                <a:spcPts val="0"/>
              </a:spcAft>
              <a:buClrTx/>
              <a:buSzPct val="125000"/>
              <a:buFontTx/>
              <a:buNone/>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(not the thought process behind them)</a:t>
            </a:r>
          </a:p>
          <a:p>
            <a:pPr marL="496864" marR="0" lvl="1" indent="0" algn="l" defTabSz="914400" rtl="0" eaLnBrk="1" fontAlgn="auto" latinLnBrk="0" hangingPunct="1">
              <a:lnSpc>
                <a:spcPct val="100000"/>
              </a:lnSpc>
              <a:spcBef>
                <a:spcPts val="1000"/>
              </a:spcBef>
              <a:spcAft>
                <a:spcPts val="0"/>
              </a:spcAft>
              <a:buClrTx/>
              <a:buSzPct val="125000"/>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Goals are expressed in terms of the </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Arial" charset="0"/>
              </a:rPr>
              <a:t>utility</a:t>
            </a: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rPr>
              <a:t> of outcomes</a:t>
            </a:r>
          </a:p>
          <a:p>
            <a:pPr marL="496864" marR="0" lvl="1" indent="0" algn="l" defTabSz="914400" rtl="0" eaLnBrk="1" fontAlgn="auto" latinLnBrk="0" hangingPunct="1">
              <a:lnSpc>
                <a:spcPct val="100000"/>
              </a:lnSpc>
              <a:spcBef>
                <a:spcPts val="1000"/>
              </a:spcBef>
              <a:spcAft>
                <a:spcPts val="0"/>
              </a:spcAft>
              <a:buClr>
                <a:srgbClr val="1212D2"/>
              </a:buClr>
              <a:buSzPct val="125000"/>
              <a:buFont typeface="Wingdings" pitchFamily="2" charset="2"/>
              <a:buChar char="§"/>
              <a:tabLst/>
              <a:defRPr/>
            </a:pPr>
            <a:r>
              <a:rPr kumimoji="0" lang="en-US" sz="2800" b="0" i="0" u="none" strike="noStrike" kern="1200" cap="none" spc="0" normalizeH="0" baseline="0" noProof="0" dirty="0">
                <a:ln>
                  <a:noFill/>
                </a:ln>
                <a:solidFill>
                  <a:srgbClr val="1212D2"/>
                </a:solidFill>
                <a:effectLst/>
                <a:uLnTx/>
                <a:uFillTx/>
                <a:latin typeface="Calibri" pitchFamily="34" charset="0"/>
                <a:ea typeface="+mn-ea"/>
                <a:cs typeface="Arial" charset="0"/>
              </a:rPr>
              <a:t> Being rational means </a:t>
            </a:r>
            <a:r>
              <a:rPr kumimoji="0" lang="en-US" sz="2800" b="1" i="0" u="none" strike="noStrike" kern="1200" cap="none" spc="0" normalizeH="0" baseline="0" noProof="0" dirty="0">
                <a:ln>
                  <a:noFill/>
                </a:ln>
                <a:solidFill>
                  <a:srgbClr val="1212D2"/>
                </a:solidFill>
                <a:effectLst/>
                <a:uLnTx/>
                <a:uFillTx/>
                <a:latin typeface="Calibri" pitchFamily="34" charset="0"/>
                <a:ea typeface="+mn-ea"/>
                <a:cs typeface="Arial" charset="0"/>
              </a:rPr>
              <a:t>maximizing your expected utility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685801"/>
            <a:ext cx="12192000" cy="2800765"/>
          </a:xfrm>
          <a:prstGeom prst="rect">
            <a:avLst/>
          </a:prstGeom>
          <a:noFill/>
          <a:ln w="9525">
            <a:noFill/>
            <a:miter lim="800000"/>
            <a:headEnd/>
            <a:tailEnd/>
          </a:ln>
        </p:spPr>
        <p:txBody>
          <a:bodyPr wrap="square" lIns="91439" tIns="45719" rIns="91439"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Maximize Your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Calibri" pitchFamily="34" charset="0"/>
                <a:ea typeface="+mn-ea"/>
                <a:cs typeface="+mn-cs"/>
              </a:rPr>
              <a:t>Expected Utility</a:t>
            </a:r>
          </a:p>
        </p:txBody>
      </p:sp>
      <p:pic>
        <p:nvPicPr>
          <p:cNvPr id="4" name="Picture 1"/>
          <p:cNvPicPr>
            <a:picLocks noChangeAspect="1" noChangeArrowheads="1"/>
          </p:cNvPicPr>
          <p:nvPr/>
        </p:nvPicPr>
        <p:blipFill>
          <a:blip r:embed="rId3" cstate="print"/>
          <a:srcRect/>
          <a:stretch>
            <a:fillRect/>
          </a:stretch>
        </p:blipFill>
        <p:spPr bwMode="auto">
          <a:xfrm>
            <a:off x="3889249" y="3530601"/>
            <a:ext cx="4411884" cy="28829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3" cstate="print"/>
          <a:srcRect/>
          <a:stretch>
            <a:fillRect/>
          </a:stretch>
        </p:blipFill>
        <p:spPr bwMode="auto">
          <a:xfrm>
            <a:off x="6197600" y="1600201"/>
            <a:ext cx="5486400" cy="3917289"/>
          </a:xfrm>
          <a:prstGeom prst="rect">
            <a:avLst/>
          </a:prstGeom>
          <a:noFill/>
        </p:spPr>
      </p:pic>
      <p:pic>
        <p:nvPicPr>
          <p:cNvPr id="6" name="Picture 3" descr="C:\Users\Dan\AppData\Local\Microsoft\Windows\Temporary Internet Files\Content.IE5\KK20J42Q\AboutTheBrain.png"/>
          <p:cNvPicPr preferRelativeResize="0">
            <a:picLocks noChangeArrowheads="1"/>
          </p:cNvPicPr>
          <p:nvPr/>
        </p:nvPicPr>
        <p:blipFill>
          <a:blip r:embed="rId4" cstate="print"/>
          <a:srcRect/>
          <a:stretch>
            <a:fillRect/>
          </a:stretch>
        </p:blipFill>
        <p:spPr bwMode="auto">
          <a:xfrm flipH="1">
            <a:off x="5384800" y="1295399"/>
            <a:ext cx="6705600" cy="5032500"/>
          </a:xfrm>
          <a:prstGeom prst="rect">
            <a:avLst/>
          </a:prstGeom>
          <a:noFill/>
        </p:spPr>
      </p:pic>
      <p:sp>
        <p:nvSpPr>
          <p:cNvPr id="14340" name="Rectangle 5"/>
          <p:cNvSpPr>
            <a:spLocks noGrp="1" noChangeArrowheads="1"/>
          </p:cNvSpPr>
          <p:nvPr>
            <p:ph type="title"/>
          </p:nvPr>
        </p:nvSpPr>
        <p:spPr/>
        <p:txBody>
          <a:bodyPr rIns="132077">
            <a:noAutofit/>
          </a:bodyPr>
          <a:lstStyle/>
          <a:p>
            <a:r>
              <a:rPr lang="en-US" dirty="0"/>
              <a:t>What About the Brain?</a:t>
            </a:r>
          </a:p>
        </p:txBody>
      </p:sp>
      <p:sp>
        <p:nvSpPr>
          <p:cNvPr id="5" name="Content Placeholder 2"/>
          <p:cNvSpPr txBox="1">
            <a:spLocks/>
          </p:cNvSpPr>
          <p:nvPr/>
        </p:nvSpPr>
        <p:spPr bwMode="auto">
          <a:xfrm>
            <a:off x="406400" y="1397001"/>
            <a:ext cx="5689600" cy="4729164"/>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(human minds) are very good at making rational decisions, but not perfect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aren’t as modular as software, so hard to reverse engineer!</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“Brains are to intelligence as wings are to flight”</a:t>
            </a:r>
          </a:p>
          <a:p>
            <a:pPr marL="342882" marR="0" lvl="0" indent="-342882" algn="l" defTabSz="914400" rtl="0" eaLnBrk="0" fontAlgn="auto" latinLnBrk="0" hangingPunct="0">
              <a:lnSpc>
                <a:spcPct val="100000"/>
              </a:lnSpc>
              <a:spcBef>
                <a:spcPct val="20000"/>
              </a:spcBef>
              <a:spcAft>
                <a:spcPts val="0"/>
              </a:spcAft>
              <a:buClr>
                <a:srgbClr val="ED7D31"/>
              </a:buClr>
              <a:buSzTx/>
              <a:buFont typeface="Wingdings" pitchFamily="2" charset="2"/>
              <a:buChar char="§"/>
              <a:tabLst/>
              <a:defRPr/>
            </a:pPr>
            <a:r>
              <a:rPr kumimoji="0" lang="en-US" sz="2667" b="0" i="0" u="none" strike="noStrike" kern="0" cap="none" spc="0" normalizeH="0" baseline="0" noProof="0" dirty="0">
                <a:ln>
                  <a:noFill/>
                </a:ln>
                <a:solidFill>
                  <a:srgbClr val="4472C4">
                    <a:lumMod val="75000"/>
                  </a:srgbClr>
                </a:solidFill>
                <a:effectLst/>
                <a:uLnTx/>
                <a:uFillTx/>
                <a:latin typeface="Calibri" pitchFamily="34" charset="0"/>
                <a:ea typeface="+mn-ea"/>
                <a:cs typeface="+mn-cs"/>
              </a:rPr>
              <a:t>Lessons learned from the brain: memory and simulation are key to decision making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CD8F1-28BD-424B-852E-9D3CE1E5E1B2}"/>
              </a:ext>
            </a:extLst>
          </p:cNvPr>
          <p:cNvPicPr>
            <a:picLocks noChangeAspect="1"/>
          </p:cNvPicPr>
          <p:nvPr/>
        </p:nvPicPr>
        <p:blipFill>
          <a:blip r:embed="rId3"/>
          <a:stretch>
            <a:fillRect/>
          </a:stretch>
        </p:blipFill>
        <p:spPr>
          <a:xfrm>
            <a:off x="75234" y="2209360"/>
            <a:ext cx="10992465" cy="3945658"/>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5" name="Rectangle 14"/>
          <p:cNvSpPr/>
          <p:nvPr/>
        </p:nvSpPr>
        <p:spPr>
          <a:xfrm>
            <a:off x="9478935" y="3191117"/>
            <a:ext cx="1689100" cy="24532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478935" y="4478329"/>
            <a:ext cx="2630964"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DE0000"/>
                </a:solidFill>
                <a:effectLst/>
                <a:uLnTx/>
                <a:uFillTx/>
                <a:latin typeface="Calibri"/>
                <a:ea typeface="+mn-ea"/>
                <a:cs typeface="Calibri"/>
              </a:rPr>
              <a:t>artificial intelligence</a:t>
            </a:r>
          </a:p>
        </p:txBody>
      </p:sp>
      <p:sp>
        <p:nvSpPr>
          <p:cNvPr id="17" name="Rectangle 16"/>
          <p:cNvSpPr/>
          <p:nvPr/>
        </p:nvSpPr>
        <p:spPr>
          <a:xfrm>
            <a:off x="9254532" y="5283209"/>
            <a:ext cx="2137905"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chemeClr val="accent1"/>
                </a:solidFill>
                <a:effectLst/>
                <a:uLnTx/>
                <a:uFillTx/>
                <a:latin typeface="Calibri"/>
                <a:ea typeface="+mn-ea"/>
                <a:cs typeface="Calibri"/>
              </a:rPr>
              <a:t>formal logic</a:t>
            </a:r>
          </a:p>
        </p:txBody>
      </p:sp>
      <p:sp>
        <p:nvSpPr>
          <p:cNvPr id="18" name="Rectangle 17"/>
          <p:cNvSpPr/>
          <p:nvPr/>
        </p:nvSpPr>
        <p:spPr>
          <a:xfrm>
            <a:off x="2438400" y="6273800"/>
            <a:ext cx="7239000" cy="420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libri"/>
                <a:ea typeface="+mn-ea"/>
                <a:cs typeface="Calibri"/>
              </a:rPr>
              <a:t>https://</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books.google.com</a:t>
            </a:r>
            <a:r>
              <a:rPr kumimoji="0" lang="en-US" sz="2133" b="0" i="0" u="none" strike="noStrike" kern="1200" cap="none" spc="0" normalizeH="0" baseline="0" noProof="0" dirty="0">
                <a:ln>
                  <a:noFill/>
                </a:ln>
                <a:solidFill>
                  <a:prstClr val="black"/>
                </a:solidFill>
                <a:effectLst/>
                <a:uLnTx/>
                <a:uFillTx/>
                <a:latin typeface="Calibri"/>
                <a:ea typeface="+mn-ea"/>
                <a:cs typeface="Calibri"/>
              </a:rPr>
              <a:t>/</a:t>
            </a:r>
            <a:r>
              <a:rPr kumimoji="0" lang="en-US" sz="2133" b="0" i="0" u="none" strike="noStrike" kern="1200" cap="none" spc="0" normalizeH="0" baseline="0" noProof="0" dirty="0" err="1">
                <a:ln>
                  <a:noFill/>
                </a:ln>
                <a:solidFill>
                  <a:prstClr val="black"/>
                </a:solidFill>
                <a:effectLst/>
                <a:uLnTx/>
                <a:uFillTx/>
                <a:latin typeface="Calibri"/>
                <a:ea typeface="+mn-ea"/>
                <a:cs typeface="Calibri"/>
              </a:rPr>
              <a:t>ngrams</a:t>
            </a:r>
            <a:endParaRPr kumimoji="0" lang="en-US" sz="213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Left Brace 18"/>
          <p:cNvSpPr/>
          <p:nvPr/>
        </p:nvSpPr>
        <p:spPr>
          <a:xfrm rot="5400000">
            <a:off x="3335132" y="155804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2421127" y="1498601"/>
            <a:ext cx="2133600" cy="10770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1950-1970</a:t>
            </a:r>
          </a:p>
        </p:txBody>
      </p:sp>
      <p:sp>
        <p:nvSpPr>
          <p:cNvPr id="21" name="Left Brace 20"/>
          <p:cNvSpPr/>
          <p:nvPr/>
        </p:nvSpPr>
        <p:spPr>
          <a:xfrm rot="5400000">
            <a:off x="5737497" y="1545328"/>
            <a:ext cx="331523" cy="2366682"/>
          </a:xfrm>
          <a:prstGeom prst="leftBrace">
            <a:avLst>
              <a:gd name="adj1" fmla="val 38093"/>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4885105" y="1157651"/>
            <a:ext cx="2036305" cy="14052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Knowledge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a:ea typeface="+mn-ea"/>
                <a:cs typeface="Calibri"/>
              </a:rPr>
              <a:t>1970-1990</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What went wrong?</a:t>
            </a:r>
          </a:p>
        </p:txBody>
      </p:sp>
      <p:pic>
        <p:nvPicPr>
          <p:cNvPr id="2" name="Picture 1" descr="2236_1096997179213_2218_n.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rcRect l="23123" t="10204" r="7647" b="-10204"/>
          <a:stretch/>
        </p:blipFill>
        <p:spPr>
          <a:xfrm>
            <a:off x="304800" y="1295400"/>
            <a:ext cx="5486400" cy="5943600"/>
          </a:xfrm>
          <a:prstGeom prst="rect">
            <a:avLst/>
          </a:prstGeom>
        </p:spPr>
      </p:pic>
      <p:sp>
        <p:nvSpPr>
          <p:cNvPr id="12" name="Content Placeholder 4">
            <a:extLst>
              <a:ext uri="{FF2B5EF4-FFF2-40B4-BE49-F238E27FC236}">
                <a16:creationId xmlns:a16="http://schemas.microsoft.com/office/drawing/2014/main" id="{32AC6787-64DA-4198-88A0-B4A3EAF488F5}"/>
              </a:ext>
            </a:extLst>
          </p:cNvPr>
          <p:cNvSpPr txBox="1">
            <a:spLocks/>
          </p:cNvSpPr>
          <p:nvPr/>
        </p:nvSpPr>
        <p:spPr>
          <a:xfrm>
            <a:off x="5994400" y="2819400"/>
            <a:ext cx="3759200" cy="2540000"/>
          </a:xfrm>
          <a:prstGeom prst="rect">
            <a:avLst/>
          </a:prstGeom>
        </p:spPr>
        <p:txBody>
          <a:bodyPr>
            <a:noAutofit/>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Dog</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Barks</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Fur</a:t>
            </a:r>
          </a:p>
          <a:p>
            <a:pPr marL="914365" marR="0" lvl="1" indent="-457189"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Has four legs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4">
            <a:extLst>
              <a:ext uri="{FF2B5EF4-FFF2-40B4-BE49-F238E27FC236}">
                <a16:creationId xmlns:a16="http://schemas.microsoft.com/office/drawing/2014/main" id="{32CEA27F-712A-4F03-87AA-EF226D451A9E}"/>
              </a:ext>
            </a:extLst>
          </p:cNvPr>
          <p:cNvSpPr txBox="1">
            <a:spLocks/>
          </p:cNvSpPr>
          <p:nvPr/>
        </p:nvSpPr>
        <p:spPr bwMode="auto">
          <a:xfrm>
            <a:off x="9347200" y="2781072"/>
            <a:ext cx="2540000" cy="25400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noAutofit/>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D7D31"/>
              </a:buClr>
              <a:buSzTx/>
              <a:buFont typeface="Wingdings" pitchFamily="2" charset="2"/>
              <a:buNone/>
              <a:tabLst/>
              <a:defRPr/>
            </a:pPr>
            <a:r>
              <a:rPr kumimoji="0" lang="en-US" sz="3600" b="0" i="0" u="none" strike="noStrike" kern="1200" cap="none" spc="0" normalizeH="0" baseline="0" noProof="0" dirty="0">
                <a:ln>
                  <a:noFill/>
                </a:ln>
                <a:solidFill>
                  <a:srgbClr val="ED7D31"/>
                </a:solidFill>
                <a:effectLst/>
                <a:uLnTx/>
                <a:uFillTx/>
                <a:latin typeface="Calibri" pitchFamily="34" charset="0"/>
                <a:ea typeface="+mn-ea"/>
                <a:cs typeface="+mn-cs"/>
              </a:rPr>
              <a:t>Buster</a:t>
            </a:r>
          </a:p>
        </p:txBody>
      </p:sp>
      <p:sp>
        <p:nvSpPr>
          <p:cNvPr id="14" name="Freeform 13">
            <a:extLst>
              <a:ext uri="{FF2B5EF4-FFF2-40B4-BE49-F238E27FC236}">
                <a16:creationId xmlns:a16="http://schemas.microsoft.com/office/drawing/2014/main" id="{65A6AEEF-39EF-455F-9992-36F80C794DCA}"/>
              </a:ext>
            </a:extLst>
          </p:cNvPr>
          <p:cNvSpPr>
            <a:spLocks/>
          </p:cNvSpPr>
          <p:nvPr/>
        </p:nvSpPr>
        <p:spPr bwMode="auto">
          <a:xfrm>
            <a:off x="9753600" y="4502800"/>
            <a:ext cx="354141" cy="40640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
            <a:extLst>
              <a:ext uri="{FF2B5EF4-FFF2-40B4-BE49-F238E27FC236}">
                <a16:creationId xmlns:a16="http://schemas.microsoft.com/office/drawing/2014/main" id="{72CB047E-D955-4350-B03D-81005ADA461F}"/>
              </a:ext>
            </a:extLst>
          </p:cNvPr>
          <p:cNvSpPr>
            <a:spLocks/>
          </p:cNvSpPr>
          <p:nvPr/>
        </p:nvSpPr>
        <p:spPr bwMode="auto">
          <a:xfrm>
            <a:off x="9753601" y="3385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5C0C0F61-B6E0-44BD-87B7-90EE0C173092}"/>
              </a:ext>
            </a:extLst>
          </p:cNvPr>
          <p:cNvSpPr>
            <a:spLocks/>
          </p:cNvSpPr>
          <p:nvPr/>
        </p:nvSpPr>
        <p:spPr bwMode="auto">
          <a:xfrm>
            <a:off x="9753601" y="3893200"/>
            <a:ext cx="495300" cy="40640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91439" tIns="45719" rIns="91439" bIns="457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75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14050"/>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886704" y="1192275"/>
            <a:ext cx="331523" cy="3124360"/>
          </a:xfrm>
          <a:prstGeom prst="leftBrace">
            <a:avLst>
              <a:gd name="adj1" fmla="val 38093"/>
              <a:gd name="adj2" fmla="val 6463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536666" y="12931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343407" y="1284833"/>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
        <p:nvSpPr>
          <p:cNvPr id="12" name="Left Brace 11">
            <a:extLst>
              <a:ext uri="{FF2B5EF4-FFF2-40B4-BE49-F238E27FC236}">
                <a16:creationId xmlns:a16="http://schemas.microsoft.com/office/drawing/2014/main" id="{17A450C6-91D5-4708-A423-01172741F479}"/>
              </a:ext>
            </a:extLst>
          </p:cNvPr>
          <p:cNvSpPr/>
          <p:nvPr/>
        </p:nvSpPr>
        <p:spPr>
          <a:xfrm rot="5400000">
            <a:off x="9192416" y="2298670"/>
            <a:ext cx="203512" cy="640949"/>
          </a:xfrm>
          <a:prstGeom prst="leftBrace">
            <a:avLst>
              <a:gd name="adj1" fmla="val 38093"/>
              <a:gd name="adj2" fmla="val 51083"/>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28611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8" end="1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https://www.cs.cmu.edu/~15281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 Piazza </a:t>
            </a:r>
            <a:r>
              <a:rPr lang="en-US" dirty="0">
                <a:sym typeface="Wingdings" panose="05000000000000000000" pitchFamily="2" charset="2"/>
              </a:rPr>
              <a:t> Ed</a:t>
            </a:r>
          </a:p>
          <a:p>
            <a:endParaRPr lang="en-US" dirty="0"/>
          </a:p>
          <a:p>
            <a:r>
              <a:rPr lang="en-US" dirty="0"/>
              <a:t>(If Piazza/Ed doesn't work) E-mail: </a:t>
            </a:r>
            <a:r>
              <a:rPr lang="en-US" dirty="0">
                <a:hlinkClick r:id="rId5"/>
              </a:rPr>
              <a:t>pvirtue@andrew.cmu.edu</a:t>
            </a:r>
            <a:endParaRPr lang="en-US" dirty="0"/>
          </a:p>
        </p:txBody>
      </p:sp>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8234"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4145" b="44402"/>
          <a:stretch/>
        </p:blipFill>
        <p:spPr bwMode="auto">
          <a:xfrm>
            <a:off x="5460178" y="2907598"/>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93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295399" y="1749164"/>
            <a:ext cx="9601200" cy="4160520"/>
          </a:xfrm>
          <a:prstGeom prst="ellipse">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Artificial Intelligence</a:t>
            </a:r>
          </a:p>
        </p:txBody>
      </p:sp>
      <p:sp>
        <p:nvSpPr>
          <p:cNvPr id="6" name="Oval 5"/>
          <p:cNvSpPr/>
          <p:nvPr/>
        </p:nvSpPr>
        <p:spPr>
          <a:xfrm>
            <a:off x="3037031" y="3617258"/>
            <a:ext cx="6241439" cy="2140025"/>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747409" y="3871730"/>
            <a:ext cx="278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Machine Learning</a:t>
            </a:r>
          </a:p>
        </p:txBody>
      </p:sp>
      <p:sp>
        <p:nvSpPr>
          <p:cNvPr id="8" name="Oval 7"/>
          <p:cNvSpPr/>
          <p:nvPr/>
        </p:nvSpPr>
        <p:spPr>
          <a:xfrm>
            <a:off x="4470400" y="4864891"/>
            <a:ext cx="3343564" cy="742846"/>
          </a:xfrm>
          <a:prstGeom prst="ellipse">
            <a:avLst/>
          </a:prstGeom>
          <a:solidFill>
            <a:schemeClr val="bg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Calibri" panose="020F0502020204030204"/>
                <a:ea typeface="+mn-ea"/>
                <a:cs typeface="+mn-cs"/>
              </a:rPr>
              <a:t>Deep Learning</a:t>
            </a: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pic>
        <p:nvPicPr>
          <p:cNvPr id="23" name="Picture 1"/>
          <p:cNvPicPr>
            <a:picLocks noChangeAspect="1" noChangeArrowheads="1"/>
          </p:cNvPicPr>
          <p:nvPr/>
        </p:nvPicPr>
        <p:blipFill>
          <a:blip r:embed="rId3" cstate="print"/>
          <a:srcRect l="50625" t="52500" r="2500" b="2500"/>
          <a:stretch>
            <a:fillRect/>
          </a:stretch>
        </p:blipFill>
        <p:spPr bwMode="auto">
          <a:xfrm>
            <a:off x="7430413" y="2499659"/>
            <a:ext cx="4092223" cy="2946400"/>
          </a:xfrm>
          <a:prstGeom prst="rect">
            <a:avLst/>
          </a:prstGeom>
          <a:noFill/>
          <a:ln w="9525">
            <a:noFill/>
            <a:miter lim="800000"/>
            <a:headEnd/>
            <a:tailEnd/>
          </a:ln>
          <a:effectLst/>
        </p:spPr>
      </p:pic>
      <p:sp>
        <p:nvSpPr>
          <p:cNvPr id="28" name="Rectangle 3">
            <a:extLst>
              <a:ext uri="{FF2B5EF4-FFF2-40B4-BE49-F238E27FC236}">
                <a16:creationId xmlns:a16="http://schemas.microsoft.com/office/drawing/2014/main" id="{543E3E79-EBA8-4E56-98F9-570A809A21A6}"/>
              </a:ext>
            </a:extLst>
          </p:cNvPr>
          <p:cNvSpPr txBox="1">
            <a:spLocks noChangeArrowheads="1"/>
          </p:cNvSpPr>
          <p:nvPr/>
        </p:nvSpPr>
        <p:spPr bwMode="auto">
          <a:xfrm>
            <a:off x="718300" y="1139188"/>
            <a:ext cx="11784426" cy="512294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a:lstStyle>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None/>
              <a:tabLst/>
              <a:defRPr/>
            </a:pPr>
            <a:r>
              <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rPr>
              <a:t>Quiz: Which of the following can be done at present?</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endParaRPr kumimoji="0" lang="en-US" sz="2400" b="0" i="0" u="none" strike="noStrike" kern="0" cap="none" spc="0" normalizeH="0" baseline="0" noProof="0" dirty="0">
              <a:ln>
                <a:noFill/>
              </a:ln>
              <a:solidFill>
                <a:srgbClr val="000000"/>
              </a:solidFill>
              <a:effectLst/>
              <a:uLnTx/>
              <a:uFillTx/>
              <a:latin typeface="Calibri" pitchFamily="34" charset="0"/>
              <a:ea typeface="+mn-ea"/>
              <a:cs typeface="+mn-cs"/>
            </a:endParaRP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table tennis?</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Play a decent game of Jeopardy?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along a curving mountain road?</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Drive safely across Pittsburgh?</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on the web?</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Buy a week's worth of groceries at Giant Eagle?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Discover and prove a new mathematical theorem?</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Converse successfully with another person for an hour?</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Perform a surgical operation?</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Put away the dishes and fold the laundry?</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Translate spoken Chinese into spoken English in real time?</a:t>
            </a:r>
          </a:p>
          <a:p>
            <a:pPr marL="257168" marR="0" lvl="0" indent="-257168" algn="l" defTabSz="914400" rtl="0" eaLnBrk="1" fontAlgn="base" latinLnBrk="0" hangingPunct="1">
              <a:lnSpc>
                <a:spcPct val="80000"/>
              </a:lnSpc>
              <a:spcBef>
                <a:spcPct val="20000"/>
              </a:spcBef>
              <a:spcAft>
                <a:spcPct val="0"/>
              </a:spcAft>
              <a:buClr>
                <a:srgbClr val="333399"/>
              </a:buClr>
              <a:buSzTx/>
              <a:buFont typeface="Wingdings" pitchFamily="2" charset="2"/>
              <a:buChar char="§"/>
              <a:tabLst/>
              <a:defRPr/>
            </a:pP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Generate intentionally</a:t>
            </a:r>
            <a:r>
              <a:rPr kumimoji="0" lang="en-US" sz="2400" b="0" i="0" u="none" strike="noStrike" kern="0" cap="none" spc="0" normalizeH="0" noProof="0" dirty="0">
                <a:ln>
                  <a:noFill/>
                </a:ln>
                <a:solidFill>
                  <a:srgbClr val="333399"/>
                </a:solidFill>
                <a:effectLst/>
                <a:uLnTx/>
                <a:uFillTx/>
                <a:latin typeface="Calibri" pitchFamily="34" charset="0"/>
                <a:ea typeface="+mn-ea"/>
                <a:cs typeface="+mn-cs"/>
              </a:rPr>
              <a:t> funny </a:t>
            </a:r>
            <a:r>
              <a:rPr kumimoji="0" lang="en-US" sz="2400" b="0" i="0" u="none" strike="noStrike" kern="0" cap="none" spc="0" normalizeH="0" baseline="0" noProof="0" dirty="0">
                <a:ln>
                  <a:noFill/>
                </a:ln>
                <a:solidFill>
                  <a:srgbClr val="333399"/>
                </a:solidFill>
                <a:effectLst/>
                <a:uLnTx/>
                <a:uFillTx/>
                <a:latin typeface="Calibri" pitchFamily="34" charset="0"/>
                <a:ea typeface="+mn-ea"/>
                <a:cs typeface="+mn-cs"/>
              </a:rPr>
              <a:t>memes?</a:t>
            </a:r>
          </a:p>
        </p:txBody>
      </p:sp>
      <p:sp>
        <p:nvSpPr>
          <p:cNvPr id="29" name="Freeform 4">
            <a:extLst>
              <a:ext uri="{FF2B5EF4-FFF2-40B4-BE49-F238E27FC236}">
                <a16:creationId xmlns:a16="http://schemas.microsoft.com/office/drawing/2014/main" id="{6EF8A161-A741-43AF-9C39-BF28D49D9882}"/>
              </a:ext>
            </a:extLst>
          </p:cNvPr>
          <p:cNvSpPr>
            <a:spLocks/>
          </p:cNvSpPr>
          <p:nvPr/>
        </p:nvSpPr>
        <p:spPr bwMode="auto">
          <a:xfrm>
            <a:off x="423704" y="187647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0" name="Freeform 9">
            <a:extLst>
              <a:ext uri="{FF2B5EF4-FFF2-40B4-BE49-F238E27FC236}">
                <a16:creationId xmlns:a16="http://schemas.microsoft.com/office/drawing/2014/main" id="{5E43CA76-9EFE-45CD-8172-7A3873E6B924}"/>
              </a:ext>
            </a:extLst>
          </p:cNvPr>
          <p:cNvSpPr>
            <a:spLocks/>
          </p:cNvSpPr>
          <p:nvPr/>
        </p:nvSpPr>
        <p:spPr bwMode="auto">
          <a:xfrm>
            <a:off x="397401" y="339812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1" name="Freeform 10">
            <a:extLst>
              <a:ext uri="{FF2B5EF4-FFF2-40B4-BE49-F238E27FC236}">
                <a16:creationId xmlns:a16="http://schemas.microsoft.com/office/drawing/2014/main" id="{68DF130E-9B01-489F-B530-7DD21FA6C50B}"/>
              </a:ext>
            </a:extLst>
          </p:cNvPr>
          <p:cNvSpPr>
            <a:spLocks/>
          </p:cNvSpPr>
          <p:nvPr/>
        </p:nvSpPr>
        <p:spPr bwMode="auto">
          <a:xfrm>
            <a:off x="399591" y="5524455"/>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2" name="Freeform 13">
            <a:extLst>
              <a:ext uri="{FF2B5EF4-FFF2-40B4-BE49-F238E27FC236}">
                <a16:creationId xmlns:a16="http://schemas.microsoft.com/office/drawing/2014/main" id="{AA288A50-FF79-4F21-974C-EC4FA7EDC26B}"/>
              </a:ext>
            </a:extLst>
          </p:cNvPr>
          <p:cNvSpPr>
            <a:spLocks/>
          </p:cNvSpPr>
          <p:nvPr/>
        </p:nvSpPr>
        <p:spPr bwMode="auto">
          <a:xfrm>
            <a:off x="456456" y="3764704"/>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3" name="Freeform 14">
            <a:extLst>
              <a:ext uri="{FF2B5EF4-FFF2-40B4-BE49-F238E27FC236}">
                <a16:creationId xmlns:a16="http://schemas.microsoft.com/office/drawing/2014/main" id="{E6F3E1FE-F3D2-4F9D-9EEC-90417861B21F}"/>
              </a:ext>
            </a:extLst>
          </p:cNvPr>
          <p:cNvSpPr>
            <a:spLocks/>
          </p:cNvSpPr>
          <p:nvPr/>
        </p:nvSpPr>
        <p:spPr bwMode="auto">
          <a:xfrm>
            <a:off x="430280" y="4479587"/>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35" name="Group 20">
            <a:extLst>
              <a:ext uri="{FF2B5EF4-FFF2-40B4-BE49-F238E27FC236}">
                <a16:creationId xmlns:a16="http://schemas.microsoft.com/office/drawing/2014/main" id="{3317B449-37BD-41A9-A0A8-4E7857A818C0}"/>
              </a:ext>
            </a:extLst>
          </p:cNvPr>
          <p:cNvGrpSpPr>
            <a:grpSpLocks/>
          </p:cNvGrpSpPr>
          <p:nvPr/>
        </p:nvGrpSpPr>
        <p:grpSpPr bwMode="auto">
          <a:xfrm>
            <a:off x="423705" y="4105805"/>
            <a:ext cx="315654" cy="247635"/>
            <a:chOff x="4896" y="2256"/>
            <a:chExt cx="432" cy="816"/>
          </a:xfrm>
        </p:grpSpPr>
        <p:sp>
          <p:nvSpPr>
            <p:cNvPr id="36" name="Freeform 21">
              <a:extLst>
                <a:ext uri="{FF2B5EF4-FFF2-40B4-BE49-F238E27FC236}">
                  <a16:creationId xmlns:a16="http://schemas.microsoft.com/office/drawing/2014/main" id="{B8DACB2D-3220-456F-9027-BCAE3FD6F2DF}"/>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7" name="Freeform 22">
              <a:extLst>
                <a:ext uri="{FF2B5EF4-FFF2-40B4-BE49-F238E27FC236}">
                  <a16:creationId xmlns:a16="http://schemas.microsoft.com/office/drawing/2014/main" id="{3CDAA2E6-6DFD-4582-9095-F279B6AD63F9}"/>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grpSp>
        <p:nvGrpSpPr>
          <p:cNvPr id="41" name="Group 20">
            <a:extLst>
              <a:ext uri="{FF2B5EF4-FFF2-40B4-BE49-F238E27FC236}">
                <a16:creationId xmlns:a16="http://schemas.microsoft.com/office/drawing/2014/main" id="{96B0C475-956B-453D-99F8-8AA24B97A863}"/>
              </a:ext>
            </a:extLst>
          </p:cNvPr>
          <p:cNvGrpSpPr>
            <a:grpSpLocks/>
          </p:cNvGrpSpPr>
          <p:nvPr/>
        </p:nvGrpSpPr>
        <p:grpSpPr bwMode="auto">
          <a:xfrm>
            <a:off x="394584" y="2997126"/>
            <a:ext cx="315654" cy="247635"/>
            <a:chOff x="4896" y="2256"/>
            <a:chExt cx="432" cy="816"/>
          </a:xfrm>
        </p:grpSpPr>
        <p:sp>
          <p:nvSpPr>
            <p:cNvPr id="42" name="Freeform 21">
              <a:extLst>
                <a:ext uri="{FF2B5EF4-FFF2-40B4-BE49-F238E27FC236}">
                  <a16:creationId xmlns:a16="http://schemas.microsoft.com/office/drawing/2014/main" id="{FBF8C978-4EEC-4F42-9A9C-44A7FFDE214E}"/>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3" name="Freeform 22">
              <a:extLst>
                <a:ext uri="{FF2B5EF4-FFF2-40B4-BE49-F238E27FC236}">
                  <a16:creationId xmlns:a16="http://schemas.microsoft.com/office/drawing/2014/main" id="{51C90C58-9DD2-41E0-9476-D171A33593FD}"/>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44" name="Freeform 10">
            <a:extLst>
              <a:ext uri="{FF2B5EF4-FFF2-40B4-BE49-F238E27FC236}">
                <a16:creationId xmlns:a16="http://schemas.microsoft.com/office/drawing/2014/main" id="{60150F90-8883-450D-8E1F-DC7BA2C289E9}"/>
              </a:ext>
            </a:extLst>
          </p:cNvPr>
          <p:cNvSpPr>
            <a:spLocks/>
          </p:cNvSpPr>
          <p:nvPr/>
        </p:nvSpPr>
        <p:spPr bwMode="auto">
          <a:xfrm>
            <a:off x="410554" y="5194276"/>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5" name="Freeform 4">
            <a:extLst>
              <a:ext uri="{FF2B5EF4-FFF2-40B4-BE49-F238E27FC236}">
                <a16:creationId xmlns:a16="http://schemas.microsoft.com/office/drawing/2014/main" id="{578620B0-2EC8-4A88-B5B6-29D07DAC7661}"/>
              </a:ext>
            </a:extLst>
          </p:cNvPr>
          <p:cNvSpPr>
            <a:spLocks/>
          </p:cNvSpPr>
          <p:nvPr/>
        </p:nvSpPr>
        <p:spPr bwMode="auto">
          <a:xfrm>
            <a:off x="410554" y="2288210"/>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9" name="Freeform 8">
            <a:extLst>
              <a:ext uri="{FF2B5EF4-FFF2-40B4-BE49-F238E27FC236}">
                <a16:creationId xmlns:a16="http://schemas.microsoft.com/office/drawing/2014/main" id="{B58B4FEC-BD01-46A5-A08D-598A26990B6E}"/>
              </a:ext>
            </a:extLst>
          </p:cNvPr>
          <p:cNvSpPr>
            <a:spLocks/>
          </p:cNvSpPr>
          <p:nvPr/>
        </p:nvSpPr>
        <p:spPr bwMode="auto">
          <a:xfrm>
            <a:off x="423705" y="2642052"/>
            <a:ext cx="328807" cy="247635"/>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nvGrpSpPr>
          <p:cNvPr id="24" name="Group 20">
            <a:extLst>
              <a:ext uri="{FF2B5EF4-FFF2-40B4-BE49-F238E27FC236}">
                <a16:creationId xmlns:a16="http://schemas.microsoft.com/office/drawing/2014/main" id="{E96DCE50-B2F3-4E61-AF9A-1E48C50ADCBD}"/>
              </a:ext>
            </a:extLst>
          </p:cNvPr>
          <p:cNvGrpSpPr>
            <a:grpSpLocks/>
          </p:cNvGrpSpPr>
          <p:nvPr/>
        </p:nvGrpSpPr>
        <p:grpSpPr bwMode="auto">
          <a:xfrm>
            <a:off x="381105" y="5893295"/>
            <a:ext cx="315654" cy="247635"/>
            <a:chOff x="4896" y="2256"/>
            <a:chExt cx="432" cy="816"/>
          </a:xfrm>
        </p:grpSpPr>
        <p:sp>
          <p:nvSpPr>
            <p:cNvPr id="25" name="Freeform 21">
              <a:extLst>
                <a:ext uri="{FF2B5EF4-FFF2-40B4-BE49-F238E27FC236}">
                  <a16:creationId xmlns:a16="http://schemas.microsoft.com/office/drawing/2014/main" id="{D710B838-05DE-4A3D-993D-90165CD6688C}"/>
                </a:ext>
              </a:extLst>
            </p:cNvPr>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6" name="Freeform 22">
              <a:extLst>
                <a:ext uri="{FF2B5EF4-FFF2-40B4-BE49-F238E27FC236}">
                  <a16:creationId xmlns:a16="http://schemas.microsoft.com/office/drawing/2014/main" id="{03A1F90C-E41F-4404-BCE5-10A91CC59B70}"/>
                </a:ext>
              </a:extLst>
            </p:cNvPr>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rgbClr val="333399"/>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27" name="Freeform 14">
            <a:extLst>
              <a:ext uri="{FF2B5EF4-FFF2-40B4-BE49-F238E27FC236}">
                <a16:creationId xmlns:a16="http://schemas.microsoft.com/office/drawing/2014/main" id="{68492588-84F5-41E8-9349-D21306289032}"/>
              </a:ext>
            </a:extLst>
          </p:cNvPr>
          <p:cNvSpPr>
            <a:spLocks/>
          </p:cNvSpPr>
          <p:nvPr/>
        </p:nvSpPr>
        <p:spPr bwMode="auto">
          <a:xfrm>
            <a:off x="429756" y="4836065"/>
            <a:ext cx="235098" cy="247635"/>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rgbClr val="000000"/>
            </a:solidFill>
            <a:round/>
            <a:headEnd/>
            <a:tailEnd/>
          </a:ln>
        </p:spPr>
        <p:txBody>
          <a:bodyPr lIns="68579" tIns="34289" rIns="68579" bIns="3428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44" grpId="0" animBg="1"/>
      <p:bldP spid="45" grpId="0" animBg="1"/>
      <p:bldP spid="49"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090-34F9-4278-B339-1FC3A3AF8A09}"/>
              </a:ext>
            </a:extLst>
          </p:cNvPr>
          <p:cNvSpPr>
            <a:spLocks noGrp="1"/>
          </p:cNvSpPr>
          <p:nvPr>
            <p:ph type="title"/>
          </p:nvPr>
        </p:nvSpPr>
        <p:spPr/>
        <p:txBody>
          <a:bodyPr/>
          <a:lstStyle/>
          <a:p>
            <a:r>
              <a:rPr lang="en-US" dirty="0"/>
              <a:t>AI Meme Generator</a:t>
            </a:r>
          </a:p>
        </p:txBody>
      </p:sp>
      <p:sp>
        <p:nvSpPr>
          <p:cNvPr id="3" name="Content Placeholder 2">
            <a:extLst>
              <a:ext uri="{FF2B5EF4-FFF2-40B4-BE49-F238E27FC236}">
                <a16:creationId xmlns:a16="http://schemas.microsoft.com/office/drawing/2014/main" id="{A3565281-D223-4E88-9665-CDCA49B20CAB}"/>
              </a:ext>
            </a:extLst>
          </p:cNvPr>
          <p:cNvSpPr>
            <a:spLocks noGrp="1"/>
          </p:cNvSpPr>
          <p:nvPr>
            <p:ph idx="1"/>
          </p:nvPr>
        </p:nvSpPr>
        <p:spPr/>
        <p:txBody>
          <a:bodyPr/>
          <a:lstStyle/>
          <a:p>
            <a:r>
              <a:rPr lang="en-US" dirty="0"/>
              <a:t>https://imgflip.com/ai-meme</a:t>
            </a:r>
          </a:p>
        </p:txBody>
      </p:sp>
      <p:pic>
        <p:nvPicPr>
          <p:cNvPr id="5" name="Picture 4">
            <a:extLst>
              <a:ext uri="{FF2B5EF4-FFF2-40B4-BE49-F238E27FC236}">
                <a16:creationId xmlns:a16="http://schemas.microsoft.com/office/drawing/2014/main" id="{313078A0-510C-4E0D-BF29-929128E62CA5}"/>
              </a:ext>
            </a:extLst>
          </p:cNvPr>
          <p:cNvPicPr>
            <a:picLocks noChangeAspect="1"/>
          </p:cNvPicPr>
          <p:nvPr/>
        </p:nvPicPr>
        <p:blipFill>
          <a:blip r:embed="rId2"/>
          <a:stretch>
            <a:fillRect/>
          </a:stretch>
        </p:blipFill>
        <p:spPr>
          <a:xfrm>
            <a:off x="4924728" y="1787816"/>
            <a:ext cx="3482346" cy="4627973"/>
          </a:xfrm>
          <a:prstGeom prst="rect">
            <a:avLst/>
          </a:prstGeom>
        </p:spPr>
      </p:pic>
      <p:pic>
        <p:nvPicPr>
          <p:cNvPr id="7" name="Picture 6">
            <a:extLst>
              <a:ext uri="{FF2B5EF4-FFF2-40B4-BE49-F238E27FC236}">
                <a16:creationId xmlns:a16="http://schemas.microsoft.com/office/drawing/2014/main" id="{01F4760F-E837-4081-9881-9345BEA323BF}"/>
              </a:ext>
            </a:extLst>
          </p:cNvPr>
          <p:cNvPicPr>
            <a:picLocks noChangeAspect="1"/>
          </p:cNvPicPr>
          <p:nvPr/>
        </p:nvPicPr>
        <p:blipFill>
          <a:blip r:embed="rId3"/>
          <a:stretch>
            <a:fillRect/>
          </a:stretch>
        </p:blipFill>
        <p:spPr>
          <a:xfrm>
            <a:off x="8596026" y="1787816"/>
            <a:ext cx="3443863" cy="4627973"/>
          </a:xfrm>
          <a:prstGeom prst="rect">
            <a:avLst/>
          </a:prstGeom>
        </p:spPr>
      </p:pic>
      <p:pic>
        <p:nvPicPr>
          <p:cNvPr id="9" name="Picture 8">
            <a:extLst>
              <a:ext uri="{FF2B5EF4-FFF2-40B4-BE49-F238E27FC236}">
                <a16:creationId xmlns:a16="http://schemas.microsoft.com/office/drawing/2014/main" id="{F3DDF1DB-BB4B-4978-8EEA-CED4BEFBD617}"/>
              </a:ext>
            </a:extLst>
          </p:cNvPr>
          <p:cNvPicPr>
            <a:picLocks noChangeAspect="1"/>
          </p:cNvPicPr>
          <p:nvPr/>
        </p:nvPicPr>
        <p:blipFill>
          <a:blip r:embed="rId4"/>
          <a:stretch>
            <a:fillRect/>
          </a:stretch>
        </p:blipFill>
        <p:spPr>
          <a:xfrm>
            <a:off x="151718" y="1787816"/>
            <a:ext cx="4584058" cy="4575096"/>
          </a:xfrm>
          <a:prstGeom prst="rect">
            <a:avLst/>
          </a:prstGeom>
        </p:spPr>
      </p:pic>
    </p:spTree>
    <p:extLst>
      <p:ext uri="{BB962C8B-B14F-4D97-AF65-F5344CB8AC3E}">
        <p14:creationId xmlns:p14="http://schemas.microsoft.com/office/powerpoint/2010/main" val="1786894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and ML Courses</a:t>
            </a:r>
          </a:p>
        </p:txBody>
      </p:sp>
      <p:sp>
        <p:nvSpPr>
          <p:cNvPr id="3" name="Content Placeholder 2"/>
          <p:cNvSpPr>
            <a:spLocks noGrp="1"/>
          </p:cNvSpPr>
          <p:nvPr>
            <p:ph idx="1"/>
          </p:nvPr>
        </p:nvSpPr>
        <p:spPr>
          <a:xfrm>
            <a:off x="558537" y="1113178"/>
            <a:ext cx="8759327" cy="5693307"/>
          </a:xfrm>
        </p:spPr>
        <p:txBody>
          <a:bodyPr/>
          <a:lstStyle/>
          <a:p>
            <a:r>
              <a:rPr lang="en-US" dirty="0"/>
              <a:t>15-281 and 10-315 (Intro ML)</a:t>
            </a:r>
          </a:p>
          <a:p>
            <a:pPr marL="457200" indent="-457200">
              <a:buFont typeface="Wingdings" panose="05000000000000000000" pitchFamily="2" charset="2"/>
              <a:buChar char="§"/>
            </a:pPr>
            <a:r>
              <a:rPr lang="en-US" dirty="0">
                <a:solidFill>
                  <a:schemeClr val="tx1"/>
                </a:solidFill>
              </a:rPr>
              <a:t>Designed to go together</a:t>
            </a:r>
          </a:p>
          <a:p>
            <a:pPr marL="457200" indent="-457200">
              <a:buFont typeface="Wingdings" panose="05000000000000000000" pitchFamily="2" charset="2"/>
              <a:buChar char="§"/>
            </a:pPr>
            <a:r>
              <a:rPr lang="en-US" dirty="0">
                <a:solidFill>
                  <a:schemeClr val="tx1"/>
                </a:solidFill>
              </a:rPr>
              <a:t>Topics divided among two courses for breadth</a:t>
            </a:r>
          </a:p>
          <a:p>
            <a:pPr marL="457200" indent="-457200">
              <a:buFont typeface="Wingdings" panose="05000000000000000000" pitchFamily="2" charset="2"/>
              <a:buChar char="§"/>
            </a:pPr>
            <a:r>
              <a:rPr lang="en-US" dirty="0">
                <a:solidFill>
                  <a:schemeClr val="tx1"/>
                </a:solidFill>
              </a:rPr>
              <a:t>Two courses allows depth</a:t>
            </a:r>
          </a:p>
          <a:p>
            <a:pPr marL="457200" indent="-457200">
              <a:buFont typeface="Wingdings" panose="05000000000000000000" pitchFamily="2" charset="2"/>
              <a:buChar char="§"/>
            </a:pPr>
            <a:r>
              <a:rPr lang="en-US" dirty="0">
                <a:solidFill>
                  <a:schemeClr val="tx1"/>
                </a:solidFill>
              </a:rPr>
              <a:t>15-281 has some machine learning topics but,      notably, no neural networks (deep learning)</a:t>
            </a:r>
          </a:p>
          <a:p>
            <a:pPr marL="917575" lvl="2" indent="-457200"/>
            <a:r>
              <a:rPr lang="en-US" sz="2800" dirty="0">
                <a:solidFill>
                  <a:schemeClr val="tx1"/>
                </a:solidFill>
              </a:rPr>
              <a:t>Reinforcement learning (RL)</a:t>
            </a:r>
          </a:p>
          <a:p>
            <a:pPr marL="917575" lvl="2" indent="-457200"/>
            <a:r>
              <a:rPr lang="en-US" sz="2800" dirty="0" err="1"/>
              <a:t>Probabilisted</a:t>
            </a:r>
            <a:r>
              <a:rPr lang="en-US" sz="2800" dirty="0"/>
              <a:t> Graphical Models (Bayes Nets, HMMs)</a:t>
            </a:r>
            <a:endParaRPr lang="en-US" sz="2800" dirty="0">
              <a:solidFill>
                <a:schemeClr val="tx1"/>
              </a:solidFill>
            </a:endParaRPr>
          </a:p>
          <a:p>
            <a:endParaRPr lang="en-US" dirty="0"/>
          </a:p>
          <a:p>
            <a:r>
              <a:rPr lang="en-US" dirty="0"/>
              <a:t>10-301/10-601 (Intro ML)</a:t>
            </a:r>
          </a:p>
          <a:p>
            <a:pPr marL="457200" indent="-457200">
              <a:buFont typeface="Wingdings" panose="05000000000000000000" pitchFamily="2" charset="2"/>
              <a:buChar char="§"/>
            </a:pPr>
            <a:r>
              <a:rPr lang="en-US" dirty="0">
                <a:solidFill>
                  <a:schemeClr val="tx1"/>
                </a:solidFill>
              </a:rPr>
              <a:t>Has really good ML breadth (and also decent depth) but not AI breadth</a:t>
            </a:r>
          </a:p>
        </p:txBody>
      </p:sp>
    </p:spTree>
    <p:extLst>
      <p:ext uri="{BB962C8B-B14F-4D97-AF65-F5344CB8AC3E}">
        <p14:creationId xmlns:p14="http://schemas.microsoft.com/office/powerpoint/2010/main" val="2345659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Recitation starting this Friday</a:t>
            </a:r>
          </a:p>
          <a:p>
            <a:pPr marL="687388" lvl="1" indent="-457200"/>
            <a:r>
              <a:rPr lang="en-US" sz="2800" dirty="0"/>
              <a:t>Recommended. Materials are fair game for exams</a:t>
            </a:r>
          </a:p>
          <a:p>
            <a:pPr marL="687388" lvl="1" indent="-457200"/>
            <a:r>
              <a:rPr lang="en-US" sz="2800" dirty="0"/>
              <a:t>Choosing sections</a:t>
            </a:r>
          </a:p>
          <a:p>
            <a:endParaRPr lang="en-US" sz="1200" dirty="0"/>
          </a:p>
          <a:p>
            <a:r>
              <a:rPr lang="en-US" dirty="0"/>
              <a:t>Assignments:</a:t>
            </a:r>
          </a:p>
          <a:p>
            <a:pPr marL="457200" indent="-457200">
              <a:buFont typeface="Wingdings" panose="05000000000000000000" pitchFamily="2" charset="2"/>
              <a:buChar char="§"/>
            </a:pPr>
            <a:r>
              <a:rPr lang="en-US" dirty="0">
                <a:solidFill>
                  <a:schemeClr val="tx1"/>
                </a:solidFill>
              </a:rPr>
              <a:t>P0: Python &amp; Autograder Tutorial</a:t>
            </a:r>
          </a:p>
          <a:p>
            <a:pPr marL="917575" lvl="2" indent="-457200"/>
            <a:r>
              <a:rPr lang="en-US" sz="2800" dirty="0"/>
              <a:t>Required, but worth zero points</a:t>
            </a:r>
          </a:p>
          <a:p>
            <a:pPr marL="917575" lvl="2" indent="-457200"/>
            <a:r>
              <a:rPr lang="en-US" sz="2800" dirty="0"/>
              <a:t>Already released</a:t>
            </a:r>
          </a:p>
          <a:p>
            <a:pPr marL="917575" lvl="2" indent="-457200"/>
            <a:r>
              <a:rPr lang="en-US" sz="2800" dirty="0"/>
              <a:t>Due Thu 9/5, 10 pm</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HW1 (online)</a:t>
            </a:r>
          </a:p>
          <a:p>
            <a:pPr marL="917575" lvl="2" indent="-457200"/>
            <a:r>
              <a:rPr lang="en-US" sz="2800" dirty="0">
                <a:solidFill>
                  <a:schemeClr val="tx1"/>
                </a:solidFill>
              </a:rPr>
              <a:t>Released </a:t>
            </a:r>
            <a:r>
              <a:rPr lang="en-US" sz="2800" dirty="0"/>
              <a:t>Thursday</a:t>
            </a:r>
            <a:endParaRPr lang="en-US" sz="2800" dirty="0">
              <a:solidFill>
                <a:schemeClr val="tx1"/>
              </a:solidFill>
            </a:endParaRPr>
          </a:p>
          <a:p>
            <a:pPr marL="917575" lvl="2" indent="-457200"/>
            <a:r>
              <a:rPr lang="en-US" sz="2800" dirty="0">
                <a:solidFill>
                  <a:schemeClr val="tx1"/>
                </a:solidFill>
              </a:rPr>
              <a:t>Due Thu </a:t>
            </a:r>
            <a:r>
              <a:rPr lang="en-US" sz="2800" dirty="0"/>
              <a:t>9/5</a:t>
            </a:r>
            <a:r>
              <a:rPr lang="en-US" sz="2800" dirty="0">
                <a:solidFill>
                  <a:schemeClr val="tx1"/>
                </a:solidFill>
              </a:rPr>
              <a:t>, 10 pm</a:t>
            </a:r>
          </a:p>
          <a:p>
            <a:endParaRPr lang="en-US" dirty="0"/>
          </a:p>
        </p:txBody>
      </p:sp>
    </p:spTree>
    <p:extLst>
      <p:ext uri="{BB962C8B-B14F-4D97-AF65-F5344CB8AC3E}">
        <p14:creationId xmlns:p14="http://schemas.microsoft.com/office/powerpoint/2010/main" val="334916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1117600" y="1828801"/>
            <a:ext cx="7010400" cy="4525963"/>
          </a:xfrm>
        </p:spPr>
        <p:txBody>
          <a:bodyPr/>
          <a:lstStyle/>
          <a:p>
            <a:pPr eaLnBrk="1" hangingPunct="1"/>
            <a:endParaRPr lang="en-US" sz="800" dirty="0"/>
          </a:p>
          <a:p>
            <a:pPr eaLnBrk="1" hangingPunct="1"/>
            <a:r>
              <a:rPr lang="en-US" dirty="0"/>
              <a:t>Designing Agents</a:t>
            </a:r>
          </a:p>
          <a:p>
            <a:pPr eaLnBrk="1" hangingPunct="1"/>
            <a:endParaRPr lang="en-US" dirty="0"/>
          </a:p>
          <a:p>
            <a:pPr eaLnBrk="1" hangingPunct="1"/>
            <a:r>
              <a:rPr lang="en-US" dirty="0"/>
              <a:t>What is artificial intelligence?</a:t>
            </a:r>
          </a:p>
          <a:p>
            <a:pPr eaLnBrk="1" hangingPunct="1"/>
            <a:endParaRPr lang="en-US" dirty="0"/>
          </a:p>
          <a:p>
            <a:pPr eaLnBrk="1" hangingPunct="1"/>
            <a:r>
              <a:rPr lang="en-US" dirty="0"/>
              <a:t>A brief history of AI</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112000" y="1498601"/>
            <a:ext cx="4049853" cy="45339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132077">
            <a:noAutofit/>
          </a:bodyPr>
          <a:lstStyle/>
          <a:p>
            <a:r>
              <a:rPr lang="en-US" dirty="0"/>
              <a:t>Designing Agents</a:t>
            </a:r>
          </a:p>
        </p:txBody>
      </p:sp>
      <p:sp>
        <p:nvSpPr>
          <p:cNvPr id="27653" name="Rectangle 5"/>
          <p:cNvSpPr>
            <a:spLocks noGrp="1" noChangeArrowheads="1"/>
          </p:cNvSpPr>
          <p:nvPr>
            <p:ph type="body" idx="1"/>
          </p:nvPr>
        </p:nvSpPr>
        <p:spPr>
          <a:xfrm>
            <a:off x="304800" y="1193800"/>
            <a:ext cx="5791200" cy="3860800"/>
          </a:xfrm>
        </p:spPr>
        <p:txBody>
          <a:bodyPr rIns="132077"/>
          <a:lstStyle/>
          <a:p>
            <a:pPr marL="457178" indent="-457178">
              <a:spcBef>
                <a:spcPct val="0"/>
              </a:spcBef>
            </a:pPr>
            <a:r>
              <a:rPr lang="en-US" dirty="0"/>
              <a:t>An </a:t>
            </a:r>
            <a:r>
              <a:rPr lang="en-US" b="1" dirty="0"/>
              <a:t>agent</a:t>
            </a:r>
            <a:r>
              <a:rPr lang="en-US" dirty="0"/>
              <a:t> is an entity that </a:t>
            </a:r>
            <a:r>
              <a:rPr lang="en-US" i="1" dirty="0"/>
              <a:t>perceives</a:t>
            </a:r>
            <a:r>
              <a:rPr lang="en-US" dirty="0"/>
              <a:t> and </a:t>
            </a:r>
            <a:r>
              <a:rPr lang="en-US" i="1" dirty="0"/>
              <a:t>acts</a:t>
            </a:r>
            <a:r>
              <a:rPr lang="en-US" dirty="0"/>
              <a:t>.</a:t>
            </a:r>
          </a:p>
          <a:p>
            <a:pPr marL="457178" indent="-457178">
              <a:spcBef>
                <a:spcPts val="1500"/>
              </a:spcBef>
            </a:pPr>
            <a:r>
              <a:rPr lang="en-US" dirty="0"/>
              <a:t>Characteristics of the </a:t>
            </a:r>
            <a:r>
              <a:rPr lang="en-US" b="1" dirty="0"/>
              <a:t>percepts, environment,</a:t>
            </a:r>
            <a:r>
              <a:rPr lang="en-US" dirty="0"/>
              <a:t> and </a:t>
            </a:r>
            <a:r>
              <a:rPr lang="en-US" b="1" dirty="0"/>
              <a:t>action space </a:t>
            </a:r>
            <a:r>
              <a:rPr lang="en-US" dirty="0"/>
              <a:t>dictate techniques for selecting actions</a:t>
            </a:r>
          </a:p>
          <a:p>
            <a:pPr marL="457178" indent="-457178">
              <a:spcBef>
                <a:spcPts val="1500"/>
              </a:spcBef>
            </a:pPr>
            <a:r>
              <a:rPr lang="en-US" dirty="0"/>
              <a:t>This course is about:</a:t>
            </a:r>
            <a:endParaRPr lang="en-US" dirty="0">
              <a:solidFill>
                <a:srgbClr val="333399"/>
              </a:solidFill>
              <a:cs typeface="Arial" charset="0"/>
            </a:endParaRPr>
          </a:p>
          <a:p>
            <a:pPr marL="839746" lvl="1" indent="-342882">
              <a:lnSpc>
                <a:spcPct val="80000"/>
              </a:lnSpc>
              <a:spcBef>
                <a:spcPts val="739"/>
              </a:spcBef>
              <a:buSzPct val="100000"/>
            </a:pPr>
            <a:r>
              <a:rPr lang="en-US" sz="2800" dirty="0">
                <a:cs typeface="Arial" charset="0"/>
              </a:rPr>
              <a:t>General AI techniques for a variety of problem types</a:t>
            </a:r>
          </a:p>
          <a:p>
            <a:pPr marL="839746" lvl="1" indent="-342882">
              <a:lnSpc>
                <a:spcPct val="80000"/>
              </a:lnSpc>
              <a:spcBef>
                <a:spcPts val="739"/>
              </a:spcBef>
              <a:buSzPct val="100000"/>
            </a:pPr>
            <a:r>
              <a:rPr lang="en-US" sz="2800" dirty="0">
                <a:cs typeface="Arial" charset="0"/>
              </a:rPr>
              <a:t>Learning to recognize when and how a new problem can be solved with an existing technique</a:t>
            </a:r>
          </a:p>
          <a:p>
            <a:pPr marL="457178" indent="-457178">
              <a:spcBef>
                <a:spcPts val="1500"/>
              </a:spcBef>
            </a:pPr>
            <a:endParaRPr lang="en-US" sz="2133" dirty="0"/>
          </a:p>
        </p:txBody>
      </p:sp>
      <p:grpSp>
        <p:nvGrpSpPr>
          <p:cNvPr id="34" name="Group 33"/>
          <p:cNvGrpSpPr/>
          <p:nvPr/>
        </p:nvGrpSpPr>
        <p:grpSpPr>
          <a:xfrm>
            <a:off x="7026966" y="4065104"/>
            <a:ext cx="4949686" cy="2425765"/>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91439" tIns="45719" rIns="91439" bIns="45719"/>
            <a:lstStyle/>
            <a:p>
              <a:endParaRPr lang="en-US" sz="24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40639" bIns="0"/>
            <a:lstStyle/>
            <a:p>
              <a:pPr marL="39686"/>
              <a:r>
                <a:rPr lang="en-US" sz="24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24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54185" bIns="0"/>
              <a:lstStyle/>
              <a:p>
                <a:pPr marL="39686" algn="ctr"/>
                <a:r>
                  <a:rPr lang="en-US" sz="24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54185" bIns="0"/>
              <a:lstStyle/>
              <a:p>
                <a:pPr marL="39686" algn="ctr"/>
                <a:r>
                  <a:rPr lang="en-US" sz="2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24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40639" bIns="0"/>
            <a:lstStyle/>
            <a:p>
              <a:pPr marL="39686" algn="ctr"/>
              <a:r>
                <a:rPr lang="en-US" sz="24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triangle" w="lg" len="lg"/>
              <a:tailEnd w="lg" len="lg"/>
            </a:ln>
          </p:spPr>
          <p:txBody>
            <a:bodyPr lIns="91439" tIns="45719" rIns="91439" bIns="45719"/>
            <a:lstStyle/>
            <a:p>
              <a:endParaRPr lang="en-US" sz="24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40639" bIns="0"/>
            <a:lstStyle/>
            <a:p>
              <a:pPr marL="39686" algn="ctr"/>
              <a:r>
                <a:rPr lang="en-US" sz="2000" dirty="0">
                  <a:latin typeface="Calibri" pitchFamily="34" charset="0"/>
                  <a:cs typeface="Arial" charset="0"/>
                </a:rPr>
                <a:t>Actions</a:t>
              </a:r>
            </a:p>
          </p:txBody>
        </p:sp>
      </p:grpSp>
      <p:pic>
        <p:nvPicPr>
          <p:cNvPr id="46083" name="Picture 3" descr="C:\Temp\ketrina\RationalAgent.png"/>
          <p:cNvPicPr preferRelativeResize="0">
            <a:picLocks noChangeArrowheads="1"/>
          </p:cNvPicPr>
          <p:nvPr/>
        </p:nvPicPr>
        <p:blipFill>
          <a:blip r:embed="rId3" cstate="print"/>
          <a:srcRect/>
          <a:stretch>
            <a:fillRect/>
          </a:stretch>
        </p:blipFill>
        <p:spPr bwMode="auto">
          <a:xfrm flipH="1">
            <a:off x="7308499" y="410356"/>
            <a:ext cx="4273900" cy="339646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653">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765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7653">
                                            <p:txEl>
                                              <p:pRg st="3" end="3"/>
                                            </p:txEl>
                                          </p:spTgt>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0"/>
                                  </p:stCondLst>
                                  <p:childTnLst>
                                    <p:set>
                                      <p:cBhvr>
                                        <p:cTn id="23" dur="1" fill="hold">
                                          <p:stCondLst>
                                            <p:cond delay="499"/>
                                          </p:stCondLst>
                                        </p:cTn>
                                        <p:tgtEl>
                                          <p:spTgt spid="276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12826</TotalTime>
  <Words>2340</Words>
  <Application>Microsoft Office PowerPoint</Application>
  <PresentationFormat>Widescreen</PresentationFormat>
  <Paragraphs>494</Paragraphs>
  <Slides>52</Slides>
  <Notes>20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Calibri Light</vt:lpstr>
      <vt:lpstr>Courier</vt:lpstr>
      <vt:lpstr>Courier New</vt:lpstr>
      <vt:lpstr>Helvetica Neue</vt:lpstr>
      <vt:lpstr>Lucida Grande</vt:lpstr>
      <vt:lpstr>Wingdings</vt:lpstr>
      <vt:lpstr>Office Theme</vt:lpstr>
      <vt:lpstr>Warm-up as you walk in</vt:lpstr>
      <vt:lpstr>AI: Representation and Problem Solving </vt:lpstr>
      <vt:lpstr>Course Team</vt:lpstr>
      <vt:lpstr>Course Team</vt:lpstr>
      <vt:lpstr>(Quick) Course Information</vt:lpstr>
      <vt:lpstr>AI and ML Courses</vt:lpstr>
      <vt:lpstr>Announcements</vt:lpstr>
      <vt:lpstr>Today</vt:lpstr>
      <vt:lpstr>Designing Agents</vt:lpstr>
      <vt:lpstr>Pac-Man as an Agent</vt:lpstr>
      <vt:lpstr>Nim Agent</vt:lpstr>
      <vt:lpstr>Nim Agent</vt:lpstr>
      <vt:lpstr>Nim Agent</vt:lpstr>
      <vt:lpstr>Nim Agent</vt:lpstr>
      <vt:lpstr>Nim Agent</vt:lpstr>
      <vt:lpstr>Nim Agent</vt:lpstr>
      <vt:lpstr> </vt:lpstr>
      <vt:lpstr> Games – Three “Intelligent” Agents </vt:lpstr>
      <vt:lpstr>Games – Three “Intelligent” Agents </vt:lpstr>
      <vt:lpstr>Games – Three “Intelligent” Agents </vt:lpstr>
      <vt:lpstr>Games – Three “Intelligent” Agents </vt:lpstr>
      <vt:lpstr>PowerPoint Presentation</vt:lpstr>
      <vt:lpstr>Games – Three “Intelligent” Agents </vt:lpstr>
      <vt:lpstr>AI Breakthrough!</vt:lpstr>
      <vt:lpstr>What is "Aritifical Intelligence"?</vt:lpstr>
      <vt:lpstr>AI Definition by John McCarthy</vt:lpstr>
      <vt:lpstr>What do we mean by "Artificial Intelligence"?</vt:lpstr>
      <vt:lpstr>What do we mean by "Artificial Intelligence"?</vt:lpstr>
      <vt:lpstr>Attributes of Intelligence</vt:lpstr>
      <vt:lpstr>How intelligence are these agents?</vt:lpstr>
      <vt:lpstr>Which is more intelligent?</vt:lpstr>
      <vt:lpstr>Intelligence and Uncertainty</vt:lpstr>
      <vt:lpstr>Intelligence and Uncertainty</vt:lpstr>
      <vt:lpstr>Intelligence and Uncertainty</vt:lpstr>
      <vt:lpstr>Intelligence and Uncertainty</vt:lpstr>
      <vt:lpstr>Intelligence and Uncertainty</vt:lpstr>
      <vt:lpstr>Intelligence and Uncertainty</vt:lpstr>
      <vt:lpstr>What do we mean by an intelligent agent?</vt:lpstr>
      <vt:lpstr>What is AI?</vt:lpstr>
      <vt:lpstr>Turing Test</vt:lpstr>
      <vt:lpstr>What is AI?</vt:lpstr>
      <vt:lpstr>Rational Decisions</vt:lpstr>
      <vt:lpstr>PowerPoint Presentation</vt:lpstr>
      <vt:lpstr>What About the Brain?</vt:lpstr>
      <vt:lpstr>A Brief History of AI</vt:lpstr>
      <vt:lpstr>A Brief History of AI</vt:lpstr>
      <vt:lpstr>What went wrong?</vt:lpstr>
      <vt:lpstr>A Brief History of AI</vt:lpstr>
      <vt:lpstr>A Brief History of AI</vt:lpstr>
      <vt:lpstr>Artificial Intelligence vs Machine Learning?</vt:lpstr>
      <vt:lpstr>What Can AI Do?</vt:lpstr>
      <vt:lpstr>AI Meme Generator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 Virtue</dc:creator>
  <cp:lastModifiedBy>Pat Virtue</cp:lastModifiedBy>
  <cp:revision>624</cp:revision>
  <cp:lastPrinted>2019-08-27T16:33:12Z</cp:lastPrinted>
  <dcterms:created xsi:type="dcterms:W3CDTF">2018-10-11T11:39:27Z</dcterms:created>
  <dcterms:modified xsi:type="dcterms:W3CDTF">2024-08-29T17:39:31Z</dcterms:modified>
</cp:coreProperties>
</file>