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notesSlides/notesSlide29.xml" ContentType="application/vnd.openxmlformats-officedocument.presentationml.notes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wmf" ContentType="image/x-wmf"/>
  <Override PartName="/ppt/slides/slide46.xml" ContentType="application/vnd.openxmlformats-officedocument.presentationml.slide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5.xml" ContentType="application/vnd.openxmlformats-officedocument.presentationml.slide+xml"/>
  <Override PartName="/ppt/notesSlides/notesSlide6.xml" ContentType="application/vnd.openxmlformats-officedocument.presentationml.notesSlide+xml"/>
  <Default Extension="jpeg" ContentType="image/jpeg"/>
  <Override PartName="/ppt/slides/slide12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slides/slide50.xml" ContentType="application/vnd.openxmlformats-officedocument.presentationml.sl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slides/slide48.xml" ContentType="application/vnd.openxmlformats-officedocument.presentationml.slide+xml"/>
  <Override PartName="/ppt/slides/slide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3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43.xml" ContentType="application/vnd.openxmlformats-officedocument.presentationml.slide+xml"/>
  <Override PartName="/ppt/slides/slide19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slides/slide5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54.xml" ContentType="application/vnd.openxmlformats-officedocument.presentationml.slide+xml"/>
  <Default Extension="bin" ContentType="application/vnd.openxmlformats-officedocument.presentationml.printerSettings"/>
  <Override PartName="/ppt/notesSlides/notesSlide5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47.xml" ContentType="application/vnd.openxmlformats-officedocument.presentationml.slide+xml"/>
  <Override PartName="/ppt/viewProps.xml" ContentType="application/vnd.openxmlformats-officedocument.presentationml.viewProps+xml"/>
  <Default Extension="pdf" ContentType="application/pdf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49.xml" ContentType="application/vnd.openxmlformats-officedocument.presentationml.slide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4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6" r:id="rId1"/>
  </p:sldMasterIdLst>
  <p:notesMasterIdLst>
    <p:notesMasterId r:id="rId57"/>
  </p:notesMasterIdLst>
  <p:handoutMasterIdLst>
    <p:handoutMasterId r:id="rId58"/>
  </p:handoutMasterIdLst>
  <p:sldIdLst>
    <p:sldId id="346" r:id="rId2"/>
    <p:sldId id="345" r:id="rId3"/>
    <p:sldId id="258" r:id="rId4"/>
    <p:sldId id="373" r:id="rId5"/>
    <p:sldId id="374" r:id="rId6"/>
    <p:sldId id="347" r:id="rId7"/>
    <p:sldId id="353" r:id="rId8"/>
    <p:sldId id="262" r:id="rId9"/>
    <p:sldId id="369" r:id="rId10"/>
    <p:sldId id="3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70" r:id="rId22"/>
    <p:sldId id="277" r:id="rId23"/>
    <p:sldId id="278" r:id="rId24"/>
    <p:sldId id="279" r:id="rId25"/>
    <p:sldId id="282" r:id="rId26"/>
    <p:sldId id="371" r:id="rId27"/>
    <p:sldId id="350" r:id="rId28"/>
    <p:sldId id="285" r:id="rId29"/>
    <p:sldId id="286" r:id="rId30"/>
    <p:sldId id="354" r:id="rId31"/>
    <p:sldId id="355" r:id="rId32"/>
    <p:sldId id="291" r:id="rId33"/>
    <p:sldId id="356" r:id="rId34"/>
    <p:sldId id="301" r:id="rId35"/>
    <p:sldId id="306" r:id="rId36"/>
    <p:sldId id="352" r:id="rId37"/>
    <p:sldId id="314" r:id="rId38"/>
    <p:sldId id="357" r:id="rId39"/>
    <p:sldId id="358" r:id="rId40"/>
    <p:sldId id="359" r:id="rId41"/>
    <p:sldId id="317" r:id="rId42"/>
    <p:sldId id="318" r:id="rId43"/>
    <p:sldId id="360" r:id="rId44"/>
    <p:sldId id="377" r:id="rId45"/>
    <p:sldId id="323" r:id="rId46"/>
    <p:sldId id="328" r:id="rId47"/>
    <p:sldId id="361" r:id="rId48"/>
    <p:sldId id="366" r:id="rId49"/>
    <p:sldId id="375" r:id="rId50"/>
    <p:sldId id="376" r:id="rId51"/>
    <p:sldId id="339" r:id="rId52"/>
    <p:sldId id="367" r:id="rId53"/>
    <p:sldId id="364" r:id="rId54"/>
    <p:sldId id="349" r:id="rId55"/>
    <p:sldId id="36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3366"/>
    <a:srgbClr val="993399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3103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208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BC9A6-382C-455E-A89A-6353A586C498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BE210-5875-4888-B98E-FEA0D17E1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CCE14-6B5A-4FEC-B750-739D1A280337}" type="datetimeFigureOut">
              <a:rPr lang="en-US" smtClean="0"/>
              <a:pPr/>
              <a:t>6/17/09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67774-3418-42A7-B329-0AAD74AF8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0A698-C463-4B12-8DBA-0F85231EE5ED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CAFB9-EB3F-46E1-A4C5-513A472D58F6}" type="slidenum">
              <a:rPr lang="en-US"/>
              <a:pPr/>
              <a:t>13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799D5-7067-45A8-A8C7-DDC43327A91B}" type="slidenum">
              <a:rPr lang="en-US"/>
              <a:pPr/>
              <a:t>14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64DD6-563A-493B-88F3-891397EEACCF}" type="slidenum">
              <a:rPr lang="en-US"/>
              <a:pPr/>
              <a:t>15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E39A3-38FC-46BD-9F15-714F2095946B}" type="slidenum">
              <a:rPr lang="en-US"/>
              <a:pPr/>
              <a:t>16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C850F-C028-4BE4-AD67-A420DD03C8FD}" type="slidenum">
              <a:rPr lang="en-US"/>
              <a:pPr/>
              <a:t>17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BBF23-2628-4161-960D-6957EACD0CFA}" type="slidenum">
              <a:rPr lang="en-US"/>
              <a:pPr/>
              <a:t>18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BD91B-D1E6-42D7-87A7-EC62390D5963}" type="slidenum">
              <a:rPr lang="en-US"/>
              <a:pPr/>
              <a:t>19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E5B5D-F641-40BF-AFFC-6A157BE479E5}" type="slidenum">
              <a:rPr lang="en-US"/>
              <a:pPr/>
              <a:t>20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F43BC-8851-4A39-B9F6-F4D9465FEA1A}" type="slidenum">
              <a:rPr lang="en-US"/>
              <a:pPr/>
              <a:t>21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43FBB-7DBB-4607-94EA-EAB6977EFA7A}" type="slidenum">
              <a:rPr lang="en-US"/>
              <a:pPr/>
              <a:t>22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1BB86-19AB-49D0-85A8-4AA6F5A5FB5C}" type="slidenum">
              <a:rPr lang="en-US"/>
              <a:pPr/>
              <a:t>3</a:t>
            </a:fld>
            <a:endParaRPr lang="en-US"/>
          </a:p>
        </p:txBody>
      </p:sp>
      <p:sp>
        <p:nvSpPr>
          <p:cNvPr id="494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0B815-25E8-41F3-AD22-4FE07C952824}" type="slidenum">
              <a:rPr lang="en-US"/>
              <a:pPr/>
              <a:t>23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9F56-30EE-452E-AF3D-6941761DB4B0}" type="slidenum">
              <a:rPr lang="en-US"/>
              <a:pPr/>
              <a:t>24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E6CF2-4ED5-4E37-96AE-958996285180}" type="slidenum">
              <a:rPr lang="en-US"/>
              <a:pPr/>
              <a:t>25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F43BC-8851-4A39-B9F6-F4D9465FEA1A}" type="slidenum">
              <a:rPr lang="en-US"/>
              <a:pPr/>
              <a:t>26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37027-C027-448D-8AB0-3C500AAC38A7}" type="slidenum">
              <a:rPr lang="en-US"/>
              <a:pPr/>
              <a:t>27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9B704-992E-49BB-BEF0-30D2A423D493}" type="slidenum">
              <a:rPr lang="en-US"/>
              <a:pPr/>
              <a:t>28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D91C6-2F50-41F9-9D20-256ABB0B35BA}" type="slidenum">
              <a:rPr lang="en-US"/>
              <a:pPr/>
              <a:t>29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9ED2E-B9C0-4170-A498-E61C26054780}" type="slidenum">
              <a:rPr lang="en-US"/>
              <a:pPr/>
              <a:t>32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0AD02-92A1-4192-A1DB-8FADC819FDD7}" type="slidenum">
              <a:rPr lang="en-US"/>
              <a:pPr/>
              <a:t>34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35806-765D-4BFB-83A5-0CAB7C1F2572}" type="slidenum">
              <a:rPr lang="en-US"/>
              <a:pPr/>
              <a:t>35</a:t>
            </a:fld>
            <a:endParaRPr 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AD0C8-AFB1-49A2-A9B5-76C6FAB37B78}" type="slidenum">
              <a:rPr lang="en-US"/>
              <a:pPr/>
              <a:t>4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71E94-DF09-45A3-852C-F10FE029E3E2}" type="slidenum">
              <a:rPr lang="en-US"/>
              <a:pPr/>
              <a:t>37</a:t>
            </a:fld>
            <a:endParaRPr lang="en-US"/>
          </a:p>
        </p:txBody>
      </p:sp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0F483-2C09-41E6-8DAD-AE08FE2EAF88}" type="slidenum">
              <a:rPr lang="en-US"/>
              <a:pPr/>
              <a:t>41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DC459-43AA-4655-87E2-2A2EF9DD2B1E}" type="slidenum">
              <a:rPr lang="en-US"/>
              <a:pPr/>
              <a:t>42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DC459-43AA-4655-87E2-2A2EF9DD2B1E}" type="slidenum">
              <a:rPr lang="en-US"/>
              <a:pPr/>
              <a:t>43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E2CEF-478E-4564-A1AF-7C32437411FA}" type="slidenum">
              <a:rPr lang="en-US"/>
              <a:pPr/>
              <a:t>45</a:t>
            </a:fld>
            <a:endParaRPr lang="en-US"/>
          </a:p>
        </p:txBody>
      </p:sp>
      <p:sp>
        <p:nvSpPr>
          <p:cNvPr id="614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55DFA-DFCD-4E1E-A6B6-8D7D0387B8D7}" type="slidenum">
              <a:rPr lang="en-US"/>
              <a:pPr/>
              <a:t>46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DC459-43AA-4655-87E2-2A2EF9DD2B1E}" type="slidenum">
              <a:rPr lang="en-US"/>
              <a:pPr/>
              <a:t>47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2DBD0-B54C-47E3-B46F-35EEDFFFC019}" type="slidenum">
              <a:rPr lang="en-US"/>
              <a:pPr/>
              <a:t>49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CBDCA-EB93-455A-9209-8A2837BEBBAB}" type="slidenum">
              <a:rPr lang="en-US"/>
              <a:pPr/>
              <a:t>51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2CE5D-42C7-4B97-A95B-C71771642A94}" type="slidenum">
              <a:rPr lang="en-US"/>
              <a:pPr/>
              <a:t>5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4421D-5A98-414B-865E-38F6424B7C46}" type="slidenum">
              <a:rPr lang="en-US"/>
              <a:pPr/>
              <a:t>8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F43BC-8851-4A39-B9F6-F4D9465FEA1A}" type="slidenum">
              <a:rPr lang="en-US"/>
              <a:pPr/>
              <a:t>9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64DD6-563A-493B-88F3-891397EEACCF}" type="slidenum">
              <a:rPr lang="en-US"/>
              <a:pPr/>
              <a:t>10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C5C37-B369-40CF-BEEC-C3706332253B}" type="slidenum">
              <a:rPr lang="en-US"/>
              <a:pPr/>
              <a:t>11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C2149-152E-4D82-8BD1-E0C0D70CAAB3}" type="slidenum">
              <a:rPr lang="en-US"/>
              <a:pPr/>
              <a:t>12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75D8-0C2D-49DF-B428-8FF9DC507DD4}" type="datetime1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C676-491B-4FAB-9B28-576C5CAC1864}" type="datetime1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7075-F2AC-4084-AF9B-49EC1542BC76}" type="datetime1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4ED0-7449-4F0F-B065-461EE52AF977}" type="datetime1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A9CE-D0F8-4960-A3FF-8B8B5C9D1402}" type="datetime1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EC7C-CE91-4C6F-8F73-5077C78C247C}" type="datetime1">
              <a:rPr lang="en-US" smtClean="0"/>
              <a:pPr/>
              <a:t>6/17/09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E991-5E54-4A48-BC19-5FABFE6AEA8C}" type="datetime1">
              <a:rPr lang="en-US" smtClean="0"/>
              <a:pPr/>
              <a:t>6/17/09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C8CE-0491-40B7-8D1E-FD99E37B175F}" type="datetime1">
              <a:rPr lang="en-US" smtClean="0"/>
              <a:pPr/>
              <a:t>6/17/09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88BC-0848-459A-89FA-4893FF354143}" type="datetime1">
              <a:rPr lang="en-US" smtClean="0"/>
              <a:pPr/>
              <a:t>6/17/09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EAE0-D4F9-418A-BFB4-C23B75D3A87B}" type="datetime1">
              <a:rPr lang="en-US" smtClean="0"/>
              <a:pPr/>
              <a:t>6/17/09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891B-F4C3-4319-BDB3-E9AB1D99EABB}" type="datetime1">
              <a:rPr lang="en-US" smtClean="0"/>
              <a:pPr/>
              <a:t>6/17/09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FB748-2FA7-4A8C-AC2E-6E0893469AC5}" type="datetime1">
              <a:rPr lang="en-US" smtClean="0"/>
              <a:pPr/>
              <a:t>6/17/09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DED2-990F-4848-AEFB-BDF14971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d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d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df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Relationship Id="rId4" Type="http://schemas.openxmlformats.org/officeDocument/2006/relationships/image" Target="../media/image2.pdf"/><Relationship Id="rId5" Type="http://schemas.openxmlformats.org/officeDocument/2006/relationships/image" Target="../media/image3.png"/><Relationship Id="rId6" Type="http://schemas.openxmlformats.org/officeDocument/2006/relationships/image" Target="../media/image4.pdf"/><Relationship Id="rId7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d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4" Type="http://schemas.openxmlformats.org/officeDocument/2006/relationships/image" Target="../media/image2.pdf"/><Relationship Id="rId5" Type="http://schemas.openxmlformats.org/officeDocument/2006/relationships/image" Target="../media/image3.png"/><Relationship Id="rId6" Type="http://schemas.openxmlformats.org/officeDocument/2006/relationships/image" Target="../media/image4.pdf"/><Relationship Id="rId7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wmf"/><Relationship Id="rId3" Type="http://schemas.openxmlformats.org/officeDocument/2006/relationships/image" Target="../media/image6.pdf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eg"/><Relationship Id="rId4" Type="http://schemas.openxmlformats.org/officeDocument/2006/relationships/image" Target="../media/image2.pdf"/><Relationship Id="rId5" Type="http://schemas.openxmlformats.org/officeDocument/2006/relationships/image" Target="../media/image3.png"/><Relationship Id="rId6" Type="http://schemas.openxmlformats.org/officeDocument/2006/relationships/image" Target="../media/image4.pdf"/><Relationship Id="rId7" Type="http://schemas.openxmlformats.org/officeDocument/2006/relationships/image" Target="../media/image5.png"/><Relationship Id="rId8" Type="http://schemas.openxmlformats.org/officeDocument/2006/relationships/image" Target="../media/image1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4.pdf"/><Relationship Id="rId5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6.jpeg"/><Relationship Id="rId4" Type="http://schemas.openxmlformats.org/officeDocument/2006/relationships/image" Target="../media/image4.pdf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df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4.pdf"/><Relationship Id="rId5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d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Rethinking </a:t>
            </a:r>
            <a:r>
              <a:rPr lang="en-US" dirty="0" err="1" smtClean="0">
                <a:solidFill>
                  <a:schemeClr val="tx2"/>
                </a:solidFill>
              </a:rPr>
              <a:t>NetFlow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 Case for a Coordinated “RISC”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Architecture for Flow Monitoring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Vyas Sekar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Joint work with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Mike Reiter, </a:t>
            </a:r>
            <a:r>
              <a:rPr lang="en-US" dirty="0" err="1" smtClean="0">
                <a:solidFill>
                  <a:schemeClr val="tx2"/>
                </a:solidFill>
              </a:rPr>
              <a:t>Hui</a:t>
            </a:r>
            <a:r>
              <a:rPr lang="en-US" dirty="0" smtClean="0">
                <a:solidFill>
                  <a:schemeClr val="tx2"/>
                </a:solidFill>
              </a:rPr>
              <a:t> Zhang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David Andersen, </a:t>
            </a:r>
            <a:r>
              <a:rPr lang="en-US" dirty="0" err="1" smtClean="0">
                <a:solidFill>
                  <a:schemeClr val="tx2"/>
                </a:solidFill>
              </a:rPr>
              <a:t>Anupam</a:t>
            </a:r>
            <a:r>
              <a:rPr lang="en-US" dirty="0" smtClean="0">
                <a:solidFill>
                  <a:schemeClr val="tx2"/>
                </a:solidFill>
              </a:rPr>
              <a:t> Gupta,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Ramana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Kompella</a:t>
            </a:r>
            <a:r>
              <a:rPr lang="en-US" dirty="0" smtClean="0">
                <a:solidFill>
                  <a:schemeClr val="tx2"/>
                </a:solidFill>
              </a:rPr>
              <a:t>, Walter </a:t>
            </a:r>
            <a:r>
              <a:rPr lang="en-US" dirty="0" err="1" smtClean="0">
                <a:solidFill>
                  <a:schemeClr val="tx2"/>
                </a:solidFill>
              </a:rPr>
              <a:t>Willinger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i="1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Random flow sampling (single router)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flows not packets</a:t>
            </a:r>
            <a:endParaRPr lang="en-US" dirty="0">
              <a:solidFill>
                <a:srgbClr val="0D0D0D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0D0D0D"/>
              </a:solidFill>
            </a:endParaRP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D0D0D"/>
                </a:solidFill>
              </a:rPr>
              <a:t>Hash-based coordination (single path)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D0D0D"/>
                </a:solidFill>
              </a:rPr>
              <a:t>Efficient, non-redundant sampling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D0D0D"/>
                </a:solidFill>
              </a:rPr>
              <a:t>Coordination</a:t>
            </a:r>
            <a:r>
              <a:rPr lang="en-US" i="1" dirty="0">
                <a:solidFill>
                  <a:srgbClr val="0D0D0D"/>
                </a:solidFill>
              </a:rPr>
              <a:t> without </a:t>
            </a:r>
            <a:r>
              <a:rPr lang="en-US" dirty="0">
                <a:solidFill>
                  <a:srgbClr val="0D0D0D"/>
                </a:solidFill>
              </a:rPr>
              <a:t>explicit communication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i="1" dirty="0"/>
              <a:t>Network-wide </a:t>
            </a:r>
            <a:r>
              <a:rPr lang="en-US" i="1" dirty="0" smtClean="0"/>
              <a:t>optimization (whole network)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Satisfy network-wide constraints and objectives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F405-09C4-4F17-B054-07198623E39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i="1" dirty="0"/>
              <a:t>(single router)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Random flow sampling</a:t>
            </a:r>
            <a:endParaRPr lang="en-US"/>
          </a:p>
          <a:p>
            <a:pPr lvl="1"/>
            <a:r>
              <a:rPr lang="en-US"/>
              <a:t>Sample flows not packets</a:t>
            </a:r>
          </a:p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3F28-D4B1-4F6A-94A7-C6273F7CF43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sampling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A216-4B91-4495-A222-4F25A031E595}" type="slidenum">
              <a:rPr lang="en-US"/>
              <a:pPr/>
              <a:t>12</a:t>
            </a:fld>
            <a:endParaRPr lang="en-US"/>
          </a:p>
        </p:txBody>
      </p:sp>
      <p:pic>
        <p:nvPicPr>
          <p:cNvPr id="520195" name="Picture 3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191000" y="4267200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20196" name="Rectangle 4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20197" name="Rectangle 5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20198" name="Rectangle 6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20199" name="Rectangle 7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20200" name="Rectangle 8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20201" name="Rectangle 9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20203" name="Text Box 11"/>
          <p:cNvSpPr txBox="1">
            <a:spLocks noChangeArrowheads="1"/>
          </p:cNvSpPr>
          <p:nvPr/>
        </p:nvSpPr>
        <p:spPr bwMode="auto">
          <a:xfrm>
            <a:off x="3413125" y="1343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0204" name="AutoShape 12"/>
          <p:cNvSpPr>
            <a:spLocks noChangeArrowheads="1"/>
          </p:cNvSpPr>
          <p:nvPr/>
        </p:nvSpPr>
        <p:spPr bwMode="auto">
          <a:xfrm>
            <a:off x="5181600" y="3048000"/>
            <a:ext cx="1066800" cy="1143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205" name="Text Box 13"/>
          <p:cNvSpPr txBox="1">
            <a:spLocks noChangeArrowheads="1"/>
          </p:cNvSpPr>
          <p:nvPr/>
        </p:nvSpPr>
        <p:spPr bwMode="auto">
          <a:xfrm>
            <a:off x="6248400" y="3048000"/>
            <a:ext cx="27540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memory</a:t>
            </a:r>
          </a:p>
          <a:p>
            <a:r>
              <a:rPr lang="en-US" sz="2400" dirty="0"/>
              <a:t>(flow, counter #</a:t>
            </a:r>
            <a:r>
              <a:rPr lang="en-US" sz="2400" dirty="0" err="1"/>
              <a:t>pkts</a:t>
            </a:r>
            <a:r>
              <a:rPr lang="en-US" sz="2400" dirty="0"/>
              <a:t>)</a:t>
            </a:r>
          </a:p>
        </p:txBody>
      </p:sp>
      <p:sp>
        <p:nvSpPr>
          <p:cNvPr id="520206" name="Rectangle 14"/>
          <p:cNvSpPr>
            <a:spLocks noChangeArrowheads="1"/>
          </p:cNvSpPr>
          <p:nvPr/>
        </p:nvSpPr>
        <p:spPr bwMode="auto">
          <a:xfrm>
            <a:off x="5334000" y="32004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20207" name="Freeform 15"/>
          <p:cNvSpPr>
            <a:spLocks/>
          </p:cNvSpPr>
          <p:nvPr/>
        </p:nvSpPr>
        <p:spPr bwMode="auto">
          <a:xfrm>
            <a:off x="4381500" y="3352800"/>
            <a:ext cx="800100" cy="914400"/>
          </a:xfrm>
          <a:custGeom>
            <a:avLst/>
            <a:gdLst/>
            <a:ahLst/>
            <a:cxnLst>
              <a:cxn ang="0">
                <a:pos x="72" y="576"/>
              </a:cxn>
              <a:cxn ang="0">
                <a:pos x="72" y="240"/>
              </a:cxn>
              <a:cxn ang="0">
                <a:pos x="504" y="0"/>
              </a:cxn>
            </a:cxnLst>
            <a:rect l="0" t="0" r="r" b="b"/>
            <a:pathLst>
              <a:path w="504" h="576">
                <a:moveTo>
                  <a:pt x="72" y="576"/>
                </a:moveTo>
                <a:cubicBezTo>
                  <a:pt x="36" y="456"/>
                  <a:pt x="0" y="336"/>
                  <a:pt x="72" y="240"/>
                </a:cubicBezTo>
                <a:cubicBezTo>
                  <a:pt x="144" y="144"/>
                  <a:pt x="324" y="72"/>
                  <a:pt x="50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208" name="AutoShape 16"/>
          <p:cNvSpPr>
            <a:spLocks noChangeArrowheads="1"/>
          </p:cNvSpPr>
          <p:nvPr/>
        </p:nvSpPr>
        <p:spPr bwMode="auto">
          <a:xfrm>
            <a:off x="3505200" y="3352800"/>
            <a:ext cx="6858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[3,10]</a:t>
            </a:r>
          </a:p>
        </p:txBody>
      </p:sp>
      <p:sp>
        <p:nvSpPr>
          <p:cNvPr id="520209" name="Text Box 17"/>
          <p:cNvSpPr txBox="1">
            <a:spLocks noChangeArrowheads="1"/>
          </p:cNvSpPr>
          <p:nvPr/>
        </p:nvSpPr>
        <p:spPr bwMode="auto">
          <a:xfrm>
            <a:off x="1752600" y="3352800"/>
            <a:ext cx="1581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Hash range</a:t>
            </a:r>
          </a:p>
        </p:txBody>
      </p:sp>
      <p:sp>
        <p:nvSpPr>
          <p:cNvPr id="520210" name="Rectangle 18"/>
          <p:cNvSpPr>
            <a:spLocks noChangeArrowheads="1"/>
          </p:cNvSpPr>
          <p:nvPr/>
        </p:nvSpPr>
        <p:spPr bwMode="auto">
          <a:xfrm>
            <a:off x="5334000" y="3810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20211" name="Text Box 19"/>
          <p:cNvSpPr txBox="1">
            <a:spLocks noChangeArrowheads="1"/>
          </p:cNvSpPr>
          <p:nvPr/>
        </p:nvSpPr>
        <p:spPr bwMode="auto">
          <a:xfrm>
            <a:off x="1127125" y="5894685"/>
            <a:ext cx="6858000" cy="46166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Sample flows, not packets, to increase flow coverage</a:t>
            </a:r>
          </a:p>
        </p:txBody>
      </p:sp>
      <p:sp>
        <p:nvSpPr>
          <p:cNvPr id="520213" name="Rectangle 21"/>
          <p:cNvSpPr>
            <a:spLocks noChangeArrowheads="1"/>
          </p:cNvSpPr>
          <p:nvPr/>
        </p:nvSpPr>
        <p:spPr bwMode="auto">
          <a:xfrm>
            <a:off x="80772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20214" name="Rectangle 22"/>
          <p:cNvSpPr>
            <a:spLocks noChangeArrowheads="1"/>
          </p:cNvSpPr>
          <p:nvPr/>
        </p:nvSpPr>
        <p:spPr bwMode="auto">
          <a:xfrm>
            <a:off x="77724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20215" name="Rectangle 23"/>
          <p:cNvSpPr>
            <a:spLocks noChangeArrowheads="1"/>
          </p:cNvSpPr>
          <p:nvPr/>
        </p:nvSpPr>
        <p:spPr bwMode="auto">
          <a:xfrm>
            <a:off x="74676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20216" name="Rectangle 24"/>
          <p:cNvSpPr>
            <a:spLocks noChangeArrowheads="1"/>
          </p:cNvSpPr>
          <p:nvPr/>
        </p:nvSpPr>
        <p:spPr bwMode="auto">
          <a:xfrm>
            <a:off x="71628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20217" name="Rectangle 25"/>
          <p:cNvSpPr>
            <a:spLocks noChangeArrowheads="1"/>
          </p:cNvSpPr>
          <p:nvPr/>
        </p:nvSpPr>
        <p:spPr bwMode="auto">
          <a:xfrm>
            <a:off x="68580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520218" name="Rectangle 26"/>
          <p:cNvSpPr>
            <a:spLocks noChangeArrowheads="1"/>
          </p:cNvSpPr>
          <p:nvPr/>
        </p:nvSpPr>
        <p:spPr bwMode="auto">
          <a:xfrm>
            <a:off x="65532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20219" name="Rectangle 27"/>
          <p:cNvSpPr>
            <a:spLocks noChangeArrowheads="1"/>
          </p:cNvSpPr>
          <p:nvPr/>
        </p:nvSpPr>
        <p:spPr bwMode="auto">
          <a:xfrm>
            <a:off x="62484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20222" name="Text Box 30"/>
          <p:cNvSpPr txBox="1">
            <a:spLocks noChangeArrowheads="1"/>
          </p:cNvSpPr>
          <p:nvPr/>
        </p:nvSpPr>
        <p:spPr bwMode="auto">
          <a:xfrm>
            <a:off x="66281" y="4338935"/>
            <a:ext cx="3829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80" charset="0"/>
              <a:buNone/>
            </a:pPr>
            <a:r>
              <a:rPr lang="en-US" sz="2400" dirty="0"/>
              <a:t>Compute hash, log if in range</a:t>
            </a:r>
          </a:p>
        </p:txBody>
      </p:sp>
      <p:sp>
        <p:nvSpPr>
          <p:cNvPr id="520352" name="Text Box 160"/>
          <p:cNvSpPr txBox="1">
            <a:spLocks noChangeArrowheads="1"/>
          </p:cNvSpPr>
          <p:nvPr/>
        </p:nvSpPr>
        <p:spPr bwMode="auto">
          <a:xfrm>
            <a:off x="396876" y="1343025"/>
            <a:ext cx="3498849" cy="181588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  <a:latin typeface="Courier New" pitchFamily="80" charset="0"/>
              </a:rPr>
              <a:t>Version IHL TOS Length</a:t>
            </a:r>
          </a:p>
          <a:p>
            <a:r>
              <a:rPr lang="en-US" sz="1600" dirty="0">
                <a:solidFill>
                  <a:srgbClr val="666666"/>
                </a:solidFill>
                <a:latin typeface="Courier New" pitchFamily="80" charset="0"/>
              </a:rPr>
              <a:t>Identification Flags Offset</a:t>
            </a:r>
          </a:p>
          <a:p>
            <a:r>
              <a:rPr lang="en-US" sz="1600" dirty="0">
                <a:solidFill>
                  <a:srgbClr val="666666"/>
                </a:solidFill>
                <a:latin typeface="Courier New" pitchFamily="80" charset="0"/>
              </a:rPr>
              <a:t>TTL </a:t>
            </a:r>
            <a:r>
              <a:rPr lang="en-US" sz="1600" b="1" i="1" dirty="0">
                <a:solidFill>
                  <a:srgbClr val="FF3300"/>
                </a:solidFill>
                <a:latin typeface="Courier New" pitchFamily="80" charset="0"/>
              </a:rPr>
              <a:t>Protocol</a:t>
            </a:r>
            <a:r>
              <a:rPr lang="en-US" sz="1600" dirty="0">
                <a:solidFill>
                  <a:srgbClr val="666666"/>
                </a:solidFill>
                <a:latin typeface="Courier New" pitchFamily="80" charset="0"/>
              </a:rPr>
              <a:t> Checksum</a:t>
            </a:r>
          </a:p>
          <a:p>
            <a:r>
              <a:rPr lang="en-US" sz="1600" b="1" i="1" dirty="0">
                <a:solidFill>
                  <a:srgbClr val="FF3300"/>
                </a:solidFill>
                <a:latin typeface="Courier New" pitchFamily="80" charset="0"/>
              </a:rPr>
              <a:t>Source IP address</a:t>
            </a:r>
          </a:p>
          <a:p>
            <a:r>
              <a:rPr lang="en-US" sz="1600" b="1" i="1" dirty="0">
                <a:solidFill>
                  <a:srgbClr val="FF3300"/>
                </a:solidFill>
                <a:latin typeface="Courier New" pitchFamily="80" charset="0"/>
              </a:rPr>
              <a:t>Destination IP address</a:t>
            </a:r>
          </a:p>
          <a:p>
            <a:r>
              <a:rPr lang="en-US" sz="1600" b="1" i="1" dirty="0">
                <a:solidFill>
                  <a:srgbClr val="666666"/>
                </a:solidFill>
                <a:latin typeface="Courier New" pitchFamily="80" charset="0"/>
              </a:rPr>
              <a:t> ……</a:t>
            </a:r>
          </a:p>
          <a:p>
            <a:r>
              <a:rPr lang="en-US" sz="1600" b="1" i="1" dirty="0" err="1">
                <a:solidFill>
                  <a:srgbClr val="FF3300"/>
                </a:solidFill>
                <a:latin typeface="Courier New" pitchFamily="80" charset="0"/>
              </a:rPr>
              <a:t>SourcePort</a:t>
            </a:r>
            <a:r>
              <a:rPr lang="en-US" sz="1600" b="1" i="1" dirty="0">
                <a:solidFill>
                  <a:srgbClr val="FF3300"/>
                </a:solidFill>
                <a:latin typeface="Courier New" pitchFamily="80" charset="0"/>
              </a:rPr>
              <a:t> </a:t>
            </a:r>
            <a:r>
              <a:rPr lang="en-US" sz="1600" b="1" i="1" dirty="0" err="1">
                <a:solidFill>
                  <a:srgbClr val="FF3300"/>
                </a:solidFill>
                <a:latin typeface="Courier New" pitchFamily="80" charset="0"/>
              </a:rPr>
              <a:t>DestinationPort</a:t>
            </a:r>
            <a:endParaRPr lang="en-US" dirty="0">
              <a:latin typeface="Courier New" pitchFamily="80" charset="0"/>
            </a:endParaRPr>
          </a:p>
        </p:txBody>
      </p:sp>
      <p:sp>
        <p:nvSpPr>
          <p:cNvPr id="520355" name="Rectangle 163"/>
          <p:cNvSpPr>
            <a:spLocks noChangeArrowheads="1"/>
          </p:cNvSpPr>
          <p:nvPr/>
        </p:nvSpPr>
        <p:spPr bwMode="auto">
          <a:xfrm>
            <a:off x="4371975" y="1590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0356" name="Line 164"/>
          <p:cNvSpPr>
            <a:spLocks noChangeShapeType="1"/>
          </p:cNvSpPr>
          <p:nvPr/>
        </p:nvSpPr>
        <p:spPr bwMode="auto">
          <a:xfrm>
            <a:off x="3962400" y="2209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357" name="Text Box 165"/>
          <p:cNvSpPr txBox="1">
            <a:spLocks noChangeArrowheads="1"/>
          </p:cNvSpPr>
          <p:nvPr/>
        </p:nvSpPr>
        <p:spPr bwMode="auto">
          <a:xfrm>
            <a:off x="4371975" y="1519535"/>
            <a:ext cx="805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Hash </a:t>
            </a:r>
          </a:p>
        </p:txBody>
      </p:sp>
      <p:sp>
        <p:nvSpPr>
          <p:cNvPr id="520358" name="Text Box 166"/>
          <p:cNvSpPr txBox="1">
            <a:spLocks noChangeArrowheads="1"/>
          </p:cNvSpPr>
          <p:nvPr/>
        </p:nvSpPr>
        <p:spPr bwMode="auto">
          <a:xfrm>
            <a:off x="5638800" y="1981200"/>
            <a:ext cx="2331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Flowid</a:t>
            </a:r>
            <a:r>
              <a:rPr lang="en-US" sz="2400" dirty="0"/>
              <a:t> </a:t>
            </a:r>
            <a:r>
              <a:rPr lang="en-US" sz="2400" dirty="0" err="1">
                <a:latin typeface="Symbol" pitchFamily="80" charset="2"/>
                <a:sym typeface="Symbol" pitchFamily="80" charset="2"/>
              </a:rPr>
              <a:t></a:t>
            </a:r>
            <a:r>
              <a:rPr lang="en-US" sz="2400" dirty="0"/>
              <a:t> [0,Max]</a:t>
            </a:r>
          </a:p>
        </p:txBody>
      </p:sp>
      <p:sp>
        <p:nvSpPr>
          <p:cNvPr id="520359" name="Line 167"/>
          <p:cNvSpPr>
            <a:spLocks noChangeShapeType="1"/>
          </p:cNvSpPr>
          <p:nvPr/>
        </p:nvSpPr>
        <p:spPr bwMode="auto">
          <a:xfrm>
            <a:off x="381000" y="2667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360" name="Rectangle 168"/>
          <p:cNvSpPr>
            <a:spLocks noChangeArrowheads="1"/>
          </p:cNvSpPr>
          <p:nvPr/>
        </p:nvSpPr>
        <p:spPr bwMode="auto">
          <a:xfrm>
            <a:off x="18288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20361" name="Rectangle 169"/>
          <p:cNvSpPr>
            <a:spLocks noChangeArrowheads="1"/>
          </p:cNvSpPr>
          <p:nvPr/>
        </p:nvSpPr>
        <p:spPr bwMode="auto">
          <a:xfrm>
            <a:off x="15240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20362" name="Rectangle 170"/>
          <p:cNvSpPr>
            <a:spLocks noChangeArrowheads="1"/>
          </p:cNvSpPr>
          <p:nvPr/>
        </p:nvSpPr>
        <p:spPr bwMode="auto">
          <a:xfrm>
            <a:off x="12192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20363" name="Rectangle 171"/>
          <p:cNvSpPr>
            <a:spLocks noChangeArrowheads="1"/>
          </p:cNvSpPr>
          <p:nvPr/>
        </p:nvSpPr>
        <p:spPr bwMode="auto">
          <a:xfrm>
            <a:off x="9144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20364" name="Rectangle 172"/>
          <p:cNvSpPr>
            <a:spLocks noChangeArrowheads="1"/>
          </p:cNvSpPr>
          <p:nvPr/>
        </p:nvSpPr>
        <p:spPr bwMode="auto">
          <a:xfrm>
            <a:off x="6096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520365" name="Rectangle 173"/>
          <p:cNvSpPr>
            <a:spLocks noChangeArrowheads="1"/>
          </p:cNvSpPr>
          <p:nvPr/>
        </p:nvSpPr>
        <p:spPr bwMode="auto">
          <a:xfrm>
            <a:off x="3048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20366" name="Rectangle 174"/>
          <p:cNvSpPr>
            <a:spLocks noChangeArrowheads="1"/>
          </p:cNvSpPr>
          <p:nvPr/>
        </p:nvSpPr>
        <p:spPr bwMode="auto">
          <a:xfrm>
            <a:off x="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20367" name="Text Box 175"/>
          <p:cNvSpPr txBox="1">
            <a:spLocks noChangeArrowheads="1"/>
          </p:cNvSpPr>
          <p:nvPr/>
        </p:nvSpPr>
        <p:spPr bwMode="auto">
          <a:xfrm rot="-5400000">
            <a:off x="-712787" y="1855787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Packet header</a:t>
            </a:r>
          </a:p>
        </p:txBody>
      </p:sp>
      <p:sp>
        <p:nvSpPr>
          <p:cNvPr id="520369" name="Rectangle 177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20370" name="Rectangle 178"/>
          <p:cNvSpPr>
            <a:spLocks noChangeArrowheads="1"/>
          </p:cNvSpPr>
          <p:nvPr/>
        </p:nvSpPr>
        <p:spPr bwMode="auto">
          <a:xfrm>
            <a:off x="5638800" y="38100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2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2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2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8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8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4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600"/>
                            </p:stCondLst>
                            <p:childTnLst>
                              <p:par>
                                <p:cTn id="81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700"/>
                            </p:stCondLst>
                            <p:childTnLst>
                              <p:par>
                                <p:cTn id="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00"/>
                            </p:stCondLst>
                            <p:childTnLst>
                              <p:par>
                                <p:cTn id="93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3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8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800"/>
                            </p:stCondLst>
                            <p:childTnLst>
                              <p:par>
                                <p:cTn id="10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8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40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6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6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7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6" grpId="0" animBg="1" autoUpdateAnimBg="0"/>
      <p:bldP spid="520196" grpId="1" animBg="1" autoUpdateAnimBg="0"/>
      <p:bldP spid="520197" grpId="0" animBg="1" autoUpdateAnimBg="0"/>
      <p:bldP spid="520197" grpId="1" animBg="1" autoUpdateAnimBg="0"/>
      <p:bldP spid="520198" grpId="0" animBg="1" autoUpdateAnimBg="0"/>
      <p:bldP spid="520198" grpId="1" animBg="1" autoUpdateAnimBg="0"/>
      <p:bldP spid="520199" grpId="0" animBg="1" autoUpdateAnimBg="0"/>
      <p:bldP spid="520199" grpId="1" animBg="1" autoUpdateAnimBg="0"/>
      <p:bldP spid="520200" grpId="0" animBg="1" autoUpdateAnimBg="0"/>
      <p:bldP spid="520200" grpId="1" animBg="1" autoUpdateAnimBg="0"/>
      <p:bldP spid="520201" grpId="0" animBg="1" autoUpdateAnimBg="0"/>
      <p:bldP spid="520201" grpId="1" animBg="1"/>
      <p:bldP spid="520202" grpId="0" animBg="1" autoUpdateAnimBg="0"/>
      <p:bldP spid="520202" grpId="1" animBg="1" autoUpdateAnimBg="0"/>
      <p:bldP spid="520206" grpId="0" animBg="1" autoUpdateAnimBg="0"/>
      <p:bldP spid="520207" grpId="0" animBg="1"/>
      <p:bldP spid="520207" grpId="1" animBg="1"/>
      <p:bldP spid="520207" grpId="2" animBg="1"/>
      <p:bldP spid="520207" grpId="3" animBg="1"/>
      <p:bldP spid="520210" grpId="0" animBg="1" autoUpdateAnimBg="0"/>
      <p:bldP spid="520211" grpId="0" animBg="1"/>
      <p:bldP spid="520213" grpId="0" animBg="1"/>
      <p:bldP spid="520214" grpId="0" animBg="1"/>
      <p:bldP spid="520215" grpId="0" animBg="1"/>
      <p:bldP spid="520216" grpId="0" animBg="1"/>
      <p:bldP spid="520217" grpId="0" animBg="1"/>
      <p:bldP spid="520218" grpId="0" animBg="1"/>
      <p:bldP spid="520219" grpId="0" animBg="1"/>
      <p:bldP spid="520360" grpId="0" animBg="1"/>
      <p:bldP spid="520361" grpId="0" animBg="1"/>
      <p:bldP spid="520362" grpId="0" animBg="1"/>
      <p:bldP spid="520363" grpId="0" animBg="1"/>
      <p:bldP spid="520364" grpId="0" animBg="1"/>
      <p:bldP spid="520365" grpId="0" animBg="1"/>
      <p:bldP spid="520366" grpId="0" animBg="1"/>
      <p:bldP spid="520369" grpId="0" animBg="1"/>
      <p:bldP spid="5203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</a:t>
            </a:r>
            <a:r>
              <a:rPr lang="en-US" i="1"/>
              <a:t>(single path)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666666"/>
                </a:solidFill>
              </a:rPr>
              <a:t>Random flow sampling (single router)</a:t>
            </a:r>
            <a:endParaRPr lang="en-US">
              <a:solidFill>
                <a:srgbClr val="66666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666666"/>
                </a:solidFill>
              </a:rPr>
              <a:t>Sample flows not packets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Hash-based coordination </a:t>
            </a:r>
          </a:p>
          <a:p>
            <a:pPr lvl="1">
              <a:lnSpc>
                <a:spcPct val="90000"/>
              </a:lnSpc>
            </a:pPr>
            <a:r>
              <a:rPr lang="en-US"/>
              <a:t>Efficient, non-redundant sampling</a:t>
            </a:r>
          </a:p>
          <a:p>
            <a:pPr lvl="1">
              <a:lnSpc>
                <a:spcPct val="90000"/>
              </a:lnSpc>
            </a:pPr>
            <a:r>
              <a:rPr lang="en-US"/>
              <a:t>Coordination</a:t>
            </a:r>
            <a:r>
              <a:rPr lang="en-US" i="1"/>
              <a:t> without </a:t>
            </a:r>
            <a:r>
              <a:rPr lang="en-US"/>
              <a:t>explicit communication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7D9B-C46E-4C1A-BAEF-346DD1D8D94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Hash-based coordination</a:t>
            </a: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4759-B850-4121-8D67-02B816285E47}" type="slidenum">
              <a:rPr lang="en-US"/>
              <a:pPr/>
              <a:t>14</a:t>
            </a:fld>
            <a:endParaRPr lang="en-US"/>
          </a:p>
        </p:txBody>
      </p:sp>
      <p:pic>
        <p:nvPicPr>
          <p:cNvPr id="398340" name="Picture 4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524000" y="4343400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98347" name="AutoShape 11"/>
          <p:cNvSpPr>
            <a:spLocks noChangeArrowheads="1"/>
          </p:cNvSpPr>
          <p:nvPr/>
        </p:nvSpPr>
        <p:spPr bwMode="auto">
          <a:xfrm>
            <a:off x="2682875" y="2971800"/>
            <a:ext cx="974725" cy="1095375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48" name="Text Box 12"/>
          <p:cNvSpPr txBox="1">
            <a:spLocks noChangeArrowheads="1"/>
          </p:cNvSpPr>
          <p:nvPr/>
        </p:nvSpPr>
        <p:spPr bwMode="auto">
          <a:xfrm>
            <a:off x="2590800" y="2438400"/>
            <a:ext cx="1903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memory</a:t>
            </a:r>
          </a:p>
        </p:txBody>
      </p:sp>
      <p:sp>
        <p:nvSpPr>
          <p:cNvPr id="398349" name="Rectangle 13"/>
          <p:cNvSpPr>
            <a:spLocks noChangeArrowheads="1"/>
          </p:cNvSpPr>
          <p:nvPr/>
        </p:nvSpPr>
        <p:spPr bwMode="auto">
          <a:xfrm>
            <a:off x="2819400" y="3048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98351" name="AutoShape 15"/>
          <p:cNvSpPr>
            <a:spLocks noChangeArrowheads="1"/>
          </p:cNvSpPr>
          <p:nvPr/>
        </p:nvSpPr>
        <p:spPr bwMode="auto">
          <a:xfrm>
            <a:off x="1158875" y="3000375"/>
            <a:ext cx="6096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[1,4]</a:t>
            </a:r>
          </a:p>
        </p:txBody>
      </p:sp>
      <p:sp>
        <p:nvSpPr>
          <p:cNvPr id="398352" name="Text Box 16"/>
          <p:cNvSpPr txBox="1">
            <a:spLocks noChangeArrowheads="1"/>
          </p:cNvSpPr>
          <p:nvPr/>
        </p:nvSpPr>
        <p:spPr bwMode="auto">
          <a:xfrm>
            <a:off x="533400" y="2438400"/>
            <a:ext cx="1581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Hash range</a:t>
            </a:r>
          </a:p>
        </p:txBody>
      </p:sp>
      <p:sp>
        <p:nvSpPr>
          <p:cNvPr id="398353" name="Rectangle 17"/>
          <p:cNvSpPr>
            <a:spLocks noChangeArrowheads="1"/>
          </p:cNvSpPr>
          <p:nvPr/>
        </p:nvSpPr>
        <p:spPr bwMode="auto">
          <a:xfrm>
            <a:off x="2819400" y="36576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3</a:t>
            </a:r>
          </a:p>
        </p:txBody>
      </p:sp>
      <p:pic>
        <p:nvPicPr>
          <p:cNvPr id="398354" name="Picture 18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248400" y="4267200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98355" name="AutoShape 19"/>
          <p:cNvSpPr>
            <a:spLocks noChangeArrowheads="1"/>
          </p:cNvSpPr>
          <p:nvPr/>
        </p:nvSpPr>
        <p:spPr bwMode="auto">
          <a:xfrm>
            <a:off x="7315200" y="2971800"/>
            <a:ext cx="974725" cy="1095375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56" name="Text Box 20"/>
          <p:cNvSpPr txBox="1">
            <a:spLocks noChangeArrowheads="1"/>
          </p:cNvSpPr>
          <p:nvPr/>
        </p:nvSpPr>
        <p:spPr bwMode="auto">
          <a:xfrm>
            <a:off x="7131050" y="2438400"/>
            <a:ext cx="1903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Flow memory</a:t>
            </a:r>
          </a:p>
        </p:txBody>
      </p:sp>
      <p:sp>
        <p:nvSpPr>
          <p:cNvPr id="398357" name="Rectangle 21"/>
          <p:cNvSpPr>
            <a:spLocks noChangeArrowheads="1"/>
          </p:cNvSpPr>
          <p:nvPr/>
        </p:nvSpPr>
        <p:spPr bwMode="auto">
          <a:xfrm>
            <a:off x="7543800" y="32766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98359" name="AutoShape 23"/>
          <p:cNvSpPr>
            <a:spLocks noChangeArrowheads="1"/>
          </p:cNvSpPr>
          <p:nvPr/>
        </p:nvSpPr>
        <p:spPr bwMode="auto">
          <a:xfrm>
            <a:off x="5715000" y="2971800"/>
            <a:ext cx="6096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[7,9]</a:t>
            </a:r>
          </a:p>
        </p:txBody>
      </p:sp>
      <p:sp>
        <p:nvSpPr>
          <p:cNvPr id="398360" name="Text Box 24"/>
          <p:cNvSpPr txBox="1">
            <a:spLocks noChangeArrowheads="1"/>
          </p:cNvSpPr>
          <p:nvPr/>
        </p:nvSpPr>
        <p:spPr bwMode="auto">
          <a:xfrm>
            <a:off x="5334000" y="2362200"/>
            <a:ext cx="1581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Hash range</a:t>
            </a:r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>
            <a:off x="2667000" y="4572000"/>
            <a:ext cx="358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65" name="Text Box 29"/>
          <p:cNvSpPr txBox="1">
            <a:spLocks noChangeArrowheads="1"/>
          </p:cNvSpPr>
          <p:nvPr/>
        </p:nvSpPr>
        <p:spPr bwMode="auto">
          <a:xfrm>
            <a:off x="990599" y="5334000"/>
            <a:ext cx="7772401" cy="83099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Non-overlapping hash-ranges avoids redundant monitoring</a:t>
            </a:r>
          </a:p>
          <a:p>
            <a:pPr algn="ctr"/>
            <a:r>
              <a:rPr lang="en-US" sz="2400" dirty="0"/>
              <a:t>Coordination without communication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65125" y="1266826"/>
            <a:ext cx="2759075" cy="830263"/>
            <a:chOff x="230" y="798"/>
            <a:chExt cx="1738" cy="523"/>
          </a:xfrm>
        </p:grpSpPr>
        <p:sp>
          <p:nvSpPr>
            <p:cNvPr id="398366" name="Text Box 30"/>
            <p:cNvSpPr txBox="1">
              <a:spLocks noChangeArrowheads="1"/>
            </p:cNvSpPr>
            <p:nvPr/>
          </p:nvSpPr>
          <p:spPr bwMode="auto">
            <a:xfrm>
              <a:off x="230" y="798"/>
              <a:ext cx="73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Stream:</a:t>
              </a:r>
            </a:p>
            <a:p>
              <a:endParaRPr lang="en-US" sz="2400" dirty="0"/>
            </a:p>
          </p:txBody>
        </p:sp>
        <p:sp>
          <p:nvSpPr>
            <p:cNvPr id="398367" name="Rectangle 31"/>
            <p:cNvSpPr>
              <a:spLocks noChangeArrowheads="1"/>
            </p:cNvSpPr>
            <p:nvPr/>
          </p:nvSpPr>
          <p:spPr bwMode="auto">
            <a:xfrm>
              <a:off x="1776" y="1056"/>
              <a:ext cx="192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98368" name="Rectangle 32"/>
            <p:cNvSpPr>
              <a:spLocks noChangeArrowheads="1"/>
            </p:cNvSpPr>
            <p:nvPr/>
          </p:nvSpPr>
          <p:spPr bwMode="auto">
            <a:xfrm>
              <a:off x="1584" y="1056"/>
              <a:ext cx="192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98369" name="Rectangle 33"/>
            <p:cNvSpPr>
              <a:spLocks noChangeArrowheads="1"/>
            </p:cNvSpPr>
            <p:nvPr/>
          </p:nvSpPr>
          <p:spPr bwMode="auto">
            <a:xfrm>
              <a:off x="1392" y="1056"/>
              <a:ext cx="192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398370" name="Rectangle 34"/>
            <p:cNvSpPr>
              <a:spLocks noChangeArrowheads="1"/>
            </p:cNvSpPr>
            <p:nvPr/>
          </p:nvSpPr>
          <p:spPr bwMode="auto">
            <a:xfrm>
              <a:off x="1200" y="1056"/>
              <a:ext cx="192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98371" name="Rectangle 35"/>
            <p:cNvSpPr>
              <a:spLocks noChangeArrowheads="1"/>
            </p:cNvSpPr>
            <p:nvPr/>
          </p:nvSpPr>
          <p:spPr bwMode="auto">
            <a:xfrm>
              <a:off x="1008" y="1056"/>
              <a:ext cx="192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398372" name="Rectangle 36"/>
            <p:cNvSpPr>
              <a:spLocks noChangeArrowheads="1"/>
            </p:cNvSpPr>
            <p:nvPr/>
          </p:nvSpPr>
          <p:spPr bwMode="auto">
            <a:xfrm>
              <a:off x="816" y="1056"/>
              <a:ext cx="192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98373" name="Rectangle 37"/>
            <p:cNvSpPr>
              <a:spLocks noChangeArrowheads="1"/>
            </p:cNvSpPr>
            <p:nvPr/>
          </p:nvSpPr>
          <p:spPr bwMode="auto">
            <a:xfrm>
              <a:off x="624" y="1056"/>
              <a:ext cx="192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398374" name="Rectangle 38"/>
            <p:cNvSpPr>
              <a:spLocks noChangeArrowheads="1"/>
            </p:cNvSpPr>
            <p:nvPr/>
          </p:nvSpPr>
          <p:spPr bwMode="auto">
            <a:xfrm>
              <a:off x="432" y="1056"/>
              <a:ext cx="192" cy="19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</p:grpSp>
      <p:sp>
        <p:nvSpPr>
          <p:cNvPr id="398385" name="Line 49"/>
          <p:cNvSpPr>
            <a:spLocks noChangeShapeType="1"/>
          </p:cNvSpPr>
          <p:nvPr/>
        </p:nvSpPr>
        <p:spPr bwMode="auto">
          <a:xfrm>
            <a:off x="7467600" y="45720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86" name="Line 50"/>
          <p:cNvSpPr>
            <a:spLocks noChangeShapeType="1"/>
          </p:cNvSpPr>
          <p:nvPr/>
        </p:nvSpPr>
        <p:spPr bwMode="auto">
          <a:xfrm>
            <a:off x="228600" y="45720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88" name="Text Box 52"/>
          <p:cNvSpPr txBox="1">
            <a:spLocks noChangeArrowheads="1"/>
          </p:cNvSpPr>
          <p:nvPr/>
        </p:nvSpPr>
        <p:spPr bwMode="auto">
          <a:xfrm>
            <a:off x="1965325" y="3857625"/>
            <a:ext cx="507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R1</a:t>
            </a:r>
          </a:p>
        </p:txBody>
      </p:sp>
      <p:sp>
        <p:nvSpPr>
          <p:cNvPr id="398389" name="Text Box 53"/>
          <p:cNvSpPr txBox="1">
            <a:spLocks noChangeArrowheads="1"/>
          </p:cNvSpPr>
          <p:nvPr/>
        </p:nvSpPr>
        <p:spPr bwMode="auto">
          <a:xfrm>
            <a:off x="6629400" y="37338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R2</a:t>
            </a:r>
          </a:p>
        </p:txBody>
      </p:sp>
      <p:sp>
        <p:nvSpPr>
          <p:cNvPr id="398396" name="Rectangle 60"/>
          <p:cNvSpPr>
            <a:spLocks noChangeArrowheads="1"/>
          </p:cNvSpPr>
          <p:nvPr/>
        </p:nvSpPr>
        <p:spPr bwMode="auto">
          <a:xfrm>
            <a:off x="3124200" y="3048000"/>
            <a:ext cx="228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98397" name="Rectangle 61"/>
          <p:cNvSpPr>
            <a:spLocks noChangeArrowheads="1"/>
          </p:cNvSpPr>
          <p:nvPr/>
        </p:nvSpPr>
        <p:spPr bwMode="auto">
          <a:xfrm>
            <a:off x="3124200" y="3657600"/>
            <a:ext cx="228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98400" name="Rectangle 64"/>
          <p:cNvSpPr>
            <a:spLocks noChangeArrowheads="1"/>
          </p:cNvSpPr>
          <p:nvPr/>
        </p:nvSpPr>
        <p:spPr bwMode="auto">
          <a:xfrm>
            <a:off x="7848600" y="3276600"/>
            <a:ext cx="228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9" grpId="0" animBg="1"/>
      <p:bldP spid="398353" grpId="0" animBg="1"/>
      <p:bldP spid="398357" grpId="0" animBg="1"/>
      <p:bldP spid="398365" grpId="0" animBg="1"/>
      <p:bldP spid="398396" grpId="0" animBg="1"/>
      <p:bldP spid="398397" grpId="0" animBg="1"/>
      <p:bldP spid="3984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</a:t>
            </a:r>
            <a:r>
              <a:rPr lang="en-US" i="1"/>
              <a:t>(whole network) 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666666"/>
                </a:solidFill>
              </a:rPr>
              <a:t>Random flow sampling (single router)</a:t>
            </a:r>
            <a:endParaRPr lang="en-US">
              <a:solidFill>
                <a:srgbClr val="66666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666666"/>
                </a:solidFill>
              </a:rPr>
              <a:t>Sample flows not packets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666666"/>
              </a:solidFill>
            </a:endParaRPr>
          </a:p>
          <a:p>
            <a:pPr>
              <a:lnSpc>
                <a:spcPct val="90000"/>
              </a:lnSpc>
            </a:pPr>
            <a:r>
              <a:rPr lang="en-US" i="1">
                <a:solidFill>
                  <a:srgbClr val="666666"/>
                </a:solidFill>
              </a:rPr>
              <a:t>Hash-based coordination (single path)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666666"/>
                </a:solidFill>
              </a:rPr>
              <a:t>Efficient, non-redundant sampling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666666"/>
                </a:solidFill>
              </a:rPr>
              <a:t>Coordination</a:t>
            </a:r>
            <a:r>
              <a:rPr lang="en-US" i="1">
                <a:solidFill>
                  <a:srgbClr val="666666"/>
                </a:solidFill>
              </a:rPr>
              <a:t> without </a:t>
            </a:r>
            <a:r>
              <a:rPr lang="en-US">
                <a:solidFill>
                  <a:srgbClr val="666666"/>
                </a:solidFill>
              </a:rPr>
              <a:t>explicit communication</a:t>
            </a: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Network-wide optimization</a:t>
            </a:r>
          </a:p>
          <a:p>
            <a:pPr lvl="1">
              <a:lnSpc>
                <a:spcPct val="90000"/>
              </a:lnSpc>
            </a:pPr>
            <a:r>
              <a:rPr lang="en-US"/>
              <a:t>Satisfy network-wide constraints and objectives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F405-09C4-4F17-B054-07198623E39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457200"/>
          </a:xfrm>
        </p:spPr>
        <p:txBody>
          <a:bodyPr>
            <a:normAutofit fontScale="90000"/>
          </a:bodyPr>
          <a:lstStyle/>
          <a:p>
            <a:r>
              <a:rPr lang="en-US"/>
              <a:t>Network-wide view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617-14DF-4D07-BC40-2E3339485285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219200" y="2133600"/>
            <a:ext cx="6781800" cy="3276600"/>
            <a:chOff x="1219200" y="2133600"/>
            <a:chExt cx="6781800" cy="3276600"/>
          </a:xfrm>
        </p:grpSpPr>
        <p:pic>
          <p:nvPicPr>
            <p:cNvPr id="247811" name="Picture 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19200" y="2133600"/>
              <a:ext cx="67818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7812" name="Picture 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410200" y="32004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47813" name="Picture 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410200" y="39624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47814" name="Picture 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733800" y="39624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47815" name="Picture 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733800" y="32004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48247" name="Picture 43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553200" y="49530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48248" name="Picture 44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391400" y="38862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48249" name="Picture 44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477000" y="24384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48251" name="Picture 44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00200" y="31242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48252" name="Picture 44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67000" y="23622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48254" name="Picture 44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47800" y="43434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48255" name="Picture 44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48000" y="48006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48272" name="Freeform 464"/>
            <p:cNvSpPr>
              <a:spLocks/>
            </p:cNvSpPr>
            <p:nvPr/>
          </p:nvSpPr>
          <p:spPr bwMode="auto">
            <a:xfrm>
              <a:off x="2895600" y="2438400"/>
              <a:ext cx="4038600" cy="266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44" y="1680"/>
                </a:cxn>
              </a:cxnLst>
              <a:rect l="0" t="0" r="r" b="b"/>
              <a:pathLst>
                <a:path w="2544" h="1680">
                  <a:moveTo>
                    <a:pt x="0" y="0"/>
                  </a:moveTo>
                  <a:cubicBezTo>
                    <a:pt x="1060" y="700"/>
                    <a:pt x="2120" y="1400"/>
                    <a:pt x="2544" y="168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73" name="Freeform 465"/>
            <p:cNvSpPr>
              <a:spLocks/>
            </p:cNvSpPr>
            <p:nvPr/>
          </p:nvSpPr>
          <p:spPr bwMode="auto">
            <a:xfrm>
              <a:off x="1752600" y="2590800"/>
              <a:ext cx="4953000" cy="1828800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1344" y="960"/>
                </a:cxn>
                <a:cxn ang="0">
                  <a:pos x="3120" y="0"/>
                </a:cxn>
              </a:cxnLst>
              <a:rect l="0" t="0" r="r" b="b"/>
              <a:pathLst>
                <a:path w="3120" h="1152">
                  <a:moveTo>
                    <a:pt x="0" y="1152"/>
                  </a:moveTo>
                  <a:cubicBezTo>
                    <a:pt x="412" y="1152"/>
                    <a:pt x="824" y="1152"/>
                    <a:pt x="1344" y="960"/>
                  </a:cubicBezTo>
                  <a:cubicBezTo>
                    <a:pt x="1864" y="768"/>
                    <a:pt x="2492" y="384"/>
                    <a:pt x="3120" y="0"/>
                  </a:cubicBezTo>
                </a:path>
              </a:pathLst>
            </a:cu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74" name="Freeform 466"/>
            <p:cNvSpPr>
              <a:spLocks/>
            </p:cNvSpPr>
            <p:nvPr/>
          </p:nvSpPr>
          <p:spPr bwMode="auto">
            <a:xfrm>
              <a:off x="5600700" y="3937000"/>
              <a:ext cx="1943100" cy="1168400"/>
            </a:xfrm>
            <a:custGeom>
              <a:avLst/>
              <a:gdLst/>
              <a:ahLst/>
              <a:cxnLst>
                <a:cxn ang="0">
                  <a:pos x="792" y="736"/>
                </a:cxn>
                <a:cxn ang="0">
                  <a:pos x="72" y="112"/>
                </a:cxn>
                <a:cxn ang="0">
                  <a:pos x="1224" y="64"/>
                </a:cxn>
              </a:cxnLst>
              <a:rect l="0" t="0" r="r" b="b"/>
              <a:pathLst>
                <a:path w="1224" h="736">
                  <a:moveTo>
                    <a:pt x="792" y="736"/>
                  </a:moveTo>
                  <a:cubicBezTo>
                    <a:pt x="396" y="480"/>
                    <a:pt x="0" y="224"/>
                    <a:pt x="72" y="112"/>
                  </a:cubicBezTo>
                  <a:cubicBezTo>
                    <a:pt x="144" y="0"/>
                    <a:pt x="1024" y="72"/>
                    <a:pt x="1224" y="64"/>
                  </a:cubicBezTo>
                </a:path>
              </a:pathLst>
            </a:custGeom>
            <a:noFill/>
            <a:ln w="635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275" name="Freeform 467"/>
            <p:cNvSpPr>
              <a:spLocks/>
            </p:cNvSpPr>
            <p:nvPr/>
          </p:nvSpPr>
          <p:spPr bwMode="auto">
            <a:xfrm>
              <a:off x="2057400" y="3276600"/>
              <a:ext cx="2120900" cy="1600200"/>
            </a:xfrm>
            <a:custGeom>
              <a:avLst/>
              <a:gdLst/>
              <a:ahLst/>
              <a:cxnLst>
                <a:cxn ang="0">
                  <a:pos x="816" y="1008"/>
                </a:cxn>
                <a:cxn ang="0">
                  <a:pos x="1200" y="528"/>
                </a:cxn>
                <a:cxn ang="0">
                  <a:pos x="0" y="0"/>
                </a:cxn>
              </a:cxnLst>
              <a:rect l="0" t="0" r="r" b="b"/>
              <a:pathLst>
                <a:path w="1336" h="1008">
                  <a:moveTo>
                    <a:pt x="816" y="1008"/>
                  </a:moveTo>
                  <a:cubicBezTo>
                    <a:pt x="1076" y="852"/>
                    <a:pt x="1336" y="696"/>
                    <a:pt x="1200" y="528"/>
                  </a:cubicBezTo>
                  <a:cubicBezTo>
                    <a:pt x="1064" y="360"/>
                    <a:pt x="532" y="180"/>
                    <a:pt x="0" y="0"/>
                  </a:cubicBezTo>
                </a:path>
              </a:pathLst>
            </a:custGeom>
            <a:noFill/>
            <a:ln w="635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8276" name="Text Box 468"/>
          <p:cNvSpPr txBox="1">
            <a:spLocks noChangeArrowheads="1"/>
          </p:cNvSpPr>
          <p:nvPr/>
        </p:nvSpPr>
        <p:spPr bwMode="auto">
          <a:xfrm>
            <a:off x="1292897" y="5534024"/>
            <a:ext cx="7186883" cy="83099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Many paths = Origin</a:t>
            </a:r>
            <a:r>
              <a:rPr lang="en-US" sz="2400" dirty="0">
                <a:solidFill>
                  <a:srgbClr val="FFFFFF"/>
                </a:solidFill>
              </a:rPr>
              <a:t>-Destination (OD) pairs in a network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</a:rPr>
              <a:t>e.g., NYC-PIT, PIT-SFO</a:t>
            </a:r>
          </a:p>
        </p:txBody>
      </p:sp>
      <p:sp>
        <p:nvSpPr>
          <p:cNvPr id="248277" name="Text Box 469"/>
          <p:cNvSpPr txBox="1">
            <a:spLocks noChangeArrowheads="1"/>
          </p:cNvSpPr>
          <p:nvPr/>
        </p:nvSpPr>
        <p:spPr bwMode="auto">
          <a:xfrm>
            <a:off x="1874852" y="1371600"/>
            <a:ext cx="5059348" cy="46166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Moving from a single-path to network?</a:t>
            </a:r>
          </a:p>
        </p:txBody>
      </p:sp>
      <p:pic>
        <p:nvPicPr>
          <p:cNvPr id="248250" name="Picture 442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4495800" y="19812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48253" name="Picture 44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4572000" y="51816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2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457200"/>
          </a:xfrm>
        </p:spPr>
        <p:txBody>
          <a:bodyPr>
            <a:normAutofit fontScale="90000"/>
          </a:bodyPr>
          <a:lstStyle/>
          <a:p>
            <a:r>
              <a:rPr lang="en-US"/>
              <a:t>Network-wide coordination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0A41-E63D-44E1-A6AB-F1D3441F69A9}" type="slidenum">
              <a:rPr lang="en-US"/>
              <a:pPr/>
              <a:t>17</a:t>
            </a:fld>
            <a:endParaRPr lang="en-US"/>
          </a:p>
        </p:txBody>
      </p:sp>
      <p:pic>
        <p:nvPicPr>
          <p:cNvPr id="251907" name="Picture 3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219200" y="2133600"/>
            <a:ext cx="678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908" name="Picture 4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5410200" y="32004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1909" name="Picture 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5410200" y="39624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1910" name="Picture 6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3733800" y="39624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1911" name="Picture 7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3733800" y="32004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2326" name="Picture 422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6553200" y="49530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2327" name="Picture 423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7391400" y="38862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2328" name="Picture 424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6477000" y="24384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2329" name="Picture 42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4495800" y="19812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2330" name="Picture 426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1600200" y="31242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2331" name="Picture 427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667000" y="23622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2332" name="Picture 428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4572000" y="51816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2333" name="Picture 429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1447800" y="43434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2334" name="Picture 430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3048000" y="4800600"/>
            <a:ext cx="533400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52335" name="Freeform 431"/>
          <p:cNvSpPr>
            <a:spLocks/>
          </p:cNvSpPr>
          <p:nvPr/>
        </p:nvSpPr>
        <p:spPr bwMode="auto">
          <a:xfrm>
            <a:off x="2895600" y="2438400"/>
            <a:ext cx="4038600" cy="266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4" y="1680"/>
              </a:cxn>
            </a:cxnLst>
            <a:rect l="0" t="0" r="r" b="b"/>
            <a:pathLst>
              <a:path w="2544" h="1680">
                <a:moveTo>
                  <a:pt x="0" y="0"/>
                </a:moveTo>
                <a:cubicBezTo>
                  <a:pt x="1060" y="700"/>
                  <a:pt x="2120" y="1400"/>
                  <a:pt x="2544" y="168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336" name="Freeform 432"/>
          <p:cNvSpPr>
            <a:spLocks/>
          </p:cNvSpPr>
          <p:nvPr/>
        </p:nvSpPr>
        <p:spPr bwMode="auto">
          <a:xfrm>
            <a:off x="1752600" y="2590800"/>
            <a:ext cx="49530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1344" y="960"/>
              </a:cxn>
              <a:cxn ang="0">
                <a:pos x="3120" y="0"/>
              </a:cxn>
            </a:cxnLst>
            <a:rect l="0" t="0" r="r" b="b"/>
            <a:pathLst>
              <a:path w="3120" h="1152">
                <a:moveTo>
                  <a:pt x="0" y="1152"/>
                </a:moveTo>
                <a:cubicBezTo>
                  <a:pt x="412" y="1152"/>
                  <a:pt x="824" y="1152"/>
                  <a:pt x="1344" y="960"/>
                </a:cubicBezTo>
                <a:cubicBezTo>
                  <a:pt x="1864" y="768"/>
                  <a:pt x="2492" y="384"/>
                  <a:pt x="3120" y="0"/>
                </a:cubicBezTo>
              </a:path>
            </a:pathLst>
          </a:custGeom>
          <a:noFill/>
          <a:ln w="63500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337" name="Freeform 433"/>
          <p:cNvSpPr>
            <a:spLocks/>
          </p:cNvSpPr>
          <p:nvPr/>
        </p:nvSpPr>
        <p:spPr bwMode="auto">
          <a:xfrm>
            <a:off x="5600700" y="3937000"/>
            <a:ext cx="1943100" cy="1168400"/>
          </a:xfrm>
          <a:custGeom>
            <a:avLst/>
            <a:gdLst/>
            <a:ahLst/>
            <a:cxnLst>
              <a:cxn ang="0">
                <a:pos x="792" y="736"/>
              </a:cxn>
              <a:cxn ang="0">
                <a:pos x="72" y="112"/>
              </a:cxn>
              <a:cxn ang="0">
                <a:pos x="1224" y="64"/>
              </a:cxn>
            </a:cxnLst>
            <a:rect l="0" t="0" r="r" b="b"/>
            <a:pathLst>
              <a:path w="1224" h="736">
                <a:moveTo>
                  <a:pt x="792" y="736"/>
                </a:moveTo>
                <a:cubicBezTo>
                  <a:pt x="396" y="480"/>
                  <a:pt x="0" y="224"/>
                  <a:pt x="72" y="112"/>
                </a:cubicBezTo>
                <a:cubicBezTo>
                  <a:pt x="144" y="0"/>
                  <a:pt x="1024" y="72"/>
                  <a:pt x="1224" y="64"/>
                </a:cubicBezTo>
              </a:path>
            </a:pathLst>
          </a:custGeom>
          <a:noFill/>
          <a:ln w="63500">
            <a:solidFill>
              <a:srgbClr val="00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338" name="Freeform 434"/>
          <p:cNvSpPr>
            <a:spLocks/>
          </p:cNvSpPr>
          <p:nvPr/>
        </p:nvSpPr>
        <p:spPr bwMode="auto">
          <a:xfrm>
            <a:off x="2057400" y="3276600"/>
            <a:ext cx="2120900" cy="1600200"/>
          </a:xfrm>
          <a:custGeom>
            <a:avLst/>
            <a:gdLst/>
            <a:ahLst/>
            <a:cxnLst>
              <a:cxn ang="0">
                <a:pos x="816" y="1008"/>
              </a:cxn>
              <a:cxn ang="0">
                <a:pos x="1200" y="528"/>
              </a:cxn>
              <a:cxn ang="0">
                <a:pos x="0" y="0"/>
              </a:cxn>
            </a:cxnLst>
            <a:rect l="0" t="0" r="r" b="b"/>
            <a:pathLst>
              <a:path w="1336" h="1008">
                <a:moveTo>
                  <a:pt x="816" y="1008"/>
                </a:moveTo>
                <a:cubicBezTo>
                  <a:pt x="1076" y="852"/>
                  <a:pt x="1336" y="696"/>
                  <a:pt x="1200" y="528"/>
                </a:cubicBezTo>
                <a:cubicBezTo>
                  <a:pt x="1064" y="360"/>
                  <a:pt x="532" y="180"/>
                  <a:pt x="0" y="0"/>
                </a:cubicBezTo>
              </a:path>
            </a:pathLst>
          </a:cu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339" name="Text Box 435"/>
          <p:cNvSpPr txBox="1">
            <a:spLocks noChangeArrowheads="1"/>
          </p:cNvSpPr>
          <p:nvPr/>
        </p:nvSpPr>
        <p:spPr bwMode="auto">
          <a:xfrm>
            <a:off x="1732739" y="5715000"/>
            <a:ext cx="6216065" cy="46166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Assign non-overlapping ranges </a:t>
            </a:r>
            <a:r>
              <a:rPr lang="en-US" sz="2400" i="1" dirty="0">
                <a:solidFill>
                  <a:srgbClr val="FFFFFF"/>
                </a:solidFill>
              </a:rPr>
              <a:t>per</a:t>
            </a:r>
            <a:r>
              <a:rPr lang="en-US" sz="2400" dirty="0">
                <a:solidFill>
                  <a:srgbClr val="FFFFFF"/>
                </a:solidFill>
              </a:rPr>
              <a:t> OD</a:t>
            </a:r>
            <a:r>
              <a:rPr lang="en-US" sz="2400">
                <a:solidFill>
                  <a:srgbClr val="FFFFFF"/>
                </a:solidFill>
              </a:rPr>
              <a:t>-</a:t>
            </a:r>
            <a:r>
              <a:rPr lang="en-US" sz="2400" smtClean="0">
                <a:solidFill>
                  <a:srgbClr val="FFFFFF"/>
                </a:solidFill>
              </a:rPr>
              <a:t>pair/path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52340" name="AutoShape 436"/>
          <p:cNvSpPr>
            <a:spLocks noChangeArrowheads="1"/>
          </p:cNvSpPr>
          <p:nvPr/>
        </p:nvSpPr>
        <p:spPr bwMode="auto">
          <a:xfrm>
            <a:off x="3276600" y="2743200"/>
            <a:ext cx="609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52342" name="AutoShape 438"/>
          <p:cNvSpPr>
            <a:spLocks noChangeArrowheads="1"/>
          </p:cNvSpPr>
          <p:nvPr/>
        </p:nvSpPr>
        <p:spPr bwMode="auto">
          <a:xfrm>
            <a:off x="5029200" y="2667000"/>
            <a:ext cx="609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52343" name="AutoShape 439"/>
          <p:cNvSpPr>
            <a:spLocks noChangeArrowheads="1"/>
          </p:cNvSpPr>
          <p:nvPr/>
        </p:nvSpPr>
        <p:spPr bwMode="auto">
          <a:xfrm>
            <a:off x="4191000" y="4038600"/>
            <a:ext cx="609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52344" name="AutoShape 440"/>
          <p:cNvSpPr>
            <a:spLocks noChangeArrowheads="1"/>
          </p:cNvSpPr>
          <p:nvPr/>
        </p:nvSpPr>
        <p:spPr bwMode="auto">
          <a:xfrm>
            <a:off x="5867400" y="3505200"/>
            <a:ext cx="609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52345" name="Text Box 441"/>
          <p:cNvSpPr txBox="1">
            <a:spLocks noChangeArrowheads="1"/>
          </p:cNvSpPr>
          <p:nvPr/>
        </p:nvSpPr>
        <p:spPr bwMode="auto">
          <a:xfrm>
            <a:off x="3352800" y="2743200"/>
            <a:ext cx="549275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[1,5]</a:t>
            </a:r>
          </a:p>
        </p:txBody>
      </p:sp>
      <p:sp>
        <p:nvSpPr>
          <p:cNvPr id="252347" name="Text Box 443"/>
          <p:cNvSpPr txBox="1">
            <a:spLocks noChangeArrowheads="1"/>
          </p:cNvSpPr>
          <p:nvPr/>
        </p:nvSpPr>
        <p:spPr bwMode="auto">
          <a:xfrm>
            <a:off x="5943600" y="3810000"/>
            <a:ext cx="549275" cy="30480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[1,3]</a:t>
            </a:r>
          </a:p>
        </p:txBody>
      </p:sp>
      <p:sp>
        <p:nvSpPr>
          <p:cNvPr id="252348" name="Text Box 444"/>
          <p:cNvSpPr txBox="1">
            <a:spLocks noChangeArrowheads="1"/>
          </p:cNvSpPr>
          <p:nvPr/>
        </p:nvSpPr>
        <p:spPr bwMode="auto">
          <a:xfrm>
            <a:off x="5105400" y="2743200"/>
            <a:ext cx="549275" cy="304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[3,7]</a:t>
            </a:r>
          </a:p>
        </p:txBody>
      </p:sp>
      <p:sp>
        <p:nvSpPr>
          <p:cNvPr id="252349" name="Text Box 445"/>
          <p:cNvSpPr txBox="1">
            <a:spLocks noChangeArrowheads="1"/>
          </p:cNvSpPr>
          <p:nvPr/>
        </p:nvSpPr>
        <p:spPr bwMode="auto">
          <a:xfrm>
            <a:off x="4267200" y="4038600"/>
            <a:ext cx="549275" cy="304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[1,2]</a:t>
            </a:r>
          </a:p>
        </p:txBody>
      </p:sp>
      <p:sp>
        <p:nvSpPr>
          <p:cNvPr id="252350" name="Text Box 446"/>
          <p:cNvSpPr txBox="1">
            <a:spLocks noChangeArrowheads="1"/>
          </p:cNvSpPr>
          <p:nvPr/>
        </p:nvSpPr>
        <p:spPr bwMode="auto">
          <a:xfrm>
            <a:off x="5943600" y="3505200"/>
            <a:ext cx="549275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[7,9]</a:t>
            </a:r>
          </a:p>
        </p:txBody>
      </p:sp>
      <p:sp>
        <p:nvSpPr>
          <p:cNvPr id="252351" name="Text Box 447"/>
          <p:cNvSpPr txBox="1">
            <a:spLocks noChangeArrowheads="1"/>
          </p:cNvSpPr>
          <p:nvPr/>
        </p:nvSpPr>
        <p:spPr bwMode="auto">
          <a:xfrm>
            <a:off x="4267200" y="4343400"/>
            <a:ext cx="549275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[5,8]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cSamp</a:t>
            </a:r>
            <a:r>
              <a:rPr lang="en-US" dirty="0" smtClean="0"/>
              <a:t> </a:t>
            </a:r>
            <a:r>
              <a:rPr lang="en-US" dirty="0"/>
              <a:t>algorithm on each router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0C0-C8EA-45CE-8E03-21F6180C41BF}" type="slidenum">
              <a:rPr lang="en-US"/>
              <a:pPr/>
              <a:t>18</a:t>
            </a:fld>
            <a:endParaRPr lang="en-US"/>
          </a:p>
        </p:txBody>
      </p:sp>
      <p:pic>
        <p:nvPicPr>
          <p:cNvPr id="373764" name="Picture 4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3352800" y="3733800"/>
            <a:ext cx="12192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73769" name="AutoShape 9"/>
          <p:cNvSpPr>
            <a:spLocks noChangeArrowheads="1"/>
          </p:cNvSpPr>
          <p:nvPr/>
        </p:nvSpPr>
        <p:spPr bwMode="auto">
          <a:xfrm>
            <a:off x="1239837" y="2209800"/>
            <a:ext cx="14478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1925637" y="2667000"/>
            <a:ext cx="762000" cy="3365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[5,10]</a:t>
            </a:r>
          </a:p>
        </p:txBody>
      </p:sp>
      <p:sp>
        <p:nvSpPr>
          <p:cNvPr id="373767" name="Text Box 7"/>
          <p:cNvSpPr txBox="1">
            <a:spLocks noChangeArrowheads="1"/>
          </p:cNvSpPr>
          <p:nvPr/>
        </p:nvSpPr>
        <p:spPr bwMode="auto">
          <a:xfrm>
            <a:off x="1925637" y="3276600"/>
            <a:ext cx="685800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[1,4]</a:t>
            </a:r>
          </a:p>
        </p:txBody>
      </p:sp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996950" y="1143000"/>
            <a:ext cx="1450550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>
                <a:solidFill>
                  <a:srgbClr val="FFFFFF"/>
                </a:solidFill>
              </a:rPr>
              <a:t>Sampling </a:t>
            </a:r>
          </a:p>
          <a:p>
            <a:r>
              <a:rPr lang="en-US" sz="2400" b="1" i="1" dirty="0">
                <a:solidFill>
                  <a:srgbClr val="FFFFFF"/>
                </a:solidFill>
              </a:rPr>
              <a:t>Manifest</a:t>
            </a:r>
          </a:p>
        </p:txBody>
      </p:sp>
      <p:sp>
        <p:nvSpPr>
          <p:cNvPr id="373774" name="Text Box 14"/>
          <p:cNvSpPr txBox="1">
            <a:spLocks noChangeArrowheads="1"/>
          </p:cNvSpPr>
          <p:nvPr/>
        </p:nvSpPr>
        <p:spPr bwMode="auto">
          <a:xfrm>
            <a:off x="2362200" y="4876800"/>
            <a:ext cx="3538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1. Get OD-Pair from packet</a:t>
            </a:r>
          </a:p>
        </p:txBody>
      </p:sp>
      <p:sp>
        <p:nvSpPr>
          <p:cNvPr id="373775" name="Text Box 15"/>
          <p:cNvSpPr txBox="1">
            <a:spLocks noChangeArrowheads="1"/>
          </p:cNvSpPr>
          <p:nvPr/>
        </p:nvSpPr>
        <p:spPr bwMode="auto">
          <a:xfrm>
            <a:off x="996950" y="5638800"/>
            <a:ext cx="742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3. Look up hash-range for OD-pair from sampling manifest </a:t>
            </a:r>
          </a:p>
        </p:txBody>
      </p:sp>
      <p:sp>
        <p:nvSpPr>
          <p:cNvPr id="373776" name="Text Box 16"/>
          <p:cNvSpPr txBox="1">
            <a:spLocks noChangeArrowheads="1"/>
          </p:cNvSpPr>
          <p:nvPr/>
        </p:nvSpPr>
        <p:spPr bwMode="auto">
          <a:xfrm>
            <a:off x="1981200" y="5257800"/>
            <a:ext cx="5185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2. Compute hash (flow = packet 5-tuple)</a:t>
            </a:r>
          </a:p>
        </p:txBody>
      </p:sp>
      <p:sp>
        <p:nvSpPr>
          <p:cNvPr id="373777" name="Text Box 17"/>
          <p:cNvSpPr txBox="1">
            <a:spLocks noChangeArrowheads="1"/>
          </p:cNvSpPr>
          <p:nvPr/>
        </p:nvSpPr>
        <p:spPr bwMode="auto">
          <a:xfrm>
            <a:off x="1524000" y="6096000"/>
            <a:ext cx="5391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4.Log if hash falls in range for this OD-pair</a:t>
            </a:r>
          </a:p>
        </p:txBody>
      </p:sp>
      <p:sp>
        <p:nvSpPr>
          <p:cNvPr id="373779" name="Text Box 19"/>
          <p:cNvSpPr txBox="1">
            <a:spLocks noChangeArrowheads="1"/>
          </p:cNvSpPr>
          <p:nvPr/>
        </p:nvSpPr>
        <p:spPr bwMode="auto">
          <a:xfrm>
            <a:off x="5775325" y="4619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3780" name="Line 20"/>
          <p:cNvSpPr>
            <a:spLocks noChangeShapeType="1"/>
          </p:cNvSpPr>
          <p:nvPr/>
        </p:nvSpPr>
        <p:spPr bwMode="auto">
          <a:xfrm flipH="1">
            <a:off x="4953000" y="4343400"/>
            <a:ext cx="1905000" cy="7334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781" name="Text Box 21"/>
          <p:cNvSpPr txBox="1">
            <a:spLocks noChangeArrowheads="1"/>
          </p:cNvSpPr>
          <p:nvPr/>
        </p:nvSpPr>
        <p:spPr bwMode="auto">
          <a:xfrm>
            <a:off x="6627179" y="3962400"/>
            <a:ext cx="2044099" cy="461665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Red vs. Green? </a:t>
            </a:r>
          </a:p>
        </p:txBody>
      </p:sp>
      <p:sp>
        <p:nvSpPr>
          <p:cNvPr id="373782" name="Freeform 22"/>
          <p:cNvSpPr>
            <a:spLocks/>
          </p:cNvSpPr>
          <p:nvPr/>
        </p:nvSpPr>
        <p:spPr bwMode="auto">
          <a:xfrm flipH="1">
            <a:off x="457200" y="3733800"/>
            <a:ext cx="782637" cy="1981200"/>
          </a:xfrm>
          <a:custGeom>
            <a:avLst/>
            <a:gdLst/>
            <a:ahLst/>
            <a:cxnLst>
              <a:cxn ang="0">
                <a:pos x="576" y="1200"/>
              </a:cxn>
              <a:cxn ang="0">
                <a:pos x="912" y="624"/>
              </a:cxn>
              <a:cxn ang="0">
                <a:pos x="0" y="0"/>
              </a:cxn>
            </a:cxnLst>
            <a:rect l="0" t="0" r="r" b="b"/>
            <a:pathLst>
              <a:path w="1008" h="1200">
                <a:moveTo>
                  <a:pt x="576" y="1200"/>
                </a:moveTo>
                <a:cubicBezTo>
                  <a:pt x="792" y="1012"/>
                  <a:pt x="1008" y="824"/>
                  <a:pt x="912" y="624"/>
                </a:cubicBezTo>
                <a:cubicBezTo>
                  <a:pt x="816" y="424"/>
                  <a:pt x="408" y="212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783" name="AutoShape 23"/>
          <p:cNvSpPr>
            <a:spLocks noChangeArrowheads="1"/>
          </p:cNvSpPr>
          <p:nvPr/>
        </p:nvSpPr>
        <p:spPr bwMode="auto">
          <a:xfrm>
            <a:off x="5181600" y="2590800"/>
            <a:ext cx="838200" cy="1143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784" name="Text Box 24"/>
          <p:cNvSpPr txBox="1">
            <a:spLocks noChangeArrowheads="1"/>
          </p:cNvSpPr>
          <p:nvPr/>
        </p:nvSpPr>
        <p:spPr bwMode="auto">
          <a:xfrm>
            <a:off x="4809830" y="1879303"/>
            <a:ext cx="1942960" cy="46166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Flow memory</a:t>
            </a:r>
          </a:p>
        </p:txBody>
      </p:sp>
      <p:sp>
        <p:nvSpPr>
          <p:cNvPr id="373787" name="Rectangle 27"/>
          <p:cNvSpPr>
            <a:spLocks noChangeArrowheads="1"/>
          </p:cNvSpPr>
          <p:nvPr/>
        </p:nvSpPr>
        <p:spPr bwMode="auto">
          <a:xfrm>
            <a:off x="5257800" y="27432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/>
          </a:p>
        </p:txBody>
      </p:sp>
      <p:sp>
        <p:nvSpPr>
          <p:cNvPr id="373788" name="Rectangle 28"/>
          <p:cNvSpPr>
            <a:spLocks noChangeArrowheads="1"/>
          </p:cNvSpPr>
          <p:nvPr/>
        </p:nvSpPr>
        <p:spPr bwMode="auto">
          <a:xfrm>
            <a:off x="3733800" y="44196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/>
          </a:p>
        </p:txBody>
      </p:sp>
      <p:sp>
        <p:nvSpPr>
          <p:cNvPr id="373789" name="Rectangle 29"/>
          <p:cNvSpPr>
            <a:spLocks noChangeArrowheads="1"/>
          </p:cNvSpPr>
          <p:nvPr/>
        </p:nvSpPr>
        <p:spPr bwMode="auto">
          <a:xfrm>
            <a:off x="5562600" y="27432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73790" name="Rectangle 30"/>
          <p:cNvSpPr>
            <a:spLocks noChangeArrowheads="1"/>
          </p:cNvSpPr>
          <p:nvPr/>
        </p:nvSpPr>
        <p:spPr bwMode="auto">
          <a:xfrm>
            <a:off x="1392237" y="2667000"/>
            <a:ext cx="3048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792" name="Text Box 32"/>
          <p:cNvSpPr txBox="1">
            <a:spLocks noChangeArrowheads="1"/>
          </p:cNvSpPr>
          <p:nvPr/>
        </p:nvSpPr>
        <p:spPr bwMode="auto">
          <a:xfrm>
            <a:off x="1239837" y="2209800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OD  Range</a:t>
            </a:r>
          </a:p>
        </p:txBody>
      </p:sp>
      <p:sp>
        <p:nvSpPr>
          <p:cNvPr id="373793" name="Rectangle 33"/>
          <p:cNvSpPr>
            <a:spLocks noChangeArrowheads="1"/>
          </p:cNvSpPr>
          <p:nvPr/>
        </p:nvSpPr>
        <p:spPr bwMode="auto">
          <a:xfrm>
            <a:off x="1392237" y="32766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74" grpId="0"/>
      <p:bldP spid="373774" grpId="1"/>
      <p:bldP spid="373775" grpId="0"/>
      <p:bldP spid="373775" grpId="1"/>
      <p:bldP spid="373776" grpId="0"/>
      <p:bldP spid="373776" grpId="1"/>
      <p:bldP spid="373777" grpId="0"/>
      <p:bldP spid="373780" grpId="0" animBg="1"/>
      <p:bldP spid="373780" grpId="1" animBg="1"/>
      <p:bldP spid="373781" grpId="0" animBg="1"/>
      <p:bldP spid="373781" grpId="1" animBg="1"/>
      <p:bldP spid="373782" grpId="0" animBg="1"/>
      <p:bldP spid="373782" grpId="1" animBg="1"/>
      <p:bldP spid="373787" grpId="0" animBg="1"/>
      <p:bldP spid="373788" grpId="0" animBg="1"/>
      <p:bldP spid="3737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" descr="milestone_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6307" y="1076326"/>
            <a:ext cx="5983786" cy="1057274"/>
          </a:xfrm>
          <a:prstGeom prst="rect">
            <a:avLst/>
          </a:prstGeom>
          <a:noFill/>
        </p:spPr>
      </p:pic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5087"/>
            <a:ext cx="8229600" cy="1143000"/>
          </a:xfrm>
        </p:spPr>
        <p:txBody>
          <a:bodyPr/>
          <a:lstStyle/>
          <a:p>
            <a:r>
              <a:rPr lang="en-US" dirty="0"/>
              <a:t>Overall system architecture</a:t>
            </a: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4DBF-39D0-42AF-8EC0-8360C0EB55F8}" type="slidenum">
              <a:rPr lang="en-US"/>
              <a:pPr/>
              <a:t>19</a:t>
            </a:fld>
            <a:endParaRPr lang="en-US"/>
          </a:p>
        </p:txBody>
      </p:sp>
      <p:pic>
        <p:nvPicPr>
          <p:cNvPr id="579587" name="Picture 3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066800" y="3184525"/>
            <a:ext cx="67818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9588" name="Picture 4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5257800" y="4135438"/>
            <a:ext cx="5334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79589" name="Picture 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5257800" y="4814888"/>
            <a:ext cx="5334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79590" name="Picture 6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581400" y="4814888"/>
            <a:ext cx="5334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79591" name="Picture 7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581400" y="4135438"/>
            <a:ext cx="5334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79592" name="Picture 8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6400800" y="5697538"/>
            <a:ext cx="533400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79593" name="Picture 9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239000" y="4746625"/>
            <a:ext cx="5334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79594" name="Picture 10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6324600" y="3455988"/>
            <a:ext cx="5334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79596" name="Picture 12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1447800" y="4067175"/>
            <a:ext cx="5334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79597" name="Picture 13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2514600" y="3387725"/>
            <a:ext cx="533400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79599" name="Picture 1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1295400" y="5154613"/>
            <a:ext cx="5334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79600" name="Picture 16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2895600" y="5561013"/>
            <a:ext cx="533400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79601" name="Freeform 17"/>
          <p:cNvSpPr>
            <a:spLocks/>
          </p:cNvSpPr>
          <p:nvPr/>
        </p:nvSpPr>
        <p:spPr bwMode="auto">
          <a:xfrm>
            <a:off x="2743200" y="3455988"/>
            <a:ext cx="4038600" cy="2378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4" y="1680"/>
              </a:cxn>
            </a:cxnLst>
            <a:rect l="0" t="0" r="r" b="b"/>
            <a:pathLst>
              <a:path w="2544" h="1680">
                <a:moveTo>
                  <a:pt x="0" y="0"/>
                </a:moveTo>
                <a:cubicBezTo>
                  <a:pt x="1060" y="700"/>
                  <a:pt x="2120" y="1400"/>
                  <a:pt x="2544" y="168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02" name="Freeform 18"/>
          <p:cNvSpPr>
            <a:spLocks/>
          </p:cNvSpPr>
          <p:nvPr/>
        </p:nvSpPr>
        <p:spPr bwMode="auto">
          <a:xfrm>
            <a:off x="1600200" y="3590925"/>
            <a:ext cx="4953000" cy="1630363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1344" y="960"/>
              </a:cxn>
              <a:cxn ang="0">
                <a:pos x="3120" y="0"/>
              </a:cxn>
            </a:cxnLst>
            <a:rect l="0" t="0" r="r" b="b"/>
            <a:pathLst>
              <a:path w="3120" h="1152">
                <a:moveTo>
                  <a:pt x="0" y="1152"/>
                </a:moveTo>
                <a:cubicBezTo>
                  <a:pt x="412" y="1152"/>
                  <a:pt x="824" y="1152"/>
                  <a:pt x="1344" y="960"/>
                </a:cubicBezTo>
                <a:cubicBezTo>
                  <a:pt x="1864" y="768"/>
                  <a:pt x="2492" y="384"/>
                  <a:pt x="3120" y="0"/>
                </a:cubicBezTo>
              </a:path>
            </a:pathLst>
          </a:custGeom>
          <a:noFill/>
          <a:ln w="63500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03" name="Freeform 19"/>
          <p:cNvSpPr>
            <a:spLocks/>
          </p:cNvSpPr>
          <p:nvPr/>
        </p:nvSpPr>
        <p:spPr bwMode="auto">
          <a:xfrm>
            <a:off x="5448300" y="4791075"/>
            <a:ext cx="1943100" cy="1042988"/>
          </a:xfrm>
          <a:custGeom>
            <a:avLst/>
            <a:gdLst/>
            <a:ahLst/>
            <a:cxnLst>
              <a:cxn ang="0">
                <a:pos x="792" y="736"/>
              </a:cxn>
              <a:cxn ang="0">
                <a:pos x="72" y="112"/>
              </a:cxn>
              <a:cxn ang="0">
                <a:pos x="1224" y="64"/>
              </a:cxn>
            </a:cxnLst>
            <a:rect l="0" t="0" r="r" b="b"/>
            <a:pathLst>
              <a:path w="1224" h="736">
                <a:moveTo>
                  <a:pt x="792" y="736"/>
                </a:moveTo>
                <a:cubicBezTo>
                  <a:pt x="396" y="480"/>
                  <a:pt x="0" y="224"/>
                  <a:pt x="72" y="112"/>
                </a:cubicBezTo>
                <a:cubicBezTo>
                  <a:pt x="144" y="0"/>
                  <a:pt x="1024" y="72"/>
                  <a:pt x="1224" y="64"/>
                </a:cubicBezTo>
              </a:path>
            </a:pathLst>
          </a:custGeom>
          <a:noFill/>
          <a:ln w="63500">
            <a:solidFill>
              <a:srgbClr val="00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04" name="Freeform 20"/>
          <p:cNvSpPr>
            <a:spLocks/>
          </p:cNvSpPr>
          <p:nvPr/>
        </p:nvSpPr>
        <p:spPr bwMode="auto">
          <a:xfrm>
            <a:off x="1905000" y="4203700"/>
            <a:ext cx="2120900" cy="1425575"/>
          </a:xfrm>
          <a:custGeom>
            <a:avLst/>
            <a:gdLst/>
            <a:ahLst/>
            <a:cxnLst>
              <a:cxn ang="0">
                <a:pos x="816" y="1008"/>
              </a:cxn>
              <a:cxn ang="0">
                <a:pos x="1200" y="528"/>
              </a:cxn>
              <a:cxn ang="0">
                <a:pos x="0" y="0"/>
              </a:cxn>
            </a:cxnLst>
            <a:rect l="0" t="0" r="r" b="b"/>
            <a:pathLst>
              <a:path w="1336" h="1008">
                <a:moveTo>
                  <a:pt x="816" y="1008"/>
                </a:moveTo>
                <a:cubicBezTo>
                  <a:pt x="1076" y="852"/>
                  <a:pt x="1336" y="696"/>
                  <a:pt x="1200" y="528"/>
                </a:cubicBezTo>
                <a:cubicBezTo>
                  <a:pt x="1064" y="360"/>
                  <a:pt x="532" y="180"/>
                  <a:pt x="0" y="0"/>
                </a:cubicBezTo>
              </a:path>
            </a:pathLst>
          </a:custGeom>
          <a:noFill/>
          <a:ln w="635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05" name="AutoShape 21"/>
          <p:cNvSpPr>
            <a:spLocks noChangeArrowheads="1"/>
          </p:cNvSpPr>
          <p:nvPr/>
        </p:nvSpPr>
        <p:spPr bwMode="auto">
          <a:xfrm>
            <a:off x="3048000" y="3581400"/>
            <a:ext cx="685800" cy="6889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79606" name="AutoShape 22"/>
          <p:cNvSpPr>
            <a:spLocks noChangeArrowheads="1"/>
          </p:cNvSpPr>
          <p:nvPr/>
        </p:nvSpPr>
        <p:spPr bwMode="auto">
          <a:xfrm>
            <a:off x="4800600" y="3352800"/>
            <a:ext cx="6858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79607" name="AutoShape 23"/>
          <p:cNvSpPr>
            <a:spLocks noChangeArrowheads="1"/>
          </p:cNvSpPr>
          <p:nvPr/>
        </p:nvSpPr>
        <p:spPr bwMode="auto">
          <a:xfrm>
            <a:off x="4038600" y="4648200"/>
            <a:ext cx="609600" cy="777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79608" name="AutoShape 24"/>
          <p:cNvSpPr>
            <a:spLocks noChangeArrowheads="1"/>
          </p:cNvSpPr>
          <p:nvPr/>
        </p:nvSpPr>
        <p:spPr bwMode="auto">
          <a:xfrm>
            <a:off x="5715000" y="4191000"/>
            <a:ext cx="762000" cy="758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79609" name="Text Box 25"/>
          <p:cNvSpPr txBox="1">
            <a:spLocks noChangeArrowheads="1"/>
          </p:cNvSpPr>
          <p:nvPr/>
        </p:nvSpPr>
        <p:spPr bwMode="auto">
          <a:xfrm>
            <a:off x="3200400" y="3727450"/>
            <a:ext cx="549275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[1,5]</a:t>
            </a:r>
          </a:p>
        </p:txBody>
      </p:sp>
      <p:sp>
        <p:nvSpPr>
          <p:cNvPr id="579610" name="Text Box 26"/>
          <p:cNvSpPr txBox="1">
            <a:spLocks noChangeArrowheads="1"/>
          </p:cNvSpPr>
          <p:nvPr/>
        </p:nvSpPr>
        <p:spPr bwMode="auto">
          <a:xfrm>
            <a:off x="5791200" y="4572000"/>
            <a:ext cx="549275" cy="30480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[5,9]</a:t>
            </a:r>
          </a:p>
        </p:txBody>
      </p:sp>
      <p:sp>
        <p:nvSpPr>
          <p:cNvPr id="579611" name="Text Box 27"/>
          <p:cNvSpPr txBox="1">
            <a:spLocks noChangeArrowheads="1"/>
          </p:cNvSpPr>
          <p:nvPr/>
        </p:nvSpPr>
        <p:spPr bwMode="auto">
          <a:xfrm>
            <a:off x="4876800" y="3505200"/>
            <a:ext cx="609600" cy="304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[3,7]</a:t>
            </a:r>
          </a:p>
        </p:txBody>
      </p:sp>
      <p:sp>
        <p:nvSpPr>
          <p:cNvPr id="579612" name="Text Box 28"/>
          <p:cNvSpPr txBox="1">
            <a:spLocks noChangeArrowheads="1"/>
          </p:cNvSpPr>
          <p:nvPr/>
        </p:nvSpPr>
        <p:spPr bwMode="auto">
          <a:xfrm>
            <a:off x="4038600" y="4800600"/>
            <a:ext cx="549275" cy="304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[1,2]</a:t>
            </a:r>
          </a:p>
        </p:txBody>
      </p:sp>
      <p:sp>
        <p:nvSpPr>
          <p:cNvPr id="579613" name="Text Box 29"/>
          <p:cNvSpPr txBox="1">
            <a:spLocks noChangeArrowheads="1"/>
          </p:cNvSpPr>
          <p:nvPr/>
        </p:nvSpPr>
        <p:spPr bwMode="auto">
          <a:xfrm>
            <a:off x="5791200" y="4267200"/>
            <a:ext cx="549275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[7,9]</a:t>
            </a:r>
          </a:p>
        </p:txBody>
      </p:sp>
      <p:sp>
        <p:nvSpPr>
          <p:cNvPr id="579614" name="Text Box 30"/>
          <p:cNvSpPr txBox="1">
            <a:spLocks noChangeArrowheads="1"/>
          </p:cNvSpPr>
          <p:nvPr/>
        </p:nvSpPr>
        <p:spPr bwMode="auto">
          <a:xfrm>
            <a:off x="4038600" y="5105400"/>
            <a:ext cx="549275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[5,8]</a:t>
            </a:r>
          </a:p>
        </p:txBody>
      </p:sp>
      <p:sp>
        <p:nvSpPr>
          <p:cNvPr id="579617" name="TextBox 449"/>
          <p:cNvSpPr txBox="1">
            <a:spLocks noChangeArrowheads="1"/>
          </p:cNvSpPr>
          <p:nvPr/>
        </p:nvSpPr>
        <p:spPr bwMode="auto">
          <a:xfrm>
            <a:off x="-49213" y="1208087"/>
            <a:ext cx="1497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Network </a:t>
            </a:r>
          </a:p>
          <a:p>
            <a:pPr algn="ctr"/>
            <a:r>
              <a:rPr lang="en-US" sz="2000" dirty="0"/>
              <a:t>Operations </a:t>
            </a:r>
          </a:p>
          <a:p>
            <a:pPr algn="ctr"/>
            <a:r>
              <a:rPr lang="en-US" sz="2000" dirty="0"/>
              <a:t>Center</a:t>
            </a:r>
            <a:endParaRPr lang="en-US" sz="1600" dirty="0"/>
          </a:p>
        </p:txBody>
      </p:sp>
      <p:sp>
        <p:nvSpPr>
          <p:cNvPr id="579618" name="Rectangle 34"/>
          <p:cNvSpPr>
            <a:spLocks noChangeArrowheads="1"/>
          </p:cNvSpPr>
          <p:nvPr/>
        </p:nvSpPr>
        <p:spPr bwMode="auto">
          <a:xfrm>
            <a:off x="4048125" y="1076326"/>
            <a:ext cx="1289623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Generate </a:t>
            </a:r>
          </a:p>
          <a:p>
            <a:r>
              <a:rPr lang="en-US" sz="2200" dirty="0"/>
              <a:t>sampling </a:t>
            </a:r>
          </a:p>
          <a:p>
            <a:r>
              <a:rPr lang="en-US" sz="2200" dirty="0"/>
              <a:t>manifests</a:t>
            </a:r>
          </a:p>
        </p:txBody>
      </p:sp>
      <p:sp>
        <p:nvSpPr>
          <p:cNvPr id="579619" name="AutoShape 35"/>
          <p:cNvSpPr>
            <a:spLocks noChangeArrowheads="1"/>
          </p:cNvSpPr>
          <p:nvPr/>
        </p:nvSpPr>
        <p:spPr bwMode="auto">
          <a:xfrm>
            <a:off x="6057900" y="1208087"/>
            <a:ext cx="16002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i="1" dirty="0">
                <a:solidFill>
                  <a:srgbClr val="FFFFFF"/>
                </a:solidFill>
              </a:rPr>
              <a:t>Applications</a:t>
            </a:r>
            <a:endParaRPr lang="en-US" sz="2000" dirty="0"/>
          </a:p>
        </p:txBody>
      </p:sp>
      <p:sp>
        <p:nvSpPr>
          <p:cNvPr id="579620" name="Rectangle 16"/>
          <p:cNvSpPr>
            <a:spLocks noChangeArrowheads="1"/>
          </p:cNvSpPr>
          <p:nvPr/>
        </p:nvSpPr>
        <p:spPr bwMode="auto">
          <a:xfrm>
            <a:off x="2743200" y="2438400"/>
            <a:ext cx="4038600" cy="304800"/>
          </a:xfrm>
          <a:prstGeom prst="rect">
            <a:avLst/>
          </a:prstGeom>
          <a:solidFill>
            <a:srgbClr val="6F6A8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Configuration Dissemination</a:t>
            </a:r>
          </a:p>
        </p:txBody>
      </p:sp>
      <p:sp>
        <p:nvSpPr>
          <p:cNvPr id="455" name="Rectangle 12"/>
          <p:cNvSpPr>
            <a:spLocks noChangeArrowheads="1"/>
          </p:cNvSpPr>
          <p:nvPr/>
        </p:nvSpPr>
        <p:spPr bwMode="auto">
          <a:xfrm>
            <a:off x="3810000" y="6400800"/>
            <a:ext cx="1447800" cy="45720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Flow reports</a:t>
            </a:r>
          </a:p>
        </p:txBody>
      </p:sp>
      <p:cxnSp>
        <p:nvCxnSpPr>
          <p:cNvPr id="579622" name="Elbow Connector 501"/>
          <p:cNvCxnSpPr>
            <a:cxnSpLocks noChangeShapeType="1"/>
            <a:stCxn id="455" idx="3"/>
            <a:endCxn id="579619" idx="3"/>
          </p:cNvCxnSpPr>
          <p:nvPr/>
        </p:nvCxnSpPr>
        <p:spPr bwMode="auto">
          <a:xfrm flipV="1">
            <a:off x="5257800" y="1512887"/>
            <a:ext cx="2400300" cy="5116513"/>
          </a:xfrm>
          <a:prstGeom prst="bentConnector3">
            <a:avLst>
              <a:gd name="adj1" fmla="val 109524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79623" name="Line 39"/>
          <p:cNvSpPr>
            <a:spLocks noChangeShapeType="1"/>
          </p:cNvSpPr>
          <p:nvPr/>
        </p:nvSpPr>
        <p:spPr bwMode="auto">
          <a:xfrm>
            <a:off x="4648200" y="205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24" name="Line 40"/>
          <p:cNvSpPr>
            <a:spLocks noChangeShapeType="1"/>
          </p:cNvSpPr>
          <p:nvPr/>
        </p:nvSpPr>
        <p:spPr bwMode="auto">
          <a:xfrm flipH="1">
            <a:off x="3505200" y="2743200"/>
            <a:ext cx="838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25" name="Line 41"/>
          <p:cNvSpPr>
            <a:spLocks noChangeShapeType="1"/>
          </p:cNvSpPr>
          <p:nvPr/>
        </p:nvSpPr>
        <p:spPr bwMode="auto">
          <a:xfrm flipH="1">
            <a:off x="4343400" y="2743200"/>
            <a:ext cx="152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26" name="Line 42"/>
          <p:cNvSpPr>
            <a:spLocks noChangeShapeType="1"/>
          </p:cNvSpPr>
          <p:nvPr/>
        </p:nvSpPr>
        <p:spPr bwMode="auto">
          <a:xfrm>
            <a:off x="4724400" y="27432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27" name="Line 43"/>
          <p:cNvSpPr>
            <a:spLocks noChangeShapeType="1"/>
          </p:cNvSpPr>
          <p:nvPr/>
        </p:nvSpPr>
        <p:spPr bwMode="auto">
          <a:xfrm>
            <a:off x="5181600" y="2743200"/>
            <a:ext cx="762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28" name="Freeform 44"/>
          <p:cNvSpPr>
            <a:spLocks/>
          </p:cNvSpPr>
          <p:nvPr/>
        </p:nvSpPr>
        <p:spPr bwMode="auto">
          <a:xfrm>
            <a:off x="3276600" y="5791200"/>
            <a:ext cx="6096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92"/>
              </a:cxn>
              <a:cxn ang="0">
                <a:pos x="480" y="336"/>
              </a:cxn>
            </a:cxnLst>
            <a:rect l="0" t="0" r="r" b="b"/>
            <a:pathLst>
              <a:path w="480" h="336">
                <a:moveTo>
                  <a:pt x="0" y="0"/>
                </a:moveTo>
                <a:cubicBezTo>
                  <a:pt x="56" y="68"/>
                  <a:pt x="112" y="136"/>
                  <a:pt x="192" y="192"/>
                </a:cubicBezTo>
                <a:cubicBezTo>
                  <a:pt x="272" y="248"/>
                  <a:pt x="376" y="292"/>
                  <a:pt x="480" y="33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29" name="Freeform 45"/>
          <p:cNvSpPr>
            <a:spLocks/>
          </p:cNvSpPr>
          <p:nvPr/>
        </p:nvSpPr>
        <p:spPr bwMode="auto">
          <a:xfrm>
            <a:off x="3886200" y="5105400"/>
            <a:ext cx="4572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624"/>
              </a:cxn>
              <a:cxn ang="0">
                <a:pos x="288" y="960"/>
              </a:cxn>
            </a:cxnLst>
            <a:rect l="0" t="0" r="r" b="b"/>
            <a:pathLst>
              <a:path w="288" h="960">
                <a:moveTo>
                  <a:pt x="0" y="0"/>
                </a:moveTo>
                <a:cubicBezTo>
                  <a:pt x="24" y="232"/>
                  <a:pt x="48" y="464"/>
                  <a:pt x="96" y="624"/>
                </a:cubicBezTo>
                <a:cubicBezTo>
                  <a:pt x="144" y="784"/>
                  <a:pt x="216" y="872"/>
                  <a:pt x="288" y="9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30" name="Freeform 46"/>
          <p:cNvSpPr>
            <a:spLocks/>
          </p:cNvSpPr>
          <p:nvPr/>
        </p:nvSpPr>
        <p:spPr bwMode="auto">
          <a:xfrm>
            <a:off x="4876800" y="5105400"/>
            <a:ext cx="533400" cy="12954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288" y="672"/>
              </a:cxn>
              <a:cxn ang="0">
                <a:pos x="0" y="912"/>
              </a:cxn>
            </a:cxnLst>
            <a:rect l="0" t="0" r="r" b="b"/>
            <a:pathLst>
              <a:path w="384" h="912">
                <a:moveTo>
                  <a:pt x="384" y="0"/>
                </a:moveTo>
                <a:cubicBezTo>
                  <a:pt x="368" y="260"/>
                  <a:pt x="352" y="520"/>
                  <a:pt x="288" y="672"/>
                </a:cubicBezTo>
                <a:cubicBezTo>
                  <a:pt x="224" y="824"/>
                  <a:pt x="112" y="868"/>
                  <a:pt x="0" y="9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32" name="Oval 48"/>
          <p:cNvSpPr>
            <a:spLocks noChangeArrowheads="1"/>
          </p:cNvSpPr>
          <p:nvPr/>
        </p:nvSpPr>
        <p:spPr bwMode="auto">
          <a:xfrm>
            <a:off x="3505200" y="990600"/>
            <a:ext cx="2438400" cy="1143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5" grpId="0" animBg="1"/>
      <p:bldP spid="579606" grpId="0" animBg="1"/>
      <p:bldP spid="579607" grpId="0" animBg="1"/>
      <p:bldP spid="579608" grpId="0" animBg="1"/>
      <p:bldP spid="579609" grpId="0" animBg="1"/>
      <p:bldP spid="579610" grpId="0" animBg="1"/>
      <p:bldP spid="579611" grpId="0" animBg="1"/>
      <p:bldP spid="579612" grpId="0" animBg="1"/>
      <p:bldP spid="579613" grpId="0" animBg="1"/>
      <p:bldP spid="579614" grpId="0" animBg="1"/>
      <p:bldP spid="579618" grpId="0" animBg="1"/>
      <p:bldP spid="579620" grpId="0" animBg="1"/>
      <p:bldP spid="455" grpId="0" animBg="1"/>
      <p:bldP spid="579623" grpId="0" animBg="1"/>
      <p:bldP spid="579624" grpId="0" animBg="1"/>
      <p:bldP spid="579625" grpId="0" animBg="1"/>
      <p:bldP spid="579626" grpId="0" animBg="1"/>
      <p:bldP spid="579627" grpId="0" animBg="1"/>
      <p:bldP spid="579628" grpId="0" animBg="1"/>
      <p:bldP spid="579629" grpId="0" animBg="1"/>
      <p:bldP spid="579630" grpId="0" animBg="1"/>
      <p:bldP spid="5796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Monitoring</a:t>
            </a:r>
            <a:r>
              <a:rPr lang="en-US" dirty="0" smtClean="0"/>
              <a:t> is critical </a:t>
            </a:r>
            <a:br>
              <a:rPr lang="en-US" dirty="0" smtClean="0"/>
            </a:br>
            <a:r>
              <a:rPr lang="en-US" dirty="0" smtClean="0"/>
              <a:t>for effective Network </a:t>
            </a:r>
            <a:r>
              <a:rPr lang="en-US" dirty="0"/>
              <a:t>Management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E0C-6FA4-423E-A832-E50241DFC1C9}" type="slidenum">
              <a:rPr lang="en-US"/>
              <a:pPr/>
              <a:t>2</a:t>
            </a:fld>
            <a:endParaRPr lang="en-US"/>
          </a:p>
        </p:txBody>
      </p:sp>
      <p:pic>
        <p:nvPicPr>
          <p:cNvPr id="5123" name="Picture 3" descr="milestone_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667000"/>
            <a:ext cx="6622456" cy="2895599"/>
          </a:xfrm>
          <a:prstGeom prst="rect">
            <a:avLst/>
          </a:prstGeom>
          <a:noFill/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873844" y="1676400"/>
            <a:ext cx="1752600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Traffic </a:t>
            </a:r>
          </a:p>
          <a:p>
            <a:pPr algn="ctr"/>
            <a:r>
              <a:rPr lang="en-US" sz="2000" dirty="0"/>
              <a:t>Engineering</a:t>
            </a:r>
            <a:endParaRPr lang="en-US" dirty="0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121244" y="4724399"/>
            <a:ext cx="1752600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Analyze new </a:t>
            </a:r>
          </a:p>
          <a:p>
            <a:pPr algn="ctr"/>
            <a:r>
              <a:rPr lang="en-US" sz="2000" dirty="0"/>
              <a:t>user apps</a:t>
            </a:r>
            <a:endParaRPr lang="en-US" dirty="0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5257800" y="5622925"/>
            <a:ext cx="1752600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Anomaly</a:t>
            </a:r>
          </a:p>
          <a:p>
            <a:pPr algn="ctr"/>
            <a:r>
              <a:rPr lang="en-US" sz="2000" dirty="0"/>
              <a:t>Detection</a:t>
            </a:r>
            <a:endParaRPr lang="en-US" dirty="0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391400" y="2667000"/>
            <a:ext cx="1752600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Network </a:t>
            </a:r>
          </a:p>
          <a:p>
            <a:pPr algn="ctr"/>
            <a:r>
              <a:rPr lang="en-US" sz="2000" dirty="0"/>
              <a:t>Forensics</a:t>
            </a:r>
            <a:endParaRPr lang="en-US" dirty="0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0" y="2667000"/>
            <a:ext cx="1752600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Worm </a:t>
            </a:r>
          </a:p>
          <a:p>
            <a:pPr algn="ctr"/>
            <a:r>
              <a:rPr lang="en-US" sz="2000" dirty="0"/>
              <a:t>Detection</a:t>
            </a:r>
            <a:endParaRPr lang="en-US" dirty="0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5257800" y="1676400"/>
            <a:ext cx="1752600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Accounting</a:t>
            </a:r>
            <a:endParaRPr lang="en-US" dirty="0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1873844" y="5622925"/>
            <a:ext cx="1752600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err="1"/>
              <a:t>Botnet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analysis</a:t>
            </a:r>
            <a:endParaRPr lang="en-US" dirty="0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7391400" y="4784725"/>
            <a:ext cx="1752600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…….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1745656" y="3184525"/>
            <a:ext cx="6026744" cy="16002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</a:rPr>
              <a:t>Many management applications</a:t>
            </a:r>
          </a:p>
          <a:p>
            <a:pPr algn="ctr"/>
            <a:r>
              <a:rPr lang="en-US" sz="3200" b="1" i="1" dirty="0">
                <a:solidFill>
                  <a:srgbClr val="FFFFFF"/>
                </a:solidFill>
              </a:rPr>
              <a:t> Evolving and growing over time </a:t>
            </a:r>
          </a:p>
          <a:p>
            <a:pPr algn="ctr"/>
            <a:r>
              <a:rPr lang="en-US" sz="3200" b="1" i="1" dirty="0">
                <a:solidFill>
                  <a:srgbClr val="FFFFFF"/>
                </a:solidFill>
              </a:rPr>
              <a:t>Need high-fidelity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8" grpId="0" animBg="1"/>
      <p:bldP spid="5139" grpId="0" animBg="1"/>
      <p:bldP spid="5140" grpId="0" animBg="1"/>
      <p:bldP spid="5141" grpId="0" animBg="1"/>
      <p:bldP spid="51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Framework for generating manifests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00FE-6496-4C4C-A703-2D26695AF60F}" type="slidenum">
              <a:rPr lang="en-US"/>
              <a:pPr/>
              <a:t>20</a:t>
            </a:fld>
            <a:endParaRPr lang="en-US"/>
          </a:p>
        </p:txBody>
      </p:sp>
      <p:sp>
        <p:nvSpPr>
          <p:cNvPr id="572420" name="AutoShape 4"/>
          <p:cNvSpPr>
            <a:spLocks noChangeArrowheads="1"/>
          </p:cNvSpPr>
          <p:nvPr/>
        </p:nvSpPr>
        <p:spPr bwMode="auto">
          <a:xfrm>
            <a:off x="2895600" y="3581400"/>
            <a:ext cx="3048000" cy="990600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Network-wide 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</a:rPr>
              <a:t>optimization</a:t>
            </a:r>
            <a:endParaRPr lang="en-US" sz="2400" dirty="0"/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0" y="2133600"/>
            <a:ext cx="27442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OD-pair info</a:t>
            </a:r>
          </a:p>
          <a:p>
            <a:r>
              <a:rPr lang="en-US" sz="2400" dirty="0"/>
              <a:t>Traffic, </a:t>
            </a:r>
            <a:r>
              <a:rPr lang="en-US" sz="2400" dirty="0" err="1"/>
              <a:t>Path(routers</a:t>
            </a:r>
            <a:r>
              <a:rPr lang="en-US" sz="2400" dirty="0"/>
              <a:t>)</a:t>
            </a:r>
          </a:p>
        </p:txBody>
      </p:sp>
      <p:sp>
        <p:nvSpPr>
          <p:cNvPr id="572423" name="Line 7"/>
          <p:cNvSpPr>
            <a:spLocks noChangeShapeType="1"/>
          </p:cNvSpPr>
          <p:nvPr/>
        </p:nvSpPr>
        <p:spPr bwMode="auto">
          <a:xfrm>
            <a:off x="1371600" y="2971800"/>
            <a:ext cx="1524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424" name="Text Box 8"/>
          <p:cNvSpPr txBox="1">
            <a:spLocks noChangeArrowheads="1"/>
          </p:cNvSpPr>
          <p:nvPr/>
        </p:nvSpPr>
        <p:spPr bwMode="auto">
          <a:xfrm>
            <a:off x="0" y="5562600"/>
            <a:ext cx="258275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Router constraints</a:t>
            </a:r>
          </a:p>
          <a:p>
            <a:r>
              <a:rPr lang="en-US" sz="2400" dirty="0"/>
              <a:t>e.g., SRAM for flow</a:t>
            </a:r>
          </a:p>
          <a:p>
            <a:r>
              <a:rPr lang="en-US" sz="2400" dirty="0"/>
              <a:t>records</a:t>
            </a:r>
          </a:p>
        </p:txBody>
      </p:sp>
      <p:sp>
        <p:nvSpPr>
          <p:cNvPr id="572425" name="Line 9"/>
          <p:cNvSpPr>
            <a:spLocks noChangeShapeType="1"/>
          </p:cNvSpPr>
          <p:nvPr/>
        </p:nvSpPr>
        <p:spPr bwMode="auto">
          <a:xfrm flipV="1">
            <a:off x="1371600" y="4495800"/>
            <a:ext cx="1524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426" name="Line 10"/>
          <p:cNvSpPr>
            <a:spLocks noChangeShapeType="1"/>
          </p:cNvSpPr>
          <p:nvPr/>
        </p:nvSpPr>
        <p:spPr bwMode="auto">
          <a:xfrm>
            <a:off x="6019800" y="40386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427" name="Rectangle 11"/>
          <p:cNvSpPr>
            <a:spLocks noChangeArrowheads="1"/>
          </p:cNvSpPr>
          <p:nvPr/>
        </p:nvSpPr>
        <p:spPr bwMode="auto">
          <a:xfrm>
            <a:off x="6019800" y="3352800"/>
            <a:ext cx="2603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Sampling manifests</a:t>
            </a:r>
          </a:p>
        </p:txBody>
      </p:sp>
      <p:sp>
        <p:nvSpPr>
          <p:cNvPr id="572428" name="Rectangle 12"/>
          <p:cNvSpPr>
            <a:spLocks noChangeArrowheads="1"/>
          </p:cNvSpPr>
          <p:nvPr/>
        </p:nvSpPr>
        <p:spPr bwMode="auto">
          <a:xfrm>
            <a:off x="6108700" y="4343400"/>
            <a:ext cx="31213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{&lt;OD-</a:t>
            </a:r>
            <a:r>
              <a:rPr lang="en-US" sz="2400" dirty="0" err="1"/>
              <a:t>Pair,Hash</a:t>
            </a:r>
            <a:r>
              <a:rPr lang="en-US" sz="2400" dirty="0"/>
              <a:t>-range&gt;} </a:t>
            </a:r>
          </a:p>
          <a:p>
            <a:r>
              <a:rPr lang="en-US" sz="2400" dirty="0"/>
              <a:t>per router</a:t>
            </a:r>
          </a:p>
        </p:txBody>
      </p:sp>
      <p:sp>
        <p:nvSpPr>
          <p:cNvPr id="572430" name="Text Box 14"/>
          <p:cNvSpPr txBox="1">
            <a:spLocks noChangeArrowheads="1"/>
          </p:cNvSpPr>
          <p:nvPr/>
        </p:nvSpPr>
        <p:spPr bwMode="auto">
          <a:xfrm>
            <a:off x="5089525" y="5229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2431" name="Text Box 15"/>
          <p:cNvSpPr txBox="1">
            <a:spLocks noChangeArrowheads="1"/>
          </p:cNvSpPr>
          <p:nvPr/>
        </p:nvSpPr>
        <p:spPr bwMode="auto">
          <a:xfrm>
            <a:off x="2971800" y="1066800"/>
            <a:ext cx="43949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Objective:</a:t>
            </a:r>
          </a:p>
          <a:p>
            <a:r>
              <a:rPr lang="en-US" sz="2400" i="1" dirty="0"/>
              <a:t>Max </a:t>
            </a:r>
            <a:r>
              <a:rPr lang="en-US" sz="2400" dirty="0" err="1" smtClean="0">
                <a:latin typeface="Symbol" pitchFamily="80" charset="2"/>
                <a:sym typeface="Symbol" pitchFamily="80" charset="2"/>
              </a:rPr>
              <a:t></a:t>
            </a:r>
            <a:r>
              <a:rPr lang="en-US" sz="2400" i="1" baseline="-25000" dirty="0" err="1" smtClean="0">
                <a:sym typeface="Symbol" pitchFamily="80" charset="2"/>
              </a:rPr>
              <a:t>i</a:t>
            </a:r>
            <a:r>
              <a:rPr lang="en-US" sz="2400" i="1" dirty="0" smtClean="0">
                <a:sym typeface="Symbol" pitchFamily="80" charset="2"/>
              </a:rPr>
              <a:t> </a:t>
            </a:r>
            <a:r>
              <a:rPr lang="en-US" sz="2400" i="1" baseline="-25000" dirty="0" err="1" smtClean="0">
                <a:sym typeface="Symbol" pitchFamily="80" charset="2"/>
              </a:rPr>
              <a:t>ε</a:t>
            </a:r>
            <a:r>
              <a:rPr lang="en-US" sz="2400" i="1" baseline="-25000" dirty="0" smtClean="0">
                <a:sym typeface="Symbol" pitchFamily="80" charset="2"/>
              </a:rPr>
              <a:t> </a:t>
            </a:r>
            <a:r>
              <a:rPr lang="en-US" sz="2400" i="1" baseline="-25000" dirty="0" err="1" smtClean="0">
                <a:sym typeface="Symbol" pitchFamily="80" charset="2"/>
              </a:rPr>
              <a:t>ODPairs</a:t>
            </a:r>
            <a:r>
              <a:rPr lang="en-US" sz="2400" dirty="0" smtClean="0"/>
              <a:t> </a:t>
            </a:r>
            <a:r>
              <a:rPr lang="en-US" sz="2400" i="1" dirty="0" err="1"/>
              <a:t>Coverage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i="1" dirty="0" err="1">
                <a:latin typeface="Symbol" pitchFamily="80" charset="2"/>
                <a:sym typeface="Symbol" pitchFamily="80" charset="2"/>
              </a:rPr>
              <a:t></a:t>
            </a:r>
            <a:r>
              <a:rPr lang="en-US" sz="2400" i="1" dirty="0"/>
              <a:t> </a:t>
            </a:r>
            <a:r>
              <a:rPr lang="en-US" sz="2400" i="1" dirty="0" err="1"/>
              <a:t>Traffic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en-US" sz="2400" i="1" baseline="-25000" dirty="0">
                <a:solidFill>
                  <a:srgbClr val="FF3300"/>
                </a:solidFill>
              </a:rPr>
              <a:t> </a:t>
            </a:r>
            <a:br>
              <a:rPr lang="en-US" sz="2400" i="1" baseline="-25000" dirty="0">
                <a:solidFill>
                  <a:srgbClr val="FF3300"/>
                </a:solidFill>
              </a:rPr>
            </a:br>
            <a:r>
              <a:rPr lang="en-US" sz="2400" dirty="0"/>
              <a:t>Subject to achieving maximum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Min</a:t>
            </a:r>
            <a:r>
              <a:rPr lang="en-US" sz="2400" i="1" baseline="-25000" dirty="0" smtClean="0"/>
              <a:t>i </a:t>
            </a:r>
            <a:r>
              <a:rPr lang="en-US" sz="2400" i="1" baseline="-25000" dirty="0" err="1" smtClean="0"/>
              <a:t>ε</a:t>
            </a:r>
            <a:r>
              <a:rPr lang="en-US" sz="2400" i="1" baseline="-25000" dirty="0" smtClean="0"/>
              <a:t> </a:t>
            </a:r>
            <a:r>
              <a:rPr lang="en-US" sz="2400" i="1" baseline="-25000" dirty="0" err="1" smtClean="0"/>
              <a:t>ODPairs</a:t>
            </a:r>
            <a:r>
              <a:rPr lang="en-US" sz="2400" i="1" dirty="0" smtClean="0"/>
              <a:t> </a:t>
            </a:r>
            <a:r>
              <a:rPr lang="en-US" sz="2400" dirty="0"/>
              <a:t>{</a:t>
            </a:r>
            <a:r>
              <a:rPr lang="en-US" sz="2400" dirty="0" err="1"/>
              <a:t>Coverage</a:t>
            </a:r>
            <a:r>
              <a:rPr lang="en-US" sz="2400" baseline="-25000" dirty="0" err="1"/>
              <a:t>i</a:t>
            </a:r>
            <a:r>
              <a:rPr lang="en-US" sz="2400" dirty="0"/>
              <a:t>}</a:t>
            </a:r>
          </a:p>
        </p:txBody>
      </p:sp>
      <p:sp>
        <p:nvSpPr>
          <p:cNvPr id="572432" name="Line 16"/>
          <p:cNvSpPr>
            <a:spLocks noChangeShapeType="1"/>
          </p:cNvSpPr>
          <p:nvPr/>
        </p:nvSpPr>
        <p:spPr bwMode="auto">
          <a:xfrm>
            <a:off x="4648200" y="263646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433" name="AutoShape 17"/>
          <p:cNvSpPr>
            <a:spLocks noChangeArrowheads="1"/>
          </p:cNvSpPr>
          <p:nvPr/>
        </p:nvSpPr>
        <p:spPr bwMode="auto">
          <a:xfrm>
            <a:off x="6248400" y="1828800"/>
            <a:ext cx="1981200" cy="1295400"/>
          </a:xfrm>
          <a:prstGeom prst="wedgeEllipseCallout">
            <a:avLst>
              <a:gd name="adj1" fmla="val -82130"/>
              <a:gd name="adj2" fmla="val 82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72434" name="Text Box 18"/>
          <p:cNvSpPr txBox="1">
            <a:spLocks noChangeArrowheads="1"/>
          </p:cNvSpPr>
          <p:nvPr/>
        </p:nvSpPr>
        <p:spPr bwMode="auto">
          <a:xfrm>
            <a:off x="6553200" y="2057400"/>
            <a:ext cx="12474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Linear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</a:rPr>
              <a:t>Program</a:t>
            </a:r>
            <a:endParaRPr lang="en-US" sz="2400" dirty="0"/>
          </a:p>
        </p:txBody>
      </p:sp>
      <p:sp>
        <p:nvSpPr>
          <p:cNvPr id="572435" name="Rectangle 19"/>
          <p:cNvSpPr>
            <a:spLocks noChangeArrowheads="1"/>
          </p:cNvSpPr>
          <p:nvPr/>
        </p:nvSpPr>
        <p:spPr bwMode="auto">
          <a:xfrm>
            <a:off x="76200" y="1158875"/>
            <a:ext cx="2895600" cy="5562600"/>
          </a:xfrm>
          <a:prstGeom prst="rect">
            <a:avLst/>
          </a:prstGeom>
          <a:solidFill>
            <a:srgbClr val="00FFFF">
              <a:alpha val="1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436" name="Text Box 20"/>
          <p:cNvSpPr txBox="1">
            <a:spLocks noChangeArrowheads="1"/>
          </p:cNvSpPr>
          <p:nvPr/>
        </p:nvSpPr>
        <p:spPr bwMode="auto">
          <a:xfrm>
            <a:off x="838200" y="1295400"/>
            <a:ext cx="99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i="1" dirty="0"/>
              <a:t>Inputs</a:t>
            </a:r>
            <a:endParaRPr lang="en-US" sz="2400" dirty="0"/>
          </a:p>
        </p:txBody>
      </p:sp>
      <p:sp>
        <p:nvSpPr>
          <p:cNvPr id="572437" name="Rectangle 21"/>
          <p:cNvSpPr>
            <a:spLocks noChangeArrowheads="1"/>
          </p:cNvSpPr>
          <p:nvPr/>
        </p:nvSpPr>
        <p:spPr bwMode="auto">
          <a:xfrm>
            <a:off x="5943600" y="2514600"/>
            <a:ext cx="3124200" cy="3048000"/>
          </a:xfrm>
          <a:prstGeom prst="rect">
            <a:avLst/>
          </a:prstGeom>
          <a:solidFill>
            <a:srgbClr val="FFFF00">
              <a:alpha val="2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72439" name="Text Box 23"/>
          <p:cNvSpPr txBox="1">
            <a:spLocks noChangeArrowheads="1"/>
          </p:cNvSpPr>
          <p:nvPr/>
        </p:nvSpPr>
        <p:spPr bwMode="auto">
          <a:xfrm>
            <a:off x="6934200" y="2743200"/>
            <a:ext cx="1110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i="1" dirty="0"/>
              <a:t>Output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2" grpId="0"/>
      <p:bldP spid="572423" grpId="0" animBg="1"/>
      <p:bldP spid="572424" grpId="0"/>
      <p:bldP spid="572425" grpId="0" animBg="1"/>
      <p:bldP spid="572426" grpId="0" animBg="1"/>
      <p:bldP spid="572427" grpId="0"/>
      <p:bldP spid="572428" grpId="0"/>
      <p:bldP spid="572431" grpId="0"/>
      <p:bldP spid="572432" grpId="0" animBg="1"/>
      <p:bldP spid="572433" grpId="0" animBg="1"/>
      <p:bldP spid="572433" grpId="1" animBg="1"/>
      <p:bldP spid="572434" grpId="0"/>
      <p:bldP spid="572434" grpId="1"/>
      <p:bldP spid="572435" grpId="0" animBg="1"/>
      <p:bldP spid="572436" grpId="0"/>
      <p:bldP spid="572437" grpId="0" animBg="1"/>
      <p:bldP spid="5724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4F18-BFC8-4C76-9D27-DE221DB9EBF7}" type="slidenum">
              <a:rPr lang="en-US"/>
              <a:pPr/>
              <a:t>21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Outline</a:t>
            </a:r>
            <a:endParaRPr lang="en-US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Motivation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of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cSamp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Coordinated Sampling)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666666"/>
                </a:solidFill>
              </a:rPr>
              <a:t>Practical deployment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cSamp</a:t>
            </a:r>
            <a:r>
              <a:rPr lang="en-US" dirty="0" smtClean="0"/>
              <a:t> </a:t>
            </a:r>
            <a:r>
              <a:rPr lang="en-US" dirty="0"/>
              <a:t>vs. other sampling solutions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Metrics reflect initial goals</a:t>
            </a:r>
          </a:p>
          <a:p>
            <a:pPr lvl="1"/>
            <a:r>
              <a:rPr lang="en-US" sz="2400" dirty="0"/>
              <a:t>Coverage, network-wide goals, redundancy</a:t>
            </a:r>
          </a:p>
          <a:p>
            <a:endParaRPr lang="en-US" sz="2800" dirty="0"/>
          </a:p>
          <a:p>
            <a:r>
              <a:rPr lang="en-US" sz="2800" dirty="0"/>
              <a:t>Flow sampling</a:t>
            </a:r>
          </a:p>
          <a:p>
            <a:pPr lvl="1"/>
            <a:r>
              <a:rPr lang="en-US" sz="2400" dirty="0"/>
              <a:t>Fixed-rate and Maximal flow sampling</a:t>
            </a:r>
          </a:p>
          <a:p>
            <a:pPr lvl="1"/>
            <a:r>
              <a:rPr lang="en-US" sz="2400" dirty="0"/>
              <a:t>Use same memory (400K flow records)</a:t>
            </a:r>
          </a:p>
          <a:p>
            <a:endParaRPr lang="en-US" sz="2800" dirty="0"/>
          </a:p>
          <a:p>
            <a:r>
              <a:rPr lang="en-US" sz="2800" dirty="0"/>
              <a:t>Packet sampling</a:t>
            </a:r>
          </a:p>
          <a:p>
            <a:pPr lvl="1"/>
            <a:r>
              <a:rPr lang="en-US" sz="2400" dirty="0"/>
              <a:t>1-in-100 and 1-in-50 (edge)</a:t>
            </a:r>
          </a:p>
          <a:p>
            <a:pPr lvl="1"/>
            <a:r>
              <a:rPr lang="en-US" sz="2400" dirty="0"/>
              <a:t>Allow infinite </a:t>
            </a:r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2207-30D1-4E36-98B1-E41B2921504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flow coverage</a:t>
            </a:r>
          </a:p>
        </p:txBody>
      </p:sp>
      <p:pic>
        <p:nvPicPr>
          <p:cNvPr id="155663" name="Picture 15" descr="TotalCoverage_Rocketfuel_pop_400k_color_reorderbar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95400"/>
            <a:ext cx="8153400" cy="5105400"/>
          </a:xfr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10972-C902-4069-9C2D-C1C1E61C1063}" type="slidenum">
              <a:rPr lang="en-US"/>
              <a:pPr/>
              <a:t>23</a:t>
            </a:fld>
            <a:endParaRPr lang="en-US"/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457200" y="1219200"/>
            <a:ext cx="8124825" cy="40011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 smtClean="0"/>
              <a:t>cSamp</a:t>
            </a:r>
            <a:r>
              <a:rPr lang="en-US" sz="2000" dirty="0" smtClean="0"/>
              <a:t> is </a:t>
            </a:r>
            <a:r>
              <a:rPr lang="en-US" sz="2000" dirty="0"/>
              <a:t>2-3X better than packet sampling, 30% over maximal flow 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fractional coverage</a:t>
            </a:r>
          </a:p>
        </p:txBody>
      </p:sp>
      <p:pic>
        <p:nvPicPr>
          <p:cNvPr id="156685" name="Picture 13" descr="MinFracCoverage_Rocketfuel_pop_400k_color_reorderbar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-416307" y="1600200"/>
            <a:ext cx="9560307" cy="5257800"/>
          </a:xfr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B716-CA2E-4656-881F-09094820A858}" type="slidenum">
              <a:rPr lang="en-US"/>
              <a:pPr/>
              <a:t>24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1066800" y="1246257"/>
            <a:ext cx="7162800" cy="70788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 smtClean="0"/>
              <a:t>cSamp</a:t>
            </a:r>
            <a:r>
              <a:rPr lang="en-US" sz="2000" dirty="0" smtClean="0"/>
              <a:t> is </a:t>
            </a:r>
            <a:r>
              <a:rPr lang="en-US" sz="2000" dirty="0"/>
              <a:t>significantly better than other solutions! </a:t>
            </a:r>
            <a:br>
              <a:rPr lang="en-US" sz="2000" dirty="0"/>
            </a:br>
            <a:r>
              <a:rPr lang="en-US" sz="2000" dirty="0"/>
              <a:t>Maximal flow sampling is inadequate for network-wide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solutions fare?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93D9-2D8B-42FE-88A9-DD8762A326DC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489555" name="Group 83"/>
          <p:cNvGraphicFramePr>
            <a:graphicFrameLocks noGrp="1"/>
          </p:cNvGraphicFramePr>
          <p:nvPr/>
        </p:nvGraphicFramePr>
        <p:xfrm>
          <a:off x="304800" y="1219200"/>
          <a:ext cx="8077200" cy="5445316"/>
        </p:xfrm>
        <a:graphic>
          <a:graphicData uri="http://schemas.openxmlformats.org/drawingml/2006/table">
            <a:tbl>
              <a:tblPr/>
              <a:tblGrid>
                <a:gridCol w="2643188"/>
                <a:gridCol w="1900237"/>
                <a:gridCol w="2019300"/>
                <a:gridCol w="1514475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Requirements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Packet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Sampling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NetFlow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Flow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Sampling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cSamp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Respect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resource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constraints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High flow coverage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Network-wide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goals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Minimize redundant measurements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H="1">
            <a:off x="342672" y="3942254"/>
            <a:ext cx="5444522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4F18-BFC8-4C76-9D27-DE221DB9EBF7}" type="slidenum">
              <a:rPr lang="en-US"/>
              <a:pPr/>
              <a:t>26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Outline</a:t>
            </a:r>
            <a:endParaRPr lang="en-US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Motivation</a:t>
            </a:r>
          </a:p>
          <a:p>
            <a:endParaRPr lang="en-US" dirty="0"/>
          </a:p>
          <a:p>
            <a:r>
              <a:rPr lang="en-US" dirty="0">
                <a:solidFill>
                  <a:srgbClr val="595959"/>
                </a:solidFill>
              </a:rPr>
              <a:t>Design of </a:t>
            </a:r>
            <a:r>
              <a:rPr lang="en-US" dirty="0" err="1" smtClean="0">
                <a:solidFill>
                  <a:srgbClr val="595959"/>
                </a:solidFill>
              </a:rPr>
              <a:t>cSamp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>
                <a:solidFill>
                  <a:srgbClr val="595959"/>
                </a:solidFill>
              </a:rPr>
              <a:t>Coordinated Sampling)</a:t>
            </a:r>
          </a:p>
          <a:p>
            <a:endParaRPr lang="en-US" dirty="0"/>
          </a:p>
          <a:p>
            <a:r>
              <a:rPr lang="en-US" dirty="0">
                <a:solidFill>
                  <a:srgbClr val="666666"/>
                </a:solidFill>
              </a:rPr>
              <a:t>Evaluation</a:t>
            </a:r>
            <a:endParaRPr lang="en-US" dirty="0" smtClean="0">
              <a:solidFill>
                <a:srgbClr val="666666"/>
              </a:solidFill>
            </a:endParaRPr>
          </a:p>
          <a:p>
            <a:endParaRPr lang="en-US" dirty="0" smtClean="0"/>
          </a:p>
          <a:p>
            <a:r>
              <a:rPr lang="en-US" b="1" dirty="0" smtClean="0"/>
              <a:t>Practical deployment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Practical</a:t>
            </a:r>
            <a:r>
              <a:rPr lang="en-US" dirty="0" smtClean="0"/>
              <a:t> Issues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3FE7-43F8-4F82-9514-B0DA0B50F58C}" type="slidenum">
              <a:rPr lang="en-US"/>
              <a:pPr/>
              <a:t>27</a:t>
            </a:fld>
            <a:endParaRPr lang="en-US"/>
          </a:p>
        </p:txBody>
      </p:sp>
      <p:sp>
        <p:nvSpPr>
          <p:cNvPr id="529414" name="Text Box 6"/>
          <p:cNvSpPr txBox="1">
            <a:spLocks noChangeArrowheads="1"/>
          </p:cNvSpPr>
          <p:nvPr/>
        </p:nvSpPr>
        <p:spPr bwMode="auto">
          <a:xfrm>
            <a:off x="609600" y="2370667"/>
            <a:ext cx="7315200" cy="13849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80" charset="0"/>
              <a:buNone/>
            </a:pPr>
            <a:r>
              <a:rPr lang="en-US" sz="2800" dirty="0">
                <a:solidFill>
                  <a:srgbClr val="FFFFFF"/>
                </a:solidFill>
              </a:rPr>
              <a:t>2</a:t>
            </a:r>
            <a:r>
              <a:rPr lang="en-US" sz="2800" dirty="0" smtClean="0">
                <a:solidFill>
                  <a:srgbClr val="FFFFFF"/>
                </a:solidFill>
              </a:rPr>
              <a:t>. </a:t>
            </a:r>
            <a:r>
              <a:rPr lang="en-US" sz="2800" dirty="0">
                <a:solidFill>
                  <a:srgbClr val="FFFFFF"/>
                </a:solidFill>
              </a:rPr>
              <a:t>Is</a:t>
            </a:r>
            <a:r>
              <a:rPr lang="en-US" sz="2800" dirty="0" smtClean="0">
                <a:solidFill>
                  <a:srgbClr val="FFFFFF"/>
                </a:solidFill>
              </a:rPr>
              <a:t> the optimization scalable?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 algn="ctr">
              <a:buFont typeface="Arial" pitchFamily="80" charset="0"/>
              <a:buNone/>
            </a:pPr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i="1" dirty="0">
                <a:solidFill>
                  <a:srgbClr val="FFFFFF"/>
                </a:solidFill>
              </a:rPr>
              <a:t>Need two</a:t>
            </a:r>
            <a:r>
              <a:rPr lang="en-US" sz="2800" i="1" dirty="0" smtClean="0">
                <a:solidFill>
                  <a:srgbClr val="FFFFFF"/>
                </a:solidFill>
              </a:rPr>
              <a:t> improvements</a:t>
            </a:r>
            <a:br>
              <a:rPr lang="en-US" sz="2800" i="1" dirty="0" smtClean="0">
                <a:solidFill>
                  <a:srgbClr val="FFFFFF"/>
                </a:solidFill>
              </a:rPr>
            </a:br>
            <a:r>
              <a:rPr lang="en-US" sz="2800" i="1" dirty="0" smtClean="0">
                <a:solidFill>
                  <a:srgbClr val="FFFFFF"/>
                </a:solidFill>
              </a:rPr>
              <a:t> (binary search + max-flow)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609600" y="4089400"/>
            <a:ext cx="7315200" cy="946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80" charset="0"/>
              <a:buNone/>
            </a:pPr>
            <a:r>
              <a:rPr lang="en-US" sz="2800" dirty="0">
                <a:solidFill>
                  <a:srgbClr val="FFFFFF"/>
                </a:solidFill>
              </a:rPr>
              <a:t>3. What about multi-path routing?</a:t>
            </a:r>
          </a:p>
          <a:p>
            <a:pPr marL="457200" indent="-457200" algn="ctr">
              <a:buFont typeface="Arial" pitchFamily="80" charset="0"/>
              <a:buNone/>
            </a:pPr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i="1" dirty="0">
                <a:solidFill>
                  <a:srgbClr val="FFFFFF"/>
                </a:solidFill>
              </a:rPr>
              <a:t>Simple, lightweight extension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29416" name="Text Box 8"/>
          <p:cNvSpPr txBox="1">
            <a:spLocks noChangeArrowheads="1"/>
          </p:cNvSpPr>
          <p:nvPr/>
        </p:nvSpPr>
        <p:spPr bwMode="auto">
          <a:xfrm>
            <a:off x="609600" y="1143000"/>
            <a:ext cx="7315200" cy="946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80" charset="0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What about traffic dynamics?</a:t>
            </a:r>
          </a:p>
          <a:p>
            <a:pPr marL="914400" lvl="1" indent="-457200" algn="ctr">
              <a:buFont typeface="Arial" pitchFamily="80" charset="0"/>
              <a:buNone/>
            </a:pPr>
            <a:r>
              <a:rPr lang="en-US" sz="2800" i="1" dirty="0">
                <a:solidFill>
                  <a:srgbClr val="FFFFFF"/>
                </a:solidFill>
              </a:rPr>
              <a:t>History + short-term adaptation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609600" y="5410200"/>
            <a:ext cx="7315200" cy="946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80" charset="0"/>
              <a:buNone/>
            </a:pPr>
            <a:r>
              <a:rPr lang="en-US" sz="2800" dirty="0">
                <a:solidFill>
                  <a:srgbClr val="FFFFFF"/>
                </a:solidFill>
              </a:rPr>
              <a:t>4</a:t>
            </a:r>
            <a:r>
              <a:rPr lang="en-US" sz="2800" dirty="0" smtClean="0">
                <a:solidFill>
                  <a:srgbClr val="FFFFFF"/>
                </a:solidFill>
              </a:rPr>
              <a:t>. </a:t>
            </a:r>
            <a:r>
              <a:rPr lang="en-US" sz="2800" dirty="0">
                <a:solidFill>
                  <a:srgbClr val="FFFFFF"/>
                </a:solidFill>
              </a:rPr>
              <a:t>How do interior routers identify OD-pairs?</a:t>
            </a:r>
          </a:p>
          <a:p>
            <a:pPr marL="914400" lvl="1" indent="-457200" algn="ctr">
              <a:buFont typeface="Arial" pitchFamily="80" charset="0"/>
              <a:buNone/>
            </a:pPr>
            <a:r>
              <a:rPr lang="en-US" sz="2800" i="1" dirty="0">
                <a:solidFill>
                  <a:srgbClr val="FFFFFF"/>
                </a:solidFill>
              </a:rPr>
              <a:t>Assume</a:t>
            </a:r>
            <a:r>
              <a:rPr lang="en-US" sz="2800" i="1" dirty="0" smtClean="0">
                <a:solidFill>
                  <a:srgbClr val="FFFFFF"/>
                </a:solidFill>
              </a:rPr>
              <a:t> ingress routers </a:t>
            </a:r>
            <a:r>
              <a:rPr lang="en-US" sz="2800" i="1" dirty="0">
                <a:solidFill>
                  <a:srgbClr val="FFFFFF"/>
                </a:solidFill>
              </a:rPr>
              <a:t>mark packets</a:t>
            </a:r>
            <a:r>
              <a:rPr lang="en-US" sz="28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" name="Oval 7"/>
          <p:cNvSpPr/>
          <p:nvPr/>
        </p:nvSpPr>
        <p:spPr>
          <a:xfrm>
            <a:off x="152400" y="5035550"/>
            <a:ext cx="8534400" cy="1685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4" grpId="0" animBg="1"/>
      <p:bldP spid="529415" grpId="0" animBg="1"/>
      <p:bldP spid="529416" grpId="0" animBg="1"/>
      <p:bldP spid="52941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9B6F-4715-4C43-9E3F-B62B5B87B5B4}" type="slidenum">
              <a:rPr lang="en-US"/>
              <a:pPr/>
              <a:t>28</a:t>
            </a:fld>
            <a:endParaRPr lang="en-US"/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304800" y="1889382"/>
            <a:ext cx="8382000" cy="4401205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800" b="1" i="1" dirty="0" smtClean="0">
                <a:solidFill>
                  <a:srgbClr val="FFFFFF"/>
                </a:solidFill>
              </a:rPr>
              <a:t>Why we may want to avoid this ….</a:t>
            </a:r>
            <a:br>
              <a:rPr lang="en-US" sz="2800" b="1" i="1" dirty="0" smtClean="0">
                <a:solidFill>
                  <a:srgbClr val="FFFFFF"/>
                </a:solidFill>
              </a:rPr>
            </a:br>
            <a:endParaRPr lang="en-US" sz="2800" b="1" i="1" dirty="0" smtClean="0">
              <a:solidFill>
                <a:srgbClr val="FFFFFF"/>
              </a:solidFill>
            </a:endParaRPr>
          </a:p>
          <a:p>
            <a:pPr marL="457200" indent="-457200"/>
            <a:r>
              <a:rPr lang="en-US" sz="2800" dirty="0" smtClean="0">
                <a:solidFill>
                  <a:srgbClr val="FFFFFF"/>
                </a:solidFill>
              </a:rPr>
              <a:t>Extra overhead </a:t>
            </a:r>
            <a:r>
              <a:rPr lang="en-US" sz="2800" dirty="0">
                <a:solidFill>
                  <a:srgbClr val="FFFFFF"/>
                </a:solidFill>
              </a:rPr>
              <a:t>on ingress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  <a:p>
            <a:pPr marL="457200" indent="-457200"/>
            <a:r>
              <a:rPr lang="en-US" sz="2800" dirty="0">
                <a:solidFill>
                  <a:srgbClr val="FFFFFF"/>
                </a:solidFill>
              </a:rPr>
              <a:t>OD-pair </a:t>
            </a:r>
            <a:r>
              <a:rPr lang="en-US" sz="2800" dirty="0" smtClean="0">
                <a:solidFill>
                  <a:srgbClr val="FFFFFF"/>
                </a:solidFill>
              </a:rPr>
              <a:t>id </a:t>
            </a:r>
            <a:r>
              <a:rPr lang="en-US" sz="2800" dirty="0">
                <a:solidFill>
                  <a:srgbClr val="FFFFFF"/>
                </a:solidFill>
              </a:rPr>
              <a:t>might be ambiguous (multi-egress peers)</a:t>
            </a:r>
          </a:p>
          <a:p>
            <a:pPr marL="457200" indent="-457200">
              <a:buFont typeface="Arial" pitchFamily="80" charset="0"/>
              <a:buAutoNum type="arabicPeriod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457200" indent="-457200"/>
            <a:r>
              <a:rPr lang="en-US" sz="2800" dirty="0" smtClean="0">
                <a:solidFill>
                  <a:srgbClr val="FFFFFF"/>
                </a:solidFill>
              </a:rPr>
              <a:t>Need to modify </a:t>
            </a:r>
            <a:r>
              <a:rPr lang="en-US" sz="2800" dirty="0">
                <a:solidFill>
                  <a:srgbClr val="FFFFFF"/>
                </a:solidFill>
              </a:rPr>
              <a:t>packet headers or add shim header</a:t>
            </a:r>
          </a:p>
          <a:p>
            <a:pPr marL="457200" indent="-457200">
              <a:buFont typeface="Arial" pitchFamily="80" charset="0"/>
              <a:buAutoNum type="arabicPeriod"/>
            </a:pPr>
            <a:endParaRPr lang="en-US" sz="2800" dirty="0">
              <a:solidFill>
                <a:srgbClr val="FFFFFF"/>
              </a:solidFill>
            </a:endParaRPr>
          </a:p>
          <a:p>
            <a:pPr marL="457200" indent="-457200"/>
            <a:r>
              <a:rPr lang="en-US" sz="2800" dirty="0">
                <a:solidFill>
                  <a:srgbClr val="FFFFFF"/>
                </a:solidFill>
              </a:rPr>
              <a:t>May require overhaul of routing infrastructure</a:t>
            </a:r>
          </a:p>
          <a:p>
            <a:pPr marL="457200" indent="-457200">
              <a:buFont typeface="Arial" pitchFamily="80" charset="0"/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9600" y="228600"/>
            <a:ext cx="7315200" cy="946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80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How </a:t>
            </a:r>
            <a:r>
              <a:rPr lang="en-US" sz="2800" dirty="0">
                <a:solidFill>
                  <a:srgbClr val="FFFFFF"/>
                </a:solidFill>
              </a:rPr>
              <a:t>do interior routers identify OD-pairs?</a:t>
            </a:r>
          </a:p>
          <a:p>
            <a:pPr marL="914400" lvl="1" indent="-457200" algn="ctr">
              <a:buFont typeface="Arial" pitchFamily="80" charset="0"/>
              <a:buNone/>
            </a:pPr>
            <a:r>
              <a:rPr lang="en-US" sz="2800" i="1" dirty="0">
                <a:solidFill>
                  <a:srgbClr val="FFFFFF"/>
                </a:solidFill>
              </a:rPr>
              <a:t>Assume</a:t>
            </a:r>
            <a:r>
              <a:rPr lang="en-US" sz="2800" i="1" dirty="0" smtClean="0">
                <a:solidFill>
                  <a:srgbClr val="FFFFFF"/>
                </a:solidFill>
              </a:rPr>
              <a:t> ingress routers </a:t>
            </a:r>
            <a:r>
              <a:rPr lang="en-US" sz="2800" i="1" dirty="0">
                <a:solidFill>
                  <a:srgbClr val="FFFFFF"/>
                </a:solidFill>
              </a:rPr>
              <a:t>mark packets</a:t>
            </a:r>
            <a:r>
              <a:rPr lang="en-US" sz="2800" dirty="0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EAA8-D68F-4E97-B336-29ECCCFF4FA9}" type="slidenum">
              <a:rPr lang="en-US"/>
              <a:pPr/>
              <a:t>29</a:t>
            </a:fld>
            <a:endParaRPr lang="en-US"/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7391400" cy="94615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80" charset="0"/>
              <a:buNone/>
            </a:pPr>
            <a:r>
              <a:rPr lang="en-US" sz="2800" b="1" i="1" dirty="0">
                <a:solidFill>
                  <a:srgbClr val="FFFFFF"/>
                </a:solidFill>
              </a:rPr>
              <a:t>Can we realize the benefits of </a:t>
            </a:r>
            <a:r>
              <a:rPr lang="en-US" sz="2800" b="1" i="1" dirty="0" err="1">
                <a:solidFill>
                  <a:srgbClr val="FFFFFF"/>
                </a:solidFill>
              </a:rPr>
              <a:t>cSamp</a:t>
            </a:r>
            <a:r>
              <a:rPr lang="en-US" sz="2800" b="1" i="1" dirty="0">
                <a:solidFill>
                  <a:srgbClr val="FFFFFF"/>
                </a:solidFill>
              </a:rPr>
              <a:t> without</a:t>
            </a:r>
          </a:p>
          <a:p>
            <a:pPr marL="457200" indent="-457200" algn="ctr">
              <a:buFont typeface="Arial" pitchFamily="80" charset="0"/>
              <a:buNone/>
            </a:pPr>
            <a:r>
              <a:rPr lang="en-US" sz="2800" b="1" i="1" dirty="0">
                <a:solidFill>
                  <a:srgbClr val="FFFFFF"/>
                </a:solidFill>
              </a:rPr>
              <a:t>requiring OD-pair identification?</a:t>
            </a:r>
          </a:p>
        </p:txBody>
      </p:sp>
      <p:pic>
        <p:nvPicPr>
          <p:cNvPr id="7" name="Picture 3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0" y="2494756"/>
            <a:ext cx="1664494" cy="3220244"/>
          </a:xfrm>
          <a:prstGeom prst="rect">
            <a:avLst/>
          </a:prstGeom>
          <a:noFill/>
        </p:spPr>
      </p:pic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664494" y="3733800"/>
            <a:ext cx="7479506" cy="10156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Use local info. at router to make sampling decisions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“Stitch” coverage for a path across routers on that path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animBg="1"/>
      <p:bldP spid="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for monitoring </a:t>
            </a:r>
            <a:endParaRPr lang="en-US" dirty="0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8830-1BA2-4BE0-9274-D0D563EA2274}" type="slidenum">
              <a:rPr lang="en-US"/>
              <a:pPr/>
              <a:t>3</a:t>
            </a:fld>
            <a:endParaRPr lang="en-US"/>
          </a:p>
        </p:txBody>
      </p:sp>
      <p:sp>
        <p:nvSpPr>
          <p:cNvPr id="493585" name="TextBox 449"/>
          <p:cNvSpPr txBox="1">
            <a:spLocks noChangeArrowheads="1"/>
          </p:cNvSpPr>
          <p:nvPr/>
        </p:nvSpPr>
        <p:spPr bwMode="auto">
          <a:xfrm>
            <a:off x="13493" y="1104899"/>
            <a:ext cx="1497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Network </a:t>
            </a:r>
          </a:p>
          <a:p>
            <a:pPr algn="ctr"/>
            <a:r>
              <a:rPr lang="en-US" sz="2000" dirty="0"/>
              <a:t>Operations </a:t>
            </a:r>
          </a:p>
          <a:p>
            <a:pPr algn="ctr"/>
            <a:r>
              <a:rPr lang="en-US" sz="2000" dirty="0"/>
              <a:t>Center</a:t>
            </a:r>
            <a:endParaRPr lang="en-US" sz="1600" dirty="0"/>
          </a:p>
        </p:txBody>
      </p:sp>
      <p:pic>
        <p:nvPicPr>
          <p:cNvPr id="46" name="Picture 3" descr="milestone_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0506" y="1054100"/>
            <a:ext cx="5983786" cy="1057274"/>
          </a:xfrm>
          <a:prstGeom prst="rect">
            <a:avLst/>
          </a:prstGeom>
          <a:noFill/>
        </p:spPr>
      </p:pic>
      <p:grpSp>
        <p:nvGrpSpPr>
          <p:cNvPr id="45" name="Group 44"/>
          <p:cNvGrpSpPr/>
          <p:nvPr/>
        </p:nvGrpSpPr>
        <p:grpSpPr>
          <a:xfrm>
            <a:off x="266700" y="1582737"/>
            <a:ext cx="7227592" cy="5583039"/>
            <a:chOff x="266700" y="1582737"/>
            <a:chExt cx="7227592" cy="5583039"/>
          </a:xfrm>
        </p:grpSpPr>
        <p:grpSp>
          <p:nvGrpSpPr>
            <p:cNvPr id="44" name="Group 43"/>
            <p:cNvGrpSpPr/>
            <p:nvPr/>
          </p:nvGrpSpPr>
          <p:grpSpPr>
            <a:xfrm>
              <a:off x="266700" y="2509838"/>
              <a:ext cx="6781800" cy="4655938"/>
              <a:chOff x="266700" y="2509838"/>
              <a:chExt cx="6781800" cy="4655938"/>
            </a:xfrm>
          </p:grpSpPr>
          <p:pic>
            <p:nvPicPr>
              <p:cNvPr id="493595" name="Picture 2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66700" y="2509838"/>
                <a:ext cx="67818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3596" name="Picture 2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4343400" y="3505200"/>
                <a:ext cx="533400" cy="314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3597" name="Picture 2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4343400" y="4267200"/>
                <a:ext cx="533400" cy="314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3598" name="Picture 3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667000" y="4267200"/>
                <a:ext cx="533400" cy="314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3599" name="Picture 3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667000" y="3505200"/>
                <a:ext cx="533400" cy="314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3608" name="Picture 4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5486400" y="5257800"/>
                <a:ext cx="533400" cy="314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3609" name="Picture 4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6324600" y="4191000"/>
                <a:ext cx="533400" cy="314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3610" name="Picture 4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5410200" y="2743200"/>
                <a:ext cx="533400" cy="314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3612" name="Picture 4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533400" y="3429000"/>
                <a:ext cx="533400" cy="314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3613" name="Picture 4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00200" y="2667000"/>
                <a:ext cx="533400" cy="314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3614" name="Picture 4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81000" y="4648200"/>
                <a:ext cx="533400" cy="314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3615" name="Picture 4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81200" y="5105400"/>
                <a:ext cx="533400" cy="314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93616" name="Freeform 48"/>
              <p:cNvSpPr>
                <a:spLocks/>
              </p:cNvSpPr>
              <p:nvPr/>
            </p:nvSpPr>
            <p:spPr bwMode="auto">
              <a:xfrm>
                <a:off x="2057400" y="2895600"/>
                <a:ext cx="3581400" cy="2362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44" y="1680"/>
                  </a:cxn>
                </a:cxnLst>
                <a:rect l="0" t="0" r="r" b="b"/>
                <a:pathLst>
                  <a:path w="2544" h="1680">
                    <a:moveTo>
                      <a:pt x="0" y="0"/>
                    </a:moveTo>
                    <a:cubicBezTo>
                      <a:pt x="1060" y="700"/>
                      <a:pt x="2120" y="1400"/>
                      <a:pt x="2544" y="1680"/>
                    </a:cubicBezTo>
                  </a:path>
                </a:pathLst>
              </a:cu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617" name="Freeform 49"/>
              <p:cNvSpPr>
                <a:spLocks/>
              </p:cNvSpPr>
              <p:nvPr/>
            </p:nvSpPr>
            <p:spPr bwMode="auto">
              <a:xfrm>
                <a:off x="914400" y="2971800"/>
                <a:ext cx="4572000" cy="1752600"/>
              </a:xfrm>
              <a:custGeom>
                <a:avLst/>
                <a:gdLst/>
                <a:ahLst/>
                <a:cxnLst>
                  <a:cxn ang="0">
                    <a:pos x="0" y="1152"/>
                  </a:cxn>
                  <a:cxn ang="0">
                    <a:pos x="1344" y="960"/>
                  </a:cxn>
                  <a:cxn ang="0">
                    <a:pos x="3120" y="0"/>
                  </a:cxn>
                </a:cxnLst>
                <a:rect l="0" t="0" r="r" b="b"/>
                <a:pathLst>
                  <a:path w="3120" h="1152">
                    <a:moveTo>
                      <a:pt x="0" y="1152"/>
                    </a:moveTo>
                    <a:cubicBezTo>
                      <a:pt x="412" y="1152"/>
                      <a:pt x="824" y="1152"/>
                      <a:pt x="1344" y="960"/>
                    </a:cubicBezTo>
                    <a:cubicBezTo>
                      <a:pt x="1864" y="768"/>
                      <a:pt x="2492" y="384"/>
                      <a:pt x="3120" y="0"/>
                    </a:cubicBezTo>
                  </a:path>
                </a:pathLst>
              </a:custGeom>
              <a:noFill/>
              <a:ln w="635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618" name="Freeform 50"/>
              <p:cNvSpPr>
                <a:spLocks/>
              </p:cNvSpPr>
              <p:nvPr/>
            </p:nvSpPr>
            <p:spPr bwMode="auto">
              <a:xfrm>
                <a:off x="4533900" y="4191000"/>
                <a:ext cx="1790700" cy="1143000"/>
              </a:xfrm>
              <a:custGeom>
                <a:avLst/>
                <a:gdLst/>
                <a:ahLst/>
                <a:cxnLst>
                  <a:cxn ang="0">
                    <a:pos x="792" y="736"/>
                  </a:cxn>
                  <a:cxn ang="0">
                    <a:pos x="72" y="112"/>
                  </a:cxn>
                  <a:cxn ang="0">
                    <a:pos x="1224" y="64"/>
                  </a:cxn>
                </a:cxnLst>
                <a:rect l="0" t="0" r="r" b="b"/>
                <a:pathLst>
                  <a:path w="1224" h="736">
                    <a:moveTo>
                      <a:pt x="792" y="736"/>
                    </a:moveTo>
                    <a:cubicBezTo>
                      <a:pt x="396" y="480"/>
                      <a:pt x="0" y="224"/>
                      <a:pt x="72" y="112"/>
                    </a:cubicBezTo>
                    <a:cubicBezTo>
                      <a:pt x="144" y="0"/>
                      <a:pt x="1024" y="72"/>
                      <a:pt x="1224" y="64"/>
                    </a:cubicBezTo>
                  </a:path>
                </a:pathLst>
              </a:custGeom>
              <a:noFill/>
              <a:ln w="635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619" name="Freeform 51"/>
              <p:cNvSpPr>
                <a:spLocks/>
              </p:cNvSpPr>
              <p:nvPr/>
            </p:nvSpPr>
            <p:spPr bwMode="auto">
              <a:xfrm>
                <a:off x="990600" y="3581400"/>
                <a:ext cx="2120900" cy="1600200"/>
              </a:xfrm>
              <a:custGeom>
                <a:avLst/>
                <a:gdLst/>
                <a:ahLst/>
                <a:cxnLst>
                  <a:cxn ang="0">
                    <a:pos x="816" y="1008"/>
                  </a:cxn>
                  <a:cxn ang="0">
                    <a:pos x="1200" y="528"/>
                  </a:cxn>
                  <a:cxn ang="0">
                    <a:pos x="0" y="0"/>
                  </a:cxn>
                </a:cxnLst>
                <a:rect l="0" t="0" r="r" b="b"/>
                <a:pathLst>
                  <a:path w="1336" h="1008">
                    <a:moveTo>
                      <a:pt x="816" y="1008"/>
                    </a:moveTo>
                    <a:cubicBezTo>
                      <a:pt x="1076" y="852"/>
                      <a:pt x="1336" y="696"/>
                      <a:pt x="1200" y="528"/>
                    </a:cubicBezTo>
                    <a:cubicBezTo>
                      <a:pt x="1064" y="360"/>
                      <a:pt x="532" y="180"/>
                      <a:pt x="0" y="0"/>
                    </a:cubicBezTo>
                  </a:path>
                </a:pathLst>
              </a:custGeom>
              <a:noFill/>
              <a:ln w="635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Rectangle 12"/>
              <p:cNvSpPr>
                <a:spLocks noChangeArrowheads="1"/>
              </p:cNvSpPr>
              <p:nvPr/>
            </p:nvSpPr>
            <p:spPr bwMode="auto">
              <a:xfrm>
                <a:off x="2514604" y="5943600"/>
                <a:ext cx="1752600" cy="5334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/>
                  <a:t>Flow reports</a:t>
                </a:r>
              </a:p>
            </p:txBody>
          </p:sp>
          <p:sp>
            <p:nvSpPr>
              <p:cNvPr id="493670" name="Rectangle 102"/>
              <p:cNvSpPr>
                <a:spLocks noChangeArrowheads="1"/>
              </p:cNvSpPr>
              <p:nvPr/>
            </p:nvSpPr>
            <p:spPr bwMode="auto">
              <a:xfrm>
                <a:off x="761999" y="6457890"/>
                <a:ext cx="628650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/>
                  <a:t>   </a:t>
                </a:r>
                <a:r>
                  <a:rPr lang="en-US" sz="2000" dirty="0" smtClean="0"/>
                  <a:t> report = ( flow </a:t>
                </a:r>
                <a:r>
                  <a:rPr lang="en-US" sz="2000" dirty="0"/>
                  <a:t>= same </a:t>
                </a:r>
                <a:r>
                  <a:rPr lang="en-US" sz="2000" dirty="0" err="1"/>
                  <a:t>src-dst</a:t>
                </a:r>
                <a:r>
                  <a:rPr lang="en-US" sz="2000" dirty="0"/>
                  <a:t>, ports, </a:t>
                </a:r>
                <a:r>
                  <a:rPr lang="en-US" sz="2000" dirty="0" smtClean="0"/>
                  <a:t>proto) + </a:t>
                </a:r>
                <a:r>
                  <a:rPr lang="en-US" sz="2000" dirty="0" err="1"/>
                  <a:t>pkt</a:t>
                </a:r>
                <a:r>
                  <a:rPr lang="en-US" sz="2000" dirty="0"/>
                  <a:t>/byte counters</a:t>
                </a:r>
              </a:p>
            </p:txBody>
          </p:sp>
          <p:cxnSp>
            <p:nvCxnSpPr>
              <p:cNvPr id="88" name="Curved Connector 87"/>
              <p:cNvCxnSpPr/>
              <p:nvPr/>
            </p:nvCxnSpPr>
            <p:spPr>
              <a:xfrm>
                <a:off x="914400" y="4874657"/>
                <a:ext cx="1981200" cy="1068942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urved Connector 91"/>
              <p:cNvCxnSpPr/>
              <p:nvPr/>
            </p:nvCxnSpPr>
            <p:spPr>
              <a:xfrm rot="5400000">
                <a:off x="3475828" y="4860128"/>
                <a:ext cx="1519243" cy="647702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urved Connector 97"/>
              <p:cNvCxnSpPr/>
              <p:nvPr/>
            </p:nvCxnSpPr>
            <p:spPr>
              <a:xfrm>
                <a:off x="2259013" y="5338759"/>
                <a:ext cx="914400" cy="604840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urved Connector 103"/>
              <p:cNvCxnSpPr>
                <a:endCxn id="455" idx="0"/>
              </p:cNvCxnSpPr>
              <p:nvPr/>
            </p:nvCxnSpPr>
            <p:spPr>
              <a:xfrm rot="16200000" flipH="1">
                <a:off x="2179758" y="4732453"/>
                <a:ext cx="2204801" cy="217491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urved Connector 114"/>
              <p:cNvCxnSpPr/>
              <p:nvPr/>
            </p:nvCxnSpPr>
            <p:spPr>
              <a:xfrm rot="5400000">
                <a:off x="2938463" y="4538662"/>
                <a:ext cx="2124076" cy="685802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hape 68"/>
            <p:cNvCxnSpPr>
              <a:stCxn id="455" idx="3"/>
              <a:endCxn id="46" idx="3"/>
            </p:cNvCxnSpPr>
            <p:nvPr/>
          </p:nvCxnSpPr>
          <p:spPr>
            <a:xfrm flipV="1">
              <a:off x="4267204" y="1582737"/>
              <a:ext cx="3227088" cy="4627563"/>
            </a:xfrm>
            <a:prstGeom prst="curvedConnector3">
              <a:avLst>
                <a:gd name="adj1" fmla="val 140487"/>
              </a:avLst>
            </a:prstGeom>
            <a:ln w="38100">
              <a:solidFill>
                <a:schemeClr val="accent1"/>
              </a:solidFill>
              <a:tailEnd type="arrow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3666" name="Text Box 98"/>
          <p:cNvSpPr txBox="1">
            <a:spLocks noChangeArrowheads="1"/>
          </p:cNvSpPr>
          <p:nvPr/>
        </p:nvSpPr>
        <p:spPr bwMode="auto">
          <a:xfrm>
            <a:off x="3119880" y="2111374"/>
            <a:ext cx="4020465" cy="46166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Respect resource constraints</a:t>
            </a:r>
          </a:p>
        </p:txBody>
      </p:sp>
      <p:sp>
        <p:nvSpPr>
          <p:cNvPr id="493667" name="Text Box 99"/>
          <p:cNvSpPr txBox="1">
            <a:spLocks noChangeArrowheads="1"/>
          </p:cNvSpPr>
          <p:nvPr/>
        </p:nvSpPr>
        <p:spPr bwMode="auto">
          <a:xfrm>
            <a:off x="3587062" y="2931371"/>
            <a:ext cx="3086101" cy="46166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High flow coverage</a:t>
            </a:r>
          </a:p>
        </p:txBody>
      </p:sp>
      <p:sp>
        <p:nvSpPr>
          <p:cNvPr id="493668" name="Text Box 100"/>
          <p:cNvSpPr txBox="1">
            <a:spLocks noChangeArrowheads="1"/>
          </p:cNvSpPr>
          <p:nvPr/>
        </p:nvSpPr>
        <p:spPr bwMode="auto">
          <a:xfrm>
            <a:off x="3307513" y="3768403"/>
            <a:ext cx="3645199" cy="46166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Provide network-wide goals</a:t>
            </a:r>
          </a:p>
        </p:txBody>
      </p:sp>
      <p:sp>
        <p:nvSpPr>
          <p:cNvPr id="493669" name="Text Box 101"/>
          <p:cNvSpPr txBox="1">
            <a:spLocks noChangeArrowheads="1"/>
          </p:cNvSpPr>
          <p:nvPr/>
        </p:nvSpPr>
        <p:spPr bwMode="auto">
          <a:xfrm>
            <a:off x="2932185" y="4605435"/>
            <a:ext cx="4395855" cy="46166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Low data </a:t>
            </a:r>
            <a:r>
              <a:rPr lang="en-US" sz="2400" dirty="0" smtClean="0">
                <a:solidFill>
                  <a:srgbClr val="FFFFFF"/>
                </a:solidFill>
              </a:rPr>
              <a:t>management </a:t>
            </a:r>
            <a:r>
              <a:rPr lang="en-US" sz="2400" dirty="0">
                <a:solidFill>
                  <a:srgbClr val="FFFFFF"/>
                </a:solidFill>
              </a:rPr>
              <a:t>overhead</a:t>
            </a:r>
          </a:p>
        </p:txBody>
      </p:sp>
      <p:sp>
        <p:nvSpPr>
          <p:cNvPr id="80" name="Text Box 98"/>
          <p:cNvSpPr txBox="1">
            <a:spLocks noChangeArrowheads="1"/>
          </p:cNvSpPr>
          <p:nvPr/>
        </p:nvSpPr>
        <p:spPr bwMode="auto">
          <a:xfrm>
            <a:off x="3025235" y="5442466"/>
            <a:ext cx="4209755" cy="46166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High-fidelity for all applications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666" grpId="0" animBg="1"/>
      <p:bldP spid="493667" grpId="0" animBg="1"/>
      <p:bldP spid="493668" grpId="0" animBg="1"/>
      <p:bldP spid="493669" grpId="0" animBg="1"/>
      <p:bldP spid="8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24000" y="2409825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" name="Picture 16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248400" y="2409825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2667000" y="2676525"/>
            <a:ext cx="358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7467600" y="2676525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228600" y="2676525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889125" y="1838325"/>
            <a:ext cx="453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629400" y="1838325"/>
            <a:ext cx="453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R3</a:t>
            </a:r>
          </a:p>
        </p:txBody>
      </p:sp>
      <p:pic>
        <p:nvPicPr>
          <p:cNvPr id="10" name="Picture 22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038600" y="2409825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343400" y="1838325"/>
            <a:ext cx="453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889125" y="1838325"/>
            <a:ext cx="453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8536015" y="1838325"/>
            <a:ext cx="453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R4</a:t>
            </a:r>
            <a:endParaRPr lang="en-US" sz="2000" dirty="0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28600" y="1838325"/>
            <a:ext cx="453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R0</a:t>
            </a:r>
            <a:endParaRPr lang="en-US" sz="2000" dirty="0"/>
          </a:p>
        </p:txBody>
      </p:sp>
      <p:sp>
        <p:nvSpPr>
          <p:cNvPr id="15" name="Cloud Callout 14"/>
          <p:cNvSpPr/>
          <p:nvPr/>
        </p:nvSpPr>
        <p:spPr>
          <a:xfrm>
            <a:off x="915051" y="0"/>
            <a:ext cx="2856087" cy="1525058"/>
          </a:xfrm>
          <a:prstGeom prst="cloudCallout">
            <a:avLst>
              <a:gd name="adj1" fmla="val -5367"/>
              <a:gd name="adj2" fmla="val 71517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What </a:t>
            </a:r>
            <a:r>
              <a:rPr lang="en-US" sz="2000" b="1" i="1" dirty="0" smtClean="0">
                <a:solidFill>
                  <a:srgbClr val="000000"/>
                </a:solidFill>
              </a:rPr>
              <a:t>local</a:t>
            </a:r>
            <a:r>
              <a:rPr lang="en-US" sz="2000" dirty="0" smtClean="0">
                <a:solidFill>
                  <a:srgbClr val="000000"/>
                </a:solidFill>
              </a:rPr>
              <a:t> info can I get from packet and routing table?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5817" y="3581400"/>
            <a:ext cx="347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{Previous Hop, My Id, </a:t>
            </a:r>
            <a:r>
              <a:rPr lang="en-US" sz="2000" dirty="0" err="1" smtClean="0"/>
              <a:t>NextHop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20" name="Cloud Callout 19"/>
          <p:cNvSpPr/>
          <p:nvPr/>
        </p:nvSpPr>
        <p:spPr>
          <a:xfrm>
            <a:off x="3570206" y="1838325"/>
            <a:ext cx="3897393" cy="1304925"/>
          </a:xfrm>
          <a:prstGeom prst="cloudCallout">
            <a:avLst>
              <a:gd name="adj1" fmla="val -31804"/>
              <a:gd name="adj2" fmla="val 79283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SamplingSpec</a:t>
            </a:r>
            <a:endParaRPr lang="en-US" sz="20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Granularity at which sampling decisions are made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98345" y="4603194"/>
            <a:ext cx="2557687" cy="349806"/>
            <a:chOff x="698345" y="4603194"/>
            <a:chExt cx="2557687" cy="349806"/>
          </a:xfrm>
        </p:grpSpPr>
        <p:sp>
          <p:nvSpPr>
            <p:cNvPr id="22" name="Rectangle 21"/>
            <p:cNvSpPr/>
            <p:nvPr/>
          </p:nvSpPr>
          <p:spPr>
            <a:xfrm>
              <a:off x="698345" y="4603194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3520" y="4603194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60507" y="4603194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28695" y="4603194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90857" y="4603194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25682" y="4603194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93870" y="4603194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loud Callout 30"/>
          <p:cNvSpPr/>
          <p:nvPr/>
        </p:nvSpPr>
        <p:spPr>
          <a:xfrm>
            <a:off x="5278489" y="3581400"/>
            <a:ext cx="3257526" cy="1304925"/>
          </a:xfrm>
          <a:prstGeom prst="cloudCallout">
            <a:avLst>
              <a:gd name="adj1" fmla="val -75667"/>
              <a:gd name="adj2" fmla="val -20290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How much traffic  to sample for this </a:t>
            </a:r>
            <a:r>
              <a:rPr lang="en-US" sz="2000" dirty="0" err="1" smtClean="0">
                <a:solidFill>
                  <a:srgbClr val="000000"/>
                </a:solidFill>
              </a:rPr>
              <a:t>SamplingSpec</a:t>
            </a:r>
            <a:r>
              <a:rPr lang="en-US" sz="2000" dirty="0" smtClean="0">
                <a:solidFill>
                  <a:srgbClr val="000000"/>
                </a:solidFill>
              </a:rPr>
              <a:t>?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14120" y="5383410"/>
            <a:ext cx="2540450" cy="349806"/>
            <a:chOff x="714120" y="5383410"/>
            <a:chExt cx="2540450" cy="349806"/>
          </a:xfrm>
        </p:grpSpPr>
        <p:sp>
          <p:nvSpPr>
            <p:cNvPr id="32" name="Rectangle 31"/>
            <p:cNvSpPr/>
            <p:nvPr/>
          </p:nvSpPr>
          <p:spPr>
            <a:xfrm>
              <a:off x="714120" y="5383410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79295" y="5383410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59045" y="5383410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444470" y="5383410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89395" y="5383410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24220" y="5383410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09645" y="5383410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Cloud Callout 39"/>
          <p:cNvSpPr/>
          <p:nvPr/>
        </p:nvSpPr>
        <p:spPr>
          <a:xfrm>
            <a:off x="4038600" y="5383410"/>
            <a:ext cx="3429000" cy="1304925"/>
          </a:xfrm>
          <a:prstGeom prst="cloudCallout">
            <a:avLst>
              <a:gd name="adj1" fmla="val -62300"/>
              <a:gd name="adj2" fmla="val -78465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SamplingAtom</a:t>
            </a:r>
            <a:endParaRPr lang="en-US" sz="20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Discrete hash-ranges, select some of them to log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 animBg="1"/>
      <p:bldP spid="31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117944" y="2973764"/>
            <a:ext cx="914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" name="Picture 1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870044" y="2973764"/>
            <a:ext cx="914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" name="Picture 1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365844" y="2973764"/>
            <a:ext cx="914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" name="Picture 1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1295400"/>
            <a:ext cx="914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" name="Picture 1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4343400"/>
            <a:ext cx="914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" name="Picture 1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8042244" y="1521202"/>
            <a:ext cx="914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" name="Picture 1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8042244" y="4569202"/>
            <a:ext cx="914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>
            <a:endCxn id="6" idx="1"/>
          </p:cNvCxnSpPr>
          <p:nvPr/>
        </p:nvCxnSpPr>
        <p:spPr>
          <a:xfrm>
            <a:off x="955644" y="1787902"/>
            <a:ext cx="914400" cy="1452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55644" y="3240464"/>
            <a:ext cx="914400" cy="1595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5" idx="1"/>
          </p:cNvCxnSpPr>
          <p:nvPr/>
        </p:nvCxnSpPr>
        <p:spPr>
          <a:xfrm>
            <a:off x="2784444" y="3240464"/>
            <a:ext cx="13335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3"/>
            <a:endCxn id="7" idx="1"/>
          </p:cNvCxnSpPr>
          <p:nvPr/>
        </p:nvCxnSpPr>
        <p:spPr>
          <a:xfrm>
            <a:off x="5032344" y="3240464"/>
            <a:ext cx="13335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1"/>
          </p:cNvCxnSpPr>
          <p:nvPr/>
        </p:nvCxnSpPr>
        <p:spPr>
          <a:xfrm rot="10800000">
            <a:off x="7280244" y="3242052"/>
            <a:ext cx="762000" cy="1593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3"/>
            <a:endCxn id="10" idx="1"/>
          </p:cNvCxnSpPr>
          <p:nvPr/>
        </p:nvCxnSpPr>
        <p:spPr>
          <a:xfrm flipV="1">
            <a:off x="7280244" y="1787902"/>
            <a:ext cx="762000" cy="1452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1276403" y="4020621"/>
            <a:ext cx="6554630" cy="1240936"/>
          </a:xfrm>
          <a:custGeom>
            <a:avLst/>
            <a:gdLst>
              <a:gd name="connsiteX0" fmla="*/ 0 w 6554630"/>
              <a:gd name="connsiteY0" fmla="*/ 1240936 h 1240936"/>
              <a:gd name="connsiteX1" fmla="*/ 948889 w 6554630"/>
              <a:gd name="connsiteY1" fmla="*/ 262786 h 1240936"/>
              <a:gd name="connsiteX2" fmla="*/ 5386767 w 6554630"/>
              <a:gd name="connsiteY2" fmla="*/ 145992 h 1240936"/>
              <a:gd name="connsiteX3" fmla="*/ 6554630 w 6554630"/>
              <a:gd name="connsiteY3" fmla="*/ 1138741 h 124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4630" h="1240936">
                <a:moveTo>
                  <a:pt x="0" y="1240936"/>
                </a:moveTo>
                <a:cubicBezTo>
                  <a:pt x="25547" y="843106"/>
                  <a:pt x="51094" y="445277"/>
                  <a:pt x="948889" y="262786"/>
                </a:cubicBezTo>
                <a:cubicBezTo>
                  <a:pt x="1846684" y="80295"/>
                  <a:pt x="4452477" y="0"/>
                  <a:pt x="5386767" y="145992"/>
                </a:cubicBezTo>
                <a:cubicBezTo>
                  <a:pt x="6321057" y="291984"/>
                  <a:pt x="6554630" y="1138741"/>
                  <a:pt x="6554630" y="1138741"/>
                </a:cubicBezTo>
              </a:path>
            </a:pathLst>
          </a:cu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rot="10800000">
            <a:off x="1238303" y="1371770"/>
            <a:ext cx="6554630" cy="1240936"/>
          </a:xfrm>
          <a:custGeom>
            <a:avLst/>
            <a:gdLst>
              <a:gd name="connsiteX0" fmla="*/ 0 w 6554630"/>
              <a:gd name="connsiteY0" fmla="*/ 1240936 h 1240936"/>
              <a:gd name="connsiteX1" fmla="*/ 948889 w 6554630"/>
              <a:gd name="connsiteY1" fmla="*/ 262786 h 1240936"/>
              <a:gd name="connsiteX2" fmla="*/ 5386767 w 6554630"/>
              <a:gd name="connsiteY2" fmla="*/ 145992 h 1240936"/>
              <a:gd name="connsiteX3" fmla="*/ 6554630 w 6554630"/>
              <a:gd name="connsiteY3" fmla="*/ 1138741 h 124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4630" h="1240936">
                <a:moveTo>
                  <a:pt x="0" y="1240936"/>
                </a:moveTo>
                <a:cubicBezTo>
                  <a:pt x="25547" y="843106"/>
                  <a:pt x="51094" y="445277"/>
                  <a:pt x="948889" y="262786"/>
                </a:cubicBezTo>
                <a:cubicBezTo>
                  <a:pt x="1846684" y="80295"/>
                  <a:pt x="4452477" y="0"/>
                  <a:pt x="5386767" y="145992"/>
                </a:cubicBezTo>
                <a:cubicBezTo>
                  <a:pt x="6321057" y="291984"/>
                  <a:pt x="6554630" y="1138741"/>
                  <a:pt x="6554630" y="1138741"/>
                </a:cubicBezTo>
              </a:path>
            </a:pathLst>
          </a:custGeom>
          <a:ln w="63500">
            <a:solidFill>
              <a:srgbClr val="FF0000"/>
            </a:solidFill>
          </a:ln>
          <a:effectLst>
            <a:outerShdw blurRad="40000" dist="20000" dir="5400000" rotWithShape="0">
              <a:schemeClr val="accent5">
                <a:lumMod val="7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1276403" y="2612706"/>
            <a:ext cx="1825875" cy="349806"/>
            <a:chOff x="1276403" y="2612706"/>
            <a:chExt cx="1825875" cy="349806"/>
          </a:xfrm>
        </p:grpSpPr>
        <p:sp>
          <p:nvSpPr>
            <p:cNvPr id="65" name="Rectangle 64"/>
            <p:cNvSpPr/>
            <p:nvPr/>
          </p:nvSpPr>
          <p:spPr>
            <a:xfrm>
              <a:off x="1276403" y="2612706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41578" y="2612706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737103" y="2612706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06753" y="2612706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371928" y="2612706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6200594" y="3670815"/>
            <a:ext cx="1813026" cy="349806"/>
            <a:chOff x="6200594" y="3670815"/>
            <a:chExt cx="1813026" cy="349806"/>
          </a:xfrm>
        </p:grpSpPr>
        <p:sp>
          <p:nvSpPr>
            <p:cNvPr id="89" name="Rectangle 88"/>
            <p:cNvSpPr/>
            <p:nvPr/>
          </p:nvSpPr>
          <p:spPr>
            <a:xfrm>
              <a:off x="6200594" y="3670815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49893" y="3670815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48445" y="3670815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915068" y="3670815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280243" y="3670815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276403" y="3670815"/>
            <a:ext cx="1825875" cy="349806"/>
            <a:chOff x="1276403" y="3670815"/>
            <a:chExt cx="1825875" cy="349806"/>
          </a:xfrm>
        </p:grpSpPr>
        <p:sp>
          <p:nvSpPr>
            <p:cNvPr id="86" name="Rectangle 85"/>
            <p:cNvSpPr/>
            <p:nvPr/>
          </p:nvSpPr>
          <p:spPr>
            <a:xfrm>
              <a:off x="2006753" y="3670815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371928" y="3670815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41578" y="3670815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276403" y="3670815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737103" y="3670815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714619" y="2612706"/>
            <a:ext cx="1825875" cy="349806"/>
            <a:chOff x="3673375" y="2386904"/>
            <a:chExt cx="1825875" cy="349806"/>
          </a:xfrm>
        </p:grpSpPr>
        <p:sp>
          <p:nvSpPr>
            <p:cNvPr id="78" name="Rectangle 77"/>
            <p:cNvSpPr/>
            <p:nvPr/>
          </p:nvSpPr>
          <p:spPr>
            <a:xfrm>
              <a:off x="4038550" y="2386904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134075" y="2386904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68900" y="2386904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73375" y="2386904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403725" y="2386904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64331" y="958334"/>
            <a:ext cx="2307244" cy="461665"/>
            <a:chOff x="3264331" y="1756469"/>
            <a:chExt cx="2307244" cy="461665"/>
          </a:xfrm>
        </p:grpSpPr>
        <p:sp>
          <p:nvSpPr>
            <p:cNvPr id="117" name="Rectangle 116"/>
            <p:cNvSpPr/>
            <p:nvPr/>
          </p:nvSpPr>
          <p:spPr>
            <a:xfrm>
              <a:off x="3729925" y="1775995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110875" y="1775995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206400" y="1775995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41225" y="1775995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476050" y="1775995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264331" y="1756469"/>
              <a:ext cx="337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349444" y="5649575"/>
            <a:ext cx="2458274" cy="461665"/>
            <a:chOff x="3183168" y="6038433"/>
            <a:chExt cx="2458274" cy="461665"/>
          </a:xfrm>
        </p:grpSpPr>
        <p:sp>
          <p:nvSpPr>
            <p:cNvPr id="144" name="Rectangle 143"/>
            <p:cNvSpPr/>
            <p:nvPr/>
          </p:nvSpPr>
          <p:spPr>
            <a:xfrm>
              <a:off x="4180742" y="6038433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911092" y="6038433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545917" y="6038433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815567" y="6038433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276267" y="6038433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183168" y="6038433"/>
              <a:ext cx="337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</p:grpSp>
      <p:sp>
        <p:nvSpPr>
          <p:cNvPr id="1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/>
          <a:lstStyle/>
          <a:p>
            <a:r>
              <a:rPr lang="en-US" dirty="0" smtClean="0"/>
              <a:t>“Stitching” together coverage </a:t>
            </a:r>
            <a:endParaRPr lang="en-US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6200594" y="2612706"/>
            <a:ext cx="1813026" cy="349806"/>
            <a:chOff x="6200594" y="2612706"/>
            <a:chExt cx="1813026" cy="349806"/>
          </a:xfrm>
        </p:grpSpPr>
        <p:sp>
          <p:nvSpPr>
            <p:cNvPr id="57" name="Rectangle 56"/>
            <p:cNvSpPr/>
            <p:nvPr/>
          </p:nvSpPr>
          <p:spPr>
            <a:xfrm>
              <a:off x="6565769" y="2612706"/>
              <a:ext cx="365175" cy="3498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648445" y="2612706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80243" y="2612706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200594" y="2612706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915068" y="2612706"/>
              <a:ext cx="365175" cy="349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006753" y="1327666"/>
            <a:ext cx="4924192" cy="1285041"/>
            <a:chOff x="2006753" y="1327666"/>
            <a:chExt cx="4924192" cy="1285041"/>
          </a:xfrm>
        </p:grpSpPr>
        <p:cxnSp>
          <p:nvCxnSpPr>
            <p:cNvPr id="162" name="Straight Arrow Connector 161"/>
            <p:cNvCxnSpPr>
              <a:endCxn id="118" idx="2"/>
            </p:cNvCxnSpPr>
            <p:nvPr/>
          </p:nvCxnSpPr>
          <p:spPr>
            <a:xfrm flipV="1">
              <a:off x="2006753" y="1327666"/>
              <a:ext cx="2286710" cy="1285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98" idx="0"/>
              <a:endCxn id="122" idx="2"/>
            </p:cNvCxnSpPr>
            <p:nvPr/>
          </p:nvCxnSpPr>
          <p:spPr>
            <a:xfrm rot="5400000" flipH="1" flipV="1">
              <a:off x="4000577" y="1954646"/>
              <a:ext cx="1285040" cy="310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endCxn id="121" idx="2"/>
            </p:cNvCxnSpPr>
            <p:nvPr/>
          </p:nvCxnSpPr>
          <p:spPr>
            <a:xfrm rot="10800000">
              <a:off x="5023814" y="1327666"/>
              <a:ext cx="1907131" cy="1285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4265956" y="1685270"/>
              <a:ext cx="902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union</a:t>
              </a:r>
              <a:endParaRPr lang="en-US" sz="2400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2006753" y="2962511"/>
            <a:ext cx="4924193" cy="2687064"/>
            <a:chOff x="2006753" y="2962511"/>
            <a:chExt cx="4924193" cy="2687064"/>
          </a:xfrm>
        </p:grpSpPr>
        <p:cxnSp>
          <p:nvCxnSpPr>
            <p:cNvPr id="173" name="Straight Arrow Connector 172"/>
            <p:cNvCxnSpPr/>
            <p:nvPr/>
          </p:nvCxnSpPr>
          <p:spPr>
            <a:xfrm>
              <a:off x="2006753" y="4020621"/>
              <a:ext cx="2803391" cy="16289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98" idx="2"/>
              <a:endCxn id="148" idx="0"/>
            </p:cNvCxnSpPr>
            <p:nvPr/>
          </p:nvCxnSpPr>
          <p:spPr>
            <a:xfrm rot="16200000" flipH="1">
              <a:off x="3417638" y="4172431"/>
              <a:ext cx="2687063" cy="2672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rot="10800000" flipV="1">
              <a:off x="5032345" y="4020621"/>
              <a:ext cx="1898601" cy="16289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4347018" y="4569202"/>
              <a:ext cx="902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union</a:t>
              </a:r>
              <a:endParaRPr lang="en-US" sz="2400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03314" y="866000"/>
            <a:ext cx="50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R1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220247" y="3881735"/>
            <a:ext cx="50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R2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3610173" y="3240464"/>
            <a:ext cx="50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R4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1133807" y="3045499"/>
            <a:ext cx="50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R3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5692823" y="3276331"/>
            <a:ext cx="50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R5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8331428" y="1059537"/>
            <a:ext cx="50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R6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8331428" y="4020621"/>
            <a:ext cx="50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R7</a:t>
            </a:r>
            <a:endParaRPr lang="en-US" sz="2400" dirty="0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E30B-DA89-4161-BC4E-40A40AB1D33A}" type="slidenum">
              <a:rPr lang="en-US"/>
              <a:pPr/>
              <a:t>32</a:t>
            </a:fld>
            <a:endParaRPr lang="en-US"/>
          </a:p>
        </p:txBody>
      </p:sp>
      <p:pic>
        <p:nvPicPr>
          <p:cNvPr id="617475" name="Picture 3" descr="image-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371600"/>
            <a:ext cx="2819400" cy="906427"/>
          </a:xfrm>
          <a:prstGeom prst="rect">
            <a:avLst/>
          </a:prstGeom>
          <a:noFill/>
        </p:spPr>
      </p:pic>
      <p:sp>
        <p:nvSpPr>
          <p:cNvPr id="617476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Coverage for path P</a:t>
            </a:r>
            <a:r>
              <a:rPr lang="en-US" sz="2400" baseline="-25000" dirty="0"/>
              <a:t>i</a:t>
            </a:r>
          </a:p>
        </p:txBody>
      </p:sp>
      <p:pic>
        <p:nvPicPr>
          <p:cNvPr id="617477" name="Picture 5" descr="image-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08613"/>
            <a:ext cx="4419600" cy="891812"/>
          </a:xfrm>
          <a:prstGeom prst="rect">
            <a:avLst/>
          </a:prstGeom>
          <a:noFill/>
        </p:spPr>
      </p:pic>
      <p:sp>
        <p:nvSpPr>
          <p:cNvPr id="617478" name="Text Box 6"/>
          <p:cNvSpPr txBox="1">
            <a:spLocks noChangeArrowheads="1"/>
          </p:cNvSpPr>
          <p:nvPr/>
        </p:nvSpPr>
        <p:spPr bwMode="auto">
          <a:xfrm>
            <a:off x="457200" y="2723686"/>
            <a:ext cx="2321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Load on router </a:t>
            </a:r>
            <a:r>
              <a:rPr lang="en-US" sz="2400" dirty="0" err="1"/>
              <a:t>R</a:t>
            </a:r>
            <a:r>
              <a:rPr lang="en-US" sz="2400" baseline="-25000" dirty="0" err="1"/>
              <a:t>j</a:t>
            </a:r>
            <a:endParaRPr lang="en-US" sz="2400" baseline="-25000" dirty="0"/>
          </a:p>
        </p:txBody>
      </p:sp>
      <p:sp>
        <p:nvSpPr>
          <p:cNvPr id="617479" name="Text Box 7"/>
          <p:cNvSpPr txBox="1">
            <a:spLocks noChangeArrowheads="1"/>
          </p:cNvSpPr>
          <p:nvPr/>
        </p:nvSpPr>
        <p:spPr bwMode="auto">
          <a:xfrm>
            <a:off x="1219200" y="4038600"/>
            <a:ext cx="586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/>
              <a:t>Maximize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 Total flow coverage: </a:t>
            </a:r>
            <a:r>
              <a:rPr lang="en-US" sz="2400" dirty="0" err="1">
                <a:latin typeface="Symbol" pitchFamily="80" charset="2"/>
                <a:sym typeface="Symbol" pitchFamily="80" charset="2"/>
              </a:rPr>
              <a:t></a:t>
            </a:r>
            <a:r>
              <a:rPr lang="en-US" sz="2400" baseline="-25000" dirty="0" err="1">
                <a:sym typeface="Symbol" pitchFamily="80" charset="2"/>
              </a:rPr>
              <a:t>i</a:t>
            </a:r>
            <a:r>
              <a:rPr lang="en-US" sz="2400" dirty="0"/>
              <a:t> </a:t>
            </a:r>
            <a:r>
              <a:rPr lang="en-US" sz="2400" dirty="0" err="1"/>
              <a:t>T</a:t>
            </a:r>
            <a:r>
              <a:rPr lang="en-US" sz="2400" baseline="-25000" dirty="0" err="1"/>
              <a:t>i</a:t>
            </a:r>
            <a:r>
              <a:rPr lang="en-US" sz="2400" dirty="0" err="1"/>
              <a:t>C</a:t>
            </a:r>
            <a:r>
              <a:rPr lang="en-US" sz="2400" baseline="-25000" dirty="0" err="1"/>
              <a:t>i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Minimum fractional coverage: </a:t>
            </a:r>
            <a:r>
              <a:rPr lang="en-US" sz="2400" dirty="0"/>
              <a:t>min</a:t>
            </a:r>
            <a:r>
              <a:rPr lang="en-US" sz="2400" baseline="-25000" dirty="0"/>
              <a:t>i</a:t>
            </a:r>
            <a:r>
              <a:rPr lang="en-US" sz="2400" dirty="0"/>
              <a:t> {</a:t>
            </a:r>
            <a:r>
              <a:rPr lang="en-US" sz="2400" dirty="0" err="1"/>
              <a:t>C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}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b="1" i="1" dirty="0" smtClean="0"/>
              <a:t>Subject </a:t>
            </a:r>
            <a:r>
              <a:rPr lang="en-US" sz="2400" b="1" i="1" dirty="0"/>
              <a:t>To</a:t>
            </a:r>
            <a:r>
              <a:rPr lang="en-US" sz="2400" b="1" i="1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err="1">
                <a:latin typeface="Symbol" pitchFamily="80" charset="2"/>
                <a:sym typeface="Symbol" pitchFamily="80" charset="2"/>
              </a:rPr>
              <a:t></a:t>
            </a:r>
            <a:r>
              <a:rPr lang="en-US" sz="2400" dirty="0"/>
              <a:t> </a:t>
            </a:r>
            <a:r>
              <a:rPr lang="en-US" sz="2400" dirty="0" err="1"/>
              <a:t>j</a:t>
            </a:r>
            <a:r>
              <a:rPr lang="en-US" sz="2400" dirty="0"/>
              <a:t>, </a:t>
            </a:r>
            <a:r>
              <a:rPr lang="en-US" sz="2400" dirty="0" err="1"/>
              <a:t>Load</a:t>
            </a:r>
            <a:r>
              <a:rPr lang="en-US" sz="2400" baseline="-25000" dirty="0" err="1"/>
              <a:t>j</a:t>
            </a:r>
            <a:r>
              <a:rPr lang="en-US" sz="2400" dirty="0"/>
              <a:t> </a:t>
            </a:r>
            <a:r>
              <a:rPr lang="en-US" sz="2400" dirty="0" err="1">
                <a:latin typeface="Symbol" pitchFamily="80" charset="2"/>
                <a:sym typeface="Symbol" pitchFamily="80" charset="2"/>
              </a:rPr>
              <a:t></a:t>
            </a:r>
            <a:r>
              <a:rPr lang="en-US" sz="2400" dirty="0"/>
              <a:t> </a:t>
            </a:r>
            <a:r>
              <a:rPr lang="en-US" sz="2400" dirty="0" err="1"/>
              <a:t>L</a:t>
            </a:r>
            <a:r>
              <a:rPr lang="en-US" sz="2400" baseline="-25000" dirty="0" err="1"/>
              <a:t>j</a:t>
            </a:r>
            <a:r>
              <a:rPr lang="en-US" sz="2400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5346" y="228600"/>
            <a:ext cx="37820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/>
              <a:t>Maximize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 Total flow coverage: </a:t>
            </a:r>
            <a:r>
              <a:rPr lang="en-US" sz="2400" dirty="0" err="1">
                <a:latin typeface="Symbol" pitchFamily="80" charset="2"/>
                <a:sym typeface="Symbol" pitchFamily="80" charset="2"/>
              </a:rPr>
              <a:t></a:t>
            </a:r>
            <a:r>
              <a:rPr lang="en-US" sz="2400" baseline="-25000" dirty="0" err="1">
                <a:sym typeface="Symbol" pitchFamily="80" charset="2"/>
              </a:rPr>
              <a:t>i</a:t>
            </a:r>
            <a:r>
              <a:rPr lang="en-US" sz="2400" dirty="0"/>
              <a:t> </a:t>
            </a:r>
            <a:r>
              <a:rPr lang="en-US" sz="2400" dirty="0" err="1"/>
              <a:t>T</a:t>
            </a:r>
            <a:r>
              <a:rPr lang="en-US" sz="2400" baseline="-25000" dirty="0" err="1"/>
              <a:t>i</a:t>
            </a:r>
            <a:r>
              <a:rPr lang="en-US" sz="2400" dirty="0" err="1"/>
              <a:t>C</a:t>
            </a:r>
            <a:r>
              <a:rPr lang="en-US" sz="2400" baseline="-25000" dirty="0" err="1"/>
              <a:t>i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Min. </a:t>
            </a:r>
            <a:r>
              <a:rPr lang="en-US" sz="2400" dirty="0" err="1" smtClean="0"/>
              <a:t>frac</a:t>
            </a:r>
            <a:r>
              <a:rPr lang="en-US" sz="2400" dirty="0" smtClean="0"/>
              <a:t> coverage: min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{</a:t>
            </a:r>
            <a:r>
              <a:rPr lang="en-US" sz="2400" dirty="0" err="1"/>
              <a:t>C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}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b="1" i="1" dirty="0" smtClean="0"/>
              <a:t>Subject </a:t>
            </a:r>
            <a:r>
              <a:rPr lang="en-US" sz="2400" b="1" i="1" dirty="0"/>
              <a:t>To</a:t>
            </a:r>
            <a:r>
              <a:rPr lang="en-US" sz="2400" b="1" i="1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err="1">
                <a:latin typeface="Symbol" pitchFamily="80" charset="2"/>
                <a:sym typeface="Symbol" pitchFamily="80" charset="2"/>
              </a:rPr>
              <a:t></a:t>
            </a:r>
            <a:r>
              <a:rPr lang="en-US" sz="2400" dirty="0"/>
              <a:t> </a:t>
            </a:r>
            <a:r>
              <a:rPr lang="en-US" sz="2400" dirty="0" err="1"/>
              <a:t>j</a:t>
            </a:r>
            <a:r>
              <a:rPr lang="en-US" sz="2400" dirty="0"/>
              <a:t>, </a:t>
            </a:r>
            <a:r>
              <a:rPr lang="en-US" sz="2400" dirty="0" err="1"/>
              <a:t>Load</a:t>
            </a:r>
            <a:r>
              <a:rPr lang="en-US" sz="2400" baseline="-25000" dirty="0" err="1"/>
              <a:t>j</a:t>
            </a:r>
            <a:r>
              <a:rPr lang="en-US" sz="2400" dirty="0"/>
              <a:t> </a:t>
            </a:r>
            <a:r>
              <a:rPr lang="en-US" sz="2400" dirty="0" err="1">
                <a:latin typeface="Symbol" pitchFamily="80" charset="2"/>
                <a:sym typeface="Symbol" pitchFamily="80" charset="2"/>
              </a:rPr>
              <a:t></a:t>
            </a:r>
            <a:r>
              <a:rPr lang="en-US" sz="2400" dirty="0"/>
              <a:t> </a:t>
            </a:r>
            <a:r>
              <a:rPr lang="en-US" sz="2400" dirty="0" err="1"/>
              <a:t>L</a:t>
            </a:r>
            <a:r>
              <a:rPr lang="en-US" sz="2400" baseline="-25000" dirty="0" err="1"/>
              <a:t>j</a:t>
            </a:r>
            <a:r>
              <a:rPr lang="en-US" sz="2400" dirty="0"/>
              <a:t>   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927382" y="228600"/>
            <a:ext cx="3997418" cy="1938992"/>
          </a:xfrm>
          <a:prstGeom prst="wedgeEllipseCallout">
            <a:avLst>
              <a:gd name="adj1" fmla="val -59903"/>
              <a:gd name="adj2" fmla="val 12686"/>
            </a:avLst>
          </a:prstGeom>
          <a:solidFill>
            <a:srgbClr val="99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Sorry .. NP-hard!</a:t>
            </a:r>
          </a:p>
          <a:p>
            <a:pPr algn="ctr"/>
            <a:r>
              <a:rPr lang="en-US" sz="2000" dirty="0" smtClean="0"/>
              <a:t>Can’t even approximate min without resource augmentation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617273"/>
            <a:ext cx="910362" cy="982927"/>
          </a:xfrm>
          <a:prstGeom prst="rect">
            <a:avLst/>
          </a:prstGeom>
        </p:spPr>
      </p:pic>
      <p:pic>
        <p:nvPicPr>
          <p:cNvPr id="8" name="Picture 2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0" y="2167592"/>
            <a:ext cx="1609572" cy="2209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54918" y="2667000"/>
            <a:ext cx="7080244" cy="1015663"/>
          </a:xfrm>
          <a:prstGeom prst="rect">
            <a:avLst/>
          </a:prstGeom>
          <a:solidFill>
            <a:srgbClr val="000090"/>
          </a:solidFill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Total flow coverage: </a:t>
            </a:r>
            <a:br>
              <a:rPr lang="en-US" sz="2000" i="1" dirty="0" smtClean="0">
                <a:solidFill>
                  <a:schemeClr val="bg1"/>
                </a:solidFill>
              </a:rPr>
            </a:br>
            <a:r>
              <a:rPr lang="en-US" sz="2000" i="1" dirty="0" err="1" smtClean="0">
                <a:solidFill>
                  <a:schemeClr val="bg1"/>
                </a:solidFill>
              </a:rPr>
              <a:t>Submodular</a:t>
            </a:r>
            <a:r>
              <a:rPr lang="en-US" sz="2000" i="1" dirty="0" smtClean="0">
                <a:solidFill>
                  <a:schemeClr val="bg1"/>
                </a:solidFill>
              </a:rPr>
              <a:t>  maximization with partition-knapsack constraints</a:t>
            </a:r>
          </a:p>
          <a:p>
            <a:r>
              <a:rPr lang="en-US" sz="2000" i="1" dirty="0" smtClean="0">
                <a:solidFill>
                  <a:schemeClr val="bg1"/>
                </a:solidFill>
              </a:rPr>
              <a:t>Efficient greedy algorithm with near-optimal performance</a:t>
            </a:r>
          </a:p>
        </p:txBody>
      </p:sp>
      <p:pic>
        <p:nvPicPr>
          <p:cNvPr id="10" name="Picture 2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97746" y="4377392"/>
            <a:ext cx="1609572" cy="2209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907318" y="5029200"/>
            <a:ext cx="7236682" cy="1015663"/>
          </a:xfrm>
          <a:prstGeom prst="rect">
            <a:avLst/>
          </a:prstGeom>
          <a:solidFill>
            <a:srgbClr val="000090"/>
          </a:solidFill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Min. fractional flow coverage: </a:t>
            </a:r>
            <a:br>
              <a:rPr lang="en-US" sz="2000" i="1" dirty="0" smtClean="0">
                <a:solidFill>
                  <a:schemeClr val="bg1"/>
                </a:solidFill>
              </a:rPr>
            </a:br>
            <a:r>
              <a:rPr lang="en-US" sz="2000" i="1" dirty="0" smtClean="0">
                <a:solidFill>
                  <a:schemeClr val="bg1"/>
                </a:solidFill>
              </a:rPr>
              <a:t>Intelligent augmentation much better than theoretical guarantee</a:t>
            </a:r>
          </a:p>
          <a:p>
            <a:r>
              <a:rPr lang="en-US" sz="2000" i="1" dirty="0" smtClean="0">
                <a:solidFill>
                  <a:schemeClr val="bg1"/>
                </a:solidFill>
              </a:rPr>
              <a:t>Partial/incremental deployment of adding OD-pair identifiers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flow coverage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D56-1700-4EAB-8F63-DBD6F9C4E688}" type="slidenum">
              <a:rPr lang="en-US"/>
              <a:pPr/>
              <a:t>34</a:t>
            </a:fld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-6025294" y="7086600"/>
            <a:ext cx="6936947" cy="40011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 smtClean="0"/>
              <a:t>cSamp</a:t>
            </a:r>
            <a:r>
              <a:rPr lang="en-US" sz="2000" dirty="0" smtClean="0"/>
              <a:t>-T (“</a:t>
            </a:r>
            <a:r>
              <a:rPr lang="en-US" sz="2000" dirty="0" err="1" smtClean="0"/>
              <a:t>tuple</a:t>
            </a:r>
            <a:r>
              <a:rPr lang="en-US" sz="2000" dirty="0" smtClean="0"/>
              <a:t>”, “</a:t>
            </a:r>
            <a:r>
              <a:rPr lang="en-US" sz="2000" dirty="0" err="1" smtClean="0"/>
              <a:t>tuple</a:t>
            </a:r>
            <a:r>
              <a:rPr lang="en-US" sz="2000" dirty="0" smtClean="0"/>
              <a:t>+”)  gives near-ideal total coverage</a:t>
            </a:r>
            <a:endParaRPr lang="en-US" sz="2000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57200" y="5975350"/>
            <a:ext cx="7620000" cy="40011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000" dirty="0" err="1" smtClean="0"/>
              <a:t>cSamp</a:t>
            </a:r>
            <a:r>
              <a:rPr lang="en-US" sz="2000" dirty="0" smtClean="0"/>
              <a:t>-T (</a:t>
            </a:r>
            <a:r>
              <a:rPr lang="en-US" sz="2000" dirty="0" err="1" smtClean="0"/>
              <a:t>tuple</a:t>
            </a:r>
            <a:r>
              <a:rPr lang="en-US" sz="2000" dirty="0" smtClean="0"/>
              <a:t>+) gives near-ideal total flow coverage vs. </a:t>
            </a:r>
            <a:r>
              <a:rPr lang="en-US" sz="2000" dirty="0" err="1" smtClean="0"/>
              <a:t>cSamp</a:t>
            </a:r>
            <a:endParaRPr lang="en-US" sz="2000" dirty="0"/>
          </a:p>
        </p:txBody>
      </p:sp>
      <p:pic>
        <p:nvPicPr>
          <p:cNvPr id="8" name="Picture 7" descr="nouncoord_nota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399"/>
            <a:ext cx="7775145" cy="472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fractional coverage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6AD2-BBB8-45B9-9C8E-F9A71BF82EAA}" type="slidenum">
              <a:rPr lang="en-US"/>
              <a:pPr/>
              <a:t>35</a:t>
            </a:fld>
            <a:endParaRPr lang="en-US"/>
          </a:p>
        </p:txBody>
      </p:sp>
      <p:pic>
        <p:nvPicPr>
          <p:cNvPr id="5" name="Picture 4" descr="minfr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54" y="1143000"/>
            <a:ext cx="7320691" cy="483235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57200" y="5975350"/>
            <a:ext cx="8229600" cy="40011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/>
              <a:t>With smart resource augmentation, </a:t>
            </a:r>
            <a:r>
              <a:rPr lang="en-US" sz="2000" dirty="0" err="1" smtClean="0"/>
              <a:t>cSamp</a:t>
            </a:r>
            <a:r>
              <a:rPr lang="en-US" sz="2000" dirty="0" smtClean="0"/>
              <a:t>-T gives good min. </a:t>
            </a:r>
            <a:r>
              <a:rPr lang="en-US" sz="2000" dirty="0" err="1" smtClean="0"/>
              <a:t>frac</a:t>
            </a:r>
            <a:r>
              <a:rPr lang="en-US" sz="2000" dirty="0" smtClean="0"/>
              <a:t>.  coverage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meet the requirements?</a:t>
            </a:r>
            <a:endParaRPr lang="en-US" dirty="0"/>
          </a:p>
        </p:txBody>
      </p:sp>
      <p:sp>
        <p:nvSpPr>
          <p:cNvPr id="3" name="Text Box 98"/>
          <p:cNvSpPr txBox="1">
            <a:spLocks noChangeArrowheads="1"/>
          </p:cNvSpPr>
          <p:nvPr/>
        </p:nvSpPr>
        <p:spPr bwMode="auto">
          <a:xfrm>
            <a:off x="2111232" y="5943600"/>
            <a:ext cx="3390757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High-fidelity for all applications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Text Box 98"/>
          <p:cNvSpPr txBox="1">
            <a:spLocks noChangeArrowheads="1"/>
          </p:cNvSpPr>
          <p:nvPr/>
        </p:nvSpPr>
        <p:spPr bwMode="auto">
          <a:xfrm>
            <a:off x="2111232" y="2105054"/>
            <a:ext cx="3390757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Respect </a:t>
            </a:r>
            <a:r>
              <a:rPr lang="en-US" sz="2000" dirty="0" smtClean="0">
                <a:solidFill>
                  <a:srgbClr val="FFFFFF"/>
                </a:solidFill>
              </a:rPr>
              <a:t>resource constraints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2598594" y="2914649"/>
            <a:ext cx="2209800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High flow coverage</a:t>
            </a:r>
          </a:p>
        </p:txBody>
      </p:sp>
      <p:sp>
        <p:nvSpPr>
          <p:cNvPr id="6" name="Text Box 100"/>
          <p:cNvSpPr txBox="1">
            <a:spLocks noChangeArrowheads="1"/>
          </p:cNvSpPr>
          <p:nvPr/>
        </p:nvSpPr>
        <p:spPr bwMode="auto">
          <a:xfrm>
            <a:off x="2313461" y="3924299"/>
            <a:ext cx="3068443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Provide network-wide goals</a:t>
            </a:r>
          </a:p>
        </p:txBody>
      </p:sp>
      <p:sp>
        <p:nvSpPr>
          <p:cNvPr id="7" name="Text Box 101"/>
          <p:cNvSpPr txBox="1">
            <a:spLocks noChangeArrowheads="1"/>
          </p:cNvSpPr>
          <p:nvPr/>
        </p:nvSpPr>
        <p:spPr bwMode="auto">
          <a:xfrm>
            <a:off x="2414733" y="4933949"/>
            <a:ext cx="2843396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Low data mgmt overhead</a:t>
            </a:r>
          </a:p>
        </p:txBody>
      </p:sp>
      <p:sp>
        <p:nvSpPr>
          <p:cNvPr id="8" name="Oval 7"/>
          <p:cNvSpPr/>
          <p:nvPr/>
        </p:nvSpPr>
        <p:spPr>
          <a:xfrm>
            <a:off x="457200" y="1676400"/>
            <a:ext cx="6324600" cy="3886200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15000" y="3283981"/>
            <a:ext cx="1447800" cy="521732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2914649"/>
            <a:ext cx="175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6A6A6"/>
                </a:solidFill>
              </a:rPr>
              <a:t>Part 1: Coordinated Sampling </a:t>
            </a:r>
            <a:endParaRPr lang="en-US" sz="2400" dirty="0">
              <a:solidFill>
                <a:srgbClr val="A6A6A6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5562600"/>
            <a:ext cx="6324600" cy="1066800"/>
          </a:xfrm>
          <a:prstGeom prst="ellipse">
            <a:avLst/>
          </a:prstGeom>
          <a:noFill/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715000" y="5791200"/>
            <a:ext cx="1447800" cy="5217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62800" y="5481935"/>
            <a:ext cx="175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 2: </a:t>
            </a:r>
          </a:p>
          <a:p>
            <a:r>
              <a:rPr lang="en-US" sz="2400" dirty="0" smtClean="0"/>
              <a:t>“RISC” monitoring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8096-2FF3-4671-9FF1-96B0D7D45161}" type="slidenum">
              <a:rPr lang="en-US"/>
              <a:pPr/>
              <a:t>37</a:t>
            </a:fld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0" y="2668964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FSD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493520" y="1752600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Heavy</a:t>
            </a:r>
          </a:p>
          <a:p>
            <a:pPr algn="ctr"/>
            <a:r>
              <a:rPr lang="en-US" sz="2000" dirty="0" smtClean="0"/>
              <a:t>Hitters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87040" y="1333500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Entropy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80560" y="1333500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Super</a:t>
            </a:r>
          </a:p>
          <a:p>
            <a:pPr algn="ctr"/>
            <a:r>
              <a:rPr lang="en-US" sz="2000" dirty="0" smtClean="0"/>
              <a:t>Spreaders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467600" y="2668964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Change</a:t>
            </a:r>
          </a:p>
          <a:p>
            <a:pPr algn="ctr"/>
            <a:r>
              <a:rPr lang="en-US" sz="2000" dirty="0" smtClean="0"/>
              <a:t>Detection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974080" y="1830764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/>
              <a:t>Outdegree</a:t>
            </a:r>
            <a:endParaRPr lang="en-US" sz="2000" dirty="0" smtClean="0"/>
          </a:p>
          <a:p>
            <a:pPr algn="ctr"/>
            <a:r>
              <a:rPr lang="en-US" sz="2000" dirty="0" smtClean="0"/>
              <a:t>histogram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228600" y="1143000"/>
            <a:ext cx="1174156" cy="687764"/>
          </a:xfrm>
          <a:prstGeom prst="cloudCallout">
            <a:avLst>
              <a:gd name="adj1" fmla="val 82607"/>
              <a:gd name="adj2" fmla="val 51887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</a:t>
            </a:r>
          </a:p>
          <a:p>
            <a:pPr algn="ctr"/>
            <a:r>
              <a:rPr lang="en-US" dirty="0" err="1" smtClean="0"/>
              <a:t>Addr</a:t>
            </a:r>
            <a:endParaRPr lang="en-US" dirty="0" smtClean="0"/>
          </a:p>
        </p:txBody>
      </p:sp>
      <p:sp>
        <p:nvSpPr>
          <p:cNvPr id="14" name="Cloud Callout 13"/>
          <p:cNvSpPr/>
          <p:nvPr/>
        </p:nvSpPr>
        <p:spPr>
          <a:xfrm>
            <a:off x="1812884" y="799118"/>
            <a:ext cx="1174156" cy="687764"/>
          </a:xfrm>
          <a:prstGeom prst="cloudCallout">
            <a:avLst>
              <a:gd name="adj1" fmla="val 82607"/>
              <a:gd name="adj2" fmla="val 51887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</a:t>
            </a:r>
          </a:p>
          <a:p>
            <a:pPr algn="ctr"/>
            <a:r>
              <a:rPr lang="en-US" dirty="0" err="1" smtClean="0"/>
              <a:t>Addr</a:t>
            </a:r>
            <a:endParaRPr lang="en-US" dirty="0" smtClean="0"/>
          </a:p>
        </p:txBody>
      </p:sp>
      <p:sp>
        <p:nvSpPr>
          <p:cNvPr id="15" name="Cloud Callout 14"/>
          <p:cNvSpPr/>
          <p:nvPr/>
        </p:nvSpPr>
        <p:spPr>
          <a:xfrm>
            <a:off x="7512644" y="1486882"/>
            <a:ext cx="1174156" cy="687764"/>
          </a:xfrm>
          <a:prstGeom prst="cloudCallout">
            <a:avLst>
              <a:gd name="adj1" fmla="val -4424"/>
              <a:gd name="adj2" fmla="val 109200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Src</a:t>
            </a:r>
            <a:endParaRPr lang="en-US" dirty="0" smtClean="0"/>
          </a:p>
          <a:p>
            <a:pPr algn="ctr"/>
            <a:r>
              <a:rPr lang="en-US" dirty="0" err="1" smtClean="0"/>
              <a:t>Dst</a:t>
            </a:r>
            <a:endParaRPr lang="en-US" dirty="0" smtClean="0"/>
          </a:p>
        </p:txBody>
      </p:sp>
      <p:pic>
        <p:nvPicPr>
          <p:cNvPr id="16" name="Picture 3" descr="milestone_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9456" y="2978527"/>
            <a:ext cx="5440680" cy="1057274"/>
          </a:xfrm>
          <a:prstGeom prst="rect">
            <a:avLst/>
          </a:prstGeom>
          <a:noFill/>
        </p:spPr>
      </p:pic>
      <p:grpSp>
        <p:nvGrpSpPr>
          <p:cNvPr id="71" name="Group 70"/>
          <p:cNvGrpSpPr/>
          <p:nvPr/>
        </p:nvGrpSpPr>
        <p:grpSpPr>
          <a:xfrm>
            <a:off x="2655013" y="4561643"/>
            <a:ext cx="4267200" cy="1895475"/>
            <a:chOff x="1219200" y="2133600"/>
            <a:chExt cx="6781800" cy="3276600"/>
          </a:xfrm>
        </p:grpSpPr>
        <p:pic>
          <p:nvPicPr>
            <p:cNvPr id="72" name="Picture 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19200" y="2133600"/>
              <a:ext cx="67818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410200" y="32004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410200" y="39624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733800" y="39624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733800" y="32004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43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553200" y="49530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8" name="Picture 44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391400" y="38862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79" name="Picture 44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477000" y="24384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80" name="Picture 44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00200" y="31242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81" name="Picture 44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67000" y="23622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82" name="Picture 44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47800" y="43434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83" name="Picture 44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48000" y="4800600"/>
              <a:ext cx="533400" cy="314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84" name="Freeform 464"/>
            <p:cNvSpPr>
              <a:spLocks/>
            </p:cNvSpPr>
            <p:nvPr/>
          </p:nvSpPr>
          <p:spPr bwMode="auto">
            <a:xfrm>
              <a:off x="2895600" y="2438400"/>
              <a:ext cx="4038600" cy="266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44" y="1680"/>
                </a:cxn>
              </a:cxnLst>
              <a:rect l="0" t="0" r="r" b="b"/>
              <a:pathLst>
                <a:path w="2544" h="1680">
                  <a:moveTo>
                    <a:pt x="0" y="0"/>
                  </a:moveTo>
                  <a:cubicBezTo>
                    <a:pt x="1060" y="700"/>
                    <a:pt x="2120" y="1400"/>
                    <a:pt x="2544" y="168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65"/>
            <p:cNvSpPr>
              <a:spLocks/>
            </p:cNvSpPr>
            <p:nvPr/>
          </p:nvSpPr>
          <p:spPr bwMode="auto">
            <a:xfrm>
              <a:off x="1752600" y="2590800"/>
              <a:ext cx="4953000" cy="1828800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1344" y="960"/>
                </a:cxn>
                <a:cxn ang="0">
                  <a:pos x="3120" y="0"/>
                </a:cxn>
              </a:cxnLst>
              <a:rect l="0" t="0" r="r" b="b"/>
              <a:pathLst>
                <a:path w="3120" h="1152">
                  <a:moveTo>
                    <a:pt x="0" y="1152"/>
                  </a:moveTo>
                  <a:cubicBezTo>
                    <a:pt x="412" y="1152"/>
                    <a:pt x="824" y="1152"/>
                    <a:pt x="1344" y="960"/>
                  </a:cubicBezTo>
                  <a:cubicBezTo>
                    <a:pt x="1864" y="768"/>
                    <a:pt x="2492" y="384"/>
                    <a:pt x="3120" y="0"/>
                  </a:cubicBezTo>
                </a:path>
              </a:pathLst>
            </a:cu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66"/>
            <p:cNvSpPr>
              <a:spLocks/>
            </p:cNvSpPr>
            <p:nvPr/>
          </p:nvSpPr>
          <p:spPr bwMode="auto">
            <a:xfrm>
              <a:off x="5600700" y="3937000"/>
              <a:ext cx="1943100" cy="1168400"/>
            </a:xfrm>
            <a:custGeom>
              <a:avLst/>
              <a:gdLst/>
              <a:ahLst/>
              <a:cxnLst>
                <a:cxn ang="0">
                  <a:pos x="792" y="736"/>
                </a:cxn>
                <a:cxn ang="0">
                  <a:pos x="72" y="112"/>
                </a:cxn>
                <a:cxn ang="0">
                  <a:pos x="1224" y="64"/>
                </a:cxn>
              </a:cxnLst>
              <a:rect l="0" t="0" r="r" b="b"/>
              <a:pathLst>
                <a:path w="1224" h="736">
                  <a:moveTo>
                    <a:pt x="792" y="736"/>
                  </a:moveTo>
                  <a:cubicBezTo>
                    <a:pt x="396" y="480"/>
                    <a:pt x="0" y="224"/>
                    <a:pt x="72" y="112"/>
                  </a:cubicBezTo>
                  <a:cubicBezTo>
                    <a:pt x="144" y="0"/>
                    <a:pt x="1024" y="72"/>
                    <a:pt x="1224" y="64"/>
                  </a:cubicBezTo>
                </a:path>
              </a:pathLst>
            </a:custGeom>
            <a:noFill/>
            <a:ln w="635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67"/>
            <p:cNvSpPr>
              <a:spLocks/>
            </p:cNvSpPr>
            <p:nvPr/>
          </p:nvSpPr>
          <p:spPr bwMode="auto">
            <a:xfrm>
              <a:off x="2057400" y="3276600"/>
              <a:ext cx="2120900" cy="1600200"/>
            </a:xfrm>
            <a:custGeom>
              <a:avLst/>
              <a:gdLst/>
              <a:ahLst/>
              <a:cxnLst>
                <a:cxn ang="0">
                  <a:pos x="816" y="1008"/>
                </a:cxn>
                <a:cxn ang="0">
                  <a:pos x="1200" y="528"/>
                </a:cxn>
                <a:cxn ang="0">
                  <a:pos x="0" y="0"/>
                </a:cxn>
              </a:cxnLst>
              <a:rect l="0" t="0" r="r" b="b"/>
              <a:pathLst>
                <a:path w="1336" h="1008">
                  <a:moveTo>
                    <a:pt x="816" y="1008"/>
                  </a:moveTo>
                  <a:cubicBezTo>
                    <a:pt x="1076" y="852"/>
                    <a:pt x="1336" y="696"/>
                    <a:pt x="1200" y="528"/>
                  </a:cubicBezTo>
                  <a:cubicBezTo>
                    <a:pt x="1064" y="360"/>
                    <a:pt x="532" y="180"/>
                    <a:pt x="0" y="0"/>
                  </a:cubicBezTo>
                </a:path>
              </a:pathLst>
            </a:custGeom>
            <a:noFill/>
            <a:ln w="6350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Cloud Callout 87"/>
          <p:cNvSpPr/>
          <p:nvPr/>
        </p:nvSpPr>
        <p:spPr>
          <a:xfrm>
            <a:off x="1812884" y="1752600"/>
            <a:ext cx="4996067" cy="2809043"/>
          </a:xfrm>
          <a:prstGeom prst="cloudCallout">
            <a:avLst>
              <a:gd name="adj1" fmla="val -56834"/>
              <a:gd name="adj2" fmla="val 525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What functionality should  we put on routers 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507164"/>
            <a:ext cx="1352443" cy="291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7193281" y="3392215"/>
            <a:ext cx="1510311" cy="895794"/>
            <a:chOff x="1" y="3682955"/>
            <a:chExt cx="1510311" cy="895794"/>
          </a:xfrm>
        </p:grpSpPr>
        <p:pic>
          <p:nvPicPr>
            <p:cNvPr id="45" name="Picture 44" descr="Samsung 60nm 1Gb DRA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918279"/>
              <a:ext cx="944776" cy="628276"/>
            </a:xfrm>
            <a:prstGeom prst="rect">
              <a:avLst/>
            </a:prstGeom>
          </p:spPr>
        </p:pic>
        <p:pic>
          <p:nvPicPr>
            <p:cNvPr id="46" name="Picture 45" descr="CodeProcess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195" y="3682955"/>
              <a:ext cx="656117" cy="89579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591491" y="2741188"/>
            <a:ext cx="1510311" cy="895794"/>
            <a:chOff x="1" y="3682955"/>
            <a:chExt cx="1510311" cy="895794"/>
          </a:xfrm>
        </p:grpSpPr>
        <p:pic>
          <p:nvPicPr>
            <p:cNvPr id="40" name="Picture 39" descr="Samsung 60nm 1Gb DRA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918279"/>
              <a:ext cx="944776" cy="628276"/>
            </a:xfrm>
            <a:prstGeom prst="rect">
              <a:avLst/>
            </a:prstGeom>
          </p:spPr>
        </p:pic>
        <p:pic>
          <p:nvPicPr>
            <p:cNvPr id="42" name="Picture 41" descr="CodeProcess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195" y="3682955"/>
              <a:ext cx="656117" cy="895794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4421010" y="2188873"/>
            <a:ext cx="1510311" cy="895794"/>
            <a:chOff x="1" y="3682955"/>
            <a:chExt cx="1510311" cy="895794"/>
          </a:xfrm>
        </p:grpSpPr>
        <p:pic>
          <p:nvPicPr>
            <p:cNvPr id="74" name="Picture 73" descr="Samsung 60nm 1Gb DRA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918279"/>
              <a:ext cx="944776" cy="628276"/>
            </a:xfrm>
            <a:prstGeom prst="rect">
              <a:avLst/>
            </a:prstGeom>
          </p:spPr>
        </p:pic>
        <p:pic>
          <p:nvPicPr>
            <p:cNvPr id="75" name="Picture 74" descr="CodeProcess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195" y="3682955"/>
              <a:ext cx="656117" cy="895794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2896277" y="2008494"/>
            <a:ext cx="1510311" cy="895794"/>
            <a:chOff x="1" y="3682955"/>
            <a:chExt cx="1510311" cy="895794"/>
          </a:xfrm>
        </p:grpSpPr>
        <p:pic>
          <p:nvPicPr>
            <p:cNvPr id="71" name="Picture 70" descr="Samsung 60nm 1Gb DRA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918279"/>
              <a:ext cx="944776" cy="628276"/>
            </a:xfrm>
            <a:prstGeom prst="rect">
              <a:avLst/>
            </a:prstGeom>
          </p:spPr>
        </p:pic>
        <p:pic>
          <p:nvPicPr>
            <p:cNvPr id="72" name="Picture 71" descr="CodeProcess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195" y="3682955"/>
              <a:ext cx="656117" cy="89579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02573" y="3156891"/>
            <a:ext cx="1510311" cy="895794"/>
            <a:chOff x="1" y="3682955"/>
            <a:chExt cx="1510311" cy="895794"/>
          </a:xfrm>
        </p:grpSpPr>
        <p:pic>
          <p:nvPicPr>
            <p:cNvPr id="36" name="Picture 35" descr="Samsung 60nm 1Gb DRA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918279"/>
              <a:ext cx="944776" cy="628276"/>
            </a:xfrm>
            <a:prstGeom prst="rect">
              <a:avLst/>
            </a:prstGeom>
          </p:spPr>
        </p:pic>
        <p:pic>
          <p:nvPicPr>
            <p:cNvPr id="37" name="Picture 36" descr="CodeProcess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195" y="3682955"/>
              <a:ext cx="656117" cy="895794"/>
            </a:xfrm>
            <a:prstGeom prst="rect">
              <a:avLst/>
            </a:prstGeom>
          </p:spPr>
        </p:pic>
      </p:grpSp>
      <p:sp>
        <p:nvSpPr>
          <p:cNvPr id="76" name="Dodecagon 75"/>
          <p:cNvSpPr/>
          <p:nvPr/>
        </p:nvSpPr>
        <p:spPr>
          <a:xfrm>
            <a:off x="0" y="799118"/>
            <a:ext cx="9144000" cy="4611082"/>
          </a:xfrm>
          <a:prstGeom prst="dodecagon">
            <a:avLst/>
          </a:prstGeom>
          <a:noFill/>
          <a:ln w="635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Current Research: Application-Specific!</a:t>
            </a:r>
            <a:endParaRPr lang="en-US" dirty="0"/>
          </a:p>
        </p:txBody>
      </p:sp>
      <p:pic>
        <p:nvPicPr>
          <p:cNvPr id="3" name="Picture 1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796988" y="4876800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0" y="2668964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FSD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812884" y="799118"/>
            <a:ext cx="1174156" cy="687764"/>
          </a:xfrm>
          <a:prstGeom prst="cloudCallout">
            <a:avLst>
              <a:gd name="adj1" fmla="val 82607"/>
              <a:gd name="adj2" fmla="val 51887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</a:t>
            </a:r>
          </a:p>
          <a:p>
            <a:pPr algn="ctr"/>
            <a:r>
              <a:rPr lang="en-US" dirty="0" err="1" smtClean="0"/>
              <a:t>Addr</a:t>
            </a:r>
            <a:endParaRPr lang="en-US" dirty="0" smtClean="0"/>
          </a:p>
        </p:txBody>
      </p:sp>
      <p:sp>
        <p:nvSpPr>
          <p:cNvPr id="47" name="Oval Callout 46"/>
          <p:cNvSpPr/>
          <p:nvPr/>
        </p:nvSpPr>
        <p:spPr>
          <a:xfrm>
            <a:off x="5558916" y="4546555"/>
            <a:ext cx="2579141" cy="1371600"/>
          </a:xfrm>
          <a:prstGeom prst="wedgeEllipseCallout">
            <a:avLst>
              <a:gd name="adj1" fmla="val -10802"/>
              <a:gd name="adj2" fmla="val -99629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Separate  </a:t>
            </a:r>
          </a:p>
          <a:p>
            <a:pPr algn="ctr"/>
            <a:r>
              <a:rPr lang="en-US" dirty="0" smtClean="0"/>
              <a:t>Counters  &amp; </a:t>
            </a:r>
            <a:br>
              <a:rPr lang="en-US" dirty="0" smtClean="0"/>
            </a:br>
            <a:r>
              <a:rPr lang="en-US" dirty="0" smtClean="0"/>
              <a:t>Estimation algorithms</a:t>
            </a:r>
          </a:p>
          <a:p>
            <a:pPr algn="ctr"/>
            <a:r>
              <a:rPr lang="en-US" dirty="0" smtClean="0"/>
              <a:t>Per App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510312" y="1902988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Heavy</a:t>
            </a:r>
          </a:p>
          <a:p>
            <a:pPr algn="ctr"/>
            <a:r>
              <a:rPr lang="en-US" sz="2000" dirty="0" smtClean="0"/>
              <a:t>Hitters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003832" y="1483888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Entropy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497352" y="1483888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Super</a:t>
            </a:r>
          </a:p>
          <a:p>
            <a:pPr algn="ctr"/>
            <a:r>
              <a:rPr lang="en-US" sz="2000" dirty="0" smtClean="0"/>
              <a:t>Spreaders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484392" y="2819352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Change</a:t>
            </a:r>
          </a:p>
          <a:p>
            <a:pPr algn="ctr"/>
            <a:r>
              <a:rPr lang="en-US" sz="2000" dirty="0" smtClean="0"/>
              <a:t>Detection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990872" y="1981152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/>
              <a:t>Outdegree</a:t>
            </a:r>
            <a:endParaRPr lang="en-US" sz="2000" dirty="0" smtClean="0"/>
          </a:p>
          <a:p>
            <a:pPr algn="ctr"/>
            <a:r>
              <a:rPr lang="en-US" sz="2000" dirty="0" smtClean="0"/>
              <a:t>histogram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45392" y="1293388"/>
            <a:ext cx="1174156" cy="687764"/>
          </a:xfrm>
          <a:prstGeom prst="cloudCallout">
            <a:avLst>
              <a:gd name="adj1" fmla="val 82607"/>
              <a:gd name="adj2" fmla="val 51887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</a:t>
            </a:r>
          </a:p>
          <a:p>
            <a:pPr algn="ctr"/>
            <a:r>
              <a:rPr lang="en-US" dirty="0" err="1" smtClean="0"/>
              <a:t>Addr</a:t>
            </a:r>
            <a:endParaRPr lang="en-US" dirty="0" smtClean="0"/>
          </a:p>
        </p:txBody>
      </p:sp>
      <p:sp>
        <p:nvSpPr>
          <p:cNvPr id="12" name="Cloud Callout 11"/>
          <p:cNvSpPr/>
          <p:nvPr/>
        </p:nvSpPr>
        <p:spPr>
          <a:xfrm>
            <a:off x="7529436" y="1637270"/>
            <a:ext cx="1174156" cy="687764"/>
          </a:xfrm>
          <a:prstGeom prst="cloudCallout">
            <a:avLst>
              <a:gd name="adj1" fmla="val -4424"/>
              <a:gd name="adj2" fmla="val 109200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Src</a:t>
            </a:r>
            <a:endParaRPr lang="en-US" dirty="0" smtClean="0"/>
          </a:p>
          <a:p>
            <a:pPr algn="ctr"/>
            <a:r>
              <a:rPr lang="en-US" dirty="0" err="1" smtClean="0"/>
              <a:t>Dst</a:t>
            </a:r>
            <a:endParaRPr lang="en-US" dirty="0" smtClean="0"/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6340" y="5948065"/>
            <a:ext cx="7742024" cy="46166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Why? Application</a:t>
            </a:r>
            <a:r>
              <a:rPr lang="en-US" sz="2400" dirty="0">
                <a:solidFill>
                  <a:srgbClr val="FFFFFF"/>
                </a:solidFill>
              </a:rPr>
              <a:t>-specific approaches</a:t>
            </a:r>
            <a:r>
              <a:rPr lang="en-US" sz="2400" dirty="0" smtClean="0">
                <a:solidFill>
                  <a:srgbClr val="FFFFFF"/>
                </a:solidFill>
              </a:rPr>
              <a:t> provide </a:t>
            </a:r>
            <a:r>
              <a:rPr lang="en-US" sz="2400" dirty="0">
                <a:solidFill>
                  <a:srgbClr val="FFFFFF"/>
                </a:solidFill>
              </a:rPr>
              <a:t>higher fidelity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3931682" y="5410200"/>
            <a:ext cx="1131340" cy="5378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Traffic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510312" y="2339264"/>
            <a:ext cx="1510311" cy="895794"/>
            <a:chOff x="1" y="3682955"/>
            <a:chExt cx="1510311" cy="895794"/>
          </a:xfrm>
        </p:grpSpPr>
        <p:pic>
          <p:nvPicPr>
            <p:cNvPr id="50" name="Picture 49" descr="CodeProcess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195" y="3682955"/>
              <a:ext cx="656117" cy="895794"/>
            </a:xfrm>
            <a:prstGeom prst="rect">
              <a:avLst/>
            </a:prstGeom>
          </p:spPr>
        </p:pic>
        <p:pic>
          <p:nvPicPr>
            <p:cNvPr id="49" name="Picture 48" descr="Samsung 60nm 1Gb DRA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918279"/>
              <a:ext cx="944776" cy="6282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CodeProc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22" y="1885759"/>
            <a:ext cx="656117" cy="895794"/>
          </a:xfrm>
          <a:prstGeom prst="rect">
            <a:avLst/>
          </a:prstGeom>
        </p:spPr>
      </p:pic>
      <p:pic>
        <p:nvPicPr>
          <p:cNvPr id="52" name="Picture 51" descr="CodeProc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923" y="2333657"/>
            <a:ext cx="656117" cy="895794"/>
          </a:xfrm>
          <a:prstGeom prst="rect">
            <a:avLst/>
          </a:prstGeom>
        </p:spPr>
      </p:pic>
      <p:pic>
        <p:nvPicPr>
          <p:cNvPr id="49" name="Picture 48" descr="CodeProc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77" y="2991081"/>
            <a:ext cx="656117" cy="895794"/>
          </a:xfrm>
          <a:prstGeom prst="rect">
            <a:avLst/>
          </a:prstGeom>
        </p:spPr>
      </p:pic>
      <p:pic>
        <p:nvPicPr>
          <p:cNvPr id="48" name="Picture 47" descr="Samsung 60nm 1Gb D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522" y="3064556"/>
            <a:ext cx="1402891" cy="932922"/>
          </a:xfrm>
          <a:prstGeom prst="rect">
            <a:avLst/>
          </a:prstGeom>
        </p:spPr>
      </p:pic>
      <p:pic>
        <p:nvPicPr>
          <p:cNvPr id="55" name="Picture 54" descr="CodeProc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29" y="3022892"/>
            <a:ext cx="656117" cy="895794"/>
          </a:xfrm>
          <a:prstGeom prst="rect">
            <a:avLst/>
          </a:prstGeom>
        </p:spPr>
      </p:pic>
      <p:pic>
        <p:nvPicPr>
          <p:cNvPr id="54" name="Picture 53" descr="CodeProc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380" y="2235329"/>
            <a:ext cx="656117" cy="895794"/>
          </a:xfrm>
          <a:prstGeom prst="rect">
            <a:avLst/>
          </a:prstGeom>
        </p:spPr>
      </p:pic>
      <p:pic>
        <p:nvPicPr>
          <p:cNvPr id="50" name="Picture 49" descr="CodeProc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06" y="1885760"/>
            <a:ext cx="656117" cy="895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Alternative: “RISC”</a:t>
            </a:r>
            <a:endParaRPr lang="en-US" dirty="0"/>
          </a:p>
        </p:txBody>
      </p:sp>
      <p:pic>
        <p:nvPicPr>
          <p:cNvPr id="3" name="Picture 1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796988" y="4876800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3931682" y="5410200"/>
            <a:ext cx="1131340" cy="5378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Traffic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142" y="5948065"/>
            <a:ext cx="9094858" cy="46166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Why? Late-binding to applications, Easier to implement, “Future-proof”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0" y="2668964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FSD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493520" y="1752600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Heavy</a:t>
            </a:r>
          </a:p>
          <a:p>
            <a:pPr algn="ctr"/>
            <a:r>
              <a:rPr lang="en-US" sz="2000" dirty="0" smtClean="0"/>
              <a:t>Hitters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987040" y="1333500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Entropy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480560" y="1333500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Super</a:t>
            </a:r>
          </a:p>
          <a:p>
            <a:pPr algn="ctr"/>
            <a:r>
              <a:rPr lang="en-US" sz="2000" dirty="0" smtClean="0"/>
              <a:t>Spreaders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467600" y="2668964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Change</a:t>
            </a:r>
          </a:p>
          <a:p>
            <a:pPr algn="ctr"/>
            <a:r>
              <a:rPr lang="en-US" sz="2000" dirty="0" smtClean="0"/>
              <a:t>Detection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64844" y="1830764"/>
            <a:ext cx="1402756" cy="838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/>
              <a:t>Outdegree</a:t>
            </a:r>
            <a:endParaRPr lang="en-US" sz="2000" dirty="0" smtClean="0"/>
          </a:p>
          <a:p>
            <a:pPr algn="ctr"/>
            <a:r>
              <a:rPr lang="en-US" sz="2000" dirty="0" smtClean="0"/>
              <a:t>histogram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228600" y="1143000"/>
            <a:ext cx="1174156" cy="687764"/>
          </a:xfrm>
          <a:prstGeom prst="cloudCallout">
            <a:avLst>
              <a:gd name="adj1" fmla="val 82607"/>
              <a:gd name="adj2" fmla="val 51887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</a:t>
            </a:r>
          </a:p>
          <a:p>
            <a:pPr algn="ctr"/>
            <a:r>
              <a:rPr lang="en-US" dirty="0" err="1" smtClean="0"/>
              <a:t>Addr</a:t>
            </a:r>
            <a:endParaRPr lang="en-US" dirty="0" smtClean="0"/>
          </a:p>
        </p:txBody>
      </p:sp>
      <p:sp>
        <p:nvSpPr>
          <p:cNvPr id="18" name="Cloud Callout 17"/>
          <p:cNvSpPr/>
          <p:nvPr/>
        </p:nvSpPr>
        <p:spPr>
          <a:xfrm>
            <a:off x="1812884" y="799118"/>
            <a:ext cx="1174156" cy="687764"/>
          </a:xfrm>
          <a:prstGeom prst="cloudCallout">
            <a:avLst>
              <a:gd name="adj1" fmla="val 82607"/>
              <a:gd name="adj2" fmla="val 51887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</a:t>
            </a:r>
          </a:p>
          <a:p>
            <a:pPr algn="ctr"/>
            <a:r>
              <a:rPr lang="en-US" dirty="0" err="1" smtClean="0"/>
              <a:t>Addr</a:t>
            </a:r>
            <a:endParaRPr lang="en-US" dirty="0" smtClean="0"/>
          </a:p>
        </p:txBody>
      </p:sp>
      <p:sp>
        <p:nvSpPr>
          <p:cNvPr id="19" name="Cloud Callout 18"/>
          <p:cNvSpPr/>
          <p:nvPr/>
        </p:nvSpPr>
        <p:spPr>
          <a:xfrm>
            <a:off x="7512644" y="1486882"/>
            <a:ext cx="1174156" cy="687764"/>
          </a:xfrm>
          <a:prstGeom prst="cloudCallout">
            <a:avLst>
              <a:gd name="adj1" fmla="val -4424"/>
              <a:gd name="adj2" fmla="val 109200"/>
            </a:avLst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Src</a:t>
            </a:r>
            <a:endParaRPr lang="en-US" dirty="0" smtClean="0"/>
          </a:p>
          <a:p>
            <a:pPr algn="ctr"/>
            <a:r>
              <a:rPr lang="en-US" dirty="0" err="1" smtClean="0"/>
              <a:t>Dst</a:t>
            </a:r>
            <a:endParaRPr lang="en-US" dirty="0" smtClean="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596522" y="3918686"/>
            <a:ext cx="1691640" cy="958114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Generic</a:t>
            </a:r>
          </a:p>
          <a:p>
            <a:pPr algn="ctr"/>
            <a:r>
              <a:rPr lang="en-US" sz="2000" dirty="0" smtClean="0"/>
              <a:t>Data</a:t>
            </a:r>
          </a:p>
          <a:p>
            <a:pPr algn="ctr"/>
            <a:r>
              <a:rPr lang="en-US" sz="2000" dirty="0" smtClean="0"/>
              <a:t>Collection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02756" y="3507164"/>
            <a:ext cx="231672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87133" y="2781554"/>
            <a:ext cx="1032343" cy="6574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4780706" y="2473699"/>
            <a:ext cx="1402756" cy="657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4780706" y="3369203"/>
            <a:ext cx="2987040" cy="697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3783465" y="2795077"/>
            <a:ext cx="284695" cy="257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526735" y="2532025"/>
            <a:ext cx="352514" cy="626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6" name="Dodecagon 45"/>
          <p:cNvSpPr/>
          <p:nvPr/>
        </p:nvSpPr>
        <p:spPr>
          <a:xfrm>
            <a:off x="2774078" y="3201509"/>
            <a:ext cx="3412964" cy="1699876"/>
          </a:xfrm>
          <a:prstGeom prst="dodecagon">
            <a:avLst/>
          </a:prstGeom>
          <a:noFill/>
          <a:ln w="635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CodeProc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764" y="3470382"/>
            <a:ext cx="656117" cy="895794"/>
          </a:xfrm>
          <a:prstGeom prst="rect">
            <a:avLst/>
          </a:prstGeom>
        </p:spPr>
      </p:pic>
      <p:sp>
        <p:nvSpPr>
          <p:cNvPr id="43" name="Oval Callout 42"/>
          <p:cNvSpPr/>
          <p:nvPr/>
        </p:nvSpPr>
        <p:spPr>
          <a:xfrm>
            <a:off x="5709380" y="4191000"/>
            <a:ext cx="2058366" cy="1371600"/>
          </a:xfrm>
          <a:prstGeom prst="wedgeEllipseCallout">
            <a:avLst>
              <a:gd name="adj1" fmla="val -74447"/>
              <a:gd name="adj2" fmla="val -32998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Decouple Collection </a:t>
            </a:r>
          </a:p>
          <a:p>
            <a:pPr algn="ctr"/>
            <a:r>
              <a:rPr lang="en-US" dirty="0" smtClean="0"/>
              <a:t>and Computation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Sampling due to resource constraints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Routers cannot record every packet/flow</a:t>
            </a:r>
          </a:p>
          <a:p>
            <a:pPr lvl="1"/>
            <a:r>
              <a:rPr lang="en-US"/>
              <a:t>Constraints: CPU, Memory, Bandwidth</a:t>
            </a:r>
          </a:p>
          <a:p>
            <a:pPr lvl="1"/>
            <a:endParaRPr lang="en-US"/>
          </a:p>
          <a:p>
            <a:r>
              <a:rPr lang="en-US"/>
              <a:t>Resource constraints don’t go away!</a:t>
            </a:r>
          </a:p>
          <a:p>
            <a:pPr lvl="1"/>
            <a:r>
              <a:rPr lang="en-US"/>
              <a:t>Network demands scale even as routers become more powerful</a:t>
            </a:r>
          </a:p>
          <a:p>
            <a:endParaRPr lang="en-US"/>
          </a:p>
          <a:p>
            <a:r>
              <a:rPr lang="en-US"/>
              <a:t>Some form of </a:t>
            </a:r>
            <a:r>
              <a:rPr lang="en-US" i="1"/>
              <a:t>sampling</a:t>
            </a:r>
            <a:r>
              <a:rPr lang="en-US"/>
              <a:t> is inevitable</a:t>
            </a:r>
          </a:p>
          <a:p>
            <a:pPr lvl="1"/>
            <a:r>
              <a:rPr lang="en-US"/>
              <a:t>Record/report only a subset of the traffic</a:t>
            </a:r>
            <a:endParaRPr lang="en-US" sz="24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9535-D714-4138-A3A1-7615F351FE9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RISC vs. Application-Specific</a:t>
            </a:r>
            <a:endParaRPr lang="en-US" dirty="0"/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304800" y="6019800"/>
            <a:ext cx="8669561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Revisit this perception that RISC does not provide good performance</a:t>
            </a:r>
            <a:endParaRPr lang="en-US" sz="2400" dirty="0">
              <a:solidFill>
                <a:srgbClr val="FFFFFF"/>
              </a:solidFill>
            </a:endParaRPr>
          </a:p>
        </p:txBody>
      </p:sp>
      <p:graphicFrame>
        <p:nvGraphicFramePr>
          <p:cNvPr id="5" name="Group 83"/>
          <p:cNvGraphicFramePr>
            <a:graphicFrameLocks noGrp="1"/>
          </p:cNvGraphicFramePr>
          <p:nvPr/>
        </p:nvGraphicFramePr>
        <p:xfrm>
          <a:off x="355600" y="1016001"/>
          <a:ext cx="8382000" cy="5089398"/>
        </p:xfrm>
        <a:graphic>
          <a:graphicData uri="http://schemas.openxmlformats.org/drawingml/2006/table">
            <a:tbl>
              <a:tblPr/>
              <a:tblGrid>
                <a:gridCol w="2178968"/>
                <a:gridCol w="2535907"/>
                <a:gridCol w="2095500"/>
                <a:gridCol w="1571625"/>
              </a:tblGrid>
              <a:tr h="818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Requirements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Application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Specific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RISC 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NetFlow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RISC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2.0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Fidelity across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applications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?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Implementation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Complexity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?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Processing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Overhead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?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Changing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Applications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?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Enable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Diagnostics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?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13834" y="3560701"/>
            <a:ext cx="5089399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this might make sense?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DAC5-8ABD-4BD0-8C8C-2650DB4507F0}" type="slidenum">
              <a:rPr lang="en-US"/>
              <a:pPr/>
              <a:t>41</a:t>
            </a:fld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7221" y="2870200"/>
            <a:ext cx="7171404" cy="46166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Each app-specific algorithm requires dedicated counters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2400" y="1828800"/>
            <a:ext cx="8101046" cy="46166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Primary bottleneck for high-speed monitoring = SRAM counters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31748" y="3911600"/>
            <a:ext cx="6742350" cy="46166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Look at aggregate memory usage across applications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21667" y="4953000"/>
            <a:ext cx="6962513" cy="830997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Pool in these resources into a few sampling </a:t>
            </a:r>
            <a:r>
              <a:rPr lang="en-US" sz="2400" smtClean="0">
                <a:solidFill>
                  <a:srgbClr val="FFFFFF"/>
                </a:solidFill>
              </a:rPr>
              <a:t>primitives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</a:rPr>
              <a:t>Run these with sufficient fidelity!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4" grpId="0" animBg="1"/>
      <p:bldP spid="12295" grpId="0" animBg="1"/>
      <p:bldP spid="1229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414D-96B0-4295-8417-01270045AAFA}" type="slidenum">
              <a:rPr lang="en-US"/>
              <a:pPr/>
              <a:t>42</a:t>
            </a:fld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75069" y="2286000"/>
            <a:ext cx="5867111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What RISC primitives should we implement?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8214" y="4470400"/>
            <a:ext cx="8220820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Does it perform comparably to application-specific  approaches?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50950" y="3378200"/>
            <a:ext cx="7115349" cy="46166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Combination </a:t>
            </a:r>
            <a:r>
              <a:rPr lang="en-US" sz="2400" dirty="0">
                <a:solidFill>
                  <a:srgbClr val="FFFFFF"/>
                </a:solidFill>
              </a:rPr>
              <a:t>of flow sampling, sample and hold, </a:t>
            </a:r>
            <a:r>
              <a:rPr lang="en-US" sz="2400" dirty="0" err="1">
                <a:solidFill>
                  <a:srgbClr val="FFFFFF"/>
                </a:solidFill>
              </a:rPr>
              <a:t>cSamp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7200" y="5562600"/>
            <a:ext cx="8102849" cy="46166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Yes! RISC with aggregate resources is</a:t>
            </a:r>
            <a:r>
              <a:rPr lang="en-US" sz="2400" dirty="0" smtClean="0">
                <a:solidFill>
                  <a:srgbClr val="FFFFFF"/>
                </a:solidFill>
              </a:rPr>
              <a:t> comparable or even better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414D-96B0-4295-8417-01270045AAFA}" type="slidenum">
              <a:rPr lang="en-US"/>
              <a:pPr/>
              <a:t>43</a:t>
            </a:fld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75069" y="1824334"/>
            <a:ext cx="5867111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What RISC primitives should we implement?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39229" y="4701232"/>
            <a:ext cx="8220820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Does it perform comparably to application-specific  approaches?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50950" y="2685702"/>
            <a:ext cx="7115349" cy="46166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Combination </a:t>
            </a:r>
            <a:r>
              <a:rPr lang="en-US" sz="2400" dirty="0">
                <a:solidFill>
                  <a:srgbClr val="FFFFFF"/>
                </a:solidFill>
              </a:rPr>
              <a:t>of flow sampling, sample and hold, </a:t>
            </a:r>
            <a:r>
              <a:rPr lang="en-US" sz="2400" dirty="0" err="1">
                <a:solidFill>
                  <a:srgbClr val="FFFFFF"/>
                </a:solidFill>
              </a:rPr>
              <a:t>cSamp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7200" y="5562600"/>
            <a:ext cx="8102849" cy="46166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Yes! RISC with aggregate resources is</a:t>
            </a:r>
            <a:r>
              <a:rPr lang="en-US" sz="2400" dirty="0" smtClean="0">
                <a:solidFill>
                  <a:srgbClr val="FFFFFF"/>
                </a:solidFill>
              </a:rPr>
              <a:t> comparable or even better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259532"/>
            <a:ext cx="8686800" cy="2514600"/>
          </a:xfrm>
          <a:prstGeom prst="rect">
            <a:avLst/>
          </a:prstGeom>
          <a:noFill/>
          <a:ln w="63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4206875"/>
            <a:ext cx="8686800" cy="2514600"/>
          </a:xfrm>
          <a:prstGeom prst="rect">
            <a:avLst/>
          </a:prstGeom>
          <a:solidFill>
            <a:schemeClr val="bg1">
              <a:lumMod val="65000"/>
              <a:alpha val="48000"/>
            </a:schemeClr>
          </a:solidFill>
          <a:ln w="63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Callout 17"/>
          <p:cNvSpPr/>
          <p:nvPr/>
        </p:nvSpPr>
        <p:spPr>
          <a:xfrm>
            <a:off x="4800600" y="1384299"/>
            <a:ext cx="3886200" cy="2336802"/>
          </a:xfrm>
          <a:prstGeom prst="cloudCallout">
            <a:avLst>
              <a:gd name="adj1" fmla="val -69452"/>
              <a:gd name="adj2" fmla="val 5721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4731344" y="1422399"/>
            <a:ext cx="3886200" cy="2336802"/>
          </a:xfrm>
          <a:prstGeom prst="cloudCallout">
            <a:avLst>
              <a:gd name="adj1" fmla="val -66402"/>
              <a:gd name="adj2" fmla="val 9127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731344" y="1422399"/>
            <a:ext cx="3886200" cy="2336802"/>
          </a:xfrm>
          <a:prstGeom prst="cloudCallout">
            <a:avLst>
              <a:gd name="adj1" fmla="val -67274"/>
              <a:gd name="adj2" fmla="val 2586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4" name="Group 83"/>
          <p:cNvGraphicFramePr>
            <a:graphicFrameLocks noGrp="1"/>
          </p:cNvGraphicFramePr>
          <p:nvPr/>
        </p:nvGraphicFramePr>
        <p:xfrm>
          <a:off x="355600" y="1016001"/>
          <a:ext cx="3750593" cy="5011750"/>
        </p:xfrm>
        <a:graphic>
          <a:graphicData uri="http://schemas.openxmlformats.org/drawingml/2006/table">
            <a:tbl>
              <a:tblPr/>
              <a:tblGrid>
                <a:gridCol w="2178968"/>
                <a:gridCol w="1571625"/>
              </a:tblGrid>
              <a:tr h="818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Requirements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RISC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2.0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Fidelity across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applications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?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Implementation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Complexity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?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Processing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Overhead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?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Changing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Applications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?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Enable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Diagnostics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?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loud Callout 9"/>
          <p:cNvSpPr/>
          <p:nvPr/>
        </p:nvSpPr>
        <p:spPr>
          <a:xfrm>
            <a:off x="4731344" y="1422399"/>
            <a:ext cx="3886200" cy="2336801"/>
          </a:xfrm>
          <a:prstGeom prst="cloudCallout">
            <a:avLst>
              <a:gd name="adj1" fmla="val -65966"/>
              <a:gd name="adj2" fmla="val -870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Two broad  classes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“Structure”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2000" b="1" dirty="0" smtClean="0">
                <a:solidFill>
                  <a:schemeClr val="tx1"/>
                </a:solidFill>
                <a:sym typeface="Wingdings"/>
              </a:rPr>
              <a:t> Flow Sampling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“Volume”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2000" b="1" dirty="0" smtClean="0">
                <a:solidFill>
                  <a:schemeClr val="tx1"/>
                </a:solidFill>
                <a:sym typeface="Wingdings"/>
              </a:rPr>
              <a:t> Sample and Hold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166022" y="4914900"/>
            <a:ext cx="3016844" cy="1524000"/>
          </a:xfrm>
          <a:prstGeom prst="cloudCallout">
            <a:avLst>
              <a:gd name="adj1" fmla="val -92676"/>
              <a:gd name="adj2" fmla="val -1425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Provide flow reports like </a:t>
            </a:r>
            <a:r>
              <a:rPr lang="en-US" sz="2000" b="1" dirty="0" err="1" smtClean="0">
                <a:solidFill>
                  <a:schemeClr val="tx1"/>
                </a:solidFill>
              </a:rPr>
              <a:t>NetFlow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331132" y="3390900"/>
            <a:ext cx="2686624" cy="1524000"/>
          </a:xfrm>
          <a:prstGeom prst="cloudCallout">
            <a:avLst>
              <a:gd name="adj1" fmla="val -97034"/>
              <a:gd name="adj2" fmla="val -99371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Coordination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Network-wide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Optimization</a:t>
            </a:r>
          </a:p>
        </p:txBody>
      </p:sp>
      <p:sp>
        <p:nvSpPr>
          <p:cNvPr id="13" name="Oval 12"/>
          <p:cNvSpPr/>
          <p:nvPr/>
        </p:nvSpPr>
        <p:spPr>
          <a:xfrm>
            <a:off x="5302844" y="2552700"/>
            <a:ext cx="2743200" cy="838200"/>
          </a:xfrm>
          <a:prstGeom prst="ellipse">
            <a:avLst/>
          </a:prstGeom>
          <a:noFill/>
          <a:ln w="508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02844" y="1913467"/>
            <a:ext cx="2743200" cy="838200"/>
          </a:xfrm>
          <a:prstGeom prst="ellipse">
            <a:avLst/>
          </a:prstGeom>
          <a:noFill/>
          <a:ln w="508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65555" y="3390900"/>
            <a:ext cx="1775289" cy="1524000"/>
          </a:xfrm>
          <a:prstGeom prst="ellipse">
            <a:avLst/>
          </a:prstGeom>
          <a:noFill/>
          <a:ln w="508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797788" y="321733"/>
            <a:ext cx="5867111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What RISC primitives should we implement?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1" animBg="1"/>
      <p:bldP spid="1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and Hold</a:t>
            </a: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2904-6445-4DA7-8099-C40AEAD11B61}" type="slidenum">
              <a:rPr lang="en-US"/>
              <a:pPr/>
              <a:t>45</a:t>
            </a:fld>
            <a:endParaRPr lang="en-US"/>
          </a:p>
        </p:txBody>
      </p:sp>
      <p:pic>
        <p:nvPicPr>
          <p:cNvPr id="60419" name="Picture 1027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191000" y="4267200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0420" name="Rectangle 1028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0421" name="Rectangle 1029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60422" name="Rectangle 1030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0423" name="Rectangle 1031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0424" name="Rectangle 1032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0425" name="Rectangle 1033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0426" name="Rectangle 1034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0427" name="Text Box 1035"/>
          <p:cNvSpPr txBox="1">
            <a:spLocks noChangeArrowheads="1"/>
          </p:cNvSpPr>
          <p:nvPr/>
        </p:nvSpPr>
        <p:spPr bwMode="auto">
          <a:xfrm>
            <a:off x="3413125" y="1343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8" name="AutoShape 1036"/>
          <p:cNvSpPr>
            <a:spLocks noChangeArrowheads="1"/>
          </p:cNvSpPr>
          <p:nvPr/>
        </p:nvSpPr>
        <p:spPr bwMode="auto">
          <a:xfrm>
            <a:off x="5181600" y="3048000"/>
            <a:ext cx="1066800" cy="1143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Text Box 1037"/>
          <p:cNvSpPr txBox="1">
            <a:spLocks noChangeArrowheads="1"/>
          </p:cNvSpPr>
          <p:nvPr/>
        </p:nvSpPr>
        <p:spPr bwMode="auto">
          <a:xfrm>
            <a:off x="6248400" y="3048000"/>
            <a:ext cx="2471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Flow memory</a:t>
            </a:r>
          </a:p>
          <a:p>
            <a:r>
              <a:rPr lang="en-US" sz="2000" dirty="0"/>
              <a:t>(flow, counter #</a:t>
            </a:r>
            <a:r>
              <a:rPr lang="en-US" sz="2000" dirty="0" err="1"/>
              <a:t>pkts</a:t>
            </a:r>
            <a:r>
              <a:rPr lang="en-US" sz="2000" dirty="0"/>
              <a:t>)</a:t>
            </a:r>
          </a:p>
        </p:txBody>
      </p:sp>
      <p:sp>
        <p:nvSpPr>
          <p:cNvPr id="60430" name="Rectangle 1038"/>
          <p:cNvSpPr>
            <a:spLocks noChangeArrowheads="1"/>
          </p:cNvSpPr>
          <p:nvPr/>
        </p:nvSpPr>
        <p:spPr bwMode="auto">
          <a:xfrm>
            <a:off x="5334000" y="32004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0431" name="Freeform 1039"/>
          <p:cNvSpPr>
            <a:spLocks/>
          </p:cNvSpPr>
          <p:nvPr/>
        </p:nvSpPr>
        <p:spPr bwMode="auto">
          <a:xfrm>
            <a:off x="4381500" y="3352800"/>
            <a:ext cx="800100" cy="914400"/>
          </a:xfrm>
          <a:custGeom>
            <a:avLst/>
            <a:gdLst/>
            <a:ahLst/>
            <a:cxnLst>
              <a:cxn ang="0">
                <a:pos x="72" y="576"/>
              </a:cxn>
              <a:cxn ang="0">
                <a:pos x="72" y="240"/>
              </a:cxn>
              <a:cxn ang="0">
                <a:pos x="504" y="0"/>
              </a:cxn>
            </a:cxnLst>
            <a:rect l="0" t="0" r="r" b="b"/>
            <a:pathLst>
              <a:path w="504" h="576">
                <a:moveTo>
                  <a:pt x="72" y="576"/>
                </a:moveTo>
                <a:cubicBezTo>
                  <a:pt x="36" y="456"/>
                  <a:pt x="0" y="336"/>
                  <a:pt x="72" y="240"/>
                </a:cubicBezTo>
                <a:cubicBezTo>
                  <a:pt x="144" y="144"/>
                  <a:pt x="324" y="72"/>
                  <a:pt x="50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Rectangle 1042"/>
          <p:cNvSpPr>
            <a:spLocks noChangeArrowheads="1"/>
          </p:cNvSpPr>
          <p:nvPr/>
        </p:nvSpPr>
        <p:spPr bwMode="auto">
          <a:xfrm>
            <a:off x="5334000" y="3810000"/>
            <a:ext cx="304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60435" name="Text Box 1043"/>
          <p:cNvSpPr txBox="1">
            <a:spLocks noChangeArrowheads="1"/>
          </p:cNvSpPr>
          <p:nvPr/>
        </p:nvSpPr>
        <p:spPr bwMode="auto">
          <a:xfrm>
            <a:off x="838200" y="5715000"/>
            <a:ext cx="74676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Accurate counts of “heavy hitters” with few counters</a:t>
            </a:r>
          </a:p>
        </p:txBody>
      </p:sp>
      <p:sp>
        <p:nvSpPr>
          <p:cNvPr id="60436" name="Rectangle 1044"/>
          <p:cNvSpPr>
            <a:spLocks noChangeArrowheads="1"/>
          </p:cNvSpPr>
          <p:nvPr/>
        </p:nvSpPr>
        <p:spPr bwMode="auto">
          <a:xfrm>
            <a:off x="80772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437" name="Rectangle 1045"/>
          <p:cNvSpPr>
            <a:spLocks noChangeArrowheads="1"/>
          </p:cNvSpPr>
          <p:nvPr/>
        </p:nvSpPr>
        <p:spPr bwMode="auto">
          <a:xfrm>
            <a:off x="77724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438" name="Rectangle 1046"/>
          <p:cNvSpPr>
            <a:spLocks noChangeArrowheads="1"/>
          </p:cNvSpPr>
          <p:nvPr/>
        </p:nvSpPr>
        <p:spPr bwMode="auto">
          <a:xfrm>
            <a:off x="74676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0439" name="Rectangle 1047"/>
          <p:cNvSpPr>
            <a:spLocks noChangeArrowheads="1"/>
          </p:cNvSpPr>
          <p:nvPr/>
        </p:nvSpPr>
        <p:spPr bwMode="auto">
          <a:xfrm>
            <a:off x="71628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440" name="Rectangle 1048"/>
          <p:cNvSpPr>
            <a:spLocks noChangeArrowheads="1"/>
          </p:cNvSpPr>
          <p:nvPr/>
        </p:nvSpPr>
        <p:spPr bwMode="auto">
          <a:xfrm>
            <a:off x="68580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60441" name="Rectangle 1049"/>
          <p:cNvSpPr>
            <a:spLocks noChangeArrowheads="1"/>
          </p:cNvSpPr>
          <p:nvPr/>
        </p:nvSpPr>
        <p:spPr bwMode="auto">
          <a:xfrm>
            <a:off x="65532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442" name="Rectangle 1050"/>
          <p:cNvSpPr>
            <a:spLocks noChangeArrowheads="1"/>
          </p:cNvSpPr>
          <p:nvPr/>
        </p:nvSpPr>
        <p:spPr bwMode="auto">
          <a:xfrm>
            <a:off x="6248400" y="4953000"/>
            <a:ext cx="3048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443" name="Text Box 1051"/>
          <p:cNvSpPr txBox="1">
            <a:spLocks noChangeArrowheads="1"/>
          </p:cNvSpPr>
          <p:nvPr/>
        </p:nvSpPr>
        <p:spPr bwMode="auto">
          <a:xfrm>
            <a:off x="304800" y="1828800"/>
            <a:ext cx="44550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80" charset="0"/>
              <a:buNone/>
            </a:pPr>
            <a:r>
              <a:rPr lang="en-US" sz="2400" b="1" u="sng" dirty="0"/>
              <a:t>Algorithm</a:t>
            </a:r>
            <a:endParaRPr lang="en-US" sz="2400" dirty="0" smtClean="0"/>
          </a:p>
          <a:p>
            <a:pPr marL="457200" indent="-457200" algn="ctr">
              <a:buFont typeface="Arial" pitchFamily="80" charset="0"/>
              <a:buNone/>
            </a:pPr>
            <a:r>
              <a:rPr lang="en-US" sz="2400" dirty="0" smtClean="0"/>
              <a:t>If </a:t>
            </a:r>
            <a:r>
              <a:rPr lang="en-US" sz="2400" dirty="0"/>
              <a:t>flow is already </a:t>
            </a:r>
            <a:r>
              <a:rPr lang="en-US" sz="2400" dirty="0" smtClean="0"/>
              <a:t>logged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update</a:t>
            </a:r>
          </a:p>
          <a:p>
            <a:pPr marL="457200" indent="-457200" algn="ctr">
              <a:buFont typeface="Arial" pitchFamily="80" charset="0"/>
              <a:buNone/>
            </a:pPr>
            <a:r>
              <a:rPr lang="en-US" sz="2400" dirty="0"/>
              <a:t>Sample packet with probability </a:t>
            </a:r>
            <a:r>
              <a:rPr lang="en-US" sz="2400" dirty="0" err="1"/>
              <a:t>p</a:t>
            </a:r>
            <a:endParaRPr lang="en-US" sz="2400" dirty="0"/>
          </a:p>
          <a:p>
            <a:pPr marL="457200" indent="-457200" algn="ctr">
              <a:buFont typeface="Arial" pitchFamily="80" charset="0"/>
              <a:buNone/>
            </a:pPr>
            <a:r>
              <a:rPr lang="en-US" sz="2400" dirty="0"/>
              <a:t>If new </a:t>
            </a:r>
            <a:r>
              <a:rPr lang="en-US" sz="2400" dirty="0" smtClean="0"/>
              <a:t>flow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create counter </a:t>
            </a:r>
          </a:p>
          <a:p>
            <a:pPr marL="457200" indent="-457200" algn="ctr">
              <a:buFont typeface="Arial" pitchFamily="80" charset="0"/>
              <a:buNone/>
            </a:pPr>
            <a:endParaRPr lang="en-US" sz="2400" dirty="0"/>
          </a:p>
        </p:txBody>
      </p:sp>
      <p:sp>
        <p:nvSpPr>
          <p:cNvPr id="60445" name="Rectangle 1053"/>
          <p:cNvSpPr>
            <a:spLocks noChangeArrowheads="1"/>
          </p:cNvSpPr>
          <p:nvPr/>
        </p:nvSpPr>
        <p:spPr bwMode="auto">
          <a:xfrm>
            <a:off x="4371975" y="1590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50" name="Rectangle 1058"/>
          <p:cNvSpPr>
            <a:spLocks noChangeArrowheads="1"/>
          </p:cNvSpPr>
          <p:nvPr/>
        </p:nvSpPr>
        <p:spPr bwMode="auto">
          <a:xfrm>
            <a:off x="18288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451" name="Rectangle 1059"/>
          <p:cNvSpPr>
            <a:spLocks noChangeArrowheads="1"/>
          </p:cNvSpPr>
          <p:nvPr/>
        </p:nvSpPr>
        <p:spPr bwMode="auto">
          <a:xfrm>
            <a:off x="15240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452" name="Rectangle 1060"/>
          <p:cNvSpPr>
            <a:spLocks noChangeArrowheads="1"/>
          </p:cNvSpPr>
          <p:nvPr/>
        </p:nvSpPr>
        <p:spPr bwMode="auto">
          <a:xfrm>
            <a:off x="12192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0453" name="Rectangle 1061"/>
          <p:cNvSpPr>
            <a:spLocks noChangeArrowheads="1"/>
          </p:cNvSpPr>
          <p:nvPr/>
        </p:nvSpPr>
        <p:spPr bwMode="auto">
          <a:xfrm>
            <a:off x="9144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454" name="Rectangle 1062"/>
          <p:cNvSpPr>
            <a:spLocks noChangeArrowheads="1"/>
          </p:cNvSpPr>
          <p:nvPr/>
        </p:nvSpPr>
        <p:spPr bwMode="auto">
          <a:xfrm>
            <a:off x="6096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60455" name="Rectangle 1063"/>
          <p:cNvSpPr>
            <a:spLocks noChangeArrowheads="1"/>
          </p:cNvSpPr>
          <p:nvPr/>
        </p:nvSpPr>
        <p:spPr bwMode="auto">
          <a:xfrm>
            <a:off x="30480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456" name="Rectangle 1064"/>
          <p:cNvSpPr>
            <a:spLocks noChangeArrowheads="1"/>
          </p:cNvSpPr>
          <p:nvPr/>
        </p:nvSpPr>
        <p:spPr bwMode="auto">
          <a:xfrm>
            <a:off x="0" y="4953000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458" name="Rectangle 1066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0459" name="Rectangle 1067"/>
          <p:cNvSpPr>
            <a:spLocks noChangeArrowheads="1"/>
          </p:cNvSpPr>
          <p:nvPr/>
        </p:nvSpPr>
        <p:spPr bwMode="auto">
          <a:xfrm>
            <a:off x="5638800" y="38100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0460" name="Rectangle 1068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461" name="Rectangle 1069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60462" name="Rectangle 1070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00"/>
                            </p:stCondLst>
                            <p:childTnLst>
                              <p:par>
                                <p:cTn id="4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900"/>
                            </p:stCondLst>
                            <p:childTnLst>
                              <p:par>
                                <p:cTn id="70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" presetClass="exit" presetSubtype="0" fill="hold" grpId="3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6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2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800"/>
                            </p:stCondLst>
                            <p:childTnLst>
                              <p:par>
                                <p:cTn id="90" presetID="1" presetClass="entr" presetSubtype="0" fill="hold" grpId="4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9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400"/>
                            </p:stCondLst>
                            <p:childTnLst>
                              <p:par>
                                <p:cTn id="102" presetID="1" presetClass="exit" presetSubtype="0" fill="hold" grpId="5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9" presetID="1" presetClass="entr" presetSubtype="0" fill="hold" grpId="6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7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8" presetID="1" presetClass="exit" presetSubtype="0" fill="hold" grpId="7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100"/>
                            </p:stCondLst>
                            <p:childTnLst>
                              <p:par>
                                <p:cTn id="139" presetID="1" presetClass="entr" presetSubtype="0" fill="hold" grpId="8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300"/>
                            </p:stCondLst>
                            <p:childTnLst>
                              <p:par>
                                <p:cTn id="145" presetID="1" presetClass="exit" presetSubtype="0" fill="hold" grpId="9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4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4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 autoUpdateAnimBg="0"/>
      <p:bldP spid="60420" grpId="1" animBg="1" autoUpdateAnimBg="0"/>
      <p:bldP spid="60421" grpId="0" animBg="1" autoUpdateAnimBg="0"/>
      <p:bldP spid="60421" grpId="1" animBg="1" autoUpdateAnimBg="0"/>
      <p:bldP spid="60422" grpId="0" animBg="1" autoUpdateAnimBg="0"/>
      <p:bldP spid="60422" grpId="1" animBg="1" autoUpdateAnimBg="0"/>
      <p:bldP spid="60423" grpId="0" animBg="1" autoUpdateAnimBg="0"/>
      <p:bldP spid="60423" grpId="1" animBg="1" autoUpdateAnimBg="0"/>
      <p:bldP spid="60424" grpId="0" animBg="1" autoUpdateAnimBg="0"/>
      <p:bldP spid="60424" grpId="1" animBg="1" autoUpdateAnimBg="0"/>
      <p:bldP spid="60425" grpId="0" animBg="1" autoUpdateAnimBg="0"/>
      <p:bldP spid="60425" grpId="1" animBg="1"/>
      <p:bldP spid="60426" grpId="0" animBg="1" autoUpdateAnimBg="0"/>
      <p:bldP spid="60426" grpId="1" animBg="1" autoUpdateAnimBg="0"/>
      <p:bldP spid="60430" grpId="0" animBg="1" autoUpdateAnimBg="0"/>
      <p:bldP spid="60431" grpId="0" animBg="1"/>
      <p:bldP spid="60431" grpId="1" animBg="1"/>
      <p:bldP spid="60431" grpId="2" animBg="1"/>
      <p:bldP spid="60431" grpId="3" animBg="1"/>
      <p:bldP spid="60431" grpId="4" animBg="1"/>
      <p:bldP spid="60431" grpId="5" animBg="1"/>
      <p:bldP spid="60431" grpId="6" animBg="1"/>
      <p:bldP spid="60431" grpId="7" animBg="1"/>
      <p:bldP spid="60431" grpId="8" animBg="1"/>
      <p:bldP spid="60431" grpId="9" animBg="1"/>
      <p:bldP spid="60434" grpId="0" animBg="1" autoUpdateAnimBg="0"/>
      <p:bldP spid="60435" grpId="0" animBg="1"/>
      <p:bldP spid="60436" grpId="0" animBg="1"/>
      <p:bldP spid="60437" grpId="0" animBg="1"/>
      <p:bldP spid="60438" grpId="0" animBg="1"/>
      <p:bldP spid="60439" grpId="0" animBg="1"/>
      <p:bldP spid="60440" grpId="0" animBg="1"/>
      <p:bldP spid="60441" grpId="0" animBg="1"/>
      <p:bldP spid="60442" grpId="0" animBg="1"/>
      <p:bldP spid="60450" grpId="0" animBg="1"/>
      <p:bldP spid="60451" grpId="0" animBg="1"/>
      <p:bldP spid="60452" grpId="0" animBg="1"/>
      <p:bldP spid="60453" grpId="0" animBg="1"/>
      <p:bldP spid="60454" grpId="0" animBg="1"/>
      <p:bldP spid="60455" grpId="0" animBg="1"/>
      <p:bldP spid="60456" grpId="0" animBg="1"/>
      <p:bldP spid="60458" grpId="0" animBg="1"/>
      <p:bldP spid="60459" grpId="0" animBg="1"/>
      <p:bldP spid="60460" grpId="0" animBg="1"/>
      <p:bldP spid="60461" grpId="0" animBg="1"/>
      <p:bldP spid="6046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the pieces together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B912-0C5F-43B9-8BB8-3D85BD7A5BBA}" type="slidenum">
              <a:rPr lang="en-US"/>
              <a:pPr/>
              <a:t>46</a:t>
            </a:fld>
            <a:endParaRPr lang="en-US"/>
          </a:p>
        </p:txBody>
      </p:sp>
      <p:pic>
        <p:nvPicPr>
          <p:cNvPr id="30723" name="Picture 3" descr="Snapshot 2009-03-01 18-11-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43000"/>
            <a:ext cx="8305800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414D-96B0-4295-8417-01270045AAFA}" type="slidenum">
              <a:rPr lang="en-US"/>
              <a:pPr/>
              <a:t>47</a:t>
            </a:fld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75069" y="1824334"/>
            <a:ext cx="5867111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What RISC primitives should we implement?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39229" y="4701232"/>
            <a:ext cx="8220820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Does it perform comparably to application-specific  approaches?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50950" y="2685702"/>
            <a:ext cx="7115349" cy="46166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Combination </a:t>
            </a:r>
            <a:r>
              <a:rPr lang="en-US" sz="2400" dirty="0">
                <a:solidFill>
                  <a:srgbClr val="FFFFFF"/>
                </a:solidFill>
              </a:rPr>
              <a:t>of flow sampling, sample and hold, </a:t>
            </a:r>
            <a:r>
              <a:rPr lang="en-US" sz="2400" dirty="0" err="1">
                <a:solidFill>
                  <a:srgbClr val="FFFFFF"/>
                </a:solidFill>
              </a:rPr>
              <a:t>cSamp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7200" y="5562600"/>
            <a:ext cx="8102849" cy="46166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Yes! RISC with aggregate resources is</a:t>
            </a:r>
            <a:r>
              <a:rPr lang="en-US" sz="2400" dirty="0" smtClean="0">
                <a:solidFill>
                  <a:srgbClr val="FFFFFF"/>
                </a:solidFill>
              </a:rPr>
              <a:t> comparable or even better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206875"/>
            <a:ext cx="8686800" cy="2514600"/>
          </a:xfrm>
          <a:prstGeom prst="rect">
            <a:avLst/>
          </a:prstGeom>
          <a:noFill/>
          <a:ln w="63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428402"/>
            <a:ext cx="8686800" cy="2514600"/>
          </a:xfrm>
          <a:prstGeom prst="rect">
            <a:avLst/>
          </a:prstGeom>
          <a:solidFill>
            <a:schemeClr val="bg1">
              <a:lumMod val="65000"/>
              <a:alpha val="48000"/>
            </a:schemeClr>
          </a:solidFill>
          <a:ln w="63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2861862" y="1106067"/>
            <a:ext cx="1510311" cy="895794"/>
            <a:chOff x="1" y="3682955"/>
            <a:chExt cx="1510311" cy="895794"/>
          </a:xfrm>
        </p:grpSpPr>
        <p:pic>
          <p:nvPicPr>
            <p:cNvPr id="67" name="Picture 66" descr="Samsung 60nm 1Gb DRA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918279"/>
              <a:ext cx="944776" cy="628276"/>
            </a:xfrm>
            <a:prstGeom prst="rect">
              <a:avLst/>
            </a:prstGeom>
          </p:spPr>
        </p:pic>
        <p:pic>
          <p:nvPicPr>
            <p:cNvPr id="68" name="Picture 67" descr="CodeProcess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195" y="3682955"/>
              <a:ext cx="656117" cy="895794"/>
            </a:xfrm>
            <a:prstGeom prst="rect">
              <a:avLst/>
            </a:prstGeom>
          </p:spPr>
        </p:pic>
      </p:grpSp>
      <p:pic>
        <p:nvPicPr>
          <p:cNvPr id="92" name="Picture 91" descr="Samsung 60nm 1Gb D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035" y="4684723"/>
            <a:ext cx="1878285" cy="1249059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7405427" y="2481952"/>
            <a:ext cx="1510311" cy="895794"/>
            <a:chOff x="1" y="3682955"/>
            <a:chExt cx="1510311" cy="895794"/>
          </a:xfrm>
        </p:grpSpPr>
        <p:pic>
          <p:nvPicPr>
            <p:cNvPr id="57" name="Picture 56" descr="Samsung 60nm 1Gb DRA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918279"/>
              <a:ext cx="944776" cy="628276"/>
            </a:xfrm>
            <a:prstGeom prst="rect">
              <a:avLst/>
            </a:prstGeom>
          </p:spPr>
        </p:pic>
        <p:pic>
          <p:nvPicPr>
            <p:cNvPr id="58" name="Picture 57" descr="CodeProcess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195" y="3682955"/>
              <a:ext cx="656117" cy="895794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5798044" y="1496394"/>
            <a:ext cx="1510311" cy="895794"/>
            <a:chOff x="1" y="3682955"/>
            <a:chExt cx="1510311" cy="895794"/>
          </a:xfrm>
        </p:grpSpPr>
        <p:pic>
          <p:nvPicPr>
            <p:cNvPr id="54" name="Picture 53" descr="Samsung 60nm 1Gb DRA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918279"/>
              <a:ext cx="944776" cy="628276"/>
            </a:xfrm>
            <a:prstGeom prst="rect">
              <a:avLst/>
            </a:prstGeom>
          </p:spPr>
        </p:pic>
        <p:pic>
          <p:nvPicPr>
            <p:cNvPr id="55" name="Picture 54" descr="CodeProcess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195" y="3682955"/>
              <a:ext cx="656117" cy="895794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4620613" y="1138261"/>
            <a:ext cx="1510311" cy="895794"/>
            <a:chOff x="1" y="3682955"/>
            <a:chExt cx="1510311" cy="895794"/>
          </a:xfrm>
        </p:grpSpPr>
        <p:pic>
          <p:nvPicPr>
            <p:cNvPr id="91" name="Picture 90" descr="CodeProcess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195" y="3682955"/>
              <a:ext cx="656117" cy="895794"/>
            </a:xfrm>
            <a:prstGeom prst="rect">
              <a:avLst/>
            </a:prstGeom>
          </p:spPr>
        </p:pic>
        <p:pic>
          <p:nvPicPr>
            <p:cNvPr id="90" name="Picture 89" descr="Samsung 60nm 1Gb DRA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918279"/>
              <a:ext cx="944776" cy="628276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1522111" y="1708967"/>
            <a:ext cx="1510311" cy="895794"/>
            <a:chOff x="1" y="3682955"/>
            <a:chExt cx="1510311" cy="895794"/>
          </a:xfrm>
        </p:grpSpPr>
        <p:pic>
          <p:nvPicPr>
            <p:cNvPr id="87" name="Picture 86" descr="Samsung 60nm 1Gb DRA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918279"/>
              <a:ext cx="944776" cy="628276"/>
            </a:xfrm>
            <a:prstGeom prst="rect">
              <a:avLst/>
            </a:prstGeom>
          </p:spPr>
        </p:pic>
        <p:pic>
          <p:nvPicPr>
            <p:cNvPr id="88" name="Picture 87" descr="CodeProcess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195" y="3682955"/>
              <a:ext cx="656117" cy="89579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45382" y="2604761"/>
            <a:ext cx="1510311" cy="895794"/>
            <a:chOff x="1" y="3682955"/>
            <a:chExt cx="1510311" cy="895794"/>
          </a:xfrm>
        </p:grpSpPr>
        <p:pic>
          <p:nvPicPr>
            <p:cNvPr id="49" name="Picture 48" descr="Samsung 60nm 1Gb DRA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3918279"/>
              <a:ext cx="944776" cy="628276"/>
            </a:xfrm>
            <a:prstGeom prst="rect">
              <a:avLst/>
            </a:prstGeom>
          </p:spPr>
        </p:pic>
        <p:pic>
          <p:nvPicPr>
            <p:cNvPr id="51" name="Picture 50" descr="CodeProcess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195" y="3682955"/>
              <a:ext cx="656117" cy="89579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5382" y="0"/>
            <a:ext cx="8870356" cy="2708046"/>
            <a:chOff x="0" y="799118"/>
            <a:chExt cx="8870356" cy="2708046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0" y="2668964"/>
              <a:ext cx="1402756" cy="8382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FSD</a:t>
              </a:r>
            </a:p>
          </p:txBody>
        </p:sp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1493520" y="1752600"/>
              <a:ext cx="1402756" cy="8382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Heavy</a:t>
              </a:r>
            </a:p>
            <a:p>
              <a:pPr algn="ctr"/>
              <a:r>
                <a:rPr lang="en-US" sz="2000" dirty="0" smtClean="0"/>
                <a:t>Hitters</a:t>
              </a: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87040" y="1333500"/>
              <a:ext cx="1402756" cy="8382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Entropy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480560" y="1333500"/>
              <a:ext cx="1402756" cy="8382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Super</a:t>
              </a:r>
            </a:p>
            <a:p>
              <a:pPr algn="ctr"/>
              <a:r>
                <a:rPr lang="en-US" sz="2000" dirty="0" smtClean="0"/>
                <a:t>Spreaders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7467600" y="2668964"/>
              <a:ext cx="1402756" cy="8382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Change</a:t>
              </a:r>
            </a:p>
            <a:p>
              <a:pPr algn="ctr"/>
              <a:r>
                <a:rPr lang="en-US" sz="2000" dirty="0" smtClean="0"/>
                <a:t>Detection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974080" y="1830764"/>
              <a:ext cx="1402756" cy="8382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err="1" smtClean="0"/>
                <a:t>Outdegree</a:t>
              </a:r>
              <a:endParaRPr lang="en-US" sz="2000" dirty="0" smtClean="0"/>
            </a:p>
            <a:p>
              <a:pPr algn="ctr"/>
              <a:r>
                <a:rPr lang="en-US" sz="2000" dirty="0" smtClean="0"/>
                <a:t>histogram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228600" y="1143000"/>
              <a:ext cx="1174156" cy="687764"/>
            </a:xfrm>
            <a:prstGeom prst="cloudCallout">
              <a:avLst>
                <a:gd name="adj1" fmla="val 82607"/>
                <a:gd name="adj2" fmla="val 51887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Port</a:t>
              </a:r>
            </a:p>
            <a:p>
              <a:pPr algn="ctr"/>
              <a:r>
                <a:rPr lang="en-US" dirty="0" err="1" smtClean="0"/>
                <a:t>Addr</a:t>
              </a:r>
              <a:endParaRPr lang="en-US" dirty="0" smtClean="0"/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1812884" y="799118"/>
              <a:ext cx="1174156" cy="687764"/>
            </a:xfrm>
            <a:prstGeom prst="cloudCallout">
              <a:avLst>
                <a:gd name="adj1" fmla="val 82607"/>
                <a:gd name="adj2" fmla="val 51887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Port</a:t>
              </a:r>
            </a:p>
            <a:p>
              <a:pPr algn="ctr"/>
              <a:r>
                <a:rPr lang="en-US" dirty="0" err="1" smtClean="0"/>
                <a:t>Addr</a:t>
              </a:r>
              <a:endParaRPr lang="en-US" dirty="0" smtClean="0"/>
            </a:p>
          </p:txBody>
        </p:sp>
        <p:sp>
          <p:nvSpPr>
            <p:cNvPr id="11" name="Cloud Callout 10"/>
            <p:cNvSpPr/>
            <p:nvPr/>
          </p:nvSpPr>
          <p:spPr>
            <a:xfrm>
              <a:off x="7512644" y="1486882"/>
              <a:ext cx="1174156" cy="687764"/>
            </a:xfrm>
            <a:prstGeom prst="cloudCallout">
              <a:avLst>
                <a:gd name="adj1" fmla="val -4424"/>
                <a:gd name="adj2" fmla="val 10920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Src</a:t>
              </a:r>
              <a:endParaRPr lang="en-US" dirty="0" smtClean="0"/>
            </a:p>
            <a:p>
              <a:pPr algn="ctr"/>
              <a:r>
                <a:rPr lang="en-US" dirty="0" err="1" smtClean="0"/>
                <a:t>Dst</a:t>
              </a:r>
              <a:endParaRPr lang="en-US" dirty="0" smtClean="0"/>
            </a:p>
          </p:txBody>
        </p:sp>
      </p:grpSp>
      <p:pic>
        <p:nvPicPr>
          <p:cNvPr id="31" name="Picture 1027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825578" y="3052658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42" name="Straight Arrow Connector 41"/>
          <p:cNvCxnSpPr>
            <a:endCxn id="76" idx="8"/>
          </p:cNvCxnSpPr>
          <p:nvPr/>
        </p:nvCxnSpPr>
        <p:spPr>
          <a:xfrm>
            <a:off x="777816" y="3319358"/>
            <a:ext cx="1199897" cy="5676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1728457" y="2812213"/>
            <a:ext cx="1330378" cy="5119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2867312" y="2735226"/>
            <a:ext cx="1636034" cy="3602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4218514" y="2891668"/>
            <a:ext cx="1636034" cy="473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606395" y="3107265"/>
            <a:ext cx="1251420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76" idx="7"/>
          </p:cNvCxnSpPr>
          <p:nvPr/>
        </p:nvCxnSpPr>
        <p:spPr>
          <a:xfrm rot="5400000">
            <a:off x="7026433" y="3326839"/>
            <a:ext cx="539074" cy="524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1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841017" y="6324600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2861862" y="5791200"/>
            <a:ext cx="3144241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/>
              <a:t>FlowSamp</a:t>
            </a:r>
            <a:r>
              <a:rPr lang="en-US" sz="2000" dirty="0" smtClean="0"/>
              <a:t> + Sample &amp; Hold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rot="5400000">
            <a:off x="4099621" y="4542651"/>
            <a:ext cx="686461" cy="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Callout 75"/>
          <p:cNvSpPr/>
          <p:nvPr/>
        </p:nvSpPr>
        <p:spPr>
          <a:xfrm>
            <a:off x="1207689" y="3759245"/>
            <a:ext cx="6825847" cy="677288"/>
          </a:xfrm>
          <a:prstGeom prst="wedgeEllipseCallout">
            <a:avLst>
              <a:gd name="adj1" fmla="val -38719"/>
              <a:gd name="adj2" fmla="val -31143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Calculate aggregate memory usage</a:t>
            </a:r>
            <a:endParaRPr lang="en-US" sz="2400" dirty="0"/>
          </a:p>
        </p:txBody>
      </p:sp>
      <p:sp>
        <p:nvSpPr>
          <p:cNvPr id="77" name="Oval Callout 76"/>
          <p:cNvSpPr/>
          <p:nvPr/>
        </p:nvSpPr>
        <p:spPr>
          <a:xfrm>
            <a:off x="119715" y="4684723"/>
            <a:ext cx="2409373" cy="1831359"/>
          </a:xfrm>
          <a:prstGeom prst="wedgeEllipseCallout">
            <a:avLst>
              <a:gd name="adj1" fmla="val 64969"/>
              <a:gd name="adj2" fmla="val 18696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“Relative Accuracy Difference”</a:t>
            </a:r>
          </a:p>
          <a:p>
            <a:pPr algn="ctr"/>
            <a:r>
              <a:rPr lang="en-US" dirty="0" smtClean="0"/>
              <a:t> +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good</a:t>
            </a:r>
          </a:p>
          <a:p>
            <a:pPr algn="ctr"/>
            <a:r>
              <a:rPr lang="en-US" dirty="0" smtClean="0">
                <a:sym typeface="Wingdings"/>
              </a:rPr>
              <a:t>-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bad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to Application Portfolio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C13D-1D8D-4688-9991-85F2CD58DC8B}" type="slidenum">
              <a:rPr lang="en-US"/>
              <a:pPr/>
              <a:t>49</a:t>
            </a:fld>
            <a:endParaRPr lang="en-US"/>
          </a:p>
        </p:txBody>
      </p:sp>
      <p:pic>
        <p:nvPicPr>
          <p:cNvPr id="47110" name="Picture 6" descr="appportfolio_sensitiv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7066" y="1047750"/>
            <a:ext cx="8077200" cy="4648200"/>
          </a:xfrm>
          <a:prstGeom prst="rect">
            <a:avLst/>
          </a:prstGeom>
          <a:noFill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244600" y="3285067"/>
            <a:ext cx="6869639" cy="83099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Bigger</a:t>
            </a:r>
            <a:r>
              <a:rPr lang="en-US" sz="2400" dirty="0" smtClean="0">
                <a:solidFill>
                  <a:srgbClr val="FFFFFF"/>
                </a:solidFill>
              </a:rPr>
              <a:t> app. portfolio or Some </a:t>
            </a:r>
            <a:r>
              <a:rPr lang="en-US" sz="2400" dirty="0">
                <a:solidFill>
                  <a:srgbClr val="FFFFFF"/>
                </a:solidFill>
              </a:rPr>
              <a:t>resource intensive apps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  <a:sym typeface="Symbol" pitchFamily="80" charset="2"/>
              </a:rPr>
              <a:t></a:t>
            </a:r>
            <a:r>
              <a:rPr lang="en-US" sz="2400" dirty="0">
                <a:solidFill>
                  <a:srgbClr val="FFFFFF"/>
                </a:solidFill>
                <a:sym typeface="Symbol" pitchFamily="80" charset="2"/>
              </a:rPr>
              <a:t> Better gains for RISC approach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553200" y="762000"/>
            <a:ext cx="2409373" cy="1831359"/>
          </a:xfrm>
          <a:prstGeom prst="wedgeEllipseCallout">
            <a:avLst>
              <a:gd name="adj1" fmla="val 39540"/>
              <a:gd name="adj2" fmla="val 32107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“Relative Accuracy Difference”</a:t>
            </a:r>
          </a:p>
          <a:p>
            <a:pPr algn="ctr"/>
            <a:r>
              <a:rPr lang="en-US" dirty="0" smtClean="0"/>
              <a:t> +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good</a:t>
            </a:r>
          </a:p>
          <a:p>
            <a:pPr algn="ctr"/>
            <a:r>
              <a:rPr lang="en-US" dirty="0" smtClean="0">
                <a:sym typeface="Wingdings"/>
              </a:rPr>
              <a:t>-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bad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96917" y="6079067"/>
            <a:ext cx="3996267" cy="1588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06133" y="5421868"/>
            <a:ext cx="3443483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Bigger portfolio </a:t>
            </a:r>
            <a:r>
              <a:rPr lang="en-US" dirty="0" err="1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 More resources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solution</a:t>
            </a:r>
            <a:r>
              <a:rPr lang="en-US" sz="5100" b="0">
                <a:solidFill>
                  <a:srgbClr val="FF0000"/>
                </a:solidFill>
                <a:sym typeface="Wingdings" pitchFamily="80" charset="2"/>
              </a:rPr>
              <a:t>	</a:t>
            </a:r>
            <a:endParaRPr lang="en-US" sz="300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7178-3418-4B8E-B66C-35B7C64DC563}" type="slidenum">
              <a:rPr lang="en-US"/>
              <a:pPr/>
              <a:t>5</a:t>
            </a:fld>
            <a:endParaRPr lang="en-US"/>
          </a:p>
        </p:txBody>
      </p:sp>
      <p:sp>
        <p:nvSpPr>
          <p:cNvPr id="565282" name="Text Box 34"/>
          <p:cNvSpPr txBox="1">
            <a:spLocks noChangeArrowheads="1"/>
          </p:cNvSpPr>
          <p:nvPr/>
        </p:nvSpPr>
        <p:spPr bwMode="auto">
          <a:xfrm>
            <a:off x="1200489" y="2927866"/>
            <a:ext cx="3169883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Respect resource constraints</a:t>
            </a:r>
          </a:p>
        </p:txBody>
      </p:sp>
      <p:sp>
        <p:nvSpPr>
          <p:cNvPr id="565283" name="Text Box 35"/>
          <p:cNvSpPr txBox="1">
            <a:spLocks noChangeArrowheads="1"/>
          </p:cNvSpPr>
          <p:nvPr/>
        </p:nvSpPr>
        <p:spPr bwMode="auto">
          <a:xfrm>
            <a:off x="1703368" y="3733800"/>
            <a:ext cx="2164124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High flow coverage</a:t>
            </a:r>
          </a:p>
        </p:txBody>
      </p:sp>
      <p:sp>
        <p:nvSpPr>
          <p:cNvPr id="565284" name="Text Box 36"/>
          <p:cNvSpPr txBox="1">
            <a:spLocks noChangeArrowheads="1"/>
          </p:cNvSpPr>
          <p:nvPr/>
        </p:nvSpPr>
        <p:spPr bwMode="auto">
          <a:xfrm>
            <a:off x="1251209" y="4524345"/>
            <a:ext cx="3068443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Provide network-wide goals</a:t>
            </a:r>
          </a:p>
        </p:txBody>
      </p:sp>
      <p:sp>
        <p:nvSpPr>
          <p:cNvPr id="565285" name="Text Box 37"/>
          <p:cNvSpPr txBox="1">
            <a:spLocks noChangeArrowheads="1"/>
          </p:cNvSpPr>
          <p:nvPr/>
        </p:nvSpPr>
        <p:spPr bwMode="auto">
          <a:xfrm>
            <a:off x="979575" y="5296009"/>
            <a:ext cx="3611711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Low data management overhead</a:t>
            </a:r>
          </a:p>
        </p:txBody>
      </p:sp>
      <p:sp>
        <p:nvSpPr>
          <p:cNvPr id="565286" name="Text Box 38"/>
          <p:cNvSpPr txBox="1">
            <a:spLocks noChangeArrowheads="1"/>
          </p:cNvSpPr>
          <p:nvPr/>
        </p:nvSpPr>
        <p:spPr bwMode="auto">
          <a:xfrm>
            <a:off x="533400" y="1295400"/>
            <a:ext cx="55066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Uniform packet sampling, e.g., Cisco </a:t>
            </a:r>
            <a:r>
              <a:rPr lang="en-US" sz="2000" dirty="0" err="1"/>
              <a:t>NetFlow</a:t>
            </a:r>
            <a:endParaRPr lang="en-US" sz="2000" dirty="0"/>
          </a:p>
          <a:p>
            <a:pPr lvl="1">
              <a:buFontTx/>
              <a:buChar char="•"/>
            </a:pPr>
            <a:r>
              <a:rPr lang="en-US" sz="2000" dirty="0"/>
              <a:t>Each router independently samples packets</a:t>
            </a:r>
          </a:p>
          <a:p>
            <a:pPr lvl="1">
              <a:buFontTx/>
              <a:buChar char="•"/>
            </a:pPr>
            <a:r>
              <a:rPr lang="en-US" sz="2000" dirty="0"/>
              <a:t>Aggregates sampled packets into flow reports</a:t>
            </a:r>
          </a:p>
        </p:txBody>
      </p:sp>
      <p:sp>
        <p:nvSpPr>
          <p:cNvPr id="565287" name="Rectangle 39"/>
          <p:cNvSpPr>
            <a:spLocks noChangeArrowheads="1"/>
          </p:cNvSpPr>
          <p:nvPr/>
        </p:nvSpPr>
        <p:spPr bwMode="auto">
          <a:xfrm>
            <a:off x="5791200" y="2514600"/>
            <a:ext cx="7524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700">
                <a:solidFill>
                  <a:srgbClr val="33FF00"/>
                </a:solidFill>
                <a:sym typeface="Wingdings" pitchFamily="80" charset="2"/>
              </a:rPr>
              <a:t></a:t>
            </a:r>
          </a:p>
        </p:txBody>
      </p:sp>
      <p:sp>
        <p:nvSpPr>
          <p:cNvPr id="565288" name="Rectangle 40"/>
          <p:cNvSpPr>
            <a:spLocks noChangeArrowheads="1"/>
          </p:cNvSpPr>
          <p:nvPr/>
        </p:nvSpPr>
        <p:spPr bwMode="auto">
          <a:xfrm>
            <a:off x="5867400" y="3429000"/>
            <a:ext cx="5953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100" dirty="0" err="1">
                <a:solidFill>
                  <a:srgbClr val="FF0000"/>
                </a:solidFill>
                <a:sym typeface="Wingdings" pitchFamily="80" charset="2"/>
              </a:rPr>
              <a:t></a:t>
            </a:r>
            <a:endParaRPr lang="en-US" sz="5100" dirty="0">
              <a:solidFill>
                <a:srgbClr val="FF0000"/>
              </a:solidFill>
              <a:sym typeface="Wingdings" pitchFamily="80" charset="2"/>
            </a:endParaRPr>
          </a:p>
        </p:txBody>
      </p:sp>
      <p:sp>
        <p:nvSpPr>
          <p:cNvPr id="565289" name="Rectangle 41"/>
          <p:cNvSpPr>
            <a:spLocks noChangeArrowheads="1"/>
          </p:cNvSpPr>
          <p:nvPr/>
        </p:nvSpPr>
        <p:spPr bwMode="auto">
          <a:xfrm>
            <a:off x="5867400" y="4298950"/>
            <a:ext cx="5953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100" dirty="0" err="1">
                <a:solidFill>
                  <a:srgbClr val="FF0000"/>
                </a:solidFill>
                <a:sym typeface="Wingdings" pitchFamily="80" charset="2"/>
              </a:rPr>
              <a:t></a:t>
            </a:r>
            <a:endParaRPr lang="en-US" sz="5100" dirty="0">
              <a:solidFill>
                <a:srgbClr val="FF0000"/>
              </a:solidFill>
              <a:sym typeface="Wingdings" pitchFamily="80" charset="2"/>
            </a:endParaRPr>
          </a:p>
        </p:txBody>
      </p:sp>
      <p:sp>
        <p:nvSpPr>
          <p:cNvPr id="565290" name="Rectangle 42"/>
          <p:cNvSpPr>
            <a:spLocks noChangeArrowheads="1"/>
          </p:cNvSpPr>
          <p:nvPr/>
        </p:nvSpPr>
        <p:spPr bwMode="auto">
          <a:xfrm>
            <a:off x="5867400" y="5061089"/>
            <a:ext cx="5953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100" dirty="0" err="1">
                <a:solidFill>
                  <a:srgbClr val="FF0000"/>
                </a:solidFill>
                <a:sym typeface="Wingdings" pitchFamily="80" charset="2"/>
              </a:rPr>
              <a:t></a:t>
            </a:r>
            <a:endParaRPr lang="en-US" sz="5100" dirty="0">
              <a:solidFill>
                <a:srgbClr val="FF0000"/>
              </a:solidFill>
              <a:sym typeface="Wingdings" pitchFamily="80" charset="2"/>
            </a:endParaRPr>
          </a:p>
        </p:txBody>
      </p:sp>
      <p:sp>
        <p:nvSpPr>
          <p:cNvPr id="565291" name="Text Box 43"/>
          <p:cNvSpPr txBox="1">
            <a:spLocks noChangeArrowheads="1"/>
          </p:cNvSpPr>
          <p:nvPr/>
        </p:nvSpPr>
        <p:spPr bwMode="auto">
          <a:xfrm>
            <a:off x="6553200" y="3591064"/>
            <a:ext cx="1768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Biased towards</a:t>
            </a:r>
          </a:p>
          <a:p>
            <a:r>
              <a:rPr lang="en-US" sz="2000" dirty="0"/>
              <a:t>large flows</a:t>
            </a:r>
          </a:p>
        </p:txBody>
      </p:sp>
      <p:sp>
        <p:nvSpPr>
          <p:cNvPr id="565292" name="Text Box 44"/>
          <p:cNvSpPr txBox="1">
            <a:spLocks noChangeArrowheads="1"/>
          </p:cNvSpPr>
          <p:nvPr/>
        </p:nvSpPr>
        <p:spPr bwMode="auto">
          <a:xfrm>
            <a:off x="6705600" y="5142121"/>
            <a:ext cx="17398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Redundant </a:t>
            </a:r>
          </a:p>
          <a:p>
            <a:r>
              <a:rPr lang="en-US" sz="2000" dirty="0"/>
              <a:t>measurements</a:t>
            </a:r>
          </a:p>
        </p:txBody>
      </p:sp>
      <p:sp>
        <p:nvSpPr>
          <p:cNvPr id="565293" name="Text Box 45"/>
          <p:cNvSpPr txBox="1">
            <a:spLocks noChangeArrowheads="1"/>
          </p:cNvSpPr>
          <p:nvPr/>
        </p:nvSpPr>
        <p:spPr bwMode="auto">
          <a:xfrm>
            <a:off x="6705600" y="4524345"/>
            <a:ext cx="1292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Too coarse </a:t>
            </a:r>
          </a:p>
        </p:txBody>
      </p:sp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1090052" y="6121310"/>
            <a:ext cx="3390757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High-fidelity for all applications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5867400" y="5850007"/>
            <a:ext cx="5953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100" dirty="0" err="1">
                <a:solidFill>
                  <a:srgbClr val="FF0000"/>
                </a:solidFill>
                <a:sym typeface="Wingdings" pitchFamily="80" charset="2"/>
              </a:rPr>
              <a:t></a:t>
            </a:r>
            <a:endParaRPr lang="en-US" sz="5100" dirty="0">
              <a:solidFill>
                <a:srgbClr val="FF0000"/>
              </a:solidFill>
              <a:sym typeface="Wingdings" pitchFamily="80" charset="2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6705600" y="6013589"/>
            <a:ext cx="16593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Not very good</a:t>
            </a:r>
          </a:p>
          <a:p>
            <a:r>
              <a:rPr lang="en-US" sz="2000" dirty="0" smtClean="0"/>
              <a:t>for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82" grpId="0" animBg="1"/>
      <p:bldP spid="565283" grpId="0" animBg="1"/>
      <p:bldP spid="565284" grpId="0" animBg="1"/>
      <p:bldP spid="565285" grpId="0" animBg="1"/>
      <p:bldP spid="565287" grpId="0"/>
      <p:bldP spid="565288" grpId="0"/>
      <p:bldP spid="565289" grpId="0"/>
      <p:bldP spid="565290" grpId="0"/>
      <p:bldP spid="565291" grpId="0"/>
      <p:bldP spid="565292" grpId="0"/>
      <p:bldP spid="565293" grpId="0"/>
      <p:bldP spid="16" grpId="0" animBg="1"/>
      <p:bldP spid="17" grpId="0"/>
      <p:bldP spid="17" grpId="1"/>
      <p:bldP spid="18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Single Router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3" descr="comparison_new_fsd_acrosstra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4" y="1143000"/>
            <a:ext cx="3140926" cy="2353733"/>
          </a:xfrm>
          <a:prstGeom prst="rect">
            <a:avLst/>
          </a:prstGeom>
        </p:spPr>
      </p:pic>
      <p:pic>
        <p:nvPicPr>
          <p:cNvPr id="5" name="Picture 3" descr="comparison_new_entropy_acrosstra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3933" y="1143000"/>
            <a:ext cx="3141559" cy="2353733"/>
          </a:xfrm>
          <a:prstGeom prst="rect">
            <a:avLst/>
          </a:prstGeom>
          <a:noFill/>
        </p:spPr>
      </p:pic>
      <p:pic>
        <p:nvPicPr>
          <p:cNvPr id="6" name="Picture 3" descr="comparison_new_superspreader_acrosstrac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2966" y="1143000"/>
            <a:ext cx="3141034" cy="2353733"/>
          </a:xfrm>
          <a:prstGeom prst="rect">
            <a:avLst/>
          </a:prstGeom>
          <a:noFill/>
        </p:spPr>
      </p:pic>
      <p:pic>
        <p:nvPicPr>
          <p:cNvPr id="7" name="Picture 3" descr="comparison_new_sketch_acrosstra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5070" y="3532560"/>
            <a:ext cx="3398130" cy="2728540"/>
          </a:xfrm>
          <a:prstGeom prst="rect">
            <a:avLst/>
          </a:prstGeom>
          <a:noFill/>
        </p:spPr>
      </p:pic>
      <p:pic>
        <p:nvPicPr>
          <p:cNvPr id="8" name="Picture 4" descr="comparison_new_degreehistogram_acrosstrac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32560"/>
            <a:ext cx="3640667" cy="2728540"/>
          </a:xfrm>
          <a:prstGeom prst="rect">
            <a:avLst/>
          </a:prstGeom>
          <a:noFill/>
        </p:spPr>
      </p:pic>
      <p:pic>
        <p:nvPicPr>
          <p:cNvPr id="9" name="Picture 3" descr="comparison_new_hh_acrosstrac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5492" y="3532560"/>
            <a:ext cx="2861733" cy="2728540"/>
          </a:xfrm>
          <a:prstGeom prst="rect">
            <a:avLst/>
          </a:prstGeo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05000" y="2667000"/>
            <a:ext cx="6230792" cy="120032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RISC  &gt; Application-specific for most applications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Worse for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heavyhitter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>
                <a:solidFill>
                  <a:srgbClr val="FFFFFF"/>
                </a:solidFill>
              </a:rPr>
              <a:t>but not by much!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227439" y="389466"/>
            <a:ext cx="1816706" cy="1507067"/>
          </a:xfrm>
          <a:prstGeom prst="wedgeEllipseCallout">
            <a:avLst>
              <a:gd name="adj1" fmla="val 35280"/>
              <a:gd name="adj2" fmla="val 37828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“Relative Accuracy Difference”</a:t>
            </a:r>
          </a:p>
          <a:p>
            <a:pPr algn="ctr"/>
            <a:r>
              <a:rPr lang="en-US" dirty="0" smtClean="0"/>
              <a:t> +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good</a:t>
            </a:r>
          </a:p>
          <a:p>
            <a:pPr algn="ctr"/>
            <a:r>
              <a:rPr lang="en-US" dirty="0" smtClean="0">
                <a:sym typeface="Wingdings"/>
              </a:rPr>
              <a:t>-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Network-wide evaluation: Per-Ingress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30BF-AC91-49E5-B012-5DB44A5FB8F4}" type="slidenum">
              <a:rPr lang="en-US"/>
              <a:pPr/>
              <a:t>51</a:t>
            </a:fld>
            <a:endParaRPr lang="en-US"/>
          </a:p>
        </p:txBody>
      </p:sp>
      <p:pic>
        <p:nvPicPr>
          <p:cNvPr id="50180" name="Picture 4" descr="comparison_new_fsd_acrossingres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3048000" cy="2513012"/>
          </a:xfrm>
          <a:prstGeom prst="rect">
            <a:avLst/>
          </a:prstGeom>
          <a:noFill/>
        </p:spPr>
      </p:pic>
      <p:pic>
        <p:nvPicPr>
          <p:cNvPr id="50182" name="Picture 6" descr="comparison_new_entropy_acrossingress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447800"/>
            <a:ext cx="3124200" cy="2438400"/>
          </a:xfrm>
          <a:prstGeom prst="rect">
            <a:avLst/>
          </a:prstGeom>
          <a:noFill/>
        </p:spPr>
      </p:pic>
      <p:pic>
        <p:nvPicPr>
          <p:cNvPr id="50183" name="Picture 7" descr="comparison_new_superspreader_acrossingress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38600"/>
            <a:ext cx="2971800" cy="2457450"/>
          </a:xfrm>
          <a:prstGeom prst="rect">
            <a:avLst/>
          </a:prstGeom>
          <a:noFill/>
        </p:spPr>
      </p:pic>
      <p:pic>
        <p:nvPicPr>
          <p:cNvPr id="50184" name="Picture 8" descr="comparison_new_degreehistogram_acrossingress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6625" y="4038600"/>
            <a:ext cx="3127375" cy="2343150"/>
          </a:xfrm>
          <a:prstGeom prst="rect">
            <a:avLst/>
          </a:prstGeom>
          <a:noFill/>
        </p:spPr>
      </p:pic>
      <p:pic>
        <p:nvPicPr>
          <p:cNvPr id="50185" name="Picture 9" descr="comparison_new_sketch_acrossingress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038600"/>
            <a:ext cx="2971800" cy="2482850"/>
          </a:xfrm>
          <a:prstGeom prst="rect">
            <a:avLst/>
          </a:prstGeom>
          <a:noFill/>
        </p:spPr>
      </p:pic>
      <p:pic>
        <p:nvPicPr>
          <p:cNvPr id="50187" name="Picture 11" descr="comparison_new_hh_acrossingress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1447800"/>
            <a:ext cx="2974975" cy="2476500"/>
          </a:xfrm>
          <a:prstGeom prst="rect">
            <a:avLst/>
          </a:prstGeom>
          <a:noFill/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219200" y="3048000"/>
            <a:ext cx="6781800" cy="156966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Results for network-wide per ingress mirror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single router evaluation</a:t>
            </a:r>
            <a:endParaRPr lang="en-US" sz="2400" dirty="0" smtClean="0"/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RISC  </a:t>
            </a:r>
            <a:r>
              <a:rPr lang="en-US" sz="2400" dirty="0">
                <a:solidFill>
                  <a:srgbClr val="FFFFFF"/>
                </a:solidFill>
              </a:rPr>
              <a:t>&gt; Application-specific for most </a:t>
            </a:r>
            <a:r>
              <a:rPr lang="en-US" sz="2400" dirty="0" smtClean="0">
                <a:solidFill>
                  <a:srgbClr val="FFFFFF"/>
                </a:solidFill>
              </a:rPr>
              <a:t>applications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145867" y="762000"/>
            <a:ext cx="1816706" cy="1507067"/>
          </a:xfrm>
          <a:prstGeom prst="wedgeEllipseCallout">
            <a:avLst>
              <a:gd name="adj1" fmla="val 35280"/>
              <a:gd name="adj2" fmla="val 37828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“Relative Accuracy Difference”</a:t>
            </a:r>
          </a:p>
          <a:p>
            <a:pPr algn="ctr"/>
            <a:r>
              <a:rPr lang="en-US" dirty="0" smtClean="0"/>
              <a:t> +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good</a:t>
            </a:r>
          </a:p>
          <a:p>
            <a:pPr algn="ctr"/>
            <a:r>
              <a:rPr lang="en-US" dirty="0" smtClean="0">
                <a:sym typeface="Wingdings"/>
              </a:rPr>
              <a:t>-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RISC vs. Application-Specific</a:t>
            </a:r>
            <a:endParaRPr lang="en-US" dirty="0"/>
          </a:p>
        </p:txBody>
      </p:sp>
      <p:graphicFrame>
        <p:nvGraphicFramePr>
          <p:cNvPr id="5" name="Group 83"/>
          <p:cNvGraphicFramePr>
            <a:graphicFrameLocks noGrp="1"/>
          </p:cNvGraphicFramePr>
          <p:nvPr/>
        </p:nvGraphicFramePr>
        <p:xfrm>
          <a:off x="304798" y="1219200"/>
          <a:ext cx="8669562" cy="5257714"/>
        </p:xfrm>
        <a:graphic>
          <a:graphicData uri="http://schemas.openxmlformats.org/drawingml/2006/table">
            <a:tbl>
              <a:tblPr/>
              <a:tblGrid>
                <a:gridCol w="2451430"/>
                <a:gridCol w="1764972"/>
                <a:gridCol w="1778000"/>
                <a:gridCol w="2675160"/>
              </a:tblGrid>
              <a:tr h="927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Requirements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Application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Specific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RISC 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NetFlow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RISC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FS, SH,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cSamp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Fidelity across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applications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Implementation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Complexity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Processing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Overhead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Changing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Applications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Enable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0" charset="0"/>
                        </a:rPr>
                        <a:t>Diagnostics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0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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80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FF00"/>
                          </a:solidFill>
                          <a:effectLst/>
                          <a:latin typeface="Arial" pitchFamily="80" charset="0"/>
                          <a:sym typeface="Wingdings" pitchFamily="80" charset="2"/>
                        </a:rPr>
                        <a:t>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FF00"/>
                        </a:solidFill>
                        <a:effectLst/>
                        <a:latin typeface="Arial" pitchFamily="80" charset="0"/>
                        <a:sym typeface="Wingdings" pitchFamily="80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0" y="3124200"/>
            <a:ext cx="4447715" cy="10156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rgbClr val="FFFFFF"/>
                </a:solidFill>
              </a:rPr>
              <a:t>Yes, We Can!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 requirements for </a:t>
            </a:r>
            <a:br>
              <a:rPr lang="en-US" dirty="0" smtClean="0"/>
            </a:br>
            <a:r>
              <a:rPr lang="en-US" dirty="0" smtClean="0"/>
              <a:t>Flow Monitoring</a:t>
            </a:r>
            <a:endParaRPr lang="en-US" dirty="0"/>
          </a:p>
        </p:txBody>
      </p:sp>
      <p:sp>
        <p:nvSpPr>
          <p:cNvPr id="3" name="Text Box 98"/>
          <p:cNvSpPr txBox="1">
            <a:spLocks noChangeArrowheads="1"/>
          </p:cNvSpPr>
          <p:nvPr/>
        </p:nvSpPr>
        <p:spPr bwMode="auto">
          <a:xfrm>
            <a:off x="2111232" y="5943600"/>
            <a:ext cx="3390757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High-fidelity for all applications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Text Box 98"/>
          <p:cNvSpPr txBox="1">
            <a:spLocks noChangeArrowheads="1"/>
          </p:cNvSpPr>
          <p:nvPr/>
        </p:nvSpPr>
        <p:spPr bwMode="auto">
          <a:xfrm>
            <a:off x="2111232" y="2105054"/>
            <a:ext cx="3390757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Respect </a:t>
            </a:r>
            <a:r>
              <a:rPr lang="en-US" sz="2000" dirty="0" smtClean="0">
                <a:solidFill>
                  <a:srgbClr val="FFFFFF"/>
                </a:solidFill>
              </a:rPr>
              <a:t>resource constraints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2598594" y="2914649"/>
            <a:ext cx="2209800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High flow coverage</a:t>
            </a:r>
          </a:p>
        </p:txBody>
      </p:sp>
      <p:sp>
        <p:nvSpPr>
          <p:cNvPr id="6" name="Text Box 100"/>
          <p:cNvSpPr txBox="1">
            <a:spLocks noChangeArrowheads="1"/>
          </p:cNvSpPr>
          <p:nvPr/>
        </p:nvSpPr>
        <p:spPr bwMode="auto">
          <a:xfrm>
            <a:off x="2313461" y="3924299"/>
            <a:ext cx="3068443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Provide network-wide goals</a:t>
            </a:r>
          </a:p>
        </p:txBody>
      </p:sp>
      <p:sp>
        <p:nvSpPr>
          <p:cNvPr id="7" name="Text Box 101"/>
          <p:cNvSpPr txBox="1">
            <a:spLocks noChangeArrowheads="1"/>
          </p:cNvSpPr>
          <p:nvPr/>
        </p:nvSpPr>
        <p:spPr bwMode="auto">
          <a:xfrm>
            <a:off x="2414733" y="4933949"/>
            <a:ext cx="2843396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Low data mgmt overhead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501989" y="3924299"/>
            <a:ext cx="1447800" cy="5217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2914649"/>
            <a:ext cx="175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Coordinated</a:t>
            </a:r>
          </a:p>
          <a:p>
            <a:r>
              <a:rPr lang="en-US" sz="2400" dirty="0" smtClean="0"/>
              <a:t>Sampling</a:t>
            </a:r>
          </a:p>
          <a:p>
            <a:r>
              <a:rPr lang="en-US" sz="2400" dirty="0" smtClean="0"/>
              <a:t>With “RISC” </a:t>
            </a:r>
          </a:p>
          <a:p>
            <a:r>
              <a:rPr lang="en-US" sz="2400" dirty="0" smtClean="0"/>
              <a:t>primitives 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beyond flow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 optimization, Content-Aware Networking</a:t>
            </a:r>
            <a:br>
              <a:rPr lang="en-US" dirty="0" smtClean="0"/>
            </a:br>
            <a:r>
              <a:rPr lang="en-US" sz="1800" i="1" dirty="0" smtClean="0"/>
              <a:t>“Intelligent and targeted caching of traffic at selected nodes of the network can help engineer traffic by reducing load and avoiding hot spots, cut end-to-end latency, and enhance the end-user experience.”</a:t>
            </a:r>
          </a:p>
          <a:p>
            <a:pPr lvl="1"/>
            <a:r>
              <a:rPr lang="en-US" dirty="0" err="1" smtClean="0"/>
              <a:t>SmartRE</a:t>
            </a:r>
            <a:r>
              <a:rPr lang="en-US" dirty="0" smtClean="0"/>
              <a:t>  (with Ashok </a:t>
            </a:r>
            <a:r>
              <a:rPr lang="en-US" dirty="0" err="1" smtClean="0"/>
              <a:t>Anand</a:t>
            </a:r>
            <a:r>
              <a:rPr lang="en-US" dirty="0" smtClean="0"/>
              <a:t>, </a:t>
            </a:r>
            <a:r>
              <a:rPr lang="en-US" dirty="0" err="1" smtClean="0"/>
              <a:t>Aditya</a:t>
            </a:r>
            <a:r>
              <a:rPr lang="en-US" dirty="0" smtClean="0"/>
              <a:t> </a:t>
            </a:r>
            <a:r>
              <a:rPr lang="en-US" dirty="0" err="1" smtClean="0"/>
              <a:t>Akella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Intrusion Detection/Prevention for Enterprises (ongoing work .. )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228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err="1" smtClean="0"/>
              <a:t>www.cs.cmu.edu/~vyass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www.cs.cmu.edu/~4D</a:t>
            </a:r>
            <a:br>
              <a:rPr lang="en-US" dirty="0" smtClean="0"/>
            </a:br>
            <a:r>
              <a:rPr lang="en-US" dirty="0" err="1" smtClean="0"/>
              <a:t>vyass@cs.cmu.edu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meet the requirements?</a:t>
            </a:r>
            <a:endParaRPr lang="en-US" dirty="0"/>
          </a:p>
        </p:txBody>
      </p:sp>
      <p:sp>
        <p:nvSpPr>
          <p:cNvPr id="3" name="Text Box 98"/>
          <p:cNvSpPr txBox="1">
            <a:spLocks noChangeArrowheads="1"/>
          </p:cNvSpPr>
          <p:nvPr/>
        </p:nvSpPr>
        <p:spPr bwMode="auto">
          <a:xfrm>
            <a:off x="2111232" y="5943600"/>
            <a:ext cx="3390757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High-fidelity for all applications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Text Box 98"/>
          <p:cNvSpPr txBox="1">
            <a:spLocks noChangeArrowheads="1"/>
          </p:cNvSpPr>
          <p:nvPr/>
        </p:nvSpPr>
        <p:spPr bwMode="auto">
          <a:xfrm>
            <a:off x="2111232" y="2105054"/>
            <a:ext cx="3390757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Respect </a:t>
            </a:r>
            <a:r>
              <a:rPr lang="en-US" sz="2000" dirty="0" smtClean="0">
                <a:solidFill>
                  <a:srgbClr val="FFFFFF"/>
                </a:solidFill>
              </a:rPr>
              <a:t>resource constraints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2598594" y="2914649"/>
            <a:ext cx="2209800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High flow coverage</a:t>
            </a:r>
          </a:p>
        </p:txBody>
      </p:sp>
      <p:sp>
        <p:nvSpPr>
          <p:cNvPr id="6" name="Text Box 100"/>
          <p:cNvSpPr txBox="1">
            <a:spLocks noChangeArrowheads="1"/>
          </p:cNvSpPr>
          <p:nvPr/>
        </p:nvSpPr>
        <p:spPr bwMode="auto">
          <a:xfrm>
            <a:off x="2313461" y="3924299"/>
            <a:ext cx="3068443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Provide network-wide goals</a:t>
            </a:r>
          </a:p>
        </p:txBody>
      </p:sp>
      <p:sp>
        <p:nvSpPr>
          <p:cNvPr id="7" name="Text Box 101"/>
          <p:cNvSpPr txBox="1">
            <a:spLocks noChangeArrowheads="1"/>
          </p:cNvSpPr>
          <p:nvPr/>
        </p:nvSpPr>
        <p:spPr bwMode="auto">
          <a:xfrm>
            <a:off x="2414733" y="4933949"/>
            <a:ext cx="2843396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Low data mgmt overhead</a:t>
            </a:r>
          </a:p>
        </p:txBody>
      </p:sp>
      <p:sp>
        <p:nvSpPr>
          <p:cNvPr id="8" name="Oval 7"/>
          <p:cNvSpPr/>
          <p:nvPr/>
        </p:nvSpPr>
        <p:spPr>
          <a:xfrm>
            <a:off x="457200" y="1676400"/>
            <a:ext cx="6324600" cy="388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15000" y="3283981"/>
            <a:ext cx="1447800" cy="5217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2914649"/>
            <a:ext cx="175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 1: Coordinated Sampling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457200" y="5562600"/>
            <a:ext cx="63246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715000" y="5791200"/>
            <a:ext cx="1447800" cy="5217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62800" y="5481935"/>
            <a:ext cx="175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 2: </a:t>
            </a:r>
          </a:p>
          <a:p>
            <a:r>
              <a:rPr lang="en-US" sz="2400" dirty="0" smtClean="0"/>
              <a:t>“RISC” monitoring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meet the requirements? </a:t>
            </a:r>
            <a:endParaRPr lang="en-US" dirty="0"/>
          </a:p>
        </p:txBody>
      </p:sp>
      <p:sp>
        <p:nvSpPr>
          <p:cNvPr id="3" name="Text Box 98"/>
          <p:cNvSpPr txBox="1">
            <a:spLocks noChangeArrowheads="1"/>
          </p:cNvSpPr>
          <p:nvPr/>
        </p:nvSpPr>
        <p:spPr bwMode="auto">
          <a:xfrm>
            <a:off x="2111232" y="5943600"/>
            <a:ext cx="3390757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High-fidelity for all applications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Text Box 98"/>
          <p:cNvSpPr txBox="1">
            <a:spLocks noChangeArrowheads="1"/>
          </p:cNvSpPr>
          <p:nvPr/>
        </p:nvSpPr>
        <p:spPr bwMode="auto">
          <a:xfrm>
            <a:off x="2111232" y="2105054"/>
            <a:ext cx="3390757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Respect </a:t>
            </a:r>
            <a:r>
              <a:rPr lang="en-US" sz="2000" dirty="0" smtClean="0">
                <a:solidFill>
                  <a:srgbClr val="FFFFFF"/>
                </a:solidFill>
              </a:rPr>
              <a:t>resource constraints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2598594" y="2914649"/>
            <a:ext cx="2209800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High flow coverage</a:t>
            </a:r>
          </a:p>
        </p:txBody>
      </p:sp>
      <p:sp>
        <p:nvSpPr>
          <p:cNvPr id="6" name="Text Box 100"/>
          <p:cNvSpPr txBox="1">
            <a:spLocks noChangeArrowheads="1"/>
          </p:cNvSpPr>
          <p:nvPr/>
        </p:nvSpPr>
        <p:spPr bwMode="auto">
          <a:xfrm>
            <a:off x="2313461" y="3924299"/>
            <a:ext cx="3068443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Provide network-wide goals</a:t>
            </a:r>
          </a:p>
        </p:txBody>
      </p:sp>
      <p:sp>
        <p:nvSpPr>
          <p:cNvPr id="7" name="Text Box 101"/>
          <p:cNvSpPr txBox="1">
            <a:spLocks noChangeArrowheads="1"/>
          </p:cNvSpPr>
          <p:nvPr/>
        </p:nvSpPr>
        <p:spPr bwMode="auto">
          <a:xfrm>
            <a:off x="2414733" y="4933949"/>
            <a:ext cx="2843396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Low data mgmt overhead</a:t>
            </a:r>
          </a:p>
        </p:txBody>
      </p:sp>
      <p:sp>
        <p:nvSpPr>
          <p:cNvPr id="8" name="Oval 7"/>
          <p:cNvSpPr/>
          <p:nvPr/>
        </p:nvSpPr>
        <p:spPr>
          <a:xfrm>
            <a:off x="457200" y="1676400"/>
            <a:ext cx="6324600" cy="3886200"/>
          </a:xfrm>
          <a:prstGeom prst="ellipse">
            <a:avLst/>
          </a:prstGeom>
          <a:noFill/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15000" y="3283981"/>
            <a:ext cx="1447800" cy="5217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2914649"/>
            <a:ext cx="175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 1: Coordinated Sampling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457200" y="5562600"/>
            <a:ext cx="6324600" cy="1066800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715000" y="5791200"/>
            <a:ext cx="1447800" cy="5217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62800" y="5481935"/>
            <a:ext cx="175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Part 2: 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“RISC” monitoring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DED2-990F-4848-AEFB-BDF149713B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High-level idea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2DA2-9924-4018-8919-16AA76275FE7}" type="slidenum">
              <a:rPr lang="en-US"/>
              <a:pPr/>
              <a:t>8</a:t>
            </a:fld>
            <a:endParaRPr lang="en-US"/>
          </a:p>
        </p:txBody>
      </p:sp>
      <p:sp>
        <p:nvSpPr>
          <p:cNvPr id="570394" name="Text Box 26"/>
          <p:cNvSpPr txBox="1">
            <a:spLocks noChangeArrowheads="1"/>
          </p:cNvSpPr>
          <p:nvPr/>
        </p:nvSpPr>
        <p:spPr bwMode="auto">
          <a:xfrm>
            <a:off x="2743200" y="2743200"/>
            <a:ext cx="5105400" cy="40011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Sampling algorithm not biased to large flows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570395" name="Picture 2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28600" y="1447800"/>
            <a:ext cx="1804988" cy="2478088"/>
          </a:xfrm>
          <a:prstGeom prst="rect">
            <a:avLst/>
          </a:prstGeom>
          <a:noFill/>
        </p:spPr>
      </p:pic>
      <p:sp>
        <p:nvSpPr>
          <p:cNvPr id="570396" name="Text Box 28"/>
          <p:cNvSpPr txBox="1">
            <a:spLocks noChangeArrowheads="1"/>
          </p:cNvSpPr>
          <p:nvPr/>
        </p:nvSpPr>
        <p:spPr bwMode="auto">
          <a:xfrm>
            <a:off x="1600200" y="1371600"/>
            <a:ext cx="4213088" cy="707886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Packet sampling has low flow coverage 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due to bias toward large flows</a:t>
            </a:r>
          </a:p>
        </p:txBody>
      </p:sp>
      <p:sp>
        <p:nvSpPr>
          <p:cNvPr id="570397" name="Text Box 29"/>
          <p:cNvSpPr txBox="1">
            <a:spLocks noChangeArrowheads="1"/>
          </p:cNvSpPr>
          <p:nvPr/>
        </p:nvSpPr>
        <p:spPr bwMode="auto">
          <a:xfrm>
            <a:off x="1676400" y="3657600"/>
            <a:ext cx="4260050" cy="1015663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Routers sample independently </a:t>
            </a:r>
            <a:r>
              <a:rPr lang="en-US" sz="2000" dirty="0" err="1">
                <a:solidFill>
                  <a:srgbClr val="FFFFFF"/>
                </a:solidFill>
                <a:sym typeface="Symbol" pitchFamily="80" charset="2"/>
              </a:rPr>
              <a:t></a:t>
            </a:r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Wasted measurements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Can’t reason about network-wide goals</a:t>
            </a:r>
          </a:p>
        </p:txBody>
      </p:sp>
      <p:sp>
        <p:nvSpPr>
          <p:cNvPr id="570399" name="Text Box 31"/>
          <p:cNvSpPr txBox="1">
            <a:spLocks noChangeArrowheads="1"/>
          </p:cNvSpPr>
          <p:nvPr/>
        </p:nvSpPr>
        <p:spPr bwMode="auto">
          <a:xfrm>
            <a:off x="2971800" y="5257800"/>
            <a:ext cx="5181600" cy="707886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Treat routers in the network as a system to be managed in a coordinated fashion!</a:t>
            </a:r>
          </a:p>
        </p:txBody>
      </p:sp>
      <p:pic>
        <p:nvPicPr>
          <p:cNvPr id="570400" name="Picture 3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57200" y="4114800"/>
            <a:ext cx="1804988" cy="247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94" grpId="0" animBg="1" autoUpdateAnimBg="0"/>
      <p:bldP spid="570396" grpId="0" animBg="1"/>
      <p:bldP spid="570397" grpId="0" animBg="1"/>
      <p:bldP spid="57039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4F18-BFC8-4C76-9D27-DE221DB9EBF7}" type="slidenum">
              <a:rPr lang="en-US"/>
              <a:pPr/>
              <a:t>9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 smtClean="0"/>
              <a:t>1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Motivation</a:t>
            </a:r>
          </a:p>
          <a:p>
            <a:endParaRPr lang="en-US" dirty="0"/>
          </a:p>
          <a:p>
            <a:r>
              <a:rPr lang="en-US" b="1" dirty="0"/>
              <a:t>Design of </a:t>
            </a:r>
            <a:r>
              <a:rPr lang="en-US" b="1" dirty="0" err="1" smtClean="0"/>
              <a:t>cSamp</a:t>
            </a:r>
            <a:r>
              <a:rPr lang="en-US" b="1" dirty="0" smtClean="0"/>
              <a:t> (</a:t>
            </a:r>
            <a:r>
              <a:rPr lang="en-US" b="1" dirty="0"/>
              <a:t>Coordinated Sampling)</a:t>
            </a:r>
          </a:p>
          <a:p>
            <a:endParaRPr lang="en-US" dirty="0"/>
          </a:p>
          <a:p>
            <a:r>
              <a:rPr lang="en-US" dirty="0">
                <a:solidFill>
                  <a:srgbClr val="666666"/>
                </a:solidFill>
              </a:rPr>
              <a:t>Evaluation</a:t>
            </a:r>
            <a:endParaRPr lang="en-US" dirty="0" smtClean="0">
              <a:solidFill>
                <a:srgbClr val="666666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666666"/>
                </a:solidFill>
              </a:rPr>
              <a:t>Practical deployment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2407</Words>
  <Application>Microsoft Macintosh PowerPoint</Application>
  <PresentationFormat>On-screen Show (4:3)</PresentationFormat>
  <Paragraphs>757</Paragraphs>
  <Slides>55</Slides>
  <Notes>38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Rethinking NetFlow:  A Case for a Coordinated “RISC”  Architecture for Flow Monitoring</vt:lpstr>
      <vt:lpstr>Flow Monitoring is critical  for effective Network Management</vt:lpstr>
      <vt:lpstr>Requirements for monitoring </vt:lpstr>
      <vt:lpstr>Sampling due to resource constraints</vt:lpstr>
      <vt:lpstr>Current solution </vt:lpstr>
      <vt:lpstr>How do we meet the requirements?</vt:lpstr>
      <vt:lpstr>How do we meet the requirements? </vt:lpstr>
      <vt:lpstr>High-level idea</vt:lpstr>
      <vt:lpstr>Part 1 Outline</vt:lpstr>
      <vt:lpstr>Design</vt:lpstr>
      <vt:lpstr>Design (single router)</vt:lpstr>
      <vt:lpstr>Flow sampling</vt:lpstr>
      <vt:lpstr>Design (single path)</vt:lpstr>
      <vt:lpstr>Hash-based coordination</vt:lpstr>
      <vt:lpstr>Design (whole network) </vt:lpstr>
      <vt:lpstr>Network-wide view</vt:lpstr>
      <vt:lpstr>Network-wide coordination</vt:lpstr>
      <vt:lpstr>cSamp algorithm on each router</vt:lpstr>
      <vt:lpstr>Overall system architecture</vt:lpstr>
      <vt:lpstr>Framework for generating manifests</vt:lpstr>
      <vt:lpstr>Part 1 Outline</vt:lpstr>
      <vt:lpstr>cSamp vs. other sampling solutions</vt:lpstr>
      <vt:lpstr>Total flow coverage</vt:lpstr>
      <vt:lpstr>Minimum fractional coverage</vt:lpstr>
      <vt:lpstr>How do these solutions fare?</vt:lpstr>
      <vt:lpstr>Part 1 Outline</vt:lpstr>
      <vt:lpstr>Practical Issues</vt:lpstr>
      <vt:lpstr>Slide 28</vt:lpstr>
      <vt:lpstr>Slide 29</vt:lpstr>
      <vt:lpstr>Slide 30</vt:lpstr>
      <vt:lpstr>“Stitching” together coverage </vt:lpstr>
      <vt:lpstr>Problem Formulation</vt:lpstr>
      <vt:lpstr>Slide 33</vt:lpstr>
      <vt:lpstr>Total flow coverage</vt:lpstr>
      <vt:lpstr>Minimum fractional coverage</vt:lpstr>
      <vt:lpstr>How do we meet the requirements?</vt:lpstr>
      <vt:lpstr>Slide 37</vt:lpstr>
      <vt:lpstr>Current Research: Application-Specific!</vt:lpstr>
      <vt:lpstr>Alternative: “RISC”</vt:lpstr>
      <vt:lpstr>RISC vs. Application-Specific</vt:lpstr>
      <vt:lpstr>Why this might make sense? </vt:lpstr>
      <vt:lpstr>Challenges</vt:lpstr>
      <vt:lpstr>Challenges</vt:lpstr>
      <vt:lpstr>Slide 44</vt:lpstr>
      <vt:lpstr>Sample and Hold</vt:lpstr>
      <vt:lpstr>Putting the pieces together</vt:lpstr>
      <vt:lpstr>Challenges</vt:lpstr>
      <vt:lpstr>Slide 48</vt:lpstr>
      <vt:lpstr>Sensitivity to Application Portfolio</vt:lpstr>
      <vt:lpstr>Evaluation: Single Router</vt:lpstr>
      <vt:lpstr>Network-wide evaluation: Per-Ingress</vt:lpstr>
      <vt:lpstr>RISC vs. Application-Specific</vt:lpstr>
      <vt:lpstr>Meeting requirements for  Flow Monitoring</vt:lpstr>
      <vt:lpstr>Looking beyond flow monitoring</vt:lpstr>
      <vt:lpstr>Thanks! www.cs.cmu.edu/~vyass www.cs.cmu.edu/~4D vyass@cs.cmu.edu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need for network monitoring</dc:title>
  <dc:creator>Vyas Sekar</dc:creator>
  <cp:lastModifiedBy>Vyas Sekar</cp:lastModifiedBy>
  <cp:revision>249</cp:revision>
  <dcterms:created xsi:type="dcterms:W3CDTF">2009-06-18T03:41:25Z</dcterms:created>
  <dcterms:modified xsi:type="dcterms:W3CDTF">2009-06-18T03:48:54Z</dcterms:modified>
</cp:coreProperties>
</file>