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25603200" cy="32918400"/>
  <p:notesSz cx="6858000" cy="9144000"/>
  <p:defaultTextStyle>
    <a:defPPr>
      <a:defRPr lang="en-US"/>
    </a:defPPr>
    <a:lvl1pPr marL="0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334405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45" autoAdjust="0"/>
  </p:normalViewPr>
  <p:slideViewPr>
    <p:cSldViewPr>
      <p:cViewPr>
        <p:scale>
          <a:sx n="25" d="100"/>
          <a:sy n="25" d="100"/>
        </p:scale>
        <p:origin x="-2154" y="-72"/>
      </p:cViewPr>
      <p:guideLst>
        <p:guide orient="horz" pos="10368"/>
        <p:guide pos="8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8DB5D-6F55-4016-830C-F30E6D26F1C6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85800"/>
            <a:ext cx="2667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BDE56-629C-4010-A5E2-A3301886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6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3344052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BDE56-629C-4010-A5E2-A3301886D8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4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25603197" cy="24650064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0" y="16108070"/>
            <a:ext cx="22616160" cy="8032090"/>
          </a:xfrm>
        </p:spPr>
        <p:txBody>
          <a:bodyPr vert="horz" lIns="334405" tIns="0" rIns="167203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17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8778240"/>
            <a:ext cx="22616160" cy="7198157"/>
          </a:xfrm>
        </p:spPr>
        <p:txBody>
          <a:bodyPr lIns="434727" tIns="0" rIns="167203" bIns="0" anchor="b"/>
          <a:lstStyle>
            <a:lvl1pPr marL="0" indent="0" algn="l">
              <a:buNone/>
              <a:defRPr sz="7300">
                <a:solidFill>
                  <a:srgbClr val="FFFFFF"/>
                </a:solidFill>
              </a:defRPr>
            </a:lvl1pPr>
            <a:lvl2pPr marL="1672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8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2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4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24616003"/>
            <a:ext cx="25603200" cy="21945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8476976" y="0"/>
            <a:ext cx="128016" cy="329184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18613525" y="0"/>
            <a:ext cx="7040883" cy="32918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989040" y="1318274"/>
            <a:ext cx="5334000" cy="28087320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1463042"/>
            <a:ext cx="16855440" cy="2808732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3672" y="30611806"/>
            <a:ext cx="10741931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746151"/>
            <a:ext cx="23042880" cy="6013094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5"/>
            <a:ext cx="25603200" cy="124920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2492096"/>
            <a:ext cx="25603200" cy="21945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462" y="570586"/>
            <a:ext cx="22436938" cy="7856525"/>
          </a:xfrm>
        </p:spPr>
        <p:txBody>
          <a:bodyPr vert="horz" lIns="334405" tIns="0" rIns="334405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17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3859" y="8778240"/>
            <a:ext cx="22462541" cy="3291840"/>
          </a:xfrm>
        </p:spPr>
        <p:txBody>
          <a:bodyPr lIns="535048" tIns="0" rIns="167203" bIns="0" anchor="t"/>
          <a:lstStyle>
            <a:lvl1pPr marL="0" indent="0">
              <a:buNone/>
              <a:defRPr sz="7300">
                <a:solidFill>
                  <a:srgbClr val="FFFFFF"/>
                </a:solidFill>
              </a:defRPr>
            </a:lvl1pPr>
            <a:lvl2pPr marL="16720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05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07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81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013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21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418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62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8514893"/>
            <a:ext cx="11308080" cy="22194317"/>
          </a:xfrm>
        </p:spPr>
        <p:txBody>
          <a:bodyPr lIns="334405"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4960" y="8514893"/>
            <a:ext cx="11308080" cy="2219431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8155140"/>
            <a:ext cx="11312526" cy="3433704"/>
          </a:xfrm>
        </p:spPr>
        <p:txBody>
          <a:bodyPr lIns="535048" anchor="ctr"/>
          <a:lstStyle>
            <a:lvl1pPr marL="0" indent="0">
              <a:buNone/>
              <a:defRPr sz="8400" b="1" cap="all" baseline="0"/>
            </a:lvl1pPr>
            <a:lvl2pPr marL="1672026" indent="0">
              <a:buNone/>
              <a:defRPr sz="7300" b="1"/>
            </a:lvl2pPr>
            <a:lvl3pPr marL="3344052" indent="0">
              <a:buNone/>
              <a:defRPr sz="6600" b="1"/>
            </a:lvl3pPr>
            <a:lvl4pPr marL="5016078" indent="0">
              <a:buNone/>
              <a:defRPr sz="5900" b="1"/>
            </a:lvl4pPr>
            <a:lvl5pPr marL="6688104" indent="0">
              <a:buNone/>
              <a:defRPr sz="5900" b="1"/>
            </a:lvl5pPr>
            <a:lvl6pPr marL="8360131" indent="0">
              <a:buNone/>
              <a:defRPr sz="5900" b="1"/>
            </a:lvl6pPr>
            <a:lvl7pPr marL="10032157" indent="0">
              <a:buNone/>
              <a:defRPr sz="5900" b="1"/>
            </a:lvl7pPr>
            <a:lvl8pPr marL="11704183" indent="0">
              <a:buNone/>
              <a:defRPr sz="5900" b="1"/>
            </a:lvl8pPr>
            <a:lvl9pPr marL="13376209" indent="0">
              <a:buNone/>
              <a:defRPr sz="59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1757658"/>
            <a:ext cx="11312526" cy="1896618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06071" y="8155140"/>
            <a:ext cx="11316970" cy="3433704"/>
          </a:xfrm>
        </p:spPr>
        <p:txBody>
          <a:bodyPr lIns="535048" anchor="ctr"/>
          <a:lstStyle>
            <a:lvl1pPr marL="0" indent="0">
              <a:buNone/>
              <a:defRPr sz="8400" b="1" cap="all" baseline="0"/>
            </a:lvl1pPr>
            <a:lvl2pPr marL="1672026" indent="0">
              <a:buNone/>
              <a:defRPr sz="7300" b="1"/>
            </a:lvl2pPr>
            <a:lvl3pPr marL="3344052" indent="0">
              <a:buNone/>
              <a:defRPr sz="6600" b="1"/>
            </a:lvl3pPr>
            <a:lvl4pPr marL="5016078" indent="0">
              <a:buNone/>
              <a:defRPr sz="5900" b="1"/>
            </a:lvl4pPr>
            <a:lvl5pPr marL="6688104" indent="0">
              <a:buNone/>
              <a:defRPr sz="5900" b="1"/>
            </a:lvl5pPr>
            <a:lvl6pPr marL="8360131" indent="0">
              <a:buNone/>
              <a:defRPr sz="5900" b="1"/>
            </a:lvl6pPr>
            <a:lvl7pPr marL="10032157" indent="0">
              <a:buNone/>
              <a:defRPr sz="5900" b="1"/>
            </a:lvl7pPr>
            <a:lvl8pPr marL="11704183" indent="0">
              <a:buNone/>
              <a:defRPr sz="5900" b="1"/>
            </a:lvl8pPr>
            <a:lvl9pPr marL="13376209" indent="0">
              <a:buNone/>
              <a:defRPr sz="59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06071" y="11757658"/>
            <a:ext cx="11316970" cy="1896618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47" y="731520"/>
            <a:ext cx="7066483" cy="4696358"/>
          </a:xfrm>
        </p:spPr>
        <p:txBody>
          <a:bodyPr vert="horz" lIns="267524" rIns="167203" bIns="0" rtlCol="0" anchor="b">
            <a:normAutofit/>
            <a:sp3d prstMaterial="matte"/>
          </a:bodyPr>
          <a:lstStyle>
            <a:lvl1pPr algn="l">
              <a:defRPr sz="73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4257" y="8367041"/>
            <a:ext cx="16577795" cy="21882648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9946" y="8304086"/>
            <a:ext cx="6912864" cy="21945600"/>
          </a:xfrm>
        </p:spPr>
        <p:txBody>
          <a:bodyPr/>
          <a:lstStyle>
            <a:lvl1pPr marL="0" indent="0">
              <a:buNone/>
              <a:defRPr sz="5100"/>
            </a:lvl1pPr>
            <a:lvl2pPr marL="1672026" indent="0">
              <a:buNone/>
              <a:defRPr sz="4400"/>
            </a:lvl2pPr>
            <a:lvl3pPr marL="3344052" indent="0">
              <a:buNone/>
              <a:defRPr sz="3700"/>
            </a:lvl3pPr>
            <a:lvl4pPr marL="5016078" indent="0">
              <a:buNone/>
              <a:defRPr sz="3300"/>
            </a:lvl4pPr>
            <a:lvl5pPr marL="6688104" indent="0">
              <a:buNone/>
              <a:defRPr sz="3300"/>
            </a:lvl5pPr>
            <a:lvl6pPr marL="8360131" indent="0">
              <a:buNone/>
              <a:defRPr sz="3300"/>
            </a:lvl6pPr>
            <a:lvl7pPr marL="10032157" indent="0">
              <a:buNone/>
              <a:defRPr sz="3300"/>
            </a:lvl7pPr>
            <a:lvl8pPr marL="11704183" indent="0">
              <a:buNone/>
              <a:defRPr sz="3300"/>
            </a:lvl8pPr>
            <a:lvl9pPr marL="13376209" indent="0">
              <a:buNone/>
              <a:defRPr sz="33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7996064" y="0"/>
            <a:ext cx="128016" cy="697870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7996064" y="0"/>
            <a:ext cx="128016" cy="697870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8" y="746151"/>
            <a:ext cx="7070420" cy="4696358"/>
          </a:xfrm>
        </p:spPr>
        <p:txBody>
          <a:bodyPr lIns="267524" bIns="0" anchor="b">
            <a:sp3d prstMaterial="matte"/>
          </a:bodyPr>
          <a:lstStyle>
            <a:lvl1pPr algn="l">
              <a:defRPr sz="73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30655" y="7127078"/>
            <a:ext cx="17492712" cy="2579132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11700"/>
            </a:lvl1pPr>
            <a:lvl2pPr marL="1672026" indent="0">
              <a:buNone/>
              <a:defRPr sz="10200"/>
            </a:lvl2pPr>
            <a:lvl3pPr marL="3344052" indent="0">
              <a:buNone/>
              <a:defRPr sz="8800"/>
            </a:lvl3pPr>
            <a:lvl4pPr marL="5016078" indent="0">
              <a:buNone/>
              <a:defRPr sz="7300"/>
            </a:lvl4pPr>
            <a:lvl5pPr marL="6688104" indent="0">
              <a:buNone/>
              <a:defRPr sz="7300"/>
            </a:lvl5pPr>
            <a:lvl6pPr marL="8360131" indent="0">
              <a:buNone/>
              <a:defRPr sz="7300"/>
            </a:lvl6pPr>
            <a:lvl7pPr marL="10032157" indent="0">
              <a:buNone/>
              <a:defRPr sz="7300"/>
            </a:lvl7pPr>
            <a:lvl8pPr marL="11704183" indent="0">
              <a:buNone/>
              <a:defRPr sz="7300"/>
            </a:lvl8pPr>
            <a:lvl9pPr marL="13376209" indent="0">
              <a:buNone/>
              <a:defRPr sz="73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858" y="8295437"/>
            <a:ext cx="6912864" cy="21945600"/>
          </a:xfrm>
        </p:spPr>
        <p:txBody>
          <a:bodyPr/>
          <a:lstStyle>
            <a:lvl1pPr marL="0" indent="0">
              <a:buNone/>
              <a:defRPr sz="5100"/>
            </a:lvl1pPr>
            <a:lvl2pPr marL="1672026" indent="0">
              <a:buNone/>
              <a:defRPr sz="4400"/>
            </a:lvl2pPr>
            <a:lvl3pPr marL="3344052" indent="0">
              <a:buNone/>
              <a:defRPr sz="3700"/>
            </a:lvl3pPr>
            <a:lvl4pPr marL="5016078" indent="0">
              <a:buNone/>
              <a:defRPr sz="3300"/>
            </a:lvl4pPr>
            <a:lvl5pPr marL="6688104" indent="0">
              <a:buNone/>
              <a:defRPr sz="3300"/>
            </a:lvl5pPr>
            <a:lvl6pPr marL="8360131" indent="0">
              <a:buNone/>
              <a:defRPr sz="3300"/>
            </a:lvl6pPr>
            <a:lvl7pPr marL="10032157" indent="0">
              <a:buNone/>
              <a:defRPr sz="3300"/>
            </a:lvl7pPr>
            <a:lvl8pPr marL="11704183" indent="0">
              <a:buNone/>
              <a:defRPr sz="3300"/>
            </a:lvl8pPr>
            <a:lvl9pPr marL="13376209" indent="0">
              <a:buNone/>
              <a:defRPr sz="33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0858" y="5618074"/>
            <a:ext cx="7066483" cy="965606"/>
          </a:xfrm>
        </p:spPr>
        <p:txBody>
          <a:bodyPr/>
          <a:lstStyle/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96064" y="0"/>
            <a:ext cx="128016" cy="329184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7996064" y="0"/>
            <a:ext cx="128016" cy="329184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00262" y="5618074"/>
            <a:ext cx="14542618" cy="96560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350119" y="5618074"/>
            <a:ext cx="2054819" cy="965606"/>
          </a:xfrm>
        </p:spPr>
        <p:txBody>
          <a:bodyPr/>
          <a:lstStyle/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6892296"/>
            <a:ext cx="25603200" cy="21945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3"/>
            <a:ext cx="25603197" cy="688191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4405" tIns="167203" rIns="334405" bIns="167203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0160" y="731520"/>
            <a:ext cx="23042880" cy="6005098"/>
          </a:xfrm>
          <a:prstGeom prst="rect">
            <a:avLst/>
          </a:prstGeom>
        </p:spPr>
        <p:txBody>
          <a:bodyPr vert="horz" lIns="334405" tIns="167203" rIns="167203" bIns="167203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8520919"/>
            <a:ext cx="23042880" cy="22202923"/>
          </a:xfrm>
          <a:prstGeom prst="rect">
            <a:avLst/>
          </a:prstGeom>
        </p:spPr>
        <p:txBody>
          <a:bodyPr vert="horz" lIns="200643" tIns="334405" rIns="334405" bIns="167203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0160" y="31089595"/>
            <a:ext cx="5974080" cy="1316736"/>
          </a:xfrm>
          <a:prstGeom prst="rect">
            <a:avLst/>
          </a:prstGeom>
        </p:spPr>
        <p:txBody>
          <a:bodyPr vert="horz" lIns="401286" tIns="167203" rIns="167203" bIns="0" rtlCol="0" anchor="b"/>
          <a:lstStyle>
            <a:lvl1pPr algn="l" eaLnBrk="1" latinLnBrk="0" hangingPunct="1">
              <a:defRPr kumimoji="0" sz="4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5E79716-40E2-4450-B1BB-80FF117A66E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93670" y="31089595"/>
            <a:ext cx="15421613" cy="1316736"/>
          </a:xfrm>
          <a:prstGeom prst="rect">
            <a:avLst/>
          </a:prstGeom>
        </p:spPr>
        <p:txBody>
          <a:bodyPr vert="horz" lIns="167203" tIns="167203" rIns="167203" bIns="0" rtlCol="0" anchor="b"/>
          <a:lstStyle>
            <a:lvl1pPr algn="l" eaLnBrk="1" latinLnBrk="0" hangingPunct="1">
              <a:defRPr kumimoji="0" sz="4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72309" y="31089595"/>
            <a:ext cx="2054819" cy="1316736"/>
          </a:xfrm>
          <a:prstGeom prst="rect">
            <a:avLst/>
          </a:prstGeom>
        </p:spPr>
        <p:txBody>
          <a:bodyPr vert="horz" lIns="334405" tIns="167203" rIns="334405" bIns="0" rtlCol="0" anchor="b"/>
          <a:lstStyle>
            <a:lvl1pPr algn="r" eaLnBrk="1" latinLnBrk="0" hangingPunct="1">
              <a:defRPr kumimoji="0" sz="44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D76F3BE-8102-431B-A910-6404B1A08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16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1605145" indent="-1170418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675242" indent="-100321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3645017" indent="-836013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4447589" indent="-66881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5216721" indent="-66881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73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5952413" indent="-66881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6688104" indent="-66881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6" indent="-66881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8159487" indent="-66881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6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1.png"/><Relationship Id="rId39" Type="http://schemas.openxmlformats.org/officeDocument/2006/relationships/image" Target="../media/image270.png"/><Relationship Id="rId21" Type="http://schemas.openxmlformats.org/officeDocument/2006/relationships/image" Target="../media/image50.png"/><Relationship Id="rId34" Type="http://schemas.openxmlformats.org/officeDocument/2006/relationships/image" Target="../media/image28.png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55" Type="http://schemas.openxmlformats.org/officeDocument/2006/relationships/image" Target="../media/image43.jpeg"/><Relationship Id="rId63" Type="http://schemas.openxmlformats.org/officeDocument/2006/relationships/image" Target="../media/image5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11.png"/><Relationship Id="rId29" Type="http://schemas.openxmlformats.org/officeDocument/2006/relationships/image" Target="../media/image18.png"/><Relationship Id="rId41" Type="http://schemas.openxmlformats.org/officeDocument/2006/relationships/image" Target="../media/image29.png"/><Relationship Id="rId54" Type="http://schemas.openxmlformats.org/officeDocument/2006/relationships/image" Target="../media/image42.png"/><Relationship Id="rId6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0.png"/><Relationship Id="rId32" Type="http://schemas.openxmlformats.org/officeDocument/2006/relationships/image" Target="../media/image26.png"/><Relationship Id="rId37" Type="http://schemas.openxmlformats.org/officeDocument/2006/relationships/image" Target="../media/image50.png"/><Relationship Id="rId40" Type="http://schemas.openxmlformats.org/officeDocument/2006/relationships/image" Target="../media/image280.png"/><Relationship Id="rId45" Type="http://schemas.openxmlformats.org/officeDocument/2006/relationships/image" Target="../media/image33.png"/><Relationship Id="rId53" Type="http://schemas.openxmlformats.org/officeDocument/2006/relationships/image" Target="../media/image41.png"/><Relationship Id="rId58" Type="http://schemas.openxmlformats.org/officeDocument/2006/relationships/image" Target="../media/image4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19.png"/><Relationship Id="rId28" Type="http://schemas.openxmlformats.org/officeDocument/2006/relationships/image" Target="../media/image23.png"/><Relationship Id="rId36" Type="http://schemas.openxmlformats.org/officeDocument/2006/relationships/image" Target="../media/image111.png"/><Relationship Id="rId49" Type="http://schemas.openxmlformats.org/officeDocument/2006/relationships/image" Target="../media/image37.png"/><Relationship Id="rId57" Type="http://schemas.openxmlformats.org/officeDocument/2006/relationships/image" Target="../media/image45.png"/><Relationship Id="rId61" Type="http://schemas.openxmlformats.org/officeDocument/2006/relationships/image" Target="../media/image49.png"/><Relationship Id="rId10" Type="http://schemas.openxmlformats.org/officeDocument/2006/relationships/image" Target="../media/image9.png"/><Relationship Id="rId19" Type="http://schemas.openxmlformats.org/officeDocument/2006/relationships/image" Target="../media/image110.png"/><Relationship Id="rId31" Type="http://schemas.openxmlformats.org/officeDocument/2006/relationships/image" Target="../media/image25.png"/><Relationship Id="rId44" Type="http://schemas.openxmlformats.org/officeDocument/2006/relationships/image" Target="../media/image32.png"/><Relationship Id="rId52" Type="http://schemas.openxmlformats.org/officeDocument/2006/relationships/image" Target="../media/image40.png"/><Relationship Id="rId60" Type="http://schemas.openxmlformats.org/officeDocument/2006/relationships/image" Target="../media/image4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51.png"/><Relationship Id="rId27" Type="http://schemas.openxmlformats.org/officeDocument/2006/relationships/image" Target="../media/image22.png"/><Relationship Id="rId30" Type="http://schemas.openxmlformats.org/officeDocument/2006/relationships/image" Target="../media/image24.png"/><Relationship Id="rId35" Type="http://schemas.openxmlformats.org/officeDocument/2006/relationships/image" Target="../media/image110.png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56" Type="http://schemas.openxmlformats.org/officeDocument/2006/relationships/image" Target="../media/image44.png"/><Relationship Id="rId8" Type="http://schemas.openxmlformats.org/officeDocument/2006/relationships/image" Target="../media/image7.png"/><Relationship Id="rId51" Type="http://schemas.openxmlformats.org/officeDocument/2006/relationships/image" Target="../media/image39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140.png"/><Relationship Id="rId33" Type="http://schemas.openxmlformats.org/officeDocument/2006/relationships/image" Target="../media/image27.png"/><Relationship Id="rId38" Type="http://schemas.openxmlformats.org/officeDocument/2006/relationships/image" Target="../media/image51.png"/><Relationship Id="rId46" Type="http://schemas.openxmlformats.org/officeDocument/2006/relationships/image" Target="../media/image34.png"/><Relationship Id="rId5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00100" y="914400"/>
            <a:ext cx="24193500" cy="25146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The Profit Maximizing Cutoff in Observable Queues with State Dependent Pricing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  <a:p>
            <a:pPr algn="ctr"/>
            <a:r>
              <a:rPr lang="en-US" sz="3000" kern="0" dirty="0" smtClean="0">
                <a:solidFill>
                  <a:schemeClr val="bg1"/>
                </a:solidFill>
              </a:rPr>
              <a:t>Christian </a:t>
            </a:r>
            <a:r>
              <a:rPr lang="en-US" sz="3000" kern="0" dirty="0" err="1" smtClean="0">
                <a:solidFill>
                  <a:schemeClr val="bg1"/>
                </a:solidFill>
              </a:rPr>
              <a:t>Borgs</a:t>
            </a:r>
            <a:r>
              <a:rPr lang="en-US" sz="3000" kern="0" dirty="0" smtClean="0">
                <a:solidFill>
                  <a:schemeClr val="bg1"/>
                </a:solidFill>
              </a:rPr>
              <a:t> (MSR-NE)     Jennifer T. </a:t>
            </a:r>
            <a:r>
              <a:rPr lang="en-US" sz="3000" kern="0" dirty="0" err="1" smtClean="0">
                <a:solidFill>
                  <a:schemeClr val="bg1"/>
                </a:solidFill>
              </a:rPr>
              <a:t>Chayes</a:t>
            </a:r>
            <a:r>
              <a:rPr lang="en-US" sz="3000" kern="0" dirty="0" smtClean="0">
                <a:solidFill>
                  <a:schemeClr val="bg1"/>
                </a:solidFill>
              </a:rPr>
              <a:t> (MSR-NE)     Sherwin </a:t>
            </a:r>
            <a:r>
              <a:rPr lang="en-US" sz="3000" kern="0" dirty="0" err="1" smtClean="0">
                <a:solidFill>
                  <a:schemeClr val="bg1"/>
                </a:solidFill>
              </a:rPr>
              <a:t>Doroudi</a:t>
            </a:r>
            <a:r>
              <a:rPr lang="en-US" sz="3000" kern="0" dirty="0" smtClean="0">
                <a:solidFill>
                  <a:schemeClr val="bg1"/>
                </a:solidFill>
              </a:rPr>
              <a:t> (CMU-</a:t>
            </a:r>
            <a:r>
              <a:rPr lang="en-US" sz="3000" kern="0" dirty="0" err="1" smtClean="0">
                <a:solidFill>
                  <a:schemeClr val="bg1"/>
                </a:solidFill>
              </a:rPr>
              <a:t>Tepper</a:t>
            </a:r>
            <a:r>
              <a:rPr lang="en-US" sz="3000" kern="0" dirty="0" smtClean="0">
                <a:solidFill>
                  <a:schemeClr val="bg1"/>
                </a:solidFill>
              </a:rPr>
              <a:t>)     </a:t>
            </a:r>
            <a:r>
              <a:rPr lang="en-US" sz="3000" kern="0" dirty="0" err="1" smtClean="0">
                <a:solidFill>
                  <a:schemeClr val="bg1"/>
                </a:solidFill>
              </a:rPr>
              <a:t>Mor</a:t>
            </a:r>
            <a:r>
              <a:rPr lang="en-US" sz="3000" kern="0" dirty="0" smtClean="0">
                <a:solidFill>
                  <a:schemeClr val="bg1"/>
                </a:solidFill>
              </a:rPr>
              <a:t> </a:t>
            </a:r>
            <a:r>
              <a:rPr lang="en-US" sz="3000" kern="0" dirty="0" err="1" smtClean="0">
                <a:solidFill>
                  <a:schemeClr val="bg1"/>
                </a:solidFill>
              </a:rPr>
              <a:t>Harchol-Balter</a:t>
            </a:r>
            <a:r>
              <a:rPr lang="en-US" sz="3000" kern="0" dirty="0" smtClean="0">
                <a:solidFill>
                  <a:schemeClr val="bg1"/>
                </a:solidFill>
              </a:rPr>
              <a:t> (CMU-CS)     </a:t>
            </a:r>
            <a:r>
              <a:rPr lang="en-US" sz="3000" kern="0" dirty="0" err="1" smtClean="0">
                <a:solidFill>
                  <a:schemeClr val="bg1"/>
                </a:solidFill>
              </a:rPr>
              <a:t>Kuang</a:t>
            </a:r>
            <a:r>
              <a:rPr lang="en-US" sz="3000" kern="0" dirty="0" smtClean="0">
                <a:solidFill>
                  <a:schemeClr val="bg1"/>
                </a:solidFill>
              </a:rPr>
              <a:t> </a:t>
            </a:r>
            <a:r>
              <a:rPr lang="en-US" sz="3000" kern="0" dirty="0" err="1" smtClean="0">
                <a:solidFill>
                  <a:schemeClr val="bg1"/>
                </a:solidFill>
              </a:rPr>
              <a:t>Xu</a:t>
            </a:r>
            <a:r>
              <a:rPr lang="en-US" sz="3000" kern="0" dirty="0" smtClean="0">
                <a:solidFill>
                  <a:schemeClr val="bg1"/>
                </a:solidFill>
              </a:rPr>
              <a:t> (MIT-LIDS)</a:t>
            </a:r>
          </a:p>
          <a:p>
            <a:pPr algn="ctr"/>
            <a:endParaRPr lang="en-US" sz="3000" kern="0" dirty="0">
              <a:solidFill>
                <a:schemeClr val="bg1"/>
              </a:solidFill>
            </a:endParaRPr>
          </a:p>
          <a:p>
            <a:pPr algn="ctr"/>
            <a:r>
              <a:rPr lang="en-US" sz="3000" kern="0" dirty="0" smtClean="0">
                <a:solidFill>
                  <a:srgbClr val="FFC800"/>
                </a:solidFill>
              </a:rPr>
              <a:t>Support provided by Microsoft Computational Thinking grant</a:t>
            </a:r>
            <a:endParaRPr lang="en-US" sz="3000" dirty="0">
              <a:solidFill>
                <a:srgbClr val="FFC8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447675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1. Background &amp; Motivation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601700" y="447675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4. Problem Statement &amp; Approach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p:pic>
        <p:nvPicPr>
          <p:cNvPr id="5" name="Picture 2" descr="http://www.clker.com/cliparts/2/7/1/0/11949849491786662466cloud_jon_phillips_01.svg.h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79" y="6400800"/>
            <a:ext cx="4953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usiness-clipart.com/business_clipart_images/wallet_with_money_and_credit_cards_0515-1002-2013-1151_SMU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75" y="8694043"/>
            <a:ext cx="598774" cy="75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clker.com/cliparts/9/a/6/0/1194986489671913504blueman_107_01.svg.h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51147" y="8003233"/>
            <a:ext cx="735302" cy="1369367"/>
          </a:xfrm>
          <a:prstGeom prst="rect">
            <a:avLst/>
          </a:prstGeom>
          <a:noFill/>
          <a:effectLst>
            <a:glow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49" y="7528672"/>
            <a:ext cx="3171911" cy="100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58719" y="9444335"/>
            <a:ext cx="480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CLOUD COMPUTING SERVICE</a:t>
            </a:r>
            <a:endParaRPr lang="en-US" sz="2400" b="1" dirty="0"/>
          </a:p>
        </p:txBody>
      </p:sp>
      <p:pic>
        <p:nvPicPr>
          <p:cNvPr id="10" name="Picture 8" descr="C:\Users\Sherwin Doroudi\Downloads\user_full_pause_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49" y="7858166"/>
            <a:ext cx="455998" cy="45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Sherwin Doroudi\Downloads\user_full_pause_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181" y="7858166"/>
            <a:ext cx="455998" cy="45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Sherwin Doroudi\Downloads\user_full_pause_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22" y="7858767"/>
            <a:ext cx="455998" cy="45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Sherwin Doroudi\Downloads\user_full_run_25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253" y="7858166"/>
            <a:ext cx="449085" cy="44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Sherwin Doroudi\Downloads\buy_256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06216" y="6096000"/>
            <a:ext cx="904233" cy="90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895649" y="616996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CHARGE ENTRY PRICE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61417" y="6789003"/>
            <a:ext cx="213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OBSERVABLE QUEUE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7163725"/>
            <a:ext cx="2823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DELAY </a:t>
            </a:r>
          </a:p>
          <a:p>
            <a:r>
              <a:rPr lang="en-US" sz="2400" b="1" dirty="0" smtClean="0"/>
              <a:t>SENSITIVE</a:t>
            </a:r>
          </a:p>
          <a:p>
            <a:r>
              <a:rPr lang="en-US" sz="2400" b="1" dirty="0" smtClean="0"/>
              <a:t>CUSTOMERS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8617803"/>
            <a:ext cx="1804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w/ LIMITED </a:t>
            </a:r>
          </a:p>
          <a:p>
            <a:r>
              <a:rPr lang="en-US" sz="2400" b="1" dirty="0" smtClean="0"/>
              <a:t>BUDGET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5389" y="10124182"/>
            <a:ext cx="7248531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GOAL: </a:t>
            </a:r>
            <a:r>
              <a:rPr lang="en-US" sz="3200" dirty="0" smtClean="0"/>
              <a:t>Choose prices and </a:t>
            </a:r>
            <a:r>
              <a:rPr lang="en-US" sz="3200" dirty="0" smtClean="0"/>
              <a:t>admissions</a:t>
            </a:r>
          </a:p>
          <a:p>
            <a:r>
              <a:rPr lang="en-US" sz="3200" dirty="0" smtClean="0"/>
              <a:t>                polic</a:t>
            </a:r>
            <a:r>
              <a:rPr lang="en-US" sz="3200" dirty="0" smtClean="0"/>
              <a:t>y </a:t>
            </a:r>
            <a:r>
              <a:rPr lang="en-US" sz="3200" dirty="0" smtClean="0"/>
              <a:t>to maximize profits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48" y="7093803"/>
            <a:ext cx="961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Hmm… </a:t>
            </a:r>
          </a:p>
          <a:p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should</a:t>
            </a:r>
          </a:p>
          <a:p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join?</a:t>
            </a:r>
            <a:endParaRPr lang="en-US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95400" y="1203960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2. The </a:t>
            </a:r>
            <a:r>
              <a:rPr kumimoji="0" lang="en-US" sz="5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Queueing</a:t>
            </a: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 Model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ontent Placeholder 2"/>
              <p:cNvSpPr txBox="1">
                <a:spLocks/>
              </p:cNvSpPr>
              <p:nvPr/>
            </p:nvSpPr>
            <p:spPr>
              <a:xfrm>
                <a:off x="2606406" y="13788108"/>
                <a:ext cx="8229600" cy="4625609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𝑀</m:t>
                    </m:r>
                    <m:r>
                      <a: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/</m:t>
                    </m:r>
                    <m:r>
                      <a: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𝑀</m:t>
                    </m:r>
                    <m:r>
                      <a:rPr kumimoji="0" lang="en-US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/1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 queue</a:t>
                </a: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All customers are identical with parameters:</a:t>
                </a: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406" y="13788108"/>
                <a:ext cx="8229600" cy="4625609"/>
              </a:xfrm>
              <a:prstGeom prst="rect">
                <a:avLst/>
              </a:prstGeom>
              <a:blipFill rotWithShape="1">
                <a:blip r:embed="rId10"/>
                <a:stretch>
                  <a:fillRect l="-74"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901806" y="15845508"/>
                <a:ext cx="545105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4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                                   </m:t>
                      </m:r>
                      <m:r>
                        <a:rPr kumimoji="0" lang="en-US" sz="4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806" y="15845508"/>
                <a:ext cx="5451052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" descr="http://www.business-clipart.com/business_clipart_images/wallet_with_money_and_credit_cards_0515-1002-2013-1151_SMU.jp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0070C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04" y="15845508"/>
            <a:ext cx="598774" cy="75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2898621" y="1655551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Value for receiving service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0028" y="16555509"/>
            <a:ext cx="3518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Waiting cost per unit time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9083406" y="15845508"/>
                <a:ext cx="12003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kumimoji="0" 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406" y="15845508"/>
                <a:ext cx="1200380" cy="76944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695" y="13696780"/>
            <a:ext cx="3171911" cy="100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282826" y="13907256"/>
                <a:ext cx="12003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𝜆</m:t>
                      </m:r>
                      <m:r>
                        <a:rPr kumimoji="0" lang="en-US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826" y="13907256"/>
                <a:ext cx="1200380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8924120" y="14626308"/>
                <a:ext cx="1149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𝜇</m:t>
                      </m:r>
                    </m:oMath>
                  </m:oMathPara>
                </a14:m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120" y="14626308"/>
                <a:ext cx="1149886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6" descr="http://www.clker.com/cliparts/9/a/6/0/1194986489671913504blueman_107_01.svg.h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41298" y="17071033"/>
            <a:ext cx="735302" cy="1369367"/>
          </a:xfrm>
          <a:prstGeom prst="rect">
            <a:avLst/>
          </a:prstGeom>
          <a:noFill/>
          <a:effectLst>
            <a:glow>
              <a:sysClr val="windowText" lastClr="0000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3522829" y="17295168"/>
                <a:ext cx="2731027" cy="1077218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I wait only if:</a:t>
                </a:r>
              </a:p>
              <a:p>
                <a:endParaRPr lang="en-US" sz="2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+1)+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𝑉</m:t>
                      </m:r>
                    </m:oMath>
                  </m:oMathPara>
                </a14:m>
                <a:endParaRPr lang="en-US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829" y="17295168"/>
                <a:ext cx="2731027" cy="1077218"/>
              </a:xfrm>
              <a:prstGeom prst="rect">
                <a:avLst/>
              </a:prstGeom>
              <a:blipFill rotWithShape="1">
                <a:blip r:embed="rId15"/>
                <a:stretch>
                  <a:fillRect l="-2222" t="-1676" b="-726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949806" y="14782342"/>
            <a:ext cx="940334" cy="369332"/>
          </a:xfrm>
          <a:prstGeom prst="rect">
            <a:avLst/>
          </a:prstGeom>
          <a:noFill/>
          <a:ln w="28575">
            <a:solidFill>
              <a:srgbClr val="E66C7D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66C7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WLOG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90141" y="14967008"/>
            <a:ext cx="1345665" cy="0"/>
          </a:xfrm>
          <a:prstGeom prst="straightConnector1">
            <a:avLst/>
          </a:prstGeom>
          <a:noFill/>
          <a:ln w="28575" cap="rnd" cmpd="sng" algn="ctr">
            <a:solidFill>
              <a:srgbClr val="E66C7D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>
          <a:xfrm>
            <a:off x="8169006" y="15845508"/>
            <a:ext cx="609600" cy="457200"/>
          </a:xfrm>
          <a:prstGeom prst="straightConnector1">
            <a:avLst/>
          </a:prstGeom>
          <a:noFill/>
          <a:ln w="28575" cap="rnd" cmpd="sng" algn="ctr">
            <a:solidFill>
              <a:srgbClr val="E66C7D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>
          <a:xfrm>
            <a:off x="7293360" y="15151674"/>
            <a:ext cx="266046" cy="236634"/>
          </a:xfrm>
          <a:prstGeom prst="straightConnector1">
            <a:avLst/>
          </a:prstGeom>
          <a:noFill/>
          <a:ln w="28575" cap="rnd" cmpd="sng" algn="ctr">
            <a:solidFill>
              <a:srgbClr val="E66C7D">
                <a:lumMod val="50000"/>
              </a:srgbClr>
            </a:solidFill>
            <a:prstDash val="solid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9472439" y="14674620"/>
                <a:ext cx="1149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439" y="14674620"/>
                <a:ext cx="1149886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6645579" y="17295168"/>
                <a:ext cx="4251594" cy="1077218"/>
              </a:xfrm>
              <a:prstGeom prst="rect">
                <a:avLst/>
              </a:prstGeom>
              <a:noFill/>
              <a:ln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𝑝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: price customers must pay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𝑛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: # of customers in (state of) system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579" y="17295168"/>
                <a:ext cx="4251594" cy="1077218"/>
              </a:xfrm>
              <a:prstGeom prst="rect">
                <a:avLst/>
              </a:prstGeom>
              <a:blipFill rotWithShape="1">
                <a:blip r:embed="rId17"/>
                <a:stretch>
                  <a:fillRect t="-2235" b="-8380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H="1" flipV="1">
            <a:off x="3218441" y="17218224"/>
            <a:ext cx="304388" cy="76944"/>
          </a:xfrm>
          <a:prstGeom prst="line">
            <a:avLst/>
          </a:prstGeom>
          <a:noFill/>
          <a:ln w="6350" cap="rnd" cmpd="sng" algn="ctr">
            <a:solidFill>
              <a:srgbClr val="5A6378"/>
            </a:solidFill>
            <a:prstDash val="solid"/>
          </a:ln>
          <a:effectLst/>
        </p:spPr>
      </p:cxnSp>
      <p:sp>
        <p:nvSpPr>
          <p:cNvPr id="59" name="Rounded Rectangle 58"/>
          <p:cNvSpPr/>
          <p:nvPr/>
        </p:nvSpPr>
        <p:spPr>
          <a:xfrm>
            <a:off x="1295400" y="1901190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3. How to Price?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2305819" y="20654665"/>
                <a:ext cx="8305800" cy="830997"/>
              </a:xfrm>
              <a:prstGeom prst="rect">
                <a:avLst/>
              </a:prstGeom>
              <a:solidFill>
                <a:srgbClr val="F0AD00"/>
              </a:solidFill>
              <a:ln w="28575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Charge as much as customers are willing to pay in each state:   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en-US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= 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𝑉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−(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𝑛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+1)</m:t>
                    </m:r>
                  </m:oMath>
                </a14:m>
                <a:endPara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819" y="20654665"/>
                <a:ext cx="8305800" cy="830997"/>
              </a:xfrm>
              <a:prstGeom prst="rect">
                <a:avLst/>
              </a:prstGeom>
              <a:blipFill rotWithShape="1">
                <a:blip r:embed="rId18"/>
                <a:stretch>
                  <a:fillRect l="-219" t="-4225" r="-3801" b="-6338"/>
                </a:stretch>
              </a:blipFill>
              <a:ln w="28575"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305819" y="24688800"/>
            <a:ext cx="8305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Answer: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Cutoff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 pitchFamily="2" charset="2"/>
              </a:rPr>
              <a:t>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 pitchFamily="2" charset="2"/>
              </a:rPr>
              <a:t>shorter queue  high prices more often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37232" y="22009182"/>
            <a:ext cx="4264225" cy="1200329"/>
            <a:chOff x="1369106" y="4349231"/>
            <a:chExt cx="4264225" cy="1200329"/>
          </a:xfrm>
        </p:grpSpPr>
        <p:sp>
          <p:nvSpPr>
            <p:cNvPr id="103" name="Oval 102"/>
            <p:cNvSpPr/>
            <p:nvPr/>
          </p:nvSpPr>
          <p:spPr>
            <a:xfrm>
              <a:off x="1369106" y="4711003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06548" y="4711003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/>
                <p:cNvSpPr txBox="1"/>
                <p:nvPr/>
              </p:nvSpPr>
              <p:spPr>
                <a:xfrm>
                  <a:off x="1424637" y="4741298"/>
                  <a:ext cx="3593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4637" y="4741298"/>
                  <a:ext cx="359394" cy="369332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6" name="Freeform 105"/>
            <p:cNvSpPr/>
            <p:nvPr/>
          </p:nvSpPr>
          <p:spPr>
            <a:xfrm>
              <a:off x="1844822" y="4770165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7" name="Freeform 106"/>
            <p:cNvSpPr/>
            <p:nvPr/>
          </p:nvSpPr>
          <p:spPr>
            <a:xfrm rot="10800000">
              <a:off x="1842953" y="4973913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330141" y="4707604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160664" y="4707604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798938" y="4766766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11" name="Freeform 110"/>
            <p:cNvSpPr/>
            <p:nvPr/>
          </p:nvSpPr>
          <p:spPr>
            <a:xfrm rot="10800000">
              <a:off x="4797069" y="4970514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2263184" y="4741660"/>
                  <a:ext cx="3593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3184" y="4741660"/>
                  <a:ext cx="359394" cy="369332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Box 112"/>
                <p:cNvSpPr txBox="1"/>
                <p:nvPr/>
              </p:nvSpPr>
              <p:spPr>
                <a:xfrm>
                  <a:off x="4286851" y="4799454"/>
                  <a:ext cx="50828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6851" y="4799454"/>
                  <a:ext cx="508280" cy="24622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/>
                <p:cNvSpPr txBox="1"/>
                <p:nvPr/>
              </p:nvSpPr>
              <p:spPr>
                <a:xfrm>
                  <a:off x="5192609" y="4741660"/>
                  <a:ext cx="364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2609" y="4741660"/>
                  <a:ext cx="364522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1809437" y="4349231"/>
                  <a:ext cx="39711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𝝀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9437" y="4349231"/>
                  <a:ext cx="397112" cy="1200329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Box 115"/>
                <p:cNvSpPr txBox="1"/>
                <p:nvPr/>
              </p:nvSpPr>
              <p:spPr>
                <a:xfrm>
                  <a:off x="4795131" y="4349231"/>
                  <a:ext cx="39711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𝝀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131" y="4349231"/>
                  <a:ext cx="397112" cy="1200329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3372619" y="22764053"/>
            <a:ext cx="4726239" cy="428669"/>
            <a:chOff x="1204493" y="5104102"/>
            <a:chExt cx="4726239" cy="4286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1204493" y="5104102"/>
                  <a:ext cx="13919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−1</m:t>
                      </m:r>
                    </m:oMath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4493" y="5104102"/>
                  <a:ext cx="1391950" cy="36933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l="-350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/>
                <p:cNvSpPr txBox="1"/>
                <p:nvPr/>
              </p:nvSpPr>
              <p:spPr>
                <a:xfrm>
                  <a:off x="2077569" y="5107231"/>
                  <a:ext cx="10900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−2</m:t>
                      </m:r>
                    </m:oMath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7569" y="5107231"/>
                  <a:ext cx="1090018" cy="369332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l="-4469"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4149083" y="5150939"/>
                  <a:ext cx="1408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𝑘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−2</m:t>
                      </m:r>
                    </m:oMath>
                  </a14:m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9083" y="5150939"/>
                  <a:ext cx="1408048" cy="369332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l="-3463"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TextBox 120"/>
                <p:cNvSpPr txBox="1"/>
                <p:nvPr/>
              </p:nvSpPr>
              <p:spPr>
                <a:xfrm>
                  <a:off x="5014493" y="5163439"/>
                  <a:ext cx="9162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𝑘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−1</m:t>
                      </m:r>
                    </m:oMath>
                  </a14:m>
                  <a:endPara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4493" y="5163439"/>
                  <a:ext cx="916239" cy="369332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l="-5333"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2" name="Oval 121"/>
          <p:cNvSpPr/>
          <p:nvPr/>
        </p:nvSpPr>
        <p:spPr>
          <a:xfrm>
            <a:off x="5410682" y="22558629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591657" y="22558629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5782157" y="22558629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7401161" y="22014597"/>
            <a:ext cx="467258" cy="1197886"/>
          </a:xfrm>
          <a:prstGeom prst="line">
            <a:avLst/>
          </a:prstGeom>
          <a:noFill/>
          <a:ln w="57150" cap="rnd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126" name="Freeform 125"/>
          <p:cNvSpPr/>
          <p:nvPr/>
        </p:nvSpPr>
        <p:spPr>
          <a:xfrm>
            <a:off x="4847341" y="22439551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7" name="Freeform 126"/>
          <p:cNvSpPr/>
          <p:nvPr/>
        </p:nvSpPr>
        <p:spPr>
          <a:xfrm rot="10800000">
            <a:off x="4845472" y="22643299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6130066" y="22430116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29" name="Freeform 128"/>
          <p:cNvSpPr/>
          <p:nvPr/>
        </p:nvSpPr>
        <p:spPr>
          <a:xfrm rot="10800000">
            <a:off x="6128197" y="22633864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/>
              <p:cNvSpPr txBox="1"/>
              <p:nvPr/>
            </p:nvSpPr>
            <p:spPr>
              <a:xfrm>
                <a:off x="4829657" y="22009182"/>
                <a:ext cx="3971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𝝀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657" y="22009182"/>
                <a:ext cx="397112" cy="120032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1" name="TextBox 130"/>
              <p:cNvSpPr txBox="1"/>
              <p:nvPr/>
            </p:nvSpPr>
            <p:spPr>
              <a:xfrm>
                <a:off x="6108945" y="22009182"/>
                <a:ext cx="3971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𝝀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45" y="22009182"/>
                <a:ext cx="397112" cy="120032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/>
              <p:cNvSpPr txBox="1"/>
              <p:nvPr/>
            </p:nvSpPr>
            <p:spPr>
              <a:xfrm>
                <a:off x="7176213" y="21645265"/>
                <a:ext cx="1303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66C7D">
                        <a:lumMod val="50000"/>
                      </a:srgbClr>
                    </a:solidFill>
                    <a:effectLst/>
                    <a:uLnTx/>
                    <a:uFillTx/>
                  </a:rPr>
                  <a:t>Cutoff at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E66C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𝑘</m:t>
                    </m:r>
                  </m:oMath>
                </a14:m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E66C7D">
                        <a:lumMod val="50000"/>
                      </a:srgbClr>
                    </a:solidFill>
                    <a:effectLst/>
                    <a:uLnTx/>
                    <a:uFillTx/>
                  </a:rPr>
                  <a:t> 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E66C7D">
                      <a:lumMod val="50000"/>
                    </a:srgbClr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213" y="21645265"/>
                <a:ext cx="1303562" cy="369332"/>
              </a:xfrm>
              <a:prstGeom prst="rect">
                <a:avLst/>
              </a:prstGeom>
              <a:blipFill rotWithShape="1">
                <a:blip r:embed="rId31"/>
                <a:stretch>
                  <a:fillRect l="-373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Oval 132"/>
          <p:cNvSpPr/>
          <p:nvPr/>
        </p:nvSpPr>
        <p:spPr>
          <a:xfrm>
            <a:off x="8365475" y="22561601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8546450" y="22561601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8736950" y="22561601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6" name="Freeform 135"/>
          <p:cNvSpPr/>
          <p:nvPr/>
        </p:nvSpPr>
        <p:spPr>
          <a:xfrm>
            <a:off x="7802134" y="22442523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37" name="Freeform 136"/>
          <p:cNvSpPr/>
          <p:nvPr/>
        </p:nvSpPr>
        <p:spPr>
          <a:xfrm rot="10800000">
            <a:off x="7800265" y="22646271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/>
              <p:cNvSpPr txBox="1"/>
              <p:nvPr/>
            </p:nvSpPr>
            <p:spPr>
              <a:xfrm>
                <a:off x="7784450" y="22012154"/>
                <a:ext cx="3971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𝝀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450" y="22012154"/>
                <a:ext cx="397112" cy="120032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/>
              <p:cNvSpPr txBox="1"/>
              <p:nvPr/>
            </p:nvSpPr>
            <p:spPr>
              <a:xfrm>
                <a:off x="2305819" y="23474065"/>
                <a:ext cx="8305800" cy="830997"/>
              </a:xfrm>
              <a:prstGeom prst="rect">
                <a:avLst/>
              </a:prstGeom>
              <a:solidFill>
                <a:srgbClr val="F0AD00"/>
              </a:solidFill>
              <a:ln w="28575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But… we use an explicit early cutoff at state</a:t>
                </a: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𝑘</m:t>
                    </m:r>
                  </m:oMath>
                </a14:m>
                <a:r>
                  <a:rPr kumimoji="0" 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Why?</a:t>
                </a:r>
              </a:p>
            </p:txBody>
          </p:sp>
        </mc:Choice>
        <mc:Fallback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819" y="23474065"/>
                <a:ext cx="8305800" cy="830997"/>
              </a:xfrm>
              <a:prstGeom prst="rect">
                <a:avLst/>
              </a:prstGeom>
              <a:blipFill rotWithShape="1">
                <a:blip r:embed="rId33"/>
                <a:stretch>
                  <a:fillRect t="-4255" b="-13475"/>
                </a:stretch>
              </a:blipFill>
              <a:ln w="28575"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TextBox 177"/>
          <p:cNvSpPr txBox="1"/>
          <p:nvPr/>
        </p:nvSpPr>
        <p:spPr>
          <a:xfrm>
            <a:off x="2316525" y="25679400"/>
            <a:ext cx="8305800" cy="461665"/>
          </a:xfrm>
          <a:prstGeom prst="rect">
            <a:avLst/>
          </a:prstGeom>
          <a:solidFill>
            <a:srgbClr val="F0AD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 how much do we make?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9" name="TextBox 178"/>
              <p:cNvSpPr txBox="1"/>
              <p:nvPr/>
            </p:nvSpPr>
            <p:spPr>
              <a:xfrm>
                <a:off x="2316525" y="27600487"/>
                <a:ext cx="8305800" cy="15079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B76D">
                        <a:lumMod val="75000"/>
                      </a:srgbClr>
                    </a:solidFill>
                    <a:effectLst/>
                    <a:uLnTx/>
                    <a:uFillTx/>
                  </a:rPr>
                  <a:t>Earning rate 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= (arrival rate)  x  (average price charged)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𝑘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,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𝜆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,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6BB76D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𝑉</m:t>
                          </m:r>
                        </m:e>
                      </m:d>
                      <m:r>
                        <a:rPr kumimoji="0" lang="en-US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r>
                        <a:rPr kumimoji="0" lang="en-US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𝜆</m:t>
                      </m:r>
                      <m:r>
                        <a:rPr kumimoji="0" lang="en-US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𝑛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𝑘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{</m:t>
                          </m:r>
                          <m:sSubSup>
                            <m:sSubSupPr>
                              <m:ctrlP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(</m:t>
                              </m:r>
                              <m: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𝑘</m:t>
                              </m:r>
                              <m:r>
                                <a:rPr kumimoji="0" lang="en-US" sz="24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)</m:t>
                              </m:r>
                            </m:sup>
                          </m:sSubSup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⋅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𝑝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(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𝑛</m:t>
                          </m:r>
                          <m:r>
                            <a:rPr kumimoji="0" lang="en-US" sz="24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)}</m:t>
                          </m:r>
                        </m:e>
                      </m:nary>
                    </m:oMath>
                  </m:oMathPara>
                </a14:m>
                <a:endPara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525" y="27600487"/>
                <a:ext cx="8305800" cy="1507913"/>
              </a:xfrm>
              <a:prstGeom prst="rect">
                <a:avLst/>
              </a:prstGeom>
              <a:blipFill rotWithShape="1">
                <a:blip r:embed="rId34"/>
                <a:stretch>
                  <a:fillRect t="-2381"/>
                </a:stretch>
              </a:blipFill>
              <a:ln w="28575"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0" name="Group 179"/>
          <p:cNvGrpSpPr/>
          <p:nvPr/>
        </p:nvGrpSpPr>
        <p:grpSpPr>
          <a:xfrm>
            <a:off x="4451057" y="26271917"/>
            <a:ext cx="4264225" cy="1200329"/>
            <a:chOff x="1369106" y="4349231"/>
            <a:chExt cx="4264225" cy="1200329"/>
          </a:xfrm>
        </p:grpSpPr>
        <p:sp>
          <p:nvSpPr>
            <p:cNvPr id="181" name="Oval 180"/>
            <p:cNvSpPr/>
            <p:nvPr/>
          </p:nvSpPr>
          <p:spPr>
            <a:xfrm>
              <a:off x="1369106" y="4711003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2206548" y="4711003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TextBox 182"/>
                <p:cNvSpPr txBox="1"/>
                <p:nvPr/>
              </p:nvSpPr>
              <p:spPr>
                <a:xfrm>
                  <a:off x="1424637" y="4741298"/>
                  <a:ext cx="3593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4637" y="4741298"/>
                  <a:ext cx="359394" cy="369332"/>
                </a:xfrm>
                <a:prstGeom prst="rect">
                  <a:avLst/>
                </a:prstGeom>
                <a:blipFill rotWithShape="1"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4" name="Freeform 183"/>
            <p:cNvSpPr/>
            <p:nvPr/>
          </p:nvSpPr>
          <p:spPr>
            <a:xfrm>
              <a:off x="1844822" y="4770165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5" name="Freeform 184"/>
            <p:cNvSpPr/>
            <p:nvPr/>
          </p:nvSpPr>
          <p:spPr>
            <a:xfrm rot="10800000">
              <a:off x="1842953" y="4973913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4330141" y="4707604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5160664" y="4707604"/>
              <a:ext cx="472667" cy="429922"/>
            </a:xfrm>
            <a:prstGeom prst="ellipse">
              <a:avLst/>
            </a:prstGeom>
            <a:noFill/>
            <a:ln w="190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798938" y="4766766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9" name="Freeform 188"/>
            <p:cNvSpPr/>
            <p:nvPr/>
          </p:nvSpPr>
          <p:spPr>
            <a:xfrm rot="10800000">
              <a:off x="4797069" y="4970514"/>
              <a:ext cx="368201" cy="106982"/>
            </a:xfrm>
            <a:custGeom>
              <a:avLst/>
              <a:gdLst>
                <a:gd name="connsiteX0" fmla="*/ 0 w 381000"/>
                <a:gd name="connsiteY0" fmla="*/ 101599 h 111124"/>
                <a:gd name="connsiteX1" fmla="*/ 166688 w 381000"/>
                <a:gd name="connsiteY1" fmla="*/ 1587 h 111124"/>
                <a:gd name="connsiteX2" fmla="*/ 381000 w 381000"/>
                <a:gd name="connsiteY2" fmla="*/ 111124 h 11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1124">
                  <a:moveTo>
                    <a:pt x="0" y="101599"/>
                  </a:moveTo>
                  <a:cubicBezTo>
                    <a:pt x="51594" y="50799"/>
                    <a:pt x="103188" y="0"/>
                    <a:pt x="166688" y="1587"/>
                  </a:cubicBezTo>
                  <a:cubicBezTo>
                    <a:pt x="230188" y="3174"/>
                    <a:pt x="305594" y="57149"/>
                    <a:pt x="381000" y="111124"/>
                  </a:cubicBezTo>
                </a:path>
              </a:pathLst>
            </a:custGeom>
            <a:noFill/>
            <a:ln w="25400" cap="rnd" cmpd="sng" algn="ctr">
              <a:solidFill>
                <a:sysClr val="windowText" lastClr="000000"/>
              </a:solidFill>
              <a:prstDash val="solid"/>
              <a:tailEnd type="triangle" w="lg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Box 189"/>
                <p:cNvSpPr txBox="1"/>
                <p:nvPr/>
              </p:nvSpPr>
              <p:spPr>
                <a:xfrm>
                  <a:off x="2263184" y="4741660"/>
                  <a:ext cx="3593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3184" y="4741660"/>
                  <a:ext cx="359394" cy="369332"/>
                </a:xfrm>
                <a:prstGeom prst="rect">
                  <a:avLst/>
                </a:prstGeom>
                <a:blipFill rotWithShape="1"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TextBox 190"/>
                <p:cNvSpPr txBox="1"/>
                <p:nvPr/>
              </p:nvSpPr>
              <p:spPr>
                <a:xfrm>
                  <a:off x="4286851" y="4799454"/>
                  <a:ext cx="50828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6851" y="4799454"/>
                  <a:ext cx="508280" cy="246221"/>
                </a:xfrm>
                <a:prstGeom prst="rect">
                  <a:avLst/>
                </a:prstGeom>
                <a:blipFill rotWithShape="1"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TextBox 191"/>
                <p:cNvSpPr txBox="1"/>
                <p:nvPr/>
              </p:nvSpPr>
              <p:spPr>
                <a:xfrm>
                  <a:off x="5192609" y="4741660"/>
                  <a:ext cx="3645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2609" y="4741660"/>
                  <a:ext cx="364522" cy="369332"/>
                </a:xfrm>
                <a:prstGeom prst="rect">
                  <a:avLst/>
                </a:prstGeom>
                <a:blipFill rotWithShape="1"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TextBox 192"/>
                <p:cNvSpPr txBox="1"/>
                <p:nvPr/>
              </p:nvSpPr>
              <p:spPr>
                <a:xfrm>
                  <a:off x="1809437" y="4349231"/>
                  <a:ext cx="39711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𝝀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9437" y="4349231"/>
                  <a:ext cx="397112" cy="1200329"/>
                </a:xfrm>
                <a:prstGeom prst="rect">
                  <a:avLst/>
                </a:prstGeom>
                <a:blipFill rotWithShape="1"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TextBox 193"/>
                <p:cNvSpPr txBox="1"/>
                <p:nvPr/>
              </p:nvSpPr>
              <p:spPr>
                <a:xfrm>
                  <a:off x="4795131" y="4349231"/>
                  <a:ext cx="397112" cy="12003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𝝀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131" y="4349231"/>
                  <a:ext cx="397112" cy="1200329"/>
                </a:xfrm>
                <a:prstGeom prst="rect">
                  <a:avLst/>
                </a:prstGeom>
                <a:blipFill rotWithShape="1"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5" name="Group 194"/>
          <p:cNvGrpSpPr/>
          <p:nvPr/>
        </p:nvGrpSpPr>
        <p:grpSpPr>
          <a:xfrm>
            <a:off x="4286444" y="27026788"/>
            <a:ext cx="4352638" cy="416169"/>
            <a:chOff x="1204493" y="5104102"/>
            <a:chExt cx="4352638" cy="4161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TextBox 195"/>
                <p:cNvSpPr txBox="1"/>
                <p:nvPr/>
              </p:nvSpPr>
              <p:spPr>
                <a:xfrm>
                  <a:off x="1204493" y="5104102"/>
                  <a:ext cx="13919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−1</m:t>
                      </m:r>
                    </m:oMath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4493" y="5104102"/>
                  <a:ext cx="1391950" cy="369332"/>
                </a:xfrm>
                <a:prstGeom prst="rect">
                  <a:avLst/>
                </a:prstGeom>
                <a:blipFill rotWithShape="1">
                  <a:blip r:embed="rId41"/>
                  <a:stretch>
                    <a:fillRect l="-3509"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TextBox 196"/>
                <p:cNvSpPr txBox="1"/>
                <p:nvPr/>
              </p:nvSpPr>
              <p:spPr>
                <a:xfrm>
                  <a:off x="2077569" y="5107231"/>
                  <a:ext cx="10900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−2</m:t>
                      </m:r>
                    </m:oMath>
                  </a14:m>
                  <a:endPara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7569" y="5107231"/>
                  <a:ext cx="1090018" cy="369332"/>
                </a:xfrm>
                <a:prstGeom prst="rect">
                  <a:avLst/>
                </a:prstGeom>
                <a:blipFill rotWithShape="1">
                  <a:blip r:embed="rId42"/>
                  <a:stretch>
                    <a:fillRect l="-446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TextBox 197"/>
                <p:cNvSpPr txBox="1"/>
                <p:nvPr/>
              </p:nvSpPr>
              <p:spPr>
                <a:xfrm>
                  <a:off x="4149083" y="5150939"/>
                  <a:ext cx="1408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</a:rPr>
                    <a:t>$</a:t>
                  </a:r>
                  <a14:m>
                    <m:oMath xmlns:m="http://schemas.openxmlformats.org/officeDocument/2006/math"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𝑉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𝑘</m:t>
                      </m:r>
                      <m:r>
                        <a:rPr kumimoji="0" lang="en-US" sz="1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−2</m:t>
                      </m:r>
                    </m:oMath>
                  </a14:m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9083" y="5150939"/>
                  <a:ext cx="1408048" cy="369332"/>
                </a:xfrm>
                <a:prstGeom prst="rect">
                  <a:avLst/>
                </a:prstGeom>
                <a:blipFill rotWithShape="1">
                  <a:blip r:embed="rId43"/>
                  <a:stretch>
                    <a:fillRect l="-3463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9" name="Oval 198"/>
          <p:cNvSpPr/>
          <p:nvPr/>
        </p:nvSpPr>
        <p:spPr>
          <a:xfrm>
            <a:off x="6324507" y="26821364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6505482" y="26821364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6695982" y="26821364"/>
            <a:ext cx="114300" cy="104775"/>
          </a:xfrm>
          <a:prstGeom prst="ellipse">
            <a:avLst/>
          </a:prstGeom>
          <a:noFill/>
          <a:ln w="48000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2" name="Freeform 201"/>
          <p:cNvSpPr/>
          <p:nvPr/>
        </p:nvSpPr>
        <p:spPr>
          <a:xfrm>
            <a:off x="5761166" y="26702286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3" name="Freeform 202"/>
          <p:cNvSpPr/>
          <p:nvPr/>
        </p:nvSpPr>
        <p:spPr>
          <a:xfrm rot="10800000">
            <a:off x="5759297" y="26906034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4" name="Freeform 203"/>
          <p:cNvSpPr/>
          <p:nvPr/>
        </p:nvSpPr>
        <p:spPr>
          <a:xfrm>
            <a:off x="7043891" y="26692851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05" name="Freeform 204"/>
          <p:cNvSpPr/>
          <p:nvPr/>
        </p:nvSpPr>
        <p:spPr>
          <a:xfrm rot="10800000">
            <a:off x="7042022" y="26896599"/>
            <a:ext cx="368201" cy="106982"/>
          </a:xfrm>
          <a:custGeom>
            <a:avLst/>
            <a:gdLst>
              <a:gd name="connsiteX0" fmla="*/ 0 w 381000"/>
              <a:gd name="connsiteY0" fmla="*/ 101599 h 111124"/>
              <a:gd name="connsiteX1" fmla="*/ 166688 w 381000"/>
              <a:gd name="connsiteY1" fmla="*/ 1587 h 111124"/>
              <a:gd name="connsiteX2" fmla="*/ 381000 w 381000"/>
              <a:gd name="connsiteY2" fmla="*/ 111124 h 11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111124">
                <a:moveTo>
                  <a:pt x="0" y="101599"/>
                </a:moveTo>
                <a:cubicBezTo>
                  <a:pt x="51594" y="50799"/>
                  <a:pt x="103188" y="0"/>
                  <a:pt x="166688" y="1587"/>
                </a:cubicBezTo>
                <a:cubicBezTo>
                  <a:pt x="230188" y="3174"/>
                  <a:pt x="305594" y="57149"/>
                  <a:pt x="381000" y="111124"/>
                </a:cubicBezTo>
              </a:path>
            </a:pathLst>
          </a:custGeom>
          <a:noFill/>
          <a:ln w="25400" cap="rnd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6" name="TextBox 205"/>
              <p:cNvSpPr txBox="1"/>
              <p:nvPr/>
            </p:nvSpPr>
            <p:spPr>
              <a:xfrm>
                <a:off x="5743482" y="26271917"/>
                <a:ext cx="3971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𝝀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06" name="TextBox 2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482" y="26271917"/>
                <a:ext cx="397112" cy="1200329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7" name="TextBox 206"/>
              <p:cNvSpPr txBox="1"/>
              <p:nvPr/>
            </p:nvSpPr>
            <p:spPr>
              <a:xfrm>
                <a:off x="7022770" y="26271917"/>
                <a:ext cx="3971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𝝀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07" name="TextBox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770" y="26271917"/>
                <a:ext cx="397112" cy="1200329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9" name="TextBox 208"/>
          <p:cNvSpPr txBox="1"/>
          <p:nvPr/>
        </p:nvSpPr>
        <p:spPr>
          <a:xfrm>
            <a:off x="3067244" y="27012069"/>
            <a:ext cx="128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Price charged: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3143444" y="26334918"/>
            <a:ext cx="128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Probability: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1" name="TextBox 210"/>
              <p:cNvSpPr txBox="1"/>
              <p:nvPr/>
            </p:nvSpPr>
            <p:spPr>
              <a:xfrm>
                <a:off x="3850519" y="26277332"/>
                <a:ext cx="5857406" cy="362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/>
                      </a:rPr>
                      <m:t>                </m:t>
                    </m:r>
                    <m:sSubSup>
                      <m:sSubSupPr>
                        <m:ctrlP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SupPr>
                      <m:e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(</m:t>
                        </m:r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</a:rPr>
                  <a:t>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SupPr>
                      <m:e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(</m:t>
                        </m:r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</a:rPr>
                  <a:t>                     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SupPr>
                      <m:e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400" b="0" i="1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(</m:t>
                        </m:r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  <m:r>
                          <a:rPr kumimoji="0" lang="en-US" sz="1400" b="0" i="1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</a:rPr>
                  <a:t>               </a:t>
                </a:r>
              </a:p>
            </p:txBody>
          </p:sp>
        </mc:Choice>
        <mc:Fallback>
          <p:sp>
            <p:nvSpPr>
              <p:cNvPr id="211" name="TextBox 2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519" y="26277332"/>
                <a:ext cx="5857406" cy="362920"/>
              </a:xfrm>
              <a:prstGeom prst="rect">
                <a:avLst/>
              </a:prstGeom>
              <a:blipFill rotWithShape="1">
                <a:blip r:embed="rId46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2" name="TextBox 211"/>
              <p:cNvSpPr txBox="1"/>
              <p:nvPr/>
            </p:nvSpPr>
            <p:spPr>
              <a:xfrm>
                <a:off x="7650525" y="29577268"/>
                <a:ext cx="2214981" cy="369332"/>
              </a:xfrm>
              <a:prstGeom prst="rect">
                <a:avLst/>
              </a:prstGeom>
              <a:noFill/>
              <a:ln w="28575">
                <a:solidFill>
                  <a:srgbClr val="E66C7D">
                    <a:lumMod val="50000"/>
                  </a:srgb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𝑝</m:t>
                      </m:r>
                      <m:d>
                        <m:dPr>
                          <m:ctrlP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/>
                              <a:cs typeface="Arial" pitchFamily="34" charset="0"/>
                            </a:rPr>
                            <m:t>𝑛</m:t>
                          </m:r>
                        </m:e>
                      </m:d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𝑉</m:t>
                      </m:r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−(</m:t>
                      </m:r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𝑛</m:t>
                      </m:r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/>
                          <a:cs typeface="Arial" pitchFamily="34" charset="0"/>
                        </a:rPr>
                        <m:t>+1)</m:t>
                      </m:r>
                    </m:oMath>
                  </m:oMathPara>
                </a14:m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12" name="TextBox 2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525" y="29577268"/>
                <a:ext cx="2214981" cy="369332"/>
              </a:xfrm>
              <a:prstGeom prst="rect">
                <a:avLst/>
              </a:prstGeom>
              <a:blipFill rotWithShape="1">
                <a:blip r:embed="rId47"/>
                <a:stretch>
                  <a:fillRect b="-7576"/>
                </a:stretch>
              </a:blipFill>
              <a:ln w="28575">
                <a:solidFill>
                  <a:srgbClr val="E66C7D">
                    <a:lumMod val="50000"/>
                  </a:srgb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3" name="Straight Arrow Connector 212"/>
          <p:cNvCxnSpPr/>
          <p:nvPr/>
        </p:nvCxnSpPr>
        <p:spPr>
          <a:xfrm flipV="1">
            <a:off x="6745306" y="28803600"/>
            <a:ext cx="448019" cy="838971"/>
          </a:xfrm>
          <a:prstGeom prst="straightConnector1">
            <a:avLst/>
          </a:prstGeom>
          <a:noFill/>
          <a:ln w="28575" cap="rnd" cmpd="sng" algn="ctr">
            <a:solidFill>
              <a:srgbClr val="E66C7D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14" name="Straight Arrow Connector 213"/>
          <p:cNvCxnSpPr>
            <a:stCxn id="212" idx="0"/>
          </p:cNvCxnSpPr>
          <p:nvPr/>
        </p:nvCxnSpPr>
        <p:spPr>
          <a:xfrm flipH="1" flipV="1">
            <a:off x="8119924" y="28803600"/>
            <a:ext cx="638092" cy="773668"/>
          </a:xfrm>
          <a:prstGeom prst="straightConnector1">
            <a:avLst/>
          </a:prstGeom>
          <a:noFill/>
          <a:ln w="28575" cap="rnd" cmpd="sng" algn="ctr">
            <a:solidFill>
              <a:srgbClr val="E66C7D">
                <a:lumMod val="50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5" name="TextBox 214"/>
              <p:cNvSpPr txBox="1"/>
              <p:nvPr/>
            </p:nvSpPr>
            <p:spPr>
              <a:xfrm>
                <a:off x="3151093" y="29317094"/>
                <a:ext cx="3595647" cy="705706"/>
              </a:xfrm>
              <a:prstGeom prst="rect">
                <a:avLst/>
              </a:prstGeom>
              <a:noFill/>
              <a:ln w="28575">
                <a:solidFill>
                  <a:srgbClr val="E66C7D">
                    <a:lumMod val="50000"/>
                  </a:srgb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</m:ctrlPr>
                      </m:sSubSupPr>
                      <m:e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  <m:t>𝜋</m:t>
                        </m:r>
                      </m:e>
                      <m:sub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  <m:sup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  <m:t>𝑘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/>
                            <a:cs typeface="Arial" pitchFamily="34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: Probability that a new arrival sees state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/>
                        <a:cs typeface="Arial" pitchFamily="34" charset="0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, given a cutoff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/>
                        <a:cs typeface="Arial" pitchFamily="34" charset="0"/>
                      </a:rPr>
                      <m:t>𝑘</m:t>
                    </m:r>
                  </m:oMath>
                </a14:m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93" y="29317094"/>
                <a:ext cx="3595647" cy="705706"/>
              </a:xfrm>
              <a:prstGeom prst="rect">
                <a:avLst/>
              </a:prstGeom>
              <a:blipFill rotWithShape="1">
                <a:blip r:embed="rId48"/>
                <a:stretch>
                  <a:fillRect l="-1176" r="-2017" b="-9917"/>
                </a:stretch>
              </a:blipFill>
              <a:ln w="28575">
                <a:solidFill>
                  <a:srgbClr val="E66C7D">
                    <a:lumMod val="50000"/>
                  </a:srgb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0" name="Content Placeholder 2"/>
              <p:cNvSpPr txBox="1">
                <a:spLocks/>
              </p:cNvSpPr>
              <p:nvPr/>
            </p:nvSpPr>
            <p:spPr>
              <a:xfrm>
                <a:off x="14935200" y="6096000"/>
                <a:ext cx="8229600" cy="5334000"/>
              </a:xfrm>
              <a:prstGeom prst="rect">
                <a:avLst/>
              </a:prstGeom>
            </p:spPr>
            <p:txBody>
              <a:bodyPr vert="horz" lIns="54864" tIns="91440" rtlCol="0">
                <a:normAutofit fontScale="40000" lnSpcReduction="20000"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endParaRPr kumimoji="0" lang="en-US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INPUTS: </a:t>
                </a:r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fixed </a:t>
                </a:r>
                <a14:m>
                  <m:oMath xmlns:m="http://schemas.openxmlformats.org/officeDocument/2006/math">
                    <m:r>
                      <a:rPr kumimoji="0" lang="en-US" sz="8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𝜆</m:t>
                    </m:r>
                  </m:oMath>
                </a14:m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𝑉</m:t>
                    </m:r>
                  </m:oMath>
                </a14:m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 </a:t>
                </a: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8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8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OBJECTIVE: </a:t>
                </a:r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Find cutoff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8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US" sz="8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kumimoji="0" lang="en-US" sz="8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0" lang="en-US" sz="8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 </a:t>
                </a:r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</a:rPr>
                  <a:t> to maximize the</a:t>
                </a: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r>
                  <a:rPr kumimoji="0" lang="en-US" sz="8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B76D">
                        <a:lumMod val="75000"/>
                      </a:srgbClr>
                    </a:solidFill>
                    <a:effectLst/>
                    <a:uLnTx/>
                    <a:uFillTx/>
                    <a:latin typeface="Corbel"/>
                  </a:rPr>
                  <a:t> </a:t>
                </a:r>
                <a:r>
                  <a:rPr kumimoji="0" lang="en-US" sz="8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6BB76D">
                        <a:lumMod val="75000"/>
                      </a:srgbClr>
                    </a:solidFill>
                    <a:effectLst/>
                    <a:uLnTx/>
                    <a:uFillTx/>
                    <a:latin typeface="Corbel"/>
                  </a:rPr>
                  <a:t>                               earning rate </a:t>
                </a:r>
                <a14:m>
                  <m:oMath xmlns:m="http://schemas.openxmlformats.org/officeDocument/2006/math"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𝑅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(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𝑘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,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𝜆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, 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𝑉</m:t>
                    </m:r>
                    <m:r>
                      <a:rPr kumimoji="0" lang="en-US" sz="8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6BB76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/>
                      </a:rPr>
                      <m:t>)</m:t>
                    </m:r>
                  </m:oMath>
                </a14:m>
                <a:endParaRPr kumimoji="0" lang="en-US" sz="8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BB76D">
                      <a:lumMod val="75000"/>
                    </a:srgbClr>
                  </a:solidFill>
                  <a:effectLst/>
                  <a:uLnTx/>
                  <a:uFillTx/>
                  <a:latin typeface="Corbel"/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lang="en-US" sz="8000" dirty="0">
                  <a:solidFill>
                    <a:srgbClr val="6BB76D">
                      <a:lumMod val="75000"/>
                    </a:srgbClr>
                  </a:solidFill>
                  <a:latin typeface="Corbel"/>
                </a:endParaRPr>
              </a:p>
              <a:p>
                <a:pPr lvl="0" defTabSz="914400">
                  <a:buClr>
                    <a:srgbClr val="F0AD00"/>
                  </a:buClr>
                  <a:defRPr/>
                </a:pPr>
                <a:r>
                  <a:rPr lang="en-US" sz="8000" b="1" dirty="0" smtClean="0">
                    <a:solidFill>
                      <a:sysClr val="windowText" lastClr="000000"/>
                    </a:solidFill>
                  </a:rPr>
                  <a:t>TECHNIQUE: </a:t>
                </a:r>
                <a:r>
                  <a:rPr lang="en-US" sz="8000" dirty="0">
                    <a:solidFill>
                      <a:sysClr val="windowText" lastClr="000000"/>
                    </a:solidFill>
                  </a:rPr>
                  <a:t>use a “discrete derivative</a:t>
                </a:r>
                <a:r>
                  <a:rPr lang="en-US" sz="8000" dirty="0">
                    <a:solidFill>
                      <a:sysClr val="windowText" lastClr="000000"/>
                    </a:solidFill>
                  </a:rPr>
                  <a:t>”</a:t>
                </a:r>
              </a:p>
              <a:p>
                <a:pPr lvl="1" defTabSz="914400">
                  <a:buClr>
                    <a:srgbClr val="60B5CC"/>
                  </a:buClr>
                  <a:defRPr/>
                </a:pPr>
                <a:r>
                  <a:rPr lang="en-US" sz="8000" dirty="0">
                    <a:solidFill>
                      <a:sysClr val="windowText" lastClr="000000"/>
                    </a:solidFill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≡</m:t>
                    </m:r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−</m:t>
                    </m:r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8000" dirty="0">
                  <a:solidFill>
                    <a:sysClr val="windowText" lastClr="000000"/>
                  </a:solidFill>
                </a:endParaRPr>
              </a:p>
              <a:p>
                <a:pPr lvl="1" defTabSz="914400">
                  <a:buClr>
                    <a:srgbClr val="60B5CC"/>
                  </a:buCl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8000" dirty="0">
                    <a:solidFill>
                      <a:sysClr val="windowText" lastClr="000000"/>
                    </a:solidFill>
                  </a:rPr>
                  <a:t> is the </a:t>
                </a:r>
                <a:r>
                  <a:rPr lang="en-US" sz="8000" i="1" dirty="0">
                    <a:solidFill>
                      <a:sysClr val="windowText" lastClr="000000"/>
                    </a:solidFill>
                  </a:rPr>
                  <a:t>forward difference operator</a:t>
                </a:r>
                <a:endParaRPr lang="en-US" sz="8000" dirty="0">
                  <a:solidFill>
                    <a:sysClr val="windowText" lastClr="000000"/>
                  </a:solidFill>
                </a:endParaRPr>
              </a:p>
              <a:p>
                <a:pPr lvl="1" defTabSz="914400">
                  <a:buClr>
                    <a:srgbClr val="60B5CC"/>
                  </a:buClr>
                  <a:defRPr/>
                </a:pPr>
                <a:r>
                  <a:rPr lang="en-US" sz="8000" dirty="0">
                    <a:solidFill>
                      <a:sysClr val="windowText" lastClr="000000"/>
                    </a:solidFill>
                  </a:rPr>
                  <a:t>Solve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800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Δ</m:t>
                        </m:r>
                      </m:e>
                      <m:sub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[</m:t>
                    </m:r>
                    <m:r>
                      <a:rPr lang="en-US" sz="8000" i="1">
                        <a:solidFill>
                          <a:srgbClr val="6BB76D">
                            <a:lumMod val="75000"/>
                          </a:srgbClr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  <m:t>𝜆</m:t>
                        </m:r>
                        <m: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8000" i="1">
                            <a:solidFill>
                              <a:srgbClr val="6BB76D">
                                <a:lumMod val="75000"/>
                              </a:srgbClr>
                            </a:solidFill>
                            <a:latin typeface="Cambria Math"/>
                          </a:rPr>
                          <m:t>𝑉</m:t>
                        </m:r>
                      </m:e>
                    </m:d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]=0</m:t>
                    </m:r>
                  </m:oMath>
                </a14:m>
                <a:r>
                  <a:rPr lang="en-US" sz="8000" dirty="0">
                    <a:solidFill>
                      <a:sysClr val="windowText" lastClr="000000"/>
                    </a:solidFill>
                  </a:rPr>
                  <a:t>  for  </a:t>
                </a:r>
                <a14:m>
                  <m:oMath xmlns:m="http://schemas.openxmlformats.org/officeDocument/2006/math"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𝑘</m:t>
                    </m:r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∈</m:t>
                    </m:r>
                    <m:r>
                      <a:rPr lang="en-US" sz="8000" b="1">
                        <a:solidFill>
                          <a:sysClr val="windowText" lastClr="000000"/>
                        </a:solidFill>
                        <a:latin typeface="Cambria Math"/>
                      </a:rPr>
                      <m:t>𝐑</m:t>
                    </m:r>
                  </m:oMath>
                </a14:m>
                <a:endParaRPr lang="en-US" sz="8000" b="1" dirty="0">
                  <a:solidFill>
                    <a:sysClr val="windowText" lastClr="000000"/>
                  </a:solidFill>
                </a:endParaRPr>
              </a:p>
              <a:p>
                <a:pPr lvl="1" defTabSz="914400">
                  <a:buClr>
                    <a:srgbClr val="60B5CC"/>
                  </a:buClr>
                  <a:defRPr/>
                </a:pPr>
                <a:r>
                  <a:rPr lang="en-US" sz="8000" dirty="0">
                    <a:solidFill>
                      <a:sysClr val="windowText" lastClr="000000"/>
                    </a:solidFill>
                  </a:rPr>
                  <a:t>Obtain optimal cutoff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8000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=⌈</m:t>
                    </m:r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𝑘</m:t>
                    </m:r>
                    <m:r>
                      <a:rPr lang="en-US" sz="8000" i="1">
                        <a:solidFill>
                          <a:sysClr val="windowText" lastClr="000000"/>
                        </a:solidFill>
                        <a:latin typeface="Cambria Math"/>
                      </a:rPr>
                      <m:t>⌉</m:t>
                    </m:r>
                  </m:oMath>
                </a14:m>
                <a:endParaRPr lang="en-US" sz="8000" dirty="0">
                  <a:solidFill>
                    <a:sysClr val="windowText" lastClr="000000"/>
                  </a:solidFill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BB76D">
                      <a:lumMod val="75000"/>
                    </a:srgbClr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5200" y="6096000"/>
                <a:ext cx="8229600" cy="5334000"/>
              </a:xfrm>
              <a:prstGeom prst="rect">
                <a:avLst/>
              </a:prstGeom>
              <a:blipFill rotWithShape="1">
                <a:blip r:embed="rId49"/>
                <a:stretch>
                  <a:fillRect b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1" name="Picture 4" descr="http://www.business-clipart.com/business_clipart_images/wallet_with_money_and_credit_cards_0515-1002-2013-1151_SMU.jpg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0070C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0" y="6378209"/>
            <a:ext cx="598774" cy="75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Content Placeholder 2"/>
              <p:cNvSpPr txBox="1">
                <a:spLocks/>
              </p:cNvSpPr>
              <p:nvPr/>
            </p:nvSpPr>
            <p:spPr>
              <a:xfrm>
                <a:off x="2365221" y="29854519"/>
                <a:ext cx="8229600" cy="1692281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6BB76D">
                      <a:lumMod val="75000"/>
                    </a:srgbClr>
                  </a:solidFill>
                  <a:effectLst/>
                  <a:uLnTx/>
                  <a:uFillTx/>
                  <a:latin typeface="Cambria Math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𝑅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𝑘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𝜆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,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𝑉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6BB76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)=</m:t>
                      </m:r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𝜆</m:t>
                              </m:r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⋅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1−</m:t>
                              </m:r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𝜆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1−</m:t>
                              </m:r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𝜆</m:t>
                              </m:r>
                            </m:e>
                          </m:d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𝑉</m:t>
                          </m:r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𝜆</m:t>
                              </m:r>
                            </m:e>
                            <m:sup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𝑘</m:t>
                              </m:r>
                            </m:sup>
                          </m:sSup>
                          <m:d>
                            <m:dPr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1+</m:t>
                              </m:r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𝜆</m:t>
                              </m:r>
                            </m:e>
                          </m:d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221" y="29854519"/>
                <a:ext cx="8229600" cy="1692281"/>
              </a:xfrm>
              <a:prstGeom prst="rect">
                <a:avLst/>
              </a:prstGeom>
              <a:blipFill rotWithShape="1"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Rounded Rectangle 223"/>
          <p:cNvSpPr/>
          <p:nvPr/>
        </p:nvSpPr>
        <p:spPr>
          <a:xfrm>
            <a:off x="13601700" y="1203960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5. The Analysis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8" name="Content Placeholder 2"/>
              <p:cNvSpPr txBox="1">
                <a:spLocks/>
              </p:cNvSpPr>
              <p:nvPr/>
            </p:nvSpPr>
            <p:spPr>
              <a:xfrm>
                <a:off x="14839950" y="13696780"/>
                <a:ext cx="8229600" cy="4625609"/>
              </a:xfrm>
              <a:prstGeom prst="rect">
                <a:avLst/>
              </a:prstGeom>
            </p:spPr>
            <p:txBody>
              <a:bodyPr vert="horz" lIns="54864" tIns="91440" rtlCol="0">
                <a:normAutofit lnSpcReduction="10000"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defTabSz="914400">
                  <a:buClr>
                    <a:srgbClr val="F0AD00"/>
                  </a:buClr>
                </a:pPr>
                <a:r>
                  <a:rPr lang="en-US" sz="2400" dirty="0" smtClean="0"/>
                  <a:t>Solve: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+1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𝜆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𝜆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pPr defTabSz="914400">
                  <a:buClr>
                    <a:srgbClr val="F0AD00"/>
                  </a:buClr>
                </a:pPr>
                <a:r>
                  <a:rPr lang="en-US" sz="2400" dirty="0"/>
                  <a:t>Define: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sz="2400" i="1" dirty="0">
                        <a:latin typeface="Cambria Math"/>
                      </a:rPr>
                      <m:t>≡</m:t>
                    </m:r>
                    <m:r>
                      <a:rPr lang="en-US" sz="2400" i="1" dirty="0">
                        <a:latin typeface="Cambria Math"/>
                      </a:rPr>
                      <m:t>𝑘</m:t>
                    </m:r>
                    <m:r>
                      <a:rPr lang="en-US" sz="2400" i="1" dirty="0">
                        <a:latin typeface="Cambria Math"/>
                      </a:rPr>
                      <m:t>+2</m:t>
                    </m:r>
                  </m:oMath>
                </a14:m>
                <a:r>
                  <a:rPr lang="en-US" sz="2400" dirty="0"/>
                  <a:t>  and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𝜆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𝑉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</a:rPr>
                          <m:t>𝜆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Question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: How do we solve this for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𝑘</m:t>
                        </m:r>
                      </m:e>
                    </m:acc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?</a:t>
                </a: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N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ow solve: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𝑥𝑒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𝐶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  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for</a:t>
                </a: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</m:oMath>
                </a14:m>
                <a:endPara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438912" marR="0" lvl="0" indent="-32004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Char char=""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Answer</a:t>
                </a:r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: Lambert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𝑊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 (product log) function</a:t>
                </a: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𝑊</m:t>
                      </m:r>
                      <m:d>
                        <m:d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𝑊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sup>
                      </m:sSup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                         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𝑊</m:t>
                      </m:r>
                      <m:d>
                        <m:d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en-US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1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 Math"/>
                  <a:ea typeface="+mn-ea"/>
                  <a:cs typeface="+mn-cs"/>
                </a:endParaRPr>
              </a:p>
              <a:p>
                <a:pPr marL="118872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9950" y="13696780"/>
                <a:ext cx="8229600" cy="4625609"/>
              </a:xfrm>
              <a:prstGeom prst="rect">
                <a:avLst/>
              </a:prstGeom>
              <a:blipFill rotWithShape="1">
                <a:blip r:embed="rId51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TextBox 238"/>
          <p:cNvSpPr txBox="1"/>
          <p:nvPr/>
        </p:nvSpPr>
        <p:spPr>
          <a:xfrm>
            <a:off x="18249900" y="17510611"/>
            <a:ext cx="1752600" cy="646331"/>
          </a:xfrm>
          <a:prstGeom prst="rect">
            <a:avLst/>
          </a:prstGeom>
          <a:noFill/>
          <a:ln w="28575">
            <a:solidFill>
              <a:srgbClr val="E66C7D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Or equivalently</a:t>
            </a:r>
            <a:endParaRPr kumimoji="0" lang="en-US" sz="1800" b="0" i="0" u="none" strike="noStrike" kern="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sym typeface="Wingdings" pitchFamily="2" charset="2"/>
              </a:rPr>
              <a:t>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0" name="TextBox 239"/>
              <p:cNvSpPr txBox="1"/>
              <p:nvPr/>
            </p:nvSpPr>
            <p:spPr>
              <a:xfrm>
                <a:off x="15373350" y="15029036"/>
                <a:ext cx="7745262" cy="978409"/>
              </a:xfrm>
              <a:prstGeom prst="rect">
                <a:avLst/>
              </a:prstGeom>
              <a:solidFill>
                <a:srgbClr val="F0AD00"/>
              </a:solidFill>
              <a:ln w="28575">
                <a:solidFill>
                  <a:sysClr val="windowText" lastClr="0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118872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2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ln</m:t>
                      </m:r>
                      <m:r>
                        <a:rPr kumimoji="0" lang="en-US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⁡(</m:t>
                      </m:r>
                      <m:r>
                        <a:rPr kumimoji="0" lang="en-US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𝜆</m:t>
                      </m:r>
                      <m:r>
                        <a:rPr kumimoji="0" lang="en-US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𝐺</m:t>
                          </m:r>
                          <m:d>
                            <m:dPr>
                              <m:ctrlP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𝜆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,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𝑉</m:t>
                              </m:r>
                            </m:e>
                          </m:d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̃"/>
                              <m:ctrlP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sSup>
                        <m:sSupPr>
                          <m:ctrlP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𝜆</m:t>
                                  </m:r>
                                  <m: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</m:d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̃"/>
                                  <m:ctrlP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US" sz="2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d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kumimoji="0" lang="en-US" sz="2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ln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⁡(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𝜆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)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𝜆</m:t>
                              </m:r>
                            </m:e>
                            <m:sup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𝐺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(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𝑉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,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𝜆</m:t>
                              </m:r>
                              <m:r>
                                <a:rPr kumimoji="0" lang="en-US" sz="2800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1−</m:t>
                          </m:r>
                          <m:r>
                            <a:rPr kumimoji="0" lang="en-US" sz="2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3350" y="15029036"/>
                <a:ext cx="7745262" cy="978409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 w="28575"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Oval 240"/>
          <p:cNvSpPr/>
          <p:nvPr/>
        </p:nvSpPr>
        <p:spPr>
          <a:xfrm>
            <a:off x="15449550" y="15197722"/>
            <a:ext cx="2971800" cy="745714"/>
          </a:xfrm>
          <a:prstGeom prst="ellipse">
            <a:avLst/>
          </a:prstGeom>
          <a:noFill/>
          <a:ln w="19050" cap="flat" cmpd="thickThin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18573750" y="15261731"/>
            <a:ext cx="2133600" cy="513017"/>
          </a:xfrm>
          <a:prstGeom prst="ellipse">
            <a:avLst/>
          </a:prstGeom>
          <a:noFill/>
          <a:ln w="19050" cap="flat" cmpd="thickThin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43" name="Straight Connector 242"/>
          <p:cNvCxnSpPr>
            <a:stCxn id="242" idx="4"/>
            <a:endCxn id="245" idx="0"/>
          </p:cNvCxnSpPr>
          <p:nvPr/>
        </p:nvCxnSpPr>
        <p:spPr>
          <a:xfrm>
            <a:off x="19640550" y="15774748"/>
            <a:ext cx="685800" cy="338829"/>
          </a:xfrm>
          <a:prstGeom prst="line">
            <a:avLst/>
          </a:prstGeom>
          <a:noFill/>
          <a:ln w="19050" cap="rnd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44" name="Straight Connector 243"/>
          <p:cNvCxnSpPr>
            <a:stCxn id="241" idx="4"/>
            <a:endCxn id="245" idx="2"/>
          </p:cNvCxnSpPr>
          <p:nvPr/>
        </p:nvCxnSpPr>
        <p:spPr>
          <a:xfrm>
            <a:off x="16935450" y="15943436"/>
            <a:ext cx="2628900" cy="504171"/>
          </a:xfrm>
          <a:prstGeom prst="line">
            <a:avLst/>
          </a:prstGeom>
          <a:noFill/>
          <a:ln w="19050" cap="rnd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245" name="Oval 244"/>
          <p:cNvSpPr/>
          <p:nvPr/>
        </p:nvSpPr>
        <p:spPr>
          <a:xfrm>
            <a:off x="19564350" y="16113577"/>
            <a:ext cx="1524000" cy="668059"/>
          </a:xfrm>
          <a:prstGeom prst="ellipse">
            <a:avLst/>
          </a:prstGeom>
          <a:noFill/>
          <a:ln w="19050" cap="flat" cmpd="thickThin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45"/>
              <p:cNvSpPr txBox="1"/>
              <p:nvPr/>
            </p:nvSpPr>
            <p:spPr>
              <a:xfrm>
                <a:off x="19659600" y="16135305"/>
                <a:ext cx="1281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Call both of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 these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𝑥</m:t>
                    </m:r>
                  </m:oMath>
                </a14:m>
                <a:endParaRPr kumimoji="0" lang="en-US" sz="18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9600" y="16135305"/>
                <a:ext cx="1281120" cy="646331"/>
              </a:xfrm>
              <a:prstGeom prst="rect">
                <a:avLst/>
              </a:prstGeom>
              <a:blipFill rotWithShape="1">
                <a:blip r:embed="rId53"/>
                <a:stretch>
                  <a:fillRect l="-3333" t="-4717" r="-381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Oval 246"/>
          <p:cNvSpPr/>
          <p:nvPr/>
        </p:nvSpPr>
        <p:spPr>
          <a:xfrm>
            <a:off x="20940720" y="14952837"/>
            <a:ext cx="2177892" cy="1160740"/>
          </a:xfrm>
          <a:prstGeom prst="ellipse">
            <a:avLst/>
          </a:prstGeom>
          <a:noFill/>
          <a:ln w="19050" cap="flat" cmpd="thickThin" algn="ctr">
            <a:solidFill>
              <a:srgbClr val="0070C0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cxnSp>
        <p:nvCxnSpPr>
          <p:cNvPr id="248" name="Straight Connector 247"/>
          <p:cNvCxnSpPr>
            <a:stCxn id="247" idx="0"/>
            <a:endCxn id="249" idx="4"/>
          </p:cNvCxnSpPr>
          <p:nvPr/>
        </p:nvCxnSpPr>
        <p:spPr>
          <a:xfrm flipV="1">
            <a:off x="22029666" y="14706495"/>
            <a:ext cx="582684" cy="246342"/>
          </a:xfrm>
          <a:prstGeom prst="line">
            <a:avLst/>
          </a:prstGeom>
          <a:noFill/>
          <a:ln w="19050" cap="rnd" cmpd="sng" algn="ctr">
            <a:solidFill>
              <a:srgbClr val="0070C0">
                <a:lumMod val="75000"/>
              </a:srgbClr>
            </a:solidFill>
            <a:prstDash val="solid"/>
          </a:ln>
          <a:effectLst/>
        </p:spPr>
      </p:cxnSp>
      <p:sp>
        <p:nvSpPr>
          <p:cNvPr id="249" name="Oval 248"/>
          <p:cNvSpPr/>
          <p:nvPr/>
        </p:nvSpPr>
        <p:spPr>
          <a:xfrm>
            <a:off x="21850350" y="14038436"/>
            <a:ext cx="1524000" cy="668059"/>
          </a:xfrm>
          <a:prstGeom prst="ellipse">
            <a:avLst/>
          </a:prstGeom>
          <a:noFill/>
          <a:ln w="19050" cap="flat" cmpd="thickThin" algn="ctr">
            <a:solidFill>
              <a:srgbClr val="0070C0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70C0">
                  <a:lumMod val="75000"/>
                </a:srgb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0" name="TextBox 249"/>
              <p:cNvSpPr txBox="1"/>
              <p:nvPr/>
            </p:nvSpPr>
            <p:spPr>
              <a:xfrm>
                <a:off x="21971790" y="14057427"/>
                <a:ext cx="1281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Call this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</a:t>
                </a: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onstant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</a:rPr>
                      <m:t>𝐶</m:t>
                    </m:r>
                  </m:oMath>
                </a14:m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50" name="TextBox 2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1790" y="14057427"/>
                <a:ext cx="1281120" cy="646331"/>
              </a:xfrm>
              <a:prstGeom prst="rect">
                <a:avLst/>
              </a:prstGeom>
              <a:blipFill rotWithShape="1">
                <a:blip r:embed="rId54"/>
                <a:stretch>
                  <a:fillRect l="-95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1" name="Picture 2" descr="http://th.physik.uni-frankfurt.de/~jr/gif/phys/lambert.jpg"/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2466" y="16222886"/>
            <a:ext cx="1039884" cy="133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" name="Rounded Rectangle 252"/>
          <p:cNvSpPr/>
          <p:nvPr/>
        </p:nvSpPr>
        <p:spPr>
          <a:xfrm>
            <a:off x="13601700" y="19011900"/>
            <a:ext cx="10706100" cy="12573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</a:rPr>
              <a:t>6. Conclusions</a:t>
            </a:r>
          </a:p>
          <a:p>
            <a:pPr algn="ctr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C8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4" name="Rectangle 253"/>
              <p:cNvSpPr/>
              <p:nvPr/>
            </p:nvSpPr>
            <p:spPr>
              <a:xfrm>
                <a:off x="14154150" y="20616845"/>
                <a:ext cx="9601200" cy="20200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ceil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𝜆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func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⋅</m:t>
                          </m:r>
                          <m: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𝑊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𝜆</m:t>
                                      </m:r>
                                    </m:e>
                                  </m:func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⋅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𝜆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sz="2400" i="1" smtClean="0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e>
                                      </m:d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𝑉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/>
                                            </a:rPr>
                                            <m:t>𝜆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𝜆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54" name="Rectangle 2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150" y="20616845"/>
                <a:ext cx="9601200" cy="2020040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5" name="Content Placeholder 2"/>
              <p:cNvSpPr txBox="1">
                <a:spLocks/>
              </p:cNvSpPr>
              <p:nvPr/>
            </p:nvSpPr>
            <p:spPr>
              <a:xfrm>
                <a:off x="15799590" y="23622000"/>
                <a:ext cx="6310320" cy="27432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>
                <a:lvl1pPr marL="1605145" indent="-1170418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1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675242" indent="-100321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10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645017" indent="-836013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4447589" indent="-66881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7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5216721" indent="-66881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73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5952413" indent="-66881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7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6688104" indent="-66881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6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7423796" indent="-66881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6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8159487" indent="-66881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6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434727" indent="0" algn="ctr">
                  <a:buNone/>
                </a:pPr>
                <a:r>
                  <a:rPr lang="en-US" sz="2400" b="1" dirty="0" smtClean="0"/>
                  <a:t>Asymptotic Results</a:t>
                </a:r>
              </a:p>
              <a:p>
                <a:pPr marL="434727" indent="0">
                  <a:buNone/>
                </a:pPr>
                <a:endParaRPr lang="en-US" sz="2400" dirty="0" smtClean="0"/>
              </a:p>
              <a:p>
                <a:pPr marL="434727" indent="0">
                  <a:buNone/>
                </a:pPr>
                <a:r>
                  <a:rPr lang="en-US" sz="2400" dirty="0" smtClean="0"/>
                  <a:t>For fixed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𝜆</m:t>
                    </m:r>
                    <m:r>
                      <a:rPr lang="en-US" sz="240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400" dirty="0" smtClean="0"/>
                  <a:t>, as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𝑉</m:t>
                    </m:r>
                    <m:r>
                      <a:rPr lang="en-US" sz="2400" i="1" smtClean="0">
                        <a:latin typeface="Cambria Math"/>
                      </a:rPr>
                      <m:t>→∞</m:t>
                    </m:r>
                  </m:oMath>
                </a14:m>
                <a:r>
                  <a:rPr lang="en-US" sz="2400" dirty="0" smtClean="0"/>
                  <a:t>: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 smtClean="0">
                        <a:latin typeface="Cambria Math"/>
                      </a:rPr>
                      <m:t>∼</m:t>
                    </m:r>
                    <m:d>
                      <m:dPr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smtClean="0">
                            <a:latin typeface="Cambria Math"/>
                          </a:rPr>
                          <m:t>1−</m:t>
                        </m:r>
                        <m:r>
                          <a:rPr lang="en-US" sz="2400" i="1" smtClean="0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en-US" sz="2400" i="1" smtClean="0">
                        <a:latin typeface="Cambria Math"/>
                      </a:rPr>
                      <m:t>𝑉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pPr marL="434727" indent="0">
                  <a:buNone/>
                </a:pPr>
                <a:r>
                  <a:rPr lang="en-US" sz="24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𝜆</m:t>
                    </m:r>
                    <m:r>
                      <a:rPr lang="en-US" sz="240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/>
                  <a:t>, as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𝑉</m:t>
                    </m:r>
                    <m:r>
                      <a:rPr lang="en-US" sz="2400" i="1" smtClean="0">
                        <a:latin typeface="Cambria Math"/>
                      </a:rPr>
                      <m:t>→∞</m:t>
                    </m:r>
                  </m:oMath>
                </a14:m>
                <a:r>
                  <a:rPr lang="en-US" sz="2400" dirty="0" smtClean="0"/>
                  <a:t>: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 smtClean="0">
                        <a:latin typeface="Cambria Math"/>
                      </a:rPr>
                      <m:t>∼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 smtClean="0">
                            <a:latin typeface="Cambria Math"/>
                          </a:rPr>
                          <m:t>𝑉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pPr marL="118872" indent="0">
                  <a:buFont typeface="Wingdings 2"/>
                  <a:buNone/>
                </a:pPr>
                <a:endParaRPr lang="en-US" sz="2400" dirty="0"/>
              </a:p>
              <a:p>
                <a:pPr marL="434727" indent="0">
                  <a:buNone/>
                </a:pPr>
                <a:r>
                  <a:rPr lang="en-US" sz="2400" dirty="0" smtClean="0"/>
                  <a:t>For fixed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𝜆</m:t>
                    </m:r>
                    <m:r>
                      <a:rPr lang="en-US" sz="240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sz="2400" dirty="0" smtClean="0"/>
                  <a:t>, as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𝑉</m:t>
                    </m:r>
                    <m:r>
                      <a:rPr lang="en-US" sz="2400" i="1" smtClean="0">
                        <a:latin typeface="Cambria Math"/>
                      </a:rPr>
                      <m:t>→∞</m:t>
                    </m:r>
                  </m:oMath>
                </a14:m>
                <a:r>
                  <a:rPr lang="en-US" sz="2400" dirty="0" smtClean="0"/>
                  <a:t>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∼</m:t>
                    </m:r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 smtClean="0">
                                <a:latin typeface="Cambria Math"/>
                              </a:rPr>
                              <m:t>𝜆</m:t>
                            </m:r>
                          </m:sub>
                        </m:sSub>
                        <m:r>
                          <a:rPr lang="en-US" sz="2400" i="1" smtClean="0">
                            <a:latin typeface="Cambria Math"/>
                          </a:rPr>
                          <m:t>(</m:t>
                        </m:r>
                      </m:fName>
                      <m:e>
                        <m:r>
                          <a:rPr lang="en-US" sz="2400" i="1" smtClean="0">
                            <a:latin typeface="Cambria Math"/>
                          </a:rPr>
                          <m:t>𝑉</m:t>
                        </m:r>
                        <m:r>
                          <a:rPr lang="en-US" sz="240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2400" dirty="0"/>
              </a:p>
              <a:p>
                <a:pPr marL="118872" indent="0">
                  <a:buFont typeface="Wingdings 2"/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9590" y="23622000"/>
                <a:ext cx="6310320" cy="2743200"/>
              </a:xfrm>
              <a:prstGeom prst="rect">
                <a:avLst/>
              </a:prstGeom>
              <a:blipFill rotWithShape="1">
                <a:blip r:embed="rId57"/>
                <a:stretch>
                  <a:fillRect t="-1319" b="-241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TextBox 255"/>
          <p:cNvSpPr txBox="1"/>
          <p:nvPr/>
        </p:nvSpPr>
        <p:spPr>
          <a:xfrm>
            <a:off x="14801850" y="22902552"/>
            <a:ext cx="8305800" cy="461665"/>
          </a:xfrm>
          <a:prstGeom prst="rect">
            <a:avLst/>
          </a:prstGeom>
          <a:solidFill>
            <a:srgbClr val="F0AD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 what can the closed form do for us?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14801850" y="26714018"/>
            <a:ext cx="8305800" cy="461665"/>
          </a:xfrm>
          <a:prstGeom prst="rect">
            <a:avLst/>
          </a:prstGeom>
          <a:solidFill>
            <a:srgbClr val="F0AD00"/>
          </a:solidFill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Is the cutoff of practical use?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" name="Content Placeholder 2"/>
              <p:cNvSpPr txBox="1">
                <a:spLocks/>
              </p:cNvSpPr>
              <p:nvPr/>
            </p:nvSpPr>
            <p:spPr>
              <a:xfrm>
                <a:off x="14839950" y="27203400"/>
                <a:ext cx="8229600" cy="4625609"/>
              </a:xfrm>
              <a:prstGeom prst="rect">
                <a:avLst/>
              </a:prstGeom>
            </p:spPr>
            <p:txBody>
              <a:bodyPr vert="horz" lIns="54864" tIns="91440" rtlCol="0">
                <a:normAutofit/>
              </a:bodyPr>
              <a:lstStyle>
                <a:lvl1pPr marL="438912" indent="-32004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80000"/>
                  <a:buFont typeface="Wingdings 2"/>
                  <a:buChar char="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3152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/>
                  <a:buChar char="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96696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/>
                  <a:buChar char="▪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161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/>
                  <a:buChar char="▪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26464" indent="-18288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Wingdings 3"/>
                  <a:buChar char=""/>
                  <a:defRPr kumimoji="0" lang="en-US" sz="20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27632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29968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31136" indent="-18288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 2" pitchFamily="18" charset="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When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𝜆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&gt;1</m:t>
                    </m:r>
                  </m:oMath>
                </a14:m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rPr>
                  <a:t>: high cutoff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  <a:sym typeface="Wingdings" pitchFamily="2" charset="2"/>
                  </a:rPr>
                  <a:t> huge losses!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  <a:p>
                <a:pPr marL="118872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0AD00"/>
                  </a:buClr>
                  <a:buSzPct val="80000"/>
                  <a:buFont typeface="Wingdings 2"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9950" y="27203400"/>
                <a:ext cx="8229600" cy="4625609"/>
              </a:xfrm>
              <a:prstGeom prst="rect">
                <a:avLst/>
              </a:prstGeom>
              <a:blipFill rotWithShape="1">
                <a:blip r:embed="rId58"/>
                <a:stretch>
                  <a:fillRect l="-889"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7" name="Picture 2" descr="E:\L1p2V50.png"/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150" y="28476209"/>
            <a:ext cx="5334000" cy="331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8" name="Rectangle 267"/>
              <p:cNvSpPr/>
              <p:nvPr/>
            </p:nvSpPr>
            <p:spPr>
              <a:xfrm>
                <a:off x="20097750" y="28476209"/>
                <a:ext cx="121847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𝜆</m:t>
                      </m:r>
                      <m:r>
                        <a:rPr lang="en-US" sz="2400" b="0" i="1" smtClean="0">
                          <a:latin typeface="Cambria Math"/>
                        </a:rPr>
                        <m:t>=1.2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268" name="Rectangle 2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7750" y="28476209"/>
                <a:ext cx="1218474" cy="830997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9" name="Straight Connector 268"/>
          <p:cNvCxnSpPr/>
          <p:nvPr/>
        </p:nvCxnSpPr>
        <p:spPr>
          <a:xfrm>
            <a:off x="17202150" y="28840262"/>
            <a:ext cx="0" cy="2677562"/>
          </a:xfrm>
          <a:prstGeom prst="line">
            <a:avLst/>
          </a:prstGeom>
          <a:noFill/>
          <a:ln w="28575" cap="rnd" cmpd="sng" algn="ctr">
            <a:solidFill>
              <a:srgbClr val="C00000"/>
            </a:solidFill>
            <a:prstDash val="soli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0" name="Rectangle 269"/>
              <p:cNvSpPr/>
              <p:nvPr/>
            </p:nvSpPr>
            <p:spPr>
              <a:xfrm>
                <a:off x="16056138" y="28323253"/>
                <a:ext cx="1599790" cy="369332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            </m:t>
                      </m:r>
                      <m:sSup>
                        <m:sSupPr>
                          <m:ctrlP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kumimoji="0" lang="en-US" sz="18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kumimoji="0" lang="en-US" sz="1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</a:endParaRPr>
              </a:p>
            </p:txBody>
          </p:sp>
        </mc:Choice>
        <mc:Fallback>
          <p:sp>
            <p:nvSpPr>
              <p:cNvPr id="270" name="Rectangle 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6138" y="28323253"/>
                <a:ext cx="1599790" cy="369332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1" name="TextBox 270"/>
          <p:cNvSpPr txBox="1"/>
          <p:nvPr/>
        </p:nvSpPr>
        <p:spPr>
          <a:xfrm rot="16200000">
            <a:off x="14892039" y="29706332"/>
            <a:ext cx="2095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Earning Rate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2" name="TextBox 271"/>
              <p:cNvSpPr txBox="1"/>
              <p:nvPr/>
            </p:nvSpPr>
            <p:spPr>
              <a:xfrm>
                <a:off x="21244905" y="31219409"/>
                <a:ext cx="466090" cy="523220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72" name="TextBox 2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4905" y="31219409"/>
                <a:ext cx="466090" cy="523220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3" name="Picture 2" descr="http://www.rosiepiter.com/clipart_illustrations/green_money_bags_with_gold_coins_0071-0812-1816-2542_SMU.jpg"/>
          <p:cNvPicPr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0" y="28089347"/>
            <a:ext cx="142874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Explosion 1 273"/>
          <p:cNvSpPr/>
          <p:nvPr/>
        </p:nvSpPr>
        <p:spPr>
          <a:xfrm rot="20374279">
            <a:off x="21773390" y="26604190"/>
            <a:ext cx="1783560" cy="1472669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Yes!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6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  <p:bldP spid="20" grpId="0"/>
      <p:bldP spid="42" grpId="0"/>
      <p:bldP spid="44" grpId="0"/>
      <p:bldP spid="45" grpId="0"/>
      <p:bldP spid="46" grpId="0"/>
      <p:bldP spid="51" grpId="0" animBg="1"/>
      <p:bldP spid="52" grpId="0" animBg="1"/>
      <p:bldP spid="56" grpId="0"/>
      <p:bldP spid="57" grpId="0" animBg="1"/>
      <p:bldP spid="10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0" grpId="0"/>
      <p:bldP spid="131" grpId="0"/>
      <p:bldP spid="132" grpId="0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  <p:bldP spid="139" grpId="0" animBg="1"/>
      <p:bldP spid="179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/>
      <p:bldP spid="207" grpId="0"/>
      <p:bldP spid="209" grpId="0"/>
      <p:bldP spid="210" grpId="0"/>
      <p:bldP spid="211" grpId="0"/>
      <p:bldP spid="212" grpId="0" animBg="1"/>
      <p:bldP spid="215" grpId="0" animBg="1"/>
      <p:bldP spid="239" grpId="0" animBg="1"/>
      <p:bldP spid="241" grpId="0" animBg="1"/>
      <p:bldP spid="242" grpId="0" animBg="1"/>
      <p:bldP spid="245" grpId="0" animBg="1"/>
      <p:bldP spid="246" grpId="0"/>
      <p:bldP spid="247" grpId="0" animBg="1"/>
      <p:bldP spid="249" grpId="0" animBg="1"/>
      <p:bldP spid="2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</TotalTime>
  <Words>882</Words>
  <Application>Microsoft Office PowerPoint</Application>
  <PresentationFormat>Custom</PresentationFormat>
  <Paragraphs>158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Profit Maximizing Cutoff in Observable Queues with State Dependent Pricing</dc:title>
  <dc:creator>Sherwin</dc:creator>
  <cp:lastModifiedBy>Sherwin</cp:lastModifiedBy>
  <cp:revision>11</cp:revision>
  <dcterms:created xsi:type="dcterms:W3CDTF">2012-05-11T20:30:39Z</dcterms:created>
  <dcterms:modified xsi:type="dcterms:W3CDTF">2012-05-11T22:09:05Z</dcterms:modified>
</cp:coreProperties>
</file>