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751" r:id="rId2"/>
    <p:sldId id="1690" r:id="rId3"/>
    <p:sldId id="1691" r:id="rId4"/>
    <p:sldId id="1692" r:id="rId5"/>
    <p:sldId id="1693" r:id="rId6"/>
    <p:sldId id="1694" r:id="rId7"/>
    <p:sldId id="1696" r:id="rId8"/>
    <p:sldId id="1697" r:id="rId9"/>
    <p:sldId id="1698" r:id="rId10"/>
    <p:sldId id="1700" r:id="rId11"/>
    <p:sldId id="1701" r:id="rId12"/>
    <p:sldId id="1702" r:id="rId13"/>
    <p:sldId id="1703" r:id="rId14"/>
    <p:sldId id="1704" r:id="rId15"/>
    <p:sldId id="1705" r:id="rId16"/>
    <p:sldId id="1706" r:id="rId17"/>
    <p:sldId id="1707" r:id="rId18"/>
    <p:sldId id="1709" r:id="rId19"/>
    <p:sldId id="1708" r:id="rId20"/>
  </p:sldIdLst>
  <p:sldSz cx="9144000" cy="6858000" type="screen4x3"/>
  <p:notesSz cx="7315200" cy="9601200"/>
  <p:custDataLst>
    <p:tags r:id="rId23"/>
  </p:custDataLst>
  <p:defaultTextStyle>
    <a:defPPr>
      <a:defRPr lang="en-US"/>
    </a:defPPr>
    <a:lvl1pPr algn="l" rtl="0" fontAlgn="base">
      <a:spcBef>
        <a:spcPct val="0"/>
      </a:spcBef>
      <a:spcAft>
        <a:spcPct val="0"/>
      </a:spcAft>
      <a:defRPr sz="2800" kern="1200">
        <a:solidFill>
          <a:schemeClr val="tx1"/>
        </a:solidFill>
        <a:latin typeface="Arial Rounded MT Bold" pitchFamily="34" charset="0"/>
        <a:ea typeface="+mn-ea"/>
        <a:cs typeface="+mn-cs"/>
      </a:defRPr>
    </a:lvl1pPr>
    <a:lvl2pPr marL="457200" algn="l" rtl="0" fontAlgn="base">
      <a:spcBef>
        <a:spcPct val="0"/>
      </a:spcBef>
      <a:spcAft>
        <a:spcPct val="0"/>
      </a:spcAft>
      <a:defRPr sz="2800" kern="1200">
        <a:solidFill>
          <a:schemeClr val="tx1"/>
        </a:solidFill>
        <a:latin typeface="Arial Rounded MT Bold" pitchFamily="34" charset="0"/>
        <a:ea typeface="+mn-ea"/>
        <a:cs typeface="+mn-cs"/>
      </a:defRPr>
    </a:lvl2pPr>
    <a:lvl3pPr marL="914400" algn="l" rtl="0" fontAlgn="base">
      <a:spcBef>
        <a:spcPct val="0"/>
      </a:spcBef>
      <a:spcAft>
        <a:spcPct val="0"/>
      </a:spcAft>
      <a:defRPr sz="2800" kern="1200">
        <a:solidFill>
          <a:schemeClr val="tx1"/>
        </a:solidFill>
        <a:latin typeface="Arial Rounded MT Bold" pitchFamily="34" charset="0"/>
        <a:ea typeface="+mn-ea"/>
        <a:cs typeface="+mn-cs"/>
      </a:defRPr>
    </a:lvl3pPr>
    <a:lvl4pPr marL="1371600" algn="l" rtl="0" fontAlgn="base">
      <a:spcBef>
        <a:spcPct val="0"/>
      </a:spcBef>
      <a:spcAft>
        <a:spcPct val="0"/>
      </a:spcAft>
      <a:defRPr sz="2800" kern="1200">
        <a:solidFill>
          <a:schemeClr val="tx1"/>
        </a:solidFill>
        <a:latin typeface="Arial Rounded MT Bold" pitchFamily="34" charset="0"/>
        <a:ea typeface="+mn-ea"/>
        <a:cs typeface="+mn-cs"/>
      </a:defRPr>
    </a:lvl4pPr>
    <a:lvl5pPr marL="1828800" algn="l" rtl="0" fontAlgn="base">
      <a:spcBef>
        <a:spcPct val="0"/>
      </a:spcBef>
      <a:spcAft>
        <a:spcPct val="0"/>
      </a:spcAft>
      <a:defRPr sz="2800" kern="1200">
        <a:solidFill>
          <a:schemeClr val="tx1"/>
        </a:solidFill>
        <a:latin typeface="Arial Rounded MT Bold" pitchFamily="34" charset="0"/>
        <a:ea typeface="+mn-ea"/>
        <a:cs typeface="+mn-cs"/>
      </a:defRPr>
    </a:lvl5pPr>
    <a:lvl6pPr marL="2286000" algn="l" defTabSz="914400" rtl="0" eaLnBrk="1" latinLnBrk="0" hangingPunct="1">
      <a:defRPr sz="2800" kern="1200">
        <a:solidFill>
          <a:schemeClr val="tx1"/>
        </a:solidFill>
        <a:latin typeface="Arial Rounded MT Bold" pitchFamily="34" charset="0"/>
        <a:ea typeface="+mn-ea"/>
        <a:cs typeface="+mn-cs"/>
      </a:defRPr>
    </a:lvl6pPr>
    <a:lvl7pPr marL="2743200" algn="l" defTabSz="914400" rtl="0" eaLnBrk="1" latinLnBrk="0" hangingPunct="1">
      <a:defRPr sz="2800" kern="1200">
        <a:solidFill>
          <a:schemeClr val="tx1"/>
        </a:solidFill>
        <a:latin typeface="Arial Rounded MT Bold" pitchFamily="34" charset="0"/>
        <a:ea typeface="+mn-ea"/>
        <a:cs typeface="+mn-cs"/>
      </a:defRPr>
    </a:lvl7pPr>
    <a:lvl8pPr marL="3200400" algn="l" defTabSz="914400" rtl="0" eaLnBrk="1" latinLnBrk="0" hangingPunct="1">
      <a:defRPr sz="2800" kern="1200">
        <a:solidFill>
          <a:schemeClr val="tx1"/>
        </a:solidFill>
        <a:latin typeface="Arial Rounded MT Bold" pitchFamily="34" charset="0"/>
        <a:ea typeface="+mn-ea"/>
        <a:cs typeface="+mn-cs"/>
      </a:defRPr>
    </a:lvl8pPr>
    <a:lvl9pPr marL="3657600" algn="l" defTabSz="914400" rtl="0" eaLnBrk="1" latinLnBrk="0" hangingPunct="1">
      <a:defRPr sz="2800" kern="1200">
        <a:solidFill>
          <a:schemeClr val="tx1"/>
        </a:solidFill>
        <a:latin typeface="Arial Rounded MT Bold" pitchFamily="34" charset="0"/>
        <a:ea typeface="+mn-ea"/>
        <a:cs typeface="+mn-cs"/>
      </a:defRPr>
    </a:lvl9pPr>
  </p:defaultTextStyle>
  <p:extLst>
    <p:ext uri="{521415D9-36F7-43E2-AB2F-B90AF26B5E84}">
      <p14:sectionLst xmlns:p14="http://schemas.microsoft.com/office/powerpoint/2010/main">
        <p14:section name="Default Section" id="{6715BA82-9890-4D48-B9A2-44C6E60892BE}">
          <p14:sldIdLst>
            <p14:sldId id="751"/>
            <p14:sldId id="1690"/>
            <p14:sldId id="1691"/>
            <p14:sldId id="1692"/>
            <p14:sldId id="1693"/>
            <p14:sldId id="1694"/>
            <p14:sldId id="1696"/>
            <p14:sldId id="1697"/>
            <p14:sldId id="1698"/>
            <p14:sldId id="1700"/>
            <p14:sldId id="1701"/>
            <p14:sldId id="1702"/>
            <p14:sldId id="1703"/>
            <p14:sldId id="1704"/>
            <p14:sldId id="1705"/>
            <p14:sldId id="1706"/>
            <p14:sldId id="1707"/>
            <p14:sldId id="1709"/>
            <p14:sldId id="170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B0000"/>
    <a:srgbClr val="674D26"/>
    <a:srgbClr val="CCC700"/>
    <a:srgbClr val="D5D000"/>
    <a:srgbClr val="AC0000"/>
    <a:srgbClr val="FF3232"/>
    <a:srgbClr val="FFFF66"/>
    <a:srgbClr val="FFFF99"/>
    <a:srgbClr val="FF8F3B"/>
    <a:srgbClr val="FF79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20" autoAdjust="0"/>
    <p:restoredTop sz="90374" autoAdjust="0"/>
  </p:normalViewPr>
  <p:slideViewPr>
    <p:cSldViewPr snapToGrid="0">
      <p:cViewPr>
        <p:scale>
          <a:sx n="40" d="100"/>
          <a:sy n="40" d="100"/>
        </p:scale>
        <p:origin x="-634" y="-274"/>
      </p:cViewPr>
      <p:guideLst>
        <p:guide orient="horz" pos="2484"/>
        <p:guide pos="1503"/>
      </p:guideLst>
    </p:cSldViewPr>
  </p:slideViewPr>
  <p:outlineViewPr>
    <p:cViewPr>
      <p:scale>
        <a:sx n="33" d="100"/>
        <a:sy n="33" d="100"/>
      </p:scale>
      <p:origin x="0" y="168"/>
    </p:cViewPr>
  </p:outlineViewPr>
  <p:notesTextViewPr>
    <p:cViewPr>
      <p:scale>
        <a:sx n="100" d="100"/>
        <a:sy n="100" d="100"/>
      </p:scale>
      <p:origin x="0" y="0"/>
    </p:cViewPr>
  </p:notesTextViewPr>
  <p:sorterViewPr>
    <p:cViewPr>
      <p:scale>
        <a:sx n="75" d="100"/>
        <a:sy n="75" d="100"/>
      </p:scale>
      <p:origin x="0" y="2256"/>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90488"/>
            <a:ext cx="3168650" cy="298450"/>
          </a:xfrm>
          <a:prstGeom prst="rect">
            <a:avLst/>
          </a:prstGeom>
          <a:noFill/>
          <a:ln w="38100">
            <a:noFill/>
            <a:miter lim="800000"/>
            <a:headEnd/>
            <a:tailEnd/>
          </a:ln>
          <a:effectLst/>
        </p:spPr>
        <p:txBody>
          <a:bodyPr vert="horz" wrap="square" lIns="289948" tIns="48324" rIns="289948" bIns="48324" numCol="1" anchor="ctr" anchorCtr="0" compatLnSpc="1">
            <a:prstTxWarp prst="textNoShape">
              <a:avLst/>
            </a:prstTxWarp>
            <a:spAutoFit/>
          </a:bodyPr>
          <a:lstStyle>
            <a:lvl1pPr defTabSz="965840" eaLnBrk="0" hangingPunct="0">
              <a:defRPr sz="1300"/>
            </a:lvl1pPr>
          </a:lstStyle>
          <a:p>
            <a:pPr>
              <a:defRPr/>
            </a:pPr>
            <a:endParaRPr lang="en-US"/>
          </a:p>
        </p:txBody>
      </p:sp>
      <p:sp>
        <p:nvSpPr>
          <p:cNvPr id="96259" name="Rectangle 3"/>
          <p:cNvSpPr>
            <a:spLocks noGrp="1" noChangeArrowheads="1"/>
          </p:cNvSpPr>
          <p:nvPr>
            <p:ph type="dt" sz="quarter" idx="1"/>
          </p:nvPr>
        </p:nvSpPr>
        <p:spPr bwMode="auto">
          <a:xfrm>
            <a:off x="4146550" y="90488"/>
            <a:ext cx="3168650" cy="298450"/>
          </a:xfrm>
          <a:prstGeom prst="rect">
            <a:avLst/>
          </a:prstGeom>
          <a:noFill/>
          <a:ln w="38100">
            <a:noFill/>
            <a:miter lim="800000"/>
            <a:headEnd/>
            <a:tailEnd/>
          </a:ln>
          <a:effectLst/>
        </p:spPr>
        <p:txBody>
          <a:bodyPr vert="horz" wrap="square" lIns="289948" tIns="48324" rIns="289948" bIns="48324" numCol="1" anchor="ctr" anchorCtr="0" compatLnSpc="1">
            <a:prstTxWarp prst="textNoShape">
              <a:avLst/>
            </a:prstTxWarp>
            <a:spAutoFit/>
          </a:bodyPr>
          <a:lstStyle>
            <a:lvl1pPr algn="r" defTabSz="965840" eaLnBrk="0" hangingPunct="0">
              <a:defRPr sz="1300"/>
            </a:lvl1pPr>
          </a:lstStyle>
          <a:p>
            <a:pPr>
              <a:defRPr/>
            </a:pPr>
            <a:endParaRPr lang="en-US"/>
          </a:p>
        </p:txBody>
      </p:sp>
      <p:sp>
        <p:nvSpPr>
          <p:cNvPr id="96260" name="Rectangle 4"/>
          <p:cNvSpPr>
            <a:spLocks noGrp="1" noChangeArrowheads="1"/>
          </p:cNvSpPr>
          <p:nvPr>
            <p:ph type="ftr" sz="quarter" idx="2"/>
          </p:nvPr>
        </p:nvSpPr>
        <p:spPr bwMode="auto">
          <a:xfrm>
            <a:off x="0" y="9302750"/>
            <a:ext cx="3168650" cy="298450"/>
          </a:xfrm>
          <a:prstGeom prst="rect">
            <a:avLst/>
          </a:prstGeom>
          <a:noFill/>
          <a:ln w="38100">
            <a:noFill/>
            <a:miter lim="800000"/>
            <a:headEnd/>
            <a:tailEnd/>
          </a:ln>
          <a:effectLst/>
        </p:spPr>
        <p:txBody>
          <a:bodyPr vert="horz" wrap="square" lIns="289948" tIns="48324" rIns="289948" bIns="48324" numCol="1" anchor="b" anchorCtr="0" compatLnSpc="1">
            <a:prstTxWarp prst="textNoShape">
              <a:avLst/>
            </a:prstTxWarp>
            <a:spAutoFit/>
          </a:bodyPr>
          <a:lstStyle>
            <a:lvl1pPr defTabSz="965840" eaLnBrk="0" hangingPunct="0">
              <a:defRPr sz="1300"/>
            </a:lvl1pPr>
          </a:lstStyle>
          <a:p>
            <a:pPr>
              <a:defRPr/>
            </a:pPr>
            <a:endParaRPr lang="en-US"/>
          </a:p>
        </p:txBody>
      </p:sp>
      <p:sp>
        <p:nvSpPr>
          <p:cNvPr id="96261" name="Rectangle 5"/>
          <p:cNvSpPr>
            <a:spLocks noGrp="1" noChangeArrowheads="1"/>
          </p:cNvSpPr>
          <p:nvPr>
            <p:ph type="sldNum" sz="quarter" idx="3"/>
          </p:nvPr>
        </p:nvSpPr>
        <p:spPr bwMode="auto">
          <a:xfrm>
            <a:off x="4146550" y="9302750"/>
            <a:ext cx="3168650" cy="298450"/>
          </a:xfrm>
          <a:prstGeom prst="rect">
            <a:avLst/>
          </a:prstGeom>
          <a:noFill/>
          <a:ln w="38100">
            <a:noFill/>
            <a:miter lim="800000"/>
            <a:headEnd/>
            <a:tailEnd/>
          </a:ln>
          <a:effectLst/>
        </p:spPr>
        <p:txBody>
          <a:bodyPr vert="horz" wrap="square" lIns="289948" tIns="48324" rIns="289948" bIns="48324" numCol="1" anchor="b" anchorCtr="0" compatLnSpc="1">
            <a:prstTxWarp prst="textNoShape">
              <a:avLst/>
            </a:prstTxWarp>
            <a:spAutoFit/>
          </a:bodyPr>
          <a:lstStyle>
            <a:lvl1pPr algn="r" defTabSz="965840" eaLnBrk="0" hangingPunct="0">
              <a:defRPr sz="1300"/>
            </a:lvl1pPr>
          </a:lstStyle>
          <a:p>
            <a:pPr>
              <a:defRPr/>
            </a:pPr>
            <a:fld id="{77CF752B-9B03-4D6C-A63F-07E5B6E1ED84}" type="slidenum">
              <a:rPr lang="en-US"/>
              <a:pPr>
                <a:defRPr/>
              </a:pPr>
              <a:t>‹#›</a:t>
            </a:fld>
            <a:endParaRPr lang="en-US"/>
          </a:p>
        </p:txBody>
      </p:sp>
    </p:spTree>
    <p:extLst>
      <p:ext uri="{BB962C8B-B14F-4D97-AF65-F5344CB8AC3E}">
        <p14:creationId xmlns:p14="http://schemas.microsoft.com/office/powerpoint/2010/main" val="167799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6649" tIns="48324" rIns="96649" bIns="48324" numCol="1" anchor="t" anchorCtr="0" compatLnSpc="1">
            <a:prstTxWarp prst="textNoShape">
              <a:avLst/>
            </a:prstTxWarp>
          </a:bodyPr>
          <a:lstStyle>
            <a:lvl1pPr defTabSz="965840" eaLnBrk="0" hangingPunct="0">
              <a:defRPr sz="1300" b="1"/>
            </a:lvl1pPr>
          </a:lstStyle>
          <a:p>
            <a:pPr>
              <a:defRPr/>
            </a:pPr>
            <a:endParaRPr lang="en-US"/>
          </a:p>
        </p:txBody>
      </p:sp>
      <p:sp>
        <p:nvSpPr>
          <p:cNvPr id="6147" name="Rectangle 3"/>
          <p:cNvSpPr>
            <a:spLocks noGrp="1" noChangeArrowheads="1"/>
          </p:cNvSpPr>
          <p:nvPr>
            <p:ph type="dt" idx="1"/>
          </p:nvPr>
        </p:nvSpPr>
        <p:spPr bwMode="auto">
          <a:xfrm>
            <a:off x="4146550" y="0"/>
            <a:ext cx="3168650" cy="481013"/>
          </a:xfrm>
          <a:prstGeom prst="rect">
            <a:avLst/>
          </a:prstGeom>
          <a:noFill/>
          <a:ln w="9525">
            <a:noFill/>
            <a:miter lim="800000"/>
            <a:headEnd/>
            <a:tailEnd/>
          </a:ln>
          <a:effectLst/>
        </p:spPr>
        <p:txBody>
          <a:bodyPr vert="horz" wrap="square" lIns="96649" tIns="48324" rIns="96649" bIns="48324" numCol="1" anchor="t" anchorCtr="0" compatLnSpc="1">
            <a:prstTxWarp prst="textNoShape">
              <a:avLst/>
            </a:prstTxWarp>
          </a:bodyPr>
          <a:lstStyle>
            <a:lvl1pPr algn="r" defTabSz="965840" eaLnBrk="0" hangingPunct="0">
              <a:defRPr sz="1300" b="1"/>
            </a:lvl1pPr>
          </a:lstStyle>
          <a:p>
            <a:pPr>
              <a:defRPr/>
            </a:pPr>
            <a:endParaRPr lang="en-US"/>
          </a:p>
        </p:txBody>
      </p:sp>
      <p:sp>
        <p:nvSpPr>
          <p:cNvPr id="6349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96649" tIns="48324" rIns="96649" bIns="483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0188"/>
            <a:ext cx="3168650" cy="481012"/>
          </a:xfrm>
          <a:prstGeom prst="rect">
            <a:avLst/>
          </a:prstGeom>
          <a:noFill/>
          <a:ln w="9525">
            <a:noFill/>
            <a:miter lim="800000"/>
            <a:headEnd/>
            <a:tailEnd/>
          </a:ln>
          <a:effectLst/>
        </p:spPr>
        <p:txBody>
          <a:bodyPr vert="horz" wrap="square" lIns="96649" tIns="48324" rIns="96649" bIns="48324" numCol="1" anchor="b" anchorCtr="0" compatLnSpc="1">
            <a:prstTxWarp prst="textNoShape">
              <a:avLst/>
            </a:prstTxWarp>
          </a:bodyPr>
          <a:lstStyle>
            <a:lvl1pPr defTabSz="965840" eaLnBrk="0" hangingPunct="0">
              <a:defRPr sz="1300" b="1"/>
            </a:lvl1pPr>
          </a:lstStyle>
          <a:p>
            <a:pPr>
              <a:defRPr/>
            </a:pPr>
            <a:endParaRPr lang="en-US"/>
          </a:p>
        </p:txBody>
      </p:sp>
      <p:sp>
        <p:nvSpPr>
          <p:cNvPr id="6151" name="Rectangle 7"/>
          <p:cNvSpPr>
            <a:spLocks noGrp="1" noChangeArrowheads="1"/>
          </p:cNvSpPr>
          <p:nvPr>
            <p:ph type="sldNum" sz="quarter" idx="5"/>
          </p:nvPr>
        </p:nvSpPr>
        <p:spPr bwMode="auto">
          <a:xfrm>
            <a:off x="4146550" y="9120188"/>
            <a:ext cx="3168650" cy="481012"/>
          </a:xfrm>
          <a:prstGeom prst="rect">
            <a:avLst/>
          </a:prstGeom>
          <a:noFill/>
          <a:ln w="9525">
            <a:noFill/>
            <a:miter lim="800000"/>
            <a:headEnd/>
            <a:tailEnd/>
          </a:ln>
          <a:effectLst/>
        </p:spPr>
        <p:txBody>
          <a:bodyPr vert="horz" wrap="square" lIns="96649" tIns="48324" rIns="96649" bIns="48324" numCol="1" anchor="b" anchorCtr="0" compatLnSpc="1">
            <a:prstTxWarp prst="textNoShape">
              <a:avLst/>
            </a:prstTxWarp>
          </a:bodyPr>
          <a:lstStyle>
            <a:lvl1pPr algn="r" defTabSz="965840" eaLnBrk="0" hangingPunct="0">
              <a:defRPr sz="1300" b="1"/>
            </a:lvl1pPr>
          </a:lstStyle>
          <a:p>
            <a:pPr>
              <a:defRPr/>
            </a:pPr>
            <a:fld id="{07EEB23C-DE70-4752-BFDE-D1C52375554D}" type="slidenum">
              <a:rPr lang="en-US"/>
              <a:pPr>
                <a:defRPr/>
              </a:pPr>
              <a:t>‹#›</a:t>
            </a:fld>
            <a:endParaRPr lang="en-US"/>
          </a:p>
        </p:txBody>
      </p:sp>
    </p:spTree>
    <p:extLst>
      <p:ext uri="{BB962C8B-B14F-4D97-AF65-F5344CB8AC3E}">
        <p14:creationId xmlns:p14="http://schemas.microsoft.com/office/powerpoint/2010/main" val="29294850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Rounded MT Bold"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Rounded MT Bold"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Rounded MT Bold"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Rounded MT Bold"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Rounded MT Bold"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7EEB23C-DE70-4752-BFDE-D1C52375554D}" type="slidenum">
              <a:rPr lang="en-US" smtClean="0"/>
              <a:pPr>
                <a:defRPr/>
              </a:pPr>
              <a:t>1</a:t>
            </a:fld>
            <a:endParaRPr lang="en-US"/>
          </a:p>
        </p:txBody>
      </p:sp>
    </p:spTree>
    <p:extLst>
      <p:ext uri="{BB962C8B-B14F-4D97-AF65-F5344CB8AC3E}">
        <p14:creationId xmlns:p14="http://schemas.microsoft.com/office/powerpoint/2010/main" val="457908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375554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137620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7239000" y="6553200"/>
            <a:ext cx="1905000" cy="284163"/>
          </a:xfrm>
          <a:prstGeom prst="rect">
            <a:avLst/>
          </a:prstGeom>
          <a:ln/>
        </p:spPr>
        <p:txBody>
          <a:bodyPr/>
          <a:lstStyle>
            <a:lvl1pPr>
              <a:defRPr/>
            </a:lvl1pPr>
          </a:lstStyle>
          <a:p>
            <a:pPr>
              <a:defRPr/>
            </a:pPr>
            <a:fld id="{34397F8D-F612-45E2-B40D-25C687B5C0D7}" type="datetime1">
              <a:rPr lang="en-US"/>
              <a:pPr>
                <a:defRPr/>
              </a:pPr>
              <a:t>5/13/2012</a:t>
            </a:fld>
            <a:endParaRPr lang="en-US"/>
          </a:p>
        </p:txBody>
      </p:sp>
      <p:sp>
        <p:nvSpPr>
          <p:cNvPr id="4" name="Rectangle 5"/>
          <p:cNvSpPr>
            <a:spLocks noGrp="1" noChangeArrowheads="1"/>
          </p:cNvSpPr>
          <p:nvPr>
            <p:ph type="ftr" sz="quarter" idx="11"/>
          </p:nvPr>
        </p:nvSpPr>
        <p:spPr>
          <a:xfrm>
            <a:off x="3200400" y="6553200"/>
            <a:ext cx="2895600" cy="304800"/>
          </a:xfrm>
          <a:prstGeom prst="rect">
            <a:avLst/>
          </a:prstGeom>
          <a:ln/>
        </p:spPr>
        <p:txBody>
          <a:bodyPr/>
          <a:lstStyle>
            <a:lvl1pPr>
              <a:defRPr/>
            </a:lvl1pPr>
          </a:lstStyle>
          <a:p>
            <a:pPr>
              <a:defRPr/>
            </a:pPr>
            <a:r>
              <a:rPr lang="en-US" smtClean="0"/>
              <a:t>Steven Rudich: www.cs.cmu.edu</a:t>
            </a:r>
            <a:r>
              <a:rPr lang="en-US" dirty="0"/>
              <a:t>/~</a:t>
            </a:r>
            <a:r>
              <a:rPr lang="en-US" dirty="0" err="1"/>
              <a:t>rudich</a:t>
            </a:r>
            <a:endParaRPr lang="en-US" dirty="0"/>
          </a:p>
        </p:txBody>
      </p:sp>
    </p:spTree>
    <p:extLst>
      <p:ext uri="{BB962C8B-B14F-4D97-AF65-F5344CB8AC3E}">
        <p14:creationId xmlns:p14="http://schemas.microsoft.com/office/powerpoint/2010/main" val="1480711020"/>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7239000" y="6553200"/>
            <a:ext cx="1905000" cy="284163"/>
          </a:xfrm>
          <a:prstGeom prst="rect">
            <a:avLst/>
          </a:prstGeom>
          <a:ln/>
        </p:spPr>
        <p:txBody>
          <a:bodyPr/>
          <a:lstStyle>
            <a:lvl1pPr>
              <a:defRPr/>
            </a:lvl1pPr>
          </a:lstStyle>
          <a:p>
            <a:pPr>
              <a:defRPr/>
            </a:pPr>
            <a:fld id="{7760F22D-5C80-4C33-B345-22D479AD4708}" type="datetime1">
              <a:rPr lang="en-US"/>
              <a:pPr>
                <a:defRPr/>
              </a:pPr>
              <a:t>5/13/2012</a:t>
            </a:fld>
            <a:endParaRPr lang="en-US"/>
          </a:p>
        </p:txBody>
      </p:sp>
      <p:sp>
        <p:nvSpPr>
          <p:cNvPr id="5" name="Rectangle 5"/>
          <p:cNvSpPr>
            <a:spLocks noGrp="1" noChangeArrowheads="1"/>
          </p:cNvSpPr>
          <p:nvPr>
            <p:ph type="ftr" sz="quarter" idx="11"/>
          </p:nvPr>
        </p:nvSpPr>
        <p:spPr>
          <a:xfrm>
            <a:off x="3200400" y="6553200"/>
            <a:ext cx="2895600" cy="304800"/>
          </a:xfrm>
          <a:prstGeom prst="rect">
            <a:avLst/>
          </a:prstGeom>
          <a:ln/>
        </p:spPr>
        <p:txBody>
          <a:bodyPr/>
          <a:lstStyle>
            <a:lvl1pPr>
              <a:defRPr/>
            </a:lvl1pPr>
          </a:lstStyle>
          <a:p>
            <a:pPr>
              <a:defRPr/>
            </a:pPr>
            <a:r>
              <a:rPr lang="en-US" smtClean="0"/>
              <a:t>Steven Rudich: www.cs.cmu.edu</a:t>
            </a:r>
            <a:r>
              <a:rPr lang="en-US" dirty="0"/>
              <a:t>/~</a:t>
            </a:r>
            <a:r>
              <a:rPr lang="en-US" dirty="0" err="1"/>
              <a:t>rudich</a:t>
            </a:r>
            <a:endParaRPr lang="en-US" dirty="0"/>
          </a:p>
        </p:txBody>
      </p:sp>
    </p:spTree>
    <p:extLst>
      <p:ext uri="{BB962C8B-B14F-4D97-AF65-F5344CB8AC3E}">
        <p14:creationId xmlns:p14="http://schemas.microsoft.com/office/powerpoint/2010/main" val="3599879012"/>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B0000"/>
        </a:solid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Rounded MT Bold" pitchFamily="34" charset="0"/>
        </a:defRPr>
      </a:lvl2pPr>
      <a:lvl3pPr algn="ctr" rtl="0" eaLnBrk="0" fontAlgn="base" hangingPunct="0">
        <a:spcBef>
          <a:spcPct val="0"/>
        </a:spcBef>
        <a:spcAft>
          <a:spcPct val="0"/>
        </a:spcAft>
        <a:defRPr sz="3600">
          <a:solidFill>
            <a:schemeClr val="tx2"/>
          </a:solidFill>
          <a:latin typeface="Arial Rounded MT Bold" pitchFamily="34" charset="0"/>
        </a:defRPr>
      </a:lvl3pPr>
      <a:lvl4pPr algn="ctr" rtl="0" eaLnBrk="0" fontAlgn="base" hangingPunct="0">
        <a:spcBef>
          <a:spcPct val="0"/>
        </a:spcBef>
        <a:spcAft>
          <a:spcPct val="0"/>
        </a:spcAft>
        <a:defRPr sz="3600">
          <a:solidFill>
            <a:schemeClr val="tx2"/>
          </a:solidFill>
          <a:latin typeface="Arial Rounded MT Bold" pitchFamily="34" charset="0"/>
        </a:defRPr>
      </a:lvl4pPr>
      <a:lvl5pPr algn="ctr" rtl="0" eaLnBrk="0" fontAlgn="base" hangingPunct="0">
        <a:spcBef>
          <a:spcPct val="0"/>
        </a:spcBef>
        <a:spcAft>
          <a:spcPct val="0"/>
        </a:spcAft>
        <a:defRPr sz="3600">
          <a:solidFill>
            <a:schemeClr val="tx2"/>
          </a:solidFill>
          <a:latin typeface="Arial Rounded MT Bold" pitchFamily="34" charset="0"/>
        </a:defRPr>
      </a:lvl5pPr>
      <a:lvl6pPr marL="457200" algn="ctr" rtl="0" eaLnBrk="0" fontAlgn="base" hangingPunct="0">
        <a:spcBef>
          <a:spcPct val="0"/>
        </a:spcBef>
        <a:spcAft>
          <a:spcPct val="0"/>
        </a:spcAft>
        <a:defRPr sz="3600">
          <a:solidFill>
            <a:schemeClr val="tx2"/>
          </a:solidFill>
          <a:latin typeface="Arial Rounded MT Bold" pitchFamily="34" charset="0"/>
        </a:defRPr>
      </a:lvl6pPr>
      <a:lvl7pPr marL="914400" algn="ctr" rtl="0" eaLnBrk="0" fontAlgn="base" hangingPunct="0">
        <a:spcBef>
          <a:spcPct val="0"/>
        </a:spcBef>
        <a:spcAft>
          <a:spcPct val="0"/>
        </a:spcAft>
        <a:defRPr sz="3600">
          <a:solidFill>
            <a:schemeClr val="tx2"/>
          </a:solidFill>
          <a:latin typeface="Arial Rounded MT Bold" pitchFamily="34" charset="0"/>
        </a:defRPr>
      </a:lvl7pPr>
      <a:lvl8pPr marL="1371600" algn="ctr" rtl="0" eaLnBrk="0" fontAlgn="base" hangingPunct="0">
        <a:spcBef>
          <a:spcPct val="0"/>
        </a:spcBef>
        <a:spcAft>
          <a:spcPct val="0"/>
        </a:spcAft>
        <a:defRPr sz="3600">
          <a:solidFill>
            <a:schemeClr val="tx2"/>
          </a:solidFill>
          <a:latin typeface="Arial Rounded MT Bold" pitchFamily="34" charset="0"/>
        </a:defRPr>
      </a:lvl8pPr>
      <a:lvl9pPr marL="1828800" algn="ctr" rtl="0" eaLnBrk="0" fontAlgn="base" hangingPunct="0">
        <a:spcBef>
          <a:spcPct val="0"/>
        </a:spcBef>
        <a:spcAft>
          <a:spcPct val="0"/>
        </a:spcAft>
        <a:defRPr sz="3600">
          <a:solidFill>
            <a:schemeClr val="tx2"/>
          </a:solidFill>
          <a:latin typeface="Arial Rounded MT Bold" pitchFamily="34" charset="0"/>
        </a:defRPr>
      </a:lvl9pPr>
    </p:titleStyle>
    <p:bodyStyle>
      <a:lvl1pPr marL="342900" indent="-342900" algn="l" rtl="0" eaLnBrk="0" fontAlgn="base" hangingPunct="0">
        <a:spcBef>
          <a:spcPct val="20000"/>
        </a:spcBef>
        <a:spcAft>
          <a:spcPct val="0"/>
        </a:spcAft>
        <a:buChar char="•"/>
        <a:tabLst>
          <a:tab pos="858838" algn="l"/>
        </a:tabLst>
        <a:defRPr sz="3200">
          <a:solidFill>
            <a:schemeClr val="tx1"/>
          </a:solidFill>
          <a:latin typeface="+mn-lt"/>
          <a:ea typeface="+mn-ea"/>
          <a:cs typeface="+mn-cs"/>
        </a:defRPr>
      </a:lvl1pPr>
      <a:lvl2pPr marL="404813" indent="-290513" algn="l" rtl="0" eaLnBrk="0" fontAlgn="base" hangingPunct="0">
        <a:spcBef>
          <a:spcPct val="20000"/>
        </a:spcBef>
        <a:spcAft>
          <a:spcPct val="0"/>
        </a:spcAft>
        <a:buChar char="•"/>
        <a:tabLst>
          <a:tab pos="858838" algn="l"/>
        </a:tabLst>
        <a:defRPr sz="3200">
          <a:solidFill>
            <a:schemeClr val="tx1"/>
          </a:solidFill>
          <a:latin typeface="+mn-lt"/>
        </a:defRPr>
      </a:lvl2pPr>
      <a:lvl3pPr marL="858838" indent="-339725" algn="l" rtl="0" eaLnBrk="0" fontAlgn="base" hangingPunct="0">
        <a:spcBef>
          <a:spcPct val="20000"/>
        </a:spcBef>
        <a:spcAft>
          <a:spcPct val="0"/>
        </a:spcAft>
        <a:buChar char="–"/>
        <a:tabLst>
          <a:tab pos="858838" algn="l"/>
        </a:tabLst>
        <a:defRPr sz="2800">
          <a:solidFill>
            <a:schemeClr val="tx1"/>
          </a:solidFill>
          <a:latin typeface="+mn-lt"/>
        </a:defRPr>
      </a:lvl3pPr>
      <a:lvl4pPr marL="1200150" indent="-227013" algn="l" rtl="0" eaLnBrk="0" fontAlgn="base" hangingPunct="0">
        <a:spcBef>
          <a:spcPct val="20000"/>
        </a:spcBef>
        <a:spcAft>
          <a:spcPct val="0"/>
        </a:spcAft>
        <a:buChar char="•"/>
        <a:tabLst>
          <a:tab pos="858838" algn="l"/>
        </a:tabLst>
        <a:defRPr sz="2400">
          <a:solidFill>
            <a:schemeClr val="tx1"/>
          </a:solidFill>
          <a:latin typeface="+mn-lt"/>
        </a:defRPr>
      </a:lvl4pPr>
      <a:lvl5pPr marL="1655763" indent="-341313" algn="l" rtl="0" eaLnBrk="0" fontAlgn="base" hangingPunct="0">
        <a:spcBef>
          <a:spcPct val="20000"/>
        </a:spcBef>
        <a:spcAft>
          <a:spcPct val="0"/>
        </a:spcAft>
        <a:buChar char="–"/>
        <a:tabLst>
          <a:tab pos="858838" algn="l"/>
        </a:tabLst>
        <a:defRPr sz="2400">
          <a:solidFill>
            <a:schemeClr val="tx1"/>
          </a:solidFill>
          <a:latin typeface="+mn-lt"/>
        </a:defRPr>
      </a:lvl5pPr>
      <a:lvl6pPr marL="2112963" indent="-341313" algn="l" rtl="0" eaLnBrk="0" fontAlgn="base" hangingPunct="0">
        <a:spcBef>
          <a:spcPct val="20000"/>
        </a:spcBef>
        <a:spcAft>
          <a:spcPct val="0"/>
        </a:spcAft>
        <a:buChar char="–"/>
        <a:tabLst>
          <a:tab pos="858838" algn="l"/>
        </a:tabLst>
        <a:defRPr sz="2400">
          <a:solidFill>
            <a:schemeClr val="tx1"/>
          </a:solidFill>
          <a:latin typeface="+mn-lt"/>
        </a:defRPr>
      </a:lvl6pPr>
      <a:lvl7pPr marL="2570163" indent="-341313" algn="l" rtl="0" eaLnBrk="0" fontAlgn="base" hangingPunct="0">
        <a:spcBef>
          <a:spcPct val="20000"/>
        </a:spcBef>
        <a:spcAft>
          <a:spcPct val="0"/>
        </a:spcAft>
        <a:buChar char="–"/>
        <a:tabLst>
          <a:tab pos="858838" algn="l"/>
        </a:tabLst>
        <a:defRPr sz="2400">
          <a:solidFill>
            <a:schemeClr val="tx1"/>
          </a:solidFill>
          <a:latin typeface="+mn-lt"/>
        </a:defRPr>
      </a:lvl7pPr>
      <a:lvl8pPr marL="3027363" indent="-341313" algn="l" rtl="0" eaLnBrk="0" fontAlgn="base" hangingPunct="0">
        <a:spcBef>
          <a:spcPct val="20000"/>
        </a:spcBef>
        <a:spcAft>
          <a:spcPct val="0"/>
        </a:spcAft>
        <a:buChar char="–"/>
        <a:tabLst>
          <a:tab pos="858838" algn="l"/>
        </a:tabLst>
        <a:defRPr sz="2400">
          <a:solidFill>
            <a:schemeClr val="tx1"/>
          </a:solidFill>
          <a:latin typeface="+mn-lt"/>
        </a:defRPr>
      </a:lvl8pPr>
      <a:lvl9pPr marL="3484563" indent="-341313" algn="l" rtl="0" eaLnBrk="0" fontAlgn="base" hangingPunct="0">
        <a:spcBef>
          <a:spcPct val="20000"/>
        </a:spcBef>
        <a:spcAft>
          <a:spcPct val="0"/>
        </a:spcAft>
        <a:buChar char="–"/>
        <a:tabLst>
          <a:tab pos="858838" algn="l"/>
        </a:tabLst>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1082154" y="90363"/>
            <a:ext cx="697979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50000"/>
              </a:lnSpc>
            </a:pPr>
            <a:r>
              <a:rPr lang="en-US" sz="4000" b="1" dirty="0" smtClean="0">
                <a:solidFill>
                  <a:srgbClr val="FFFF00"/>
                </a:solidFill>
                <a:latin typeface="Arev Sans" pitchFamily="34" charset="0"/>
                <a:ea typeface="Arev Sans" pitchFamily="34" charset="0"/>
                <a:cs typeface="Arev sans bold" pitchFamily="34" charset="0"/>
              </a:rPr>
              <a:t>Optimization problems,</a:t>
            </a:r>
            <a:br>
              <a:rPr lang="en-US" sz="4000" b="1" dirty="0" smtClean="0">
                <a:solidFill>
                  <a:srgbClr val="FFFF00"/>
                </a:solidFill>
                <a:latin typeface="Arev Sans" pitchFamily="34" charset="0"/>
                <a:ea typeface="Arev Sans" pitchFamily="34" charset="0"/>
                <a:cs typeface="Arev sans bold" pitchFamily="34" charset="0"/>
              </a:rPr>
            </a:br>
            <a:r>
              <a:rPr lang="en-US" sz="4000" b="1" dirty="0" err="1">
                <a:solidFill>
                  <a:srgbClr val="FFFF00"/>
                </a:solidFill>
                <a:latin typeface="Arev Sans" pitchFamily="34" charset="0"/>
                <a:ea typeface="Arev Sans" pitchFamily="34" charset="0"/>
                <a:cs typeface="Arev sans bold" pitchFamily="34" charset="0"/>
              </a:rPr>
              <a:t>s</a:t>
            </a:r>
            <a:r>
              <a:rPr lang="en-US" sz="4000" b="1" dirty="0" err="1" smtClean="0">
                <a:solidFill>
                  <a:srgbClr val="FFFF00"/>
                </a:solidFill>
                <a:latin typeface="Arev Sans" pitchFamily="34" charset="0"/>
                <a:ea typeface="Arev Sans" pitchFamily="34" charset="0"/>
                <a:cs typeface="Arev sans bold" pitchFamily="34" charset="0"/>
              </a:rPr>
              <a:t>ubexponential</a:t>
            </a:r>
            <a:r>
              <a:rPr lang="en-US" sz="4000" b="1" dirty="0" smtClean="0">
                <a:solidFill>
                  <a:srgbClr val="FFFF00"/>
                </a:solidFill>
                <a:latin typeface="Arev Sans" pitchFamily="34" charset="0"/>
                <a:ea typeface="Arev Sans" pitchFamily="34" charset="0"/>
                <a:cs typeface="Arev sans bold" pitchFamily="34" charset="0"/>
              </a:rPr>
              <a:t> time,</a:t>
            </a:r>
            <a:br>
              <a:rPr lang="en-US" sz="4000" b="1" dirty="0" smtClean="0">
                <a:solidFill>
                  <a:srgbClr val="FFFF00"/>
                </a:solidFill>
                <a:latin typeface="Arev Sans" pitchFamily="34" charset="0"/>
                <a:ea typeface="Arev Sans" pitchFamily="34" charset="0"/>
                <a:cs typeface="Arev sans bold" pitchFamily="34" charset="0"/>
              </a:rPr>
            </a:br>
            <a:r>
              <a:rPr lang="en-US" sz="4000" b="1" dirty="0" smtClean="0">
                <a:solidFill>
                  <a:srgbClr val="FFFF00"/>
                </a:solidFill>
                <a:latin typeface="Arev Sans" pitchFamily="34" charset="0"/>
                <a:ea typeface="Arev Sans" pitchFamily="34" charset="0"/>
                <a:cs typeface="Arev sans bold" pitchFamily="34" charset="0"/>
              </a:rPr>
              <a:t>&amp; </a:t>
            </a:r>
            <a:r>
              <a:rPr lang="en-US" sz="4000" b="1" dirty="0" err="1" smtClean="0">
                <a:solidFill>
                  <a:srgbClr val="FFFF00"/>
                </a:solidFill>
                <a:latin typeface="Arev Sans" pitchFamily="34" charset="0"/>
                <a:ea typeface="Arev Sans" pitchFamily="34" charset="0"/>
                <a:cs typeface="Arev sans bold" pitchFamily="34" charset="0"/>
              </a:rPr>
              <a:t>Lasserre</a:t>
            </a:r>
            <a:r>
              <a:rPr lang="en-US" sz="4000" b="1" dirty="0" smtClean="0">
                <a:solidFill>
                  <a:srgbClr val="FFFF00"/>
                </a:solidFill>
                <a:latin typeface="Arev Sans" pitchFamily="34" charset="0"/>
                <a:ea typeface="Arev Sans" pitchFamily="34" charset="0"/>
                <a:cs typeface="Arev sans bold" pitchFamily="34" charset="0"/>
              </a:rPr>
              <a:t> algorithms</a:t>
            </a:r>
            <a:endParaRPr lang="en-US" sz="4000" b="1" dirty="0">
              <a:solidFill>
                <a:srgbClr val="FFFF00"/>
              </a:solidFill>
              <a:latin typeface="Arev Sans" pitchFamily="34" charset="0"/>
              <a:ea typeface="Arev Sans" pitchFamily="34" charset="0"/>
              <a:cs typeface="Arev sans bold" pitchFamily="34" charset="0"/>
            </a:endParaRPr>
          </a:p>
        </p:txBody>
      </p:sp>
      <p:sp>
        <p:nvSpPr>
          <p:cNvPr id="8" name="TextBox 7"/>
          <p:cNvSpPr txBox="1"/>
          <p:nvPr/>
        </p:nvSpPr>
        <p:spPr bwMode="auto">
          <a:xfrm>
            <a:off x="581908" y="4603181"/>
            <a:ext cx="3560590"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Featuring work by:</a:t>
            </a:r>
          </a:p>
        </p:txBody>
      </p:sp>
      <p:sp>
        <p:nvSpPr>
          <p:cNvPr id="7" name="TextBox 6"/>
          <p:cNvSpPr txBox="1"/>
          <p:nvPr/>
        </p:nvSpPr>
        <p:spPr bwMode="auto">
          <a:xfrm>
            <a:off x="4737830" y="3538632"/>
            <a:ext cx="3871573"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sz="2000" dirty="0" smtClean="0">
                <a:latin typeface="Arev Sans" pitchFamily="34" charset="0"/>
                <a:ea typeface="Arev Sans" pitchFamily="34" charset="0"/>
                <a:cs typeface="Arev sans bold" pitchFamily="34" charset="0"/>
              </a:rPr>
              <a:t>Ryan O’Donnell	CMU</a:t>
            </a:r>
          </a:p>
          <a:p>
            <a:pPr eaLnBrk="1" hangingPunct="1">
              <a:lnSpc>
                <a:spcPct val="120000"/>
              </a:lnSpc>
            </a:pPr>
            <a:r>
              <a:rPr lang="en-US" sz="2000" dirty="0" err="1" smtClean="0">
                <a:latin typeface="Arev Sans" pitchFamily="34" charset="0"/>
                <a:ea typeface="Arev Sans" pitchFamily="34" charset="0"/>
                <a:cs typeface="Arev sans bold" pitchFamily="34" charset="0"/>
              </a:rPr>
              <a:t>Venkat</a:t>
            </a:r>
            <a:r>
              <a:rPr lang="en-US" sz="2000" dirty="0" smtClean="0">
                <a:latin typeface="Arev Sans" pitchFamily="34" charset="0"/>
                <a:ea typeface="Arev Sans" pitchFamily="34" charset="0"/>
                <a:cs typeface="Arev sans bold" pitchFamily="34" charset="0"/>
              </a:rPr>
              <a:t> </a:t>
            </a:r>
            <a:r>
              <a:rPr lang="en-US" sz="2000" dirty="0" err="1" smtClean="0">
                <a:latin typeface="Arev Sans" pitchFamily="34" charset="0"/>
                <a:ea typeface="Arev Sans" pitchFamily="34" charset="0"/>
                <a:cs typeface="Arev sans bold" pitchFamily="34" charset="0"/>
              </a:rPr>
              <a:t>Guruswami</a:t>
            </a:r>
            <a:r>
              <a:rPr lang="en-US" sz="2000" dirty="0" smtClean="0">
                <a:latin typeface="Arev Sans" pitchFamily="34" charset="0"/>
                <a:ea typeface="Arev Sans" pitchFamily="34" charset="0"/>
                <a:cs typeface="Arev sans bold" pitchFamily="34" charset="0"/>
              </a:rPr>
              <a:t>	CMU</a:t>
            </a:r>
          </a:p>
          <a:p>
            <a:pPr eaLnBrk="1" hangingPunct="1">
              <a:lnSpc>
                <a:spcPct val="120000"/>
              </a:lnSpc>
            </a:pPr>
            <a:r>
              <a:rPr lang="en-US" sz="2000" dirty="0" smtClean="0">
                <a:latin typeface="Arev Sans" pitchFamily="34" charset="0"/>
                <a:ea typeface="Arev Sans" pitchFamily="34" charset="0"/>
                <a:cs typeface="Arev sans bold" pitchFamily="34" charset="0"/>
              </a:rPr>
              <a:t>Ali K. </a:t>
            </a:r>
            <a:r>
              <a:rPr lang="en-US" sz="2000" dirty="0" err="1" smtClean="0">
                <a:latin typeface="Arev Sans" pitchFamily="34" charset="0"/>
                <a:ea typeface="Arev Sans" pitchFamily="34" charset="0"/>
                <a:cs typeface="Arev sans bold" pitchFamily="34" charset="0"/>
              </a:rPr>
              <a:t>Sinop</a:t>
            </a:r>
            <a:r>
              <a:rPr lang="en-US" sz="2000" dirty="0" smtClean="0">
                <a:latin typeface="Arev Sans" pitchFamily="34" charset="0"/>
                <a:ea typeface="Arev Sans" pitchFamily="34" charset="0"/>
                <a:cs typeface="Arev sans bold" pitchFamily="34" charset="0"/>
              </a:rPr>
              <a:t>		CMU</a:t>
            </a:r>
          </a:p>
          <a:p>
            <a:pPr eaLnBrk="1" hangingPunct="1">
              <a:lnSpc>
                <a:spcPct val="120000"/>
              </a:lnSpc>
            </a:pPr>
            <a:r>
              <a:rPr lang="en-US" sz="2000" dirty="0" smtClean="0">
                <a:latin typeface="Arev Sans" pitchFamily="34" charset="0"/>
                <a:ea typeface="Arev Sans" pitchFamily="34" charset="0"/>
                <a:cs typeface="Arev sans bold" pitchFamily="34" charset="0"/>
              </a:rPr>
              <a:t>David </a:t>
            </a:r>
            <a:r>
              <a:rPr lang="en-US" sz="2000" dirty="0" err="1" smtClean="0">
                <a:latin typeface="Arev Sans" pitchFamily="34" charset="0"/>
                <a:ea typeface="Arev Sans" pitchFamily="34" charset="0"/>
                <a:cs typeface="Arev sans bold" pitchFamily="34" charset="0"/>
              </a:rPr>
              <a:t>Witmer</a:t>
            </a:r>
            <a:r>
              <a:rPr lang="en-US" sz="2000" dirty="0" smtClean="0">
                <a:latin typeface="Arev Sans" pitchFamily="34" charset="0"/>
                <a:ea typeface="Arev Sans" pitchFamily="34" charset="0"/>
                <a:cs typeface="Arev sans bold" pitchFamily="34" charset="0"/>
              </a:rPr>
              <a:t>		CMU</a:t>
            </a:r>
          </a:p>
          <a:p>
            <a:pPr eaLnBrk="1" hangingPunct="1">
              <a:lnSpc>
                <a:spcPct val="120000"/>
              </a:lnSpc>
            </a:pPr>
            <a:r>
              <a:rPr lang="en-US" sz="2000" dirty="0" smtClean="0">
                <a:latin typeface="Arev Sans" pitchFamily="34" charset="0"/>
                <a:ea typeface="Arev Sans" pitchFamily="34" charset="0"/>
                <a:cs typeface="Arev sans bold" pitchFamily="34" charset="0"/>
              </a:rPr>
              <a:t>John Wright		CMU</a:t>
            </a:r>
            <a:br>
              <a:rPr lang="en-US" sz="2000" dirty="0" smtClean="0">
                <a:latin typeface="Arev Sans" pitchFamily="34" charset="0"/>
                <a:ea typeface="Arev Sans" pitchFamily="34" charset="0"/>
                <a:cs typeface="Arev sans bold" pitchFamily="34" charset="0"/>
              </a:rPr>
            </a:br>
            <a:r>
              <a:rPr lang="en-US" sz="2000" dirty="0" smtClean="0">
                <a:latin typeface="Arev Sans" pitchFamily="34" charset="0"/>
                <a:ea typeface="Arev Sans" pitchFamily="34" charset="0"/>
                <a:cs typeface="Arev sans bold" pitchFamily="34" charset="0"/>
              </a:rPr>
              <a:t>Yuan Zhou		CMU</a:t>
            </a:r>
          </a:p>
          <a:p>
            <a:pPr eaLnBrk="1" hangingPunct="1">
              <a:lnSpc>
                <a:spcPct val="120000"/>
              </a:lnSpc>
            </a:pPr>
            <a:r>
              <a:rPr lang="en-US" sz="2000" dirty="0" smtClean="0">
                <a:latin typeface="Arev Sans" pitchFamily="34" charset="0"/>
                <a:ea typeface="Arev Sans" pitchFamily="34" charset="0"/>
                <a:cs typeface="Arev sans bold" pitchFamily="34" charset="0"/>
              </a:rPr>
              <a:t>Boaz Barak		MSRNE</a:t>
            </a:r>
          </a:p>
          <a:p>
            <a:pPr eaLnBrk="1" hangingPunct="1">
              <a:lnSpc>
                <a:spcPct val="120000"/>
              </a:lnSpc>
            </a:pPr>
            <a:r>
              <a:rPr lang="en-US" sz="2000" dirty="0" smtClean="0">
                <a:latin typeface="Arev Sans" pitchFamily="34" charset="0"/>
                <a:ea typeface="Arev Sans" pitchFamily="34" charset="0"/>
                <a:cs typeface="Arev sans bold" pitchFamily="34" charset="0"/>
              </a:rPr>
              <a:t>David </a:t>
            </a:r>
            <a:r>
              <a:rPr lang="en-US" sz="2000" dirty="0" err="1" smtClean="0">
                <a:latin typeface="Arev Sans" pitchFamily="34" charset="0"/>
                <a:ea typeface="Arev Sans" pitchFamily="34" charset="0"/>
                <a:cs typeface="Arev sans bold" pitchFamily="34" charset="0"/>
              </a:rPr>
              <a:t>Steurer</a:t>
            </a:r>
            <a:r>
              <a:rPr lang="en-US" sz="2000" dirty="0" smtClean="0">
                <a:latin typeface="Arev Sans" pitchFamily="34" charset="0"/>
                <a:ea typeface="Arev Sans" pitchFamily="34" charset="0"/>
                <a:cs typeface="Arev sans bold" pitchFamily="34" charset="0"/>
              </a:rPr>
              <a:t>		MSRNE</a:t>
            </a:r>
          </a:p>
        </p:txBody>
      </p:sp>
    </p:spTree>
    <p:extLst>
      <p:ext uri="{BB962C8B-B14F-4D97-AF65-F5344CB8AC3E}">
        <p14:creationId xmlns:p14="http://schemas.microsoft.com/office/powerpoint/2010/main" val="2157995841"/>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bwMode="auto">
          <a:xfrm>
            <a:off x="277991" y="476351"/>
            <a:ext cx="8547533" cy="3120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Q:  We know that many basic problems </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      (coloring 3-colorable graphs, 2Sat, etc.) </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      are at least as hard as </a:t>
            </a:r>
            <a:r>
              <a:rPr lang="en-US" b="1" dirty="0" smtClean="0">
                <a:latin typeface="Arev Sans" pitchFamily="34" charset="0"/>
                <a:ea typeface="Arev Sans" pitchFamily="34" charset="0"/>
                <a:cs typeface="Arev sans bold" pitchFamily="34" charset="0"/>
              </a:rPr>
              <a:t>UG(</a:t>
            </a:r>
            <a:r>
              <a:rPr lang="el-GR" b="1" dirty="0" smtClean="0">
                <a:latin typeface="Arev Sans" pitchFamily="34" charset="0"/>
                <a:ea typeface="Arev Sans" pitchFamily="34" charset="0"/>
                <a:cs typeface="Arev sans bold" pitchFamily="34" charset="0"/>
              </a:rPr>
              <a:t>ϵ</a:t>
            </a:r>
            <a:r>
              <a:rPr lang="en-US" b="1" dirty="0" smtClean="0">
                <a:latin typeface="Arev Sans" pitchFamily="34" charset="0"/>
                <a:ea typeface="Arev Sans" pitchFamily="34" charset="0"/>
                <a:cs typeface="Arev sans bold" pitchFamily="34" charset="0"/>
              </a:rPr>
              <a:t>)</a:t>
            </a:r>
            <a:r>
              <a:rPr lang="en-US" dirty="0" smtClean="0">
                <a:latin typeface="Arev Sans" pitchFamily="34" charset="0"/>
                <a:ea typeface="Arev Sans" pitchFamily="34" charset="0"/>
                <a:cs typeface="Arev sans bold" pitchFamily="34" charset="0"/>
              </a:rPr>
              <a:t>.</a:t>
            </a:r>
            <a:br>
              <a:rPr lang="en-US" dirty="0" smtClean="0">
                <a:latin typeface="Arev Sans" pitchFamily="34" charset="0"/>
                <a:ea typeface="Arev Sans" pitchFamily="34" charset="0"/>
                <a:cs typeface="Arev sans bold" pitchFamily="34" charset="0"/>
              </a:rPr>
            </a:br>
            <a:endParaRPr lang="en-US" sz="1200" dirty="0" smtClean="0">
              <a:latin typeface="Arev Sans" pitchFamily="34" charset="0"/>
              <a:ea typeface="Arev Sans" pitchFamily="34" charset="0"/>
              <a:cs typeface="Arev sans bold" pitchFamily="34" charset="0"/>
            </a:endParaRPr>
          </a:p>
          <a:p>
            <a:pPr eaLnBrk="1" hangingPunct="1">
              <a:lnSpc>
                <a:spcPct val="120000"/>
              </a:lnSpc>
            </a:pPr>
            <a:r>
              <a:rPr lang="en-US" dirty="0">
                <a:latin typeface="Arev Sans" pitchFamily="34" charset="0"/>
                <a:ea typeface="Arev Sans" pitchFamily="34" charset="0"/>
                <a:cs typeface="Arev sans bold" pitchFamily="34" charset="0"/>
              </a:rPr>
              <a:t> </a:t>
            </a:r>
            <a:r>
              <a:rPr lang="en-US" dirty="0" smtClean="0">
                <a:latin typeface="Arev Sans" pitchFamily="34" charset="0"/>
                <a:ea typeface="Arev Sans" pitchFamily="34" charset="0"/>
                <a:cs typeface="Arev sans bold" pitchFamily="34" charset="0"/>
              </a:rPr>
              <a:t>     </a:t>
            </a:r>
            <a:r>
              <a:rPr lang="en-US" dirty="0" smtClean="0">
                <a:latin typeface="Arev Sans" pitchFamily="34" charset="0"/>
                <a:ea typeface="Arev Sans" pitchFamily="34" charset="0"/>
                <a:cs typeface="Arev sans bold" pitchFamily="34" charset="0"/>
              </a:rPr>
              <a:t>Could </a:t>
            </a:r>
            <a:r>
              <a:rPr lang="en-US" b="1" dirty="0" smtClean="0">
                <a:latin typeface="Arev Sans" pitchFamily="34" charset="0"/>
                <a:ea typeface="Arev Sans" pitchFamily="34" charset="0"/>
                <a:cs typeface="Arev sans bold" pitchFamily="34" charset="0"/>
              </a:rPr>
              <a:t>they</a:t>
            </a:r>
            <a:r>
              <a:rPr lang="en-US" dirty="0" smtClean="0">
                <a:latin typeface="Arev Sans" pitchFamily="34" charset="0"/>
                <a:ea typeface="Arev Sans" pitchFamily="34" charset="0"/>
                <a:cs typeface="Arev sans bold" pitchFamily="34" charset="0"/>
              </a:rPr>
              <a:t> </a:t>
            </a:r>
            <a:r>
              <a:rPr lang="en-US" b="1" dirty="0" smtClean="0">
                <a:latin typeface="Arev Sans" pitchFamily="34" charset="0"/>
                <a:ea typeface="Arev Sans" pitchFamily="34" charset="0"/>
                <a:cs typeface="Arev sans bold" pitchFamily="34" charset="0"/>
              </a:rPr>
              <a:t>also</a:t>
            </a:r>
            <a:r>
              <a:rPr lang="en-US" dirty="0" smtClean="0">
                <a:latin typeface="Arev Sans" pitchFamily="34" charset="0"/>
                <a:ea typeface="Arev Sans" pitchFamily="34" charset="0"/>
                <a:cs typeface="Arev sans bold" pitchFamily="34" charset="0"/>
              </a:rPr>
              <a:t> </a:t>
            </a:r>
            <a:r>
              <a:rPr lang="en-US" dirty="0">
                <a:latin typeface="Arev Sans" pitchFamily="34" charset="0"/>
                <a:ea typeface="Arev Sans" pitchFamily="34" charset="0"/>
                <a:cs typeface="Arev sans bold" pitchFamily="34" charset="0"/>
              </a:rPr>
              <a:t>have 2</a:t>
            </a:r>
            <a:r>
              <a:rPr lang="en-US" baseline="30000" dirty="0">
                <a:latin typeface="Arev Sans" pitchFamily="34" charset="0"/>
                <a:ea typeface="Arev Sans" pitchFamily="34" charset="0"/>
                <a:cs typeface="Arev sans bold" pitchFamily="34" charset="0"/>
              </a:rPr>
              <a:t>n</a:t>
            </a:r>
            <a:r>
              <a:rPr lang="el-GR" baseline="50000" dirty="0">
                <a:latin typeface="Arev Sans" pitchFamily="34" charset="0"/>
                <a:ea typeface="Arev Sans" pitchFamily="34" charset="0"/>
                <a:cs typeface="Arev sans bold" pitchFamily="34" charset="0"/>
              </a:rPr>
              <a:t>ϵ</a:t>
            </a:r>
            <a:r>
              <a:rPr lang="en-US" dirty="0" smtClean="0">
                <a:latin typeface="Arev Sans" pitchFamily="34" charset="0"/>
                <a:ea typeface="Arev Sans" pitchFamily="34" charset="0"/>
                <a:cs typeface="Arev sans bold" pitchFamily="34" charset="0"/>
              </a:rPr>
              <a:t>-time algorithms?</a:t>
            </a:r>
          </a:p>
          <a:p>
            <a:pPr eaLnBrk="1" hangingPunct="1">
              <a:lnSpc>
                <a:spcPct val="120000"/>
              </a:lnSpc>
            </a:pPr>
            <a:endParaRPr lang="en-US" sz="1200" dirty="0" smtClean="0">
              <a:latin typeface="Arev Sans" pitchFamily="34" charset="0"/>
              <a:ea typeface="Arev Sans" pitchFamily="34" charset="0"/>
              <a:cs typeface="Arev sans bold" pitchFamily="34" charset="0"/>
            </a:endParaRPr>
          </a:p>
          <a:p>
            <a:pPr eaLnBrk="1" hangingPunct="1">
              <a:lnSpc>
                <a:spcPct val="120000"/>
              </a:lnSpc>
            </a:pPr>
            <a:r>
              <a:rPr lang="en-US" spc="-150" dirty="0" smtClean="0">
                <a:latin typeface="Arev Sans" pitchFamily="34" charset="0"/>
                <a:ea typeface="Arev Sans" pitchFamily="34" charset="0"/>
                <a:cs typeface="Arev sans bold" pitchFamily="34" charset="0"/>
              </a:rPr>
              <a:t>A:    [GS’11,’12]:  progress  for  Balanced-Separator.</a:t>
            </a:r>
            <a:endParaRPr lang="en-US" spc="-150" dirty="0" smtClean="0">
              <a:latin typeface="Arev Sans" pitchFamily="34" charset="0"/>
              <a:ea typeface="Arev Sans" pitchFamily="34" charset="0"/>
              <a:cs typeface="Arev sans bold" pitchFamily="34" charset="0"/>
            </a:endParaRPr>
          </a:p>
        </p:txBody>
      </p:sp>
      <p:sp>
        <p:nvSpPr>
          <p:cNvPr id="12" name="TextBox 11"/>
          <p:cNvSpPr txBox="1"/>
          <p:nvPr/>
        </p:nvSpPr>
        <p:spPr bwMode="auto">
          <a:xfrm>
            <a:off x="277991" y="4133951"/>
            <a:ext cx="4483920"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Q:  How did [ABS] do it?</a:t>
            </a:r>
            <a:endParaRPr lang="en-US" spc="-150" dirty="0" smtClean="0">
              <a:latin typeface="Arev Sans" pitchFamily="34" charset="0"/>
              <a:ea typeface="Arev Sans" pitchFamily="34" charset="0"/>
              <a:cs typeface="Arev sans bold" pitchFamily="34" charset="0"/>
            </a:endParaRPr>
          </a:p>
        </p:txBody>
      </p:sp>
      <p:sp>
        <p:nvSpPr>
          <p:cNvPr id="13" name="TextBox 12"/>
          <p:cNvSpPr txBox="1"/>
          <p:nvPr/>
        </p:nvSpPr>
        <p:spPr bwMode="auto">
          <a:xfrm>
            <a:off x="277991" y="4838599"/>
            <a:ext cx="8024954"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A:  There algorithm was a bit ad hoc, </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     but [GS’11], [BRS’11] show how to do it </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     using the “</a:t>
            </a:r>
            <a:r>
              <a:rPr lang="en-US" b="1" dirty="0" err="1" smtClean="0">
                <a:solidFill>
                  <a:srgbClr val="FFFF00"/>
                </a:solidFill>
                <a:latin typeface="Arev Sans" pitchFamily="34" charset="0"/>
                <a:ea typeface="Arev Sans" pitchFamily="34" charset="0"/>
                <a:cs typeface="Arev sans bold" pitchFamily="34" charset="0"/>
              </a:rPr>
              <a:t>Lasserre</a:t>
            </a:r>
            <a:r>
              <a:rPr lang="en-US" b="1" dirty="0" smtClean="0">
                <a:solidFill>
                  <a:srgbClr val="FFFF00"/>
                </a:solidFill>
                <a:latin typeface="Arev Sans" pitchFamily="34" charset="0"/>
                <a:ea typeface="Arev Sans" pitchFamily="34" charset="0"/>
                <a:cs typeface="Arev sans bold" pitchFamily="34" charset="0"/>
              </a:rPr>
              <a:t> algorithm</a:t>
            </a:r>
            <a:r>
              <a:rPr lang="en-US" dirty="0" smtClean="0">
                <a:latin typeface="Arev Sans" pitchFamily="34" charset="0"/>
                <a:ea typeface="Arev Sans" pitchFamily="34" charset="0"/>
                <a:cs typeface="Arev sans bold" pitchFamily="34" charset="0"/>
              </a:rPr>
              <a:t>”.</a:t>
            </a:r>
            <a:endParaRPr lang="en-US" spc="-150" dirty="0" smtClean="0">
              <a:latin typeface="Arev Sans" pitchFamily="34" charset="0"/>
              <a:ea typeface="Arev Sans" pitchFamily="34" charset="0"/>
              <a:cs typeface="Arev sans bold" pitchFamily="34" charset="0"/>
            </a:endParaRPr>
          </a:p>
        </p:txBody>
      </p:sp>
    </p:spTree>
    <p:extLst>
      <p:ext uri="{BB962C8B-B14F-4D97-AF65-F5344CB8AC3E}">
        <p14:creationId xmlns:p14="http://schemas.microsoft.com/office/powerpoint/2010/main" val="157381990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fade">
                                      <p:cBhvr>
                                        <p:cTn id="12" dur="500"/>
                                        <p:tgtEl>
                                          <p:spTgt spid="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1452428" y="171551"/>
            <a:ext cx="6239209"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sz="3600" dirty="0" err="1" smtClean="0">
                <a:solidFill>
                  <a:srgbClr val="FFFF00"/>
                </a:solidFill>
                <a:latin typeface="Arev Sans" pitchFamily="34" charset="0"/>
                <a:ea typeface="Arev Sans" pitchFamily="34" charset="0"/>
                <a:cs typeface="Arev sans bold" pitchFamily="34" charset="0"/>
              </a:rPr>
              <a:t>Lasserre</a:t>
            </a:r>
            <a:r>
              <a:rPr lang="en-US" sz="3600" dirty="0" smtClean="0">
                <a:solidFill>
                  <a:srgbClr val="FFFF00"/>
                </a:solidFill>
                <a:latin typeface="Arev Sans" pitchFamily="34" charset="0"/>
                <a:ea typeface="Arev Sans" pitchFamily="34" charset="0"/>
                <a:cs typeface="Arev sans bold" pitchFamily="34" charset="0"/>
              </a:rPr>
              <a:t> Algorithm (2001)</a:t>
            </a:r>
            <a:endParaRPr lang="en-US" sz="3200" dirty="0" smtClean="0">
              <a:solidFill>
                <a:srgbClr val="FFFF00"/>
              </a:solidFill>
              <a:latin typeface="Arev Sans" pitchFamily="34" charset="0"/>
              <a:ea typeface="Arev Sans" pitchFamily="34" charset="0"/>
              <a:cs typeface="Arev sans bold" pitchFamily="34" charset="0"/>
            </a:endParaRPr>
          </a:p>
        </p:txBody>
      </p:sp>
      <p:sp>
        <p:nvSpPr>
          <p:cNvPr id="3" name="TextBox 2"/>
          <p:cNvSpPr txBox="1"/>
          <p:nvPr/>
        </p:nvSpPr>
        <p:spPr bwMode="auto">
          <a:xfrm>
            <a:off x="585344" y="1447901"/>
            <a:ext cx="7790915"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A generalization of a generalization of a</a:t>
            </a:r>
            <a:br>
              <a:rPr lang="en-US" dirty="0" smtClean="0">
                <a:latin typeface="Arev Sans" pitchFamily="34" charset="0"/>
                <a:ea typeface="Arev Sans" pitchFamily="34" charset="0"/>
                <a:cs typeface="Arev sans bold" pitchFamily="34" charset="0"/>
              </a:rPr>
            </a:br>
            <a:r>
              <a:rPr lang="en-US" dirty="0" smtClean="0">
                <a:solidFill>
                  <a:srgbClr val="9B0000"/>
                </a:solidFill>
                <a:latin typeface="Arev Sans" pitchFamily="34" charset="0"/>
                <a:ea typeface="Arev Sans" pitchFamily="34" charset="0"/>
                <a:cs typeface="Arev sans bold" pitchFamily="34" charset="0"/>
              </a:rPr>
              <a:t>a</a:t>
            </a:r>
            <a:r>
              <a:rPr lang="en-US" dirty="0" smtClean="0">
                <a:latin typeface="Arev Sans" pitchFamily="34" charset="0"/>
                <a:ea typeface="Arev Sans" pitchFamily="34" charset="0"/>
                <a:cs typeface="Arev sans bold" pitchFamily="34" charset="0"/>
              </a:rPr>
              <a:t> generalization of </a:t>
            </a:r>
            <a:r>
              <a:rPr lang="en-US" b="1" dirty="0" smtClean="0">
                <a:latin typeface="Arev Sans" pitchFamily="34" charset="0"/>
                <a:ea typeface="Arev Sans" pitchFamily="34" charset="0"/>
                <a:cs typeface="Arev sans bold" pitchFamily="34" charset="0"/>
              </a:rPr>
              <a:t>linear programming</a:t>
            </a:r>
            <a:r>
              <a:rPr lang="en-US" dirty="0" smtClean="0">
                <a:latin typeface="Arev Sans" pitchFamily="34" charset="0"/>
                <a:ea typeface="Arev Sans" pitchFamily="34" charset="0"/>
                <a:cs typeface="Arev sans bold" pitchFamily="34" charset="0"/>
              </a:rPr>
              <a:t>.</a:t>
            </a:r>
            <a:endParaRPr lang="en-US" dirty="0" smtClean="0">
              <a:latin typeface="Arev Sans" pitchFamily="34" charset="0"/>
              <a:ea typeface="Arev Sans" pitchFamily="34" charset="0"/>
              <a:cs typeface="Arev sans bold" pitchFamily="34" charset="0"/>
            </a:endParaRPr>
          </a:p>
        </p:txBody>
      </p:sp>
      <p:sp>
        <p:nvSpPr>
          <p:cNvPr id="4" name="TextBox 3"/>
          <p:cNvSpPr txBox="1"/>
          <p:nvPr/>
        </p:nvSpPr>
        <p:spPr bwMode="auto">
          <a:xfrm>
            <a:off x="585344" y="2914751"/>
            <a:ext cx="8143576" cy="1083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A generic “black box” algorithmic technique</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   you can try on a wide variety of problems.</a:t>
            </a:r>
            <a:endParaRPr lang="en-US" dirty="0" smtClean="0">
              <a:latin typeface="Arev Sans" pitchFamily="34" charset="0"/>
              <a:ea typeface="Arev Sans" pitchFamily="34" charset="0"/>
              <a:cs typeface="Arev sans bold" pitchFamily="34" charset="0"/>
            </a:endParaRPr>
          </a:p>
        </p:txBody>
      </p:sp>
      <p:sp>
        <p:nvSpPr>
          <p:cNvPr id="5" name="TextBox 4"/>
          <p:cNvSpPr txBox="1"/>
          <p:nvPr/>
        </p:nvSpPr>
        <p:spPr bwMode="auto">
          <a:xfrm>
            <a:off x="585344" y="4400651"/>
            <a:ext cx="7851829" cy="216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Comes with a crank you can turn:</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   for each k = 1, 2, 3, … you can run a </a:t>
            </a:r>
            <a:br>
              <a:rPr lang="en-US" dirty="0" smtClean="0">
                <a:latin typeface="Arev Sans" pitchFamily="34" charset="0"/>
                <a:ea typeface="Arev Sans" pitchFamily="34" charset="0"/>
                <a:cs typeface="Arev sans bold" pitchFamily="34" charset="0"/>
              </a:rPr>
            </a:br>
            <a:r>
              <a:rPr lang="en-US" dirty="0" smtClean="0">
                <a:solidFill>
                  <a:srgbClr val="FFFF00"/>
                </a:solidFill>
                <a:latin typeface="Arev Sans" pitchFamily="34" charset="0"/>
                <a:ea typeface="Arev Sans" pitchFamily="34" charset="0"/>
                <a:cs typeface="Arev sans bold" pitchFamily="34" charset="0"/>
              </a:rPr>
              <a:t>   </a:t>
            </a:r>
            <a:r>
              <a:rPr lang="en-US" b="1" dirty="0" err="1" smtClean="0">
                <a:solidFill>
                  <a:srgbClr val="FFFF00"/>
                </a:solidFill>
                <a:latin typeface="Arev Sans" pitchFamily="34" charset="0"/>
                <a:ea typeface="Arev Sans" pitchFamily="34" charset="0"/>
                <a:cs typeface="Arev sans bold" pitchFamily="34" charset="0"/>
              </a:rPr>
              <a:t>Lasserre</a:t>
            </a:r>
            <a:r>
              <a:rPr lang="en-US" b="1" dirty="0" smtClean="0">
                <a:solidFill>
                  <a:srgbClr val="FFFF00"/>
                </a:solidFill>
                <a:latin typeface="Arev Sans" pitchFamily="34" charset="0"/>
                <a:ea typeface="Arev Sans" pitchFamily="34" charset="0"/>
                <a:cs typeface="Arev sans bold" pitchFamily="34" charset="0"/>
              </a:rPr>
              <a:t>(k)</a:t>
            </a:r>
            <a:r>
              <a:rPr lang="en-US" dirty="0" smtClean="0">
                <a:latin typeface="Arev Sans" pitchFamily="34" charset="0"/>
                <a:ea typeface="Arev Sans" pitchFamily="34" charset="0"/>
                <a:cs typeface="Arev sans bold" pitchFamily="34" charset="0"/>
              </a:rPr>
              <a:t> algorithm in time ≈ </a:t>
            </a:r>
            <a:r>
              <a:rPr lang="en-US" b="1" dirty="0" err="1" smtClean="0">
                <a:solidFill>
                  <a:srgbClr val="FFFF00"/>
                </a:solidFill>
                <a:latin typeface="Arev Sans" pitchFamily="34" charset="0"/>
                <a:ea typeface="Arev Sans" pitchFamily="34" charset="0"/>
                <a:cs typeface="Arev sans bold" pitchFamily="34" charset="0"/>
              </a:rPr>
              <a:t>n</a:t>
            </a:r>
            <a:r>
              <a:rPr lang="en-US" b="1" baseline="30000" dirty="0" err="1" smtClean="0">
                <a:solidFill>
                  <a:srgbClr val="FFFF00"/>
                </a:solidFill>
                <a:latin typeface="Arev Sans" pitchFamily="34" charset="0"/>
                <a:ea typeface="Arev Sans" pitchFamily="34" charset="0"/>
                <a:cs typeface="Arev sans bold" pitchFamily="34" charset="0"/>
              </a:rPr>
              <a:t>k</a:t>
            </a:r>
            <a:r>
              <a:rPr lang="en-US" dirty="0" smtClean="0">
                <a:latin typeface="Arev Sans" pitchFamily="34" charset="0"/>
                <a:ea typeface="Arev Sans" pitchFamily="34" charset="0"/>
                <a:cs typeface="Arev sans bold" pitchFamily="34" charset="0"/>
              </a:rPr>
              <a:t>.</a:t>
            </a:r>
          </a:p>
          <a:p>
            <a:pPr eaLnBrk="1" hangingPunct="1">
              <a:lnSpc>
                <a:spcPct val="120000"/>
              </a:lnSpc>
            </a:pPr>
            <a:r>
              <a:rPr lang="en-US" dirty="0" smtClean="0">
                <a:latin typeface="Arev Sans" pitchFamily="34" charset="0"/>
                <a:ea typeface="Arev Sans" pitchFamily="34" charset="0"/>
                <a:cs typeface="Arev sans bold" pitchFamily="34" charset="0"/>
              </a:rPr>
              <a:t>   Gives stronger results as you increase k.</a:t>
            </a:r>
            <a:endParaRPr lang="en-US" dirty="0" smtClean="0">
              <a:latin typeface="Arev Sans" pitchFamily="34" charset="0"/>
              <a:ea typeface="Arev Sans" pitchFamily="34" charset="0"/>
              <a:cs typeface="Arev sans bold" pitchFamily="34" charset="0"/>
            </a:endParaRPr>
          </a:p>
        </p:txBody>
      </p:sp>
    </p:spTree>
    <p:extLst>
      <p:ext uri="{BB962C8B-B14F-4D97-AF65-F5344CB8AC3E}">
        <p14:creationId xmlns:p14="http://schemas.microsoft.com/office/powerpoint/2010/main" val="203079621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166798" y="353980"/>
            <a:ext cx="8810425"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What we know for many optimization problems:</a:t>
            </a:r>
            <a:endParaRPr lang="en-US" dirty="0" smtClean="0">
              <a:solidFill>
                <a:srgbClr val="FFFF00"/>
              </a:solidFill>
              <a:latin typeface="Arev Sans" pitchFamily="34" charset="0"/>
              <a:ea typeface="Arev Sans" pitchFamily="34" charset="0"/>
              <a:cs typeface="Arev sans bold" pitchFamily="34" charset="0"/>
            </a:endParaRPr>
          </a:p>
        </p:txBody>
      </p:sp>
      <p:cxnSp>
        <p:nvCxnSpPr>
          <p:cNvPr id="4" name="Straight Connector 3"/>
          <p:cNvCxnSpPr/>
          <p:nvPr/>
        </p:nvCxnSpPr>
        <p:spPr bwMode="auto">
          <a:xfrm>
            <a:off x="1181100" y="2705100"/>
            <a:ext cx="0" cy="2971800"/>
          </a:xfrm>
          <a:prstGeom prst="line">
            <a:avLst/>
          </a:prstGeom>
          <a:noFill/>
          <a:ln w="5715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1181100" y="5676900"/>
            <a:ext cx="6210300" cy="0"/>
          </a:xfrm>
          <a:prstGeom prst="line">
            <a:avLst/>
          </a:prstGeom>
          <a:noFill/>
          <a:ln w="57150" cap="flat" cmpd="sng" algn="ctr">
            <a:solidFill>
              <a:schemeClr val="tx1"/>
            </a:solidFill>
            <a:prstDash val="solid"/>
            <a:round/>
            <a:headEnd type="none" w="med" len="med"/>
            <a:tailEnd type="none" w="med" len="med"/>
          </a:ln>
          <a:effectLst/>
        </p:spPr>
      </p:cxnSp>
      <p:sp>
        <p:nvSpPr>
          <p:cNvPr id="7" name="TextBox 6"/>
          <p:cNvSpPr txBox="1"/>
          <p:nvPr/>
        </p:nvSpPr>
        <p:spPr bwMode="auto">
          <a:xfrm>
            <a:off x="7581900" y="5113669"/>
            <a:ext cx="1569660"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running</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time</a:t>
            </a:r>
            <a:endParaRPr lang="en-US" dirty="0" smtClean="0">
              <a:latin typeface="Arev Sans" pitchFamily="34" charset="0"/>
              <a:ea typeface="Arev Sans" pitchFamily="34" charset="0"/>
              <a:cs typeface="Arev sans bold" pitchFamily="34" charset="0"/>
            </a:endParaRPr>
          </a:p>
        </p:txBody>
      </p:sp>
      <p:sp>
        <p:nvSpPr>
          <p:cNvPr id="9" name="TextBox 8"/>
          <p:cNvSpPr txBox="1"/>
          <p:nvPr/>
        </p:nvSpPr>
        <p:spPr bwMode="auto">
          <a:xfrm>
            <a:off x="377836" y="1385501"/>
            <a:ext cx="1606530"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solution</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quality</a:t>
            </a:r>
            <a:endParaRPr lang="en-US" dirty="0" smtClean="0">
              <a:latin typeface="Arev Sans" pitchFamily="34" charset="0"/>
              <a:ea typeface="Arev Sans" pitchFamily="34" charset="0"/>
              <a:cs typeface="Arev sans bold" pitchFamily="34" charset="0"/>
            </a:endParaRPr>
          </a:p>
        </p:txBody>
      </p:sp>
      <p:sp>
        <p:nvSpPr>
          <p:cNvPr id="12" name="TextBox 11"/>
          <p:cNvSpPr txBox="1"/>
          <p:nvPr/>
        </p:nvSpPr>
        <p:spPr bwMode="auto">
          <a:xfrm>
            <a:off x="1181100" y="5957105"/>
            <a:ext cx="1451038"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poly(n)</a:t>
            </a:r>
            <a:endParaRPr lang="en-US" dirty="0" smtClean="0">
              <a:latin typeface="Arev Sans" pitchFamily="34" charset="0"/>
              <a:ea typeface="Arev Sans" pitchFamily="34" charset="0"/>
              <a:cs typeface="Arev sans bold" pitchFamily="34" charset="0"/>
            </a:endParaRPr>
          </a:p>
        </p:txBody>
      </p:sp>
      <p:sp>
        <p:nvSpPr>
          <p:cNvPr id="13" name="TextBox 12"/>
          <p:cNvSpPr txBox="1"/>
          <p:nvPr/>
        </p:nvSpPr>
        <p:spPr bwMode="auto">
          <a:xfrm>
            <a:off x="3155928" y="5957105"/>
            <a:ext cx="1114408"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err="1" smtClean="0">
                <a:latin typeface="Arev Sans" pitchFamily="34" charset="0"/>
                <a:ea typeface="Arev Sans" pitchFamily="34" charset="0"/>
                <a:cs typeface="Arev sans bold" pitchFamily="34" charset="0"/>
              </a:rPr>
              <a:t>n</a:t>
            </a:r>
            <a:r>
              <a:rPr lang="en-US" baseline="30000" dirty="0" err="1" smtClean="0">
                <a:latin typeface="Arev Sans" pitchFamily="34" charset="0"/>
                <a:ea typeface="Arev Sans" pitchFamily="34" charset="0"/>
                <a:cs typeface="Arev sans bold" pitchFamily="34" charset="0"/>
              </a:rPr>
              <a:t>log</a:t>
            </a:r>
            <a:r>
              <a:rPr lang="en-US" baseline="30000" dirty="0" smtClean="0">
                <a:latin typeface="Arev Sans" pitchFamily="34" charset="0"/>
                <a:ea typeface="Arev Sans" pitchFamily="34" charset="0"/>
                <a:cs typeface="Arev sans bold" pitchFamily="34" charset="0"/>
              </a:rPr>
              <a:t>(n)</a:t>
            </a:r>
            <a:endParaRPr lang="en-US" baseline="30000" dirty="0" smtClean="0">
              <a:latin typeface="Arev Sans" pitchFamily="34" charset="0"/>
              <a:ea typeface="Arev Sans" pitchFamily="34" charset="0"/>
              <a:cs typeface="Arev sans bold" pitchFamily="34" charset="0"/>
            </a:endParaRPr>
          </a:p>
        </p:txBody>
      </p:sp>
      <p:pic>
        <p:nvPicPr>
          <p:cNvPr id="15" name="Picture 14"/>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5128388" y="5998933"/>
            <a:ext cx="605662" cy="368096"/>
          </a:xfrm>
          <a:prstGeom prst="rect">
            <a:avLst/>
          </a:prstGeom>
        </p:spPr>
      </p:pic>
      <p:sp>
        <p:nvSpPr>
          <p:cNvPr id="16" name="TextBox 15"/>
          <p:cNvSpPr txBox="1"/>
          <p:nvPr/>
        </p:nvSpPr>
        <p:spPr bwMode="auto">
          <a:xfrm>
            <a:off x="6741605" y="5957105"/>
            <a:ext cx="566181"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2</a:t>
            </a:r>
            <a:r>
              <a:rPr lang="en-US" baseline="30000" dirty="0" smtClean="0">
                <a:latin typeface="Arev Sans" pitchFamily="34" charset="0"/>
                <a:ea typeface="Arev Sans" pitchFamily="34" charset="0"/>
                <a:cs typeface="Arev sans bold" pitchFamily="34" charset="0"/>
              </a:rPr>
              <a:t>n</a:t>
            </a:r>
            <a:endParaRPr lang="en-US" baseline="30000" dirty="0" smtClean="0">
              <a:latin typeface="Arev Sans" pitchFamily="34" charset="0"/>
              <a:ea typeface="Arev Sans" pitchFamily="34" charset="0"/>
              <a:cs typeface="Arev sans bold" pitchFamily="34" charset="0"/>
            </a:endParaRPr>
          </a:p>
        </p:txBody>
      </p:sp>
      <p:sp>
        <p:nvSpPr>
          <p:cNvPr id="17" name="TextBox 16"/>
          <p:cNvSpPr txBox="1"/>
          <p:nvPr/>
        </p:nvSpPr>
        <p:spPr bwMode="auto">
          <a:xfrm>
            <a:off x="43654" y="4953101"/>
            <a:ext cx="1107997"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Okay</a:t>
            </a:r>
            <a:endParaRPr lang="en-US" dirty="0" smtClean="0">
              <a:latin typeface="Arev Sans" pitchFamily="34" charset="0"/>
              <a:ea typeface="Arev Sans" pitchFamily="34" charset="0"/>
              <a:cs typeface="Arev sans bold" pitchFamily="34" charset="0"/>
            </a:endParaRPr>
          </a:p>
        </p:txBody>
      </p:sp>
      <p:sp>
        <p:nvSpPr>
          <p:cNvPr id="18" name="TextBox 17"/>
          <p:cNvSpPr txBox="1"/>
          <p:nvPr/>
        </p:nvSpPr>
        <p:spPr bwMode="auto">
          <a:xfrm>
            <a:off x="123004" y="2571851"/>
            <a:ext cx="949299"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Opt.</a:t>
            </a:r>
            <a:endParaRPr lang="en-US" dirty="0" smtClean="0">
              <a:latin typeface="Arev Sans" pitchFamily="34" charset="0"/>
              <a:ea typeface="Arev Sans" pitchFamily="34" charset="0"/>
              <a:cs typeface="Arev sans bold" pitchFamily="34" charset="0"/>
            </a:endParaRPr>
          </a:p>
        </p:txBody>
      </p:sp>
      <p:cxnSp>
        <p:nvCxnSpPr>
          <p:cNvPr id="20" name="Straight Connector 19"/>
          <p:cNvCxnSpPr/>
          <p:nvPr/>
        </p:nvCxnSpPr>
        <p:spPr bwMode="auto">
          <a:xfrm>
            <a:off x="1196592" y="5236127"/>
            <a:ext cx="5621213" cy="0"/>
          </a:xfrm>
          <a:prstGeom prst="line">
            <a:avLst/>
          </a:prstGeom>
          <a:noFill/>
          <a:ln w="57150" cap="flat" cmpd="sng" algn="ctr">
            <a:solidFill>
              <a:srgbClr val="FFFF00"/>
            </a:solidFill>
            <a:prstDash val="solid"/>
            <a:round/>
            <a:headEnd type="none" w="med" len="med"/>
            <a:tailEnd type="none" w="med" len="med"/>
          </a:ln>
          <a:effectLst/>
        </p:spPr>
      </p:cxnSp>
      <p:cxnSp>
        <p:nvCxnSpPr>
          <p:cNvPr id="21" name="Straight Connector 20"/>
          <p:cNvCxnSpPr/>
          <p:nvPr/>
        </p:nvCxnSpPr>
        <p:spPr bwMode="auto">
          <a:xfrm>
            <a:off x="6817805" y="2873927"/>
            <a:ext cx="489981" cy="0"/>
          </a:xfrm>
          <a:prstGeom prst="line">
            <a:avLst/>
          </a:prstGeom>
          <a:noFill/>
          <a:ln w="57150" cap="flat" cmpd="sng" algn="ctr">
            <a:solidFill>
              <a:srgbClr val="FFFF00"/>
            </a:solidFill>
            <a:prstDash val="solid"/>
            <a:round/>
            <a:headEnd type="none" w="med" len="med"/>
            <a:tailEnd type="none" w="med" len="med"/>
          </a:ln>
          <a:effectLst/>
        </p:spPr>
      </p:cxnSp>
      <p:cxnSp>
        <p:nvCxnSpPr>
          <p:cNvPr id="25" name="Straight Connector 24"/>
          <p:cNvCxnSpPr/>
          <p:nvPr/>
        </p:nvCxnSpPr>
        <p:spPr bwMode="auto">
          <a:xfrm>
            <a:off x="6817805" y="2873927"/>
            <a:ext cx="0" cy="2362200"/>
          </a:xfrm>
          <a:prstGeom prst="line">
            <a:avLst/>
          </a:prstGeom>
          <a:noFill/>
          <a:ln w="57150" cap="flat" cmpd="sng" algn="ctr">
            <a:solidFill>
              <a:schemeClr val="tx2"/>
            </a:solidFill>
            <a:prstDash val="sysDot"/>
            <a:round/>
            <a:headEnd type="none" w="med" len="med"/>
            <a:tailEnd type="none" w="med" len="med"/>
          </a:ln>
          <a:effectLst/>
        </p:spPr>
      </p:cxnSp>
    </p:spTree>
    <p:extLst>
      <p:ext uri="{BB962C8B-B14F-4D97-AF65-F5344CB8AC3E}">
        <p14:creationId xmlns:p14="http://schemas.microsoft.com/office/powerpoint/2010/main" val="167339458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par>
                                <p:cTn id="47" presetID="10" presetClass="entr" presetSubtype="0"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500"/>
                                        <p:tgtEl>
                                          <p:spTgt spid="25"/>
                                        </p:tgtEl>
                                      </p:cBhvr>
                                    </p:animEffect>
                                  </p:childTnLst>
                                </p:cTn>
                              </p:par>
                              <p:par>
                                <p:cTn id="50" presetID="10" presetClass="entr" presetSubtype="0" fill="hold"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P spid="12" grpId="0"/>
      <p:bldP spid="13" grpId="0"/>
      <p:bldP spid="16" grpId="0"/>
      <p:bldP spid="17"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552328" y="353980"/>
            <a:ext cx="8039381" cy="565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What could be the case using </a:t>
            </a:r>
            <a:r>
              <a:rPr lang="en-US" b="1" dirty="0" err="1" smtClean="0">
                <a:solidFill>
                  <a:srgbClr val="FFFF00"/>
                </a:solidFill>
                <a:latin typeface="Arev Sans" pitchFamily="34" charset="0"/>
                <a:ea typeface="Arev Sans" pitchFamily="34" charset="0"/>
                <a:cs typeface="Arev sans bold" pitchFamily="34" charset="0"/>
              </a:rPr>
              <a:t>Lasserre</a:t>
            </a:r>
            <a:r>
              <a:rPr lang="en-US" b="1" dirty="0" smtClean="0">
                <a:solidFill>
                  <a:srgbClr val="FFFF00"/>
                </a:solidFill>
                <a:latin typeface="Arev Sans" pitchFamily="34" charset="0"/>
                <a:ea typeface="Arev Sans" pitchFamily="34" charset="0"/>
                <a:cs typeface="Arev sans bold" pitchFamily="34" charset="0"/>
              </a:rPr>
              <a:t>(k)</a:t>
            </a:r>
            <a:r>
              <a:rPr lang="en-US" dirty="0" smtClean="0">
                <a:solidFill>
                  <a:srgbClr val="FFFF00"/>
                </a:solidFill>
                <a:latin typeface="Arev Sans" pitchFamily="34" charset="0"/>
                <a:ea typeface="Arev Sans" pitchFamily="34" charset="0"/>
                <a:cs typeface="Arev sans bold" pitchFamily="34" charset="0"/>
              </a:rPr>
              <a:t>:</a:t>
            </a:r>
            <a:endParaRPr lang="en-US" dirty="0" smtClean="0">
              <a:solidFill>
                <a:srgbClr val="FFFF00"/>
              </a:solidFill>
              <a:latin typeface="Arev Sans" pitchFamily="34" charset="0"/>
              <a:ea typeface="Arev Sans" pitchFamily="34" charset="0"/>
              <a:cs typeface="Arev sans bold" pitchFamily="34" charset="0"/>
            </a:endParaRPr>
          </a:p>
        </p:txBody>
      </p:sp>
      <p:cxnSp>
        <p:nvCxnSpPr>
          <p:cNvPr id="4" name="Straight Connector 3"/>
          <p:cNvCxnSpPr/>
          <p:nvPr/>
        </p:nvCxnSpPr>
        <p:spPr bwMode="auto">
          <a:xfrm>
            <a:off x="1181100" y="2705100"/>
            <a:ext cx="0" cy="2971800"/>
          </a:xfrm>
          <a:prstGeom prst="line">
            <a:avLst/>
          </a:prstGeom>
          <a:noFill/>
          <a:ln w="5715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1181100" y="5676900"/>
            <a:ext cx="6210300" cy="0"/>
          </a:xfrm>
          <a:prstGeom prst="line">
            <a:avLst/>
          </a:prstGeom>
          <a:noFill/>
          <a:ln w="57150" cap="flat" cmpd="sng" algn="ctr">
            <a:solidFill>
              <a:schemeClr val="tx1"/>
            </a:solidFill>
            <a:prstDash val="solid"/>
            <a:round/>
            <a:headEnd type="none" w="med" len="med"/>
            <a:tailEnd type="none" w="med" len="med"/>
          </a:ln>
          <a:effectLst/>
        </p:spPr>
      </p:cxnSp>
      <p:sp>
        <p:nvSpPr>
          <p:cNvPr id="7" name="TextBox 6"/>
          <p:cNvSpPr txBox="1"/>
          <p:nvPr/>
        </p:nvSpPr>
        <p:spPr bwMode="auto">
          <a:xfrm>
            <a:off x="7581900" y="5113669"/>
            <a:ext cx="1569660"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running</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time</a:t>
            </a:r>
            <a:endParaRPr lang="en-US" dirty="0" smtClean="0">
              <a:latin typeface="Arev Sans" pitchFamily="34" charset="0"/>
              <a:ea typeface="Arev Sans" pitchFamily="34" charset="0"/>
              <a:cs typeface="Arev sans bold" pitchFamily="34" charset="0"/>
            </a:endParaRPr>
          </a:p>
        </p:txBody>
      </p:sp>
      <p:sp>
        <p:nvSpPr>
          <p:cNvPr id="9" name="TextBox 8"/>
          <p:cNvSpPr txBox="1"/>
          <p:nvPr/>
        </p:nvSpPr>
        <p:spPr bwMode="auto">
          <a:xfrm>
            <a:off x="377836" y="1385501"/>
            <a:ext cx="1606530"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solution</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quality</a:t>
            </a:r>
            <a:endParaRPr lang="en-US" dirty="0" smtClean="0">
              <a:latin typeface="Arev Sans" pitchFamily="34" charset="0"/>
              <a:ea typeface="Arev Sans" pitchFamily="34" charset="0"/>
              <a:cs typeface="Arev sans bold" pitchFamily="34" charset="0"/>
            </a:endParaRPr>
          </a:p>
        </p:txBody>
      </p:sp>
      <p:sp>
        <p:nvSpPr>
          <p:cNvPr id="12" name="TextBox 11"/>
          <p:cNvSpPr txBox="1"/>
          <p:nvPr/>
        </p:nvSpPr>
        <p:spPr bwMode="auto">
          <a:xfrm>
            <a:off x="1181100" y="5957105"/>
            <a:ext cx="1451038"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poly(n)</a:t>
            </a:r>
            <a:endParaRPr lang="en-US" dirty="0" smtClean="0">
              <a:latin typeface="Arev Sans" pitchFamily="34" charset="0"/>
              <a:ea typeface="Arev Sans" pitchFamily="34" charset="0"/>
              <a:cs typeface="Arev sans bold" pitchFamily="34" charset="0"/>
            </a:endParaRPr>
          </a:p>
        </p:txBody>
      </p:sp>
      <p:sp>
        <p:nvSpPr>
          <p:cNvPr id="13" name="TextBox 12"/>
          <p:cNvSpPr txBox="1"/>
          <p:nvPr/>
        </p:nvSpPr>
        <p:spPr bwMode="auto">
          <a:xfrm>
            <a:off x="3155928" y="5957105"/>
            <a:ext cx="1114408"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err="1" smtClean="0">
                <a:latin typeface="Arev Sans" pitchFamily="34" charset="0"/>
                <a:ea typeface="Arev Sans" pitchFamily="34" charset="0"/>
                <a:cs typeface="Arev sans bold" pitchFamily="34" charset="0"/>
              </a:rPr>
              <a:t>n</a:t>
            </a:r>
            <a:r>
              <a:rPr lang="en-US" baseline="30000" dirty="0" err="1" smtClean="0">
                <a:latin typeface="Arev Sans" pitchFamily="34" charset="0"/>
                <a:ea typeface="Arev Sans" pitchFamily="34" charset="0"/>
                <a:cs typeface="Arev sans bold" pitchFamily="34" charset="0"/>
              </a:rPr>
              <a:t>log</a:t>
            </a:r>
            <a:r>
              <a:rPr lang="en-US" baseline="30000" dirty="0" smtClean="0">
                <a:latin typeface="Arev Sans" pitchFamily="34" charset="0"/>
                <a:ea typeface="Arev Sans" pitchFamily="34" charset="0"/>
                <a:cs typeface="Arev sans bold" pitchFamily="34" charset="0"/>
              </a:rPr>
              <a:t>(n)</a:t>
            </a:r>
            <a:endParaRPr lang="en-US" baseline="30000" dirty="0" smtClean="0">
              <a:latin typeface="Arev Sans" pitchFamily="34" charset="0"/>
              <a:ea typeface="Arev Sans" pitchFamily="34" charset="0"/>
              <a:cs typeface="Arev sans bold" pitchFamily="34" charset="0"/>
            </a:endParaRPr>
          </a:p>
        </p:txBody>
      </p:sp>
      <p:pic>
        <p:nvPicPr>
          <p:cNvPr id="15" name="Picture 14"/>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5128388" y="5998933"/>
            <a:ext cx="605662" cy="368096"/>
          </a:xfrm>
          <a:prstGeom prst="rect">
            <a:avLst/>
          </a:prstGeom>
        </p:spPr>
      </p:pic>
      <p:sp>
        <p:nvSpPr>
          <p:cNvPr id="16" name="TextBox 15"/>
          <p:cNvSpPr txBox="1"/>
          <p:nvPr/>
        </p:nvSpPr>
        <p:spPr bwMode="auto">
          <a:xfrm>
            <a:off x="6741605" y="5957105"/>
            <a:ext cx="566181"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2</a:t>
            </a:r>
            <a:r>
              <a:rPr lang="en-US" baseline="30000" dirty="0" smtClean="0">
                <a:latin typeface="Arev Sans" pitchFamily="34" charset="0"/>
                <a:ea typeface="Arev Sans" pitchFamily="34" charset="0"/>
                <a:cs typeface="Arev sans bold" pitchFamily="34" charset="0"/>
              </a:rPr>
              <a:t>n</a:t>
            </a:r>
            <a:endParaRPr lang="en-US" baseline="30000" dirty="0" smtClean="0">
              <a:latin typeface="Arev Sans" pitchFamily="34" charset="0"/>
              <a:ea typeface="Arev Sans" pitchFamily="34" charset="0"/>
              <a:cs typeface="Arev sans bold" pitchFamily="34" charset="0"/>
            </a:endParaRPr>
          </a:p>
        </p:txBody>
      </p:sp>
      <p:sp>
        <p:nvSpPr>
          <p:cNvPr id="17" name="TextBox 16"/>
          <p:cNvSpPr txBox="1"/>
          <p:nvPr/>
        </p:nvSpPr>
        <p:spPr bwMode="auto">
          <a:xfrm>
            <a:off x="43654" y="4953101"/>
            <a:ext cx="1107997"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O</a:t>
            </a:r>
            <a:r>
              <a:rPr lang="en-US" smtClean="0">
                <a:latin typeface="Arev Sans" pitchFamily="34" charset="0"/>
                <a:ea typeface="Arev Sans" pitchFamily="34" charset="0"/>
                <a:cs typeface="Arev sans bold" pitchFamily="34" charset="0"/>
              </a:rPr>
              <a:t>kay</a:t>
            </a:r>
            <a:endParaRPr lang="en-US" dirty="0" smtClean="0">
              <a:latin typeface="Arev Sans" pitchFamily="34" charset="0"/>
              <a:ea typeface="Arev Sans" pitchFamily="34" charset="0"/>
              <a:cs typeface="Arev sans bold" pitchFamily="34" charset="0"/>
            </a:endParaRPr>
          </a:p>
        </p:txBody>
      </p:sp>
      <p:sp>
        <p:nvSpPr>
          <p:cNvPr id="18" name="TextBox 17"/>
          <p:cNvSpPr txBox="1"/>
          <p:nvPr/>
        </p:nvSpPr>
        <p:spPr bwMode="auto">
          <a:xfrm>
            <a:off x="123004" y="2571851"/>
            <a:ext cx="949299"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Opt.</a:t>
            </a:r>
            <a:endParaRPr lang="en-US" dirty="0" smtClean="0">
              <a:latin typeface="Arev Sans" pitchFamily="34" charset="0"/>
              <a:ea typeface="Arev Sans" pitchFamily="34" charset="0"/>
              <a:cs typeface="Arev sans bold" pitchFamily="34" charset="0"/>
            </a:endParaRPr>
          </a:p>
        </p:txBody>
      </p:sp>
      <p:sp>
        <p:nvSpPr>
          <p:cNvPr id="5" name="Freeform 4"/>
          <p:cNvSpPr/>
          <p:nvPr/>
        </p:nvSpPr>
        <p:spPr>
          <a:xfrm>
            <a:off x="1219200" y="2781299"/>
            <a:ext cx="5924550" cy="2594099"/>
          </a:xfrm>
          <a:custGeom>
            <a:avLst/>
            <a:gdLst>
              <a:gd name="connsiteX0" fmla="*/ 0 w 5943600"/>
              <a:gd name="connsiteY0" fmla="*/ 2533650 h 2547376"/>
              <a:gd name="connsiteX1" fmla="*/ 838200 w 5943600"/>
              <a:gd name="connsiteY1" fmla="*/ 2514600 h 2547376"/>
              <a:gd name="connsiteX2" fmla="*/ 2647950 w 5943600"/>
              <a:gd name="connsiteY2" fmla="*/ 2247900 h 2547376"/>
              <a:gd name="connsiteX3" fmla="*/ 4533900 w 5943600"/>
              <a:gd name="connsiteY3" fmla="*/ 1504950 h 2547376"/>
              <a:gd name="connsiteX4" fmla="*/ 5238750 w 5943600"/>
              <a:gd name="connsiteY4" fmla="*/ 876300 h 2547376"/>
              <a:gd name="connsiteX5" fmla="*/ 5943600 w 5943600"/>
              <a:gd name="connsiteY5" fmla="*/ 0 h 2547376"/>
              <a:gd name="connsiteX0" fmla="*/ 0 w 5943600"/>
              <a:gd name="connsiteY0" fmla="*/ 2533650 h 2547376"/>
              <a:gd name="connsiteX1" fmla="*/ 838200 w 5943600"/>
              <a:gd name="connsiteY1" fmla="*/ 2514600 h 2547376"/>
              <a:gd name="connsiteX2" fmla="*/ 2647950 w 5943600"/>
              <a:gd name="connsiteY2" fmla="*/ 2247900 h 2547376"/>
              <a:gd name="connsiteX3" fmla="*/ 4533900 w 5943600"/>
              <a:gd name="connsiteY3" fmla="*/ 1504950 h 2547376"/>
              <a:gd name="connsiteX4" fmla="*/ 5238750 w 5943600"/>
              <a:gd name="connsiteY4" fmla="*/ 876300 h 2547376"/>
              <a:gd name="connsiteX5" fmla="*/ 5943600 w 5943600"/>
              <a:gd name="connsiteY5" fmla="*/ 0 h 2547376"/>
              <a:gd name="connsiteX0" fmla="*/ 0 w 5943600"/>
              <a:gd name="connsiteY0" fmla="*/ 2647950 h 2649606"/>
              <a:gd name="connsiteX1" fmla="*/ 838200 w 5943600"/>
              <a:gd name="connsiteY1" fmla="*/ 2514600 h 2649606"/>
              <a:gd name="connsiteX2" fmla="*/ 2647950 w 5943600"/>
              <a:gd name="connsiteY2" fmla="*/ 2247900 h 2649606"/>
              <a:gd name="connsiteX3" fmla="*/ 4533900 w 5943600"/>
              <a:gd name="connsiteY3" fmla="*/ 1504950 h 2649606"/>
              <a:gd name="connsiteX4" fmla="*/ 5238750 w 5943600"/>
              <a:gd name="connsiteY4" fmla="*/ 876300 h 2649606"/>
              <a:gd name="connsiteX5" fmla="*/ 5943600 w 5943600"/>
              <a:gd name="connsiteY5" fmla="*/ 0 h 2649606"/>
              <a:gd name="connsiteX0" fmla="*/ 0 w 5924550"/>
              <a:gd name="connsiteY0" fmla="*/ 2590800 h 2594099"/>
              <a:gd name="connsiteX1" fmla="*/ 819150 w 5924550"/>
              <a:gd name="connsiteY1" fmla="*/ 2514600 h 2594099"/>
              <a:gd name="connsiteX2" fmla="*/ 2628900 w 5924550"/>
              <a:gd name="connsiteY2" fmla="*/ 2247900 h 2594099"/>
              <a:gd name="connsiteX3" fmla="*/ 4514850 w 5924550"/>
              <a:gd name="connsiteY3" fmla="*/ 1504950 h 2594099"/>
              <a:gd name="connsiteX4" fmla="*/ 5219700 w 5924550"/>
              <a:gd name="connsiteY4" fmla="*/ 876300 h 2594099"/>
              <a:gd name="connsiteX5" fmla="*/ 5924550 w 5924550"/>
              <a:gd name="connsiteY5" fmla="*/ 0 h 2594099"/>
              <a:gd name="connsiteX0" fmla="*/ 0 w 5924550"/>
              <a:gd name="connsiteY0" fmla="*/ 2590800 h 2594099"/>
              <a:gd name="connsiteX1" fmla="*/ 819150 w 5924550"/>
              <a:gd name="connsiteY1" fmla="*/ 2514600 h 2594099"/>
              <a:gd name="connsiteX2" fmla="*/ 2628900 w 5924550"/>
              <a:gd name="connsiteY2" fmla="*/ 2247900 h 2594099"/>
              <a:gd name="connsiteX3" fmla="*/ 4476750 w 5924550"/>
              <a:gd name="connsiteY3" fmla="*/ 1600200 h 2594099"/>
              <a:gd name="connsiteX4" fmla="*/ 5219700 w 5924550"/>
              <a:gd name="connsiteY4" fmla="*/ 876300 h 2594099"/>
              <a:gd name="connsiteX5" fmla="*/ 5924550 w 5924550"/>
              <a:gd name="connsiteY5" fmla="*/ 0 h 2594099"/>
              <a:gd name="connsiteX0" fmla="*/ 0 w 5924550"/>
              <a:gd name="connsiteY0" fmla="*/ 2590800 h 2594099"/>
              <a:gd name="connsiteX1" fmla="*/ 819150 w 5924550"/>
              <a:gd name="connsiteY1" fmla="*/ 2514600 h 2594099"/>
              <a:gd name="connsiteX2" fmla="*/ 2628900 w 5924550"/>
              <a:gd name="connsiteY2" fmla="*/ 2247900 h 2594099"/>
              <a:gd name="connsiteX3" fmla="*/ 4476750 w 5924550"/>
              <a:gd name="connsiteY3" fmla="*/ 1600200 h 2594099"/>
              <a:gd name="connsiteX4" fmla="*/ 5314950 w 5924550"/>
              <a:gd name="connsiteY4" fmla="*/ 952500 h 2594099"/>
              <a:gd name="connsiteX5" fmla="*/ 5924550 w 5924550"/>
              <a:gd name="connsiteY5" fmla="*/ 0 h 259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4550" h="2594099">
                <a:moveTo>
                  <a:pt x="0" y="2590800"/>
                </a:moveTo>
                <a:cubicBezTo>
                  <a:pt x="198437" y="2605087"/>
                  <a:pt x="381000" y="2571750"/>
                  <a:pt x="819150" y="2514600"/>
                </a:cubicBezTo>
                <a:cubicBezTo>
                  <a:pt x="1257300" y="2457450"/>
                  <a:pt x="2019300" y="2400300"/>
                  <a:pt x="2628900" y="2247900"/>
                </a:cubicBezTo>
                <a:cubicBezTo>
                  <a:pt x="3238500" y="2095500"/>
                  <a:pt x="4029075" y="1816100"/>
                  <a:pt x="4476750" y="1600200"/>
                </a:cubicBezTo>
                <a:cubicBezTo>
                  <a:pt x="4924425" y="1384300"/>
                  <a:pt x="5073650" y="1219200"/>
                  <a:pt x="5314950" y="952500"/>
                </a:cubicBezTo>
                <a:cubicBezTo>
                  <a:pt x="5556250" y="685800"/>
                  <a:pt x="5689600" y="312737"/>
                  <a:pt x="5924550" y="0"/>
                </a:cubicBezTo>
              </a:path>
            </a:pathLst>
          </a:custGeom>
          <a:ln w="57150">
            <a:solidFill>
              <a:schemeClr val="tx2"/>
            </a:solidFill>
          </a:ln>
        </p:spPr>
        <p:txBody>
          <a:bodyPr rtlCol="0" anchor="ctr"/>
          <a:lstStyle/>
          <a:p>
            <a:pPr algn="ctr"/>
            <a:endParaRPr lang="en-US"/>
          </a:p>
        </p:txBody>
      </p:sp>
    </p:spTree>
    <p:extLst>
      <p:ext uri="{BB962C8B-B14F-4D97-AF65-F5344CB8AC3E}">
        <p14:creationId xmlns:p14="http://schemas.microsoft.com/office/powerpoint/2010/main" val="322630959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630902" y="171551"/>
            <a:ext cx="7882287"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sz="3600" dirty="0" smtClean="0">
                <a:solidFill>
                  <a:srgbClr val="FFFF00"/>
                </a:solidFill>
                <a:latin typeface="Arev Sans" pitchFamily="34" charset="0"/>
                <a:ea typeface="Arev Sans" pitchFamily="34" charset="0"/>
                <a:cs typeface="Arev sans bold" pitchFamily="34" charset="0"/>
              </a:rPr>
              <a:t>So how well does </a:t>
            </a:r>
            <a:r>
              <a:rPr lang="en-US" sz="3600" dirty="0" err="1" smtClean="0">
                <a:solidFill>
                  <a:srgbClr val="FFFF00"/>
                </a:solidFill>
                <a:latin typeface="Arev Sans" pitchFamily="34" charset="0"/>
                <a:ea typeface="Arev Sans" pitchFamily="34" charset="0"/>
                <a:cs typeface="Arev sans bold" pitchFamily="34" charset="0"/>
              </a:rPr>
              <a:t>Lasserre</a:t>
            </a:r>
            <a:r>
              <a:rPr lang="en-US" sz="3600" dirty="0" smtClean="0">
                <a:solidFill>
                  <a:srgbClr val="FFFF00"/>
                </a:solidFill>
                <a:latin typeface="Arev Sans" pitchFamily="34" charset="0"/>
                <a:ea typeface="Arev Sans" pitchFamily="34" charset="0"/>
                <a:cs typeface="Arev sans bold" pitchFamily="34" charset="0"/>
              </a:rPr>
              <a:t>(k) do?</a:t>
            </a:r>
            <a:endParaRPr lang="en-US" sz="3200" dirty="0" smtClean="0">
              <a:solidFill>
                <a:srgbClr val="FFFF00"/>
              </a:solidFill>
              <a:latin typeface="Arev Sans" pitchFamily="34" charset="0"/>
              <a:ea typeface="Arev Sans" pitchFamily="34" charset="0"/>
              <a:cs typeface="Arev sans bold" pitchFamily="34" charset="0"/>
            </a:endParaRPr>
          </a:p>
        </p:txBody>
      </p:sp>
      <p:sp>
        <p:nvSpPr>
          <p:cNvPr id="4" name="TextBox 3"/>
          <p:cNvSpPr txBox="1"/>
          <p:nvPr/>
        </p:nvSpPr>
        <p:spPr bwMode="auto">
          <a:xfrm>
            <a:off x="1814090" y="1314551"/>
            <a:ext cx="2353529"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Problem 1:</a:t>
            </a:r>
            <a:r>
              <a:rPr lang="en-US" dirty="0" smtClean="0">
                <a:latin typeface="Arev Sans" pitchFamily="34" charset="0"/>
                <a:ea typeface="Arev Sans" pitchFamily="34" charset="0"/>
                <a:cs typeface="Arev sans bold" pitchFamily="34" charset="0"/>
              </a:rPr>
              <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It’s hard to</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understand.</a:t>
            </a:r>
            <a:endParaRPr lang="en-US" dirty="0" smtClean="0">
              <a:latin typeface="Arev Sans" pitchFamily="34" charset="0"/>
              <a:ea typeface="Arev Sans" pitchFamily="34" charset="0"/>
              <a:cs typeface="Arev sans bold" pitchFamily="34" charset="0"/>
            </a:endParaRPr>
          </a:p>
        </p:txBody>
      </p:sp>
      <p:sp>
        <p:nvSpPr>
          <p:cNvPr id="5" name="TextBox 4"/>
          <p:cNvSpPr txBox="1"/>
          <p:nvPr/>
        </p:nvSpPr>
        <p:spPr bwMode="auto">
          <a:xfrm>
            <a:off x="4986137" y="1314551"/>
            <a:ext cx="2143536"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Problem 2:</a:t>
            </a:r>
            <a:r>
              <a:rPr lang="en-US" dirty="0" smtClean="0">
                <a:latin typeface="Arev Sans" pitchFamily="34" charset="0"/>
                <a:ea typeface="Arev Sans" pitchFamily="34" charset="0"/>
                <a:cs typeface="Arev sans bold" pitchFamily="34" charset="0"/>
              </a:rPr>
              <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It’s hard to</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analyze.</a:t>
            </a:r>
            <a:endParaRPr lang="en-US" dirty="0" smtClean="0">
              <a:latin typeface="Arev Sans" pitchFamily="34" charset="0"/>
              <a:ea typeface="Arev Sans" pitchFamily="34" charset="0"/>
              <a:cs typeface="Arev sans bold" pitchFamily="34" charset="0"/>
            </a:endParaRPr>
          </a:p>
        </p:txBody>
      </p:sp>
      <p:sp>
        <p:nvSpPr>
          <p:cNvPr id="7" name="TextBox 6"/>
          <p:cNvSpPr txBox="1"/>
          <p:nvPr/>
        </p:nvSpPr>
        <p:spPr bwMode="auto">
          <a:xfrm>
            <a:off x="630902" y="3390597"/>
            <a:ext cx="5857693" cy="565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b="1" dirty="0" smtClean="0">
                <a:solidFill>
                  <a:srgbClr val="FFFF00"/>
                </a:solidFill>
                <a:latin typeface="Arev Sans" pitchFamily="34" charset="0"/>
                <a:ea typeface="Arev Sans" pitchFamily="34" charset="0"/>
                <a:cs typeface="Arev sans bold" pitchFamily="34" charset="0"/>
              </a:rPr>
              <a:t>Big progress</a:t>
            </a:r>
            <a:r>
              <a:rPr lang="en-US" dirty="0" smtClean="0">
                <a:solidFill>
                  <a:srgbClr val="FFFF00"/>
                </a:solidFill>
                <a:latin typeface="Arev Sans" pitchFamily="34" charset="0"/>
                <a:ea typeface="Arev Sans" pitchFamily="34" charset="0"/>
                <a:cs typeface="Arev sans bold" pitchFamily="34" charset="0"/>
              </a:rPr>
              <a:t> by [BBHKSZ’12]:</a:t>
            </a:r>
            <a:endParaRPr lang="en-US" dirty="0" smtClean="0">
              <a:solidFill>
                <a:srgbClr val="FFFF00"/>
              </a:solidFill>
              <a:latin typeface="Arev Sans" pitchFamily="34" charset="0"/>
              <a:ea typeface="Arev Sans" pitchFamily="34" charset="0"/>
              <a:cs typeface="Arev sans bold" pitchFamily="34" charset="0"/>
            </a:endParaRPr>
          </a:p>
        </p:txBody>
      </p:sp>
      <p:sp>
        <p:nvSpPr>
          <p:cNvPr id="8" name="TextBox 7"/>
          <p:cNvSpPr txBox="1"/>
          <p:nvPr/>
        </p:nvSpPr>
        <p:spPr bwMode="auto">
          <a:xfrm>
            <a:off x="657959" y="4038297"/>
            <a:ext cx="8111516"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marL="457200" indent="-457200" eaLnBrk="1" hangingPunct="1">
              <a:lnSpc>
                <a:spcPct val="120000"/>
              </a:lnSpc>
              <a:buFont typeface="Arial" pitchFamily="34" charset="0"/>
              <a:buChar char="•"/>
            </a:pPr>
            <a:r>
              <a:rPr lang="en-US" dirty="0" smtClean="0">
                <a:latin typeface="Arev Sans" pitchFamily="34" charset="0"/>
                <a:ea typeface="Arev Sans" pitchFamily="34" charset="0"/>
                <a:cs typeface="Arev sans bold" pitchFamily="34" charset="0"/>
              </a:rPr>
              <a:t>Develops new understanding of </a:t>
            </a:r>
            <a:r>
              <a:rPr lang="en-US" dirty="0" err="1" smtClean="0">
                <a:latin typeface="Arev Sans" pitchFamily="34" charset="0"/>
                <a:ea typeface="Arev Sans" pitchFamily="34" charset="0"/>
                <a:cs typeface="Arev sans bold" pitchFamily="34" charset="0"/>
              </a:rPr>
              <a:t>Lasserre</a:t>
            </a:r>
            <a:r>
              <a:rPr lang="en-US" dirty="0" smtClean="0">
                <a:latin typeface="Arev Sans" pitchFamily="34" charset="0"/>
                <a:ea typeface="Arev Sans" pitchFamily="34" charset="0"/>
                <a:cs typeface="Arev sans bold" pitchFamily="34" charset="0"/>
              </a:rPr>
              <a:t>.</a:t>
            </a:r>
          </a:p>
          <a:p>
            <a:pPr marL="457200" indent="-457200" eaLnBrk="1" hangingPunct="1">
              <a:lnSpc>
                <a:spcPct val="120000"/>
              </a:lnSpc>
              <a:buFont typeface="Arial" pitchFamily="34" charset="0"/>
              <a:buChar char="•"/>
            </a:pPr>
            <a:r>
              <a:rPr lang="en-US" dirty="0" smtClean="0">
                <a:latin typeface="Arev Sans" pitchFamily="34" charset="0"/>
                <a:ea typeface="Arev Sans" pitchFamily="34" charset="0"/>
                <a:cs typeface="Arev sans bold" pitchFamily="34" charset="0"/>
              </a:rPr>
              <a:t>Shows </a:t>
            </a:r>
            <a:r>
              <a:rPr lang="en-US" b="1" dirty="0" err="1" smtClean="0">
                <a:latin typeface="Arev Sans" pitchFamily="34" charset="0"/>
                <a:ea typeface="Arev Sans" pitchFamily="34" charset="0"/>
                <a:cs typeface="Arev sans bold" pitchFamily="34" charset="0"/>
              </a:rPr>
              <a:t>Lasserre</a:t>
            </a:r>
            <a:r>
              <a:rPr lang="en-US" b="1" dirty="0" smtClean="0">
                <a:latin typeface="Arev Sans" pitchFamily="34" charset="0"/>
                <a:ea typeface="Arev Sans" pitchFamily="34" charset="0"/>
                <a:cs typeface="Arev sans bold" pitchFamily="34" charset="0"/>
              </a:rPr>
              <a:t>(8)</a:t>
            </a:r>
            <a:r>
              <a:rPr lang="en-US" dirty="0" smtClean="0">
                <a:latin typeface="Arev Sans" pitchFamily="34" charset="0"/>
                <a:ea typeface="Arev Sans" pitchFamily="34" charset="0"/>
                <a:cs typeface="Arev sans bold" pitchFamily="34" charset="0"/>
              </a:rPr>
              <a:t> solves all known </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hard instances of </a:t>
            </a:r>
            <a:r>
              <a:rPr lang="en-US" b="1" dirty="0" smtClean="0">
                <a:latin typeface="Arev Sans" pitchFamily="34" charset="0"/>
                <a:ea typeface="Arev Sans" pitchFamily="34" charset="0"/>
                <a:cs typeface="Arev sans bold" pitchFamily="34" charset="0"/>
              </a:rPr>
              <a:t>UG(</a:t>
            </a:r>
            <a:r>
              <a:rPr lang="el-GR" b="1" dirty="0" smtClean="0">
                <a:latin typeface="Arev Sans" pitchFamily="34" charset="0"/>
                <a:ea typeface="Arev Sans" pitchFamily="34" charset="0"/>
                <a:cs typeface="Arev sans bold" pitchFamily="34" charset="0"/>
              </a:rPr>
              <a:t>ϵ</a:t>
            </a:r>
            <a:r>
              <a:rPr lang="en-US" b="1" dirty="0" smtClean="0">
                <a:latin typeface="Arev Sans" pitchFamily="34" charset="0"/>
                <a:ea typeface="Arev Sans" pitchFamily="34" charset="0"/>
                <a:cs typeface="Arev sans bold" pitchFamily="34" charset="0"/>
              </a:rPr>
              <a:t>)</a:t>
            </a:r>
            <a:r>
              <a:rPr lang="en-US" dirty="0" smtClean="0">
                <a:latin typeface="Arev Sans" pitchFamily="34" charset="0"/>
                <a:ea typeface="Arev Sans" pitchFamily="34" charset="0"/>
                <a:cs typeface="Arev sans bold" pitchFamily="34" charset="0"/>
              </a:rPr>
              <a:t>.</a:t>
            </a:r>
            <a:endParaRPr lang="en-US" dirty="0" smtClean="0">
              <a:latin typeface="Arev Sans" pitchFamily="34" charset="0"/>
              <a:ea typeface="Arev Sans" pitchFamily="34" charset="0"/>
              <a:cs typeface="Arev sans bold" pitchFamily="34" charset="0"/>
            </a:endParaRPr>
          </a:p>
        </p:txBody>
      </p:sp>
      <p:sp>
        <p:nvSpPr>
          <p:cNvPr id="9" name="TextBox 8"/>
          <p:cNvSpPr txBox="1"/>
          <p:nvPr/>
        </p:nvSpPr>
        <p:spPr bwMode="auto">
          <a:xfrm>
            <a:off x="590782" y="5981397"/>
            <a:ext cx="7962437"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Perhaps </a:t>
            </a:r>
            <a:r>
              <a:rPr lang="en-US" dirty="0" err="1" smtClean="0">
                <a:solidFill>
                  <a:srgbClr val="FFFF00"/>
                </a:solidFill>
                <a:latin typeface="Arev Sans" pitchFamily="34" charset="0"/>
                <a:ea typeface="Arev Sans" pitchFamily="34" charset="0"/>
                <a:cs typeface="Arev sans bold" pitchFamily="34" charset="0"/>
              </a:rPr>
              <a:t>Lasserre</a:t>
            </a:r>
            <a:r>
              <a:rPr lang="en-US" dirty="0" smtClean="0">
                <a:solidFill>
                  <a:srgbClr val="FFFF00"/>
                </a:solidFill>
                <a:latin typeface="Arev Sans" pitchFamily="34" charset="0"/>
                <a:ea typeface="Arev Sans" pitchFamily="34" charset="0"/>
                <a:cs typeface="Arev sans bold" pitchFamily="34" charset="0"/>
              </a:rPr>
              <a:t>(8) actually </a:t>
            </a:r>
            <a:r>
              <a:rPr lang="en-US" b="1" dirty="0" smtClean="0">
                <a:solidFill>
                  <a:srgbClr val="FFFF00"/>
                </a:solidFill>
                <a:latin typeface="Arev Sans" pitchFamily="34" charset="0"/>
                <a:ea typeface="Arev Sans" pitchFamily="34" charset="0"/>
                <a:cs typeface="Arev sans bold" pitchFamily="34" charset="0"/>
              </a:rPr>
              <a:t>solves</a:t>
            </a:r>
            <a:r>
              <a:rPr lang="en-US" dirty="0" smtClean="0">
                <a:solidFill>
                  <a:srgbClr val="FFFF00"/>
                </a:solidFill>
                <a:latin typeface="Arev Sans" pitchFamily="34" charset="0"/>
                <a:ea typeface="Arev Sans" pitchFamily="34" charset="0"/>
                <a:cs typeface="Arev sans bold" pitchFamily="34" charset="0"/>
              </a:rPr>
              <a:t> UG</a:t>
            </a:r>
            <a:r>
              <a:rPr lang="en-US" dirty="0" smtClean="0">
                <a:solidFill>
                  <a:srgbClr val="FFFF00"/>
                </a:solidFill>
                <a:latin typeface="Arev Sans" pitchFamily="34" charset="0"/>
                <a:ea typeface="Arev Sans" pitchFamily="34" charset="0"/>
                <a:cs typeface="Arev sans bold" pitchFamily="34" charset="0"/>
              </a:rPr>
              <a:t>(</a:t>
            </a:r>
            <a:r>
              <a:rPr lang="el-GR" dirty="0" smtClean="0">
                <a:solidFill>
                  <a:srgbClr val="FFFF00"/>
                </a:solidFill>
                <a:latin typeface="Arev Sans" pitchFamily="34" charset="0"/>
                <a:ea typeface="Arev Sans" pitchFamily="34" charset="0"/>
                <a:cs typeface="Arev sans bold" pitchFamily="34" charset="0"/>
              </a:rPr>
              <a:t>ϵ</a:t>
            </a:r>
            <a:r>
              <a:rPr lang="en-US" dirty="0" smtClean="0">
                <a:solidFill>
                  <a:srgbClr val="FFFF00"/>
                </a:solidFill>
                <a:latin typeface="Arev Sans" pitchFamily="34" charset="0"/>
                <a:ea typeface="Arev Sans" pitchFamily="34" charset="0"/>
                <a:cs typeface="Arev sans bold" pitchFamily="34" charset="0"/>
              </a:rPr>
              <a:t>)!</a:t>
            </a:r>
            <a:endParaRPr lang="en-US" dirty="0" smtClean="0">
              <a:solidFill>
                <a:srgbClr val="FFFF00"/>
              </a:solidFill>
              <a:latin typeface="Arev Sans" pitchFamily="34" charset="0"/>
              <a:ea typeface="Arev Sans" pitchFamily="34" charset="0"/>
              <a:cs typeface="Arev sans bold" pitchFamily="34" charset="0"/>
            </a:endParaRPr>
          </a:p>
        </p:txBody>
      </p:sp>
    </p:spTree>
    <p:extLst>
      <p:ext uri="{BB962C8B-B14F-4D97-AF65-F5344CB8AC3E}">
        <p14:creationId xmlns:p14="http://schemas.microsoft.com/office/powerpoint/2010/main" val="272677303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1370695" y="171551"/>
            <a:ext cx="6402715"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sz="3600" dirty="0" smtClean="0">
                <a:solidFill>
                  <a:srgbClr val="FFFF00"/>
                </a:solidFill>
                <a:latin typeface="Arev Sans" pitchFamily="34" charset="0"/>
                <a:ea typeface="Arev Sans" pitchFamily="34" charset="0"/>
                <a:cs typeface="Arev sans bold" pitchFamily="34" charset="0"/>
              </a:rPr>
              <a:t>The latest (as of Thursday)</a:t>
            </a:r>
            <a:endParaRPr lang="en-US" sz="3200" dirty="0" smtClean="0">
              <a:solidFill>
                <a:srgbClr val="FFFF00"/>
              </a:solidFill>
              <a:latin typeface="Arev Sans" pitchFamily="34" charset="0"/>
              <a:ea typeface="Arev Sans" pitchFamily="34" charset="0"/>
              <a:cs typeface="Arev sans bold" pitchFamily="34" charset="0"/>
            </a:endParaRPr>
          </a:p>
        </p:txBody>
      </p:sp>
      <p:sp>
        <p:nvSpPr>
          <p:cNvPr id="7" name="TextBox 6"/>
          <p:cNvSpPr txBox="1"/>
          <p:nvPr/>
        </p:nvSpPr>
        <p:spPr bwMode="auto">
          <a:xfrm>
            <a:off x="630902" y="1314147"/>
            <a:ext cx="6625532"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Joint </a:t>
            </a:r>
            <a:r>
              <a:rPr lang="en-US" dirty="0" err="1" smtClean="0">
                <a:solidFill>
                  <a:srgbClr val="FFFF00"/>
                </a:solidFill>
                <a:latin typeface="Arev Sans" pitchFamily="34" charset="0"/>
                <a:ea typeface="Arev Sans" pitchFamily="34" charset="0"/>
                <a:cs typeface="Arev sans bold" pitchFamily="34" charset="0"/>
              </a:rPr>
              <a:t>followup</a:t>
            </a:r>
            <a:r>
              <a:rPr lang="en-US" dirty="0" smtClean="0">
                <a:solidFill>
                  <a:srgbClr val="FFFF00"/>
                </a:solidFill>
                <a:latin typeface="Arev Sans" pitchFamily="34" charset="0"/>
                <a:ea typeface="Arev Sans" pitchFamily="34" charset="0"/>
                <a:cs typeface="Arev sans bold" pitchFamily="34" charset="0"/>
              </a:rPr>
              <a:t> work with Yuan Zhou:</a:t>
            </a:r>
            <a:endParaRPr lang="en-US" dirty="0" smtClean="0">
              <a:solidFill>
                <a:srgbClr val="FFFF00"/>
              </a:solidFill>
              <a:latin typeface="Arev Sans" pitchFamily="34" charset="0"/>
              <a:ea typeface="Arev Sans" pitchFamily="34" charset="0"/>
              <a:cs typeface="Arev sans bold" pitchFamily="34" charset="0"/>
            </a:endParaRPr>
          </a:p>
        </p:txBody>
      </p:sp>
      <p:sp>
        <p:nvSpPr>
          <p:cNvPr id="8" name="TextBox 7"/>
          <p:cNvSpPr txBox="1"/>
          <p:nvPr/>
        </p:nvSpPr>
        <p:spPr bwMode="auto">
          <a:xfrm>
            <a:off x="581759" y="2171397"/>
            <a:ext cx="832952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marL="457200" indent="-457200" eaLnBrk="1" hangingPunct="1">
              <a:lnSpc>
                <a:spcPct val="120000"/>
              </a:lnSpc>
              <a:buFont typeface="Arial" pitchFamily="34" charset="0"/>
              <a:buChar char="•"/>
            </a:pPr>
            <a:r>
              <a:rPr lang="en-US" dirty="0" smtClean="0">
                <a:latin typeface="Arev Sans" pitchFamily="34" charset="0"/>
                <a:ea typeface="Arev Sans" pitchFamily="34" charset="0"/>
                <a:cs typeface="Arev sans bold" pitchFamily="34" charset="0"/>
              </a:rPr>
              <a:t>Develops (dare I say?) an even better</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understanding of </a:t>
            </a:r>
            <a:r>
              <a:rPr lang="en-US" dirty="0" err="1" smtClean="0">
                <a:latin typeface="Arev Sans" pitchFamily="34" charset="0"/>
                <a:ea typeface="Arev Sans" pitchFamily="34" charset="0"/>
                <a:cs typeface="Arev sans bold" pitchFamily="34" charset="0"/>
              </a:rPr>
              <a:t>Lasserre</a:t>
            </a:r>
            <a:r>
              <a:rPr lang="en-US" dirty="0" smtClean="0">
                <a:latin typeface="Arev Sans" pitchFamily="34" charset="0"/>
                <a:ea typeface="Arev Sans" pitchFamily="34" charset="0"/>
                <a:cs typeface="Arev sans bold" pitchFamily="34" charset="0"/>
              </a:rPr>
              <a:t>.</a:t>
            </a:r>
            <a:br>
              <a:rPr lang="en-US" dirty="0" smtClean="0">
                <a:latin typeface="Arev Sans" pitchFamily="34" charset="0"/>
                <a:ea typeface="Arev Sans" pitchFamily="34" charset="0"/>
                <a:cs typeface="Arev sans bold" pitchFamily="34" charset="0"/>
              </a:rPr>
            </a:br>
            <a:endParaRPr lang="en-US" sz="1400" dirty="0" smtClean="0">
              <a:latin typeface="Arev Sans" pitchFamily="34" charset="0"/>
              <a:ea typeface="Arev Sans" pitchFamily="34" charset="0"/>
              <a:cs typeface="Arev sans bold" pitchFamily="34" charset="0"/>
            </a:endParaRPr>
          </a:p>
          <a:p>
            <a:pPr marL="457200" indent="-457200" eaLnBrk="1" hangingPunct="1">
              <a:lnSpc>
                <a:spcPct val="120000"/>
              </a:lnSpc>
              <a:buFont typeface="Arial" pitchFamily="34" charset="0"/>
              <a:buChar char="•"/>
            </a:pPr>
            <a:r>
              <a:rPr lang="en-US" dirty="0" smtClean="0">
                <a:latin typeface="Arev Sans" pitchFamily="34" charset="0"/>
                <a:ea typeface="Arev Sans" pitchFamily="34" charset="0"/>
                <a:cs typeface="Arev sans bold" pitchFamily="34" charset="0"/>
              </a:rPr>
              <a:t>Shows </a:t>
            </a:r>
            <a:r>
              <a:rPr lang="en-US" b="1" dirty="0" err="1" smtClean="0">
                <a:latin typeface="Arev Sans" pitchFamily="34" charset="0"/>
                <a:ea typeface="Arev Sans" pitchFamily="34" charset="0"/>
                <a:cs typeface="Arev sans bold" pitchFamily="34" charset="0"/>
              </a:rPr>
              <a:t>Lasserre</a:t>
            </a:r>
            <a:r>
              <a:rPr lang="en-US" b="1" dirty="0" smtClean="0">
                <a:latin typeface="Arev Sans" pitchFamily="34" charset="0"/>
                <a:ea typeface="Arev Sans" pitchFamily="34" charset="0"/>
                <a:cs typeface="Arev sans bold" pitchFamily="34" charset="0"/>
              </a:rPr>
              <a:t>(4)</a:t>
            </a:r>
            <a:r>
              <a:rPr lang="en-US" dirty="0" smtClean="0">
                <a:latin typeface="Arev Sans" pitchFamily="34" charset="0"/>
                <a:ea typeface="Arev Sans" pitchFamily="34" charset="0"/>
                <a:cs typeface="Arev sans bold" pitchFamily="34" charset="0"/>
              </a:rPr>
              <a:t> solves known </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hard instances of </a:t>
            </a:r>
            <a:r>
              <a:rPr lang="en-US" b="1" dirty="0" smtClean="0">
                <a:latin typeface="Arev Sans" pitchFamily="34" charset="0"/>
                <a:ea typeface="Arev Sans" pitchFamily="34" charset="0"/>
                <a:cs typeface="Arev sans bold" pitchFamily="34" charset="0"/>
              </a:rPr>
              <a:t>Balanced-Separator.</a:t>
            </a:r>
            <a:r>
              <a:rPr lang="en-US" dirty="0" smtClean="0">
                <a:latin typeface="Arev Sans" pitchFamily="34" charset="0"/>
                <a:ea typeface="Arev Sans" pitchFamily="34" charset="0"/>
                <a:cs typeface="Arev sans bold" pitchFamily="34" charset="0"/>
              </a:rPr>
              <a:t> </a:t>
            </a:r>
            <a:r>
              <a:rPr lang="en-US" b="1" dirty="0">
                <a:latin typeface="Arev Sans" pitchFamily="34" charset="0"/>
                <a:ea typeface="Arev Sans" pitchFamily="34" charset="0"/>
                <a:cs typeface="Arev sans bold" pitchFamily="34" charset="0"/>
              </a:rPr>
              <a:t/>
            </a:r>
            <a:br>
              <a:rPr lang="en-US" b="1" dirty="0">
                <a:latin typeface="Arev Sans" pitchFamily="34" charset="0"/>
                <a:ea typeface="Arev Sans" pitchFamily="34" charset="0"/>
                <a:cs typeface="Arev sans bold" pitchFamily="34" charset="0"/>
              </a:rPr>
            </a:br>
            <a:endParaRPr lang="en-US" b="1" dirty="0">
              <a:latin typeface="Arev Sans" pitchFamily="34" charset="0"/>
              <a:ea typeface="Arev Sans" pitchFamily="34" charset="0"/>
              <a:cs typeface="Arev sans bold" pitchFamily="34" charset="0"/>
            </a:endParaRPr>
          </a:p>
          <a:p>
            <a:pPr marL="457200" indent="-457200" eaLnBrk="1" hangingPunct="1">
              <a:lnSpc>
                <a:spcPct val="120000"/>
              </a:lnSpc>
              <a:buFont typeface="Arial" pitchFamily="34" charset="0"/>
              <a:buChar char="•"/>
            </a:pPr>
            <a:r>
              <a:rPr lang="en-US" i="1" dirty="0" smtClean="0">
                <a:latin typeface="Arev Sans" pitchFamily="34" charset="0"/>
                <a:ea typeface="Arev Sans" pitchFamily="34" charset="0"/>
                <a:cs typeface="Arev sans bold" pitchFamily="34" charset="0"/>
              </a:rPr>
              <a:t>Gives a little evidence that </a:t>
            </a:r>
            <a:r>
              <a:rPr lang="en-US" i="1" dirty="0" err="1" smtClean="0">
                <a:latin typeface="Arev Sans" pitchFamily="34" charset="0"/>
                <a:ea typeface="Arev Sans" pitchFamily="34" charset="0"/>
                <a:cs typeface="Arev sans bold" pitchFamily="34" charset="0"/>
              </a:rPr>
              <a:t>Lasserre</a:t>
            </a:r>
            <a:r>
              <a:rPr lang="en-US" i="1" dirty="0" smtClean="0">
                <a:latin typeface="Arev Sans" pitchFamily="34" charset="0"/>
                <a:ea typeface="Arev Sans" pitchFamily="34" charset="0"/>
                <a:cs typeface="Arev sans bold" pitchFamily="34" charset="0"/>
              </a:rPr>
              <a:t> might</a:t>
            </a:r>
            <a:br>
              <a:rPr lang="en-US" i="1" dirty="0" smtClean="0">
                <a:latin typeface="Arev Sans" pitchFamily="34" charset="0"/>
                <a:ea typeface="Arev Sans" pitchFamily="34" charset="0"/>
                <a:cs typeface="Arev sans bold" pitchFamily="34" charset="0"/>
              </a:rPr>
            </a:br>
            <a:r>
              <a:rPr lang="en-US" b="1" i="1" dirty="0" smtClean="0">
                <a:latin typeface="Arev Sans" pitchFamily="34" charset="0"/>
                <a:ea typeface="Arev Sans" pitchFamily="34" charset="0"/>
                <a:cs typeface="Arev sans bold" pitchFamily="34" charset="0"/>
              </a:rPr>
              <a:t>not</a:t>
            </a:r>
            <a:r>
              <a:rPr lang="en-US" i="1" dirty="0" smtClean="0">
                <a:latin typeface="Arev Sans" pitchFamily="34" charset="0"/>
                <a:ea typeface="Arev Sans" pitchFamily="34" charset="0"/>
                <a:cs typeface="Arev sans bold" pitchFamily="34" charset="0"/>
              </a:rPr>
              <a:t> solve all of our optimization problems.</a:t>
            </a:r>
          </a:p>
        </p:txBody>
      </p:sp>
    </p:spTree>
    <p:extLst>
      <p:ext uri="{BB962C8B-B14F-4D97-AF65-F5344CB8AC3E}">
        <p14:creationId xmlns:p14="http://schemas.microsoft.com/office/powerpoint/2010/main" val="943711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fade">
                                      <p:cBhvr>
                                        <p:cTn id="20" dur="500"/>
                                        <p:tgtEl>
                                          <p:spTgt spid="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Effect transition="in" filter="fade">
                                      <p:cBhvr>
                                        <p:cTn id="25"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bwMode="auto">
          <a:xfrm>
            <a:off x="1806715" y="2890713"/>
            <a:ext cx="553068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50000"/>
              </a:lnSpc>
            </a:pPr>
            <a:r>
              <a:rPr lang="en-US" sz="4000" b="1" dirty="0" smtClean="0">
                <a:solidFill>
                  <a:srgbClr val="FFFF00"/>
                </a:solidFill>
                <a:latin typeface="Arev Sans" pitchFamily="34" charset="0"/>
                <a:ea typeface="Arev Sans" pitchFamily="34" charset="0"/>
                <a:cs typeface="Arev sans bold" pitchFamily="34" charset="0"/>
              </a:rPr>
              <a:t>To Be Continued…</a:t>
            </a:r>
            <a:endParaRPr lang="en-US" sz="4000" b="1" dirty="0">
              <a:solidFill>
                <a:srgbClr val="FFFF00"/>
              </a:solidFill>
              <a:latin typeface="Arev Sans" pitchFamily="34" charset="0"/>
              <a:ea typeface="Arev Sans" pitchFamily="34" charset="0"/>
              <a:cs typeface="Arev sans bold" pitchFamily="34" charset="0"/>
            </a:endParaRPr>
          </a:p>
        </p:txBody>
      </p:sp>
    </p:spTree>
    <p:extLst>
      <p:ext uri="{BB962C8B-B14F-4D97-AF65-F5344CB8AC3E}">
        <p14:creationId xmlns:p14="http://schemas.microsoft.com/office/powerpoint/2010/main" val="29897601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795172" y="190601"/>
            <a:ext cx="7553670" cy="701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sz="3600" dirty="0" smtClean="0">
                <a:solidFill>
                  <a:srgbClr val="FFFF00"/>
                </a:solidFill>
                <a:latin typeface="Arev Sans" pitchFamily="34" charset="0"/>
                <a:ea typeface="Arev Sans" pitchFamily="34" charset="0"/>
                <a:cs typeface="Arev sans bold" pitchFamily="34" charset="0"/>
              </a:rPr>
              <a:t>What is the </a:t>
            </a:r>
            <a:r>
              <a:rPr lang="en-US" sz="3600" dirty="0" err="1" smtClean="0">
                <a:solidFill>
                  <a:srgbClr val="FFFF00"/>
                </a:solidFill>
                <a:latin typeface="Arev Sans" pitchFamily="34" charset="0"/>
                <a:ea typeface="Arev Sans" pitchFamily="34" charset="0"/>
                <a:cs typeface="Arev sans bold" pitchFamily="34" charset="0"/>
              </a:rPr>
              <a:t>Lasserre</a:t>
            </a:r>
            <a:r>
              <a:rPr lang="en-US" sz="3600" dirty="0" smtClean="0">
                <a:solidFill>
                  <a:srgbClr val="FFFF00"/>
                </a:solidFill>
                <a:latin typeface="Arev Sans" pitchFamily="34" charset="0"/>
                <a:ea typeface="Arev Sans" pitchFamily="34" charset="0"/>
                <a:cs typeface="Arev sans bold" pitchFamily="34" charset="0"/>
              </a:rPr>
              <a:t> algorithm?</a:t>
            </a:r>
            <a:endParaRPr lang="en-US" sz="3600" dirty="0" smtClean="0">
              <a:solidFill>
                <a:srgbClr val="FFFF00"/>
              </a:solidFill>
              <a:latin typeface="Arev Sans" pitchFamily="34" charset="0"/>
              <a:ea typeface="Arev Sans" pitchFamily="34" charset="0"/>
              <a:cs typeface="Arev sans bold" pitchFamily="34" charset="0"/>
            </a:endParaRPr>
          </a:p>
        </p:txBody>
      </p:sp>
      <p:sp>
        <p:nvSpPr>
          <p:cNvPr id="3" name="TextBox 2"/>
          <p:cNvSpPr txBox="1"/>
          <p:nvPr/>
        </p:nvSpPr>
        <p:spPr bwMode="auto">
          <a:xfrm>
            <a:off x="211684" y="1047851"/>
            <a:ext cx="8720657"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i="1" dirty="0" smtClean="0">
                <a:latin typeface="Arev Sans" pitchFamily="34" charset="0"/>
                <a:ea typeface="Arev Sans" pitchFamily="34" charset="0"/>
                <a:cs typeface="Arev sans bold" pitchFamily="34" charset="0"/>
              </a:rPr>
              <a:t>Write the problem with polynomial inequalities.</a:t>
            </a:r>
            <a:endParaRPr lang="en-US" i="1" dirty="0" smtClean="0">
              <a:latin typeface="Arev Sans" pitchFamily="34" charset="0"/>
              <a:ea typeface="Arev Sans" pitchFamily="34" charset="0"/>
              <a:cs typeface="Arev sans bold" pitchFamily="34" charset="0"/>
            </a:endParaRPr>
          </a:p>
        </p:txBody>
      </p:sp>
      <p:pic>
        <p:nvPicPr>
          <p:cNvPr id="4" name="Picture 2" descr="C:\grants\computational-thinking\anupam-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3056" y="1966060"/>
            <a:ext cx="2565721" cy="2514499"/>
          </a:xfrm>
          <a:prstGeom prst="rect">
            <a:avLst/>
          </a:prstGeom>
          <a:noFill/>
          <a:extLst>
            <a:ext uri="{909E8E84-426E-40DD-AFC4-6F175D3DCCD1}">
              <a14:hiddenFill xmlns:a14="http://schemas.microsoft.com/office/drawing/2010/main">
                <a:solidFill>
                  <a:srgbClr val="FFFFFF"/>
                </a:solidFill>
              </a14:hiddenFill>
            </a:ext>
          </a:extLst>
        </p:spPr>
      </p:pic>
      <p:sp>
        <p:nvSpPr>
          <p:cNvPr id="5" name="Freeform 4"/>
          <p:cNvSpPr/>
          <p:nvPr/>
        </p:nvSpPr>
        <p:spPr>
          <a:xfrm>
            <a:off x="6108158" y="2589837"/>
            <a:ext cx="2917340" cy="633201"/>
          </a:xfrm>
          <a:custGeom>
            <a:avLst/>
            <a:gdLst>
              <a:gd name="connsiteX0" fmla="*/ 0 w 3067050"/>
              <a:gd name="connsiteY0" fmla="*/ 635000 h 676721"/>
              <a:gd name="connsiteX1" fmla="*/ 317500 w 3067050"/>
              <a:gd name="connsiteY1" fmla="*/ 615950 h 676721"/>
              <a:gd name="connsiteX2" fmla="*/ 374650 w 3067050"/>
              <a:gd name="connsiteY2" fmla="*/ 431800 h 676721"/>
              <a:gd name="connsiteX3" fmla="*/ 577850 w 3067050"/>
              <a:gd name="connsiteY3" fmla="*/ 336550 h 676721"/>
              <a:gd name="connsiteX4" fmla="*/ 857250 w 3067050"/>
              <a:gd name="connsiteY4" fmla="*/ 292100 h 676721"/>
              <a:gd name="connsiteX5" fmla="*/ 1028700 w 3067050"/>
              <a:gd name="connsiteY5" fmla="*/ 254000 h 676721"/>
              <a:gd name="connsiteX6" fmla="*/ 1200150 w 3067050"/>
              <a:gd name="connsiteY6" fmla="*/ 355600 h 676721"/>
              <a:gd name="connsiteX7" fmla="*/ 1422400 w 3067050"/>
              <a:gd name="connsiteY7" fmla="*/ 406400 h 676721"/>
              <a:gd name="connsiteX8" fmla="*/ 1574800 w 3067050"/>
              <a:gd name="connsiteY8" fmla="*/ 469900 h 676721"/>
              <a:gd name="connsiteX9" fmla="*/ 1720850 w 3067050"/>
              <a:gd name="connsiteY9" fmla="*/ 615950 h 676721"/>
              <a:gd name="connsiteX10" fmla="*/ 1866900 w 3067050"/>
              <a:gd name="connsiteY10" fmla="*/ 654050 h 676721"/>
              <a:gd name="connsiteX11" fmla="*/ 2032000 w 3067050"/>
              <a:gd name="connsiteY11" fmla="*/ 666750 h 676721"/>
              <a:gd name="connsiteX12" fmla="*/ 2228850 w 3067050"/>
              <a:gd name="connsiteY12" fmla="*/ 666750 h 676721"/>
              <a:gd name="connsiteX13" fmla="*/ 2419350 w 3067050"/>
              <a:gd name="connsiteY13" fmla="*/ 673100 h 676721"/>
              <a:gd name="connsiteX14" fmla="*/ 2520950 w 3067050"/>
              <a:gd name="connsiteY14" fmla="*/ 603250 h 676721"/>
              <a:gd name="connsiteX15" fmla="*/ 2603500 w 3067050"/>
              <a:gd name="connsiteY15" fmla="*/ 457200 h 676721"/>
              <a:gd name="connsiteX16" fmla="*/ 2660650 w 3067050"/>
              <a:gd name="connsiteY16" fmla="*/ 444500 h 676721"/>
              <a:gd name="connsiteX17" fmla="*/ 2686050 w 3067050"/>
              <a:gd name="connsiteY17" fmla="*/ 381000 h 676721"/>
              <a:gd name="connsiteX18" fmla="*/ 2705100 w 3067050"/>
              <a:gd name="connsiteY18" fmla="*/ 285750 h 676721"/>
              <a:gd name="connsiteX19" fmla="*/ 2755900 w 3067050"/>
              <a:gd name="connsiteY19" fmla="*/ 165100 h 676721"/>
              <a:gd name="connsiteX20" fmla="*/ 3067050 w 3067050"/>
              <a:gd name="connsiteY20" fmla="*/ 0 h 676721"/>
              <a:gd name="connsiteX0" fmla="*/ 0 w 3117850"/>
              <a:gd name="connsiteY0" fmla="*/ 622300 h 676721"/>
              <a:gd name="connsiteX1" fmla="*/ 368300 w 3117850"/>
              <a:gd name="connsiteY1" fmla="*/ 615950 h 676721"/>
              <a:gd name="connsiteX2" fmla="*/ 425450 w 3117850"/>
              <a:gd name="connsiteY2" fmla="*/ 431800 h 676721"/>
              <a:gd name="connsiteX3" fmla="*/ 628650 w 3117850"/>
              <a:gd name="connsiteY3" fmla="*/ 336550 h 676721"/>
              <a:gd name="connsiteX4" fmla="*/ 908050 w 3117850"/>
              <a:gd name="connsiteY4" fmla="*/ 292100 h 676721"/>
              <a:gd name="connsiteX5" fmla="*/ 1079500 w 3117850"/>
              <a:gd name="connsiteY5" fmla="*/ 254000 h 676721"/>
              <a:gd name="connsiteX6" fmla="*/ 1250950 w 3117850"/>
              <a:gd name="connsiteY6" fmla="*/ 355600 h 676721"/>
              <a:gd name="connsiteX7" fmla="*/ 1473200 w 3117850"/>
              <a:gd name="connsiteY7" fmla="*/ 406400 h 676721"/>
              <a:gd name="connsiteX8" fmla="*/ 1625600 w 3117850"/>
              <a:gd name="connsiteY8" fmla="*/ 469900 h 676721"/>
              <a:gd name="connsiteX9" fmla="*/ 1771650 w 3117850"/>
              <a:gd name="connsiteY9" fmla="*/ 615950 h 676721"/>
              <a:gd name="connsiteX10" fmla="*/ 1917700 w 3117850"/>
              <a:gd name="connsiteY10" fmla="*/ 654050 h 676721"/>
              <a:gd name="connsiteX11" fmla="*/ 2082800 w 3117850"/>
              <a:gd name="connsiteY11" fmla="*/ 666750 h 676721"/>
              <a:gd name="connsiteX12" fmla="*/ 2279650 w 3117850"/>
              <a:gd name="connsiteY12" fmla="*/ 666750 h 676721"/>
              <a:gd name="connsiteX13" fmla="*/ 2470150 w 3117850"/>
              <a:gd name="connsiteY13" fmla="*/ 673100 h 676721"/>
              <a:gd name="connsiteX14" fmla="*/ 2571750 w 3117850"/>
              <a:gd name="connsiteY14" fmla="*/ 603250 h 676721"/>
              <a:gd name="connsiteX15" fmla="*/ 2654300 w 3117850"/>
              <a:gd name="connsiteY15" fmla="*/ 457200 h 676721"/>
              <a:gd name="connsiteX16" fmla="*/ 2711450 w 3117850"/>
              <a:gd name="connsiteY16" fmla="*/ 444500 h 676721"/>
              <a:gd name="connsiteX17" fmla="*/ 2736850 w 3117850"/>
              <a:gd name="connsiteY17" fmla="*/ 381000 h 676721"/>
              <a:gd name="connsiteX18" fmla="*/ 2755900 w 3117850"/>
              <a:gd name="connsiteY18" fmla="*/ 285750 h 676721"/>
              <a:gd name="connsiteX19" fmla="*/ 2806700 w 3117850"/>
              <a:gd name="connsiteY19" fmla="*/ 165100 h 676721"/>
              <a:gd name="connsiteX20" fmla="*/ 3117850 w 3117850"/>
              <a:gd name="connsiteY20" fmla="*/ 0 h 676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17850" h="676721">
                <a:moveTo>
                  <a:pt x="0" y="622300"/>
                </a:moveTo>
                <a:cubicBezTo>
                  <a:pt x="122767" y="620183"/>
                  <a:pt x="297392" y="647700"/>
                  <a:pt x="368300" y="615950"/>
                </a:cubicBezTo>
                <a:cubicBezTo>
                  <a:pt x="439208" y="584200"/>
                  <a:pt x="382058" y="478367"/>
                  <a:pt x="425450" y="431800"/>
                </a:cubicBezTo>
                <a:cubicBezTo>
                  <a:pt x="468842" y="385233"/>
                  <a:pt x="548217" y="359833"/>
                  <a:pt x="628650" y="336550"/>
                </a:cubicBezTo>
                <a:cubicBezTo>
                  <a:pt x="709083" y="313267"/>
                  <a:pt x="832908" y="305858"/>
                  <a:pt x="908050" y="292100"/>
                </a:cubicBezTo>
                <a:cubicBezTo>
                  <a:pt x="983192" y="278342"/>
                  <a:pt x="1022350" y="243417"/>
                  <a:pt x="1079500" y="254000"/>
                </a:cubicBezTo>
                <a:cubicBezTo>
                  <a:pt x="1136650" y="264583"/>
                  <a:pt x="1185333" y="330200"/>
                  <a:pt x="1250950" y="355600"/>
                </a:cubicBezTo>
                <a:cubicBezTo>
                  <a:pt x="1316567" y="381000"/>
                  <a:pt x="1410758" y="387350"/>
                  <a:pt x="1473200" y="406400"/>
                </a:cubicBezTo>
                <a:cubicBezTo>
                  <a:pt x="1535642" y="425450"/>
                  <a:pt x="1575858" y="434975"/>
                  <a:pt x="1625600" y="469900"/>
                </a:cubicBezTo>
                <a:cubicBezTo>
                  <a:pt x="1675342" y="504825"/>
                  <a:pt x="1722967" y="585258"/>
                  <a:pt x="1771650" y="615950"/>
                </a:cubicBezTo>
                <a:cubicBezTo>
                  <a:pt x="1820333" y="646642"/>
                  <a:pt x="1865842" y="645583"/>
                  <a:pt x="1917700" y="654050"/>
                </a:cubicBezTo>
                <a:cubicBezTo>
                  <a:pt x="1969558" y="662517"/>
                  <a:pt x="2022475" y="664633"/>
                  <a:pt x="2082800" y="666750"/>
                </a:cubicBezTo>
                <a:cubicBezTo>
                  <a:pt x="2143125" y="668867"/>
                  <a:pt x="2215092" y="665692"/>
                  <a:pt x="2279650" y="666750"/>
                </a:cubicBezTo>
                <a:cubicBezTo>
                  <a:pt x="2344208" y="667808"/>
                  <a:pt x="2421467" y="683683"/>
                  <a:pt x="2470150" y="673100"/>
                </a:cubicBezTo>
                <a:cubicBezTo>
                  <a:pt x="2518833" y="662517"/>
                  <a:pt x="2541058" y="639233"/>
                  <a:pt x="2571750" y="603250"/>
                </a:cubicBezTo>
                <a:cubicBezTo>
                  <a:pt x="2602442" y="567267"/>
                  <a:pt x="2631017" y="483658"/>
                  <a:pt x="2654300" y="457200"/>
                </a:cubicBezTo>
                <a:cubicBezTo>
                  <a:pt x="2677583" y="430742"/>
                  <a:pt x="2697692" y="457200"/>
                  <a:pt x="2711450" y="444500"/>
                </a:cubicBezTo>
                <a:cubicBezTo>
                  <a:pt x="2725208" y="431800"/>
                  <a:pt x="2729442" y="407458"/>
                  <a:pt x="2736850" y="381000"/>
                </a:cubicBezTo>
                <a:cubicBezTo>
                  <a:pt x="2744258" y="354542"/>
                  <a:pt x="2744258" y="321733"/>
                  <a:pt x="2755900" y="285750"/>
                </a:cubicBezTo>
                <a:cubicBezTo>
                  <a:pt x="2767542" y="249767"/>
                  <a:pt x="2746375" y="212725"/>
                  <a:pt x="2806700" y="165100"/>
                </a:cubicBezTo>
                <a:cubicBezTo>
                  <a:pt x="2867025" y="117475"/>
                  <a:pt x="2992437" y="58737"/>
                  <a:pt x="3117850" y="0"/>
                </a:cubicBezTo>
              </a:path>
            </a:pathLst>
          </a:custGeom>
          <a:ln w="28575">
            <a:solidFill>
              <a:srgbClr val="FF0000"/>
            </a:solidFill>
          </a:ln>
          <a:effectLst>
            <a:glow rad="139700">
              <a:schemeClr val="accent5">
                <a:satMod val="175000"/>
                <a:alpha val="40000"/>
              </a:schemeClr>
            </a:glow>
          </a:effectLst>
        </p:spPr>
        <p:txBody>
          <a:bodyPr rtlCol="0" anchor="ctr"/>
          <a:lstStyle/>
          <a:p>
            <a:pPr algn="ctr"/>
            <a:endParaRPr lang="en-US"/>
          </a:p>
        </p:txBody>
      </p:sp>
      <p:sp>
        <p:nvSpPr>
          <p:cNvPr id="6" name="TextBox 5"/>
          <p:cNvSpPr txBox="1"/>
          <p:nvPr/>
        </p:nvSpPr>
        <p:spPr bwMode="auto">
          <a:xfrm>
            <a:off x="241073" y="1980338"/>
            <a:ext cx="4775666"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E.g.:  </a:t>
            </a:r>
            <a:r>
              <a:rPr lang="en-US" dirty="0" smtClean="0">
                <a:solidFill>
                  <a:srgbClr val="FFFF00"/>
                </a:solidFill>
                <a:latin typeface="Arev Sans" pitchFamily="34" charset="0"/>
                <a:ea typeface="Arev Sans" pitchFamily="34" charset="0"/>
                <a:cs typeface="Arev sans bold" pitchFamily="34" charset="0"/>
              </a:rPr>
              <a:t>Balanced-Separator</a:t>
            </a:r>
            <a:endParaRPr lang="en-US" dirty="0" smtClean="0">
              <a:solidFill>
                <a:srgbClr val="FFFF00"/>
              </a:solidFill>
              <a:latin typeface="Arev Sans" pitchFamily="34" charset="0"/>
              <a:ea typeface="Arev Sans" pitchFamily="34" charset="0"/>
              <a:cs typeface="Arev sans bold" pitchFamily="34" charset="0"/>
            </a:endParaRPr>
          </a:p>
        </p:txBody>
      </p:sp>
      <p:sp>
        <p:nvSpPr>
          <p:cNvPr id="7" name="TextBox 6"/>
          <p:cNvSpPr txBox="1"/>
          <p:nvPr/>
        </p:nvSpPr>
        <p:spPr bwMode="auto">
          <a:xfrm>
            <a:off x="151622" y="2747160"/>
            <a:ext cx="871264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Have variable x</a:t>
            </a:r>
            <a:r>
              <a:rPr lang="en-US" baseline="-25000" dirty="0" smtClean="0">
                <a:latin typeface="Arev Sans" pitchFamily="34" charset="0"/>
                <a:ea typeface="Arev Sans" pitchFamily="34" charset="0"/>
                <a:cs typeface="Arev sans bold" pitchFamily="34" charset="0"/>
              </a:rPr>
              <a:t>i</a:t>
            </a:r>
            <a:r>
              <a:rPr lang="en-US" dirty="0" smtClean="0">
                <a:latin typeface="Arev Sans" pitchFamily="34" charset="0"/>
                <a:ea typeface="Arev Sans" pitchFamily="34" charset="0"/>
                <a:cs typeface="Arev sans bold" pitchFamily="34" charset="0"/>
              </a:rPr>
              <a:t> for each vertex.</a:t>
            </a:r>
            <a:br>
              <a:rPr lang="en-US" dirty="0" smtClean="0">
                <a:latin typeface="Arev Sans" pitchFamily="34" charset="0"/>
                <a:ea typeface="Arev Sans" pitchFamily="34" charset="0"/>
                <a:cs typeface="Arev sans bold" pitchFamily="34" charset="0"/>
              </a:rPr>
            </a:br>
            <a:endParaRPr lang="en-US" sz="1600" dirty="0" smtClean="0">
              <a:latin typeface="Arev Sans" pitchFamily="34" charset="0"/>
              <a:ea typeface="Arev Sans" pitchFamily="34" charset="0"/>
              <a:cs typeface="Arev sans bold" pitchFamily="34" charset="0"/>
            </a:endParaRPr>
          </a:p>
          <a:p>
            <a:pPr eaLnBrk="1" hangingPunct="1">
              <a:lnSpc>
                <a:spcPct val="120000"/>
              </a:lnSpc>
            </a:pPr>
            <a:r>
              <a:rPr lang="en-US" dirty="0" smtClean="0">
                <a:latin typeface="Arev Sans" pitchFamily="34" charset="0"/>
                <a:ea typeface="Arev Sans" pitchFamily="34" charset="0"/>
                <a:cs typeface="Arev sans bold" pitchFamily="34" charset="0"/>
              </a:rPr>
              <a:t>Supposed to be ±1, so add the</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polynomial constraints </a:t>
            </a:r>
            <a:r>
              <a:rPr lang="en-US" dirty="0" smtClean="0">
                <a:solidFill>
                  <a:srgbClr val="FFFF00"/>
                </a:solidFill>
                <a:latin typeface="Arev Sans" pitchFamily="34" charset="0"/>
                <a:ea typeface="Arev Sans" pitchFamily="34" charset="0"/>
                <a:cs typeface="Arev sans bold" pitchFamily="34" charset="0"/>
              </a:rPr>
              <a:t>x</a:t>
            </a:r>
            <a:r>
              <a:rPr lang="en-US" baseline="-25000" dirty="0" smtClean="0">
                <a:solidFill>
                  <a:srgbClr val="FFFF00"/>
                </a:solidFill>
                <a:latin typeface="Arev Sans" pitchFamily="34" charset="0"/>
                <a:ea typeface="Arev Sans" pitchFamily="34" charset="0"/>
                <a:cs typeface="Arev sans bold" pitchFamily="34" charset="0"/>
              </a:rPr>
              <a:t>i</a:t>
            </a:r>
            <a:r>
              <a:rPr lang="en-US" baseline="30000" dirty="0" smtClean="0">
                <a:solidFill>
                  <a:srgbClr val="FFFF00"/>
                </a:solidFill>
                <a:latin typeface="Arev Sans" pitchFamily="34" charset="0"/>
                <a:ea typeface="Arev Sans" pitchFamily="34" charset="0"/>
                <a:cs typeface="Arev sans bold" pitchFamily="34" charset="0"/>
              </a:rPr>
              <a:t>2</a:t>
            </a:r>
            <a:r>
              <a:rPr lang="en-US" dirty="0" smtClean="0">
                <a:solidFill>
                  <a:srgbClr val="FFFF00"/>
                </a:solidFill>
                <a:latin typeface="Arev Sans" pitchFamily="34" charset="0"/>
                <a:ea typeface="Arev Sans" pitchFamily="34" charset="0"/>
                <a:cs typeface="Arev sans bold" pitchFamily="34" charset="0"/>
              </a:rPr>
              <a:t> = 1</a:t>
            </a:r>
            <a:endParaRPr lang="en-US" dirty="0" smtClean="0">
              <a:latin typeface="Arev Sans" pitchFamily="34" charset="0"/>
              <a:ea typeface="Arev Sans" pitchFamily="34" charset="0"/>
              <a:cs typeface="Arev sans bold" pitchFamily="34" charset="0"/>
            </a:endParaRPr>
          </a:p>
          <a:p>
            <a:pPr eaLnBrk="1" hangingPunct="1">
              <a:lnSpc>
                <a:spcPct val="120000"/>
              </a:lnSpc>
            </a:pPr>
            <a:endParaRPr lang="en-US" sz="1600" dirty="0">
              <a:latin typeface="Arev Sans" pitchFamily="34" charset="0"/>
              <a:ea typeface="Arev Sans" pitchFamily="34" charset="0"/>
              <a:cs typeface="Arev sans bold" pitchFamily="34" charset="0"/>
            </a:endParaRPr>
          </a:p>
          <a:p>
            <a:pPr eaLnBrk="1" hangingPunct="1">
              <a:lnSpc>
                <a:spcPct val="120000"/>
              </a:lnSpc>
            </a:pPr>
            <a:r>
              <a:rPr lang="en-US" dirty="0" smtClean="0">
                <a:latin typeface="Arev Sans" pitchFamily="34" charset="0"/>
                <a:ea typeface="Arev Sans" pitchFamily="34" charset="0"/>
                <a:cs typeface="Arev sans bold" pitchFamily="34" charset="0"/>
              </a:rPr>
              <a:t>Supposed to be between n/3 and 2n/3 vertices</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on each side, so add the polynomial constraint </a:t>
            </a:r>
          </a:p>
          <a:p>
            <a:pPr algn="ct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−n/3 </a:t>
            </a:r>
            <a:r>
              <a:rPr lang="en-US" dirty="0" smtClean="0">
                <a:solidFill>
                  <a:srgbClr val="FFFF00"/>
                </a:solidFill>
                <a:latin typeface="Verdana" pitchFamily="34" charset="0"/>
                <a:ea typeface="Verdana" pitchFamily="34" charset="0"/>
                <a:cs typeface="Verdana" pitchFamily="34" charset="0"/>
              </a:rPr>
              <a:t>≤</a:t>
            </a:r>
            <a:r>
              <a:rPr lang="en-US" dirty="0" smtClean="0">
                <a:solidFill>
                  <a:srgbClr val="FFFF00"/>
                </a:solidFill>
                <a:latin typeface="Arev Sans" pitchFamily="34" charset="0"/>
                <a:ea typeface="Arev Sans" pitchFamily="34" charset="0"/>
                <a:cs typeface="Arev sans bold" pitchFamily="34" charset="0"/>
              </a:rPr>
              <a:t> ∑ x</a:t>
            </a:r>
            <a:r>
              <a:rPr lang="en-US" baseline="-25000" dirty="0" smtClean="0">
                <a:solidFill>
                  <a:srgbClr val="FFFF00"/>
                </a:solidFill>
                <a:latin typeface="Arev Sans" pitchFamily="34" charset="0"/>
                <a:ea typeface="Arev Sans" pitchFamily="34" charset="0"/>
                <a:cs typeface="Arev sans bold" pitchFamily="34" charset="0"/>
              </a:rPr>
              <a:t>i</a:t>
            </a:r>
            <a:r>
              <a:rPr lang="en-US" dirty="0" smtClean="0">
                <a:solidFill>
                  <a:srgbClr val="FFFF00"/>
                </a:solidFill>
                <a:latin typeface="Arev Sans" pitchFamily="34" charset="0"/>
                <a:ea typeface="Arev Sans" pitchFamily="34" charset="0"/>
                <a:cs typeface="Arev sans bold" pitchFamily="34" charset="0"/>
              </a:rPr>
              <a:t> </a:t>
            </a:r>
            <a:r>
              <a:rPr lang="en-US" dirty="0" smtClean="0">
                <a:solidFill>
                  <a:srgbClr val="FFFF00"/>
                </a:solidFill>
                <a:latin typeface="Verdana" pitchFamily="34" charset="0"/>
                <a:ea typeface="Verdana" pitchFamily="34" charset="0"/>
                <a:cs typeface="Verdana" pitchFamily="34" charset="0"/>
              </a:rPr>
              <a:t>≤</a:t>
            </a:r>
            <a:r>
              <a:rPr lang="en-US" dirty="0" smtClean="0">
                <a:solidFill>
                  <a:srgbClr val="FFFF00"/>
                </a:solidFill>
                <a:latin typeface="Arev Sans" pitchFamily="34" charset="0"/>
                <a:ea typeface="Arev Sans" pitchFamily="34" charset="0"/>
                <a:cs typeface="Arev sans bold" pitchFamily="34" charset="0"/>
              </a:rPr>
              <a:t> n/3</a:t>
            </a:r>
            <a:endParaRPr lang="en-US" dirty="0" smtClean="0">
              <a:latin typeface="Arev Sans" pitchFamily="34" charset="0"/>
              <a:ea typeface="Arev Sans" pitchFamily="34" charset="0"/>
              <a:cs typeface="Arev sans bold" pitchFamily="34" charset="0"/>
            </a:endParaRPr>
          </a:p>
        </p:txBody>
      </p:sp>
    </p:spTree>
    <p:extLst>
      <p:ext uri="{BB962C8B-B14F-4D97-AF65-F5344CB8AC3E}">
        <p14:creationId xmlns:p14="http://schemas.microsoft.com/office/powerpoint/2010/main" val="324534666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500"/>
                                        <p:tgtEl>
                                          <p:spTgt spid="7">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
                                            <p:txEl>
                                              <p:pRg st="1" end="1"/>
                                            </p:txEl>
                                          </p:spTgt>
                                        </p:tgtEl>
                                        <p:attrNameLst>
                                          <p:attrName>style.visibility</p:attrName>
                                        </p:attrNameLst>
                                      </p:cBhvr>
                                      <p:to>
                                        <p:strVal val="visible"/>
                                      </p:to>
                                    </p:set>
                                    <p:animEffect transition="in" filter="fade">
                                      <p:cBhvr>
                                        <p:cTn id="33" dur="500"/>
                                        <p:tgtEl>
                                          <p:spTgt spid="7">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
                                            <p:txEl>
                                              <p:pRg st="3" end="3"/>
                                            </p:txEl>
                                          </p:spTgt>
                                        </p:tgtEl>
                                        <p:attrNameLst>
                                          <p:attrName>style.visibility</p:attrName>
                                        </p:attrNameLst>
                                      </p:cBhvr>
                                      <p:to>
                                        <p:strVal val="visible"/>
                                      </p:to>
                                    </p:set>
                                    <p:animEffect transition="in" filter="fade">
                                      <p:cBhvr>
                                        <p:cTn id="38" dur="500"/>
                                        <p:tgtEl>
                                          <p:spTgt spid="7">
                                            <p:txEl>
                                              <p:pRg st="3" end="3"/>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animEffect transition="in" filter="fade">
                                      <p:cBhvr>
                                        <p:cTn id="41"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795172" y="190601"/>
            <a:ext cx="7553670" cy="701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sz="3600" dirty="0" smtClean="0">
                <a:solidFill>
                  <a:srgbClr val="FFFF00"/>
                </a:solidFill>
                <a:latin typeface="Arev Sans" pitchFamily="34" charset="0"/>
                <a:ea typeface="Arev Sans" pitchFamily="34" charset="0"/>
                <a:cs typeface="Arev sans bold" pitchFamily="34" charset="0"/>
              </a:rPr>
              <a:t>What is the </a:t>
            </a:r>
            <a:r>
              <a:rPr lang="en-US" sz="3600" dirty="0" err="1" smtClean="0">
                <a:solidFill>
                  <a:srgbClr val="FFFF00"/>
                </a:solidFill>
                <a:latin typeface="Arev Sans" pitchFamily="34" charset="0"/>
                <a:ea typeface="Arev Sans" pitchFamily="34" charset="0"/>
                <a:cs typeface="Arev sans bold" pitchFamily="34" charset="0"/>
              </a:rPr>
              <a:t>Lasserre</a:t>
            </a:r>
            <a:r>
              <a:rPr lang="en-US" sz="3600" dirty="0" smtClean="0">
                <a:solidFill>
                  <a:srgbClr val="FFFF00"/>
                </a:solidFill>
                <a:latin typeface="Arev Sans" pitchFamily="34" charset="0"/>
                <a:ea typeface="Arev Sans" pitchFamily="34" charset="0"/>
                <a:cs typeface="Arev sans bold" pitchFamily="34" charset="0"/>
              </a:rPr>
              <a:t> algorithm?</a:t>
            </a:r>
            <a:endParaRPr lang="en-US" sz="3600" dirty="0" smtClean="0">
              <a:solidFill>
                <a:srgbClr val="FFFF00"/>
              </a:solidFill>
              <a:latin typeface="Arev Sans" pitchFamily="34" charset="0"/>
              <a:ea typeface="Arev Sans" pitchFamily="34" charset="0"/>
              <a:cs typeface="Arev sans bold" pitchFamily="34" charset="0"/>
            </a:endParaRPr>
          </a:p>
        </p:txBody>
      </p:sp>
      <p:sp>
        <p:nvSpPr>
          <p:cNvPr id="3" name="TextBox 2"/>
          <p:cNvSpPr txBox="1"/>
          <p:nvPr/>
        </p:nvSpPr>
        <p:spPr bwMode="auto">
          <a:xfrm>
            <a:off x="216503" y="1105001"/>
            <a:ext cx="8711039" cy="496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Suppose I give you a multivariate polynomial,</a:t>
            </a:r>
          </a:p>
          <a:p>
            <a:pPr algn="ctr" eaLnBrk="1" hangingPunct="1">
              <a:lnSpc>
                <a:spcPct val="120000"/>
              </a:lnSpc>
            </a:pPr>
            <a:endParaRPr lang="en-US" sz="1200" dirty="0">
              <a:latin typeface="Arev Sans" pitchFamily="34" charset="0"/>
              <a:ea typeface="Arev Sans" pitchFamily="34" charset="0"/>
              <a:cs typeface="Arev sans bold" pitchFamily="34" charset="0"/>
            </a:endParaRPr>
          </a:p>
          <a:p>
            <a:pPr algn="ct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P(x</a:t>
            </a:r>
            <a:r>
              <a:rPr lang="en-US" baseline="-25000" dirty="0" smtClean="0">
                <a:solidFill>
                  <a:srgbClr val="FFFF00"/>
                </a:solidFill>
                <a:latin typeface="Arev Sans" pitchFamily="34" charset="0"/>
                <a:ea typeface="Arev Sans" pitchFamily="34" charset="0"/>
                <a:cs typeface="Arev sans bold" pitchFamily="34" charset="0"/>
              </a:rPr>
              <a:t>1</a:t>
            </a:r>
            <a:r>
              <a:rPr lang="en-US" dirty="0" smtClean="0">
                <a:solidFill>
                  <a:srgbClr val="FFFF00"/>
                </a:solidFill>
                <a:latin typeface="Arev Sans" pitchFamily="34" charset="0"/>
                <a:ea typeface="Arev Sans" pitchFamily="34" charset="0"/>
                <a:cs typeface="Arev sans bold" pitchFamily="34" charset="0"/>
              </a:rPr>
              <a:t>, x</a:t>
            </a:r>
            <a:r>
              <a:rPr lang="en-US" baseline="-25000" dirty="0" smtClean="0">
                <a:solidFill>
                  <a:srgbClr val="FFFF00"/>
                </a:solidFill>
                <a:latin typeface="Arev Sans" pitchFamily="34" charset="0"/>
                <a:ea typeface="Arev Sans" pitchFamily="34" charset="0"/>
                <a:cs typeface="Arev sans bold" pitchFamily="34" charset="0"/>
              </a:rPr>
              <a:t>2</a:t>
            </a:r>
            <a:r>
              <a:rPr lang="en-US" dirty="0" smtClean="0">
                <a:solidFill>
                  <a:srgbClr val="FFFF00"/>
                </a:solidFill>
                <a:latin typeface="Arev Sans" pitchFamily="34" charset="0"/>
                <a:ea typeface="Arev Sans" pitchFamily="34" charset="0"/>
                <a:cs typeface="Arev sans bold" pitchFamily="34" charset="0"/>
              </a:rPr>
              <a:t>, x</a:t>
            </a:r>
            <a:r>
              <a:rPr lang="en-US" baseline="-25000" dirty="0" smtClean="0">
                <a:solidFill>
                  <a:srgbClr val="FFFF00"/>
                </a:solidFill>
                <a:latin typeface="Arev Sans" pitchFamily="34" charset="0"/>
                <a:ea typeface="Arev Sans" pitchFamily="34" charset="0"/>
                <a:cs typeface="Arev sans bold" pitchFamily="34" charset="0"/>
              </a:rPr>
              <a:t>3</a:t>
            </a:r>
            <a:r>
              <a:rPr lang="en-US" dirty="0" smtClean="0">
                <a:solidFill>
                  <a:srgbClr val="FFFF00"/>
                </a:solidFill>
                <a:latin typeface="Arev Sans" pitchFamily="34" charset="0"/>
                <a:ea typeface="Arev Sans" pitchFamily="34" charset="0"/>
                <a:cs typeface="Arev sans bold" pitchFamily="34" charset="0"/>
              </a:rPr>
              <a:t>, …, </a:t>
            </a:r>
            <a:r>
              <a:rPr lang="en-US" dirty="0" err="1" smtClean="0">
                <a:solidFill>
                  <a:srgbClr val="FFFF00"/>
                </a:solidFill>
                <a:latin typeface="Arev Sans" pitchFamily="34" charset="0"/>
                <a:ea typeface="Arev Sans" pitchFamily="34" charset="0"/>
                <a:cs typeface="Arev sans bold" pitchFamily="34" charset="0"/>
              </a:rPr>
              <a:t>x</a:t>
            </a:r>
            <a:r>
              <a:rPr lang="en-US" baseline="-25000" dirty="0" err="1" smtClean="0">
                <a:solidFill>
                  <a:srgbClr val="FFFF00"/>
                </a:solidFill>
                <a:latin typeface="Arev Sans" pitchFamily="34" charset="0"/>
                <a:ea typeface="Arev Sans" pitchFamily="34" charset="0"/>
                <a:cs typeface="Arev sans bold" pitchFamily="34" charset="0"/>
              </a:rPr>
              <a:t>n</a:t>
            </a:r>
            <a:r>
              <a:rPr lang="en-US" dirty="0" smtClean="0">
                <a:solidFill>
                  <a:srgbClr val="FFFF00"/>
                </a:solidFill>
                <a:latin typeface="Arev Sans" pitchFamily="34" charset="0"/>
                <a:ea typeface="Arev Sans" pitchFamily="34" charset="0"/>
                <a:cs typeface="Arev sans bold" pitchFamily="34" charset="0"/>
              </a:rPr>
              <a:t>)</a:t>
            </a:r>
          </a:p>
          <a:p>
            <a:pPr algn="ctr" eaLnBrk="1" hangingPunct="1">
              <a:lnSpc>
                <a:spcPct val="120000"/>
              </a:lnSpc>
            </a:pPr>
            <a:endParaRPr lang="en-US" dirty="0">
              <a:solidFill>
                <a:srgbClr val="FFFF00"/>
              </a:solidFill>
              <a:latin typeface="Arev Sans" pitchFamily="34" charset="0"/>
              <a:ea typeface="Arev Sans" pitchFamily="34" charset="0"/>
              <a:cs typeface="Arev sans bold" pitchFamily="34" charset="0"/>
            </a:endParaRPr>
          </a:p>
          <a:p>
            <a:pPr algn="ctr" eaLnBrk="1" hangingPunct="1">
              <a:lnSpc>
                <a:spcPct val="120000"/>
              </a:lnSpc>
            </a:pPr>
            <a:r>
              <a:rPr lang="en-US" dirty="0" smtClean="0">
                <a:latin typeface="Arev Sans" pitchFamily="34" charset="0"/>
                <a:ea typeface="Arev Sans" pitchFamily="34" charset="0"/>
                <a:cs typeface="Arev sans bold" pitchFamily="34" charset="0"/>
              </a:rPr>
              <a:t>and I want to prove to you that</a:t>
            </a:r>
            <a:br>
              <a:rPr lang="en-US" dirty="0" smtClean="0">
                <a:latin typeface="Arev Sans" pitchFamily="34" charset="0"/>
                <a:ea typeface="Arev Sans" pitchFamily="34" charset="0"/>
                <a:cs typeface="Arev sans bold" pitchFamily="34" charset="0"/>
              </a:rPr>
            </a:br>
            <a:endParaRPr lang="en-US" dirty="0" smtClean="0">
              <a:latin typeface="Arev Sans" pitchFamily="34" charset="0"/>
              <a:ea typeface="Arev Sans" pitchFamily="34" charset="0"/>
              <a:cs typeface="Arev sans bold" pitchFamily="34" charset="0"/>
            </a:endParaRPr>
          </a:p>
          <a:p>
            <a:pPr algn="ct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P(x) </a:t>
            </a:r>
            <a:r>
              <a:rPr lang="en-US" dirty="0" smtClean="0">
                <a:solidFill>
                  <a:srgbClr val="FFFF00"/>
                </a:solidFill>
                <a:latin typeface="Verdana" pitchFamily="34" charset="0"/>
                <a:ea typeface="Verdana" pitchFamily="34" charset="0"/>
                <a:cs typeface="Verdana" pitchFamily="34" charset="0"/>
              </a:rPr>
              <a:t>≥</a:t>
            </a:r>
            <a:r>
              <a:rPr lang="en-US" dirty="0" smtClean="0">
                <a:solidFill>
                  <a:srgbClr val="FFFF00"/>
                </a:solidFill>
                <a:latin typeface="Arev Sans" pitchFamily="34" charset="0"/>
                <a:ea typeface="Arev Sans" pitchFamily="34" charset="0"/>
                <a:cs typeface="Arev sans bold" pitchFamily="34" charset="0"/>
              </a:rPr>
              <a:t> 18 </a:t>
            </a:r>
            <a:r>
              <a:rPr lang="en-US" dirty="0" smtClean="0">
                <a:latin typeface="Arev Sans" pitchFamily="34" charset="0"/>
                <a:ea typeface="Arev Sans" pitchFamily="34" charset="0"/>
                <a:cs typeface="Arev sans bold" pitchFamily="34" charset="0"/>
              </a:rPr>
              <a:t>whenever </a:t>
            </a:r>
            <a:r>
              <a:rPr lang="en-US" dirty="0" smtClean="0">
                <a:solidFill>
                  <a:srgbClr val="FFFF00"/>
                </a:solidFill>
                <a:latin typeface="Arev Sans" pitchFamily="34" charset="0"/>
                <a:ea typeface="Arev Sans" pitchFamily="34" charset="0"/>
                <a:cs typeface="Arev sans bold" pitchFamily="34" charset="0"/>
              </a:rPr>
              <a:t>Q(x</a:t>
            </a:r>
            <a:r>
              <a:rPr lang="en-US" baseline="-25000" dirty="0" smtClean="0">
                <a:solidFill>
                  <a:srgbClr val="FFFF00"/>
                </a:solidFill>
                <a:latin typeface="Arev Sans" pitchFamily="34" charset="0"/>
                <a:ea typeface="Arev Sans" pitchFamily="34" charset="0"/>
                <a:cs typeface="Arev sans bold" pitchFamily="34" charset="0"/>
              </a:rPr>
              <a:t>1</a:t>
            </a:r>
            <a:r>
              <a:rPr lang="en-US" dirty="0" smtClean="0">
                <a:solidFill>
                  <a:srgbClr val="FFFF00"/>
                </a:solidFill>
                <a:latin typeface="Arev Sans" pitchFamily="34" charset="0"/>
                <a:ea typeface="Arev Sans" pitchFamily="34" charset="0"/>
                <a:cs typeface="Arev sans bold" pitchFamily="34" charset="0"/>
              </a:rPr>
              <a:t>, x</a:t>
            </a:r>
            <a:r>
              <a:rPr lang="en-US" baseline="-25000" dirty="0" smtClean="0">
                <a:solidFill>
                  <a:srgbClr val="FFFF00"/>
                </a:solidFill>
                <a:latin typeface="Arev Sans" pitchFamily="34" charset="0"/>
                <a:ea typeface="Arev Sans" pitchFamily="34" charset="0"/>
                <a:cs typeface="Arev sans bold" pitchFamily="34" charset="0"/>
              </a:rPr>
              <a:t>2</a:t>
            </a:r>
            <a:r>
              <a:rPr lang="en-US" dirty="0" smtClean="0">
                <a:solidFill>
                  <a:srgbClr val="FFFF00"/>
                </a:solidFill>
                <a:latin typeface="Arev Sans" pitchFamily="34" charset="0"/>
                <a:ea typeface="Arev Sans" pitchFamily="34" charset="0"/>
                <a:cs typeface="Arev sans bold" pitchFamily="34" charset="0"/>
              </a:rPr>
              <a:t>, …, </a:t>
            </a:r>
            <a:r>
              <a:rPr lang="en-US" dirty="0" err="1" smtClean="0">
                <a:solidFill>
                  <a:srgbClr val="FFFF00"/>
                </a:solidFill>
                <a:latin typeface="Arev Sans" pitchFamily="34" charset="0"/>
                <a:ea typeface="Arev Sans" pitchFamily="34" charset="0"/>
                <a:cs typeface="Arev sans bold" pitchFamily="34" charset="0"/>
              </a:rPr>
              <a:t>x</a:t>
            </a:r>
            <a:r>
              <a:rPr lang="en-US" baseline="-25000" dirty="0" err="1" smtClean="0">
                <a:solidFill>
                  <a:srgbClr val="FFFF00"/>
                </a:solidFill>
                <a:latin typeface="Arev Sans" pitchFamily="34" charset="0"/>
                <a:ea typeface="Arev Sans" pitchFamily="34" charset="0"/>
                <a:cs typeface="Arev sans bold" pitchFamily="34" charset="0"/>
              </a:rPr>
              <a:t>n</a:t>
            </a:r>
            <a:r>
              <a:rPr lang="en-US" dirty="0" smtClean="0">
                <a:solidFill>
                  <a:srgbClr val="FFFF00"/>
                </a:solidFill>
                <a:latin typeface="Arev Sans" pitchFamily="34" charset="0"/>
                <a:ea typeface="Arev Sans" pitchFamily="34" charset="0"/>
                <a:cs typeface="Arev sans bold" pitchFamily="34" charset="0"/>
              </a:rPr>
              <a:t>) </a:t>
            </a:r>
            <a:r>
              <a:rPr lang="en-US" dirty="0" smtClean="0">
                <a:solidFill>
                  <a:srgbClr val="FFFF00"/>
                </a:solidFill>
                <a:latin typeface="Verdana" pitchFamily="34" charset="0"/>
                <a:ea typeface="Verdana" pitchFamily="34" charset="0"/>
                <a:cs typeface="Verdana" pitchFamily="34" charset="0"/>
              </a:rPr>
              <a:t>≥</a:t>
            </a:r>
            <a:r>
              <a:rPr lang="en-US" dirty="0" smtClean="0">
                <a:solidFill>
                  <a:srgbClr val="FFFF00"/>
                </a:solidFill>
                <a:latin typeface="Arev Sans" pitchFamily="34" charset="0"/>
                <a:ea typeface="Arev Sans" pitchFamily="34" charset="0"/>
                <a:cs typeface="Arev sans bold" pitchFamily="34" charset="0"/>
              </a:rPr>
              <a:t> 0</a:t>
            </a:r>
            <a:r>
              <a:rPr lang="en-US" dirty="0" smtClean="0">
                <a:latin typeface="Arev Sans" pitchFamily="34" charset="0"/>
                <a:ea typeface="Arev Sans" pitchFamily="34" charset="0"/>
                <a:cs typeface="Arev sans bold" pitchFamily="34" charset="0"/>
              </a:rPr>
              <a:t>,</a:t>
            </a:r>
          </a:p>
          <a:p>
            <a:pPr algn="ctr" eaLnBrk="1" hangingPunct="1">
              <a:lnSpc>
                <a:spcPct val="120000"/>
              </a:lnSpc>
            </a:pPr>
            <a:endParaRPr lang="en-US" dirty="0">
              <a:latin typeface="Arev Sans" pitchFamily="34" charset="0"/>
              <a:ea typeface="Arev Sans" pitchFamily="34" charset="0"/>
              <a:cs typeface="Arev sans bold" pitchFamily="34" charset="0"/>
            </a:endParaRPr>
          </a:p>
          <a:p>
            <a:pPr algn="ctr" eaLnBrk="1" hangingPunct="1">
              <a:lnSpc>
                <a:spcPct val="120000"/>
              </a:lnSpc>
            </a:pPr>
            <a:r>
              <a:rPr lang="en-US" dirty="0" smtClean="0">
                <a:latin typeface="Arev Sans" pitchFamily="34" charset="0"/>
                <a:ea typeface="Arev Sans" pitchFamily="34" charset="0"/>
                <a:cs typeface="Arev sans bold" pitchFamily="34" charset="0"/>
              </a:rPr>
              <a:t>where  Q(x) is another multivariate polynomial.</a:t>
            </a:r>
          </a:p>
          <a:p>
            <a:pPr algn="ctr" eaLnBrk="1" hangingPunct="1">
              <a:lnSpc>
                <a:spcPct val="120000"/>
              </a:lnSpc>
            </a:pPr>
            <a:endParaRPr lang="en-US" dirty="0">
              <a:latin typeface="Arev Sans" pitchFamily="34" charset="0"/>
              <a:ea typeface="Arev Sans" pitchFamily="34" charset="0"/>
              <a:cs typeface="Arev sans bold" pitchFamily="34" charset="0"/>
            </a:endParaRPr>
          </a:p>
        </p:txBody>
      </p:sp>
      <p:sp>
        <p:nvSpPr>
          <p:cNvPr id="8" name="TextBox 7"/>
          <p:cNvSpPr txBox="1"/>
          <p:nvPr/>
        </p:nvSpPr>
        <p:spPr bwMode="auto">
          <a:xfrm>
            <a:off x="2838192" y="5971918"/>
            <a:ext cx="3467616"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a:lnSpc>
                <a:spcPct val="120000"/>
              </a:lnSpc>
            </a:pPr>
            <a:r>
              <a:rPr lang="en-US" dirty="0">
                <a:latin typeface="Arev Sans" pitchFamily="34" charset="0"/>
                <a:ea typeface="Arev Sans" pitchFamily="34" charset="0"/>
                <a:cs typeface="Arev sans bold" pitchFamily="34" charset="0"/>
              </a:rPr>
              <a:t>It’s NP-hard, but</a:t>
            </a:r>
            <a:r>
              <a:rPr lang="en-US" dirty="0" smtClean="0">
                <a:latin typeface="Arev Sans" pitchFamily="34" charset="0"/>
                <a:ea typeface="Arev Sans" pitchFamily="34" charset="0"/>
                <a:cs typeface="Arev sans bold" pitchFamily="34" charset="0"/>
              </a:rPr>
              <a:t>…</a:t>
            </a:r>
            <a:endParaRPr lang="en-US" dirty="0">
              <a:latin typeface="Arev Sans" pitchFamily="34" charset="0"/>
              <a:ea typeface="Arev Sans" pitchFamily="34" charset="0"/>
              <a:cs typeface="Arev sans bold" pitchFamily="34" charset="0"/>
            </a:endParaRPr>
          </a:p>
        </p:txBody>
      </p:sp>
    </p:spTree>
    <p:extLst>
      <p:ext uri="{BB962C8B-B14F-4D97-AF65-F5344CB8AC3E}">
        <p14:creationId xmlns:p14="http://schemas.microsoft.com/office/powerpoint/2010/main" val="281857830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grants\computational-thinking\anupam-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3056" y="213460"/>
            <a:ext cx="2565721" cy="2514499"/>
          </a:xfrm>
          <a:prstGeom prst="rect">
            <a:avLst/>
          </a:prstGeom>
          <a:noFill/>
          <a:extLst>
            <a:ext uri="{909E8E84-426E-40DD-AFC4-6F175D3DCCD1}">
              <a14:hiddenFill xmlns:a14="http://schemas.microsoft.com/office/drawing/2010/main">
                <a:solidFill>
                  <a:srgbClr val="FFFFFF"/>
                </a:solidFill>
              </a14:hiddenFill>
            </a:ext>
          </a:extLst>
        </p:spPr>
      </p:pic>
      <p:sp>
        <p:nvSpPr>
          <p:cNvPr id="5" name="Freeform 4"/>
          <p:cNvSpPr/>
          <p:nvPr/>
        </p:nvSpPr>
        <p:spPr>
          <a:xfrm>
            <a:off x="6108158" y="837237"/>
            <a:ext cx="2917340" cy="633201"/>
          </a:xfrm>
          <a:custGeom>
            <a:avLst/>
            <a:gdLst>
              <a:gd name="connsiteX0" fmla="*/ 0 w 3067050"/>
              <a:gd name="connsiteY0" fmla="*/ 635000 h 676721"/>
              <a:gd name="connsiteX1" fmla="*/ 317500 w 3067050"/>
              <a:gd name="connsiteY1" fmla="*/ 615950 h 676721"/>
              <a:gd name="connsiteX2" fmla="*/ 374650 w 3067050"/>
              <a:gd name="connsiteY2" fmla="*/ 431800 h 676721"/>
              <a:gd name="connsiteX3" fmla="*/ 577850 w 3067050"/>
              <a:gd name="connsiteY3" fmla="*/ 336550 h 676721"/>
              <a:gd name="connsiteX4" fmla="*/ 857250 w 3067050"/>
              <a:gd name="connsiteY4" fmla="*/ 292100 h 676721"/>
              <a:gd name="connsiteX5" fmla="*/ 1028700 w 3067050"/>
              <a:gd name="connsiteY5" fmla="*/ 254000 h 676721"/>
              <a:gd name="connsiteX6" fmla="*/ 1200150 w 3067050"/>
              <a:gd name="connsiteY6" fmla="*/ 355600 h 676721"/>
              <a:gd name="connsiteX7" fmla="*/ 1422400 w 3067050"/>
              <a:gd name="connsiteY7" fmla="*/ 406400 h 676721"/>
              <a:gd name="connsiteX8" fmla="*/ 1574800 w 3067050"/>
              <a:gd name="connsiteY8" fmla="*/ 469900 h 676721"/>
              <a:gd name="connsiteX9" fmla="*/ 1720850 w 3067050"/>
              <a:gd name="connsiteY9" fmla="*/ 615950 h 676721"/>
              <a:gd name="connsiteX10" fmla="*/ 1866900 w 3067050"/>
              <a:gd name="connsiteY10" fmla="*/ 654050 h 676721"/>
              <a:gd name="connsiteX11" fmla="*/ 2032000 w 3067050"/>
              <a:gd name="connsiteY11" fmla="*/ 666750 h 676721"/>
              <a:gd name="connsiteX12" fmla="*/ 2228850 w 3067050"/>
              <a:gd name="connsiteY12" fmla="*/ 666750 h 676721"/>
              <a:gd name="connsiteX13" fmla="*/ 2419350 w 3067050"/>
              <a:gd name="connsiteY13" fmla="*/ 673100 h 676721"/>
              <a:gd name="connsiteX14" fmla="*/ 2520950 w 3067050"/>
              <a:gd name="connsiteY14" fmla="*/ 603250 h 676721"/>
              <a:gd name="connsiteX15" fmla="*/ 2603500 w 3067050"/>
              <a:gd name="connsiteY15" fmla="*/ 457200 h 676721"/>
              <a:gd name="connsiteX16" fmla="*/ 2660650 w 3067050"/>
              <a:gd name="connsiteY16" fmla="*/ 444500 h 676721"/>
              <a:gd name="connsiteX17" fmla="*/ 2686050 w 3067050"/>
              <a:gd name="connsiteY17" fmla="*/ 381000 h 676721"/>
              <a:gd name="connsiteX18" fmla="*/ 2705100 w 3067050"/>
              <a:gd name="connsiteY18" fmla="*/ 285750 h 676721"/>
              <a:gd name="connsiteX19" fmla="*/ 2755900 w 3067050"/>
              <a:gd name="connsiteY19" fmla="*/ 165100 h 676721"/>
              <a:gd name="connsiteX20" fmla="*/ 3067050 w 3067050"/>
              <a:gd name="connsiteY20" fmla="*/ 0 h 676721"/>
              <a:gd name="connsiteX0" fmla="*/ 0 w 3117850"/>
              <a:gd name="connsiteY0" fmla="*/ 622300 h 676721"/>
              <a:gd name="connsiteX1" fmla="*/ 368300 w 3117850"/>
              <a:gd name="connsiteY1" fmla="*/ 615950 h 676721"/>
              <a:gd name="connsiteX2" fmla="*/ 425450 w 3117850"/>
              <a:gd name="connsiteY2" fmla="*/ 431800 h 676721"/>
              <a:gd name="connsiteX3" fmla="*/ 628650 w 3117850"/>
              <a:gd name="connsiteY3" fmla="*/ 336550 h 676721"/>
              <a:gd name="connsiteX4" fmla="*/ 908050 w 3117850"/>
              <a:gd name="connsiteY4" fmla="*/ 292100 h 676721"/>
              <a:gd name="connsiteX5" fmla="*/ 1079500 w 3117850"/>
              <a:gd name="connsiteY5" fmla="*/ 254000 h 676721"/>
              <a:gd name="connsiteX6" fmla="*/ 1250950 w 3117850"/>
              <a:gd name="connsiteY6" fmla="*/ 355600 h 676721"/>
              <a:gd name="connsiteX7" fmla="*/ 1473200 w 3117850"/>
              <a:gd name="connsiteY7" fmla="*/ 406400 h 676721"/>
              <a:gd name="connsiteX8" fmla="*/ 1625600 w 3117850"/>
              <a:gd name="connsiteY8" fmla="*/ 469900 h 676721"/>
              <a:gd name="connsiteX9" fmla="*/ 1771650 w 3117850"/>
              <a:gd name="connsiteY9" fmla="*/ 615950 h 676721"/>
              <a:gd name="connsiteX10" fmla="*/ 1917700 w 3117850"/>
              <a:gd name="connsiteY10" fmla="*/ 654050 h 676721"/>
              <a:gd name="connsiteX11" fmla="*/ 2082800 w 3117850"/>
              <a:gd name="connsiteY11" fmla="*/ 666750 h 676721"/>
              <a:gd name="connsiteX12" fmla="*/ 2279650 w 3117850"/>
              <a:gd name="connsiteY12" fmla="*/ 666750 h 676721"/>
              <a:gd name="connsiteX13" fmla="*/ 2470150 w 3117850"/>
              <a:gd name="connsiteY13" fmla="*/ 673100 h 676721"/>
              <a:gd name="connsiteX14" fmla="*/ 2571750 w 3117850"/>
              <a:gd name="connsiteY14" fmla="*/ 603250 h 676721"/>
              <a:gd name="connsiteX15" fmla="*/ 2654300 w 3117850"/>
              <a:gd name="connsiteY15" fmla="*/ 457200 h 676721"/>
              <a:gd name="connsiteX16" fmla="*/ 2711450 w 3117850"/>
              <a:gd name="connsiteY16" fmla="*/ 444500 h 676721"/>
              <a:gd name="connsiteX17" fmla="*/ 2736850 w 3117850"/>
              <a:gd name="connsiteY17" fmla="*/ 381000 h 676721"/>
              <a:gd name="connsiteX18" fmla="*/ 2755900 w 3117850"/>
              <a:gd name="connsiteY18" fmla="*/ 285750 h 676721"/>
              <a:gd name="connsiteX19" fmla="*/ 2806700 w 3117850"/>
              <a:gd name="connsiteY19" fmla="*/ 165100 h 676721"/>
              <a:gd name="connsiteX20" fmla="*/ 3117850 w 3117850"/>
              <a:gd name="connsiteY20" fmla="*/ 0 h 676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17850" h="676721">
                <a:moveTo>
                  <a:pt x="0" y="622300"/>
                </a:moveTo>
                <a:cubicBezTo>
                  <a:pt x="122767" y="620183"/>
                  <a:pt x="297392" y="647700"/>
                  <a:pt x="368300" y="615950"/>
                </a:cubicBezTo>
                <a:cubicBezTo>
                  <a:pt x="439208" y="584200"/>
                  <a:pt x="382058" y="478367"/>
                  <a:pt x="425450" y="431800"/>
                </a:cubicBezTo>
                <a:cubicBezTo>
                  <a:pt x="468842" y="385233"/>
                  <a:pt x="548217" y="359833"/>
                  <a:pt x="628650" y="336550"/>
                </a:cubicBezTo>
                <a:cubicBezTo>
                  <a:pt x="709083" y="313267"/>
                  <a:pt x="832908" y="305858"/>
                  <a:pt x="908050" y="292100"/>
                </a:cubicBezTo>
                <a:cubicBezTo>
                  <a:pt x="983192" y="278342"/>
                  <a:pt x="1022350" y="243417"/>
                  <a:pt x="1079500" y="254000"/>
                </a:cubicBezTo>
                <a:cubicBezTo>
                  <a:pt x="1136650" y="264583"/>
                  <a:pt x="1185333" y="330200"/>
                  <a:pt x="1250950" y="355600"/>
                </a:cubicBezTo>
                <a:cubicBezTo>
                  <a:pt x="1316567" y="381000"/>
                  <a:pt x="1410758" y="387350"/>
                  <a:pt x="1473200" y="406400"/>
                </a:cubicBezTo>
                <a:cubicBezTo>
                  <a:pt x="1535642" y="425450"/>
                  <a:pt x="1575858" y="434975"/>
                  <a:pt x="1625600" y="469900"/>
                </a:cubicBezTo>
                <a:cubicBezTo>
                  <a:pt x="1675342" y="504825"/>
                  <a:pt x="1722967" y="585258"/>
                  <a:pt x="1771650" y="615950"/>
                </a:cubicBezTo>
                <a:cubicBezTo>
                  <a:pt x="1820333" y="646642"/>
                  <a:pt x="1865842" y="645583"/>
                  <a:pt x="1917700" y="654050"/>
                </a:cubicBezTo>
                <a:cubicBezTo>
                  <a:pt x="1969558" y="662517"/>
                  <a:pt x="2022475" y="664633"/>
                  <a:pt x="2082800" y="666750"/>
                </a:cubicBezTo>
                <a:cubicBezTo>
                  <a:pt x="2143125" y="668867"/>
                  <a:pt x="2215092" y="665692"/>
                  <a:pt x="2279650" y="666750"/>
                </a:cubicBezTo>
                <a:cubicBezTo>
                  <a:pt x="2344208" y="667808"/>
                  <a:pt x="2421467" y="683683"/>
                  <a:pt x="2470150" y="673100"/>
                </a:cubicBezTo>
                <a:cubicBezTo>
                  <a:pt x="2518833" y="662517"/>
                  <a:pt x="2541058" y="639233"/>
                  <a:pt x="2571750" y="603250"/>
                </a:cubicBezTo>
                <a:cubicBezTo>
                  <a:pt x="2602442" y="567267"/>
                  <a:pt x="2631017" y="483658"/>
                  <a:pt x="2654300" y="457200"/>
                </a:cubicBezTo>
                <a:cubicBezTo>
                  <a:pt x="2677583" y="430742"/>
                  <a:pt x="2697692" y="457200"/>
                  <a:pt x="2711450" y="444500"/>
                </a:cubicBezTo>
                <a:cubicBezTo>
                  <a:pt x="2725208" y="431800"/>
                  <a:pt x="2729442" y="407458"/>
                  <a:pt x="2736850" y="381000"/>
                </a:cubicBezTo>
                <a:cubicBezTo>
                  <a:pt x="2744258" y="354542"/>
                  <a:pt x="2744258" y="321733"/>
                  <a:pt x="2755900" y="285750"/>
                </a:cubicBezTo>
                <a:cubicBezTo>
                  <a:pt x="2767542" y="249767"/>
                  <a:pt x="2746375" y="212725"/>
                  <a:pt x="2806700" y="165100"/>
                </a:cubicBezTo>
                <a:cubicBezTo>
                  <a:pt x="2867025" y="117475"/>
                  <a:pt x="2992437" y="58737"/>
                  <a:pt x="3117850" y="0"/>
                </a:cubicBezTo>
              </a:path>
            </a:pathLst>
          </a:custGeom>
          <a:ln w="28575">
            <a:solidFill>
              <a:srgbClr val="FF0000"/>
            </a:solidFill>
          </a:ln>
          <a:effectLst>
            <a:glow rad="139700">
              <a:schemeClr val="accent5">
                <a:satMod val="175000"/>
                <a:alpha val="40000"/>
              </a:schemeClr>
            </a:glow>
          </a:effectLst>
        </p:spPr>
        <p:txBody>
          <a:bodyPr rtlCol="0" anchor="ctr"/>
          <a:lstStyle/>
          <a:p>
            <a:pPr algn="ctr"/>
            <a:endParaRPr lang="en-US"/>
          </a:p>
        </p:txBody>
      </p:sp>
      <p:sp>
        <p:nvSpPr>
          <p:cNvPr id="6" name="TextBox 5"/>
          <p:cNvSpPr txBox="1"/>
          <p:nvPr/>
        </p:nvSpPr>
        <p:spPr bwMode="auto">
          <a:xfrm>
            <a:off x="241073" y="227738"/>
            <a:ext cx="4775666"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E.g.:  </a:t>
            </a:r>
            <a:r>
              <a:rPr lang="en-US" dirty="0" smtClean="0">
                <a:solidFill>
                  <a:srgbClr val="FFFF00"/>
                </a:solidFill>
                <a:latin typeface="Arev Sans" pitchFamily="34" charset="0"/>
                <a:ea typeface="Arev Sans" pitchFamily="34" charset="0"/>
                <a:cs typeface="Arev sans bold" pitchFamily="34" charset="0"/>
              </a:rPr>
              <a:t>Balanced-Separator</a:t>
            </a:r>
            <a:endParaRPr lang="en-US" dirty="0" smtClean="0">
              <a:solidFill>
                <a:srgbClr val="FFFF00"/>
              </a:solidFill>
              <a:latin typeface="Arev Sans" pitchFamily="34" charset="0"/>
              <a:ea typeface="Arev Sans" pitchFamily="34" charset="0"/>
              <a:cs typeface="Arev sans bold" pitchFamily="34" charset="0"/>
            </a:endParaRPr>
          </a:p>
        </p:txBody>
      </p:sp>
      <p:sp>
        <p:nvSpPr>
          <p:cNvPr id="7" name="TextBox 6"/>
          <p:cNvSpPr txBox="1"/>
          <p:nvPr/>
        </p:nvSpPr>
        <p:spPr bwMode="auto">
          <a:xfrm>
            <a:off x="189722" y="1153837"/>
            <a:ext cx="5596404" cy="2012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	x</a:t>
            </a:r>
            <a:r>
              <a:rPr lang="en-US" baseline="-25000" dirty="0" smtClean="0">
                <a:solidFill>
                  <a:srgbClr val="FFFF00"/>
                </a:solidFill>
                <a:latin typeface="Arev Sans" pitchFamily="34" charset="0"/>
                <a:ea typeface="Arev Sans" pitchFamily="34" charset="0"/>
                <a:cs typeface="Arev sans bold" pitchFamily="34" charset="0"/>
              </a:rPr>
              <a:t>i</a:t>
            </a:r>
            <a:r>
              <a:rPr lang="en-US" baseline="30000" dirty="0" smtClean="0">
                <a:solidFill>
                  <a:srgbClr val="FFFF00"/>
                </a:solidFill>
                <a:latin typeface="Arev Sans" pitchFamily="34" charset="0"/>
                <a:ea typeface="Arev Sans" pitchFamily="34" charset="0"/>
                <a:cs typeface="Arev sans bold" pitchFamily="34" charset="0"/>
              </a:rPr>
              <a:t>2</a:t>
            </a:r>
            <a:r>
              <a:rPr lang="en-US" dirty="0" smtClean="0">
                <a:solidFill>
                  <a:srgbClr val="FFFF00"/>
                </a:solidFill>
                <a:latin typeface="Arev Sans" pitchFamily="34" charset="0"/>
                <a:ea typeface="Arev Sans" pitchFamily="34" charset="0"/>
                <a:cs typeface="Arev sans bold" pitchFamily="34" charset="0"/>
              </a:rPr>
              <a:t> = 1  </a:t>
            </a:r>
            <a:r>
              <a:rPr lang="en-US" dirty="0" smtClean="0">
                <a:latin typeface="Arev Sans" pitchFamily="34" charset="0"/>
                <a:ea typeface="Arev Sans" pitchFamily="34" charset="0"/>
                <a:cs typeface="Arev sans bold" pitchFamily="34" charset="0"/>
              </a:rPr>
              <a:t>for each vertex i,</a:t>
            </a:r>
          </a:p>
          <a:p>
            <a:pPr eaLnBrk="1" hangingPunct="1">
              <a:lnSpc>
                <a:spcPct val="120000"/>
              </a:lnSpc>
            </a:pPr>
            <a:endParaRPr lang="en-US" sz="2000" dirty="0">
              <a:solidFill>
                <a:srgbClr val="FFFF00"/>
              </a:solidFill>
              <a:latin typeface="Arev Sans" pitchFamily="34" charset="0"/>
              <a:ea typeface="Arev Sans" pitchFamily="34" charset="0"/>
              <a:cs typeface="Arev sans bold" pitchFamily="34" charset="0"/>
            </a:endParaRPr>
          </a:p>
          <a:p>
            <a:pP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−n/3 </a:t>
            </a:r>
            <a:r>
              <a:rPr lang="en-US" dirty="0" smtClean="0">
                <a:solidFill>
                  <a:srgbClr val="FFFF00"/>
                </a:solidFill>
                <a:latin typeface="Verdana" pitchFamily="34" charset="0"/>
                <a:ea typeface="Verdana" pitchFamily="34" charset="0"/>
                <a:cs typeface="Verdana" pitchFamily="34" charset="0"/>
              </a:rPr>
              <a:t>≤</a:t>
            </a:r>
            <a:r>
              <a:rPr lang="en-US" dirty="0" smtClean="0">
                <a:solidFill>
                  <a:srgbClr val="FFFF00"/>
                </a:solidFill>
                <a:latin typeface="Arev Sans" pitchFamily="34" charset="0"/>
                <a:ea typeface="Arev Sans" pitchFamily="34" charset="0"/>
                <a:cs typeface="Arev sans bold" pitchFamily="34" charset="0"/>
              </a:rPr>
              <a:t> ∑ x</a:t>
            </a:r>
            <a:r>
              <a:rPr lang="en-US" baseline="-25000" dirty="0" smtClean="0">
                <a:solidFill>
                  <a:srgbClr val="FFFF00"/>
                </a:solidFill>
                <a:latin typeface="Arev Sans" pitchFamily="34" charset="0"/>
                <a:ea typeface="Arev Sans" pitchFamily="34" charset="0"/>
                <a:cs typeface="Arev sans bold" pitchFamily="34" charset="0"/>
              </a:rPr>
              <a:t>i</a:t>
            </a:r>
            <a:r>
              <a:rPr lang="en-US" dirty="0" smtClean="0">
                <a:solidFill>
                  <a:srgbClr val="FFFF00"/>
                </a:solidFill>
                <a:latin typeface="Arev Sans" pitchFamily="34" charset="0"/>
                <a:ea typeface="Arev Sans" pitchFamily="34" charset="0"/>
                <a:cs typeface="Arev sans bold" pitchFamily="34" charset="0"/>
              </a:rPr>
              <a:t> </a:t>
            </a:r>
            <a:r>
              <a:rPr lang="en-US" dirty="0" smtClean="0">
                <a:solidFill>
                  <a:srgbClr val="FFFF00"/>
                </a:solidFill>
                <a:latin typeface="Verdana" pitchFamily="34" charset="0"/>
                <a:ea typeface="Verdana" pitchFamily="34" charset="0"/>
                <a:cs typeface="Verdana" pitchFamily="34" charset="0"/>
              </a:rPr>
              <a:t>≤</a:t>
            </a:r>
            <a:r>
              <a:rPr lang="en-US" dirty="0" smtClean="0">
                <a:solidFill>
                  <a:srgbClr val="FFFF00"/>
                </a:solidFill>
                <a:latin typeface="Arev Sans" pitchFamily="34" charset="0"/>
                <a:ea typeface="Arev Sans" pitchFamily="34" charset="0"/>
                <a:cs typeface="Arev sans bold" pitchFamily="34" charset="0"/>
              </a:rPr>
              <a:t> n/3</a:t>
            </a:r>
          </a:p>
          <a:p>
            <a:pPr eaLnBrk="1" hangingPunct="1">
              <a:lnSpc>
                <a:spcPct val="120000"/>
              </a:lnSpc>
            </a:pPr>
            <a:endParaRPr lang="en-US" dirty="0">
              <a:solidFill>
                <a:srgbClr val="FFFF00"/>
              </a:solidFill>
              <a:latin typeface="Arev Sans" pitchFamily="34" charset="0"/>
              <a:ea typeface="Arev Sans" pitchFamily="34" charset="0"/>
              <a:cs typeface="Arev sans bold" pitchFamily="34" charset="0"/>
            </a:endParaRPr>
          </a:p>
        </p:txBody>
      </p:sp>
      <p:pic>
        <p:nvPicPr>
          <p:cNvPr id="9" name="Picture 8"/>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2216152" y="2899409"/>
            <a:ext cx="2413635" cy="989457"/>
          </a:xfrm>
          <a:prstGeom prst="rect">
            <a:avLst/>
          </a:prstGeom>
        </p:spPr>
      </p:pic>
      <p:sp>
        <p:nvSpPr>
          <p:cNvPr id="10" name="TextBox 9"/>
          <p:cNvSpPr txBox="1"/>
          <p:nvPr/>
        </p:nvSpPr>
        <p:spPr bwMode="auto">
          <a:xfrm>
            <a:off x="241073" y="3013709"/>
            <a:ext cx="1819729"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minimize</a:t>
            </a:r>
            <a:endParaRPr lang="en-US" dirty="0" smtClean="0">
              <a:latin typeface="Arev Sans" pitchFamily="34" charset="0"/>
              <a:ea typeface="Arev Sans" pitchFamily="34" charset="0"/>
              <a:cs typeface="Arev sans bold" pitchFamily="34" charset="0"/>
            </a:endParaRPr>
          </a:p>
        </p:txBody>
      </p:sp>
      <p:sp>
        <p:nvSpPr>
          <p:cNvPr id="11" name="TextBox 10"/>
          <p:cNvSpPr txBox="1"/>
          <p:nvPr/>
        </p:nvSpPr>
        <p:spPr bwMode="auto">
          <a:xfrm>
            <a:off x="5142759" y="3029051"/>
            <a:ext cx="3239991"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 # of cut edges</a:t>
            </a:r>
            <a:endParaRPr lang="en-US" dirty="0" smtClean="0">
              <a:latin typeface="Arev Sans" pitchFamily="34" charset="0"/>
              <a:ea typeface="Arev Sans" pitchFamily="34" charset="0"/>
              <a:cs typeface="Arev sans bold" pitchFamily="34" charset="0"/>
            </a:endParaRPr>
          </a:p>
        </p:txBody>
      </p:sp>
    </p:spTree>
    <p:extLst>
      <p:ext uri="{BB962C8B-B14F-4D97-AF65-F5344CB8AC3E}">
        <p14:creationId xmlns:p14="http://schemas.microsoft.com/office/powerpoint/2010/main" val="352285488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bwMode="auto">
          <a:xfrm>
            <a:off x="4533900" y="1333500"/>
            <a:ext cx="0" cy="5181600"/>
          </a:xfrm>
          <a:prstGeom prst="line">
            <a:avLst/>
          </a:prstGeom>
          <a:noFill/>
          <a:ln w="57150" cap="flat" cmpd="sng" algn="ctr">
            <a:solidFill>
              <a:schemeClr val="tx1"/>
            </a:solidFill>
            <a:prstDash val="solid"/>
            <a:round/>
            <a:headEnd type="none" w="med" len="med"/>
            <a:tailEnd type="none" w="med" len="med"/>
          </a:ln>
          <a:effectLst/>
        </p:spPr>
      </p:cxnSp>
      <p:sp>
        <p:nvSpPr>
          <p:cNvPr id="5" name="TextBox 4"/>
          <p:cNvSpPr txBox="1"/>
          <p:nvPr/>
        </p:nvSpPr>
        <p:spPr bwMode="auto">
          <a:xfrm>
            <a:off x="484189" y="152501"/>
            <a:ext cx="8175636"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sz="3600" dirty="0" smtClean="0">
                <a:solidFill>
                  <a:srgbClr val="FFFF00"/>
                </a:solidFill>
                <a:latin typeface="Arev Sans" pitchFamily="34" charset="0"/>
                <a:ea typeface="Arev Sans" pitchFamily="34" charset="0"/>
                <a:cs typeface="Arev sans bold" pitchFamily="34" charset="0"/>
              </a:rPr>
              <a:t>Fundamental Algorithms Problems</a:t>
            </a:r>
          </a:p>
        </p:txBody>
      </p:sp>
      <p:sp>
        <p:nvSpPr>
          <p:cNvPr id="7" name="TextBox 6"/>
          <p:cNvSpPr txBox="1"/>
          <p:nvPr/>
        </p:nvSpPr>
        <p:spPr bwMode="auto">
          <a:xfrm>
            <a:off x="1365377" y="1309103"/>
            <a:ext cx="3073277"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Polynomial time</a:t>
            </a:r>
          </a:p>
        </p:txBody>
      </p:sp>
      <p:sp>
        <p:nvSpPr>
          <p:cNvPr id="8" name="TextBox 7"/>
          <p:cNvSpPr txBox="1"/>
          <p:nvPr/>
        </p:nvSpPr>
        <p:spPr bwMode="auto">
          <a:xfrm>
            <a:off x="4645471" y="1309103"/>
            <a:ext cx="3828291"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Not polynomial time</a:t>
            </a:r>
          </a:p>
        </p:txBody>
      </p:sp>
      <p:sp>
        <p:nvSpPr>
          <p:cNvPr id="10" name="Rounded Rectangle 9"/>
          <p:cNvSpPr/>
          <p:nvPr/>
        </p:nvSpPr>
        <p:spPr>
          <a:xfrm>
            <a:off x="3426271" y="3867150"/>
            <a:ext cx="2247900" cy="742950"/>
          </a:xfrm>
          <a:prstGeom prst="roundRect">
            <a:avLst/>
          </a:prstGeom>
          <a:solidFill>
            <a:srgbClr val="C00000"/>
          </a:solidFill>
          <a:ln w="76200">
            <a:solidFill>
              <a:schemeClr val="tx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latin typeface="Arev Sans" pitchFamily="34" charset="0"/>
                <a:ea typeface="Arev Sans" pitchFamily="34" charset="0"/>
              </a:rPr>
              <a:t>A problem</a:t>
            </a:r>
          </a:p>
        </p:txBody>
      </p:sp>
      <p:pic>
        <p:nvPicPr>
          <p:cNvPr id="1028" name="Picture 4" descr="C:\grants\computational-thinking\happyFa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6443" y="4981575"/>
            <a:ext cx="1231955" cy="123195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grants\computational-thinking\superhap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432" y="4981575"/>
            <a:ext cx="1130245" cy="12192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bwMode="auto">
          <a:xfrm>
            <a:off x="237213" y="2095601"/>
            <a:ext cx="2877711"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Õ(n)</a:t>
            </a:r>
            <a:r>
              <a:rPr lang="en-US" dirty="0" smtClean="0">
                <a:latin typeface="Arev Sans" pitchFamily="34" charset="0"/>
                <a:ea typeface="Arev Sans" pitchFamily="34" charset="0"/>
                <a:cs typeface="Arev sans bold" pitchFamily="34" charset="0"/>
              </a:rPr>
              <a:t> </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  </a:t>
            </a:r>
            <a:r>
              <a:rPr lang="en-US" sz="2400" dirty="0" smtClean="0">
                <a:latin typeface="Arev Sans" pitchFamily="34" charset="0"/>
                <a:ea typeface="Arev Sans" pitchFamily="34" charset="0"/>
                <a:cs typeface="Arev sans bold" pitchFamily="34" charset="0"/>
              </a:rPr>
              <a:t>— truly efficient</a:t>
            </a:r>
            <a:endParaRPr lang="en-US" dirty="0" smtClean="0">
              <a:latin typeface="Arev Sans" pitchFamily="34" charset="0"/>
              <a:ea typeface="Arev Sans" pitchFamily="34" charset="0"/>
              <a:cs typeface="Arev sans bold" pitchFamily="34" charset="0"/>
            </a:endParaRPr>
          </a:p>
        </p:txBody>
      </p:sp>
      <p:sp>
        <p:nvSpPr>
          <p:cNvPr id="16" name="Rounded Rectangle 15"/>
          <p:cNvSpPr/>
          <p:nvPr/>
        </p:nvSpPr>
        <p:spPr>
          <a:xfrm>
            <a:off x="3426271" y="3752849"/>
            <a:ext cx="2247900" cy="981075"/>
          </a:xfrm>
          <a:prstGeom prst="roundRect">
            <a:avLst/>
          </a:prstGeom>
          <a:solidFill>
            <a:srgbClr val="C00000"/>
          </a:solidFill>
          <a:ln w="76200">
            <a:solidFill>
              <a:schemeClr val="tx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latin typeface="Arev Sans" pitchFamily="34" charset="0"/>
                <a:ea typeface="Arev Sans" pitchFamily="34" charset="0"/>
              </a:rPr>
              <a:t>Another problem</a:t>
            </a:r>
          </a:p>
        </p:txBody>
      </p:sp>
      <p:pic>
        <p:nvPicPr>
          <p:cNvPr id="1030" name="Picture 6" descr="C:\grants\computational-thinking\sa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5071" y="4981574"/>
            <a:ext cx="1231955" cy="123195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C:\grants\computational-thinking\happyFa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34328" y="4981575"/>
            <a:ext cx="1231955" cy="1231955"/>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bwMode="auto">
          <a:xfrm>
            <a:off x="5895473" y="2095601"/>
            <a:ext cx="3158236"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2</a:t>
            </a:r>
            <a:r>
              <a:rPr lang="el-GR" sz="3200" baseline="30000" dirty="0" smtClean="0">
                <a:solidFill>
                  <a:srgbClr val="FFFF00"/>
                </a:solidFill>
                <a:latin typeface="Arev Sans" pitchFamily="34" charset="0"/>
                <a:ea typeface="Arev Sans" pitchFamily="34" charset="0"/>
                <a:cs typeface="Arev sans bold" pitchFamily="34" charset="0"/>
              </a:rPr>
              <a:t>Ω</a:t>
            </a:r>
            <a:r>
              <a:rPr lang="en-US" sz="3200" baseline="30000" dirty="0" smtClean="0">
                <a:solidFill>
                  <a:srgbClr val="FFFF00"/>
                </a:solidFill>
                <a:latin typeface="Arev Sans" pitchFamily="34" charset="0"/>
                <a:ea typeface="Arev Sans" pitchFamily="34" charset="0"/>
                <a:cs typeface="Arev sans bold" pitchFamily="34" charset="0"/>
              </a:rPr>
              <a:t>(n)</a:t>
            </a:r>
            <a:r>
              <a:rPr lang="en-US" dirty="0" smtClean="0">
                <a:latin typeface="Arev Sans" pitchFamily="34" charset="0"/>
                <a:ea typeface="Arev Sans" pitchFamily="34" charset="0"/>
                <a:cs typeface="Arev sans bold" pitchFamily="34" charset="0"/>
              </a:rPr>
              <a:t> </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  </a:t>
            </a:r>
            <a:r>
              <a:rPr lang="en-US" sz="2400" dirty="0" smtClean="0">
                <a:latin typeface="Arev Sans" pitchFamily="34" charset="0"/>
                <a:ea typeface="Arev Sans" pitchFamily="34" charset="0"/>
                <a:cs typeface="Arev sans bold" pitchFamily="34" charset="0"/>
              </a:rPr>
              <a:t>— truly inefficient</a:t>
            </a:r>
            <a:endParaRPr lang="en-US" dirty="0" smtClean="0">
              <a:latin typeface="Arev Sans" pitchFamily="34" charset="0"/>
              <a:ea typeface="Arev Sans" pitchFamily="34" charset="0"/>
              <a:cs typeface="Arev sans bold" pitchFamily="34" charset="0"/>
            </a:endParaRPr>
          </a:p>
        </p:txBody>
      </p:sp>
    </p:spTree>
    <p:extLst>
      <p:ext uri="{BB962C8B-B14F-4D97-AF65-F5344CB8AC3E}">
        <p14:creationId xmlns:p14="http://schemas.microsoft.com/office/powerpoint/2010/main" val="316068734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5" presetClass="path" presetSubtype="0" accel="50000" decel="50000" fill="hold" grpId="1" nodeType="clickEffect">
                                  <p:stCondLst>
                                    <p:cond delay="0"/>
                                  </p:stCondLst>
                                  <p:childTnLst>
                                    <p:animMotion origin="layout" path="M 5.55556E-7 4.44444E-6 L -0.15625 4.44444E-6 " pathEditMode="relative" rAng="0" ptsTypes="AA">
                                      <p:cBhvr>
                                        <p:cTn id="30" dur="2000" fill="hold"/>
                                        <p:tgtEl>
                                          <p:spTgt spid="10"/>
                                        </p:tgtEl>
                                        <p:attrNameLst>
                                          <p:attrName>ppt_x</p:attrName>
                                          <p:attrName>ppt_y</p:attrName>
                                        </p:attrNameLst>
                                      </p:cBhvr>
                                      <p:rCtr x="-7813" y="0"/>
                                    </p:animMotion>
                                  </p:childTnLst>
                                </p:cTn>
                              </p:par>
                            </p:childTnLst>
                          </p:cTn>
                        </p:par>
                        <p:par>
                          <p:cTn id="31" fill="hold">
                            <p:stCondLst>
                              <p:cond delay="2000"/>
                            </p:stCondLst>
                            <p:childTnLst>
                              <p:par>
                                <p:cTn id="32" presetID="10" presetClass="entr" presetSubtype="0" fill="hold" nodeType="after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fade">
                                      <p:cBhvr>
                                        <p:cTn id="34" dur="500"/>
                                        <p:tgtEl>
                                          <p:spTgt spid="102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35" presetClass="path" presetSubtype="0" accel="50000" decel="50000" fill="hold" grpId="2" nodeType="clickEffect">
                                  <p:stCondLst>
                                    <p:cond delay="0"/>
                                  </p:stCondLst>
                                  <p:childTnLst>
                                    <p:animMotion origin="layout" path="M -0.15625 4.44444E-6 L -0.35208 4.44444E-6 " pathEditMode="relative" rAng="0" ptsTypes="AA">
                                      <p:cBhvr>
                                        <p:cTn id="43" dur="2000" fill="hold"/>
                                        <p:tgtEl>
                                          <p:spTgt spid="10"/>
                                        </p:tgtEl>
                                        <p:attrNameLst>
                                          <p:attrName>ppt_x</p:attrName>
                                          <p:attrName>ppt_y</p:attrName>
                                        </p:attrNameLst>
                                      </p:cBhvr>
                                      <p:rCtr x="-9792" y="0"/>
                                    </p:animMotion>
                                  </p:childTnLst>
                                </p:cTn>
                              </p:par>
                            </p:childTnLst>
                          </p:cTn>
                        </p:par>
                        <p:par>
                          <p:cTn id="44" fill="hold">
                            <p:stCondLst>
                              <p:cond delay="2000"/>
                            </p:stCondLst>
                            <p:childTnLst>
                              <p:par>
                                <p:cTn id="45" presetID="10" presetClass="entr" presetSubtype="0" fill="hold" nodeType="afterEffect">
                                  <p:stCondLst>
                                    <p:cond delay="0"/>
                                  </p:stCondLst>
                                  <p:childTnLst>
                                    <p:set>
                                      <p:cBhvr>
                                        <p:cTn id="46" dur="1" fill="hold">
                                          <p:stCondLst>
                                            <p:cond delay="0"/>
                                          </p:stCondLst>
                                        </p:cTn>
                                        <p:tgtEl>
                                          <p:spTgt spid="1029"/>
                                        </p:tgtEl>
                                        <p:attrNameLst>
                                          <p:attrName>style.visibility</p:attrName>
                                        </p:attrNameLst>
                                      </p:cBhvr>
                                      <p:to>
                                        <p:strVal val="visible"/>
                                      </p:to>
                                    </p:set>
                                    <p:animEffect transition="in" filter="fade">
                                      <p:cBhvr>
                                        <p:cTn id="47" dur="500"/>
                                        <p:tgtEl>
                                          <p:spTgt spid="1029"/>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63" presetClass="path" presetSubtype="0" accel="50000" decel="50000" fill="hold" grpId="1" nodeType="clickEffect">
                                  <p:stCondLst>
                                    <p:cond delay="0"/>
                                  </p:stCondLst>
                                  <p:childTnLst>
                                    <p:animMotion origin="layout" path="M 5.55556E-7 1.11022E-16 L 0.14167 1.11022E-16 " pathEditMode="relative" rAng="0" ptsTypes="AA">
                                      <p:cBhvr>
                                        <p:cTn id="55" dur="2000" fill="hold"/>
                                        <p:tgtEl>
                                          <p:spTgt spid="16"/>
                                        </p:tgtEl>
                                        <p:attrNameLst>
                                          <p:attrName>ppt_x</p:attrName>
                                          <p:attrName>ppt_y</p:attrName>
                                        </p:attrNameLst>
                                      </p:cBhvr>
                                      <p:rCtr x="7083" y="0"/>
                                    </p:animMotion>
                                  </p:childTnLst>
                                </p:cTn>
                              </p:par>
                            </p:childTnLst>
                          </p:cTn>
                        </p:par>
                        <p:par>
                          <p:cTn id="56" fill="hold">
                            <p:stCondLst>
                              <p:cond delay="2000"/>
                            </p:stCondLst>
                            <p:childTnLst>
                              <p:par>
                                <p:cTn id="57" presetID="10" presetClass="entr" presetSubtype="0" fill="hold" nodeType="afterEffect">
                                  <p:stCondLst>
                                    <p:cond delay="0"/>
                                  </p:stCondLst>
                                  <p:childTnLst>
                                    <p:set>
                                      <p:cBhvr>
                                        <p:cTn id="58" dur="1" fill="hold">
                                          <p:stCondLst>
                                            <p:cond delay="0"/>
                                          </p:stCondLst>
                                        </p:cTn>
                                        <p:tgtEl>
                                          <p:spTgt spid="1030"/>
                                        </p:tgtEl>
                                        <p:attrNameLst>
                                          <p:attrName>style.visibility</p:attrName>
                                        </p:attrNameLst>
                                      </p:cBhvr>
                                      <p:to>
                                        <p:strVal val="visible"/>
                                      </p:to>
                                    </p:set>
                                    <p:animEffect transition="in" filter="fade">
                                      <p:cBhvr>
                                        <p:cTn id="59" dur="500"/>
                                        <p:tgtEl>
                                          <p:spTgt spid="1030"/>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500"/>
                                        <p:tgtEl>
                                          <p:spTgt spid="19"/>
                                        </p:tgtEl>
                                      </p:cBhvr>
                                    </p:animEffect>
                                  </p:childTnLst>
                                </p:cTn>
                              </p:par>
                              <p:par>
                                <p:cTn id="65" presetID="63" presetClass="path" presetSubtype="0" accel="50000" decel="50000" fill="hold" grpId="2" nodeType="withEffect">
                                  <p:stCondLst>
                                    <p:cond delay="0"/>
                                  </p:stCondLst>
                                  <p:childTnLst>
                                    <p:animMotion origin="layout" path="M 0.14167 1.11022E-16 L 0.36458 1.11022E-16 " pathEditMode="relative" rAng="0" ptsTypes="AA">
                                      <p:cBhvr>
                                        <p:cTn id="66" dur="2000" fill="hold"/>
                                        <p:tgtEl>
                                          <p:spTgt spid="16"/>
                                        </p:tgtEl>
                                        <p:attrNameLst>
                                          <p:attrName>ppt_x</p:attrName>
                                          <p:attrName>ppt_y</p:attrName>
                                        </p:attrNameLst>
                                      </p:cBhvr>
                                      <p:rCtr x="11146" y="0"/>
                                    </p:animMotion>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0" grpId="0" animBg="1"/>
      <p:bldP spid="10" grpId="1" animBg="1"/>
      <p:bldP spid="10" grpId="2" animBg="1"/>
      <p:bldP spid="11" grpId="0"/>
      <p:bldP spid="16" grpId="0" animBg="1"/>
      <p:bldP spid="16" grpId="1" animBg="1"/>
      <p:bldP spid="16" grpId="2" animBg="1"/>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bwMode="auto">
          <a:xfrm>
            <a:off x="4533900" y="1333500"/>
            <a:ext cx="0" cy="5181600"/>
          </a:xfrm>
          <a:prstGeom prst="line">
            <a:avLst/>
          </a:prstGeom>
          <a:noFill/>
          <a:ln w="57150" cap="flat" cmpd="sng" algn="ctr">
            <a:solidFill>
              <a:schemeClr val="tx1"/>
            </a:solidFill>
            <a:prstDash val="solid"/>
            <a:round/>
            <a:headEnd type="none" w="med" len="med"/>
            <a:tailEnd type="none" w="med" len="med"/>
          </a:ln>
          <a:effectLst/>
        </p:spPr>
      </p:cxnSp>
      <p:sp>
        <p:nvSpPr>
          <p:cNvPr id="5" name="TextBox 4"/>
          <p:cNvSpPr txBox="1"/>
          <p:nvPr/>
        </p:nvSpPr>
        <p:spPr bwMode="auto">
          <a:xfrm>
            <a:off x="484189" y="152501"/>
            <a:ext cx="8175636"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sz="3600" dirty="0" smtClean="0">
                <a:solidFill>
                  <a:srgbClr val="FFFF00"/>
                </a:solidFill>
                <a:latin typeface="Arev Sans" pitchFamily="34" charset="0"/>
                <a:ea typeface="Arev Sans" pitchFamily="34" charset="0"/>
                <a:cs typeface="Arev sans bold" pitchFamily="34" charset="0"/>
              </a:rPr>
              <a:t>Fundamental Algorithms Problems</a:t>
            </a:r>
          </a:p>
        </p:txBody>
      </p:sp>
      <p:sp>
        <p:nvSpPr>
          <p:cNvPr id="7" name="TextBox 6"/>
          <p:cNvSpPr txBox="1"/>
          <p:nvPr/>
        </p:nvSpPr>
        <p:spPr bwMode="auto">
          <a:xfrm>
            <a:off x="1365377" y="1309103"/>
            <a:ext cx="3073277"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Polynomial time</a:t>
            </a:r>
          </a:p>
        </p:txBody>
      </p:sp>
      <p:sp>
        <p:nvSpPr>
          <p:cNvPr id="8" name="TextBox 7"/>
          <p:cNvSpPr txBox="1"/>
          <p:nvPr/>
        </p:nvSpPr>
        <p:spPr bwMode="auto">
          <a:xfrm>
            <a:off x="4645471" y="1309103"/>
            <a:ext cx="3828291"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Not polynomial time</a:t>
            </a:r>
          </a:p>
        </p:txBody>
      </p:sp>
      <p:sp>
        <p:nvSpPr>
          <p:cNvPr id="11" name="TextBox 10"/>
          <p:cNvSpPr txBox="1"/>
          <p:nvPr/>
        </p:nvSpPr>
        <p:spPr bwMode="auto">
          <a:xfrm>
            <a:off x="237213" y="2095601"/>
            <a:ext cx="2877711"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Õ(n)</a:t>
            </a:r>
            <a:r>
              <a:rPr lang="en-US" dirty="0" smtClean="0">
                <a:latin typeface="Arev Sans" pitchFamily="34" charset="0"/>
                <a:ea typeface="Arev Sans" pitchFamily="34" charset="0"/>
                <a:cs typeface="Arev sans bold" pitchFamily="34" charset="0"/>
              </a:rPr>
              <a:t> </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  </a:t>
            </a:r>
            <a:r>
              <a:rPr lang="en-US" sz="2400" dirty="0" smtClean="0">
                <a:latin typeface="Arev Sans" pitchFamily="34" charset="0"/>
                <a:ea typeface="Arev Sans" pitchFamily="34" charset="0"/>
                <a:cs typeface="Arev sans bold" pitchFamily="34" charset="0"/>
              </a:rPr>
              <a:t>— truly efficient</a:t>
            </a:r>
            <a:endParaRPr lang="en-US" dirty="0" smtClean="0">
              <a:latin typeface="Arev Sans" pitchFamily="34" charset="0"/>
              <a:ea typeface="Arev Sans" pitchFamily="34" charset="0"/>
              <a:cs typeface="Arev sans bold" pitchFamily="34" charset="0"/>
            </a:endParaRPr>
          </a:p>
        </p:txBody>
      </p:sp>
      <p:sp>
        <p:nvSpPr>
          <p:cNvPr id="19" name="TextBox 18"/>
          <p:cNvSpPr txBox="1"/>
          <p:nvPr/>
        </p:nvSpPr>
        <p:spPr bwMode="auto">
          <a:xfrm>
            <a:off x="7929619" y="2095601"/>
            <a:ext cx="1124090"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2</a:t>
            </a:r>
            <a:r>
              <a:rPr lang="el-GR" sz="3200" baseline="30000" dirty="0" smtClean="0">
                <a:solidFill>
                  <a:srgbClr val="FFFF00"/>
                </a:solidFill>
                <a:latin typeface="Arev Sans" pitchFamily="34" charset="0"/>
                <a:ea typeface="Arev Sans" pitchFamily="34" charset="0"/>
                <a:cs typeface="Arev sans bold" pitchFamily="34" charset="0"/>
              </a:rPr>
              <a:t>Ω</a:t>
            </a:r>
            <a:r>
              <a:rPr lang="en-US" sz="3200" baseline="30000" dirty="0" smtClean="0">
                <a:solidFill>
                  <a:srgbClr val="FFFF00"/>
                </a:solidFill>
                <a:latin typeface="Arev Sans" pitchFamily="34" charset="0"/>
                <a:ea typeface="Arev Sans" pitchFamily="34" charset="0"/>
                <a:cs typeface="Arev sans bold" pitchFamily="34" charset="0"/>
              </a:rPr>
              <a:t>(n)</a:t>
            </a:r>
            <a:r>
              <a:rPr lang="en-US" dirty="0" smtClean="0">
                <a:latin typeface="Arev Sans" pitchFamily="34" charset="0"/>
                <a:ea typeface="Arev Sans" pitchFamily="34" charset="0"/>
                <a:cs typeface="Arev sans bold" pitchFamily="34" charset="0"/>
              </a:rPr>
              <a:t> </a:t>
            </a:r>
            <a:br>
              <a:rPr lang="en-US" dirty="0" smtClean="0">
                <a:latin typeface="Arev Sans" pitchFamily="34" charset="0"/>
                <a:ea typeface="Arev Sans" pitchFamily="34" charset="0"/>
                <a:cs typeface="Arev sans bold" pitchFamily="34" charset="0"/>
              </a:rPr>
            </a:br>
            <a:endParaRPr lang="en-US" dirty="0" smtClean="0">
              <a:latin typeface="Arev Sans" pitchFamily="34" charset="0"/>
              <a:ea typeface="Arev Sans" pitchFamily="34" charset="0"/>
              <a:cs typeface="Arev sans bold" pitchFamily="34" charset="0"/>
            </a:endParaRPr>
          </a:p>
        </p:txBody>
      </p:sp>
      <p:sp>
        <p:nvSpPr>
          <p:cNvPr id="17" name="Rounded Rectangle 16"/>
          <p:cNvSpPr/>
          <p:nvPr/>
        </p:nvSpPr>
        <p:spPr>
          <a:xfrm>
            <a:off x="7587096" y="3848100"/>
            <a:ext cx="1225130" cy="742950"/>
          </a:xfrm>
          <a:prstGeom prst="roundRect">
            <a:avLst/>
          </a:prstGeom>
          <a:solidFill>
            <a:srgbClr val="C00000"/>
          </a:solidFill>
          <a:ln w="76200">
            <a:solidFill>
              <a:schemeClr val="tx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latin typeface="Arev Sans" pitchFamily="34" charset="0"/>
                <a:ea typeface="Arev Sans" pitchFamily="34" charset="0"/>
              </a:rPr>
              <a:t>3Sat</a:t>
            </a:r>
          </a:p>
        </p:txBody>
      </p:sp>
      <p:sp>
        <p:nvSpPr>
          <p:cNvPr id="4" name="TextBox 3"/>
          <p:cNvSpPr txBox="1"/>
          <p:nvPr/>
        </p:nvSpPr>
        <p:spPr bwMode="auto">
          <a:xfrm>
            <a:off x="7456791" y="4915001"/>
            <a:ext cx="15167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sz="2000" dirty="0" smtClean="0">
                <a:latin typeface="Arev Sans" pitchFamily="34" charset="0"/>
                <a:ea typeface="Arev Sans" pitchFamily="34" charset="0"/>
                <a:cs typeface="Arev sans bold" pitchFamily="34" charset="0"/>
              </a:rPr>
              <a:t>(probably)</a:t>
            </a:r>
          </a:p>
        </p:txBody>
      </p:sp>
      <p:sp>
        <p:nvSpPr>
          <p:cNvPr id="20" name="TextBox 19"/>
          <p:cNvSpPr txBox="1"/>
          <p:nvPr/>
        </p:nvSpPr>
        <p:spPr bwMode="auto">
          <a:xfrm>
            <a:off x="5704711" y="2133701"/>
            <a:ext cx="1143262"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2</a:t>
            </a:r>
            <a:r>
              <a:rPr lang="en-US" sz="3200" baseline="30000" dirty="0" smtClean="0">
                <a:solidFill>
                  <a:srgbClr val="FFFF00"/>
                </a:solidFill>
                <a:latin typeface="Arev Sans" pitchFamily="34" charset="0"/>
                <a:ea typeface="Arev Sans" pitchFamily="34" charset="0"/>
                <a:cs typeface="Arev sans bold" pitchFamily="34" charset="0"/>
              </a:rPr>
              <a:t>n</a:t>
            </a:r>
            <a:r>
              <a:rPr lang="en-US" sz="3200" baseline="50000" dirty="0" smtClean="0">
                <a:solidFill>
                  <a:srgbClr val="FFFF00"/>
                </a:solidFill>
                <a:latin typeface="Arev Sans" pitchFamily="34" charset="0"/>
                <a:ea typeface="Arev Sans" pitchFamily="34" charset="0"/>
                <a:cs typeface="Arev sans bold" pitchFamily="34" charset="0"/>
              </a:rPr>
              <a:t>1/3</a:t>
            </a:r>
            <a:r>
              <a:rPr lang="en-US" dirty="0" smtClean="0">
                <a:latin typeface="Arev Sans" pitchFamily="34" charset="0"/>
                <a:ea typeface="Arev Sans" pitchFamily="34" charset="0"/>
                <a:cs typeface="Arev sans bold" pitchFamily="34" charset="0"/>
              </a:rPr>
              <a:t> </a:t>
            </a:r>
          </a:p>
        </p:txBody>
      </p:sp>
      <p:sp>
        <p:nvSpPr>
          <p:cNvPr id="21" name="Rounded Rectangle 20"/>
          <p:cNvSpPr/>
          <p:nvPr/>
        </p:nvSpPr>
        <p:spPr>
          <a:xfrm>
            <a:off x="4991698" y="2850588"/>
            <a:ext cx="2225524" cy="742950"/>
          </a:xfrm>
          <a:prstGeom prst="roundRect">
            <a:avLst/>
          </a:prstGeom>
          <a:solidFill>
            <a:srgbClr val="C00000"/>
          </a:solidFill>
          <a:ln w="76200">
            <a:solidFill>
              <a:schemeClr val="tx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latin typeface="Arev Sans" pitchFamily="34" charset="0"/>
                <a:ea typeface="Arev Sans" pitchFamily="34" charset="0"/>
              </a:rPr>
              <a:t>Factoring</a:t>
            </a:r>
          </a:p>
        </p:txBody>
      </p:sp>
    </p:spTree>
    <p:extLst>
      <p:ext uri="{BB962C8B-B14F-4D97-AF65-F5344CB8AC3E}">
        <p14:creationId xmlns:p14="http://schemas.microsoft.com/office/powerpoint/2010/main" val="311512538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4" grpId="0"/>
      <p:bldP spid="20" grpId="0"/>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bwMode="auto">
          <a:xfrm>
            <a:off x="2191391" y="171551"/>
            <a:ext cx="4761239" cy="701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sz="3600" dirty="0" smtClean="0">
                <a:solidFill>
                  <a:srgbClr val="FFFF00"/>
                </a:solidFill>
                <a:latin typeface="Arev Sans" pitchFamily="34" charset="0"/>
                <a:ea typeface="Arev Sans" pitchFamily="34" charset="0"/>
                <a:cs typeface="Arev sans bold" pitchFamily="34" charset="0"/>
              </a:rPr>
              <a:t>Balanced-Separator</a:t>
            </a:r>
          </a:p>
        </p:txBody>
      </p:sp>
      <p:pic>
        <p:nvPicPr>
          <p:cNvPr id="12" name="Picture 2" descr="C:\grants\computational-thinking\anupam-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3056" y="1280260"/>
            <a:ext cx="2565721" cy="25144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bwMode="auto">
          <a:xfrm>
            <a:off x="258986" y="1280260"/>
            <a:ext cx="1234633"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Input:</a:t>
            </a:r>
          </a:p>
        </p:txBody>
      </p:sp>
      <p:sp>
        <p:nvSpPr>
          <p:cNvPr id="14" name="TextBox 13"/>
          <p:cNvSpPr txBox="1"/>
          <p:nvPr/>
        </p:nvSpPr>
        <p:spPr bwMode="auto">
          <a:xfrm>
            <a:off x="1870394" y="1280260"/>
            <a:ext cx="3807453"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A graph on n nodes.</a:t>
            </a:r>
          </a:p>
        </p:txBody>
      </p:sp>
      <p:sp>
        <p:nvSpPr>
          <p:cNvPr id="15" name="TextBox 14"/>
          <p:cNvSpPr txBox="1"/>
          <p:nvPr/>
        </p:nvSpPr>
        <p:spPr bwMode="auto">
          <a:xfrm>
            <a:off x="258986" y="2254483"/>
            <a:ext cx="1552028"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Output:</a:t>
            </a:r>
          </a:p>
        </p:txBody>
      </p:sp>
      <p:sp>
        <p:nvSpPr>
          <p:cNvPr id="16" name="TextBox 15"/>
          <p:cNvSpPr txBox="1"/>
          <p:nvPr/>
        </p:nvSpPr>
        <p:spPr bwMode="auto">
          <a:xfrm>
            <a:off x="1870394" y="2254483"/>
            <a:ext cx="4046301"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A division into two </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parts of size between</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n/3 and 2n/3 nodes.</a:t>
            </a:r>
          </a:p>
        </p:txBody>
      </p:sp>
      <p:sp>
        <p:nvSpPr>
          <p:cNvPr id="18" name="Freeform 17"/>
          <p:cNvSpPr/>
          <p:nvPr/>
        </p:nvSpPr>
        <p:spPr>
          <a:xfrm>
            <a:off x="6108158" y="1904037"/>
            <a:ext cx="2917340" cy="633201"/>
          </a:xfrm>
          <a:custGeom>
            <a:avLst/>
            <a:gdLst>
              <a:gd name="connsiteX0" fmla="*/ 0 w 3067050"/>
              <a:gd name="connsiteY0" fmla="*/ 635000 h 676721"/>
              <a:gd name="connsiteX1" fmla="*/ 317500 w 3067050"/>
              <a:gd name="connsiteY1" fmla="*/ 615950 h 676721"/>
              <a:gd name="connsiteX2" fmla="*/ 374650 w 3067050"/>
              <a:gd name="connsiteY2" fmla="*/ 431800 h 676721"/>
              <a:gd name="connsiteX3" fmla="*/ 577850 w 3067050"/>
              <a:gd name="connsiteY3" fmla="*/ 336550 h 676721"/>
              <a:gd name="connsiteX4" fmla="*/ 857250 w 3067050"/>
              <a:gd name="connsiteY4" fmla="*/ 292100 h 676721"/>
              <a:gd name="connsiteX5" fmla="*/ 1028700 w 3067050"/>
              <a:gd name="connsiteY5" fmla="*/ 254000 h 676721"/>
              <a:gd name="connsiteX6" fmla="*/ 1200150 w 3067050"/>
              <a:gd name="connsiteY6" fmla="*/ 355600 h 676721"/>
              <a:gd name="connsiteX7" fmla="*/ 1422400 w 3067050"/>
              <a:gd name="connsiteY7" fmla="*/ 406400 h 676721"/>
              <a:gd name="connsiteX8" fmla="*/ 1574800 w 3067050"/>
              <a:gd name="connsiteY8" fmla="*/ 469900 h 676721"/>
              <a:gd name="connsiteX9" fmla="*/ 1720850 w 3067050"/>
              <a:gd name="connsiteY9" fmla="*/ 615950 h 676721"/>
              <a:gd name="connsiteX10" fmla="*/ 1866900 w 3067050"/>
              <a:gd name="connsiteY10" fmla="*/ 654050 h 676721"/>
              <a:gd name="connsiteX11" fmla="*/ 2032000 w 3067050"/>
              <a:gd name="connsiteY11" fmla="*/ 666750 h 676721"/>
              <a:gd name="connsiteX12" fmla="*/ 2228850 w 3067050"/>
              <a:gd name="connsiteY12" fmla="*/ 666750 h 676721"/>
              <a:gd name="connsiteX13" fmla="*/ 2419350 w 3067050"/>
              <a:gd name="connsiteY13" fmla="*/ 673100 h 676721"/>
              <a:gd name="connsiteX14" fmla="*/ 2520950 w 3067050"/>
              <a:gd name="connsiteY14" fmla="*/ 603250 h 676721"/>
              <a:gd name="connsiteX15" fmla="*/ 2603500 w 3067050"/>
              <a:gd name="connsiteY15" fmla="*/ 457200 h 676721"/>
              <a:gd name="connsiteX16" fmla="*/ 2660650 w 3067050"/>
              <a:gd name="connsiteY16" fmla="*/ 444500 h 676721"/>
              <a:gd name="connsiteX17" fmla="*/ 2686050 w 3067050"/>
              <a:gd name="connsiteY17" fmla="*/ 381000 h 676721"/>
              <a:gd name="connsiteX18" fmla="*/ 2705100 w 3067050"/>
              <a:gd name="connsiteY18" fmla="*/ 285750 h 676721"/>
              <a:gd name="connsiteX19" fmla="*/ 2755900 w 3067050"/>
              <a:gd name="connsiteY19" fmla="*/ 165100 h 676721"/>
              <a:gd name="connsiteX20" fmla="*/ 3067050 w 3067050"/>
              <a:gd name="connsiteY20" fmla="*/ 0 h 676721"/>
              <a:gd name="connsiteX0" fmla="*/ 0 w 3117850"/>
              <a:gd name="connsiteY0" fmla="*/ 622300 h 676721"/>
              <a:gd name="connsiteX1" fmla="*/ 368300 w 3117850"/>
              <a:gd name="connsiteY1" fmla="*/ 615950 h 676721"/>
              <a:gd name="connsiteX2" fmla="*/ 425450 w 3117850"/>
              <a:gd name="connsiteY2" fmla="*/ 431800 h 676721"/>
              <a:gd name="connsiteX3" fmla="*/ 628650 w 3117850"/>
              <a:gd name="connsiteY3" fmla="*/ 336550 h 676721"/>
              <a:gd name="connsiteX4" fmla="*/ 908050 w 3117850"/>
              <a:gd name="connsiteY4" fmla="*/ 292100 h 676721"/>
              <a:gd name="connsiteX5" fmla="*/ 1079500 w 3117850"/>
              <a:gd name="connsiteY5" fmla="*/ 254000 h 676721"/>
              <a:gd name="connsiteX6" fmla="*/ 1250950 w 3117850"/>
              <a:gd name="connsiteY6" fmla="*/ 355600 h 676721"/>
              <a:gd name="connsiteX7" fmla="*/ 1473200 w 3117850"/>
              <a:gd name="connsiteY7" fmla="*/ 406400 h 676721"/>
              <a:gd name="connsiteX8" fmla="*/ 1625600 w 3117850"/>
              <a:gd name="connsiteY8" fmla="*/ 469900 h 676721"/>
              <a:gd name="connsiteX9" fmla="*/ 1771650 w 3117850"/>
              <a:gd name="connsiteY9" fmla="*/ 615950 h 676721"/>
              <a:gd name="connsiteX10" fmla="*/ 1917700 w 3117850"/>
              <a:gd name="connsiteY10" fmla="*/ 654050 h 676721"/>
              <a:gd name="connsiteX11" fmla="*/ 2082800 w 3117850"/>
              <a:gd name="connsiteY11" fmla="*/ 666750 h 676721"/>
              <a:gd name="connsiteX12" fmla="*/ 2279650 w 3117850"/>
              <a:gd name="connsiteY12" fmla="*/ 666750 h 676721"/>
              <a:gd name="connsiteX13" fmla="*/ 2470150 w 3117850"/>
              <a:gd name="connsiteY13" fmla="*/ 673100 h 676721"/>
              <a:gd name="connsiteX14" fmla="*/ 2571750 w 3117850"/>
              <a:gd name="connsiteY14" fmla="*/ 603250 h 676721"/>
              <a:gd name="connsiteX15" fmla="*/ 2654300 w 3117850"/>
              <a:gd name="connsiteY15" fmla="*/ 457200 h 676721"/>
              <a:gd name="connsiteX16" fmla="*/ 2711450 w 3117850"/>
              <a:gd name="connsiteY16" fmla="*/ 444500 h 676721"/>
              <a:gd name="connsiteX17" fmla="*/ 2736850 w 3117850"/>
              <a:gd name="connsiteY17" fmla="*/ 381000 h 676721"/>
              <a:gd name="connsiteX18" fmla="*/ 2755900 w 3117850"/>
              <a:gd name="connsiteY18" fmla="*/ 285750 h 676721"/>
              <a:gd name="connsiteX19" fmla="*/ 2806700 w 3117850"/>
              <a:gd name="connsiteY19" fmla="*/ 165100 h 676721"/>
              <a:gd name="connsiteX20" fmla="*/ 3117850 w 3117850"/>
              <a:gd name="connsiteY20" fmla="*/ 0 h 676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17850" h="676721">
                <a:moveTo>
                  <a:pt x="0" y="622300"/>
                </a:moveTo>
                <a:cubicBezTo>
                  <a:pt x="122767" y="620183"/>
                  <a:pt x="297392" y="647700"/>
                  <a:pt x="368300" y="615950"/>
                </a:cubicBezTo>
                <a:cubicBezTo>
                  <a:pt x="439208" y="584200"/>
                  <a:pt x="382058" y="478367"/>
                  <a:pt x="425450" y="431800"/>
                </a:cubicBezTo>
                <a:cubicBezTo>
                  <a:pt x="468842" y="385233"/>
                  <a:pt x="548217" y="359833"/>
                  <a:pt x="628650" y="336550"/>
                </a:cubicBezTo>
                <a:cubicBezTo>
                  <a:pt x="709083" y="313267"/>
                  <a:pt x="832908" y="305858"/>
                  <a:pt x="908050" y="292100"/>
                </a:cubicBezTo>
                <a:cubicBezTo>
                  <a:pt x="983192" y="278342"/>
                  <a:pt x="1022350" y="243417"/>
                  <a:pt x="1079500" y="254000"/>
                </a:cubicBezTo>
                <a:cubicBezTo>
                  <a:pt x="1136650" y="264583"/>
                  <a:pt x="1185333" y="330200"/>
                  <a:pt x="1250950" y="355600"/>
                </a:cubicBezTo>
                <a:cubicBezTo>
                  <a:pt x="1316567" y="381000"/>
                  <a:pt x="1410758" y="387350"/>
                  <a:pt x="1473200" y="406400"/>
                </a:cubicBezTo>
                <a:cubicBezTo>
                  <a:pt x="1535642" y="425450"/>
                  <a:pt x="1575858" y="434975"/>
                  <a:pt x="1625600" y="469900"/>
                </a:cubicBezTo>
                <a:cubicBezTo>
                  <a:pt x="1675342" y="504825"/>
                  <a:pt x="1722967" y="585258"/>
                  <a:pt x="1771650" y="615950"/>
                </a:cubicBezTo>
                <a:cubicBezTo>
                  <a:pt x="1820333" y="646642"/>
                  <a:pt x="1865842" y="645583"/>
                  <a:pt x="1917700" y="654050"/>
                </a:cubicBezTo>
                <a:cubicBezTo>
                  <a:pt x="1969558" y="662517"/>
                  <a:pt x="2022475" y="664633"/>
                  <a:pt x="2082800" y="666750"/>
                </a:cubicBezTo>
                <a:cubicBezTo>
                  <a:pt x="2143125" y="668867"/>
                  <a:pt x="2215092" y="665692"/>
                  <a:pt x="2279650" y="666750"/>
                </a:cubicBezTo>
                <a:cubicBezTo>
                  <a:pt x="2344208" y="667808"/>
                  <a:pt x="2421467" y="683683"/>
                  <a:pt x="2470150" y="673100"/>
                </a:cubicBezTo>
                <a:cubicBezTo>
                  <a:pt x="2518833" y="662517"/>
                  <a:pt x="2541058" y="639233"/>
                  <a:pt x="2571750" y="603250"/>
                </a:cubicBezTo>
                <a:cubicBezTo>
                  <a:pt x="2602442" y="567267"/>
                  <a:pt x="2631017" y="483658"/>
                  <a:pt x="2654300" y="457200"/>
                </a:cubicBezTo>
                <a:cubicBezTo>
                  <a:pt x="2677583" y="430742"/>
                  <a:pt x="2697692" y="457200"/>
                  <a:pt x="2711450" y="444500"/>
                </a:cubicBezTo>
                <a:cubicBezTo>
                  <a:pt x="2725208" y="431800"/>
                  <a:pt x="2729442" y="407458"/>
                  <a:pt x="2736850" y="381000"/>
                </a:cubicBezTo>
                <a:cubicBezTo>
                  <a:pt x="2744258" y="354542"/>
                  <a:pt x="2744258" y="321733"/>
                  <a:pt x="2755900" y="285750"/>
                </a:cubicBezTo>
                <a:cubicBezTo>
                  <a:pt x="2767542" y="249767"/>
                  <a:pt x="2746375" y="212725"/>
                  <a:pt x="2806700" y="165100"/>
                </a:cubicBezTo>
                <a:cubicBezTo>
                  <a:pt x="2867025" y="117475"/>
                  <a:pt x="2992437" y="58737"/>
                  <a:pt x="3117850" y="0"/>
                </a:cubicBezTo>
              </a:path>
            </a:pathLst>
          </a:custGeom>
          <a:ln w="28575">
            <a:solidFill>
              <a:srgbClr val="FF0000"/>
            </a:solidFill>
          </a:ln>
          <a:effectLst>
            <a:glow rad="139700">
              <a:schemeClr val="accent5">
                <a:satMod val="175000"/>
                <a:alpha val="40000"/>
              </a:schemeClr>
            </a:glow>
          </a:effectLst>
        </p:spPr>
        <p:txBody>
          <a:bodyPr rtlCol="0" anchor="ctr"/>
          <a:lstStyle/>
          <a:p>
            <a:pPr algn="ctr"/>
            <a:endParaRPr lang="en-US"/>
          </a:p>
        </p:txBody>
      </p:sp>
      <p:sp>
        <p:nvSpPr>
          <p:cNvPr id="23" name="TextBox 22"/>
          <p:cNvSpPr txBox="1"/>
          <p:nvPr/>
        </p:nvSpPr>
        <p:spPr bwMode="auto">
          <a:xfrm>
            <a:off x="258986" y="4254733"/>
            <a:ext cx="1122423"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Goal:</a:t>
            </a:r>
          </a:p>
        </p:txBody>
      </p:sp>
      <p:sp>
        <p:nvSpPr>
          <p:cNvPr id="24" name="TextBox 23"/>
          <p:cNvSpPr txBox="1"/>
          <p:nvPr/>
        </p:nvSpPr>
        <p:spPr bwMode="auto">
          <a:xfrm>
            <a:off x="1870394" y="4254733"/>
            <a:ext cx="5868914"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“Cut” as few edges as possible.</a:t>
            </a:r>
          </a:p>
        </p:txBody>
      </p:sp>
      <p:sp>
        <p:nvSpPr>
          <p:cNvPr id="6" name="TextBox 5"/>
          <p:cNvSpPr txBox="1"/>
          <p:nvPr/>
        </p:nvSpPr>
        <p:spPr bwMode="auto">
          <a:xfrm>
            <a:off x="452133" y="5257901"/>
            <a:ext cx="8239756"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An extremely fundamental algorithmic task. </a:t>
            </a:r>
          </a:p>
        </p:txBody>
      </p:sp>
      <p:sp>
        <p:nvSpPr>
          <p:cNvPr id="25" name="TextBox 24"/>
          <p:cNvSpPr txBox="1"/>
          <p:nvPr/>
        </p:nvSpPr>
        <p:spPr bwMode="auto">
          <a:xfrm>
            <a:off x="367984" y="6000851"/>
            <a:ext cx="8408071"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i="1" dirty="0" smtClean="0">
                <a:latin typeface="Arev Sans" pitchFamily="34" charset="0"/>
                <a:ea typeface="Arev Sans" pitchFamily="34" charset="0"/>
                <a:cs typeface="Arev sans bold" pitchFamily="34" charset="0"/>
              </a:rPr>
              <a:t>Its complexity is almost completely unknown.</a:t>
            </a:r>
          </a:p>
        </p:txBody>
      </p:sp>
    </p:spTree>
    <p:extLst>
      <p:ext uri="{BB962C8B-B14F-4D97-AF65-F5344CB8AC3E}">
        <p14:creationId xmlns:p14="http://schemas.microsoft.com/office/powerpoint/2010/main" val="123230750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4" grpId="0"/>
      <p:bldP spid="15" grpId="0"/>
      <p:bldP spid="16" grpId="0"/>
      <p:bldP spid="18" grpId="0" animBg="1"/>
      <p:bldP spid="23" grpId="0"/>
      <p:bldP spid="24" grpId="0"/>
      <p:bldP spid="6"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bwMode="auto">
          <a:xfrm>
            <a:off x="2191391" y="171551"/>
            <a:ext cx="4761239" cy="701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sz="3600" dirty="0" smtClean="0">
                <a:solidFill>
                  <a:srgbClr val="FFFF00"/>
                </a:solidFill>
                <a:latin typeface="Arev Sans" pitchFamily="34" charset="0"/>
                <a:ea typeface="Arev Sans" pitchFamily="34" charset="0"/>
                <a:cs typeface="Arev sans bold" pitchFamily="34" charset="0"/>
              </a:rPr>
              <a:t>Balanced-Separator</a:t>
            </a:r>
          </a:p>
        </p:txBody>
      </p:sp>
      <p:pic>
        <p:nvPicPr>
          <p:cNvPr id="12" name="Picture 2" descr="C:\grants\computational-thinking\anupam-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3056" y="1280260"/>
            <a:ext cx="2565721" cy="251449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bwMode="auto">
          <a:xfrm>
            <a:off x="270194" y="1280260"/>
            <a:ext cx="5546711"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sz="2400" dirty="0" smtClean="0">
                <a:latin typeface="Arev Sans" pitchFamily="34" charset="0"/>
                <a:ea typeface="Arev Sans" pitchFamily="34" charset="0"/>
                <a:cs typeface="Arev sans bold" pitchFamily="34" charset="0"/>
              </a:rPr>
              <a:t>Finding the </a:t>
            </a:r>
            <a:r>
              <a:rPr lang="en-US" sz="2400" i="1" dirty="0" smtClean="0">
                <a:latin typeface="Arev Sans" pitchFamily="34" charset="0"/>
                <a:ea typeface="Arev Sans" pitchFamily="34" charset="0"/>
                <a:cs typeface="Arev sans bold" pitchFamily="34" charset="0"/>
              </a:rPr>
              <a:t>exact</a:t>
            </a:r>
            <a:r>
              <a:rPr lang="en-US" sz="2400" b="1" dirty="0" smtClean="0">
                <a:latin typeface="Arev Sans" pitchFamily="34" charset="0"/>
                <a:ea typeface="Arev Sans" pitchFamily="34" charset="0"/>
                <a:cs typeface="Arev sans bold" pitchFamily="34" charset="0"/>
              </a:rPr>
              <a:t> </a:t>
            </a:r>
            <a:r>
              <a:rPr lang="en-US" sz="2400" dirty="0" smtClean="0">
                <a:latin typeface="Arev Sans" pitchFamily="34" charset="0"/>
                <a:ea typeface="Arev Sans" pitchFamily="34" charset="0"/>
                <a:cs typeface="Arev sans bold" pitchFamily="34" charset="0"/>
              </a:rPr>
              <a:t>optimal solution </a:t>
            </a:r>
            <a:br>
              <a:rPr lang="en-US" sz="2400" dirty="0" smtClean="0">
                <a:latin typeface="Arev Sans" pitchFamily="34" charset="0"/>
                <a:ea typeface="Arev Sans" pitchFamily="34" charset="0"/>
                <a:cs typeface="Arev sans bold" pitchFamily="34" charset="0"/>
              </a:rPr>
            </a:br>
            <a:r>
              <a:rPr lang="en-US" sz="2400" dirty="0" smtClean="0">
                <a:latin typeface="Arev Sans" pitchFamily="34" charset="0"/>
                <a:ea typeface="Arev Sans" pitchFamily="34" charset="0"/>
                <a:cs typeface="Arev sans bold" pitchFamily="34" charset="0"/>
              </a:rPr>
              <a:t>   is NP-hard, (probably) time 2</a:t>
            </a:r>
            <a:r>
              <a:rPr lang="el-GR" sz="2400" baseline="30000" dirty="0" smtClean="0">
                <a:latin typeface="Arev Sans" pitchFamily="34" charset="0"/>
                <a:ea typeface="Arev Sans" pitchFamily="34" charset="0"/>
                <a:cs typeface="Arev sans bold" pitchFamily="34" charset="0"/>
              </a:rPr>
              <a:t>Ω</a:t>
            </a:r>
            <a:r>
              <a:rPr lang="en-US" sz="2400" baseline="30000" dirty="0" smtClean="0">
                <a:latin typeface="Arev Sans" pitchFamily="34" charset="0"/>
                <a:ea typeface="Arev Sans" pitchFamily="34" charset="0"/>
                <a:cs typeface="Arev sans bold" pitchFamily="34" charset="0"/>
              </a:rPr>
              <a:t>(n)</a:t>
            </a:r>
            <a:r>
              <a:rPr lang="en-US" sz="2400" dirty="0" smtClean="0">
                <a:latin typeface="Arev Sans" pitchFamily="34" charset="0"/>
                <a:ea typeface="Arev Sans" pitchFamily="34" charset="0"/>
                <a:cs typeface="Arev sans bold" pitchFamily="34" charset="0"/>
              </a:rPr>
              <a:t>.</a:t>
            </a:r>
          </a:p>
        </p:txBody>
      </p:sp>
      <p:sp>
        <p:nvSpPr>
          <p:cNvPr id="18" name="Freeform 17"/>
          <p:cNvSpPr/>
          <p:nvPr/>
        </p:nvSpPr>
        <p:spPr>
          <a:xfrm>
            <a:off x="6108158" y="1904037"/>
            <a:ext cx="2917340" cy="633201"/>
          </a:xfrm>
          <a:custGeom>
            <a:avLst/>
            <a:gdLst>
              <a:gd name="connsiteX0" fmla="*/ 0 w 3067050"/>
              <a:gd name="connsiteY0" fmla="*/ 635000 h 676721"/>
              <a:gd name="connsiteX1" fmla="*/ 317500 w 3067050"/>
              <a:gd name="connsiteY1" fmla="*/ 615950 h 676721"/>
              <a:gd name="connsiteX2" fmla="*/ 374650 w 3067050"/>
              <a:gd name="connsiteY2" fmla="*/ 431800 h 676721"/>
              <a:gd name="connsiteX3" fmla="*/ 577850 w 3067050"/>
              <a:gd name="connsiteY3" fmla="*/ 336550 h 676721"/>
              <a:gd name="connsiteX4" fmla="*/ 857250 w 3067050"/>
              <a:gd name="connsiteY4" fmla="*/ 292100 h 676721"/>
              <a:gd name="connsiteX5" fmla="*/ 1028700 w 3067050"/>
              <a:gd name="connsiteY5" fmla="*/ 254000 h 676721"/>
              <a:gd name="connsiteX6" fmla="*/ 1200150 w 3067050"/>
              <a:gd name="connsiteY6" fmla="*/ 355600 h 676721"/>
              <a:gd name="connsiteX7" fmla="*/ 1422400 w 3067050"/>
              <a:gd name="connsiteY7" fmla="*/ 406400 h 676721"/>
              <a:gd name="connsiteX8" fmla="*/ 1574800 w 3067050"/>
              <a:gd name="connsiteY8" fmla="*/ 469900 h 676721"/>
              <a:gd name="connsiteX9" fmla="*/ 1720850 w 3067050"/>
              <a:gd name="connsiteY9" fmla="*/ 615950 h 676721"/>
              <a:gd name="connsiteX10" fmla="*/ 1866900 w 3067050"/>
              <a:gd name="connsiteY10" fmla="*/ 654050 h 676721"/>
              <a:gd name="connsiteX11" fmla="*/ 2032000 w 3067050"/>
              <a:gd name="connsiteY11" fmla="*/ 666750 h 676721"/>
              <a:gd name="connsiteX12" fmla="*/ 2228850 w 3067050"/>
              <a:gd name="connsiteY12" fmla="*/ 666750 h 676721"/>
              <a:gd name="connsiteX13" fmla="*/ 2419350 w 3067050"/>
              <a:gd name="connsiteY13" fmla="*/ 673100 h 676721"/>
              <a:gd name="connsiteX14" fmla="*/ 2520950 w 3067050"/>
              <a:gd name="connsiteY14" fmla="*/ 603250 h 676721"/>
              <a:gd name="connsiteX15" fmla="*/ 2603500 w 3067050"/>
              <a:gd name="connsiteY15" fmla="*/ 457200 h 676721"/>
              <a:gd name="connsiteX16" fmla="*/ 2660650 w 3067050"/>
              <a:gd name="connsiteY16" fmla="*/ 444500 h 676721"/>
              <a:gd name="connsiteX17" fmla="*/ 2686050 w 3067050"/>
              <a:gd name="connsiteY17" fmla="*/ 381000 h 676721"/>
              <a:gd name="connsiteX18" fmla="*/ 2705100 w 3067050"/>
              <a:gd name="connsiteY18" fmla="*/ 285750 h 676721"/>
              <a:gd name="connsiteX19" fmla="*/ 2755900 w 3067050"/>
              <a:gd name="connsiteY19" fmla="*/ 165100 h 676721"/>
              <a:gd name="connsiteX20" fmla="*/ 3067050 w 3067050"/>
              <a:gd name="connsiteY20" fmla="*/ 0 h 676721"/>
              <a:gd name="connsiteX0" fmla="*/ 0 w 3117850"/>
              <a:gd name="connsiteY0" fmla="*/ 622300 h 676721"/>
              <a:gd name="connsiteX1" fmla="*/ 368300 w 3117850"/>
              <a:gd name="connsiteY1" fmla="*/ 615950 h 676721"/>
              <a:gd name="connsiteX2" fmla="*/ 425450 w 3117850"/>
              <a:gd name="connsiteY2" fmla="*/ 431800 h 676721"/>
              <a:gd name="connsiteX3" fmla="*/ 628650 w 3117850"/>
              <a:gd name="connsiteY3" fmla="*/ 336550 h 676721"/>
              <a:gd name="connsiteX4" fmla="*/ 908050 w 3117850"/>
              <a:gd name="connsiteY4" fmla="*/ 292100 h 676721"/>
              <a:gd name="connsiteX5" fmla="*/ 1079500 w 3117850"/>
              <a:gd name="connsiteY5" fmla="*/ 254000 h 676721"/>
              <a:gd name="connsiteX6" fmla="*/ 1250950 w 3117850"/>
              <a:gd name="connsiteY6" fmla="*/ 355600 h 676721"/>
              <a:gd name="connsiteX7" fmla="*/ 1473200 w 3117850"/>
              <a:gd name="connsiteY7" fmla="*/ 406400 h 676721"/>
              <a:gd name="connsiteX8" fmla="*/ 1625600 w 3117850"/>
              <a:gd name="connsiteY8" fmla="*/ 469900 h 676721"/>
              <a:gd name="connsiteX9" fmla="*/ 1771650 w 3117850"/>
              <a:gd name="connsiteY9" fmla="*/ 615950 h 676721"/>
              <a:gd name="connsiteX10" fmla="*/ 1917700 w 3117850"/>
              <a:gd name="connsiteY10" fmla="*/ 654050 h 676721"/>
              <a:gd name="connsiteX11" fmla="*/ 2082800 w 3117850"/>
              <a:gd name="connsiteY11" fmla="*/ 666750 h 676721"/>
              <a:gd name="connsiteX12" fmla="*/ 2279650 w 3117850"/>
              <a:gd name="connsiteY12" fmla="*/ 666750 h 676721"/>
              <a:gd name="connsiteX13" fmla="*/ 2470150 w 3117850"/>
              <a:gd name="connsiteY13" fmla="*/ 673100 h 676721"/>
              <a:gd name="connsiteX14" fmla="*/ 2571750 w 3117850"/>
              <a:gd name="connsiteY14" fmla="*/ 603250 h 676721"/>
              <a:gd name="connsiteX15" fmla="*/ 2654300 w 3117850"/>
              <a:gd name="connsiteY15" fmla="*/ 457200 h 676721"/>
              <a:gd name="connsiteX16" fmla="*/ 2711450 w 3117850"/>
              <a:gd name="connsiteY16" fmla="*/ 444500 h 676721"/>
              <a:gd name="connsiteX17" fmla="*/ 2736850 w 3117850"/>
              <a:gd name="connsiteY17" fmla="*/ 381000 h 676721"/>
              <a:gd name="connsiteX18" fmla="*/ 2755900 w 3117850"/>
              <a:gd name="connsiteY18" fmla="*/ 285750 h 676721"/>
              <a:gd name="connsiteX19" fmla="*/ 2806700 w 3117850"/>
              <a:gd name="connsiteY19" fmla="*/ 165100 h 676721"/>
              <a:gd name="connsiteX20" fmla="*/ 3117850 w 3117850"/>
              <a:gd name="connsiteY20" fmla="*/ 0 h 676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17850" h="676721">
                <a:moveTo>
                  <a:pt x="0" y="622300"/>
                </a:moveTo>
                <a:cubicBezTo>
                  <a:pt x="122767" y="620183"/>
                  <a:pt x="297392" y="647700"/>
                  <a:pt x="368300" y="615950"/>
                </a:cubicBezTo>
                <a:cubicBezTo>
                  <a:pt x="439208" y="584200"/>
                  <a:pt x="382058" y="478367"/>
                  <a:pt x="425450" y="431800"/>
                </a:cubicBezTo>
                <a:cubicBezTo>
                  <a:pt x="468842" y="385233"/>
                  <a:pt x="548217" y="359833"/>
                  <a:pt x="628650" y="336550"/>
                </a:cubicBezTo>
                <a:cubicBezTo>
                  <a:pt x="709083" y="313267"/>
                  <a:pt x="832908" y="305858"/>
                  <a:pt x="908050" y="292100"/>
                </a:cubicBezTo>
                <a:cubicBezTo>
                  <a:pt x="983192" y="278342"/>
                  <a:pt x="1022350" y="243417"/>
                  <a:pt x="1079500" y="254000"/>
                </a:cubicBezTo>
                <a:cubicBezTo>
                  <a:pt x="1136650" y="264583"/>
                  <a:pt x="1185333" y="330200"/>
                  <a:pt x="1250950" y="355600"/>
                </a:cubicBezTo>
                <a:cubicBezTo>
                  <a:pt x="1316567" y="381000"/>
                  <a:pt x="1410758" y="387350"/>
                  <a:pt x="1473200" y="406400"/>
                </a:cubicBezTo>
                <a:cubicBezTo>
                  <a:pt x="1535642" y="425450"/>
                  <a:pt x="1575858" y="434975"/>
                  <a:pt x="1625600" y="469900"/>
                </a:cubicBezTo>
                <a:cubicBezTo>
                  <a:pt x="1675342" y="504825"/>
                  <a:pt x="1722967" y="585258"/>
                  <a:pt x="1771650" y="615950"/>
                </a:cubicBezTo>
                <a:cubicBezTo>
                  <a:pt x="1820333" y="646642"/>
                  <a:pt x="1865842" y="645583"/>
                  <a:pt x="1917700" y="654050"/>
                </a:cubicBezTo>
                <a:cubicBezTo>
                  <a:pt x="1969558" y="662517"/>
                  <a:pt x="2022475" y="664633"/>
                  <a:pt x="2082800" y="666750"/>
                </a:cubicBezTo>
                <a:cubicBezTo>
                  <a:pt x="2143125" y="668867"/>
                  <a:pt x="2215092" y="665692"/>
                  <a:pt x="2279650" y="666750"/>
                </a:cubicBezTo>
                <a:cubicBezTo>
                  <a:pt x="2344208" y="667808"/>
                  <a:pt x="2421467" y="683683"/>
                  <a:pt x="2470150" y="673100"/>
                </a:cubicBezTo>
                <a:cubicBezTo>
                  <a:pt x="2518833" y="662517"/>
                  <a:pt x="2541058" y="639233"/>
                  <a:pt x="2571750" y="603250"/>
                </a:cubicBezTo>
                <a:cubicBezTo>
                  <a:pt x="2602442" y="567267"/>
                  <a:pt x="2631017" y="483658"/>
                  <a:pt x="2654300" y="457200"/>
                </a:cubicBezTo>
                <a:cubicBezTo>
                  <a:pt x="2677583" y="430742"/>
                  <a:pt x="2697692" y="457200"/>
                  <a:pt x="2711450" y="444500"/>
                </a:cubicBezTo>
                <a:cubicBezTo>
                  <a:pt x="2725208" y="431800"/>
                  <a:pt x="2729442" y="407458"/>
                  <a:pt x="2736850" y="381000"/>
                </a:cubicBezTo>
                <a:cubicBezTo>
                  <a:pt x="2744258" y="354542"/>
                  <a:pt x="2744258" y="321733"/>
                  <a:pt x="2755900" y="285750"/>
                </a:cubicBezTo>
                <a:cubicBezTo>
                  <a:pt x="2767542" y="249767"/>
                  <a:pt x="2746375" y="212725"/>
                  <a:pt x="2806700" y="165100"/>
                </a:cubicBezTo>
                <a:cubicBezTo>
                  <a:pt x="2867025" y="117475"/>
                  <a:pt x="2992437" y="58737"/>
                  <a:pt x="3117850" y="0"/>
                </a:cubicBezTo>
              </a:path>
            </a:pathLst>
          </a:custGeom>
          <a:ln w="28575">
            <a:solidFill>
              <a:srgbClr val="FF0000"/>
            </a:solidFill>
          </a:ln>
          <a:effectLst>
            <a:glow rad="139700">
              <a:schemeClr val="accent5">
                <a:satMod val="175000"/>
                <a:alpha val="40000"/>
              </a:schemeClr>
            </a:glow>
          </a:effectLst>
        </p:spPr>
        <p:txBody>
          <a:bodyPr rtlCol="0" anchor="ctr"/>
          <a:lstStyle/>
          <a:p>
            <a:pPr algn="ctr"/>
            <a:endParaRPr lang="en-US"/>
          </a:p>
        </p:txBody>
      </p:sp>
      <p:sp>
        <p:nvSpPr>
          <p:cNvPr id="25" name="TextBox 24"/>
          <p:cNvSpPr txBox="1"/>
          <p:nvPr/>
        </p:nvSpPr>
        <p:spPr bwMode="auto">
          <a:xfrm>
            <a:off x="270194" y="5657951"/>
            <a:ext cx="8565165"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sz="2400" dirty="0" smtClean="0">
                <a:latin typeface="Arev Sans" pitchFamily="34" charset="0"/>
                <a:ea typeface="Arev Sans" pitchFamily="34" charset="0"/>
                <a:cs typeface="Arev sans bold" pitchFamily="34" charset="0"/>
              </a:rPr>
              <a:t>[</a:t>
            </a:r>
            <a:r>
              <a:rPr lang="en-US" sz="2400" dirty="0" smtClean="0">
                <a:latin typeface="Arev Sans" pitchFamily="34" charset="0"/>
                <a:ea typeface="Arev Sans" pitchFamily="34" charset="0"/>
                <a:cs typeface="Arev sans bold" pitchFamily="34" charset="0"/>
              </a:rPr>
              <a:t>2011]: (Probably) no poly-time algorithm which gets</a:t>
            </a:r>
            <a:br>
              <a:rPr lang="en-US" sz="2400" dirty="0" smtClean="0">
                <a:latin typeface="Arev Sans" pitchFamily="34" charset="0"/>
                <a:ea typeface="Arev Sans" pitchFamily="34" charset="0"/>
                <a:cs typeface="Arev sans bold" pitchFamily="34" charset="0"/>
              </a:rPr>
            </a:br>
            <a:r>
              <a:rPr lang="en-US" sz="2400" dirty="0" smtClean="0">
                <a:latin typeface="Arev Sans" pitchFamily="34" charset="0"/>
                <a:ea typeface="Arev Sans" pitchFamily="34" charset="0"/>
                <a:cs typeface="Arev sans bold" pitchFamily="34" charset="0"/>
              </a:rPr>
              <a:t>             within 0.000000000000000001% of optimum</a:t>
            </a:r>
            <a:r>
              <a:rPr lang="en-US" sz="2400" dirty="0" smtClean="0">
                <a:latin typeface="Arev Sans" pitchFamily="34" charset="0"/>
                <a:ea typeface="Arev Sans" pitchFamily="34" charset="0"/>
                <a:cs typeface="Arev sans bold" pitchFamily="34" charset="0"/>
              </a:rPr>
              <a:t>.</a:t>
            </a:r>
            <a:endParaRPr lang="en-US" sz="2400" dirty="0" smtClean="0">
              <a:latin typeface="Arev Sans" pitchFamily="34" charset="0"/>
              <a:ea typeface="Arev Sans" pitchFamily="34" charset="0"/>
              <a:cs typeface="Arev sans bold" pitchFamily="34" charset="0"/>
            </a:endParaRPr>
          </a:p>
        </p:txBody>
      </p:sp>
      <p:sp>
        <p:nvSpPr>
          <p:cNvPr id="13" name="TextBox 12"/>
          <p:cNvSpPr txBox="1"/>
          <p:nvPr/>
        </p:nvSpPr>
        <p:spPr bwMode="auto">
          <a:xfrm>
            <a:off x="270194" y="2551924"/>
            <a:ext cx="5365571"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sz="2400" dirty="0" smtClean="0">
                <a:latin typeface="Arev Sans" pitchFamily="34" charset="0"/>
                <a:ea typeface="Arev Sans" pitchFamily="34" charset="0"/>
                <a:cs typeface="Arev sans bold" pitchFamily="34" charset="0"/>
              </a:rPr>
              <a:t>Perfectly possible that there is an</a:t>
            </a:r>
            <a:br>
              <a:rPr lang="en-US" sz="2400" dirty="0" smtClean="0">
                <a:latin typeface="Arev Sans" pitchFamily="34" charset="0"/>
                <a:ea typeface="Arev Sans" pitchFamily="34" charset="0"/>
                <a:cs typeface="Arev sans bold" pitchFamily="34" charset="0"/>
              </a:rPr>
            </a:br>
            <a:r>
              <a:rPr lang="en-US" sz="2400" dirty="0" smtClean="0">
                <a:latin typeface="Arev Sans" pitchFamily="34" charset="0"/>
                <a:ea typeface="Arev Sans" pitchFamily="34" charset="0"/>
                <a:cs typeface="Arev sans bold" pitchFamily="34" charset="0"/>
              </a:rPr>
              <a:t>O(n log n) algorithm which gets</a:t>
            </a:r>
            <a:br>
              <a:rPr lang="en-US" sz="2400" dirty="0" smtClean="0">
                <a:latin typeface="Arev Sans" pitchFamily="34" charset="0"/>
                <a:ea typeface="Arev Sans" pitchFamily="34" charset="0"/>
                <a:cs typeface="Arev sans bold" pitchFamily="34" charset="0"/>
              </a:rPr>
            </a:br>
            <a:r>
              <a:rPr lang="en-US" sz="2400" dirty="0" smtClean="0">
                <a:latin typeface="Arev Sans" pitchFamily="34" charset="0"/>
                <a:ea typeface="Arev Sans" pitchFamily="34" charset="0"/>
                <a:cs typeface="Arev sans bold" pitchFamily="34" charset="0"/>
              </a:rPr>
              <a:t>within 1% of the optimal solution.</a:t>
            </a:r>
          </a:p>
        </p:txBody>
      </p:sp>
      <p:sp>
        <p:nvSpPr>
          <p:cNvPr id="17" name="TextBox 16"/>
          <p:cNvSpPr txBox="1"/>
          <p:nvPr/>
        </p:nvSpPr>
        <p:spPr bwMode="auto">
          <a:xfrm>
            <a:off x="270194" y="4323574"/>
            <a:ext cx="875432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sz="2400" dirty="0" smtClean="0">
                <a:latin typeface="Arev Sans" pitchFamily="34" charset="0"/>
                <a:ea typeface="Arev Sans" pitchFamily="34" charset="0"/>
                <a:cs typeface="Arev sans bold" pitchFamily="34" charset="0"/>
              </a:rPr>
              <a:t>Perfectly possible that getting a solution which is at</a:t>
            </a:r>
            <a:br>
              <a:rPr lang="en-US" sz="2400" dirty="0" smtClean="0">
                <a:latin typeface="Arev Sans" pitchFamily="34" charset="0"/>
                <a:ea typeface="Arev Sans" pitchFamily="34" charset="0"/>
                <a:cs typeface="Arev sans bold" pitchFamily="34" charset="0"/>
              </a:rPr>
            </a:br>
            <a:r>
              <a:rPr lang="en-US" sz="2400" dirty="0" smtClean="0">
                <a:latin typeface="Arev Sans" pitchFamily="34" charset="0"/>
                <a:ea typeface="Arev Sans" pitchFamily="34" charset="0"/>
                <a:cs typeface="Arev sans bold" pitchFamily="34" charset="0"/>
              </a:rPr>
              <a:t>most 100 times worse than </a:t>
            </a:r>
            <a:r>
              <a:rPr lang="en-US" sz="2400" dirty="0">
                <a:latin typeface="Arev Sans" pitchFamily="34" charset="0"/>
                <a:ea typeface="Arev Sans" pitchFamily="34" charset="0"/>
                <a:cs typeface="Arev sans bold" pitchFamily="34" charset="0"/>
              </a:rPr>
              <a:t>optimal requires time 2</a:t>
            </a:r>
            <a:r>
              <a:rPr lang="el-GR" sz="2400" baseline="30000" dirty="0">
                <a:latin typeface="Arev Sans" pitchFamily="34" charset="0"/>
                <a:ea typeface="Arev Sans" pitchFamily="34" charset="0"/>
                <a:cs typeface="Arev sans bold" pitchFamily="34" charset="0"/>
              </a:rPr>
              <a:t>Ω</a:t>
            </a:r>
            <a:r>
              <a:rPr lang="en-US" sz="2400" baseline="30000" dirty="0">
                <a:latin typeface="Arev Sans" pitchFamily="34" charset="0"/>
                <a:ea typeface="Arev Sans" pitchFamily="34" charset="0"/>
                <a:cs typeface="Arev sans bold" pitchFamily="34" charset="0"/>
              </a:rPr>
              <a:t>(n</a:t>
            </a:r>
            <a:r>
              <a:rPr lang="en-US" sz="2400" baseline="30000" dirty="0" smtClean="0">
                <a:latin typeface="Arev Sans" pitchFamily="34" charset="0"/>
                <a:ea typeface="Arev Sans" pitchFamily="34" charset="0"/>
                <a:cs typeface="Arev sans bold" pitchFamily="34" charset="0"/>
              </a:rPr>
              <a:t>)</a:t>
            </a:r>
            <a:r>
              <a:rPr lang="en-US" sz="2400" baseline="-25000" dirty="0" smtClean="0">
                <a:latin typeface="Arev Sans" pitchFamily="34" charset="0"/>
                <a:ea typeface="Arev Sans" pitchFamily="34" charset="0"/>
                <a:cs typeface="Arev sans bold" pitchFamily="34" charset="0"/>
              </a:rPr>
              <a:t>.</a:t>
            </a:r>
          </a:p>
        </p:txBody>
      </p:sp>
    </p:spTree>
    <p:extLst>
      <p:ext uri="{BB962C8B-B14F-4D97-AF65-F5344CB8AC3E}">
        <p14:creationId xmlns:p14="http://schemas.microsoft.com/office/powerpoint/2010/main" val="27584833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5" grpId="0"/>
      <p:bldP spid="13"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bwMode="auto">
          <a:xfrm>
            <a:off x="132341" y="419201"/>
            <a:ext cx="8879355"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sz="3600" dirty="0" smtClean="0">
                <a:solidFill>
                  <a:srgbClr val="FFFF00"/>
                </a:solidFill>
                <a:latin typeface="Arev Sans" pitchFamily="34" charset="0"/>
                <a:ea typeface="Arev Sans" pitchFamily="34" charset="0"/>
                <a:cs typeface="Arev sans bold" pitchFamily="34" charset="0"/>
              </a:rPr>
              <a:t>Similarly embarrassing situation for…</a:t>
            </a:r>
          </a:p>
        </p:txBody>
      </p:sp>
      <p:sp>
        <p:nvSpPr>
          <p:cNvPr id="2" name="TextBox 1"/>
          <p:cNvSpPr txBox="1"/>
          <p:nvPr/>
        </p:nvSpPr>
        <p:spPr bwMode="auto">
          <a:xfrm>
            <a:off x="1996623" y="1809851"/>
            <a:ext cx="5150770"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Coloring 3-colorable graphs</a:t>
            </a:r>
          </a:p>
        </p:txBody>
      </p:sp>
      <p:sp>
        <p:nvSpPr>
          <p:cNvPr id="10" name="TextBox 9"/>
          <p:cNvSpPr txBox="1"/>
          <p:nvPr/>
        </p:nvSpPr>
        <p:spPr bwMode="auto">
          <a:xfrm>
            <a:off x="1199938" y="3550303"/>
            <a:ext cx="674415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Finding the </a:t>
            </a:r>
            <a:r>
              <a:rPr lang="en-US" i="1" dirty="0" smtClean="0">
                <a:latin typeface="Arev Sans" pitchFamily="34" charset="0"/>
                <a:ea typeface="Arev Sans" pitchFamily="34" charset="0"/>
                <a:cs typeface="Arev sans bold" pitchFamily="34" charset="0"/>
              </a:rPr>
              <a:t>maximum</a:t>
            </a:r>
            <a:r>
              <a:rPr lang="en-US" dirty="0" smtClean="0">
                <a:latin typeface="Arev Sans" pitchFamily="34" charset="0"/>
                <a:ea typeface="Arev Sans" pitchFamily="34" charset="0"/>
                <a:cs typeface="Arev sans bold" pitchFamily="34" charset="0"/>
              </a:rPr>
              <a:t> cut in a graph</a:t>
            </a:r>
            <a:endParaRPr lang="en-US" i="1" dirty="0" smtClean="0">
              <a:latin typeface="Arev Sans" pitchFamily="34" charset="0"/>
              <a:ea typeface="Arev Sans" pitchFamily="34" charset="0"/>
              <a:cs typeface="Arev sans bold" pitchFamily="34" charset="0"/>
            </a:endParaRPr>
          </a:p>
        </p:txBody>
      </p:sp>
      <p:sp>
        <p:nvSpPr>
          <p:cNvPr id="11" name="TextBox 10"/>
          <p:cNvSpPr txBox="1"/>
          <p:nvPr/>
        </p:nvSpPr>
        <p:spPr bwMode="auto">
          <a:xfrm>
            <a:off x="385620" y="4442202"/>
            <a:ext cx="837280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Finding the smallest ‘vertex cover’ in a graph</a:t>
            </a:r>
            <a:endParaRPr lang="en-US" i="1" dirty="0" smtClean="0">
              <a:latin typeface="Arev Sans" pitchFamily="34" charset="0"/>
              <a:ea typeface="Arev Sans" pitchFamily="34" charset="0"/>
              <a:cs typeface="Arev sans bold" pitchFamily="34" charset="0"/>
            </a:endParaRPr>
          </a:p>
        </p:txBody>
      </p:sp>
      <p:sp>
        <p:nvSpPr>
          <p:cNvPr id="15" name="TextBox 14"/>
          <p:cNvSpPr txBox="1"/>
          <p:nvPr/>
        </p:nvSpPr>
        <p:spPr bwMode="auto">
          <a:xfrm>
            <a:off x="4070909" y="2701750"/>
            <a:ext cx="1002198"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dirty="0" smtClean="0">
                <a:latin typeface="Arev Sans" pitchFamily="34" charset="0"/>
                <a:ea typeface="Arev Sans" pitchFamily="34" charset="0"/>
                <a:cs typeface="Arev sans bold" pitchFamily="34" charset="0"/>
              </a:rPr>
              <a:t>2Sat</a:t>
            </a:r>
          </a:p>
        </p:txBody>
      </p:sp>
      <p:sp>
        <p:nvSpPr>
          <p:cNvPr id="16" name="TextBox 15"/>
          <p:cNvSpPr txBox="1"/>
          <p:nvPr/>
        </p:nvSpPr>
        <p:spPr bwMode="auto">
          <a:xfrm>
            <a:off x="194872" y="5334101"/>
            <a:ext cx="8754321"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b="1" dirty="0" smtClean="0">
                <a:latin typeface="Arev Sans" pitchFamily="34" charset="0"/>
                <a:ea typeface="Arev Sans" pitchFamily="34" charset="0"/>
                <a:cs typeface="Arev sans bold" pitchFamily="34" charset="0"/>
              </a:rPr>
              <a:t>Many </a:t>
            </a:r>
            <a:r>
              <a:rPr lang="en-US" dirty="0" smtClean="0">
                <a:latin typeface="Arev Sans" pitchFamily="34" charset="0"/>
                <a:ea typeface="Arev Sans" pitchFamily="34" charset="0"/>
                <a:cs typeface="Arev sans bold" pitchFamily="34" charset="0"/>
              </a:rPr>
              <a:t>other fundamental CSP and graph probs.</a:t>
            </a:r>
            <a:endParaRPr lang="en-US" i="1" dirty="0" smtClean="0">
              <a:latin typeface="Arev Sans" pitchFamily="34" charset="0"/>
              <a:ea typeface="Arev Sans" pitchFamily="34" charset="0"/>
              <a:cs typeface="Arev sans bold" pitchFamily="34" charset="0"/>
            </a:endParaRPr>
          </a:p>
        </p:txBody>
      </p:sp>
    </p:spTree>
    <p:extLst>
      <p:ext uri="{BB962C8B-B14F-4D97-AF65-F5344CB8AC3E}">
        <p14:creationId xmlns:p14="http://schemas.microsoft.com/office/powerpoint/2010/main" val="272620721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0" grpId="0"/>
      <p:bldP spid="11"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bwMode="auto">
          <a:xfrm>
            <a:off x="743892" y="171551"/>
            <a:ext cx="76562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sz="4000" b="1" dirty="0" smtClean="0">
                <a:solidFill>
                  <a:srgbClr val="FFFF00"/>
                </a:solidFill>
                <a:latin typeface="Arev Sans" pitchFamily="34" charset="0"/>
                <a:ea typeface="Arev Sans" pitchFamily="34" charset="0"/>
                <a:cs typeface="Arev sans bold" pitchFamily="34" charset="0"/>
              </a:rPr>
              <a:t>UG(</a:t>
            </a:r>
            <a:r>
              <a:rPr lang="el-GR" sz="4000" b="1" dirty="0" smtClean="0">
                <a:solidFill>
                  <a:srgbClr val="FFFF00"/>
                </a:solidFill>
                <a:latin typeface="Arev Sans" pitchFamily="34" charset="0"/>
                <a:ea typeface="Arev Sans" pitchFamily="34" charset="0"/>
                <a:cs typeface="Arev sans bold" pitchFamily="34" charset="0"/>
              </a:rPr>
              <a:t>ϵ</a:t>
            </a:r>
            <a:r>
              <a:rPr lang="en-US" sz="4000" b="1" dirty="0" smtClean="0">
                <a:solidFill>
                  <a:srgbClr val="FFFF00"/>
                </a:solidFill>
                <a:latin typeface="Arev Sans" pitchFamily="34" charset="0"/>
                <a:ea typeface="Arev Sans" pitchFamily="34" charset="0"/>
                <a:cs typeface="Arev sans bold" pitchFamily="34" charset="0"/>
              </a:rPr>
              <a:t>)</a:t>
            </a:r>
            <a:r>
              <a:rPr lang="en-US" sz="3600" dirty="0" smtClean="0">
                <a:solidFill>
                  <a:srgbClr val="FFFF00"/>
                </a:solidFill>
                <a:latin typeface="Arev Sans" pitchFamily="34" charset="0"/>
                <a:ea typeface="Arev Sans" pitchFamily="34" charset="0"/>
                <a:cs typeface="Arev sans bold" pitchFamily="34" charset="0"/>
              </a:rPr>
              <a:t>  </a:t>
            </a:r>
            <a:r>
              <a:rPr lang="en-US" sz="3200" dirty="0" smtClean="0">
                <a:solidFill>
                  <a:srgbClr val="FFFF00"/>
                </a:solidFill>
                <a:latin typeface="Arev Sans" pitchFamily="34" charset="0"/>
                <a:ea typeface="Arev Sans" pitchFamily="34" charset="0"/>
                <a:cs typeface="Arev sans bold" pitchFamily="34" charset="0"/>
              </a:rPr>
              <a:t>as a Grand Unified Theory?</a:t>
            </a:r>
            <a:endParaRPr lang="en-US" sz="3600" dirty="0" smtClean="0">
              <a:solidFill>
                <a:srgbClr val="FFFF00"/>
              </a:solidFill>
              <a:latin typeface="Arev Sans" pitchFamily="34" charset="0"/>
              <a:ea typeface="Arev Sans" pitchFamily="34" charset="0"/>
              <a:cs typeface="Arev sans bold" pitchFamily="34" charset="0"/>
            </a:endParaRPr>
          </a:p>
        </p:txBody>
      </p:sp>
      <p:sp>
        <p:nvSpPr>
          <p:cNvPr id="2" name="TextBox 1"/>
          <p:cNvSpPr txBox="1"/>
          <p:nvPr/>
        </p:nvSpPr>
        <p:spPr bwMode="auto">
          <a:xfrm>
            <a:off x="258986" y="1451710"/>
            <a:ext cx="1234633"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Input:</a:t>
            </a:r>
          </a:p>
        </p:txBody>
      </p:sp>
      <p:sp>
        <p:nvSpPr>
          <p:cNvPr id="15" name="TextBox 14"/>
          <p:cNvSpPr txBox="1"/>
          <p:nvPr/>
        </p:nvSpPr>
        <p:spPr bwMode="auto">
          <a:xfrm>
            <a:off x="258986" y="5092933"/>
            <a:ext cx="1140056"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Task:</a:t>
            </a:r>
          </a:p>
        </p:txBody>
      </p:sp>
      <p:sp>
        <p:nvSpPr>
          <p:cNvPr id="16" name="TextBox 15"/>
          <p:cNvSpPr txBox="1"/>
          <p:nvPr/>
        </p:nvSpPr>
        <p:spPr bwMode="auto">
          <a:xfrm>
            <a:off x="2079944" y="5092933"/>
            <a:ext cx="6038833"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Output an assignment satisfying</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at least 1/2 of the equations.</a:t>
            </a:r>
          </a:p>
        </p:txBody>
      </p:sp>
      <p:grpSp>
        <p:nvGrpSpPr>
          <p:cNvPr id="3" name="Group 2"/>
          <p:cNvGrpSpPr/>
          <p:nvPr/>
        </p:nvGrpSpPr>
        <p:grpSpPr>
          <a:xfrm>
            <a:off x="2079944" y="1451710"/>
            <a:ext cx="6793848" cy="1236308"/>
            <a:chOff x="2079944" y="1261210"/>
            <a:chExt cx="6793848" cy="1236308"/>
          </a:xfrm>
        </p:grpSpPr>
        <p:sp>
          <p:nvSpPr>
            <p:cNvPr id="14" name="TextBox 13"/>
            <p:cNvSpPr txBox="1"/>
            <p:nvPr/>
          </p:nvSpPr>
          <p:spPr bwMode="auto">
            <a:xfrm>
              <a:off x="2079944" y="1261210"/>
              <a:ext cx="6793848"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List of 2-vbl equations over integers:</a:t>
              </a:r>
            </a:p>
          </p:txBody>
        </p:sp>
        <p:sp>
          <p:nvSpPr>
            <p:cNvPr id="13" name="TextBox 12"/>
            <p:cNvSpPr txBox="1"/>
            <p:nvPr/>
          </p:nvSpPr>
          <p:spPr bwMode="auto">
            <a:xfrm>
              <a:off x="2079944" y="1888120"/>
              <a:ext cx="6638356"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x</a:t>
              </a:r>
              <a:r>
                <a:rPr lang="en-US" baseline="-25000" dirty="0" smtClean="0">
                  <a:latin typeface="Arev Sans" pitchFamily="34" charset="0"/>
                  <a:ea typeface="Arev Sans" pitchFamily="34" charset="0"/>
                  <a:cs typeface="Arev sans bold" pitchFamily="34" charset="0"/>
                </a:rPr>
                <a:t>1</a:t>
              </a:r>
              <a:r>
                <a:rPr lang="en-US" dirty="0" smtClean="0">
                  <a:latin typeface="Arev Sans" pitchFamily="34" charset="0"/>
                  <a:ea typeface="Arev Sans" pitchFamily="34" charset="0"/>
                  <a:cs typeface="Arev sans bold" pitchFamily="34" charset="0"/>
                </a:rPr>
                <a:t>−x</a:t>
              </a:r>
              <a:r>
                <a:rPr lang="en-US" baseline="-25000" dirty="0" smtClean="0">
                  <a:latin typeface="Arev Sans" pitchFamily="34" charset="0"/>
                  <a:ea typeface="Arev Sans" pitchFamily="34" charset="0"/>
                  <a:cs typeface="Arev sans bold" pitchFamily="34" charset="0"/>
                </a:rPr>
                <a:t>2</a:t>
              </a:r>
              <a:r>
                <a:rPr lang="en-US" dirty="0" smtClean="0">
                  <a:latin typeface="Arev Sans" pitchFamily="34" charset="0"/>
                  <a:ea typeface="Arev Sans" pitchFamily="34" charset="0"/>
                  <a:cs typeface="Arev sans bold" pitchFamily="34" charset="0"/>
                </a:rPr>
                <a:t>=10</a:t>
              </a:r>
              <a:r>
                <a:rPr lang="en-US" dirty="0">
                  <a:latin typeface="Arev Sans" pitchFamily="34" charset="0"/>
                  <a:ea typeface="Arev Sans" pitchFamily="34" charset="0"/>
                  <a:cs typeface="Arev sans bold" pitchFamily="34" charset="0"/>
                </a:rPr>
                <a:t>, </a:t>
              </a:r>
              <a:r>
                <a:rPr lang="en-US" dirty="0" smtClean="0">
                  <a:latin typeface="Arev Sans" pitchFamily="34" charset="0"/>
                  <a:ea typeface="Arev Sans" pitchFamily="34" charset="0"/>
                  <a:cs typeface="Arev sans bold" pitchFamily="34" charset="0"/>
                </a:rPr>
                <a:t> x</a:t>
              </a:r>
              <a:r>
                <a:rPr lang="en-US" baseline="-25000" dirty="0" smtClean="0">
                  <a:latin typeface="Arev Sans" pitchFamily="34" charset="0"/>
                  <a:ea typeface="Arev Sans" pitchFamily="34" charset="0"/>
                  <a:cs typeface="Arev sans bold" pitchFamily="34" charset="0"/>
                </a:rPr>
                <a:t>1</a:t>
              </a:r>
              <a:r>
                <a:rPr lang="en-US" dirty="0" smtClean="0">
                  <a:latin typeface="Arev Sans" pitchFamily="34" charset="0"/>
                  <a:ea typeface="Arev Sans" pitchFamily="34" charset="0"/>
                  <a:cs typeface="Arev sans bold" pitchFamily="34" charset="0"/>
                </a:rPr>
                <a:t>−x</a:t>
              </a:r>
              <a:r>
                <a:rPr lang="en-US" baseline="-25000" dirty="0" smtClean="0">
                  <a:latin typeface="Arev Sans" pitchFamily="34" charset="0"/>
                  <a:ea typeface="Arev Sans" pitchFamily="34" charset="0"/>
                  <a:cs typeface="Arev sans bold" pitchFamily="34" charset="0"/>
                </a:rPr>
                <a:t>5</a:t>
              </a:r>
              <a:r>
                <a:rPr lang="en-US" dirty="0" smtClean="0">
                  <a:latin typeface="Arev Sans" pitchFamily="34" charset="0"/>
                  <a:ea typeface="Arev Sans" pitchFamily="34" charset="0"/>
                  <a:cs typeface="Arev sans bold" pitchFamily="34" charset="0"/>
                </a:rPr>
                <a:t>=2,  x</a:t>
              </a:r>
              <a:r>
                <a:rPr lang="en-US" baseline="-25000" dirty="0" smtClean="0">
                  <a:latin typeface="Arev Sans" pitchFamily="34" charset="0"/>
                  <a:ea typeface="Arev Sans" pitchFamily="34" charset="0"/>
                  <a:cs typeface="Arev sans bold" pitchFamily="34" charset="0"/>
                </a:rPr>
                <a:t>3</a:t>
              </a:r>
              <a:r>
                <a:rPr lang="en-US" dirty="0" smtClean="0">
                  <a:latin typeface="Arev Sans" pitchFamily="34" charset="0"/>
                  <a:ea typeface="Arev Sans" pitchFamily="34" charset="0"/>
                  <a:cs typeface="Arev sans bold" pitchFamily="34" charset="0"/>
                </a:rPr>
                <a:t>−x</a:t>
              </a:r>
              <a:r>
                <a:rPr lang="en-US" baseline="-25000" dirty="0" smtClean="0">
                  <a:latin typeface="Arev Sans" pitchFamily="34" charset="0"/>
                  <a:ea typeface="Arev Sans" pitchFamily="34" charset="0"/>
                  <a:cs typeface="Arev sans bold" pitchFamily="34" charset="0"/>
                </a:rPr>
                <a:t>15</a:t>
              </a:r>
              <a:r>
                <a:rPr lang="en-US" dirty="0" smtClean="0">
                  <a:latin typeface="Arev Sans" pitchFamily="34" charset="0"/>
                  <a:ea typeface="Arev Sans" pitchFamily="34" charset="0"/>
                  <a:cs typeface="Arev sans bold" pitchFamily="34" charset="0"/>
                </a:rPr>
                <a:t>=5,  …</a:t>
              </a:r>
            </a:p>
          </p:txBody>
        </p:sp>
      </p:grpSp>
      <p:sp>
        <p:nvSpPr>
          <p:cNvPr id="17" name="TextBox 16"/>
          <p:cNvSpPr txBox="1"/>
          <p:nvPr/>
        </p:nvSpPr>
        <p:spPr bwMode="auto">
          <a:xfrm>
            <a:off x="258986" y="3310422"/>
            <a:ext cx="1745991" cy="56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Promise:</a:t>
            </a:r>
          </a:p>
        </p:txBody>
      </p:sp>
      <p:sp>
        <p:nvSpPr>
          <p:cNvPr id="19" name="TextBox 18"/>
          <p:cNvSpPr txBox="1"/>
          <p:nvPr/>
        </p:nvSpPr>
        <p:spPr bwMode="auto">
          <a:xfrm>
            <a:off x="2079944" y="3327245"/>
            <a:ext cx="6843540"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There’s an assignment satisfying</a:t>
            </a:r>
            <a:br>
              <a:rPr lang="en-US" dirty="0" smtClean="0">
                <a:latin typeface="Arev Sans" pitchFamily="34" charset="0"/>
                <a:ea typeface="Arev Sans" pitchFamily="34" charset="0"/>
                <a:cs typeface="Arev sans bold" pitchFamily="34" charset="0"/>
              </a:rPr>
            </a:br>
            <a:r>
              <a:rPr lang="en-US" dirty="0" smtClean="0">
                <a:solidFill>
                  <a:srgbClr val="FFFF00"/>
                </a:solidFill>
                <a:latin typeface="Arev Sans" pitchFamily="34" charset="0"/>
                <a:ea typeface="Arev Sans" pitchFamily="34" charset="0"/>
                <a:cs typeface="Arev sans bold" pitchFamily="34" charset="0"/>
              </a:rPr>
              <a:t>all but an </a:t>
            </a:r>
            <a:r>
              <a:rPr lang="el-GR" b="1" dirty="0" smtClean="0">
                <a:solidFill>
                  <a:srgbClr val="FFFF00"/>
                </a:solidFill>
                <a:latin typeface="Arev Sans" pitchFamily="34" charset="0"/>
                <a:ea typeface="Arev Sans" pitchFamily="34" charset="0"/>
                <a:cs typeface="Arev sans bold" pitchFamily="34" charset="0"/>
              </a:rPr>
              <a:t>ϵ</a:t>
            </a:r>
            <a:r>
              <a:rPr lang="en-US" dirty="0" smtClean="0">
                <a:solidFill>
                  <a:srgbClr val="FFFF00"/>
                </a:solidFill>
                <a:latin typeface="Arev Sans" pitchFamily="34" charset="0"/>
                <a:ea typeface="Arev Sans" pitchFamily="34" charset="0"/>
                <a:cs typeface="Arev sans bold" pitchFamily="34" charset="0"/>
              </a:rPr>
              <a:t> fraction</a:t>
            </a:r>
            <a:r>
              <a:rPr lang="en-US" dirty="0" smtClean="0">
                <a:latin typeface="Arev Sans" pitchFamily="34" charset="0"/>
                <a:ea typeface="Arev Sans" pitchFamily="34" charset="0"/>
                <a:cs typeface="Arev sans bold" pitchFamily="34" charset="0"/>
              </a:rPr>
              <a:t> of the equations.</a:t>
            </a:r>
          </a:p>
        </p:txBody>
      </p:sp>
    </p:spTree>
    <p:extLst>
      <p:ext uri="{BB962C8B-B14F-4D97-AF65-F5344CB8AC3E}">
        <p14:creationId xmlns:p14="http://schemas.microsoft.com/office/powerpoint/2010/main" val="5216470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5" grpId="0"/>
      <p:bldP spid="16" grpId="0"/>
      <p:bldP spid="17"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bwMode="auto">
          <a:xfrm>
            <a:off x="743892" y="171551"/>
            <a:ext cx="76562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sz="4000" b="1" dirty="0" smtClean="0">
                <a:solidFill>
                  <a:srgbClr val="FFFF00"/>
                </a:solidFill>
                <a:latin typeface="Arev Sans" pitchFamily="34" charset="0"/>
                <a:ea typeface="Arev Sans" pitchFamily="34" charset="0"/>
                <a:cs typeface="Arev sans bold" pitchFamily="34" charset="0"/>
              </a:rPr>
              <a:t>UG(</a:t>
            </a:r>
            <a:r>
              <a:rPr lang="el-GR" sz="4000" b="1" dirty="0" smtClean="0">
                <a:solidFill>
                  <a:srgbClr val="FFFF00"/>
                </a:solidFill>
                <a:latin typeface="Arev Sans" pitchFamily="34" charset="0"/>
                <a:ea typeface="Arev Sans" pitchFamily="34" charset="0"/>
                <a:cs typeface="Arev sans bold" pitchFamily="34" charset="0"/>
              </a:rPr>
              <a:t>ϵ</a:t>
            </a:r>
            <a:r>
              <a:rPr lang="en-US" sz="4000" b="1" dirty="0" smtClean="0">
                <a:solidFill>
                  <a:srgbClr val="FFFF00"/>
                </a:solidFill>
                <a:latin typeface="Arev Sans" pitchFamily="34" charset="0"/>
                <a:ea typeface="Arev Sans" pitchFamily="34" charset="0"/>
                <a:cs typeface="Arev sans bold" pitchFamily="34" charset="0"/>
              </a:rPr>
              <a:t>)</a:t>
            </a:r>
            <a:r>
              <a:rPr lang="en-US" sz="3600" dirty="0" smtClean="0">
                <a:solidFill>
                  <a:srgbClr val="FFFF00"/>
                </a:solidFill>
                <a:latin typeface="Arev Sans" pitchFamily="34" charset="0"/>
                <a:ea typeface="Arev Sans" pitchFamily="34" charset="0"/>
                <a:cs typeface="Arev sans bold" pitchFamily="34" charset="0"/>
              </a:rPr>
              <a:t>  </a:t>
            </a:r>
            <a:r>
              <a:rPr lang="en-US" sz="3200" dirty="0" smtClean="0">
                <a:solidFill>
                  <a:srgbClr val="FFFF00"/>
                </a:solidFill>
                <a:latin typeface="Arev Sans" pitchFamily="34" charset="0"/>
                <a:ea typeface="Arev Sans" pitchFamily="34" charset="0"/>
                <a:cs typeface="Arev sans bold" pitchFamily="34" charset="0"/>
              </a:rPr>
              <a:t>as a Grand Unified Theory?</a:t>
            </a:r>
            <a:endParaRPr lang="en-US" sz="3600" dirty="0" smtClean="0">
              <a:solidFill>
                <a:srgbClr val="FFFF00"/>
              </a:solidFill>
              <a:latin typeface="Arev Sans" pitchFamily="34" charset="0"/>
              <a:ea typeface="Arev Sans" pitchFamily="34" charset="0"/>
              <a:cs typeface="Arev sans bold" pitchFamily="34" charset="0"/>
            </a:endParaRPr>
          </a:p>
        </p:txBody>
      </p:sp>
      <p:sp>
        <p:nvSpPr>
          <p:cNvPr id="2" name="TextBox 1"/>
          <p:cNvSpPr txBox="1"/>
          <p:nvPr/>
        </p:nvSpPr>
        <p:spPr bwMode="auto">
          <a:xfrm>
            <a:off x="258986" y="1451710"/>
            <a:ext cx="8622873"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solidFill>
                  <a:srgbClr val="FFFF00"/>
                </a:solidFill>
                <a:latin typeface="Arev Sans" pitchFamily="34" charset="0"/>
                <a:ea typeface="Arev Sans" pitchFamily="34" charset="0"/>
                <a:cs typeface="Arev sans bold" pitchFamily="34" charset="0"/>
              </a:rPr>
              <a:t>The following are* </a:t>
            </a:r>
            <a:r>
              <a:rPr lang="en-US" b="1" dirty="0" smtClean="0">
                <a:solidFill>
                  <a:srgbClr val="FFFF00"/>
                </a:solidFill>
                <a:latin typeface="Arev Sans" pitchFamily="34" charset="0"/>
                <a:ea typeface="Arev Sans" pitchFamily="34" charset="0"/>
                <a:cs typeface="Arev sans bold" pitchFamily="34" charset="0"/>
              </a:rPr>
              <a:t>at least as hard </a:t>
            </a:r>
            <a:r>
              <a:rPr lang="en-US" dirty="0" smtClean="0">
                <a:solidFill>
                  <a:srgbClr val="FFFF00"/>
                </a:solidFill>
                <a:latin typeface="Arev Sans" pitchFamily="34" charset="0"/>
                <a:ea typeface="Arev Sans" pitchFamily="34" charset="0"/>
                <a:cs typeface="Arev sans bold" pitchFamily="34" charset="0"/>
              </a:rPr>
              <a:t>as </a:t>
            </a:r>
            <a:r>
              <a:rPr lang="en-US" b="1" dirty="0" smtClean="0">
                <a:solidFill>
                  <a:srgbClr val="FFFF00"/>
                </a:solidFill>
                <a:latin typeface="Arev Sans" pitchFamily="34" charset="0"/>
                <a:ea typeface="Arev Sans" pitchFamily="34" charset="0"/>
                <a:cs typeface="Arev sans bold" pitchFamily="34" charset="0"/>
              </a:rPr>
              <a:t>UG(</a:t>
            </a:r>
            <a:r>
              <a:rPr lang="el-GR" b="1" dirty="0" smtClean="0">
                <a:solidFill>
                  <a:srgbClr val="FFFF00"/>
                </a:solidFill>
                <a:latin typeface="Arev Sans" pitchFamily="34" charset="0"/>
                <a:ea typeface="Arev Sans" pitchFamily="34" charset="0"/>
                <a:cs typeface="Arev sans bold" pitchFamily="34" charset="0"/>
              </a:rPr>
              <a:t>ϵ</a:t>
            </a:r>
            <a:r>
              <a:rPr lang="en-US" b="1" dirty="0" smtClean="0">
                <a:solidFill>
                  <a:srgbClr val="FFFF00"/>
                </a:solidFill>
                <a:latin typeface="Arev Sans" pitchFamily="34" charset="0"/>
                <a:ea typeface="Arev Sans" pitchFamily="34" charset="0"/>
                <a:cs typeface="Arev sans bold" pitchFamily="34" charset="0"/>
              </a:rPr>
              <a:t>)</a:t>
            </a:r>
            <a:r>
              <a:rPr lang="en-US" dirty="0" smtClean="0">
                <a:solidFill>
                  <a:srgbClr val="FFFF00"/>
                </a:solidFill>
                <a:latin typeface="Arev Sans" pitchFamily="34" charset="0"/>
                <a:ea typeface="Arev Sans" pitchFamily="34" charset="0"/>
                <a:cs typeface="Arev sans bold" pitchFamily="34" charset="0"/>
                <a:sym typeface="Wingdings" pitchFamily="2" charset="2"/>
              </a:rPr>
              <a:t>:</a:t>
            </a:r>
            <a:endParaRPr lang="en-US" dirty="0" smtClean="0">
              <a:solidFill>
                <a:srgbClr val="FFFF00"/>
              </a:solidFill>
              <a:latin typeface="Arev Sans" pitchFamily="34" charset="0"/>
              <a:ea typeface="Arev Sans" pitchFamily="34" charset="0"/>
              <a:cs typeface="Arev sans bold" pitchFamily="34" charset="0"/>
            </a:endParaRPr>
          </a:p>
        </p:txBody>
      </p:sp>
      <p:sp>
        <p:nvSpPr>
          <p:cNvPr id="14" name="TextBox 13"/>
          <p:cNvSpPr txBox="1"/>
          <p:nvPr/>
        </p:nvSpPr>
        <p:spPr bwMode="auto">
          <a:xfrm>
            <a:off x="213044" y="2439563"/>
            <a:ext cx="8845691" cy="408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sz="2400" dirty="0" smtClean="0">
                <a:latin typeface="Arev Sans" pitchFamily="34" charset="0"/>
                <a:ea typeface="Arev Sans" pitchFamily="34" charset="0"/>
                <a:cs typeface="Arev sans bold" pitchFamily="34" charset="0"/>
              </a:rPr>
              <a:t>Solving Balanced-Separator to w/i factor 100 of optimal.</a:t>
            </a:r>
          </a:p>
          <a:p>
            <a:pPr eaLnBrk="1" hangingPunct="1">
              <a:lnSpc>
                <a:spcPct val="120000"/>
              </a:lnSpc>
            </a:pPr>
            <a:endParaRPr lang="en-US" sz="2400" dirty="0" smtClean="0">
              <a:latin typeface="Arev Sans" pitchFamily="34" charset="0"/>
              <a:ea typeface="Arev Sans" pitchFamily="34" charset="0"/>
              <a:cs typeface="Arev sans bold" pitchFamily="34" charset="0"/>
            </a:endParaRPr>
          </a:p>
          <a:p>
            <a:pPr eaLnBrk="1" hangingPunct="1">
              <a:lnSpc>
                <a:spcPct val="120000"/>
              </a:lnSpc>
            </a:pPr>
            <a:r>
              <a:rPr lang="en-US" sz="2400" dirty="0" smtClean="0">
                <a:latin typeface="Arev Sans" pitchFamily="34" charset="0"/>
                <a:ea typeface="Arev Sans" pitchFamily="34" charset="0"/>
                <a:cs typeface="Arev sans bold" pitchFamily="34" charset="0"/>
              </a:rPr>
              <a:t>Finding 2Sat solutions where # of unsatisfied clauses </a:t>
            </a:r>
            <a:br>
              <a:rPr lang="en-US" sz="2400" dirty="0" smtClean="0">
                <a:latin typeface="Arev Sans" pitchFamily="34" charset="0"/>
                <a:ea typeface="Arev Sans" pitchFamily="34" charset="0"/>
                <a:cs typeface="Arev sans bold" pitchFamily="34" charset="0"/>
              </a:rPr>
            </a:br>
            <a:r>
              <a:rPr lang="en-US" sz="2400" dirty="0" smtClean="0">
                <a:latin typeface="Arev Sans" pitchFamily="34" charset="0"/>
                <a:ea typeface="Arev Sans" pitchFamily="34" charset="0"/>
                <a:cs typeface="Arev sans bold" pitchFamily="34" charset="0"/>
              </a:rPr>
              <a:t>       </a:t>
            </a:r>
            <a:r>
              <a:rPr lang="en-US" sz="1000" dirty="0" smtClean="0">
                <a:latin typeface="Arev Sans" pitchFamily="34" charset="0"/>
                <a:ea typeface="Arev Sans" pitchFamily="34" charset="0"/>
                <a:cs typeface="Arev sans bold" pitchFamily="34" charset="0"/>
              </a:rPr>
              <a:t> </a:t>
            </a:r>
            <a:r>
              <a:rPr lang="en-US" sz="2400" dirty="0" smtClean="0">
                <a:latin typeface="Arev Sans" pitchFamily="34" charset="0"/>
                <a:ea typeface="Arev Sans" pitchFamily="34" charset="0"/>
                <a:cs typeface="Arev sans bold" pitchFamily="34" charset="0"/>
              </a:rPr>
              <a:t>is at most 100× optimal # of unsatisfied clauses.</a:t>
            </a:r>
          </a:p>
          <a:p>
            <a:pPr eaLnBrk="1" hangingPunct="1">
              <a:lnSpc>
                <a:spcPct val="120000"/>
              </a:lnSpc>
            </a:pPr>
            <a:endParaRPr lang="en-US" sz="2400" dirty="0">
              <a:latin typeface="Arev Sans" pitchFamily="34" charset="0"/>
              <a:ea typeface="Arev Sans" pitchFamily="34" charset="0"/>
              <a:cs typeface="Arev sans bold" pitchFamily="34" charset="0"/>
            </a:endParaRPr>
          </a:p>
          <a:p>
            <a:pPr eaLnBrk="1" hangingPunct="1">
              <a:lnSpc>
                <a:spcPct val="120000"/>
              </a:lnSpc>
            </a:pPr>
            <a:r>
              <a:rPr lang="en-US" sz="2400" dirty="0" smtClean="0">
                <a:latin typeface="Arev Sans" pitchFamily="34" charset="0"/>
                <a:ea typeface="Arev Sans" pitchFamily="34" charset="0"/>
                <a:cs typeface="Arev sans bold" pitchFamily="34" charset="0"/>
              </a:rPr>
              <a:t>Coloring a 3-colorable graph using 1000 colors.</a:t>
            </a:r>
          </a:p>
          <a:p>
            <a:pPr eaLnBrk="1" hangingPunct="1">
              <a:lnSpc>
                <a:spcPct val="120000"/>
              </a:lnSpc>
            </a:pPr>
            <a:endParaRPr lang="en-US" sz="2400" dirty="0">
              <a:latin typeface="Arev Sans" pitchFamily="34" charset="0"/>
              <a:ea typeface="Arev Sans" pitchFamily="34" charset="0"/>
              <a:cs typeface="Arev sans bold" pitchFamily="34" charset="0"/>
            </a:endParaRPr>
          </a:p>
          <a:p>
            <a:pPr eaLnBrk="1" hangingPunct="1">
              <a:lnSpc>
                <a:spcPct val="120000"/>
              </a:lnSpc>
            </a:pPr>
            <a:r>
              <a:rPr lang="en-US" sz="2400" b="1" dirty="0" smtClean="0">
                <a:latin typeface="Arev Sans" pitchFamily="34" charset="0"/>
                <a:ea typeface="Arev Sans" pitchFamily="34" charset="0"/>
                <a:cs typeface="Arev sans bold" pitchFamily="34" charset="0"/>
              </a:rPr>
              <a:t>Doing better than we currently know how to do</a:t>
            </a:r>
            <a:br>
              <a:rPr lang="en-US" sz="2400" b="1" dirty="0" smtClean="0">
                <a:latin typeface="Arev Sans" pitchFamily="34" charset="0"/>
                <a:ea typeface="Arev Sans" pitchFamily="34" charset="0"/>
                <a:cs typeface="Arev sans bold" pitchFamily="34" charset="0"/>
              </a:rPr>
            </a:br>
            <a:r>
              <a:rPr lang="en-US" sz="2400" b="1" dirty="0" smtClean="0">
                <a:latin typeface="Arev Sans" pitchFamily="34" charset="0"/>
                <a:ea typeface="Arev Sans" pitchFamily="34" charset="0"/>
                <a:cs typeface="Arev sans bold" pitchFamily="34" charset="0"/>
              </a:rPr>
              <a:t>   </a:t>
            </a:r>
            <a:r>
              <a:rPr lang="en-US" sz="2400" dirty="0" smtClean="0">
                <a:latin typeface="Arev Sans" pitchFamily="34" charset="0"/>
                <a:ea typeface="Arev Sans" pitchFamily="34" charset="0"/>
                <a:cs typeface="Arev sans bold" pitchFamily="34" charset="0"/>
              </a:rPr>
              <a:t>on many </a:t>
            </a:r>
            <a:r>
              <a:rPr lang="en-US" sz="2400" dirty="0">
                <a:latin typeface="Arev Sans" pitchFamily="34" charset="0"/>
                <a:ea typeface="Arev Sans" pitchFamily="34" charset="0"/>
                <a:cs typeface="Arev sans bold" pitchFamily="34" charset="0"/>
              </a:rPr>
              <a:t>other fundamental CSP and graph </a:t>
            </a:r>
            <a:r>
              <a:rPr lang="en-US" sz="2400" dirty="0" smtClean="0">
                <a:latin typeface="Arev Sans" pitchFamily="34" charset="0"/>
                <a:ea typeface="Arev Sans" pitchFamily="34" charset="0"/>
                <a:cs typeface="Arev sans bold" pitchFamily="34" charset="0"/>
              </a:rPr>
              <a:t>problems.</a:t>
            </a:r>
            <a:endParaRPr lang="en-US" sz="2400" i="1" dirty="0">
              <a:latin typeface="Arev Sans" pitchFamily="34" charset="0"/>
              <a:ea typeface="Arev Sans" pitchFamily="34" charset="0"/>
              <a:cs typeface="Arev sans bold" pitchFamily="34" charset="0"/>
            </a:endParaRPr>
          </a:p>
        </p:txBody>
      </p:sp>
    </p:spTree>
    <p:extLst>
      <p:ext uri="{BB962C8B-B14F-4D97-AF65-F5344CB8AC3E}">
        <p14:creationId xmlns:p14="http://schemas.microsoft.com/office/powerpoint/2010/main" val="1429791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500"/>
                                        <p:tgtEl>
                                          <p:spTgt spid="14">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animEffect transition="in" filter="fade">
                                      <p:cBhvr>
                                        <p:cTn id="15" dur="500"/>
                                        <p:tgtEl>
                                          <p:spTgt spid="14">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4">
                                            <p:txEl>
                                              <p:pRg st="4" end="4"/>
                                            </p:txEl>
                                          </p:spTgt>
                                        </p:tgtEl>
                                        <p:attrNameLst>
                                          <p:attrName>style.visibility</p:attrName>
                                        </p:attrNameLst>
                                      </p:cBhvr>
                                      <p:to>
                                        <p:strVal val="visible"/>
                                      </p:to>
                                    </p:set>
                                    <p:animEffect transition="in" filter="fade">
                                      <p:cBhvr>
                                        <p:cTn id="18" dur="500"/>
                                        <p:tgtEl>
                                          <p:spTgt spid="1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xEl>
                                              <p:pRg st="6" end="6"/>
                                            </p:txEl>
                                          </p:spTgt>
                                        </p:tgtEl>
                                        <p:attrNameLst>
                                          <p:attrName>style.visibility</p:attrName>
                                        </p:attrNameLst>
                                      </p:cBhvr>
                                      <p:to>
                                        <p:strVal val="visible"/>
                                      </p:to>
                                    </p:set>
                                    <p:animEffect transition="in" filter="fade">
                                      <p:cBhvr>
                                        <p:cTn id="21"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bwMode="auto">
          <a:xfrm>
            <a:off x="1094954" y="171551"/>
            <a:ext cx="6954148"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algn="ctr" eaLnBrk="1" hangingPunct="1">
              <a:lnSpc>
                <a:spcPct val="120000"/>
              </a:lnSpc>
            </a:pPr>
            <a:r>
              <a:rPr lang="en-US" sz="3600" dirty="0" smtClean="0">
                <a:solidFill>
                  <a:srgbClr val="FFFF00"/>
                </a:solidFill>
                <a:latin typeface="Arev Sans" pitchFamily="34" charset="0"/>
                <a:ea typeface="Arev Sans" pitchFamily="34" charset="0"/>
                <a:cs typeface="Arev sans bold" pitchFamily="34" charset="0"/>
              </a:rPr>
              <a:t>So how hard </a:t>
            </a:r>
            <a:r>
              <a:rPr lang="en-US" dirty="0" smtClean="0">
                <a:solidFill>
                  <a:srgbClr val="FFFF00"/>
                </a:solidFill>
                <a:latin typeface="Arev Sans" pitchFamily="34" charset="0"/>
                <a:ea typeface="Arev Sans" pitchFamily="34" charset="0"/>
                <a:cs typeface="Arev sans bold" pitchFamily="34" charset="0"/>
              </a:rPr>
              <a:t>(or easy)</a:t>
            </a:r>
            <a:r>
              <a:rPr lang="en-US" sz="3600" dirty="0" smtClean="0">
                <a:solidFill>
                  <a:srgbClr val="FFFF00"/>
                </a:solidFill>
                <a:latin typeface="Arev Sans" pitchFamily="34" charset="0"/>
                <a:ea typeface="Arev Sans" pitchFamily="34" charset="0"/>
                <a:cs typeface="Arev sans bold" pitchFamily="34" charset="0"/>
              </a:rPr>
              <a:t> is</a:t>
            </a:r>
            <a:r>
              <a:rPr lang="en-US" sz="3200" dirty="0" smtClean="0">
                <a:solidFill>
                  <a:srgbClr val="FFFF00"/>
                </a:solidFill>
                <a:latin typeface="Arev Sans" pitchFamily="34" charset="0"/>
                <a:ea typeface="Arev Sans" pitchFamily="34" charset="0"/>
                <a:cs typeface="Arev sans bold" pitchFamily="34" charset="0"/>
              </a:rPr>
              <a:t> </a:t>
            </a:r>
            <a:r>
              <a:rPr lang="en-US" sz="3200" b="1" dirty="0" smtClean="0">
                <a:solidFill>
                  <a:srgbClr val="FFFF00"/>
                </a:solidFill>
                <a:latin typeface="Arev Sans" pitchFamily="34" charset="0"/>
                <a:ea typeface="Arev Sans" pitchFamily="34" charset="0"/>
                <a:cs typeface="Arev sans bold" pitchFamily="34" charset="0"/>
              </a:rPr>
              <a:t>UG(</a:t>
            </a:r>
            <a:r>
              <a:rPr lang="el-GR" sz="3200" b="1" dirty="0" smtClean="0">
                <a:solidFill>
                  <a:srgbClr val="FFFF00"/>
                </a:solidFill>
                <a:latin typeface="Arev Sans" pitchFamily="34" charset="0"/>
                <a:ea typeface="Arev Sans" pitchFamily="34" charset="0"/>
                <a:cs typeface="Arev sans bold" pitchFamily="34" charset="0"/>
              </a:rPr>
              <a:t>ϵ</a:t>
            </a:r>
            <a:r>
              <a:rPr lang="en-US" sz="3200" b="1" dirty="0" smtClean="0">
                <a:solidFill>
                  <a:srgbClr val="FFFF00"/>
                </a:solidFill>
                <a:latin typeface="Arev Sans" pitchFamily="34" charset="0"/>
                <a:ea typeface="Arev Sans" pitchFamily="34" charset="0"/>
                <a:cs typeface="Arev sans bold" pitchFamily="34" charset="0"/>
              </a:rPr>
              <a:t>)</a:t>
            </a:r>
            <a:r>
              <a:rPr lang="en-US" sz="3200" dirty="0" smtClean="0">
                <a:solidFill>
                  <a:srgbClr val="FFFF00"/>
                </a:solidFill>
                <a:latin typeface="Arev Sans" pitchFamily="34" charset="0"/>
                <a:ea typeface="Arev Sans" pitchFamily="34" charset="0"/>
                <a:cs typeface="Arev sans bold" pitchFamily="34" charset="0"/>
              </a:rPr>
              <a:t>?</a:t>
            </a:r>
          </a:p>
        </p:txBody>
      </p:sp>
      <p:sp>
        <p:nvSpPr>
          <p:cNvPr id="3" name="TextBox 2"/>
          <p:cNvSpPr txBox="1"/>
          <p:nvPr/>
        </p:nvSpPr>
        <p:spPr bwMode="auto">
          <a:xfrm>
            <a:off x="242444" y="1314551"/>
            <a:ext cx="8316700"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a:t>
            </a:r>
            <a:r>
              <a:rPr lang="en-US" dirty="0" err="1" smtClean="0">
                <a:latin typeface="Arev Sans" pitchFamily="34" charset="0"/>
                <a:ea typeface="Arev Sans" pitchFamily="34" charset="0"/>
                <a:cs typeface="Arev sans bold" pitchFamily="34" charset="0"/>
              </a:rPr>
              <a:t>Khot</a:t>
            </a:r>
            <a:r>
              <a:rPr lang="en-US" dirty="0" smtClean="0">
                <a:latin typeface="Arev Sans" pitchFamily="34" charset="0"/>
                <a:ea typeface="Arev Sans" pitchFamily="34" charset="0"/>
                <a:cs typeface="Arev sans bold" pitchFamily="34" charset="0"/>
              </a:rPr>
              <a:t> ’02]:  Conjectured </a:t>
            </a:r>
            <a:r>
              <a:rPr lang="en-US" dirty="0" smtClean="0">
                <a:latin typeface="Arev Sans" pitchFamily="34" charset="0"/>
                <a:ea typeface="Arev Sans" pitchFamily="34" charset="0"/>
                <a:cs typeface="Arev sans bold" pitchFamily="34" charset="0"/>
              </a:rPr>
              <a:t>that </a:t>
            </a:r>
            <a:r>
              <a:rPr lang="en-US" dirty="0" smtClean="0">
                <a:latin typeface="Arev Sans" pitchFamily="34" charset="0"/>
                <a:ea typeface="Arev Sans" pitchFamily="34" charset="0"/>
                <a:cs typeface="Arev sans bold" pitchFamily="34" charset="0"/>
              </a:rPr>
              <a:t>∀</a:t>
            </a:r>
            <a:r>
              <a:rPr lang="el-GR" dirty="0" smtClean="0">
                <a:latin typeface="Arev Sans" pitchFamily="34" charset="0"/>
                <a:ea typeface="Arev Sans" pitchFamily="34" charset="0"/>
                <a:cs typeface="Arev sans bold" pitchFamily="34" charset="0"/>
              </a:rPr>
              <a:t>ϵ</a:t>
            </a:r>
            <a:r>
              <a:rPr lang="en-US" dirty="0" smtClean="0">
                <a:latin typeface="Arev Sans" pitchFamily="34" charset="0"/>
                <a:ea typeface="Arev Sans" pitchFamily="34" charset="0"/>
                <a:cs typeface="Arev sans bold" pitchFamily="34" charset="0"/>
              </a:rPr>
              <a:t>, it’s NP-hard.</a:t>
            </a:r>
          </a:p>
        </p:txBody>
      </p:sp>
      <p:sp>
        <p:nvSpPr>
          <p:cNvPr id="6" name="TextBox 5"/>
          <p:cNvSpPr txBox="1"/>
          <p:nvPr/>
        </p:nvSpPr>
        <p:spPr bwMode="auto">
          <a:xfrm>
            <a:off x="242444" y="2514701"/>
            <a:ext cx="667522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[ABS’10]:  Solvable in time </a:t>
            </a:r>
            <a:r>
              <a:rPr lang="en-US" dirty="0" smtClean="0">
                <a:solidFill>
                  <a:srgbClr val="FFFF00"/>
                </a:solidFill>
                <a:latin typeface="Arev Sans" pitchFamily="34" charset="0"/>
                <a:ea typeface="Arev Sans" pitchFamily="34" charset="0"/>
                <a:cs typeface="Arev sans bold" pitchFamily="34" charset="0"/>
              </a:rPr>
              <a:t>2</a:t>
            </a:r>
            <a:r>
              <a:rPr lang="en-US" sz="3200" baseline="30000" dirty="0" smtClean="0">
                <a:solidFill>
                  <a:srgbClr val="FFFF00"/>
                </a:solidFill>
                <a:latin typeface="Arev Sans" pitchFamily="34" charset="0"/>
                <a:ea typeface="Arev Sans" pitchFamily="34" charset="0"/>
                <a:cs typeface="Arev sans bold" pitchFamily="34" charset="0"/>
              </a:rPr>
              <a:t>n</a:t>
            </a:r>
            <a:r>
              <a:rPr lang="en-US" sz="3200" baseline="50000" dirty="0" smtClean="0">
                <a:solidFill>
                  <a:srgbClr val="FFFF00"/>
                </a:solidFill>
                <a:latin typeface="Arev Sans" pitchFamily="34" charset="0"/>
                <a:ea typeface="Arev Sans" pitchFamily="34" charset="0"/>
                <a:cs typeface="Arev sans bold" pitchFamily="34" charset="0"/>
              </a:rPr>
              <a:t>O(</a:t>
            </a:r>
            <a:r>
              <a:rPr lang="el-GR" sz="3200" baseline="50000" dirty="0" smtClean="0">
                <a:solidFill>
                  <a:srgbClr val="FFFF00"/>
                </a:solidFill>
                <a:latin typeface="Arev Sans" pitchFamily="34" charset="0"/>
                <a:ea typeface="Arev Sans" pitchFamily="34" charset="0"/>
                <a:cs typeface="Arev sans bold" pitchFamily="34" charset="0"/>
              </a:rPr>
              <a:t>ϵ</a:t>
            </a:r>
            <a:r>
              <a:rPr lang="en-US" baseline="90000" dirty="0" smtClean="0">
                <a:solidFill>
                  <a:srgbClr val="FFFF00"/>
                </a:solidFill>
                <a:latin typeface="Arev Sans" pitchFamily="34" charset="0"/>
                <a:ea typeface="Arev Sans" pitchFamily="34" charset="0"/>
                <a:cs typeface="Arev sans bold" pitchFamily="34" charset="0"/>
              </a:rPr>
              <a:t>1/6</a:t>
            </a:r>
            <a:r>
              <a:rPr lang="en-US" baseline="50000" dirty="0" smtClean="0">
                <a:solidFill>
                  <a:srgbClr val="FFFF00"/>
                </a:solidFill>
                <a:latin typeface="Arev Sans" pitchFamily="34" charset="0"/>
                <a:ea typeface="Arev Sans" pitchFamily="34" charset="0"/>
                <a:cs typeface="Arev sans bold" pitchFamily="34" charset="0"/>
              </a:rPr>
              <a:t>)</a:t>
            </a:r>
            <a:r>
              <a:rPr lang="en-US" dirty="0" smtClean="0">
                <a:latin typeface="Arev Sans" pitchFamily="34" charset="0"/>
                <a:ea typeface="Arev Sans" pitchFamily="34" charset="0"/>
                <a:cs typeface="Arev sans bold" pitchFamily="34" charset="0"/>
              </a:rPr>
              <a:t>.</a:t>
            </a:r>
          </a:p>
        </p:txBody>
      </p:sp>
      <p:sp>
        <p:nvSpPr>
          <p:cNvPr id="7" name="TextBox 6"/>
          <p:cNvSpPr txBox="1"/>
          <p:nvPr/>
        </p:nvSpPr>
        <p:spPr bwMode="auto">
          <a:xfrm>
            <a:off x="242444" y="3257651"/>
            <a:ext cx="8626079"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		</a:t>
            </a:r>
            <a:r>
              <a:rPr lang="en-US" sz="1800" dirty="0" smtClean="0">
                <a:latin typeface="Arev Sans" pitchFamily="34" charset="0"/>
                <a:ea typeface="Arev Sans" pitchFamily="34" charset="0"/>
                <a:cs typeface="Arev sans bold" pitchFamily="34" charset="0"/>
              </a:rPr>
              <a:t> </a:t>
            </a:r>
            <a:r>
              <a:rPr lang="en-US" dirty="0" smtClean="0">
                <a:latin typeface="Arev Sans" pitchFamily="34" charset="0"/>
                <a:ea typeface="Arev Sans" pitchFamily="34" charset="0"/>
                <a:cs typeface="Arev sans bold" pitchFamily="34" charset="0"/>
              </a:rPr>
              <a:t>(Basically about as easy as an </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		</a:t>
            </a:r>
            <a:r>
              <a:rPr lang="en-US" sz="1800" dirty="0" smtClean="0">
                <a:latin typeface="Arev Sans" pitchFamily="34" charset="0"/>
                <a:ea typeface="Arev Sans" pitchFamily="34" charset="0"/>
                <a:cs typeface="Arev sans bold" pitchFamily="34" charset="0"/>
              </a:rPr>
              <a:t> </a:t>
            </a:r>
            <a:r>
              <a:rPr lang="en-US" dirty="0" smtClean="0">
                <a:latin typeface="Arev Sans" pitchFamily="34" charset="0"/>
                <a:ea typeface="Arev Sans" pitchFamily="34" charset="0"/>
                <a:cs typeface="Arev sans bold" pitchFamily="34" charset="0"/>
              </a:rPr>
              <a:t>NP-hard problem could possibly be.)</a:t>
            </a:r>
            <a:endParaRPr lang="en-US" dirty="0" smtClean="0">
              <a:latin typeface="Arev Sans" pitchFamily="34" charset="0"/>
              <a:ea typeface="Arev Sans" pitchFamily="34" charset="0"/>
              <a:cs typeface="Arev sans bold" pitchFamily="34" charset="0"/>
            </a:endParaRPr>
          </a:p>
        </p:txBody>
      </p:sp>
      <p:sp>
        <p:nvSpPr>
          <p:cNvPr id="8" name="TextBox 7"/>
          <p:cNvSpPr txBox="1"/>
          <p:nvPr/>
        </p:nvSpPr>
        <p:spPr bwMode="auto">
          <a:xfrm>
            <a:off x="242444" y="5962751"/>
            <a:ext cx="8781571"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[O</a:t>
            </a:r>
            <a:r>
              <a:rPr lang="en-US" sz="1100" dirty="0" smtClean="0">
                <a:latin typeface="Arev Sans" pitchFamily="34" charset="0"/>
                <a:ea typeface="Arev Sans" pitchFamily="34" charset="0"/>
                <a:cs typeface="Arev sans bold" pitchFamily="34" charset="0"/>
              </a:rPr>
              <a:t> </a:t>
            </a:r>
            <a:r>
              <a:rPr lang="en-US" dirty="0" smtClean="0">
                <a:latin typeface="Arev Sans" pitchFamily="34" charset="0"/>
                <a:ea typeface="Arev Sans" pitchFamily="34" charset="0"/>
                <a:cs typeface="Arev sans bold" pitchFamily="34" charset="0"/>
              </a:rPr>
              <a:t>Wi’12]:  Improved some analysis in [ABS’10].</a:t>
            </a:r>
            <a:endParaRPr lang="en-US" dirty="0" smtClean="0">
              <a:latin typeface="Arev Sans" pitchFamily="34" charset="0"/>
              <a:ea typeface="Arev Sans" pitchFamily="34" charset="0"/>
              <a:cs typeface="Arev sans bold" pitchFamily="34" charset="0"/>
            </a:endParaRPr>
          </a:p>
        </p:txBody>
      </p:sp>
      <p:sp>
        <p:nvSpPr>
          <p:cNvPr id="9" name="TextBox 8"/>
          <p:cNvSpPr txBox="1"/>
          <p:nvPr/>
        </p:nvSpPr>
        <p:spPr bwMode="auto">
          <a:xfrm>
            <a:off x="242444" y="4743652"/>
            <a:ext cx="8404865"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eaLnBrk="1" hangingPunct="1">
              <a:lnSpc>
                <a:spcPct val="120000"/>
              </a:lnSpc>
            </a:pPr>
            <a:r>
              <a:rPr lang="en-US" dirty="0" smtClean="0">
                <a:latin typeface="Arev Sans" pitchFamily="34" charset="0"/>
                <a:ea typeface="Arev Sans" pitchFamily="34" charset="0"/>
                <a:cs typeface="Arev sans bold" pitchFamily="34" charset="0"/>
              </a:rPr>
              <a:t>[O</a:t>
            </a:r>
            <a:r>
              <a:rPr lang="en-US" sz="1100" dirty="0" smtClean="0">
                <a:latin typeface="Arev Sans" pitchFamily="34" charset="0"/>
                <a:ea typeface="Arev Sans" pitchFamily="34" charset="0"/>
                <a:cs typeface="Arev sans bold" pitchFamily="34" charset="0"/>
              </a:rPr>
              <a:t> </a:t>
            </a:r>
            <a:r>
              <a:rPr lang="en-US" dirty="0" smtClean="0">
                <a:latin typeface="Arev Sans" pitchFamily="34" charset="0"/>
                <a:ea typeface="Arev Sans" pitchFamily="34" charset="0"/>
                <a:cs typeface="Arev sans bold" pitchFamily="34" charset="0"/>
              </a:rPr>
              <a:t>Wr’12]:  Showed </a:t>
            </a:r>
            <a:r>
              <a:rPr lang="en-US" b="1" dirty="0" smtClean="0">
                <a:latin typeface="Arev Sans" pitchFamily="34" charset="0"/>
                <a:ea typeface="Arev Sans" pitchFamily="34" charset="0"/>
                <a:cs typeface="Arev sans bold" pitchFamily="34" charset="0"/>
              </a:rPr>
              <a:t>UG(</a:t>
            </a:r>
            <a:r>
              <a:rPr lang="en-US" b="1" dirty="0" smtClean="0">
                <a:solidFill>
                  <a:srgbClr val="FFFF00"/>
                </a:solidFill>
                <a:latin typeface="Arev Sans" pitchFamily="34" charset="0"/>
                <a:ea typeface="Arev Sans" pitchFamily="34" charset="0"/>
                <a:cs typeface="Arev sans bold" pitchFamily="34" charset="0"/>
              </a:rPr>
              <a:t>.4</a:t>
            </a:r>
            <a:r>
              <a:rPr lang="en-US" b="1" dirty="0" smtClean="0">
                <a:latin typeface="Arev Sans" pitchFamily="34" charset="0"/>
                <a:ea typeface="Arev Sans" pitchFamily="34" charset="0"/>
                <a:cs typeface="Arev sans bold" pitchFamily="34" charset="0"/>
              </a:rPr>
              <a:t>)</a:t>
            </a:r>
            <a:r>
              <a:rPr lang="en-US" dirty="0" smtClean="0">
                <a:latin typeface="Arev Sans" pitchFamily="34" charset="0"/>
                <a:ea typeface="Arev Sans" pitchFamily="34" charset="0"/>
                <a:cs typeface="Arev sans bold" pitchFamily="34" charset="0"/>
              </a:rPr>
              <a:t> is NP-hard, </a:t>
            </a:r>
            <a:br>
              <a:rPr lang="en-US" dirty="0" smtClean="0">
                <a:latin typeface="Arev Sans" pitchFamily="34" charset="0"/>
                <a:ea typeface="Arev Sans" pitchFamily="34" charset="0"/>
                <a:cs typeface="Arev sans bold" pitchFamily="34" charset="0"/>
              </a:rPr>
            </a:br>
            <a:r>
              <a:rPr lang="en-US" dirty="0" smtClean="0">
                <a:latin typeface="Arev Sans" pitchFamily="34" charset="0"/>
                <a:ea typeface="Arev Sans" pitchFamily="34" charset="0"/>
                <a:cs typeface="Arev sans bold" pitchFamily="34" charset="0"/>
              </a:rPr>
              <a:t>		  and (probably) requires 2</a:t>
            </a:r>
            <a:r>
              <a:rPr lang="el-GR" baseline="30000" dirty="0" smtClean="0">
                <a:latin typeface="Arev Sans" pitchFamily="34" charset="0"/>
                <a:ea typeface="Arev Sans" pitchFamily="34" charset="0"/>
                <a:cs typeface="Arev sans bold" pitchFamily="34" charset="0"/>
              </a:rPr>
              <a:t>Ω</a:t>
            </a:r>
            <a:r>
              <a:rPr lang="en-US" baseline="30000" dirty="0" smtClean="0">
                <a:latin typeface="Arev Sans" pitchFamily="34" charset="0"/>
                <a:ea typeface="Arev Sans" pitchFamily="34" charset="0"/>
                <a:cs typeface="Arev sans bold" pitchFamily="34" charset="0"/>
              </a:rPr>
              <a:t>(n)</a:t>
            </a:r>
            <a:r>
              <a:rPr lang="en-US" dirty="0" smtClean="0">
                <a:latin typeface="Arev Sans" pitchFamily="34" charset="0"/>
                <a:ea typeface="Arev Sans" pitchFamily="34" charset="0"/>
                <a:cs typeface="Arev sans bold" pitchFamily="34" charset="0"/>
              </a:rPr>
              <a:t> time.</a:t>
            </a:r>
            <a:endParaRPr lang="en-US" dirty="0" smtClean="0">
              <a:latin typeface="Arev Sans" pitchFamily="34" charset="0"/>
              <a:ea typeface="Arev Sans" pitchFamily="34" charset="0"/>
              <a:cs typeface="Arev sans bold" pitchFamily="34" charset="0"/>
            </a:endParaRPr>
          </a:p>
        </p:txBody>
      </p:sp>
    </p:spTree>
    <p:extLst>
      <p:ext uri="{BB962C8B-B14F-4D97-AF65-F5344CB8AC3E}">
        <p14:creationId xmlns:p14="http://schemas.microsoft.com/office/powerpoint/2010/main" val="153801051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6" grpId="0"/>
      <p:bldP spid="7" grpId="0"/>
      <p:bldP spid="8"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DEFAULTFONTSIZE" val="16"/>
  <p:tag name="FIRSTANUPAM@XOBAIJSFUVWXY5K9" val="315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pagestyle{empty}&#10;\usepackage{color}\usepackage{arev}\usepackage{ams-mdbch}\usepackage{amsmath}&#10;\DeclareSymbolFont{fixedau}{T1}{fav}{m}{n}\DeclareMathSymbol{a}{0}{fixedau}{`a}\DeclareMathSymbol{u}{0}{fixedau}{`u}&#10;\renewcommand{\Pr}{{\bf Pr}}\newcommand{\Prx}{\mathop{\bf Pr\/}}\newcommand{\E}{{\bf E}}\newcommand{\Ex}{\mathop{\bf E\/}}&#10;\newcommand{\eps}{\varepsilon}\newcommand{\R}{\mathbb{R}}\newcommand{\F}{\mathbb{F}}\newcommand{\wh}[1]{\widehat{#1}}&#10;\newcommand{\bx}{\mathbf{x}}\newcommand{\by}{\mathbf{y}}\newcommand{\bz}{\mathbf{z}}\newcommand{\bg}{\mathbf{g}}&#10;\newcommand{\littlesum}{\mathop{{\textstyle \sum}}}\newcommand{\la}{\langle}\newcommand{\ra}{\rangle}&#10;\begin{document}&#10;\color[rgb]{1,1,1}&#10;\[\mathrm{&#10;    2^{\sqrt{n}}&#10;}\]&#10;\end{document}&#10;"/>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pagestyle{empty}&#10;\usepackage{color}\usepackage{arev}\usepackage{ams-mdbch}\usepackage{amsmath}&#10;\DeclareSymbolFont{fixedau}{T1}{fav}{m}{n}\DeclareMathSymbol{a}{0}{fixedau}{`a}\DeclareMathSymbol{u}{0}{fixedau}{`u}&#10;\renewcommand{\Pr}{{\bf Pr}}\newcommand{\Prx}{\mathop{\bf Pr\/}}\newcommand{\E}{{\bf E}}\newcommand{\Ex}{\mathop{\bf E\/}}&#10;\newcommand{\eps}{\varepsilon}\newcommand{\R}{\mathbb{R}}\newcommand{\F}{\mathbb{F}}\newcommand{\wh}[1]{\widehat{#1}}&#10;\newcommand{\bx}{\mathbf{x}}\newcommand{\by}{\mathbf{y}}\newcommand{\bz}{\mathbf{z}}\newcommand{\bg}{\mathbf{g}}&#10;\newcommand{\littlesum}{\mathop{{\textstyle \sum}}}\newcommand{\la}{\langle}\newcommand{\ra}{\rangle}&#10;\begin{document}&#10;\color[rgb]{1,1,1}&#10;\[\mathrm{&#10;    2^{\sqrt{n}}&#10;}\]&#10;\end{document}&#10;"/>
  <p:tag name="IGUANATEXSIZE" val="20"/>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pagestyle{empty}&#10;\usepackage{color}\usepackage{arev}\usepackage{ams-mdbch}\usepackage{amsmath}&#10;\DeclareSymbolFont{fixedau}{T1}{fav}{m}{n}\DeclareMathSymbol{a}{0}{fixedau}{`a}\DeclareMathSymbol{u}{0}{fixedau}{`u}&#10;\renewcommand{\Pr}{{\bf Pr}}\newcommand{\Prx}{\mathop{\bf Pr\/}}\newcommand{\E}{{\bf E}}\newcommand{\Ex}{\mathop{\bf E\/}}&#10;\newcommand{\eps}{\varepsilon}\newcommand{\R}{\mathbb{R}}\newcommand{\F}{\mathbb{F}}\newcommand{\wh}[1]{\widehat{#1}}&#10;\newcommand{\bx}{\mathbf{x}}\newcommand{\by}{\mathbf{y}}\newcommand{\bz}{\mathbf{z}}\newcommand{\bg}{\mathbf{g}}&#10;\newcommand{\littlesum}{\mathop{{\textstyle \sum}}}\newcommand{\la}{\langle}\newcommand{\ra}{\rangle}&#10;\begin{document}&#10;\color[rgb]{1,1,0}&#10;\[\mathrm{&#10;    \sum_{edge~ij} \left(\tfrac{x_i-x_j}{2}\right)^2&#10;}\]&#10;\end{document}&#10;"/>
  <p:tag name="IGUANATEXSIZE" val="35"/>
</p:tagLst>
</file>

<file path=ppt/theme/theme1.xml><?xml version="1.0" encoding="utf-8"?>
<a:theme xmlns:a="http://schemas.openxmlformats.org/drawingml/2006/main" name="Default Design">
  <a:themeElements>
    <a:clrScheme name="Default Design 4">
      <a:dk1>
        <a:srgbClr val="000000"/>
      </a:dk1>
      <a:lt1>
        <a:srgbClr val="FFFFFF"/>
      </a:lt1>
      <a:dk2>
        <a:srgbClr val="000066"/>
      </a:dk2>
      <a:lt2>
        <a:srgbClr val="FFFF00"/>
      </a:lt2>
      <a:accent1>
        <a:srgbClr val="CC9900"/>
      </a:accent1>
      <a:accent2>
        <a:srgbClr val="FFCC66"/>
      </a:accent2>
      <a:accent3>
        <a:srgbClr val="AAAAB8"/>
      </a:accent3>
      <a:accent4>
        <a:srgbClr val="DADADA"/>
      </a:accent4>
      <a:accent5>
        <a:srgbClr val="E2CAAA"/>
      </a:accent5>
      <a:accent6>
        <a:srgbClr val="E7B95C"/>
      </a:accent6>
      <a:hlink>
        <a:srgbClr val="490B09"/>
      </a:hlink>
      <a:folHlink>
        <a:srgbClr val="CCFFCC"/>
      </a:folHlink>
    </a:clrScheme>
    <a:fontScheme name="Default Design">
      <a:majorFont>
        <a:latin typeface="Arial Rounded MT Bold"/>
        <a:ea typeface=""/>
        <a:cs typeface=""/>
      </a:majorFont>
      <a:minorFont>
        <a:latin typeface="Arial Rounded MT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7620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latin typeface="Arev Sans" pitchFamily="34" charset="0"/>
            <a:ea typeface="Arev Sans" pitchFamily="34" charset="0"/>
          </a:defRPr>
        </a:defPPr>
      </a:lstStyle>
    </a:spDef>
    <a:lnDef>
      <a:spPr bwMode="auto">
        <a:noFill/>
        <a:ln w="57150" cap="flat" cmpd="sng" algn="ctr">
          <a:solidFill>
            <a:schemeClr val="tx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wrap="none" rtlCol="0">
        <a:spAutoFit/>
      </a:bodyPr>
      <a:lstStyle>
        <a:defPPr algn="ctr" eaLnBrk="1" hangingPunct="1">
          <a:lnSpc>
            <a:spcPct val="120000"/>
          </a:lnSpc>
          <a:defRPr dirty="0" smtClean="0">
            <a:latin typeface="Arev Sans" pitchFamily="34" charset="0"/>
            <a:ea typeface="Arev Sans" pitchFamily="34" charset="0"/>
            <a:cs typeface="Arev sans bold" pitchFamily="34" charset="0"/>
          </a:defRPr>
        </a:defPPr>
      </a:lstStyle>
    </a:txDef>
  </a:objectDefaults>
  <a:extraClrSchemeLst>
    <a:extraClrScheme>
      <a:clrScheme name="Default Design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FFFFFF"/>
        </a:lt2>
        <a:accent1>
          <a:srgbClr val="DDDDDD"/>
        </a:accent1>
        <a:accent2>
          <a:srgbClr val="4D4D4D"/>
        </a:accent2>
        <a:accent3>
          <a:srgbClr val="FFFFFF"/>
        </a:accent3>
        <a:accent4>
          <a:srgbClr val="000000"/>
        </a:accent4>
        <a:accent5>
          <a:srgbClr val="EBEBEB"/>
        </a:accent5>
        <a:accent6>
          <a:srgbClr val="454545"/>
        </a:accent6>
        <a:hlink>
          <a:srgbClr val="333333"/>
        </a:hlink>
        <a:folHlink>
          <a:srgbClr val="080808"/>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66"/>
        </a:dk2>
        <a:lt2>
          <a:srgbClr val="FFFF00"/>
        </a:lt2>
        <a:accent1>
          <a:srgbClr val="CC9900"/>
        </a:accent1>
        <a:accent2>
          <a:srgbClr val="FFCC66"/>
        </a:accent2>
        <a:accent3>
          <a:srgbClr val="AAAAB8"/>
        </a:accent3>
        <a:accent4>
          <a:srgbClr val="DADADA"/>
        </a:accent4>
        <a:accent5>
          <a:srgbClr val="E2CAAA"/>
        </a:accent5>
        <a:accent6>
          <a:srgbClr val="E7B95C"/>
        </a:accent6>
        <a:hlink>
          <a:srgbClr val="61CF79"/>
        </a:hlink>
        <a:folHlink>
          <a:srgbClr val="CCFFCC"/>
        </a:folHlink>
      </a:clrScheme>
      <a:clrMap bg1="dk2" tx1="lt1" bg2="dk1" tx2="lt2" accent1="accent1" accent2="accent2" accent3="accent3" accent4="accent4" accent5="accent5" accent6="accent6" hlink="hlink" folHlink="folHlink"/>
    </a:extraClrScheme>
    <a:extraClrScheme>
      <a:clrScheme name="Default Design 4">
        <a:dk1>
          <a:srgbClr val="000000"/>
        </a:dk1>
        <a:lt1>
          <a:srgbClr val="FFFFFF"/>
        </a:lt1>
        <a:dk2>
          <a:srgbClr val="000066"/>
        </a:dk2>
        <a:lt2>
          <a:srgbClr val="FFFF00"/>
        </a:lt2>
        <a:accent1>
          <a:srgbClr val="CC9900"/>
        </a:accent1>
        <a:accent2>
          <a:srgbClr val="FFCC66"/>
        </a:accent2>
        <a:accent3>
          <a:srgbClr val="AAAAB8"/>
        </a:accent3>
        <a:accent4>
          <a:srgbClr val="DADADA"/>
        </a:accent4>
        <a:accent5>
          <a:srgbClr val="E2CAAA"/>
        </a:accent5>
        <a:accent6>
          <a:srgbClr val="E7B95C"/>
        </a:accent6>
        <a:hlink>
          <a:srgbClr val="490B09"/>
        </a:hlink>
        <a:folHlink>
          <a:srgbClr val="CC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91522</TotalTime>
  <Words>517</Words>
  <Application>Microsoft Office PowerPoint</Application>
  <PresentationFormat>On-screen Show (4:3)</PresentationFormat>
  <Paragraphs>133</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Representation: Your Ancient Heritage</dc:title>
  <dc:creator>Steven Rudich;Luis von Ahn;Anupam Gupta;Ryan O'Donnell</dc:creator>
  <cp:lastModifiedBy>Ryan O'Donnell</cp:lastModifiedBy>
  <cp:revision>1997</cp:revision>
  <cp:lastPrinted>1998-01-22T22:42:46Z</cp:lastPrinted>
  <dcterms:created xsi:type="dcterms:W3CDTF">1996-09-30T18:28:10Z</dcterms:created>
  <dcterms:modified xsi:type="dcterms:W3CDTF">2012-05-14T11:33:35Z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85</vt:i4>
  </property>
  <property fmtid="{D5CDD505-2E9C-101B-9397-08002B2CF9AE}" pid="5" name="ScreenSize">
    <vt:i4>2</vt:i4>
  </property>
  <property fmtid="{D5CDD505-2E9C-101B-9397-08002B2CF9AE}" pid="6" name="ScreenUsage">
    <vt:i4>2</vt:i4>
  </property>
  <property fmtid="{D5CDD505-2E9C-101B-9397-08002B2CF9AE}" pid="7" name="MailAddress">
    <vt:lpwstr>rudich@cs.cmu.edu</vt:lpwstr>
  </property>
  <property fmtid="{D5CDD505-2E9C-101B-9397-08002B2CF9AE}" pid="8" name="HomePage">
    <vt:lpwstr>http://www.cs.cmu.edu/~rudich</vt:lpwstr>
  </property>
  <property fmtid="{D5CDD505-2E9C-101B-9397-08002B2CF9AE}" pid="9" name="Other">
    <vt:lpwstr>The lecture was generated using Powerpoint 97. The original lecture contains sound and animation that is not represented here. Some distortions of the original slides are due to bugs in the Powerpoint to HTML translator.</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6684672</vt:i4>
  </property>
  <property fmtid="{D5CDD505-2E9C-101B-9397-08002B2CF9AE}" pid="14" name="TextColor">
    <vt:i4>16777215</vt:i4>
  </property>
  <property fmtid="{D5CDD505-2E9C-101B-9397-08002B2CF9AE}" pid="15" name="LinkColor">
    <vt:i4>65535</vt:i4>
  </property>
  <property fmtid="{D5CDD505-2E9C-101B-9397-08002B2CF9AE}" pid="16" name="VisitedColor">
    <vt:i4>6737151</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4</vt:i4>
  </property>
  <property fmtid="{D5CDD505-2E9C-101B-9397-08002B2CF9AE}" pid="21" name="OutputDir">
    <vt:lpwstr>C:\Rudich\HTML</vt:lpwstr>
  </property>
</Properties>
</file>