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 id="2147483690" r:id="rId2"/>
  </p:sldMasterIdLst>
  <p:notesMasterIdLst>
    <p:notesMasterId r:id="rId41"/>
  </p:notesMasterIdLst>
  <p:handoutMasterIdLst>
    <p:handoutMasterId r:id="rId42"/>
  </p:handoutMasterIdLst>
  <p:sldIdLst>
    <p:sldId id="972" r:id="rId3"/>
    <p:sldId id="941" r:id="rId4"/>
    <p:sldId id="720" r:id="rId5"/>
    <p:sldId id="742" r:id="rId6"/>
    <p:sldId id="704" r:id="rId7"/>
    <p:sldId id="917" r:id="rId8"/>
    <p:sldId id="888" r:id="rId9"/>
    <p:sldId id="985" r:id="rId10"/>
    <p:sldId id="983" r:id="rId11"/>
    <p:sldId id="984" r:id="rId12"/>
    <p:sldId id="974" r:id="rId13"/>
    <p:sldId id="975" r:id="rId14"/>
    <p:sldId id="976" r:id="rId15"/>
    <p:sldId id="977" r:id="rId16"/>
    <p:sldId id="978" r:id="rId17"/>
    <p:sldId id="979" r:id="rId18"/>
    <p:sldId id="980" r:id="rId19"/>
    <p:sldId id="981" r:id="rId20"/>
    <p:sldId id="982" r:id="rId21"/>
    <p:sldId id="958" r:id="rId22"/>
    <p:sldId id="959" r:id="rId23"/>
    <p:sldId id="960" r:id="rId24"/>
    <p:sldId id="961" r:id="rId25"/>
    <p:sldId id="942" r:id="rId26"/>
    <p:sldId id="943" r:id="rId27"/>
    <p:sldId id="944" r:id="rId28"/>
    <p:sldId id="778" r:id="rId29"/>
    <p:sldId id="902" r:id="rId30"/>
    <p:sldId id="915" r:id="rId31"/>
    <p:sldId id="909" r:id="rId32"/>
    <p:sldId id="910" r:id="rId33"/>
    <p:sldId id="911" r:id="rId34"/>
    <p:sldId id="912" r:id="rId35"/>
    <p:sldId id="913" r:id="rId36"/>
    <p:sldId id="938" r:id="rId37"/>
    <p:sldId id="970" r:id="rId38"/>
    <p:sldId id="935" r:id="rId39"/>
    <p:sldId id="841" r:id="rId40"/>
  </p:sldIdLst>
  <p:sldSz cx="9144000" cy="6858000" type="letter"/>
  <p:notesSz cx="6908800" cy="9410700"/>
  <p:embeddedFontLst>
    <p:embeddedFont>
      <p:font typeface="Tahoma" pitchFamily="34" charset="0"/>
      <p:regular r:id="rId43"/>
      <p:bold r:id="rId44"/>
    </p:embeddedFont>
    <p:embeddedFont>
      <p:font typeface="Calibri" pitchFamily="34" charset="0"/>
      <p:regular r:id="rId45"/>
      <p:bold r:id="rId46"/>
      <p:italic r:id="rId47"/>
      <p:boldItalic r:id="rId48"/>
    </p:embeddedFont>
    <p:embeddedFont>
      <p:font typeface="PMingLiU" charset="-120"/>
      <p:regular r:id="rId49"/>
    </p:embeddedFont>
    <p:embeddedFont>
      <p:font typeface="Book Antiqua" pitchFamily="18" charset="0"/>
      <p:regular r:id="rId50"/>
      <p:bold r:id="rId51"/>
      <p:italic r:id="rId52"/>
      <p:boldItalic r:id="rId53"/>
    </p:embeddedFont>
    <p:embeddedFont>
      <p:font typeface="宋体" charset="-122"/>
      <p:regular r:id="rId54"/>
    </p:embeddedFont>
  </p:embeddedFontLst>
  <p:defaultTextStyle>
    <a:defPPr>
      <a:defRPr lang="en-US"/>
    </a:defPPr>
    <a:lvl1pPr algn="r" rtl="0" fontAlgn="base">
      <a:spcBef>
        <a:spcPct val="0"/>
      </a:spcBef>
      <a:spcAft>
        <a:spcPct val="0"/>
      </a:spcAft>
      <a:defRPr sz="2800" kern="1200">
        <a:solidFill>
          <a:schemeClr val="tx1"/>
        </a:solidFill>
        <a:latin typeface="Tahoma" pitchFamily="34" charset="0"/>
        <a:ea typeface="+mn-ea"/>
        <a:cs typeface="+mn-cs"/>
      </a:defRPr>
    </a:lvl1pPr>
    <a:lvl2pPr marL="457200" algn="r" rtl="0" fontAlgn="base">
      <a:spcBef>
        <a:spcPct val="0"/>
      </a:spcBef>
      <a:spcAft>
        <a:spcPct val="0"/>
      </a:spcAft>
      <a:defRPr sz="2800" kern="1200">
        <a:solidFill>
          <a:schemeClr val="tx1"/>
        </a:solidFill>
        <a:latin typeface="Tahoma" pitchFamily="34" charset="0"/>
        <a:ea typeface="+mn-ea"/>
        <a:cs typeface="+mn-cs"/>
      </a:defRPr>
    </a:lvl2pPr>
    <a:lvl3pPr marL="914400" algn="r" rtl="0" fontAlgn="base">
      <a:spcBef>
        <a:spcPct val="0"/>
      </a:spcBef>
      <a:spcAft>
        <a:spcPct val="0"/>
      </a:spcAft>
      <a:defRPr sz="2800" kern="1200">
        <a:solidFill>
          <a:schemeClr val="tx1"/>
        </a:solidFill>
        <a:latin typeface="Tahoma" pitchFamily="34" charset="0"/>
        <a:ea typeface="+mn-ea"/>
        <a:cs typeface="+mn-cs"/>
      </a:defRPr>
    </a:lvl3pPr>
    <a:lvl4pPr marL="1371600" algn="r" rtl="0" fontAlgn="base">
      <a:spcBef>
        <a:spcPct val="0"/>
      </a:spcBef>
      <a:spcAft>
        <a:spcPct val="0"/>
      </a:spcAft>
      <a:defRPr sz="2800" kern="1200">
        <a:solidFill>
          <a:schemeClr val="tx1"/>
        </a:solidFill>
        <a:latin typeface="Tahoma" pitchFamily="34" charset="0"/>
        <a:ea typeface="+mn-ea"/>
        <a:cs typeface="+mn-cs"/>
      </a:defRPr>
    </a:lvl4pPr>
    <a:lvl5pPr marL="1828800" algn="r"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CC"/>
    <a:srgbClr val="2512AE"/>
    <a:srgbClr val="604DED"/>
    <a:srgbClr val="00CCFF"/>
    <a:srgbClr val="BCF9BE"/>
    <a:srgbClr val="DF9AE1"/>
    <a:srgbClr val="FFCC99"/>
    <a:srgbClr val="FFCC66"/>
    <a:srgbClr val="CC0000"/>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455" autoAdjust="0"/>
  </p:normalViewPr>
  <p:slideViewPr>
    <p:cSldViewPr snapToGrid="0">
      <p:cViewPr>
        <p:scale>
          <a:sx n="60" d="100"/>
          <a:sy n="60" d="100"/>
        </p:scale>
        <p:origin x="-1494" y="-900"/>
      </p:cViewPr>
      <p:guideLst>
        <p:guide orient="horz" pos="2160"/>
        <p:guide pos="2880"/>
      </p:guideLst>
    </p:cSldViewPr>
  </p:slideViewPr>
  <p:outlineViewPr>
    <p:cViewPr>
      <p:scale>
        <a:sx n="33" d="100"/>
        <a:sy n="33" d="100"/>
      </p:scale>
      <p:origin x="0" y="126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100" d="100"/>
        <a:sy n="100" d="100"/>
      </p:scale>
      <p:origin x="0" y="1302"/>
    </p:cViewPr>
  </p:sorterViewPr>
  <p:notesViewPr>
    <p:cSldViewPr snapToGrid="0">
      <p:cViewPr varScale="1">
        <p:scale>
          <a:sx n="58" d="100"/>
          <a:sy n="58" d="100"/>
        </p:scale>
        <p:origin x="-1758" y="-90"/>
      </p:cViewPr>
      <p:guideLst>
        <p:guide orient="horz" pos="2253"/>
        <p:guide pos="290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 Type="http://schemas.openxmlformats.org/officeDocument/2006/relationships/slide" Target="slides/slide3.xml"/><Relationship Id="rId21" Type="http://schemas.openxmlformats.org/officeDocument/2006/relationships/slide" Target="slides/slide23.xml"/><Relationship Id="rId34" Type="http://schemas.openxmlformats.org/officeDocument/2006/relationships/slide" Target="slides/slide36.xml"/><Relationship Id="rId7" Type="http://schemas.openxmlformats.org/officeDocument/2006/relationships/slide" Target="slides/slide7.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5" Type="http://schemas.openxmlformats.org/officeDocument/2006/relationships/slide" Target="slides/slide5.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 Type="http://schemas.openxmlformats.org/officeDocument/2006/relationships/slide" Target="slides/slide4.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D:\Listen\Documentation\Papers\SSSR2012\Context%20symposium\2012-07-03Fluency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Listen\Documentation\Papers\SSSR2012\Context%20symposium\2012-07-03Fluency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Listen\Documentation\Papers\SSSR2012\Context%20symposium\2012-07-03Fluency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rnelson:Dropbox:Listen:Documentation:Experiments:2011%20Vocabulary%20Experiment:2011%20Data%20Analysis:R:graphs%20for%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col"/>
        <c:grouping val="clustered"/>
        <c:ser>
          <c:idx val="0"/>
          <c:order val="0"/>
          <c:tx>
            <c:strRef>
              <c:f>'raw data descriptives'!$A$6</c:f>
              <c:strCache>
                <c:ptCount val="1"/>
                <c:pt idx="0">
                  <c:v>percent help (student-initiative)</c:v>
                </c:pt>
              </c:strCache>
            </c:strRef>
          </c:tx>
          <c:cat>
            <c:strRef>
              <c:f>'raw data descriptives'!$B$5:$F$5</c:f>
              <c:strCache>
                <c:ptCount val="5"/>
                <c:pt idx="0">
                  <c:v>control</c:v>
                </c:pt>
                <c:pt idx="1">
                  <c:v>isolation</c:v>
                </c:pt>
                <c:pt idx="2">
                  <c:v>bigram</c:v>
                </c:pt>
                <c:pt idx="3">
                  <c:v>phrase</c:v>
                </c:pt>
                <c:pt idx="4">
                  <c:v>sentence</c:v>
                </c:pt>
              </c:strCache>
            </c:strRef>
          </c:cat>
          <c:val>
            <c:numRef>
              <c:f>'raw data descriptives'!$B$6:$F$6</c:f>
              <c:numCache>
                <c:formatCode>General</c:formatCode>
                <c:ptCount val="5"/>
                <c:pt idx="0">
                  <c:v>5.0955414012739099E-2</c:v>
                </c:pt>
                <c:pt idx="1">
                  <c:v>4.2394014962593929E-2</c:v>
                </c:pt>
                <c:pt idx="2">
                  <c:v>3.7735849056604036E-2</c:v>
                </c:pt>
                <c:pt idx="3">
                  <c:v>2.9224904701397714E-2</c:v>
                </c:pt>
                <c:pt idx="4">
                  <c:v>3.1133250311332589E-2</c:v>
                </c:pt>
              </c:numCache>
            </c:numRef>
          </c:val>
        </c:ser>
        <c:dLbls/>
        <c:axId val="57214464"/>
        <c:axId val="57216000"/>
      </c:barChart>
      <c:catAx>
        <c:axId val="57214464"/>
        <c:scaling>
          <c:orientation val="minMax"/>
        </c:scaling>
        <c:axPos val="b"/>
        <c:tickLblPos val="nextTo"/>
        <c:txPr>
          <a:bodyPr/>
          <a:lstStyle/>
          <a:p>
            <a:pPr>
              <a:defRPr sz="2800">
                <a:latin typeface="Calibri" pitchFamily="34" charset="0"/>
              </a:defRPr>
            </a:pPr>
            <a:endParaRPr lang="en-US"/>
          </a:p>
        </c:txPr>
        <c:crossAx val="57216000"/>
        <c:crosses val="autoZero"/>
        <c:auto val="1"/>
        <c:lblAlgn val="ctr"/>
        <c:lblOffset val="100"/>
      </c:catAx>
      <c:valAx>
        <c:axId val="57216000"/>
        <c:scaling>
          <c:orientation val="minMax"/>
        </c:scaling>
        <c:axPos val="l"/>
        <c:majorGridlines/>
        <c:numFmt formatCode="0%" sourceLinked="0"/>
        <c:tickLblPos val="nextTo"/>
        <c:txPr>
          <a:bodyPr/>
          <a:lstStyle/>
          <a:p>
            <a:pPr>
              <a:defRPr sz="2400">
                <a:latin typeface="Calibri" pitchFamily="34" charset="0"/>
              </a:defRPr>
            </a:pPr>
            <a:endParaRPr lang="en-US"/>
          </a:p>
        </c:txPr>
        <c:crossAx val="5721446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col"/>
        <c:grouping val="clustered"/>
        <c:ser>
          <c:idx val="0"/>
          <c:order val="0"/>
          <c:tx>
            <c:strRef>
              <c:f>'raw data descriptives'!$A$10</c:f>
              <c:strCache>
                <c:ptCount val="1"/>
                <c:pt idx="0">
                  <c:v>percent latency &gt; 10ms</c:v>
                </c:pt>
              </c:strCache>
            </c:strRef>
          </c:tx>
          <c:cat>
            <c:strRef>
              <c:f>'raw data descriptives'!$B$9:$F$9</c:f>
              <c:strCache>
                <c:ptCount val="5"/>
                <c:pt idx="0">
                  <c:v>control</c:v>
                </c:pt>
                <c:pt idx="1">
                  <c:v>isolation</c:v>
                </c:pt>
                <c:pt idx="2">
                  <c:v>bigram</c:v>
                </c:pt>
                <c:pt idx="3">
                  <c:v>phrase</c:v>
                </c:pt>
                <c:pt idx="4">
                  <c:v>sentence</c:v>
                </c:pt>
              </c:strCache>
            </c:strRef>
          </c:cat>
          <c:val>
            <c:numRef>
              <c:f>'raw data descriptives'!$B$10:$F$10</c:f>
              <c:numCache>
                <c:formatCode>General</c:formatCode>
                <c:ptCount val="5"/>
                <c:pt idx="0">
                  <c:v>0.24065769805680121</c:v>
                </c:pt>
                <c:pt idx="1">
                  <c:v>0.19236417033773864</c:v>
                </c:pt>
                <c:pt idx="2">
                  <c:v>0.17492711370262462</c:v>
                </c:pt>
                <c:pt idx="3">
                  <c:v>0.20058997050147559</c:v>
                </c:pt>
                <c:pt idx="4">
                  <c:v>0.17316017316017321</c:v>
                </c:pt>
              </c:numCache>
            </c:numRef>
          </c:val>
        </c:ser>
        <c:dLbls/>
        <c:axId val="57244288"/>
        <c:axId val="57266560"/>
      </c:barChart>
      <c:catAx>
        <c:axId val="57244288"/>
        <c:scaling>
          <c:orientation val="minMax"/>
        </c:scaling>
        <c:axPos val="b"/>
        <c:tickLblPos val="nextTo"/>
        <c:txPr>
          <a:bodyPr/>
          <a:lstStyle/>
          <a:p>
            <a:pPr>
              <a:defRPr sz="2600">
                <a:latin typeface="Calibri" pitchFamily="34" charset="0"/>
              </a:defRPr>
            </a:pPr>
            <a:endParaRPr lang="en-US"/>
          </a:p>
        </c:txPr>
        <c:crossAx val="57266560"/>
        <c:crosses val="autoZero"/>
        <c:auto val="1"/>
        <c:lblAlgn val="ctr"/>
        <c:lblOffset val="100"/>
      </c:catAx>
      <c:valAx>
        <c:axId val="57266560"/>
        <c:scaling>
          <c:orientation val="minMax"/>
        </c:scaling>
        <c:axPos val="l"/>
        <c:majorGridlines/>
        <c:numFmt formatCode="0%" sourceLinked="0"/>
        <c:tickLblPos val="nextTo"/>
        <c:txPr>
          <a:bodyPr/>
          <a:lstStyle/>
          <a:p>
            <a:pPr>
              <a:defRPr sz="2400">
                <a:latin typeface="Calibri" pitchFamily="34" charset="0"/>
              </a:defRPr>
            </a:pPr>
            <a:endParaRPr lang="en-US"/>
          </a:p>
        </c:txPr>
        <c:crossAx val="5724428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col"/>
        <c:grouping val="clustered"/>
        <c:ser>
          <c:idx val="0"/>
          <c:order val="0"/>
          <c:tx>
            <c:strRef>
              <c:f>'raw data descriptives'!$A$12</c:f>
              <c:strCache>
                <c:ptCount val="1"/>
                <c:pt idx="0">
                  <c:v>latency per letter | delay &gt; 10ms</c:v>
                </c:pt>
              </c:strCache>
            </c:strRef>
          </c:tx>
          <c:cat>
            <c:strRef>
              <c:f>'raw data descriptives'!$B$11:$F$11</c:f>
              <c:strCache>
                <c:ptCount val="5"/>
                <c:pt idx="0">
                  <c:v>control</c:v>
                </c:pt>
                <c:pt idx="1">
                  <c:v>isolation</c:v>
                </c:pt>
                <c:pt idx="2">
                  <c:v>bigram</c:v>
                </c:pt>
                <c:pt idx="3">
                  <c:v>phrase</c:v>
                </c:pt>
                <c:pt idx="4">
                  <c:v>sentence</c:v>
                </c:pt>
              </c:strCache>
            </c:strRef>
          </c:cat>
          <c:val>
            <c:numRef>
              <c:f>'raw data descriptives'!$B$12:$F$12</c:f>
              <c:numCache>
                <c:formatCode>General</c:formatCode>
                <c:ptCount val="5"/>
                <c:pt idx="0">
                  <c:v>151.43169270343188</c:v>
                </c:pt>
                <c:pt idx="1">
                  <c:v>128.59779914741767</c:v>
                </c:pt>
                <c:pt idx="2">
                  <c:v>127.94228294853293</c:v>
                </c:pt>
                <c:pt idx="3">
                  <c:v>140.57765069897366</c:v>
                </c:pt>
                <c:pt idx="4">
                  <c:v>129.61044071669087</c:v>
                </c:pt>
              </c:numCache>
            </c:numRef>
          </c:val>
        </c:ser>
        <c:dLbls/>
        <c:axId val="61882368"/>
        <c:axId val="61883904"/>
      </c:barChart>
      <c:catAx>
        <c:axId val="61882368"/>
        <c:scaling>
          <c:orientation val="minMax"/>
        </c:scaling>
        <c:axPos val="b"/>
        <c:tickLblPos val="nextTo"/>
        <c:txPr>
          <a:bodyPr/>
          <a:lstStyle/>
          <a:p>
            <a:pPr>
              <a:defRPr sz="2800">
                <a:latin typeface="Calibri" pitchFamily="34" charset="0"/>
              </a:defRPr>
            </a:pPr>
            <a:endParaRPr lang="en-US"/>
          </a:p>
        </c:txPr>
        <c:crossAx val="61883904"/>
        <c:crosses val="autoZero"/>
        <c:auto val="1"/>
        <c:lblAlgn val="ctr"/>
        <c:lblOffset val="100"/>
      </c:catAx>
      <c:valAx>
        <c:axId val="61883904"/>
        <c:scaling>
          <c:orientation val="minMax"/>
          <c:min val="0"/>
        </c:scaling>
        <c:axPos val="l"/>
        <c:majorGridlines/>
        <c:numFmt formatCode="General" sourceLinked="1"/>
        <c:tickLblPos val="nextTo"/>
        <c:txPr>
          <a:bodyPr/>
          <a:lstStyle/>
          <a:p>
            <a:pPr>
              <a:defRPr sz="2400">
                <a:latin typeface="Calibri" pitchFamily="34" charset="0"/>
              </a:defRPr>
            </a:pPr>
            <a:endParaRPr lang="en-US"/>
          </a:p>
        </c:txPr>
        <c:crossAx val="61882368"/>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col"/>
        <c:grouping val="clustered"/>
        <c:ser>
          <c:idx val="0"/>
          <c:order val="0"/>
          <c:errBars>
            <c:errBarType val="both"/>
            <c:errValType val="cust"/>
            <c:plus>
              <c:numRef>
                <c:f>TrueLearned!$I$2:$I$9</c:f>
                <c:numCache>
                  <c:formatCode>General</c:formatCode>
                  <c:ptCount val="8"/>
                  <c:pt idx="0">
                    <c:v>9.5496390000000528E-2</c:v>
                  </c:pt>
                  <c:pt idx="1">
                    <c:v>0.15934801000000182</c:v>
                  </c:pt>
                  <c:pt idx="2">
                    <c:v>9.229865000000001E-2</c:v>
                  </c:pt>
                  <c:pt idx="3">
                    <c:v>0.14045792000000001</c:v>
                  </c:pt>
                  <c:pt idx="4">
                    <c:v>0.14269116000000001</c:v>
                  </c:pt>
                  <c:pt idx="5">
                    <c:v>0.15879475000000182</c:v>
                  </c:pt>
                  <c:pt idx="6">
                    <c:v>0.16077544000000044</c:v>
                  </c:pt>
                  <c:pt idx="7">
                    <c:v>0.19466491999999988</c:v>
                  </c:pt>
                </c:numCache>
              </c:numRef>
            </c:plus>
            <c:minus>
              <c:numRef>
                <c:f>TrueLearned!$I$2:$I$9</c:f>
                <c:numCache>
                  <c:formatCode>General</c:formatCode>
                  <c:ptCount val="8"/>
                  <c:pt idx="0">
                    <c:v>9.5496390000000528E-2</c:v>
                  </c:pt>
                  <c:pt idx="1">
                    <c:v>0.15934801000000182</c:v>
                  </c:pt>
                  <c:pt idx="2">
                    <c:v>9.229865000000001E-2</c:v>
                  </c:pt>
                  <c:pt idx="3">
                    <c:v>0.14045792000000001</c:v>
                  </c:pt>
                  <c:pt idx="4">
                    <c:v>0.14269116000000001</c:v>
                  </c:pt>
                  <c:pt idx="5">
                    <c:v>0.15879475000000182</c:v>
                  </c:pt>
                  <c:pt idx="6">
                    <c:v>0.16077544000000044</c:v>
                  </c:pt>
                  <c:pt idx="7">
                    <c:v>0.19466491999999988</c:v>
                  </c:pt>
                </c:numCache>
              </c:numRef>
            </c:minus>
          </c:errBars>
          <c:cat>
            <c:strRef>
              <c:f>TrueLearned!$G$2:$G$9</c:f>
              <c:strCache>
                <c:ptCount val="8"/>
                <c:pt idx="0">
                  <c:v>No Exposure</c:v>
                </c:pt>
                <c:pt idx="1">
                  <c:v>Exposure Only</c:v>
                </c:pt>
                <c:pt idx="2">
                  <c:v>Quick</c:v>
                </c:pt>
                <c:pt idx="3">
                  <c:v>Teach1</c:v>
                </c:pt>
                <c:pt idx="4">
                  <c:v>Teach2</c:v>
                </c:pt>
                <c:pt idx="5">
                  <c:v>Teach3</c:v>
                </c:pt>
                <c:pt idx="6">
                  <c:v>Teach4</c:v>
                </c:pt>
                <c:pt idx="7">
                  <c:v>Teach5</c:v>
                </c:pt>
              </c:strCache>
            </c:strRef>
          </c:cat>
          <c:val>
            <c:numRef>
              <c:f>TrueLearned!$H$2:$H$9</c:f>
              <c:numCache>
                <c:formatCode>General</c:formatCode>
                <c:ptCount val="8"/>
                <c:pt idx="0">
                  <c:v>0.13108610000000001</c:v>
                </c:pt>
                <c:pt idx="1">
                  <c:v>0.32394370000000261</c:v>
                </c:pt>
                <c:pt idx="2">
                  <c:v>0.19734660000000023</c:v>
                </c:pt>
                <c:pt idx="3">
                  <c:v>0.25925929999999997</c:v>
                </c:pt>
                <c:pt idx="4">
                  <c:v>0.44186050000000082</c:v>
                </c:pt>
                <c:pt idx="5">
                  <c:v>0.45893720000000005</c:v>
                </c:pt>
                <c:pt idx="6">
                  <c:v>0.60919540000000683</c:v>
                </c:pt>
                <c:pt idx="7">
                  <c:v>0.6239316000000068</c:v>
                </c:pt>
              </c:numCache>
            </c:numRef>
          </c:val>
        </c:ser>
        <c:dLbls/>
        <c:axId val="61924480"/>
        <c:axId val="61926016"/>
      </c:barChart>
      <c:catAx>
        <c:axId val="61924480"/>
        <c:scaling>
          <c:orientation val="minMax"/>
        </c:scaling>
        <c:axPos val="b"/>
        <c:tickLblPos val="nextTo"/>
        <c:txPr>
          <a:bodyPr/>
          <a:lstStyle/>
          <a:p>
            <a:pPr>
              <a:defRPr sz="2400"/>
            </a:pPr>
            <a:endParaRPr lang="en-US"/>
          </a:p>
        </c:txPr>
        <c:crossAx val="61926016"/>
        <c:crosses val="autoZero"/>
        <c:auto val="1"/>
        <c:lblAlgn val="ctr"/>
        <c:lblOffset val="100"/>
      </c:catAx>
      <c:valAx>
        <c:axId val="61926016"/>
        <c:scaling>
          <c:orientation val="minMax"/>
        </c:scaling>
        <c:axPos val="l"/>
        <c:majorGridlines/>
        <c:numFmt formatCode="0%" sourceLinked="0"/>
        <c:tickLblPos val="nextTo"/>
        <c:txPr>
          <a:bodyPr/>
          <a:lstStyle/>
          <a:p>
            <a:pPr>
              <a:defRPr sz="2400"/>
            </a:pPr>
            <a:endParaRPr lang="en-US"/>
          </a:p>
        </c:txPr>
        <c:crossAx val="61924480"/>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95613" cy="471488"/>
          </a:xfrm>
          <a:prstGeom prst="rect">
            <a:avLst/>
          </a:prstGeom>
          <a:noFill/>
          <a:ln w="9525">
            <a:noFill/>
            <a:miter lim="800000"/>
            <a:headEnd/>
            <a:tailEnd/>
          </a:ln>
          <a:effectLst/>
        </p:spPr>
        <p:txBody>
          <a:bodyPr vert="horz" wrap="square" lIns="19335" tIns="0" rIns="19335" bIns="0" numCol="1" anchor="t" anchorCtr="0" compatLnSpc="1">
            <a:prstTxWarp prst="textNoShape">
              <a:avLst/>
            </a:prstTxWarp>
          </a:bodyPr>
          <a:lstStyle>
            <a:lvl1pPr algn="l" defTabSz="920750" eaLnBrk="0" hangingPunct="0">
              <a:defRPr sz="1000" i="1">
                <a:latin typeface="Book Antiqua"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13188" y="-1588"/>
            <a:ext cx="2995612" cy="471488"/>
          </a:xfrm>
          <a:prstGeom prst="rect">
            <a:avLst/>
          </a:prstGeom>
          <a:noFill/>
          <a:ln w="9525">
            <a:noFill/>
            <a:miter lim="800000"/>
            <a:headEnd/>
            <a:tailEnd/>
          </a:ln>
          <a:effectLst/>
        </p:spPr>
        <p:txBody>
          <a:bodyPr vert="horz" wrap="square" lIns="19335" tIns="0" rIns="19335" bIns="0" numCol="1" anchor="t" anchorCtr="0" compatLnSpc="1">
            <a:prstTxWarp prst="textNoShape">
              <a:avLst/>
            </a:prstTxWarp>
          </a:bodyPr>
          <a:lstStyle>
            <a:lvl1pPr defTabSz="920750" eaLnBrk="0" hangingPunct="0">
              <a:defRPr sz="1000" i="1">
                <a:latin typeface="Book Antiqua"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1588" y="8939213"/>
            <a:ext cx="2995613" cy="471487"/>
          </a:xfrm>
          <a:prstGeom prst="rect">
            <a:avLst/>
          </a:prstGeom>
          <a:noFill/>
          <a:ln w="9525">
            <a:noFill/>
            <a:miter lim="800000"/>
            <a:headEnd/>
            <a:tailEnd/>
          </a:ln>
          <a:effectLst/>
        </p:spPr>
        <p:txBody>
          <a:bodyPr vert="horz" wrap="square" lIns="19335" tIns="0" rIns="19335" bIns="0" numCol="1" anchor="b" anchorCtr="0" compatLnSpc="1">
            <a:prstTxWarp prst="textNoShape">
              <a:avLst/>
            </a:prstTxWarp>
          </a:bodyPr>
          <a:lstStyle>
            <a:lvl1pPr algn="l" defTabSz="920750" eaLnBrk="0" hangingPunct="0">
              <a:defRPr sz="1000" i="1">
                <a:latin typeface="Book Antiqua"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13188" y="8939213"/>
            <a:ext cx="2995612" cy="471487"/>
          </a:xfrm>
          <a:prstGeom prst="rect">
            <a:avLst/>
          </a:prstGeom>
          <a:noFill/>
          <a:ln w="9525">
            <a:noFill/>
            <a:miter lim="800000"/>
            <a:headEnd/>
            <a:tailEnd/>
          </a:ln>
          <a:effectLst/>
        </p:spPr>
        <p:txBody>
          <a:bodyPr vert="horz" wrap="square" lIns="19335" tIns="0" rIns="19335" bIns="0" numCol="1" anchor="b" anchorCtr="0" compatLnSpc="1">
            <a:prstTxWarp prst="textNoShape">
              <a:avLst/>
            </a:prstTxWarp>
          </a:bodyPr>
          <a:lstStyle>
            <a:lvl1pPr defTabSz="920750" eaLnBrk="0" hangingPunct="0">
              <a:defRPr sz="1000" i="1">
                <a:latin typeface="Book Antiqua" pitchFamily="18" charset="0"/>
              </a:defRPr>
            </a:lvl1pPr>
          </a:lstStyle>
          <a:p>
            <a:pPr>
              <a:defRPr/>
            </a:pPr>
            <a:fld id="{93379866-74B5-4D8E-AEA9-E13031DACE3F}" type="slidenum">
              <a:rPr lang="en-US"/>
              <a:pPr>
                <a:defRPr/>
              </a:pPr>
              <a:t>‹#›</a:t>
            </a:fld>
            <a:endParaRPr lang="en-US"/>
          </a:p>
        </p:txBody>
      </p:sp>
      <p:sp>
        <p:nvSpPr>
          <p:cNvPr id="3078" name="Rectangle 6"/>
          <p:cNvSpPr>
            <a:spLocks noChangeArrowheads="1"/>
          </p:cNvSpPr>
          <p:nvPr/>
        </p:nvSpPr>
        <p:spPr bwMode="auto">
          <a:xfrm>
            <a:off x="3189288" y="8982075"/>
            <a:ext cx="512762" cy="169863"/>
          </a:xfrm>
          <a:prstGeom prst="rect">
            <a:avLst/>
          </a:prstGeom>
          <a:noFill/>
          <a:ln w="9525">
            <a:noFill/>
            <a:miter lim="800000"/>
            <a:headEnd/>
            <a:tailEnd/>
          </a:ln>
          <a:effectLst/>
        </p:spPr>
        <p:txBody>
          <a:bodyPr wrap="none" lIns="59617" tIns="30613" rIns="59617" bIns="30613">
            <a:spAutoFit/>
          </a:bodyPr>
          <a:lstStyle/>
          <a:p>
            <a:pPr algn="ctr" defTabSz="595313" eaLnBrk="0" hangingPunct="0">
              <a:lnSpc>
                <a:spcPct val="90000"/>
              </a:lnSpc>
              <a:defRPr/>
            </a:pPr>
            <a:r>
              <a:rPr lang="en-US" sz="800">
                <a:latin typeface="Arial" charset="0"/>
              </a:rPr>
              <a:t>Page </a:t>
            </a:r>
            <a:fld id="{2F292703-CD8E-48B5-A0A8-81DE2F57FBEF}" type="slidenum">
              <a:rPr lang="en-US" sz="800">
                <a:latin typeface="Arial" charset="0"/>
              </a:rPr>
              <a:pPr algn="ctr" defTabSz="595313" eaLnBrk="0" hangingPunct="0">
                <a:lnSpc>
                  <a:spcPct val="90000"/>
                </a:lnSpc>
                <a:defRPr/>
              </a:pPr>
              <a:t>‹#›</a:t>
            </a:fld>
            <a:endParaRPr lang="en-US" sz="800">
              <a:latin typeface="Arial" charset="0"/>
            </a:endParaRPr>
          </a:p>
        </p:txBody>
      </p:sp>
    </p:spTree>
    <p:extLst>
      <p:ext uri="{BB962C8B-B14F-4D97-AF65-F5344CB8AC3E}">
        <p14:creationId xmlns:p14="http://schemas.microsoft.com/office/powerpoint/2010/main" xmlns="" val="8922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95613" cy="471488"/>
          </a:xfrm>
          <a:prstGeom prst="rect">
            <a:avLst/>
          </a:prstGeom>
          <a:noFill/>
          <a:ln w="9525">
            <a:noFill/>
            <a:miter lim="800000"/>
            <a:headEnd/>
            <a:tailEnd/>
          </a:ln>
          <a:effectLst/>
        </p:spPr>
        <p:txBody>
          <a:bodyPr vert="horz" wrap="square" lIns="19335" tIns="0" rIns="19335" bIns="0" numCol="1" anchor="t" anchorCtr="0" compatLnSpc="1">
            <a:prstTxWarp prst="textNoShape">
              <a:avLst/>
            </a:prstTxWarp>
          </a:bodyPr>
          <a:lstStyle>
            <a:lvl1pPr algn="l" defTabSz="920750"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13188" y="-1588"/>
            <a:ext cx="2995612" cy="471488"/>
          </a:xfrm>
          <a:prstGeom prst="rect">
            <a:avLst/>
          </a:prstGeom>
          <a:noFill/>
          <a:ln w="9525">
            <a:noFill/>
            <a:miter lim="800000"/>
            <a:headEnd/>
            <a:tailEnd/>
          </a:ln>
          <a:effectLst/>
        </p:spPr>
        <p:txBody>
          <a:bodyPr vert="horz" wrap="square" lIns="19335" tIns="0" rIns="19335" bIns="0" numCol="1" anchor="t" anchorCtr="0" compatLnSpc="1">
            <a:prstTxWarp prst="textNoShape">
              <a:avLst/>
            </a:prstTxWarp>
          </a:bodyPr>
          <a:lstStyle>
            <a:lvl1pPr defTabSz="920750"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588" y="8939213"/>
            <a:ext cx="2995613" cy="471487"/>
          </a:xfrm>
          <a:prstGeom prst="rect">
            <a:avLst/>
          </a:prstGeom>
          <a:noFill/>
          <a:ln w="9525">
            <a:noFill/>
            <a:miter lim="800000"/>
            <a:headEnd/>
            <a:tailEnd/>
          </a:ln>
          <a:effectLst/>
        </p:spPr>
        <p:txBody>
          <a:bodyPr vert="horz" wrap="square" lIns="19335" tIns="0" rIns="19335" bIns="0" numCol="1" anchor="b" anchorCtr="0" compatLnSpc="1">
            <a:prstTxWarp prst="textNoShape">
              <a:avLst/>
            </a:prstTxWarp>
          </a:bodyPr>
          <a:lstStyle>
            <a:lvl1pPr algn="l" defTabSz="920750"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13188" y="8939213"/>
            <a:ext cx="2995612" cy="471487"/>
          </a:xfrm>
          <a:prstGeom prst="rect">
            <a:avLst/>
          </a:prstGeom>
          <a:noFill/>
          <a:ln w="9525">
            <a:noFill/>
            <a:miter lim="800000"/>
            <a:headEnd/>
            <a:tailEnd/>
          </a:ln>
          <a:effectLst/>
        </p:spPr>
        <p:txBody>
          <a:bodyPr vert="horz" wrap="square" lIns="19335" tIns="0" rIns="19335" bIns="0" numCol="1" anchor="b" anchorCtr="0" compatLnSpc="1">
            <a:prstTxWarp prst="textNoShape">
              <a:avLst/>
            </a:prstTxWarp>
          </a:bodyPr>
          <a:lstStyle>
            <a:lvl1pPr defTabSz="920750" eaLnBrk="0" hangingPunct="0">
              <a:defRPr sz="1000" i="1">
                <a:latin typeface="Times New Roman" pitchFamily="18" charset="0"/>
              </a:defRPr>
            </a:lvl1pPr>
          </a:lstStyle>
          <a:p>
            <a:pPr>
              <a:defRPr/>
            </a:pPr>
            <a:fld id="{50228FEB-4E5F-4612-B91F-F078643C9CBC}" type="slidenum">
              <a:rPr lang="en-US"/>
              <a:pPr>
                <a:defRPr/>
              </a:pPr>
              <a:t>‹#›</a:t>
            </a:fld>
            <a:endParaRPr lang="en-US"/>
          </a:p>
        </p:txBody>
      </p:sp>
      <p:sp>
        <p:nvSpPr>
          <p:cNvPr id="2054" name="Rectangle 6"/>
          <p:cNvSpPr>
            <a:spLocks noGrp="1" noChangeArrowheads="1"/>
          </p:cNvSpPr>
          <p:nvPr>
            <p:ph type="body" sz="quarter" idx="3"/>
          </p:nvPr>
        </p:nvSpPr>
        <p:spPr bwMode="auto">
          <a:xfrm>
            <a:off x="922338" y="4468813"/>
            <a:ext cx="5062537" cy="4235450"/>
          </a:xfrm>
          <a:prstGeom prst="rect">
            <a:avLst/>
          </a:prstGeom>
          <a:noFill/>
          <a:ln w="9525">
            <a:noFill/>
            <a:miter lim="800000"/>
            <a:headEnd/>
            <a:tailEnd/>
          </a:ln>
          <a:effectLst/>
        </p:spPr>
        <p:txBody>
          <a:bodyPr vert="horz" wrap="square" lIns="64451" tIns="32225" rIns="64451" bIns="3222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1" name="Rectangle 7"/>
          <p:cNvSpPr>
            <a:spLocks noGrp="1" noRot="1" noChangeAspect="1" noChangeArrowheads="1" noTextEdit="1"/>
          </p:cNvSpPr>
          <p:nvPr>
            <p:ph type="sldImg" idx="2"/>
          </p:nvPr>
        </p:nvSpPr>
        <p:spPr bwMode="auto">
          <a:xfrm>
            <a:off x="1111250" y="714375"/>
            <a:ext cx="4687888" cy="3516313"/>
          </a:xfrm>
          <a:prstGeom prst="rect">
            <a:avLst/>
          </a:prstGeom>
          <a:noFill/>
          <a:ln w="12700">
            <a:solidFill>
              <a:schemeClr val="tx1"/>
            </a:solidFill>
            <a:miter lim="800000"/>
            <a:headEnd/>
            <a:tailEnd/>
          </a:ln>
        </p:spPr>
      </p:sp>
      <p:sp>
        <p:nvSpPr>
          <p:cNvPr id="2056" name="Rectangle 8"/>
          <p:cNvSpPr>
            <a:spLocks noChangeArrowheads="1"/>
          </p:cNvSpPr>
          <p:nvPr/>
        </p:nvSpPr>
        <p:spPr bwMode="auto">
          <a:xfrm>
            <a:off x="3189288" y="8982075"/>
            <a:ext cx="512762" cy="169863"/>
          </a:xfrm>
          <a:prstGeom prst="rect">
            <a:avLst/>
          </a:prstGeom>
          <a:noFill/>
          <a:ln w="9525">
            <a:noFill/>
            <a:miter lim="800000"/>
            <a:headEnd/>
            <a:tailEnd/>
          </a:ln>
          <a:effectLst/>
        </p:spPr>
        <p:txBody>
          <a:bodyPr wrap="none" lIns="59617" tIns="30613" rIns="59617" bIns="30613">
            <a:spAutoFit/>
          </a:bodyPr>
          <a:lstStyle/>
          <a:p>
            <a:pPr algn="ctr" defTabSz="595313" eaLnBrk="0" hangingPunct="0">
              <a:lnSpc>
                <a:spcPct val="90000"/>
              </a:lnSpc>
              <a:defRPr/>
            </a:pPr>
            <a:r>
              <a:rPr lang="en-US" sz="800">
                <a:latin typeface="Arial" charset="0"/>
              </a:rPr>
              <a:t>Page </a:t>
            </a:r>
            <a:fld id="{396C5CBE-0F51-4585-8327-52AD286AA853}" type="slidenum">
              <a:rPr lang="en-US" sz="800">
                <a:latin typeface="Arial" charset="0"/>
              </a:rPr>
              <a:pPr algn="ctr" defTabSz="595313" eaLnBrk="0" hangingPunct="0">
                <a:lnSpc>
                  <a:spcPct val="90000"/>
                </a:lnSpc>
                <a:defRPr/>
              </a:pPr>
              <a:t>‹#›</a:t>
            </a:fld>
            <a:endParaRPr lang="en-US" sz="800">
              <a:latin typeface="Arial" charset="0"/>
            </a:endParaRPr>
          </a:p>
        </p:txBody>
      </p:sp>
      <p:sp>
        <p:nvSpPr>
          <p:cNvPr id="2057" name="Rectangle 9"/>
          <p:cNvSpPr>
            <a:spLocks noChangeArrowheads="1"/>
          </p:cNvSpPr>
          <p:nvPr/>
        </p:nvSpPr>
        <p:spPr bwMode="auto">
          <a:xfrm>
            <a:off x="0" y="152400"/>
            <a:ext cx="1808163" cy="246063"/>
          </a:xfrm>
          <a:prstGeom prst="rect">
            <a:avLst/>
          </a:prstGeom>
          <a:noFill/>
          <a:ln w="9525">
            <a:noFill/>
            <a:miter lim="800000"/>
            <a:headEnd/>
            <a:tailEnd/>
          </a:ln>
          <a:effectLst/>
        </p:spPr>
        <p:txBody>
          <a:bodyPr wrap="none" lIns="64451" tIns="32225" rIns="64451" bIns="32225">
            <a:spAutoFit/>
          </a:bodyPr>
          <a:lstStyle/>
          <a:p>
            <a:pPr algn="l" defTabSz="625475" eaLnBrk="0" hangingPunct="0">
              <a:defRPr/>
            </a:pPr>
            <a:r>
              <a:rPr lang="en-US" sz="1200" b="1">
                <a:latin typeface="Book Antiqua" pitchFamily="18" charset="0"/>
              </a:rPr>
              <a:t>NSF LISTEN 6/93, p. </a:t>
            </a:r>
            <a:fld id="{2F5CA1B1-1B27-4CE2-8B5A-660C79B91DFD}" type="slidenum">
              <a:rPr lang="en-US" sz="1200" b="1">
                <a:latin typeface="Book Antiqua" pitchFamily="18" charset="0"/>
              </a:rPr>
              <a:pPr algn="l" defTabSz="625475" eaLnBrk="0" hangingPunct="0">
                <a:defRPr/>
              </a:pPr>
              <a:t>‹#›</a:t>
            </a:fld>
            <a:endParaRPr lang="en-US" sz="1200" b="1">
              <a:latin typeface="Book Antiqua" pitchFamily="18" charset="0"/>
            </a:endParaRPr>
          </a:p>
        </p:txBody>
      </p:sp>
      <p:sp>
        <p:nvSpPr>
          <p:cNvPr id="2058" name="Rectangle 10"/>
          <p:cNvSpPr>
            <a:spLocks noChangeArrowheads="1"/>
          </p:cNvSpPr>
          <p:nvPr/>
        </p:nvSpPr>
        <p:spPr bwMode="auto">
          <a:xfrm>
            <a:off x="6367463" y="150813"/>
            <a:ext cx="1133475" cy="246062"/>
          </a:xfrm>
          <a:prstGeom prst="rect">
            <a:avLst/>
          </a:prstGeom>
          <a:noFill/>
          <a:ln w="9525">
            <a:noFill/>
            <a:miter lim="800000"/>
            <a:headEnd/>
            <a:tailEnd/>
          </a:ln>
          <a:effectLst/>
        </p:spPr>
        <p:txBody>
          <a:bodyPr wrap="none" lIns="64451" tIns="32225" rIns="64451" bIns="32225">
            <a:spAutoFit/>
          </a:bodyPr>
          <a:lstStyle/>
          <a:p>
            <a:pPr algn="l" defTabSz="625475" eaLnBrk="0" hangingPunct="0">
              <a:defRPr/>
            </a:pPr>
            <a:fld id="{39494186-9E18-45A3-A442-16A7ED442769}" type="datetime10">
              <a:rPr lang="en-US" sz="1200" b="1">
                <a:latin typeface="Book Antiqua" pitchFamily="18" charset="0"/>
              </a:rPr>
              <a:pPr algn="l" defTabSz="625475" eaLnBrk="0" hangingPunct="0">
                <a:defRPr/>
              </a:pPr>
              <a:t>21:30</a:t>
            </a:fld>
            <a:r>
              <a:rPr lang="en-US" sz="1200" b="1">
                <a:latin typeface="Book Antiqua" pitchFamily="18" charset="0"/>
              </a:rPr>
              <a:t> </a:t>
            </a:r>
            <a:fld id="{20E445B2-EE2D-480C-AD23-A6F8DF92D2AD}" type="datetime1">
              <a:rPr lang="en-US" sz="1200" b="1">
                <a:latin typeface="Book Antiqua" pitchFamily="18" charset="0"/>
              </a:rPr>
              <a:pPr algn="l" defTabSz="625475" eaLnBrk="0" hangingPunct="0">
                <a:defRPr/>
              </a:pPr>
              <a:t>8/4/2013</a:t>
            </a:fld>
            <a:endParaRPr lang="en-US" sz="1200" b="1">
              <a:latin typeface="Book Antiqua" pitchFamily="18" charset="0"/>
            </a:endParaRPr>
          </a:p>
        </p:txBody>
      </p:sp>
    </p:spTree>
    <p:extLst>
      <p:ext uri="{BB962C8B-B14F-4D97-AF65-F5344CB8AC3E}">
        <p14:creationId xmlns:p14="http://schemas.microsoft.com/office/powerpoint/2010/main" xmlns="" val="2595051766"/>
      </p:ext>
    </p:extLst>
  </p:cSld>
  <p:clrMap bg1="lt1" tx1="dk1" bg2="lt2" tx2="dk2" accent1="accent1" accent2="accent2" accent3="accent3" accent4="accent4" accent5="accent5" accent6="accent6" hlink="hlink" folHlink="folHlink"/>
  <p:notesStyle>
    <a:lvl1pPr algn="l" defTabSz="747713" rtl="0" eaLnBrk="0" fontAlgn="base" hangingPunct="0">
      <a:lnSpc>
        <a:spcPct val="90000"/>
      </a:lnSpc>
      <a:spcBef>
        <a:spcPct val="40000"/>
      </a:spcBef>
      <a:spcAft>
        <a:spcPct val="0"/>
      </a:spcAft>
      <a:defRPr sz="1000" kern="1200">
        <a:solidFill>
          <a:schemeClr val="tx1"/>
        </a:solidFill>
        <a:latin typeface="Book Antiqua" pitchFamily="18" charset="0"/>
        <a:ea typeface="+mn-ea"/>
        <a:cs typeface="+mn-cs"/>
      </a:defRPr>
    </a:lvl1pPr>
    <a:lvl2pPr marL="374650" algn="l" defTabSz="747713" rtl="0" eaLnBrk="0" fontAlgn="base" hangingPunct="0">
      <a:lnSpc>
        <a:spcPct val="90000"/>
      </a:lnSpc>
      <a:spcBef>
        <a:spcPct val="40000"/>
      </a:spcBef>
      <a:spcAft>
        <a:spcPct val="0"/>
      </a:spcAft>
      <a:defRPr sz="1000" kern="1200">
        <a:solidFill>
          <a:schemeClr val="tx1"/>
        </a:solidFill>
        <a:latin typeface="Book Antiqua" pitchFamily="18" charset="0"/>
        <a:ea typeface="+mn-ea"/>
        <a:cs typeface="+mn-cs"/>
      </a:defRPr>
    </a:lvl2pPr>
    <a:lvl3pPr marL="750888" algn="l" defTabSz="747713" rtl="0" eaLnBrk="0" fontAlgn="base" hangingPunct="0">
      <a:lnSpc>
        <a:spcPct val="90000"/>
      </a:lnSpc>
      <a:spcBef>
        <a:spcPct val="40000"/>
      </a:spcBef>
      <a:spcAft>
        <a:spcPct val="0"/>
      </a:spcAft>
      <a:defRPr sz="1000" kern="1200">
        <a:solidFill>
          <a:schemeClr val="tx1"/>
        </a:solidFill>
        <a:latin typeface="Book Antiqua" pitchFamily="18" charset="0"/>
        <a:ea typeface="+mn-ea"/>
        <a:cs typeface="+mn-cs"/>
      </a:defRPr>
    </a:lvl3pPr>
    <a:lvl4pPr marL="1125538" algn="l" defTabSz="747713" rtl="0" eaLnBrk="0" fontAlgn="base" hangingPunct="0">
      <a:lnSpc>
        <a:spcPct val="90000"/>
      </a:lnSpc>
      <a:spcBef>
        <a:spcPct val="40000"/>
      </a:spcBef>
      <a:spcAft>
        <a:spcPct val="0"/>
      </a:spcAft>
      <a:defRPr sz="1000" kern="1200">
        <a:solidFill>
          <a:schemeClr val="tx1"/>
        </a:solidFill>
        <a:latin typeface="Book Antiqua" pitchFamily="18" charset="0"/>
        <a:ea typeface="+mn-ea"/>
        <a:cs typeface="+mn-cs"/>
      </a:defRPr>
    </a:lvl4pPr>
    <a:lvl5pPr marL="1501775" algn="l" defTabSz="747713" rtl="0" eaLnBrk="0" fontAlgn="base" hangingPunct="0">
      <a:lnSpc>
        <a:spcPct val="90000"/>
      </a:lnSpc>
      <a:spcBef>
        <a:spcPct val="40000"/>
      </a:spcBef>
      <a:spcAft>
        <a:spcPct val="0"/>
      </a:spcAft>
      <a:defRPr sz="10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sy.cmu.edu/~klahr/pdf/Klahr%20draft%20for%20distribution.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psy.cmu.edu/~klahr/pdf/klahr%202004.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xmlns="" val="274678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BA439F-0B12-4210-A7F8-BFA89AE91870}" type="slidenum">
              <a:rPr lang="zh-TW" altLang="en-US" smtClean="0"/>
              <a:pPr>
                <a:defRPr/>
              </a:pPr>
              <a:t>14</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47713" rtl="0" eaLnBrk="0" fontAlgn="base" latinLnBrk="0" hangingPunct="0">
              <a:lnSpc>
                <a:spcPct val="90000"/>
              </a:lnSpc>
              <a:spcBef>
                <a:spcPct val="40000"/>
              </a:spcBef>
              <a:spcAft>
                <a:spcPct val="0"/>
              </a:spcAft>
              <a:buClrTx/>
              <a:buSzTx/>
              <a:buFontTx/>
              <a:buNone/>
              <a:tabLst/>
              <a:defRPr/>
            </a:pPr>
            <a:r>
              <a:rPr lang="en-US" sz="1000" kern="1200" dirty="0" smtClean="0">
                <a:solidFill>
                  <a:schemeClr val="tx1"/>
                </a:solidFill>
                <a:effectLst/>
                <a:latin typeface="Book Antiqua" pitchFamily="18" charset="0"/>
                <a:ea typeface="+mn-ea"/>
                <a:cs typeface="+mn-cs"/>
              </a:rPr>
              <a:t>#24-26  would like to know if the differences among bars are statistically significant. </a:t>
            </a:r>
          </a:p>
          <a:p>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pPr>
                <a:defRPr/>
              </a:pPr>
              <a:t>15</a:t>
            </a:fld>
            <a:endParaRPr lang="en-US"/>
          </a:p>
        </p:txBody>
      </p:sp>
    </p:spTree>
    <p:extLst>
      <p:ext uri="{BB962C8B-B14F-4D97-AF65-F5344CB8AC3E}">
        <p14:creationId xmlns:p14="http://schemas.microsoft.com/office/powerpoint/2010/main" xmlns="" val="339306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effectLst/>
                <a:latin typeface="Book Antiqua" pitchFamily="18" charset="0"/>
                <a:ea typeface="+mn-ea"/>
                <a:cs typeface="+mn-cs"/>
              </a:rPr>
              <a:t>#27  I couldn't fully get the summary.   Partly because I need more time to read the slides.   Partly because I had trouble connecting the first sentence to the previous graphs. </a:t>
            </a:r>
          </a:p>
          <a:p>
            <a:endParaRPr lang="en-US" sz="1000" kern="1200" dirty="0" smtClean="0">
              <a:solidFill>
                <a:schemeClr val="tx1"/>
              </a:solidFill>
              <a:effectLst/>
              <a:latin typeface="Book Antiqua" pitchFamily="18" charset="0"/>
              <a:ea typeface="+mn-ea"/>
              <a:cs typeface="+mn-cs"/>
            </a:endParaRPr>
          </a:p>
          <a:p>
            <a:r>
              <a:rPr lang="en-US" sz="1000" kern="1200" dirty="0" smtClean="0">
                <a:solidFill>
                  <a:schemeClr val="tx1"/>
                </a:solidFill>
                <a:effectLst/>
                <a:latin typeface="Book Antiqua" pitchFamily="18" charset="0"/>
                <a:ea typeface="+mn-ea"/>
                <a:cs typeface="+mn-cs"/>
              </a:rPr>
              <a:t>27: This was interesting -- about the right length, but a little fast</a:t>
            </a:r>
          </a:p>
          <a:p>
            <a:r>
              <a:rPr lang="en-US" sz="1000" kern="1200" dirty="0" smtClean="0">
                <a:solidFill>
                  <a:schemeClr val="tx1"/>
                </a:solidFill>
                <a:effectLst/>
                <a:latin typeface="Book Antiqua" pitchFamily="18" charset="0"/>
                <a:ea typeface="+mn-ea"/>
                <a:cs typeface="+mn-cs"/>
              </a:rPr>
              <a:t>Question: Is there any way to detect decoding (as opposed slow fluent reading)?  For instance, it seems high frequency of a word may relatively better predict fluent reading time whereas length (in</a:t>
            </a:r>
          </a:p>
          <a:p>
            <a:r>
              <a:rPr lang="en-US" sz="1000" kern="1200" dirty="0" smtClean="0">
                <a:solidFill>
                  <a:schemeClr val="tx1"/>
                </a:solidFill>
                <a:effectLst/>
                <a:latin typeface="Book Antiqua" pitchFamily="18" charset="0"/>
                <a:ea typeface="+mn-ea"/>
                <a:cs typeface="+mn-cs"/>
              </a:rPr>
              <a:t>phonemes?) may better predict decoding reading time.  You (or someone</a:t>
            </a:r>
          </a:p>
          <a:p>
            <a:r>
              <a:rPr lang="en-US" sz="1000" kern="1200" dirty="0" smtClean="0">
                <a:solidFill>
                  <a:schemeClr val="tx1"/>
                </a:solidFill>
                <a:effectLst/>
                <a:latin typeface="Book Antiqua" pitchFamily="18" charset="0"/>
                <a:ea typeface="+mn-ea"/>
                <a:cs typeface="+mn-cs"/>
              </a:rPr>
              <a:t>else) have probably looked at this, but I wonder ...</a:t>
            </a:r>
          </a:p>
          <a:p>
            <a:endParaRPr lang="en-US" dirty="0" smtClean="0"/>
          </a:p>
          <a:p>
            <a:r>
              <a:rPr lang="en-US" dirty="0" smtClean="0"/>
              <a:t>What future</a:t>
            </a:r>
            <a:r>
              <a:rPr lang="en-US" baseline="0" dirty="0" smtClean="0"/>
              <a:t> work?</a:t>
            </a:r>
          </a:p>
          <a:p>
            <a:r>
              <a:rPr lang="en-US" baseline="0" dirty="0" smtClean="0"/>
              <a:t>-- resolve vs. isolated</a:t>
            </a:r>
          </a:p>
          <a:p>
            <a:r>
              <a:rPr lang="en-US" baseline="0" dirty="0" smtClean="0"/>
              <a:t>-- effects of story identity/difficulty</a:t>
            </a:r>
          </a:p>
          <a:p>
            <a:r>
              <a:rPr lang="en-US" baseline="0" dirty="0" smtClean="0"/>
              <a:t>-- suggestions?</a:t>
            </a:r>
          </a:p>
        </p:txBody>
      </p:sp>
      <p:sp>
        <p:nvSpPr>
          <p:cNvPr id="4" name="Slide Number Placeholder 3"/>
          <p:cNvSpPr>
            <a:spLocks noGrp="1"/>
          </p:cNvSpPr>
          <p:nvPr>
            <p:ph type="sldNum" sz="quarter" idx="10"/>
          </p:nvPr>
        </p:nvSpPr>
        <p:spPr/>
        <p:txBody>
          <a:bodyPr/>
          <a:lstStyle/>
          <a:p>
            <a:pPr>
              <a:defRPr/>
            </a:pPr>
            <a:fld id="{A6BA439F-0B12-4210-A7F8-BFA89AE91870}" type="slidenum">
              <a:rPr lang="zh-TW" altLang="en-US" smtClean="0"/>
              <a:pPr>
                <a:defRPr/>
              </a:pPr>
              <a:t>18</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A4834-DAEE-4654-A02B-17DD210DEF46}" type="slidenum">
              <a:rPr lang="en-US"/>
              <a:pPr/>
              <a:t>19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sz="1000" kern="1200" dirty="0" smtClean="0">
                <a:solidFill>
                  <a:schemeClr val="tx1"/>
                </a:solidFill>
                <a:effectLst/>
                <a:latin typeface="Book Antiqua" pitchFamily="18" charset="0"/>
                <a:ea typeface="+mn-ea"/>
                <a:cs typeface="+mn-cs"/>
              </a:rPr>
              <a:t>Transition to knowledge tracing was a little rough ...</a:t>
            </a:r>
          </a:p>
          <a:p>
            <a:r>
              <a:rPr lang="en-US" dirty="0" err="1" smtClean="0"/>
              <a:t>Unshaded</a:t>
            </a:r>
            <a:r>
              <a:rPr lang="en-US" dirty="0" smtClean="0"/>
              <a:t> </a:t>
            </a:r>
            <a:r>
              <a:rPr lang="en-US" dirty="0"/>
              <a:t>means latent, unobserved variable.</a:t>
            </a:r>
          </a:p>
          <a:p>
            <a:r>
              <a:rPr lang="en-US" dirty="0"/>
              <a:t>Shaded means observed variable.</a:t>
            </a:r>
          </a:p>
          <a:p>
            <a:r>
              <a:rPr lang="en-US" dirty="0"/>
              <a:t>This graphical model is equivalent to KT.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A4834-DAEE-4654-A02B-17DD210DEF46}" type="slidenum">
              <a:rPr lang="en-US"/>
              <a:pPr/>
              <a:t>20</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sz="1000" kern="1200" smtClean="0">
                <a:solidFill>
                  <a:schemeClr val="tx1"/>
                </a:solidFill>
                <a:effectLst/>
                <a:latin typeface="Book Antiqua" pitchFamily="18" charset="0"/>
                <a:ea typeface="+mn-ea"/>
                <a:cs typeface="+mn-cs"/>
              </a:rPr>
              <a:t>Should </a:t>
            </a:r>
            <a:r>
              <a:rPr lang="en-US" sz="1000" kern="1200" dirty="0" smtClean="0">
                <a:solidFill>
                  <a:schemeClr val="tx1"/>
                </a:solidFill>
                <a:effectLst/>
                <a:latin typeface="Book Antiqua" pitchFamily="18" charset="0"/>
                <a:ea typeface="+mn-ea"/>
                <a:cs typeface="+mn-cs"/>
              </a:rPr>
              <a:t>the Teach link point to Learn or Ki+1 rather than Ki?</a:t>
            </a:r>
          </a:p>
          <a:p>
            <a:endParaRPr lang="en-US" dirty="0" smtClean="0"/>
          </a:p>
          <a:p>
            <a:r>
              <a:rPr lang="en-US" dirty="0" err="1" smtClean="0"/>
              <a:t>Unshaded</a:t>
            </a:r>
            <a:r>
              <a:rPr lang="en-US" dirty="0" smtClean="0"/>
              <a:t> </a:t>
            </a:r>
            <a:r>
              <a:rPr lang="en-US" dirty="0"/>
              <a:t>means latent, unobserved variable.</a:t>
            </a:r>
          </a:p>
          <a:p>
            <a:r>
              <a:rPr lang="en-US" dirty="0"/>
              <a:t>Shaded means observed variable.</a:t>
            </a:r>
          </a:p>
          <a:p>
            <a:r>
              <a:rPr lang="en-US" dirty="0"/>
              <a:t>This graphical model is equivalent to KT.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A4834-DAEE-4654-A02B-17DD210DEF46}" type="slidenum">
              <a:rPr lang="en-US"/>
              <a:pPr/>
              <a:t>21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Unshaded means latent, unobserved variable.</a:t>
            </a:r>
          </a:p>
          <a:p>
            <a:r>
              <a:rPr lang="en-US"/>
              <a:t>Shaded means observed variable.</a:t>
            </a:r>
          </a:p>
          <a:p>
            <a:r>
              <a:rPr lang="en-US"/>
              <a:t>This graphical model is equivalent to KT.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A4834-DAEE-4654-A02B-17DD210DEF46}" type="slidenum">
              <a:rPr lang="en-US"/>
              <a:pPr/>
              <a:t>22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0" marR="0" indent="0" algn="l" defTabSz="747713" rtl="0" eaLnBrk="0" fontAlgn="base" latinLnBrk="0" hangingPunct="0">
              <a:lnSpc>
                <a:spcPct val="90000"/>
              </a:lnSpc>
              <a:spcBef>
                <a:spcPct val="40000"/>
              </a:spcBef>
              <a:spcAft>
                <a:spcPct val="0"/>
              </a:spcAft>
              <a:buClrTx/>
              <a:buSzTx/>
              <a:buFontTx/>
              <a:buNone/>
              <a:tabLst/>
              <a:defRPr/>
            </a:pPr>
            <a:r>
              <a:rPr lang="en-US" sz="1000" kern="1200" dirty="0" smtClean="0">
                <a:solidFill>
                  <a:schemeClr val="tx1"/>
                </a:solidFill>
                <a:effectLst/>
                <a:latin typeface="Book Antiqua" pitchFamily="18" charset="0"/>
                <a:ea typeface="+mn-ea"/>
                <a:cs typeface="+mn-cs"/>
              </a:rPr>
              <a:t>#15-16  I'm lost a bit.  What were the decimal points again? </a:t>
            </a:r>
          </a:p>
          <a:p>
            <a:endParaRPr lang="en-US" dirty="0" smtClean="0"/>
          </a:p>
          <a:p>
            <a:r>
              <a:rPr lang="en-US" dirty="0" err="1" smtClean="0"/>
              <a:t>Unshaded</a:t>
            </a:r>
            <a:r>
              <a:rPr lang="en-US" dirty="0" smtClean="0"/>
              <a:t> </a:t>
            </a:r>
            <a:r>
              <a:rPr lang="en-US" dirty="0"/>
              <a:t>means latent, unobserved variable.</a:t>
            </a:r>
          </a:p>
          <a:p>
            <a:r>
              <a:rPr lang="en-US" dirty="0"/>
              <a:t>Shaded means observed variable.</a:t>
            </a:r>
          </a:p>
          <a:p>
            <a:r>
              <a:rPr lang="en-US" dirty="0"/>
              <a:t>This graphical model is equivalent to KT.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A4834-DAEE-4654-A02B-17DD210DEF46}" type="slidenum">
              <a:rPr lang="en-US"/>
              <a:pPr/>
              <a:t>23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Unshaded means latent, unobserved variable.</a:t>
            </a:r>
          </a:p>
          <a:p>
            <a:r>
              <a:rPr lang="en-US"/>
              <a:t>Shaded means observed variable.</a:t>
            </a:r>
          </a:p>
          <a:p>
            <a:r>
              <a:rPr lang="en-US"/>
              <a:t>This graphical model is equivalent to KT.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fld id="{4FF4BC96-A740-4F13-A410-3946B404D0CB}" type="slidenum">
              <a:rPr lang="en-US" smtClean="0"/>
              <a:pPr/>
              <a:t>24</a:t>
            </a:fld>
            <a:endParaRPr lang="en-US" smtClean="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pPr eaLnBrk="1" hangingPunct="1"/>
            <a:r>
              <a:rPr lang="en-US" smtClean="0"/>
              <a:t>Explain outcome = word read OK, then explain segmentation artifact; read ASR as “automatic speech recognizer”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p:spPr>
        <p:txBody>
          <a:bodyPr/>
          <a:lstStyle/>
          <a:p>
            <a:fld id="{A84FEE62-2812-4046-A95E-B08F76435634}" type="slidenum">
              <a:rPr lang="en-US" smtClean="0"/>
              <a:pPr/>
              <a:t>25</a:t>
            </a:fld>
            <a:endParaRPr lang="en-US" smtClean="0"/>
          </a:p>
        </p:txBody>
      </p:sp>
      <p:sp>
        <p:nvSpPr>
          <p:cNvPr id="26627" name="Rectangle 2"/>
          <p:cNvSpPr>
            <a:spLocks noGrp="1" noRot="1" noChangeAspect="1" noChangeArrowheads="1" noTextEdit="1"/>
          </p:cNvSpPr>
          <p:nvPr>
            <p:ph type="sldImg"/>
          </p:nvPr>
        </p:nvSpPr>
        <p:spPr>
          <a:xfrm>
            <a:off x="1101725" y="704850"/>
            <a:ext cx="4705350" cy="3529013"/>
          </a:xfrm>
          <a:ln/>
        </p:spPr>
      </p:sp>
      <p:sp>
        <p:nvSpPr>
          <p:cNvPr id="26628" name="Rectangle 3"/>
          <p:cNvSpPr>
            <a:spLocks noGrp="1" noChangeArrowheads="1"/>
          </p:cNvSpPr>
          <p:nvPr>
            <p:ph type="body" idx="1"/>
          </p:nvPr>
        </p:nvSpPr>
        <p:spPr>
          <a:xfrm>
            <a:off x="690563" y="4470400"/>
            <a:ext cx="5527675" cy="4235450"/>
          </a:xfrm>
          <a:noFill/>
          <a:ln/>
        </p:spPr>
        <p:txBody>
          <a:bodyPr/>
          <a:lstStyle/>
          <a:p>
            <a:pPr eaLnBrk="1" hangingPunct="1"/>
            <a:r>
              <a:rPr lang="en-US" sz="1000" kern="1200" dirty="0" smtClean="0">
                <a:solidFill>
                  <a:schemeClr val="tx1"/>
                </a:solidFill>
                <a:effectLst/>
                <a:latin typeface="Book Antiqua" pitchFamily="18" charset="0"/>
                <a:ea typeface="+mn-ea"/>
                <a:cs typeface="+mn-cs"/>
              </a:rPr>
              <a:t>Slide 18:  not clear what the message is</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dirty="0" smtClean="0"/>
              <a:t>Use words to illustrate interventions; don’t mouse over hyperlinks (only</a:t>
            </a:r>
            <a:r>
              <a:rPr lang="en-US" baseline="0" dirty="0" smtClean="0"/>
              <a:t> </a:t>
            </a:r>
            <a:r>
              <a:rPr lang="en-US" baseline="0" dirty="0" err="1" smtClean="0"/>
              <a:t>SayWord</a:t>
            </a:r>
            <a:r>
              <a:rPr lang="en-US" baseline="0" dirty="0" smtClean="0"/>
              <a:t> &amp; </a:t>
            </a:r>
            <a:r>
              <a:rPr lang="en-US" baseline="0" dirty="0" err="1" smtClean="0"/>
              <a:t>RhymesWith</a:t>
            </a:r>
            <a:r>
              <a:rPr lang="en-US" baseline="0" dirty="0" smtClean="0"/>
              <a:t>)</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A79DCA-42B0-4531-B63A-230FB61AAA3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47713" rtl="0" eaLnBrk="0" fontAlgn="base" latinLnBrk="0" hangingPunct="0">
              <a:lnSpc>
                <a:spcPct val="90000"/>
              </a:lnSpc>
              <a:spcBef>
                <a:spcPct val="40000"/>
              </a:spcBef>
              <a:spcAft>
                <a:spcPct val="0"/>
              </a:spcAft>
              <a:buClrTx/>
              <a:buSzTx/>
              <a:buFontTx/>
              <a:buNone/>
              <a:tabLst/>
              <a:defRPr/>
            </a:pPr>
            <a:r>
              <a:rPr lang="en-US" sz="1000" kern="1200" dirty="0" smtClean="0">
                <a:solidFill>
                  <a:schemeClr val="tx1"/>
                </a:solidFill>
                <a:effectLst/>
                <a:latin typeface="Book Antiqua" pitchFamily="18" charset="0"/>
                <a:ea typeface="+mn-ea"/>
                <a:cs typeface="+mn-cs"/>
              </a:rPr>
              <a:t>19: Nice results.  You didn't say what "onset rhyme" is.  Here's another place where you could spend more time (if you cut time from elsewhere).</a:t>
            </a:r>
          </a:p>
          <a:p>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pPr>
                <a:defRPr/>
              </a:pPr>
              <a:t>26</a:t>
            </a:fld>
            <a:endParaRPr lang="en-US"/>
          </a:p>
        </p:txBody>
      </p:sp>
    </p:spTree>
    <p:extLst>
      <p:ext uri="{BB962C8B-B14F-4D97-AF65-F5344CB8AC3E}">
        <p14:creationId xmlns:p14="http://schemas.microsoft.com/office/powerpoint/2010/main" xmlns="" val="1396403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Book Antiqua" pitchFamily="18" charset="0"/>
                <a:ea typeface="+mn-ea"/>
                <a:cs typeface="+mn-cs"/>
              </a:rPr>
              <a:t>33: A nice result, but I'd say either 0 or 2-3 slides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pPr>
                <a:defRPr/>
              </a:pPr>
              <a:t>27</a:t>
            </a:fld>
            <a:endParaRPr lang="en-US"/>
          </a:p>
        </p:txBody>
      </p:sp>
    </p:spTree>
    <p:extLst>
      <p:ext uri="{BB962C8B-B14F-4D97-AF65-F5344CB8AC3E}">
        <p14:creationId xmlns:p14="http://schemas.microsoft.com/office/powerpoint/2010/main" xmlns="" val="2810962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effectLst/>
                <a:latin typeface="Book Antiqua" pitchFamily="18" charset="0"/>
                <a:ea typeface="+mn-ea"/>
                <a:cs typeface="+mn-cs"/>
              </a:rPr>
              <a:t>1. General issue about the domain: I'm wondering how advances in speech recognition, over the life of your project, has affected it. You were way ahead of the curve in attempting to use the existing speech recognition technology when you started ... does the current status of that technology affect your work in any way?  (As I think about it, I realize that your recognition challenge was made manageable because you knew </a:t>
            </a:r>
            <a:r>
              <a:rPr lang="en-US" sz="1000" u="sng" kern="1200" dirty="0" smtClean="0">
                <a:solidFill>
                  <a:schemeClr val="tx1"/>
                </a:solidFill>
                <a:effectLst/>
                <a:latin typeface="Book Antiqua" pitchFamily="18" charset="0"/>
                <a:ea typeface="+mn-ea"/>
                <a:cs typeface="+mn-cs"/>
              </a:rPr>
              <a:t>a priori</a:t>
            </a:r>
            <a:r>
              <a:rPr lang="en-US" sz="1000" kern="1200" dirty="0" smtClean="0">
                <a:solidFill>
                  <a:schemeClr val="tx1"/>
                </a:solidFill>
                <a:effectLst/>
                <a:latin typeface="Book Antiqua" pitchFamily="18" charset="0"/>
                <a:ea typeface="+mn-ea"/>
                <a:cs typeface="+mn-cs"/>
              </a:rPr>
              <a:t> what the target words were, but still, it must require a lot of processing to figure out what the near misses actually are saying ... )</a:t>
            </a:r>
          </a:p>
          <a:p>
            <a:r>
              <a:rPr lang="en-US" sz="1000" b="1" i="1" kern="1200" dirty="0" smtClean="0">
                <a:solidFill>
                  <a:schemeClr val="tx1"/>
                </a:solidFill>
                <a:effectLst/>
                <a:latin typeface="Book Antiqua" pitchFamily="18" charset="0"/>
                <a:ea typeface="+mn-ea"/>
                <a:cs typeface="+mn-cs"/>
              </a:rPr>
              <a:t>[Jack </a:t>
            </a:r>
            <a:r>
              <a:rPr lang="en-US" sz="1000" b="1" i="1" kern="1200" dirty="0" err="1" smtClean="0">
                <a:solidFill>
                  <a:schemeClr val="tx1"/>
                </a:solidFill>
                <a:effectLst/>
                <a:latin typeface="Book Antiqua" pitchFamily="18" charset="0"/>
                <a:ea typeface="+mn-ea"/>
                <a:cs typeface="+mn-cs"/>
              </a:rPr>
              <a:t>Mostow</a:t>
            </a:r>
            <a:r>
              <a:rPr lang="en-US" sz="1000" b="1" i="1" kern="1200" dirty="0" smtClean="0">
                <a:solidFill>
                  <a:schemeClr val="tx1"/>
                </a:solidFill>
                <a:effectLst/>
                <a:latin typeface="Book Antiqua" pitchFamily="18" charset="0"/>
                <a:ea typeface="+mn-ea"/>
                <a:cs typeface="+mn-cs"/>
              </a:rPr>
              <a:t>] The most noticeable difference is real-time response.  Back then machines were slower, so sometimes the recognizer would lag behind the student.  To get the student to wait, we recorded sounds – including chewing noises.</a:t>
            </a:r>
            <a:endParaRPr lang="en-US" sz="1000" kern="1200" dirty="0" smtClean="0">
              <a:solidFill>
                <a:schemeClr val="tx1"/>
              </a:solidFill>
              <a:effectLst/>
              <a:latin typeface="Book Antiqua" pitchFamily="18" charset="0"/>
              <a:ea typeface="+mn-ea"/>
              <a:cs typeface="+mn-cs"/>
            </a:endParaRPr>
          </a:p>
          <a:p>
            <a:pPr marL="0" marR="0" lvl="0" indent="0" algn="l" defTabSz="747713" rtl="0" eaLnBrk="0" fontAlgn="base" latinLnBrk="0" hangingPunct="0">
              <a:lnSpc>
                <a:spcPct val="90000"/>
              </a:lnSpc>
              <a:spcBef>
                <a:spcPct val="40000"/>
              </a:spcBef>
              <a:spcAft>
                <a:spcPct val="0"/>
              </a:spcAft>
              <a:buClrTx/>
              <a:buSzTx/>
              <a:buFontTx/>
              <a:buNone/>
              <a:tabLst/>
              <a:defRPr/>
            </a:pPr>
            <a:endParaRPr lang="en-US" sz="1000" kern="1200" dirty="0" smtClean="0">
              <a:solidFill>
                <a:schemeClr val="tx1"/>
              </a:solidFill>
              <a:effectLst/>
              <a:latin typeface="Book Antiqua" pitchFamily="18" charset="0"/>
              <a:ea typeface="+mn-ea"/>
              <a:cs typeface="+mn-cs"/>
            </a:endParaRPr>
          </a:p>
          <a:p>
            <a:r>
              <a:rPr lang="en-US" sz="1000" kern="1200" dirty="0" smtClean="0">
                <a:solidFill>
                  <a:schemeClr val="tx1"/>
                </a:solidFill>
                <a:effectLst/>
                <a:latin typeface="Book Antiqua" pitchFamily="18" charset="0"/>
                <a:ea typeface="+mn-ea"/>
                <a:cs typeface="+mn-cs"/>
              </a:rPr>
              <a:t>2. Related issue:  how much "better" is the tutor than it was 20 years ago, as a tutor?</a:t>
            </a:r>
          </a:p>
          <a:p>
            <a:r>
              <a:rPr lang="en-US" sz="1000" b="1" i="1" kern="1200" dirty="0" smtClean="0">
                <a:solidFill>
                  <a:schemeClr val="tx1"/>
                </a:solidFill>
                <a:effectLst/>
                <a:latin typeface="Book Antiqua" pitchFamily="18" charset="0"/>
                <a:ea typeface="+mn-ea"/>
                <a:cs typeface="+mn-cs"/>
              </a:rPr>
              <a:t>[Jack </a:t>
            </a:r>
            <a:r>
              <a:rPr lang="en-US" sz="1000" b="1" i="1" kern="1200" dirty="0" err="1" smtClean="0">
                <a:solidFill>
                  <a:schemeClr val="tx1"/>
                </a:solidFill>
                <a:effectLst/>
                <a:latin typeface="Book Antiqua" pitchFamily="18" charset="0"/>
                <a:ea typeface="+mn-ea"/>
                <a:cs typeface="+mn-cs"/>
              </a:rPr>
              <a:t>Mostow</a:t>
            </a:r>
            <a:r>
              <a:rPr lang="en-US" sz="1000" b="1" i="1" kern="1200" dirty="0" smtClean="0">
                <a:solidFill>
                  <a:schemeClr val="tx1"/>
                </a:solidFill>
                <a:effectLst/>
                <a:latin typeface="Book Antiqua" pitchFamily="18" charset="0"/>
                <a:ea typeface="+mn-ea"/>
                <a:cs typeface="+mn-cs"/>
              </a:rPr>
              <a:t>] We haven’t done a between-subjects controlled comparison of learning gains between the two versions, because it would be so costly to run a study with the power necessary to detect differences in standard measures of reading skills – especially because unlike in other domains, kids get lots of reading instruction outside the tutor.  However, the tutor is definitely “bigger” than it was 20 years ago – not just in scaling to enough reading material to last an entire school year, but in adding things to address phonics, vocabulary, and comprehension.</a:t>
            </a:r>
            <a:endParaRPr lang="en-US" sz="1000" kern="1200" dirty="0" smtClean="0">
              <a:solidFill>
                <a:schemeClr val="tx1"/>
              </a:solidFill>
              <a:effectLst/>
              <a:latin typeface="Book Antiqua" pitchFamily="18" charset="0"/>
              <a:ea typeface="+mn-ea"/>
              <a:cs typeface="+mn-cs"/>
            </a:endParaRPr>
          </a:p>
          <a:p>
            <a:pPr marL="0" marR="0" lvl="0" indent="0" algn="l" defTabSz="747713" rtl="0" eaLnBrk="0" fontAlgn="base" latinLnBrk="0" hangingPunct="0">
              <a:lnSpc>
                <a:spcPct val="90000"/>
              </a:lnSpc>
              <a:spcBef>
                <a:spcPct val="40000"/>
              </a:spcBef>
              <a:spcAft>
                <a:spcPct val="0"/>
              </a:spcAft>
              <a:buClrTx/>
              <a:buSzTx/>
              <a:buFontTx/>
              <a:buNone/>
              <a:tabLst/>
              <a:defRPr/>
            </a:pPr>
            <a:endParaRPr lang="en-US" sz="1000" kern="1200" dirty="0" smtClean="0">
              <a:solidFill>
                <a:schemeClr val="tx1"/>
              </a:solidFill>
              <a:effectLst/>
              <a:latin typeface="Book Antiqua" pitchFamily="18" charset="0"/>
              <a:ea typeface="+mn-ea"/>
              <a:cs typeface="+mn-cs"/>
            </a:endParaRPr>
          </a:p>
          <a:p>
            <a:pPr marL="0" marR="0" lvl="0" indent="0" algn="l" defTabSz="747713" rtl="0" eaLnBrk="0" fontAlgn="base" latinLnBrk="0" hangingPunct="0">
              <a:lnSpc>
                <a:spcPct val="90000"/>
              </a:lnSpc>
              <a:spcBef>
                <a:spcPct val="40000"/>
              </a:spcBef>
              <a:spcAft>
                <a:spcPct val="0"/>
              </a:spcAft>
              <a:buClrTx/>
              <a:buSzTx/>
              <a:buFontTx/>
              <a:buNone/>
              <a:tabLst/>
              <a:defRPr/>
            </a:pPr>
            <a:r>
              <a:rPr lang="en-US" sz="1000" kern="1200" dirty="0" smtClean="0">
                <a:solidFill>
                  <a:schemeClr val="tx1"/>
                </a:solidFill>
                <a:effectLst/>
                <a:latin typeface="Book Antiqua" pitchFamily="18" charset="0"/>
                <a:ea typeface="+mn-ea"/>
                <a:cs typeface="+mn-cs"/>
              </a:rPr>
              <a:t>42: You didn't mention the intelligent tutors lesson in the talk -- actually it sounds more EDM like -- so I'd suggest leaving it out here on 42.</a:t>
            </a:r>
          </a:p>
          <a:p>
            <a:pPr lvl="0"/>
            <a:endParaRPr lang="en-US" dirty="0" smtClean="0"/>
          </a:p>
          <a:p>
            <a:pPr marL="0" marR="0" lvl="0" indent="0" algn="l" defTabSz="747713" rtl="0" eaLnBrk="0" fontAlgn="base" latinLnBrk="0" hangingPunct="0">
              <a:lnSpc>
                <a:spcPct val="90000"/>
              </a:lnSpc>
              <a:spcBef>
                <a:spcPct val="40000"/>
              </a:spcBef>
              <a:spcAft>
                <a:spcPct val="0"/>
              </a:spcAft>
              <a:buClrTx/>
              <a:buSzTx/>
              <a:buFontTx/>
              <a:buNone/>
              <a:tabLst/>
              <a:defRPr/>
            </a:pPr>
            <a:r>
              <a:rPr lang="en-US" sz="1000" kern="1200" dirty="0" smtClean="0">
                <a:solidFill>
                  <a:schemeClr val="tx1"/>
                </a:solidFill>
                <a:effectLst/>
                <a:latin typeface="Book Antiqua" pitchFamily="18" charset="0"/>
                <a:ea typeface="+mn-ea"/>
                <a:cs typeface="+mn-cs"/>
              </a:rPr>
              <a:t>Finesse attrition point was interesting, but went by fast -- candidate for expansion.</a:t>
            </a:r>
          </a:p>
          <a:p>
            <a:pPr lvl="0"/>
            <a:endParaRPr lang="en-US" dirty="0" smtClean="0"/>
          </a:p>
          <a:p>
            <a:pPr lvl="0"/>
            <a:endParaRPr lang="en-US" dirty="0" smtClean="0"/>
          </a:p>
          <a:p>
            <a:pPr lvl="0"/>
            <a:r>
              <a:rPr lang="en-US" dirty="0" smtClean="0"/>
              <a:t>Lessons about:</a:t>
            </a:r>
          </a:p>
          <a:p>
            <a:pPr lvl="0"/>
            <a:r>
              <a:rPr lang="en-US" dirty="0" smtClean="0"/>
              <a:t>children:  Everything's a score ("I beat you though!"); unpredictable (Dividing by 7)</a:t>
            </a:r>
          </a:p>
          <a:p>
            <a:pPr lvl="0"/>
            <a:r>
              <a:rPr lang="en-US" dirty="0" smtClean="0"/>
              <a:t>reading:  wide &gt; repeated for fluency, rhyming rocks</a:t>
            </a:r>
          </a:p>
          <a:p>
            <a:pPr lvl="0"/>
            <a:r>
              <a:rPr lang="en-US" dirty="0" smtClean="0"/>
              <a:t>speech technology:  Silences are golden [ISADEPT12]</a:t>
            </a:r>
          </a:p>
          <a:p>
            <a:pPr lvl="0"/>
            <a:r>
              <a:rPr lang="en-US" dirty="0" smtClean="0"/>
              <a:t>intelligent tutors:  LR-DBN traces multiple </a:t>
            </a:r>
            <a:r>
              <a:rPr lang="en-US" dirty="0" err="1" smtClean="0"/>
              <a:t>subskills</a:t>
            </a:r>
            <a:r>
              <a:rPr lang="en-US" dirty="0" smtClean="0"/>
              <a:t> with half the errors [EDM12 Best Student Paper]</a:t>
            </a:r>
          </a:p>
          <a:p>
            <a:pPr lvl="0"/>
            <a:r>
              <a:rPr lang="en-US" dirty="0" smtClean="0"/>
              <a:t>educational data mining:  Files evil, DB good</a:t>
            </a:r>
          </a:p>
          <a:p>
            <a:pPr lvl="0"/>
            <a:r>
              <a:rPr lang="en-US" dirty="0" smtClean="0"/>
              <a:t>	[hairy script [2001] vs. concise query</a:t>
            </a:r>
          </a:p>
          <a:p>
            <a:pPr lvl="0"/>
            <a:r>
              <a:rPr lang="en-US" dirty="0" smtClean="0"/>
              <a:t>	Joe Beck story about replicating Vincent's analysis on RT data -- during his talk</a:t>
            </a:r>
          </a:p>
          <a:p>
            <a:pPr lvl="0"/>
            <a:r>
              <a:rPr lang="en-US" dirty="0" smtClean="0"/>
              <a:t>	</a:t>
            </a:r>
            <a:r>
              <a:rPr lang="en-US" dirty="0" err="1" smtClean="0"/>
              <a:t>Realtime</a:t>
            </a:r>
            <a:r>
              <a:rPr lang="en-US" dirty="0" smtClean="0"/>
              <a:t> use e.g. </a:t>
            </a:r>
            <a:r>
              <a:rPr lang="en-US" dirty="0" err="1" smtClean="0"/>
              <a:t>vocab</a:t>
            </a:r>
            <a:r>
              <a:rPr lang="en-US" dirty="0" smtClean="0"/>
              <a:t> experiment]</a:t>
            </a:r>
          </a:p>
          <a:p>
            <a:pPr lvl="0"/>
            <a:r>
              <a:rPr lang="en-US" dirty="0" smtClean="0"/>
              <a:t>doing AIED research in schools:  testing, attrition -&gt; "rolling admissions" design</a:t>
            </a:r>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pPr>
                <a:defRPr/>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47713" rtl="0" eaLnBrk="0" fontAlgn="base" latinLnBrk="0" hangingPunct="0">
              <a:lnSpc>
                <a:spcPct val="90000"/>
              </a:lnSpc>
              <a:spcBef>
                <a:spcPct val="40000"/>
              </a:spcBef>
              <a:spcAft>
                <a:spcPct val="0"/>
              </a:spcAft>
              <a:buClrTx/>
              <a:buSzTx/>
              <a:buFontTx/>
              <a:buNone/>
              <a:tabLst/>
              <a:defRPr/>
            </a:pPr>
            <a:r>
              <a:rPr lang="en-US" sz="1000" kern="1200" dirty="0" smtClean="0">
                <a:solidFill>
                  <a:schemeClr val="tx1"/>
                </a:solidFill>
                <a:effectLst/>
                <a:latin typeface="Book Antiqua" pitchFamily="18" charset="0"/>
                <a:ea typeface="+mn-ea"/>
                <a:cs typeface="+mn-cs"/>
              </a:rPr>
              <a:t>43: Too much of a laundry list.  I'd suggest leaving this out.  Or pick a single point or two.</a:t>
            </a:r>
          </a:p>
          <a:p>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pPr>
                <a:defRPr/>
              </a:pPr>
              <a:t>37</a:t>
            </a:fld>
            <a:endParaRPr lang="en-US"/>
          </a:p>
        </p:txBody>
      </p:sp>
    </p:spTree>
    <p:extLst>
      <p:ext uri="{BB962C8B-B14F-4D97-AF65-F5344CB8AC3E}">
        <p14:creationId xmlns:p14="http://schemas.microsoft.com/office/powerpoint/2010/main" xmlns="" val="1257092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BB4AEBFB-44AD-4FCB-85AD-5FEFD19B0BED}"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713" rtl="0" eaLnBrk="0" fontAlgn="base" latinLnBrk="0" hangingPunct="0">
              <a:lnSpc>
                <a:spcPct val="90000"/>
              </a:lnSpc>
              <a:spcBef>
                <a:spcPct val="40000"/>
              </a:spcBef>
              <a:spcAft>
                <a:spcPct val="0"/>
              </a:spcAft>
              <a:buClrTx/>
              <a:buSzTx/>
              <a:buFontTx/>
              <a:buNone/>
              <a:tabLst/>
              <a:defRPr/>
            </a:pPr>
            <a:r>
              <a:rPr lang="en-US" sz="1000" kern="1200" dirty="0" smtClean="0">
                <a:solidFill>
                  <a:schemeClr val="tx1"/>
                </a:solidFill>
                <a:effectLst/>
                <a:latin typeface="Book Antiqua" pitchFamily="18" charset="0"/>
                <a:ea typeface="+mn-ea"/>
                <a:cs typeface="+mn-cs"/>
              </a:rPr>
              <a:t>+ I would adjust the levels of audio across all videos.  </a:t>
            </a:r>
          </a:p>
          <a:p>
            <a:r>
              <a:rPr lang="en-US" dirty="0" smtClean="0"/>
              <a:t>Note:  2, 3,</a:t>
            </a:r>
            <a:r>
              <a:rPr lang="en-US" baseline="0" dirty="0" smtClean="0"/>
              <a:t> 4 IES grants</a:t>
            </a:r>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Book Antiqua" pitchFamily="18" charset="0"/>
                <a:ea typeface="+mn-ea"/>
                <a:cs typeface="+mn-cs"/>
              </a:rPr>
              <a:t>The higher level take home message was not entirely clear.  I though you'd give a talk about how to conduct good scientific research, but later the focus was more on the Project Listen (which itself is very lovely).  One way to organize the talk may be to provide higher level lecture about ideal scientific research ("you should have a research question and secret weapon…") and then map the Project Listen experiences onto it, which might what you tried to do.</a:t>
            </a:r>
          </a:p>
          <a:p>
            <a:r>
              <a:rPr lang="en-US" sz="1000" kern="1200" dirty="0" smtClean="0">
                <a:solidFill>
                  <a:schemeClr val="tx1"/>
                </a:solidFill>
                <a:effectLst/>
                <a:latin typeface="Book Antiqua" pitchFamily="18" charset="0"/>
                <a:ea typeface="+mn-ea"/>
                <a:cs typeface="+mn-cs"/>
              </a:rPr>
              <a:t> </a:t>
            </a:r>
          </a:p>
          <a:p>
            <a:r>
              <a:rPr lang="en-US" sz="1000" kern="1200" dirty="0" smtClean="0">
                <a:solidFill>
                  <a:schemeClr val="tx1"/>
                </a:solidFill>
                <a:effectLst/>
                <a:latin typeface="Book Antiqua" pitchFamily="18" charset="0"/>
                <a:ea typeface="+mn-ea"/>
                <a:cs typeface="+mn-cs"/>
              </a:rPr>
              <a:t>Slide 7:  seems of little relevance to AI &amp; Ed.</a:t>
            </a:r>
          </a:p>
          <a:p>
            <a:endParaRPr lang="en-US" sz="1000" kern="1200" dirty="0" smtClean="0">
              <a:solidFill>
                <a:schemeClr val="tx1"/>
              </a:solidFill>
              <a:effectLst/>
              <a:latin typeface="Book Antiqua" pitchFamily="18" charset="0"/>
              <a:ea typeface="+mn-ea"/>
              <a:cs typeface="+mn-cs"/>
            </a:endParaRPr>
          </a:p>
          <a:p>
            <a:r>
              <a:rPr lang="en-US" sz="1000" kern="1200" dirty="0" smtClean="0">
                <a:solidFill>
                  <a:schemeClr val="tx1"/>
                </a:solidFill>
                <a:effectLst/>
                <a:latin typeface="Book Antiqua" pitchFamily="18" charset="0"/>
                <a:ea typeface="+mn-ea"/>
                <a:cs typeface="+mn-cs"/>
              </a:rPr>
              <a:t>Jack: glad you found the comments useful.  After I hit the "send" key, it occurred to me that you might be annoyed by some of them  -- the line between constructive and rude is very much in the eye of the beholder!!.  The one comment I forgot to make was that your "secret weapon" comment was right on!!   I too have used Herb's "secret weapon" idea in talking about my own career.  (See p 11 of the this chapter ... from my festschrift volume.):</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sz="1000" u="sng" kern="1200" dirty="0" smtClean="0">
                <a:solidFill>
                  <a:schemeClr val="tx1"/>
                </a:solidFill>
                <a:effectLst/>
                <a:latin typeface="Book Antiqua" pitchFamily="18" charset="0"/>
                <a:ea typeface="+mn-ea"/>
                <a:cs typeface="+mn-cs"/>
                <a:hlinkClick r:id="rId3"/>
              </a:rPr>
              <a:t>http://www.psy.cmu.edu/~klahr/pdf/Klahr%20draft%20for%20distribution.pdf</a:t>
            </a: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and if you want to read an entire chapter devoted to his influence on me, see:</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sz="1000" u="sng" kern="1200" dirty="0" smtClean="0">
                <a:solidFill>
                  <a:schemeClr val="tx1"/>
                </a:solidFill>
                <a:effectLst/>
                <a:latin typeface="Book Antiqua" pitchFamily="18" charset="0"/>
                <a:ea typeface="+mn-ea"/>
                <a:cs typeface="+mn-cs"/>
                <a:hlinkClick r:id="rId4"/>
              </a:rPr>
              <a:t>http://www.psy.cmu.edu/~klahr/pdf/klahr%202004.pdf</a:t>
            </a: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Its from an edited volume of chapters from a vast range of researchers who were influenced by Herb, published a couple of hears after his death:</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sz="1000" u="none" strike="noStrike" kern="1200" dirty="0" smtClean="0">
                <a:solidFill>
                  <a:schemeClr val="tx1"/>
                </a:solidFill>
                <a:effectLst/>
                <a:latin typeface="Book Antiqua" pitchFamily="18" charset="0"/>
                <a:ea typeface="+mn-ea"/>
                <a:cs typeface="+mn-cs"/>
                <a:hlinkClick r:id="rId4"/>
              </a:rPr>
              <a:t> Augier, M. &amp; March, J. G. (Eds.) Models of a Man: Essays in Memory of Herbert A. Simon . </a:t>
            </a:r>
            <a:r>
              <a:rPr lang="en-US" sz="1000" kern="1200" dirty="0" smtClean="0">
                <a:solidFill>
                  <a:schemeClr val="tx1"/>
                </a:solidFill>
                <a:effectLst/>
                <a:latin typeface="Book Antiqua" pitchFamily="18" charset="0"/>
                <a:ea typeface="+mn-ea"/>
                <a:cs typeface="+mn-cs"/>
              </a:rPr>
              <a:t>Cambridge , MA : MIT Press.</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r>
            <a:br>
              <a:rPr lang="en-US" sz="1000" kern="1200" dirty="0" smtClean="0">
                <a:solidFill>
                  <a:schemeClr val="tx1"/>
                </a:solidFill>
                <a:effectLst/>
                <a:latin typeface="Book Antiqua" pitchFamily="18" charset="0"/>
                <a:ea typeface="+mn-ea"/>
                <a:cs typeface="+mn-cs"/>
              </a:rPr>
            </a:br>
            <a:r>
              <a:rPr lang="en-US" sz="1000" kern="1200" dirty="0" smtClean="0">
                <a:solidFill>
                  <a:schemeClr val="tx1"/>
                </a:solidFill>
                <a:effectLst/>
                <a:latin typeface="Book Antiqua"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pPr>
                <a:defRPr/>
              </a:pPr>
              <a:t>7</a:t>
            </a:fld>
            <a:endParaRPr lang="en-US"/>
          </a:p>
        </p:txBody>
      </p:sp>
    </p:spTree>
    <p:extLst>
      <p:ext uri="{BB962C8B-B14F-4D97-AF65-F5344CB8AC3E}">
        <p14:creationId xmlns:p14="http://schemas.microsoft.com/office/powerpoint/2010/main" xmlns="" val="88088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Book Antiqua" pitchFamily="18" charset="0"/>
                <a:ea typeface="+mn-ea"/>
                <a:cs typeface="+mn-cs"/>
              </a:rPr>
              <a:t>8: Too much of a laundry list of questions ...</a:t>
            </a:r>
          </a:p>
          <a:p>
            <a:r>
              <a:rPr lang="en-US" sz="1000" kern="1200" dirty="0" smtClean="0">
                <a:solidFill>
                  <a:schemeClr val="tx1"/>
                </a:solidFill>
                <a:effectLst/>
                <a:latin typeface="Book Antiqua" pitchFamily="18" charset="0"/>
                <a:ea typeface="+mn-ea"/>
                <a:cs typeface="+mn-cs"/>
              </a:rPr>
              <a:t> </a:t>
            </a:r>
          </a:p>
          <a:p>
            <a:r>
              <a:rPr lang="en-US" sz="1000" kern="1200" dirty="0" smtClean="0">
                <a:solidFill>
                  <a:schemeClr val="tx1"/>
                </a:solidFill>
                <a:effectLst/>
                <a:latin typeface="Book Antiqua" pitchFamily="18" charset="0"/>
                <a:ea typeface="+mn-ea"/>
                <a:cs typeface="+mn-cs"/>
              </a:rPr>
              <a:t>This slide is good, but felt a bit rushed -- in general, you should pick fewer things to cover more completely.</a:t>
            </a:r>
          </a:p>
          <a:p>
            <a:r>
              <a:rPr lang="en-US" sz="1000" kern="1200" dirty="0" smtClean="0">
                <a:solidFill>
                  <a:schemeClr val="tx1"/>
                </a:solidFill>
                <a:effectLst/>
                <a:latin typeface="Book Antiqua" pitchFamily="18" charset="0"/>
                <a:ea typeface="+mn-ea"/>
                <a:cs typeface="+mn-cs"/>
              </a:rPr>
              <a:t>3. I'd suggest dropping the repeated mention of prizes and awards for your work.  Your audience already knows that you are the leading light in the field ... that's why you are giving a keynote.  To repeatedly list this prize and that "best paper" award seems a little tacky and unnecessary.  </a:t>
            </a:r>
          </a:p>
          <a:p>
            <a:r>
              <a:rPr lang="en-US" sz="1000" b="1" i="1" kern="1200" dirty="0" smtClean="0">
                <a:solidFill>
                  <a:schemeClr val="tx1"/>
                </a:solidFill>
                <a:effectLst/>
                <a:latin typeface="Book Antiqua" pitchFamily="18" charset="0"/>
                <a:ea typeface="+mn-ea"/>
                <a:cs typeface="+mn-cs"/>
              </a:rPr>
              <a:t>[Jack </a:t>
            </a:r>
            <a:r>
              <a:rPr lang="en-US" sz="1000" b="1" i="1" kern="1200" dirty="0" err="1" smtClean="0">
                <a:solidFill>
                  <a:schemeClr val="tx1"/>
                </a:solidFill>
                <a:effectLst/>
                <a:latin typeface="Book Antiqua" pitchFamily="18" charset="0"/>
                <a:ea typeface="+mn-ea"/>
                <a:cs typeface="+mn-cs"/>
              </a:rPr>
              <a:t>Mostow</a:t>
            </a:r>
            <a:r>
              <a:rPr lang="en-US" sz="1000" b="1" i="1" kern="1200" dirty="0" smtClean="0">
                <a:solidFill>
                  <a:schemeClr val="tx1"/>
                </a:solidFill>
                <a:effectLst/>
                <a:latin typeface="Book Antiqua" pitchFamily="18" charset="0"/>
                <a:ea typeface="+mn-ea"/>
                <a:cs typeface="+mn-cs"/>
              </a:rPr>
              <a:t>] I especially appreciate this tip – it’s the sort of delicate issue that only a true friend would mention.</a:t>
            </a:r>
            <a:endParaRPr lang="en-US" sz="1000" kern="1200" dirty="0" smtClean="0">
              <a:solidFill>
                <a:schemeClr val="tx1"/>
              </a:solidFill>
              <a:effectLst/>
              <a:latin typeface="Book Antiqua" pitchFamily="18" charset="0"/>
              <a:ea typeface="+mn-ea"/>
              <a:cs typeface="+mn-cs"/>
            </a:endParaRPr>
          </a:p>
          <a:p>
            <a:r>
              <a:rPr lang="en-US" sz="1000" kern="1200" dirty="0" smtClean="0">
                <a:solidFill>
                  <a:schemeClr val="tx1"/>
                </a:solidFill>
                <a:effectLst/>
                <a:latin typeface="Book Antiqua" pitchFamily="18" charset="0"/>
                <a:ea typeface="+mn-ea"/>
                <a:cs typeface="+mn-cs"/>
              </a:rPr>
              <a:t>And even if you didn't mention the prizes,  the listing of a bunch of papers on various slides really serves no purpose for this kind of talk.  People don't come to a talk to look at a resume projected on the screen.  </a:t>
            </a:r>
          </a:p>
          <a:p>
            <a:r>
              <a:rPr lang="en-US" sz="1000" b="1" i="1" kern="1200" dirty="0" smtClean="0">
                <a:solidFill>
                  <a:schemeClr val="tx1"/>
                </a:solidFill>
                <a:effectLst/>
                <a:latin typeface="Book Antiqua" pitchFamily="18" charset="0"/>
                <a:ea typeface="+mn-ea"/>
                <a:cs typeface="+mn-cs"/>
              </a:rPr>
              <a:t>[Jack </a:t>
            </a:r>
            <a:r>
              <a:rPr lang="en-US" sz="1000" b="1" i="1" kern="1200" dirty="0" err="1" smtClean="0">
                <a:solidFill>
                  <a:schemeClr val="tx1"/>
                </a:solidFill>
                <a:effectLst/>
                <a:latin typeface="Book Antiqua" pitchFamily="18" charset="0"/>
                <a:ea typeface="+mn-ea"/>
                <a:cs typeface="+mn-cs"/>
              </a:rPr>
              <a:t>Mostow</a:t>
            </a:r>
            <a:r>
              <a:rPr lang="en-US" sz="1000" b="1" i="1" kern="1200" dirty="0" smtClean="0">
                <a:solidFill>
                  <a:schemeClr val="tx1"/>
                </a:solidFill>
                <a:effectLst/>
                <a:latin typeface="Book Antiqua" pitchFamily="18" charset="0"/>
                <a:ea typeface="+mn-ea"/>
                <a:cs typeface="+mn-cs"/>
              </a:rPr>
              <a:t>] Well put ;-).</a:t>
            </a:r>
            <a:endParaRPr lang="en-US" sz="1000" kern="1200" dirty="0" smtClean="0">
              <a:solidFill>
                <a:schemeClr val="tx1"/>
              </a:solidFill>
              <a:effectLst/>
              <a:latin typeface="Book Antiqua" pitchFamily="18" charset="0"/>
              <a:ea typeface="+mn-ea"/>
              <a:cs typeface="+mn-cs"/>
            </a:endParaRPr>
          </a:p>
          <a:p>
            <a:r>
              <a:rPr lang="en-US" sz="1000" kern="1200" dirty="0" smtClean="0">
                <a:solidFill>
                  <a:schemeClr val="tx1"/>
                </a:solidFill>
                <a:effectLst/>
                <a:latin typeface="Book Antiqua" pitchFamily="18" charset="0"/>
                <a:ea typeface="+mn-ea"/>
                <a:cs typeface="+mn-cs"/>
              </a:rPr>
              <a:t>Better to list a set of issues/challenges and the "nugget" of the core solution to them that each of your projects represents.  To you, or to people already familiar with your work, sure, "</a:t>
            </a:r>
            <a:r>
              <a:rPr lang="en-US" sz="1000" kern="1200" dirty="0" err="1" smtClean="0">
                <a:solidFill>
                  <a:schemeClr val="tx1"/>
                </a:solidFill>
                <a:effectLst/>
                <a:latin typeface="Book Antiqua" pitchFamily="18" charset="0"/>
                <a:ea typeface="+mn-ea"/>
                <a:cs typeface="+mn-cs"/>
              </a:rPr>
              <a:t>Mostow</a:t>
            </a:r>
            <a:r>
              <a:rPr lang="en-US" sz="1000" kern="1200" dirty="0" smtClean="0">
                <a:solidFill>
                  <a:schemeClr val="tx1"/>
                </a:solidFill>
                <a:effectLst/>
                <a:latin typeface="Book Antiqua" pitchFamily="18" charset="0"/>
                <a:ea typeface="+mn-ea"/>
                <a:cs typeface="+mn-cs"/>
              </a:rPr>
              <a:t> and </a:t>
            </a:r>
            <a:r>
              <a:rPr lang="en-US" sz="1000" kern="1200" dirty="0" err="1" smtClean="0">
                <a:solidFill>
                  <a:schemeClr val="tx1"/>
                </a:solidFill>
                <a:effectLst/>
                <a:latin typeface="Book Antiqua" pitchFamily="18" charset="0"/>
                <a:ea typeface="+mn-ea"/>
                <a:cs typeface="+mn-cs"/>
              </a:rPr>
              <a:t>Blinkenthorp</a:t>
            </a:r>
            <a:r>
              <a:rPr lang="en-US" sz="1000" kern="1200" dirty="0" smtClean="0">
                <a:solidFill>
                  <a:schemeClr val="tx1"/>
                </a:solidFill>
                <a:effectLst/>
                <a:latin typeface="Book Antiqua" pitchFamily="18" charset="0"/>
                <a:ea typeface="+mn-ea"/>
                <a:cs typeface="+mn-cs"/>
              </a:rPr>
              <a:t>, 2008", represents one scientific </a:t>
            </a:r>
            <a:r>
              <a:rPr lang="en-US" sz="1000" kern="1200" dirty="0" err="1" smtClean="0">
                <a:solidFill>
                  <a:schemeClr val="tx1"/>
                </a:solidFill>
                <a:effectLst/>
                <a:latin typeface="Book Antiqua" pitchFamily="18" charset="0"/>
                <a:ea typeface="+mn-ea"/>
                <a:cs typeface="+mn-cs"/>
              </a:rPr>
              <a:t>acheivement</a:t>
            </a:r>
            <a:r>
              <a:rPr lang="en-US" sz="1000" kern="1200" dirty="0" smtClean="0">
                <a:solidFill>
                  <a:schemeClr val="tx1"/>
                </a:solidFill>
                <a:effectLst/>
                <a:latin typeface="Book Antiqua" pitchFamily="18" charset="0"/>
                <a:ea typeface="+mn-ea"/>
                <a:cs typeface="+mn-cs"/>
              </a:rPr>
              <a:t> and "</a:t>
            </a:r>
            <a:r>
              <a:rPr lang="en-US" sz="1000" kern="1200" dirty="0" err="1" smtClean="0">
                <a:solidFill>
                  <a:schemeClr val="tx1"/>
                </a:solidFill>
                <a:effectLst/>
                <a:latin typeface="Book Antiqua" pitchFamily="18" charset="0"/>
                <a:ea typeface="+mn-ea"/>
                <a:cs typeface="+mn-cs"/>
              </a:rPr>
              <a:t>Bumbleberg</a:t>
            </a:r>
            <a:r>
              <a:rPr lang="en-US" sz="1000" kern="1200" dirty="0" smtClean="0">
                <a:solidFill>
                  <a:schemeClr val="tx1"/>
                </a:solidFill>
                <a:effectLst/>
                <a:latin typeface="Book Antiqua" pitchFamily="18" charset="0"/>
                <a:ea typeface="+mn-ea"/>
                <a:cs typeface="+mn-cs"/>
              </a:rPr>
              <a:t> and </a:t>
            </a:r>
            <a:r>
              <a:rPr lang="en-US" sz="1000" kern="1200" dirty="0" err="1" smtClean="0">
                <a:solidFill>
                  <a:schemeClr val="tx1"/>
                </a:solidFill>
                <a:effectLst/>
                <a:latin typeface="Book Antiqua" pitchFamily="18" charset="0"/>
                <a:ea typeface="+mn-ea"/>
                <a:cs typeface="+mn-cs"/>
              </a:rPr>
              <a:t>Mostow</a:t>
            </a:r>
            <a:r>
              <a:rPr lang="en-US" sz="1000" kern="1200" dirty="0" smtClean="0">
                <a:solidFill>
                  <a:schemeClr val="tx1"/>
                </a:solidFill>
                <a:effectLst/>
                <a:latin typeface="Book Antiqua" pitchFamily="18" charset="0"/>
                <a:ea typeface="+mn-ea"/>
                <a:cs typeface="+mn-cs"/>
              </a:rPr>
              <a:t>, 2005", represents another, but for most people, its just text on a screen:  An audience can't extract that from simply looking at a bunch of meeting dates.    Let the work speak for itself.</a:t>
            </a:r>
          </a:p>
          <a:p>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pPr>
                <a:defRPr/>
              </a:pPr>
              <a:t>8</a:t>
            </a:fld>
            <a:endParaRPr lang="en-US"/>
          </a:p>
        </p:txBody>
      </p:sp>
    </p:spTree>
    <p:extLst>
      <p:ext uri="{BB962C8B-B14F-4D97-AF65-F5344CB8AC3E}">
        <p14:creationId xmlns:p14="http://schemas.microsoft.com/office/powerpoint/2010/main" xmlns="" val="251613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z="1000" kern="1200" dirty="0" smtClean="0">
                <a:solidFill>
                  <a:schemeClr val="tx1"/>
                </a:solidFill>
                <a:effectLst/>
                <a:latin typeface="Book Antiqua" pitchFamily="18" charset="0"/>
                <a:ea typeface="+mn-ea"/>
                <a:cs typeface="+mn-cs"/>
              </a:rPr>
              <a:t>+ It was not clear why you spent a not-so-small amount of time for the </a:t>
            </a:r>
          </a:p>
          <a:p>
            <a:r>
              <a:rPr lang="en-US" sz="1000" kern="1200" dirty="0" smtClean="0">
                <a:solidFill>
                  <a:schemeClr val="tx1"/>
                </a:solidFill>
                <a:effectLst/>
                <a:latin typeface="Book Antiqua" pitchFamily="18" charset="0"/>
                <a:ea typeface="+mn-ea"/>
                <a:cs typeface="+mn-cs"/>
              </a:rPr>
              <a:t>+ mini lecture of learning curve</a:t>
            </a:r>
          </a:p>
          <a:p>
            <a:endParaRPr lang="en-US" dirty="0">
              <a:ea typeface="宋体"/>
              <a:cs typeface="宋体"/>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6BA439F-0B12-4210-A7F8-BFA89AE91870}" type="slidenum">
              <a:rPr lang="zh-TW" altLang="en-US" smtClean="0"/>
              <a:pPr>
                <a:defRPr/>
              </a:pPr>
              <a:t>11</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Morph into similar</a:t>
            </a:r>
            <a:r>
              <a:rPr lang="en-US" baseline="0" dirty="0" smtClean="0"/>
              <a:t> table for 5 words preview and </a:t>
            </a:r>
            <a:r>
              <a:rPr lang="en-US" baseline="0" smtClean="0"/>
              <a:t>outcome sentence</a:t>
            </a:r>
            <a:endParaRPr lang="en-US"/>
          </a:p>
        </p:txBody>
      </p:sp>
      <p:sp>
        <p:nvSpPr>
          <p:cNvPr id="4" name="Slide Number Placeholder 3"/>
          <p:cNvSpPr>
            <a:spLocks noGrp="1"/>
          </p:cNvSpPr>
          <p:nvPr>
            <p:ph type="sldNum" sz="quarter" idx="10"/>
          </p:nvPr>
        </p:nvSpPr>
        <p:spPr/>
        <p:txBody>
          <a:bodyPr/>
          <a:lstStyle/>
          <a:p>
            <a:pPr>
              <a:defRPr/>
            </a:pPr>
            <a:fld id="{A6BA439F-0B12-4210-A7F8-BFA89AE91870}" type="slidenum">
              <a:rPr lang="zh-TW" altLang="en-US" smtClean="0"/>
              <a:pPr>
                <a:defRPr/>
              </a:pPr>
              <a:t>12</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228FEB-4E5F-4612-B91F-F078643C9CBC}"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mtClean="0"/>
            </a:lvl1pPr>
          </a:lstStyle>
          <a:p>
            <a:pPr>
              <a:defRPr/>
            </a:pPr>
            <a:endParaRPr lang="en-US"/>
          </a:p>
          <a:p>
            <a:pPr>
              <a:defRPr/>
            </a:pPr>
            <a:fld id="{3CD43815-1FA7-4C11-AE41-AE5A5DF233E1}" type="slidenum">
              <a:rPr lang="en-US"/>
              <a:pPr>
                <a:defRPr/>
              </a:pPr>
              <a:t>‹#›</a:t>
            </a:fld>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endParaRPr lang="en-US"/>
          </a:p>
          <a:p>
            <a:pPr>
              <a:defRPr/>
            </a:pPr>
            <a:fld id="{81D40360-6167-413A-A8AE-4A4907D6107C}" type="slidenum">
              <a:rPr lang="en-US"/>
              <a:pPr>
                <a:defRPr/>
              </a:pPr>
              <a:t>‹#›</a:t>
            </a:fld>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0"/>
            <a:ext cx="21907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4198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endParaRPr lang="en-US"/>
          </a:p>
          <a:p>
            <a:pPr>
              <a:defRPr/>
            </a:pPr>
            <a:fld id="{4D6BC754-B6D4-4372-9180-AFDFCD335E11}" type="slidenum">
              <a:rPr lang="en-US"/>
              <a:pPr>
                <a:defRPr/>
              </a:pPr>
              <a:t>‹#›</a:t>
            </a:fld>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50963" y="0"/>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47800"/>
            <a:ext cx="8458200" cy="4953000"/>
          </a:xfrm>
        </p:spPr>
        <p:txBody>
          <a:bodyPr/>
          <a:lstStyle/>
          <a:p>
            <a:pPr lvl="0"/>
            <a:endParaRPr lang="en-US" noProof="0" dirty="0" smtClean="0"/>
          </a:p>
        </p:txBody>
      </p:sp>
      <p:sp>
        <p:nvSpPr>
          <p:cNvPr id="4" name="Rectangle 12"/>
          <p:cNvSpPr>
            <a:spLocks noGrp="1" noChangeArrowheads="1"/>
          </p:cNvSpPr>
          <p:nvPr>
            <p:ph type="ftr" sz="quarter" idx="10"/>
          </p:nvPr>
        </p:nvSpPr>
        <p:spPr>
          <a:ln/>
        </p:spPr>
        <p:txBody>
          <a:bodyPr/>
          <a:lstStyle>
            <a:lvl1pPr>
              <a:defRPr/>
            </a:lvl1pPr>
          </a:lstStyle>
          <a:p>
            <a:pPr>
              <a:defRPr/>
            </a:pPr>
            <a:endParaRPr lang="en-US"/>
          </a:p>
          <a:p>
            <a:pPr>
              <a:defRPr/>
            </a:pPr>
            <a:fld id="{B58A89BA-28A4-455E-888F-9AB8E7FBE822}" type="slidenum">
              <a:rPr lang="en-US"/>
              <a:pPr>
                <a:defRPr/>
              </a:pPr>
              <a:t>‹#›</a:t>
            </a:fld>
            <a:endParaRPr lang="en-US"/>
          </a:p>
        </p:txBody>
      </p:sp>
      <p:sp>
        <p:nvSpPr>
          <p:cNvPr id="5" name="Rectangle 13"/>
          <p:cNvSpPr>
            <a:spLocks noGrp="1" noChangeArrowheads="1"/>
          </p:cNvSpPr>
          <p:nvPr>
            <p:ph type="sldNum" sz="quarter" idx="11"/>
          </p:nvPr>
        </p:nvSpPr>
        <p:spPr>
          <a:ln/>
        </p:spPr>
        <p:txBody>
          <a:bodyPr/>
          <a:lstStyle>
            <a:lvl1pPr>
              <a:defRPr/>
            </a:lvl1pPr>
          </a:lstStyle>
          <a:p>
            <a:pPr>
              <a:defRPr/>
            </a:pPr>
            <a:fld id="{20503BDF-5173-4073-958C-22EB0BA8E894}" type="datetime1">
              <a:rPr lang="en-US"/>
              <a:pPr>
                <a:defRPr/>
              </a:pPr>
              <a:t>8/4/2013</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3CD43815-1FA7-4C11-AE41-AE5A5DF233E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63284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buSzPct val="100000"/>
              <a:buFont typeface="Wingdings" pitchFamily="2" charset="2"/>
              <a:buNone/>
              <a:defRPr sz="2800" baseline="0"/>
            </a:lvl1pPr>
            <a:lvl2pPr>
              <a:defRPr sz="2400"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0A073FF9-5E28-41B5-A368-584583373A1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40490644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3DD068A7-D7A1-478E-9D0C-DD2FF2C537B6}"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419308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39C3250E-4054-47A9-BC9C-586D682E3534}"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1352401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7DA7F023-BA25-4993-8FB6-D827C261FE37}" type="slidenum">
              <a:rPr lang="en-US">
                <a:solidFill>
                  <a:srgbClr val="000000"/>
                </a:solidFill>
              </a:rPr>
              <a:pPr>
                <a:defRPr/>
              </a:pPr>
              <a:t>‹#›</a:t>
            </a:fld>
            <a:endParaRPr lang="en-US">
              <a:solidFill>
                <a:srgbClr val="000000"/>
              </a:solidFill>
            </a:endParaRPr>
          </a:p>
        </p:txBody>
      </p:sp>
      <p:sp>
        <p:nvSpPr>
          <p:cNvPr id="8" name="Slide Number Placeholder 7"/>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2174050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5958F41C-6DF0-4F94-99E4-2AF251A11B2E}"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52608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136EF205-64DB-426A-9AF1-E2997BEAEE01}" type="slidenum">
              <a:rPr lang="en-US">
                <a:solidFill>
                  <a:srgbClr val="000000"/>
                </a:solidFill>
              </a:rPr>
              <a:pPr>
                <a:defRPr/>
              </a:pPr>
              <a:t>‹#›</a:t>
            </a:fld>
            <a:endParaRPr lang="en-US">
              <a:solidFill>
                <a:srgbClr val="000000"/>
              </a:solidFill>
            </a:endParaRPr>
          </a:p>
        </p:txBody>
      </p:sp>
      <p:sp>
        <p:nvSpPr>
          <p:cNvPr id="3" name="Slide Number Placeholder 2"/>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42917622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buSzPct val="100000"/>
              <a:buFont typeface="Wingdings" pitchFamily="2" charset="2"/>
              <a:buNone/>
              <a:defRPr sz="2800" baseline="0"/>
            </a:lvl1pPr>
            <a:lvl2pPr>
              <a:defRPr sz="2400"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smtClean="0"/>
            </a:lvl1pPr>
          </a:lstStyle>
          <a:p>
            <a:pPr>
              <a:defRPr/>
            </a:pPr>
            <a:endParaRPr lang="en-US"/>
          </a:p>
          <a:p>
            <a:pPr>
              <a:defRPr/>
            </a:pPr>
            <a:fld id="{0A073FF9-5E28-41B5-A368-584583373A11}" type="slidenum">
              <a:rPr lang="en-US"/>
              <a:pPr>
                <a:defRPr/>
              </a:pPr>
              <a:t>‹#›</a:t>
            </a:fld>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DA17E698-D4D3-4000-AE78-D3E9F9CBAEE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13360075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B1614903-4925-493D-9432-4F9D86F7BEE5}"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2530111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81D40360-6167-413A-A8AE-4A4907D6107C}"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4275035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0"/>
            <a:ext cx="21907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4198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endParaRPr lang="en-US">
              <a:solidFill>
                <a:srgbClr val="000000"/>
              </a:solidFill>
            </a:endParaRPr>
          </a:p>
          <a:p>
            <a:pPr>
              <a:defRPr/>
            </a:pPr>
            <a:fld id="{4D6BC754-B6D4-4372-9180-AFDFCD335E1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4131771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50963" y="0"/>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47800"/>
            <a:ext cx="8458200" cy="4953000"/>
          </a:xfrm>
        </p:spPr>
        <p:txBody>
          <a:bodyPr/>
          <a:lstStyle/>
          <a:p>
            <a:pPr lvl="0"/>
            <a:endParaRPr lang="en-US" noProof="0" dirty="0" smtClean="0"/>
          </a:p>
        </p:txBody>
      </p:sp>
      <p:sp>
        <p:nvSpPr>
          <p:cNvPr id="4" name="Rectangle 1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a:p>
            <a:pPr>
              <a:defRPr/>
            </a:pPr>
            <a:fld id="{B58A89BA-28A4-455E-888F-9AB8E7FBE822}" type="slidenum">
              <a:rPr lang="en-US">
                <a:solidFill>
                  <a:srgbClr val="000000"/>
                </a:solidFill>
              </a:rPr>
              <a:pPr>
                <a:defRPr/>
              </a:pPr>
              <a:t>‹#›</a:t>
            </a:fld>
            <a:endParaRPr lang="en-US">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20503BDF-5173-4073-958C-22EB0BA8E894}"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160955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endParaRPr lang="en-US"/>
          </a:p>
          <a:p>
            <a:pPr>
              <a:defRPr/>
            </a:pPr>
            <a:fld id="{3DD068A7-D7A1-478E-9D0C-DD2FF2C537B6}" type="slidenum">
              <a:rPr lang="en-US"/>
              <a:pPr>
                <a:defRPr/>
              </a:pPr>
              <a:t>‹#›</a:t>
            </a:fld>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endParaRPr lang="en-US"/>
          </a:p>
          <a:p>
            <a:pPr>
              <a:defRPr/>
            </a:pPr>
            <a:fld id="{39C3250E-4054-47A9-BC9C-586D682E3534}" type="slidenum">
              <a:rPr lang="en-US"/>
              <a:pPr>
                <a:defRPr/>
              </a:pPr>
              <a:t>‹#›</a:t>
            </a:fld>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endParaRPr lang="en-US"/>
          </a:p>
          <a:p>
            <a:pPr>
              <a:defRPr/>
            </a:pPr>
            <a:fld id="{7DA7F023-BA25-4993-8FB6-D827C261FE37}" type="slidenum">
              <a:rPr lang="en-US"/>
              <a:pPr>
                <a:defRPr/>
              </a:pPr>
              <a:t>‹#›</a:t>
            </a:fld>
            <a:endParaRPr lang="en-US"/>
          </a:p>
        </p:txBody>
      </p:sp>
      <p:sp>
        <p:nvSpPr>
          <p:cNvPr id="8" name="Slide Number Placeholder 7"/>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endParaRPr lang="en-US"/>
          </a:p>
          <a:p>
            <a:pPr>
              <a:defRPr/>
            </a:pPr>
            <a:fld id="{5958F41C-6DF0-4F94-99E4-2AF251A11B2E}" type="slidenum">
              <a:rPr lang="en-US"/>
              <a:pPr>
                <a:defRPr/>
              </a:pPr>
              <a:t>‹#›</a:t>
            </a:fld>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endParaRPr lang="en-US"/>
          </a:p>
          <a:p>
            <a:pPr>
              <a:defRPr/>
            </a:pPr>
            <a:fld id="{136EF205-64DB-426A-9AF1-E2997BEAEE01}" type="slidenum">
              <a:rPr lang="en-US"/>
              <a:pPr>
                <a:defRPr/>
              </a:pPr>
              <a:t>‹#›</a:t>
            </a:fld>
            <a:endParaRPr lang="en-US"/>
          </a:p>
        </p:txBody>
      </p:sp>
      <p:sp>
        <p:nvSpPr>
          <p:cNvPr id="3" name="Slide Number Placeholder 2"/>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endParaRPr lang="en-US"/>
          </a:p>
          <a:p>
            <a:pPr>
              <a:defRPr/>
            </a:pPr>
            <a:fld id="{DA17E698-D4D3-4000-AE78-D3E9F9CBAEE2}" type="slidenum">
              <a:rPr lang="en-US"/>
              <a:pPr>
                <a:defRPr/>
              </a:pPr>
              <a:t>‹#›</a:t>
            </a:fld>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endParaRPr lang="en-US"/>
          </a:p>
          <a:p>
            <a:pPr>
              <a:defRPr/>
            </a:pPr>
            <a:fld id="{B1614903-4925-493D-9432-4F9D86F7BEE5}" type="slidenum">
              <a:rPr lang="en-US"/>
              <a:pPr>
                <a:defRPr/>
              </a:pPr>
              <a:t>‹#›</a:t>
            </a:fld>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B001898B-66B5-470D-816A-F154FF198DB7}" type="datetime1">
              <a:rPr lang="en-US"/>
              <a:pPr>
                <a:defRPr/>
              </a:pPr>
              <a:t>8/4/2013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bwMode="auto">
          <a:xfrm>
            <a:off x="1350963" y="0"/>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4099" name="Rectangle 10"/>
          <p:cNvSpPr>
            <a:spLocks noGrp="1" noChangeArrowheads="1"/>
          </p:cNvSpPr>
          <p:nvPr>
            <p:ph type="body" idx="1"/>
          </p:nvPr>
        </p:nvSpPr>
        <p:spPr bwMode="auto">
          <a:xfrm>
            <a:off x="381000" y="1371600"/>
            <a:ext cx="845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p>
          <a:p>
            <a:pPr lvl="4"/>
            <a:r>
              <a:rPr lang="en-US" dirty="0" smtClean="0"/>
              <a:t>Fifth level</a:t>
            </a:r>
          </a:p>
        </p:txBody>
      </p:sp>
      <p:sp>
        <p:nvSpPr>
          <p:cNvPr id="277516" name="Rectangle 12"/>
          <p:cNvSpPr>
            <a:spLocks noGrp="1" noChangeArrowheads="1"/>
          </p:cNvSpPr>
          <p:nvPr>
            <p:ph type="ftr" sz="quarter" idx="3"/>
          </p:nvPr>
        </p:nvSpPr>
        <p:spPr bwMode="auto">
          <a:xfrm>
            <a:off x="33528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i="1"/>
            </a:lvl1pPr>
          </a:lstStyle>
          <a:p>
            <a:pPr>
              <a:defRPr/>
            </a:pPr>
            <a:endParaRPr lang="en-US"/>
          </a:p>
          <a:p>
            <a:pPr>
              <a:defRPr/>
            </a:pPr>
            <a:fld id="{3EC16794-BD2F-42F5-A30D-14D6AB3D4D36}" type="slidenum">
              <a:rPr lang="en-US"/>
              <a:pPr>
                <a:defRPr/>
              </a:pPr>
              <a:t>‹#›</a:t>
            </a:fld>
            <a:endParaRPr lang="en-US"/>
          </a:p>
        </p:txBody>
      </p:sp>
      <p:sp>
        <p:nvSpPr>
          <p:cNvPr id="277534" name="Text Box 30"/>
          <p:cNvSpPr txBox="1">
            <a:spLocks noChangeArrowheads="1"/>
          </p:cNvSpPr>
          <p:nvPr/>
        </p:nvSpPr>
        <p:spPr bwMode="auto">
          <a:xfrm>
            <a:off x="0" y="31750"/>
            <a:ext cx="1073150" cy="641350"/>
          </a:xfrm>
          <a:prstGeom prst="rect">
            <a:avLst/>
          </a:prstGeom>
          <a:noFill/>
          <a:ln w="9525">
            <a:noFill/>
            <a:miter lim="800000"/>
            <a:headEnd/>
            <a:tailEnd/>
          </a:ln>
          <a:effectLst/>
        </p:spPr>
        <p:txBody>
          <a:bodyPr wrap="none">
            <a:spAutoFit/>
          </a:bodyPr>
          <a:lstStyle/>
          <a:p>
            <a:pPr algn="l">
              <a:defRPr/>
            </a:pPr>
            <a:r>
              <a:rPr lang="en-US" sz="1800" b="1" dirty="0">
                <a:solidFill>
                  <a:srgbClr val="C00000"/>
                </a:solidFill>
                <a:latin typeface="Times New Roman" pitchFamily="18" charset="0"/>
              </a:rPr>
              <a:t>Carnegie</a:t>
            </a:r>
          </a:p>
          <a:p>
            <a:pPr algn="l">
              <a:defRPr/>
            </a:pPr>
            <a:r>
              <a:rPr lang="en-US" sz="1800" b="1" dirty="0">
                <a:solidFill>
                  <a:srgbClr val="C00000"/>
                </a:solidFill>
                <a:latin typeface="Times New Roman" pitchFamily="18" charset="0"/>
              </a:rPr>
              <a:t>Mellon</a:t>
            </a:r>
          </a:p>
        </p:txBody>
      </p:sp>
      <p:sp>
        <p:nvSpPr>
          <p:cNvPr id="277535" name="Rectangle 31"/>
          <p:cNvSpPr>
            <a:spLocks noChangeArrowheads="1"/>
          </p:cNvSpPr>
          <p:nvPr/>
        </p:nvSpPr>
        <p:spPr bwMode="auto">
          <a:xfrm>
            <a:off x="0" y="6400800"/>
            <a:ext cx="1905000" cy="457200"/>
          </a:xfrm>
          <a:prstGeom prst="rect">
            <a:avLst/>
          </a:prstGeom>
          <a:noFill/>
          <a:ln w="9525">
            <a:noFill/>
            <a:miter lim="800000"/>
            <a:headEnd/>
            <a:tailEnd/>
          </a:ln>
          <a:effectLst/>
        </p:spPr>
        <p:txBody>
          <a:bodyPr anchor="b"/>
          <a:lstStyle/>
          <a:p>
            <a:pPr algn="l">
              <a:defRPr/>
            </a:pPr>
            <a:r>
              <a:rPr lang="en-US" sz="1400" i="1" dirty="0"/>
              <a:t>Project LISTEN</a:t>
            </a:r>
          </a:p>
        </p:txBody>
      </p:sp>
      <p:sp>
        <p:nvSpPr>
          <p:cNvPr id="277517" name="Rectangle 13"/>
          <p:cNvSpPr>
            <a:spLocks noGrp="1" noChangeArrowheads="1"/>
          </p:cNvSpPr>
          <p:nvPr>
            <p:ph type="sldNum" sz="quarter" idx="4"/>
          </p:nvPr>
        </p:nvSpPr>
        <p:spPr bwMode="auto">
          <a:xfrm>
            <a:off x="5943600" y="64008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i="1"/>
            </a:lvl1pPr>
          </a:lstStyle>
          <a:p>
            <a:pPr>
              <a:defRPr/>
            </a:pPr>
            <a:fld id="{B001898B-66B5-470D-816A-F154FF198DB7}" type="datetime1">
              <a:rPr lang="en-US"/>
              <a:pPr>
                <a:defRPr/>
              </a:pPr>
              <a:t>8/4/2013</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rgbClr val="0000FF"/>
          </a:solidFill>
          <a:latin typeface="+mj-lt"/>
          <a:ea typeface="+mj-ea"/>
          <a:cs typeface="+mj-cs"/>
        </a:defRPr>
      </a:lvl1pPr>
      <a:lvl2pPr algn="l" rtl="0" eaLnBrk="0" fontAlgn="base" hangingPunct="0">
        <a:spcBef>
          <a:spcPct val="0"/>
        </a:spcBef>
        <a:spcAft>
          <a:spcPct val="0"/>
        </a:spcAft>
        <a:defRPr sz="3600" b="1">
          <a:solidFill>
            <a:srgbClr val="0000FF"/>
          </a:solidFill>
          <a:latin typeface="Times New Roman" pitchFamily="18" charset="0"/>
        </a:defRPr>
      </a:lvl2pPr>
      <a:lvl3pPr algn="l" rtl="0" eaLnBrk="0" fontAlgn="base" hangingPunct="0">
        <a:spcBef>
          <a:spcPct val="0"/>
        </a:spcBef>
        <a:spcAft>
          <a:spcPct val="0"/>
        </a:spcAft>
        <a:defRPr sz="3600" b="1">
          <a:solidFill>
            <a:srgbClr val="0000FF"/>
          </a:solidFill>
          <a:latin typeface="Times New Roman" pitchFamily="18" charset="0"/>
        </a:defRPr>
      </a:lvl3pPr>
      <a:lvl4pPr algn="l" rtl="0" eaLnBrk="0" fontAlgn="base" hangingPunct="0">
        <a:spcBef>
          <a:spcPct val="0"/>
        </a:spcBef>
        <a:spcAft>
          <a:spcPct val="0"/>
        </a:spcAft>
        <a:defRPr sz="3600" b="1">
          <a:solidFill>
            <a:srgbClr val="0000FF"/>
          </a:solidFill>
          <a:latin typeface="Times New Roman" pitchFamily="18" charset="0"/>
        </a:defRPr>
      </a:lvl4pPr>
      <a:lvl5pPr algn="l" rtl="0" eaLnBrk="0" fontAlgn="base" hangingPunct="0">
        <a:spcBef>
          <a:spcPct val="0"/>
        </a:spcBef>
        <a:spcAft>
          <a:spcPct val="0"/>
        </a:spcAft>
        <a:defRPr sz="3600" b="1">
          <a:solidFill>
            <a:srgbClr val="0000FF"/>
          </a:solidFill>
          <a:latin typeface="Times New Roman" pitchFamily="18" charset="0"/>
        </a:defRPr>
      </a:lvl5pPr>
      <a:lvl6pPr marL="457200" algn="l" rtl="0" eaLnBrk="0" fontAlgn="base" hangingPunct="0">
        <a:spcBef>
          <a:spcPct val="0"/>
        </a:spcBef>
        <a:spcAft>
          <a:spcPct val="0"/>
        </a:spcAft>
        <a:defRPr sz="3600" b="1">
          <a:solidFill>
            <a:srgbClr val="0000FF"/>
          </a:solidFill>
          <a:latin typeface="Times New Roman" pitchFamily="18" charset="0"/>
        </a:defRPr>
      </a:lvl6pPr>
      <a:lvl7pPr marL="914400" algn="l" rtl="0" eaLnBrk="0" fontAlgn="base" hangingPunct="0">
        <a:spcBef>
          <a:spcPct val="0"/>
        </a:spcBef>
        <a:spcAft>
          <a:spcPct val="0"/>
        </a:spcAft>
        <a:defRPr sz="3600" b="1">
          <a:solidFill>
            <a:srgbClr val="0000FF"/>
          </a:solidFill>
          <a:latin typeface="Times New Roman" pitchFamily="18" charset="0"/>
        </a:defRPr>
      </a:lvl7pPr>
      <a:lvl8pPr marL="1371600" algn="l" rtl="0" eaLnBrk="0" fontAlgn="base" hangingPunct="0">
        <a:spcBef>
          <a:spcPct val="0"/>
        </a:spcBef>
        <a:spcAft>
          <a:spcPct val="0"/>
        </a:spcAft>
        <a:defRPr sz="3600" b="1">
          <a:solidFill>
            <a:srgbClr val="0000FF"/>
          </a:solidFill>
          <a:latin typeface="Times New Roman" pitchFamily="18" charset="0"/>
        </a:defRPr>
      </a:lvl8pPr>
      <a:lvl9pPr marL="1828800" algn="l" rtl="0" eaLnBrk="0" fontAlgn="base" hangingPunct="0">
        <a:spcBef>
          <a:spcPct val="0"/>
        </a:spcBef>
        <a:spcAft>
          <a:spcPct val="0"/>
        </a:spcAft>
        <a:defRPr sz="3600" b="1">
          <a:solidFill>
            <a:srgbClr val="0000FF"/>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bwMode="auto">
          <a:xfrm>
            <a:off x="1350963" y="0"/>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4099" name="Rectangle 10"/>
          <p:cNvSpPr>
            <a:spLocks noGrp="1" noChangeArrowheads="1"/>
          </p:cNvSpPr>
          <p:nvPr>
            <p:ph type="body" idx="1"/>
          </p:nvPr>
        </p:nvSpPr>
        <p:spPr bwMode="auto">
          <a:xfrm>
            <a:off x="381000" y="1371600"/>
            <a:ext cx="845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p>
          <a:p>
            <a:pPr lvl="4"/>
            <a:r>
              <a:rPr lang="en-US" dirty="0" smtClean="0"/>
              <a:t>Fifth level</a:t>
            </a:r>
          </a:p>
        </p:txBody>
      </p:sp>
      <p:sp>
        <p:nvSpPr>
          <p:cNvPr id="277516" name="Rectangle 12"/>
          <p:cNvSpPr>
            <a:spLocks noGrp="1" noChangeArrowheads="1"/>
          </p:cNvSpPr>
          <p:nvPr>
            <p:ph type="ftr" sz="quarter" idx="3"/>
          </p:nvPr>
        </p:nvSpPr>
        <p:spPr bwMode="auto">
          <a:xfrm>
            <a:off x="33528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i="1"/>
            </a:lvl1pPr>
          </a:lstStyle>
          <a:p>
            <a:pPr>
              <a:defRPr/>
            </a:pPr>
            <a:endParaRPr lang="en-US">
              <a:solidFill>
                <a:srgbClr val="000000"/>
              </a:solidFill>
            </a:endParaRPr>
          </a:p>
          <a:p>
            <a:pPr>
              <a:defRPr/>
            </a:pPr>
            <a:fld id="{3EC16794-BD2F-42F5-A30D-14D6AB3D4D36}" type="slidenum">
              <a:rPr lang="en-US">
                <a:solidFill>
                  <a:srgbClr val="000000"/>
                </a:solidFill>
              </a:rPr>
              <a:pPr>
                <a:defRPr/>
              </a:pPr>
              <a:t>‹#›</a:t>
            </a:fld>
            <a:endParaRPr lang="en-US">
              <a:solidFill>
                <a:srgbClr val="000000"/>
              </a:solidFill>
            </a:endParaRPr>
          </a:p>
        </p:txBody>
      </p:sp>
      <p:sp>
        <p:nvSpPr>
          <p:cNvPr id="277534" name="Text Box 30"/>
          <p:cNvSpPr txBox="1">
            <a:spLocks noChangeArrowheads="1"/>
          </p:cNvSpPr>
          <p:nvPr/>
        </p:nvSpPr>
        <p:spPr bwMode="auto">
          <a:xfrm>
            <a:off x="0" y="31750"/>
            <a:ext cx="1073150" cy="641350"/>
          </a:xfrm>
          <a:prstGeom prst="rect">
            <a:avLst/>
          </a:prstGeom>
          <a:noFill/>
          <a:ln w="9525">
            <a:noFill/>
            <a:miter lim="800000"/>
            <a:headEnd/>
            <a:tailEnd/>
          </a:ln>
          <a:effectLst/>
        </p:spPr>
        <p:txBody>
          <a:bodyPr wrap="none">
            <a:spAutoFit/>
          </a:bodyPr>
          <a:lstStyle/>
          <a:p>
            <a:pPr algn="l">
              <a:defRPr/>
            </a:pPr>
            <a:r>
              <a:rPr lang="en-US" sz="1800" b="1" dirty="0">
                <a:solidFill>
                  <a:srgbClr val="C00000"/>
                </a:solidFill>
                <a:latin typeface="Times New Roman" pitchFamily="18" charset="0"/>
              </a:rPr>
              <a:t>Carnegie</a:t>
            </a:r>
          </a:p>
          <a:p>
            <a:pPr algn="l">
              <a:defRPr/>
            </a:pPr>
            <a:r>
              <a:rPr lang="en-US" sz="1800" b="1" dirty="0">
                <a:solidFill>
                  <a:srgbClr val="C00000"/>
                </a:solidFill>
                <a:latin typeface="Times New Roman" pitchFamily="18" charset="0"/>
              </a:rPr>
              <a:t>Mellon</a:t>
            </a:r>
          </a:p>
        </p:txBody>
      </p:sp>
      <p:sp>
        <p:nvSpPr>
          <p:cNvPr id="277535" name="Rectangle 31"/>
          <p:cNvSpPr>
            <a:spLocks noChangeArrowheads="1"/>
          </p:cNvSpPr>
          <p:nvPr/>
        </p:nvSpPr>
        <p:spPr bwMode="auto">
          <a:xfrm>
            <a:off x="0" y="6400800"/>
            <a:ext cx="1905000" cy="457200"/>
          </a:xfrm>
          <a:prstGeom prst="rect">
            <a:avLst/>
          </a:prstGeom>
          <a:noFill/>
          <a:ln w="9525">
            <a:noFill/>
            <a:miter lim="800000"/>
            <a:headEnd/>
            <a:tailEnd/>
          </a:ln>
          <a:effectLst/>
        </p:spPr>
        <p:txBody>
          <a:bodyPr anchor="b"/>
          <a:lstStyle/>
          <a:p>
            <a:pPr algn="l">
              <a:defRPr/>
            </a:pPr>
            <a:r>
              <a:rPr lang="en-US" sz="1400" i="1" dirty="0">
                <a:solidFill>
                  <a:srgbClr val="000000"/>
                </a:solidFill>
              </a:rPr>
              <a:t>Project LISTEN</a:t>
            </a:r>
          </a:p>
        </p:txBody>
      </p:sp>
      <p:sp>
        <p:nvSpPr>
          <p:cNvPr id="277517" name="Rectangle 13"/>
          <p:cNvSpPr>
            <a:spLocks noGrp="1" noChangeArrowheads="1"/>
          </p:cNvSpPr>
          <p:nvPr>
            <p:ph type="sldNum" sz="quarter" idx="4"/>
          </p:nvPr>
        </p:nvSpPr>
        <p:spPr bwMode="auto">
          <a:xfrm>
            <a:off x="5943600" y="64008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i="1"/>
            </a:lvl1pPr>
          </a:lstStyle>
          <a:p>
            <a:pPr>
              <a:defRPr/>
            </a:pPr>
            <a:fld id="{B001898B-66B5-470D-816A-F154FF198DB7}" type="datetime1">
              <a:rPr lang="en-US">
                <a:solidFill>
                  <a:srgbClr val="000000"/>
                </a:solidFill>
              </a:rPr>
              <a:pPr>
                <a:defRPr/>
              </a:pPr>
              <a:t>8/4/2013</a:t>
            </a:fld>
            <a:endParaRPr lang="en-US">
              <a:solidFill>
                <a:srgbClr val="000000"/>
              </a:solidFill>
            </a:endParaRPr>
          </a:p>
        </p:txBody>
      </p:sp>
    </p:spTree>
    <p:extLst>
      <p:ext uri="{BB962C8B-B14F-4D97-AF65-F5344CB8AC3E}">
        <p14:creationId xmlns:p14="http://schemas.microsoft.com/office/powerpoint/2010/main" xmlns="" val="34420622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rgbClr val="0000FF"/>
          </a:solidFill>
          <a:latin typeface="+mj-lt"/>
          <a:ea typeface="+mj-ea"/>
          <a:cs typeface="+mj-cs"/>
        </a:defRPr>
      </a:lvl1pPr>
      <a:lvl2pPr algn="l" rtl="0" eaLnBrk="0" fontAlgn="base" hangingPunct="0">
        <a:spcBef>
          <a:spcPct val="0"/>
        </a:spcBef>
        <a:spcAft>
          <a:spcPct val="0"/>
        </a:spcAft>
        <a:defRPr sz="3600" b="1">
          <a:solidFill>
            <a:srgbClr val="0000FF"/>
          </a:solidFill>
          <a:latin typeface="Times New Roman" pitchFamily="18" charset="0"/>
        </a:defRPr>
      </a:lvl2pPr>
      <a:lvl3pPr algn="l" rtl="0" eaLnBrk="0" fontAlgn="base" hangingPunct="0">
        <a:spcBef>
          <a:spcPct val="0"/>
        </a:spcBef>
        <a:spcAft>
          <a:spcPct val="0"/>
        </a:spcAft>
        <a:defRPr sz="3600" b="1">
          <a:solidFill>
            <a:srgbClr val="0000FF"/>
          </a:solidFill>
          <a:latin typeface="Times New Roman" pitchFamily="18" charset="0"/>
        </a:defRPr>
      </a:lvl3pPr>
      <a:lvl4pPr algn="l" rtl="0" eaLnBrk="0" fontAlgn="base" hangingPunct="0">
        <a:spcBef>
          <a:spcPct val="0"/>
        </a:spcBef>
        <a:spcAft>
          <a:spcPct val="0"/>
        </a:spcAft>
        <a:defRPr sz="3600" b="1">
          <a:solidFill>
            <a:srgbClr val="0000FF"/>
          </a:solidFill>
          <a:latin typeface="Times New Roman" pitchFamily="18" charset="0"/>
        </a:defRPr>
      </a:lvl4pPr>
      <a:lvl5pPr algn="l" rtl="0" eaLnBrk="0" fontAlgn="base" hangingPunct="0">
        <a:spcBef>
          <a:spcPct val="0"/>
        </a:spcBef>
        <a:spcAft>
          <a:spcPct val="0"/>
        </a:spcAft>
        <a:defRPr sz="3600" b="1">
          <a:solidFill>
            <a:srgbClr val="0000FF"/>
          </a:solidFill>
          <a:latin typeface="Times New Roman" pitchFamily="18" charset="0"/>
        </a:defRPr>
      </a:lvl5pPr>
      <a:lvl6pPr marL="457200" algn="l" rtl="0" eaLnBrk="0" fontAlgn="base" hangingPunct="0">
        <a:spcBef>
          <a:spcPct val="0"/>
        </a:spcBef>
        <a:spcAft>
          <a:spcPct val="0"/>
        </a:spcAft>
        <a:defRPr sz="3600" b="1">
          <a:solidFill>
            <a:srgbClr val="0000FF"/>
          </a:solidFill>
          <a:latin typeface="Times New Roman" pitchFamily="18" charset="0"/>
        </a:defRPr>
      </a:lvl6pPr>
      <a:lvl7pPr marL="914400" algn="l" rtl="0" eaLnBrk="0" fontAlgn="base" hangingPunct="0">
        <a:spcBef>
          <a:spcPct val="0"/>
        </a:spcBef>
        <a:spcAft>
          <a:spcPct val="0"/>
        </a:spcAft>
        <a:defRPr sz="3600" b="1">
          <a:solidFill>
            <a:srgbClr val="0000FF"/>
          </a:solidFill>
          <a:latin typeface="Times New Roman" pitchFamily="18" charset="0"/>
        </a:defRPr>
      </a:lvl7pPr>
      <a:lvl8pPr marL="1371600" algn="l" rtl="0" eaLnBrk="0" fontAlgn="base" hangingPunct="0">
        <a:spcBef>
          <a:spcPct val="0"/>
        </a:spcBef>
        <a:spcAft>
          <a:spcPct val="0"/>
        </a:spcAft>
        <a:defRPr sz="3600" b="1">
          <a:solidFill>
            <a:srgbClr val="0000FF"/>
          </a:solidFill>
          <a:latin typeface="Times New Roman" pitchFamily="18" charset="0"/>
        </a:defRPr>
      </a:lvl8pPr>
      <a:lvl9pPr marL="1828800" algn="l" rtl="0" eaLnBrk="0" fontAlgn="base" hangingPunct="0">
        <a:spcBef>
          <a:spcPct val="0"/>
        </a:spcBef>
        <a:spcAft>
          <a:spcPct val="0"/>
        </a:spcAft>
        <a:defRPr sz="3600" b="1">
          <a:solidFill>
            <a:srgbClr val="0000FF"/>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1.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pn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2" Type="http://schemas.openxmlformats.org/officeDocument/2006/relationships/notesSlide" Target="../notesSlides/notesSlide2.xml"/><Relationship Id="rId16" Type="http://schemas.openxmlformats.org/officeDocument/2006/relationships/image" Target="../media/image19.jpeg"/><Relationship Id="rId20" Type="http://schemas.openxmlformats.org/officeDocument/2006/relationships/image" Target="../media/image23.jpeg"/><Relationship Id="rId29"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Videos%20of%20word%20help/people%20SYLLABIFY.AVI" TargetMode="External"/><Relationship Id="rId13" Type="http://schemas.openxmlformats.org/officeDocument/2006/relationships/hyperlink" Target="Videos%20of%20word%20help/gorilla%20SOUND%20EFFECT.AVI" TargetMode="External"/><Relationship Id="rId3" Type="http://schemas.openxmlformats.org/officeDocument/2006/relationships/hyperlink" Target="say%20word-cat.avi" TargetMode="External"/><Relationship Id="rId7" Type="http://schemas.openxmlformats.org/officeDocument/2006/relationships/hyperlink" Target="Videos%20of%20word%20help/head%20ONSET%20and%20RIME.AVI" TargetMode="External"/><Relationship Id="rId12" Type="http://schemas.openxmlformats.org/officeDocument/2006/relationships/hyperlink" Target="Videos%20of%20word%20help/people%20SHOW%20PICTURE.AVI"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Videos%20of%20word%20help/head%20SOUND%20OUT.AVI" TargetMode="External"/><Relationship Id="rId11" Type="http://schemas.openxmlformats.org/officeDocument/2006/relationships/hyperlink" Target="Videos%20of%20word%20help/head%20RECUE.AVI" TargetMode="External"/><Relationship Id="rId5" Type="http://schemas.openxmlformats.org/officeDocument/2006/relationships/hyperlink" Target="Videos%20of%20word%20help/head%20AUTOPHONICS%20grapheme%20EA.AVI" TargetMode="External"/><Relationship Id="rId15" Type="http://schemas.openxmlformats.org/officeDocument/2006/relationships/hyperlink" Target="head%20RECUE.AVI" TargetMode="External"/><Relationship Id="rId10" Type="http://schemas.openxmlformats.org/officeDocument/2006/relationships/hyperlink" Target="rhymes%20with-cat2.avi" TargetMode="External"/><Relationship Id="rId4" Type="http://schemas.openxmlformats.org/officeDocument/2006/relationships/hyperlink" Target="Videos%20of%20word%20help/read%20SAY%20WORD%20IN%20CONTEXT%20zoom%20from%20wide%20to%20tight.AVI" TargetMode="External"/><Relationship Id="rId9" Type="http://schemas.openxmlformats.org/officeDocument/2006/relationships/hyperlink" Target="Videos%20of%20word%20help/head%20STARTS%20LIKE%20health.AVI" TargetMode="External"/><Relationship Id="rId14" Type="http://schemas.openxmlformats.org/officeDocument/2006/relationships/hyperlink" Target="head%20RHYMES%20with%20dead.AVI"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2004-07-22%20ACL%20invited%20keynote/Videos%20of%20word%20help/read%20SAY%20WORD%20IN%20CONTEXT%20zoom%20from%20wide%20to%20tight.AVI"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2004-07-22%20ACL%20invited%20keynote/Videos%20of%20word%20help/head%20AUTOPHONICS%20grapheme%20EA.AVI" TargetMode="External"/><Relationship Id="rId5" Type="http://schemas.openxmlformats.org/officeDocument/2006/relationships/hyperlink" Target="../2004-07-22%20ACL%20invited%20keynote/Videos%20of%20word%20help/head%20RHYMES%20with%20dead.AVI" TargetMode="External"/><Relationship Id="rId4" Type="http://schemas.openxmlformats.org/officeDocument/2006/relationships/hyperlink" Target="../2004-07-22%20ACL%20invited%20keynote/Videos%20of%20word%20help/head%20ONSET%20and%20RIME.AV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hyperlink" Target="Videos%20For%20slides/4.0%20reintroduce%20via%20cloze.avi" TargetMode="External"/><Relationship Id="rId13" Type="http://schemas.openxmlformats.org/officeDocument/2006/relationships/hyperlink" Target="Videos%20For%20slides/8%20post%20test%202.avi" TargetMode="External"/><Relationship Id="rId3" Type="http://schemas.openxmlformats.org/officeDocument/2006/relationships/hyperlink" Target="Videos%20For%20slides/0.5%20encounter%20word%20in%20context%20no%20explanation%20Kid%20Audio.avi" TargetMode="External"/><Relationship Id="rId7" Type="http://schemas.openxmlformats.org/officeDocument/2006/relationships/hyperlink" Target="Videos%20For%20slides/3.1%20related%20words.avi" TargetMode="External"/><Relationship Id="rId12" Type="http://schemas.openxmlformats.org/officeDocument/2006/relationships/hyperlink" Target="Videos%20For%20slides/7%20post%20test%201.avi" TargetMode="External"/><Relationship Id="rId2" Type="http://schemas.openxmlformats.org/officeDocument/2006/relationships/hyperlink" Target="Videos%20For%20slides/0%20pretest.avi" TargetMode="External"/><Relationship Id="rId1" Type="http://schemas.openxmlformats.org/officeDocument/2006/relationships/slideLayout" Target="../slideLayouts/slideLayout2.xml"/><Relationship Id="rId6" Type="http://schemas.openxmlformats.org/officeDocument/2006/relationships/hyperlink" Target="Videos%20For%20slides/3.0%20remind%20word%20definition.avi" TargetMode="External"/><Relationship Id="rId11" Type="http://schemas.openxmlformats.org/officeDocument/2006/relationships/hyperlink" Target="Videos%20For%20slides/6.1%20factoids.avi" TargetMode="External"/><Relationship Id="rId5" Type="http://schemas.openxmlformats.org/officeDocument/2006/relationships/hyperlink" Target="Videos%20For%20slides/2%20battery%20with%20Kid%20Audio.avi" TargetMode="External"/><Relationship Id="rId10" Type="http://schemas.openxmlformats.org/officeDocument/2006/relationships/hyperlink" Target="Videos%20For%20slides/5.1%20situations.avi" TargetMode="External"/><Relationship Id="rId4" Type="http://schemas.openxmlformats.org/officeDocument/2006/relationships/hyperlink" Target="Videos%20For%20slides/1%20explanation%20in%20context%20Kid%20Audio.avi" TargetMode="External"/><Relationship Id="rId9" Type="http://schemas.openxmlformats.org/officeDocument/2006/relationships/hyperlink" Target="Videos%20For%20slides/4.1%20tier%201%20cloze.avi" TargetMode="Externa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file:///F:\Listen\Documentation\Videos\mostow_reading_rockets_mpeg1.mpeg" TargetMode="External"/><Relationship Id="rId2" Type="http://schemas.openxmlformats.org/officeDocument/2006/relationships/slideLayout" Target="../slideLayouts/slideLayout2.xml"/><Relationship Id="rId1" Type="http://schemas.openxmlformats.org/officeDocument/2006/relationships/video" Target="file:///F:\Listen\Documentation\Videos\mostow_reading_rockets_mpeg1.mpeg" TargetMode="External"/><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Videos%20For%20slides/GoodReadMediocreTrackZhane.m4v" TargetMode="External"/><Relationship Id="rId2" Type="http://schemas.openxmlformats.org/officeDocument/2006/relationships/hyperlink" Target="Videos%20For%20slides/GoodTrackNonFluentJilllian.m4v" TargetMode="External"/><Relationship Id="rId1" Type="http://schemas.openxmlformats.org/officeDocument/2006/relationships/slideLayout" Target="../slideLayouts/slideLayout2.xml"/><Relationship Id="rId4" Type="http://schemas.openxmlformats.org/officeDocument/2006/relationships/hyperlink" Target="Videos%20For%20slides/RumbleStripsWThumbsUp.m4v"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s.cmu.edu/~list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3.xml"/><Relationship Id="rId7" Type="http://schemas.microsoft.com/office/2007/relationships/media" Target="../media/media1.wav"/><Relationship Id="rId2" Type="http://schemas.openxmlformats.org/officeDocument/2006/relationships/slideLayout" Target="../slideLayouts/slideLayout2.xml"/><Relationship Id="rId1" Type="http://schemas.openxmlformats.org/officeDocument/2006/relationships/audio" Target="../media/media1.wav"/><Relationship Id="rId6" Type="http://schemas.openxmlformats.org/officeDocument/2006/relationships/image" Target="../media/image35.png"/><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videos/listen_wtae_oct03.m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listen\Documentation\Ghana\Project Kane June 2007\Project Kane June 2007 005.jpg"/>
          <p:cNvPicPr>
            <a:picLocks noChangeAspect="1" noChangeArrowheads="1"/>
          </p:cNvPicPr>
          <p:nvPr/>
        </p:nvPicPr>
        <p:blipFill>
          <a:blip r:embed="rId3" cstate="print"/>
          <a:srcRect/>
          <a:stretch>
            <a:fillRect/>
          </a:stretch>
        </p:blipFill>
        <p:spPr bwMode="auto">
          <a:xfrm>
            <a:off x="-306998" y="-228441"/>
            <a:ext cx="9450998" cy="7086441"/>
          </a:xfrm>
          <a:prstGeom prst="rect">
            <a:avLst/>
          </a:prstGeom>
          <a:noFill/>
          <a:ln w="9525">
            <a:noFill/>
            <a:miter lim="800000"/>
            <a:headEnd/>
            <a:tailEnd/>
          </a:ln>
        </p:spPr>
      </p:pic>
      <p:sp>
        <p:nvSpPr>
          <p:cNvPr id="3075" name="Footer Placeholder 3"/>
          <p:cNvSpPr>
            <a:spLocks noGrp="1"/>
          </p:cNvSpPr>
          <p:nvPr>
            <p:ph type="ftr" sz="quarter" idx="10"/>
          </p:nvPr>
        </p:nvSpPr>
        <p:spPr>
          <a:noFill/>
        </p:spPr>
        <p:txBody>
          <a:bodyPr/>
          <a:lstStyle/>
          <a:p>
            <a:endParaRPr lang="en-US">
              <a:solidFill>
                <a:srgbClr val="000000"/>
              </a:solidFill>
            </a:endParaRPr>
          </a:p>
          <a:p>
            <a:fld id="{FBC10917-599D-4923-A269-138F06AF3894}" type="slidenum">
              <a:rPr lang="en-US">
                <a:solidFill>
                  <a:srgbClr val="000000"/>
                </a:solidFill>
              </a:rPr>
              <a:pPr/>
              <a:t>1</a:t>
            </a:fld>
            <a:endParaRPr lang="en-US">
              <a:solidFill>
                <a:srgbClr val="000000"/>
              </a:solidFill>
            </a:endParaRPr>
          </a:p>
        </p:txBody>
      </p:sp>
      <p:sp>
        <p:nvSpPr>
          <p:cNvPr id="3076" name="Slide Number Placeholder 4"/>
          <p:cNvSpPr>
            <a:spLocks noGrp="1"/>
          </p:cNvSpPr>
          <p:nvPr>
            <p:ph type="sldNum" sz="quarter" idx="11"/>
          </p:nvPr>
        </p:nvSpPr>
        <p:spPr>
          <a:noFill/>
        </p:spPr>
        <p:txBody>
          <a:bodyPr/>
          <a:lstStyle/>
          <a:p>
            <a:fld id="{4DA93CBB-07E5-42A1-BBE7-F243E5C3875D}" type="datetime1">
              <a:rPr lang="en-US">
                <a:solidFill>
                  <a:srgbClr val="000000"/>
                </a:solidFill>
              </a:rPr>
              <a:pPr/>
              <a:t>8/4/2013</a:t>
            </a:fld>
            <a:endParaRPr lang="en-US">
              <a:solidFill>
                <a:srgbClr val="000000"/>
              </a:solidFill>
            </a:endParaRPr>
          </a:p>
        </p:txBody>
      </p:sp>
      <p:sp>
        <p:nvSpPr>
          <p:cNvPr id="8" name="Content Placeholder 7"/>
          <p:cNvSpPr>
            <a:spLocks noGrp="1"/>
          </p:cNvSpPr>
          <p:nvPr>
            <p:ph idx="1"/>
          </p:nvPr>
        </p:nvSpPr>
        <p:spPr>
          <a:xfrm>
            <a:off x="-286604" y="726541"/>
            <a:ext cx="4967786" cy="2030309"/>
          </a:xfrm>
          <a:solidFill>
            <a:srgbClr val="FFFF00">
              <a:alpha val="75000"/>
            </a:srgbClr>
          </a:solidFill>
        </p:spPr>
        <p:txBody>
          <a:bodyPr/>
          <a:lstStyle/>
          <a:p>
            <a:pPr algn="ctr" rtl="0" eaLnBrk="0" fontAlgn="base" hangingPunct="0"/>
            <a:r>
              <a:rPr lang="en-GB" sz="2800" b="1" baseline="0" dirty="0" smtClean="0">
                <a:effectLst>
                  <a:innerShdw blurRad="63500" dist="50800" dir="13500000">
                    <a:prstClr val="black">
                      <a:alpha val="50000"/>
                    </a:prstClr>
                  </a:innerShdw>
                </a:effectLst>
                <a:latin typeface="+mn-lt"/>
                <a:ea typeface="+mn-ea"/>
                <a:cs typeface="+mn-cs"/>
              </a:rPr>
              <a:t>Jack Mostow, Director</a:t>
            </a:r>
            <a:endParaRPr lang="en-US" dirty="0" smtClean="0">
              <a:effectLst>
                <a:innerShdw blurRad="63500" dist="50800" dir="13500000">
                  <a:prstClr val="black">
                    <a:alpha val="50000"/>
                  </a:prstClr>
                </a:innerShdw>
              </a:effectLst>
            </a:endParaRPr>
          </a:p>
          <a:p>
            <a:pPr algn="ctr" rtl="0" eaLnBrk="0" fontAlgn="base" hangingPunct="0"/>
            <a:r>
              <a:rPr lang="en-US" sz="2800" b="1" baseline="0" dirty="0" smtClean="0">
                <a:effectLst>
                  <a:innerShdw blurRad="63500" dist="50800" dir="13500000">
                    <a:prstClr val="black">
                      <a:alpha val="50000"/>
                    </a:prstClr>
                  </a:innerShdw>
                </a:effectLst>
                <a:latin typeface="+mn-lt"/>
                <a:ea typeface="+mn-ea"/>
                <a:cs typeface="+mn-cs"/>
              </a:rPr>
              <a:t>Project LISTEN </a:t>
            </a:r>
          </a:p>
          <a:p>
            <a:pPr algn="ctr" rtl="0" eaLnBrk="0" fontAlgn="base" hangingPunct="0"/>
            <a:r>
              <a:rPr lang="en-US" sz="2800" b="1" baseline="0" dirty="0" smtClean="0">
                <a:solidFill>
                  <a:srgbClr val="2512AE"/>
                </a:solidFill>
                <a:effectLst>
                  <a:innerShdw blurRad="63500" dist="50800" dir="13500000">
                    <a:prstClr val="black">
                      <a:alpha val="50000"/>
                    </a:prstClr>
                  </a:innerShdw>
                </a:effectLst>
                <a:latin typeface="+mn-lt"/>
                <a:ea typeface="+mn-ea"/>
                <a:cs typeface="+mn-cs"/>
              </a:rPr>
              <a:t>(</a:t>
            </a:r>
            <a:r>
              <a:rPr lang="en-US" sz="2800" b="1" u="sng" baseline="0" dirty="0" smtClean="0">
                <a:solidFill>
                  <a:srgbClr val="2512AE"/>
                </a:solidFill>
                <a:effectLst>
                  <a:innerShdw blurRad="63500" dist="50800" dir="13500000">
                    <a:prstClr val="black">
                      <a:alpha val="50000"/>
                    </a:prstClr>
                  </a:innerShdw>
                </a:effectLst>
                <a:latin typeface="+mn-lt"/>
                <a:ea typeface="+mn-ea"/>
                <a:cs typeface="+mn-cs"/>
              </a:rPr>
              <a:t>www.cs.cmu.edu/~listen</a:t>
            </a:r>
            <a:r>
              <a:rPr lang="en-US" sz="2800" b="1" baseline="0" dirty="0" smtClean="0">
                <a:solidFill>
                  <a:srgbClr val="2512AE"/>
                </a:solidFill>
                <a:effectLst>
                  <a:innerShdw blurRad="63500" dist="50800" dir="13500000">
                    <a:prstClr val="black">
                      <a:alpha val="50000"/>
                    </a:prstClr>
                  </a:innerShdw>
                </a:effectLst>
                <a:latin typeface="+mn-lt"/>
                <a:ea typeface="+mn-ea"/>
                <a:cs typeface="+mn-cs"/>
              </a:rPr>
              <a:t>)</a:t>
            </a:r>
            <a:endParaRPr lang="en-US" dirty="0" smtClean="0">
              <a:solidFill>
                <a:srgbClr val="2512AE"/>
              </a:solidFill>
              <a:effectLst>
                <a:innerShdw blurRad="63500" dist="50800" dir="13500000">
                  <a:prstClr val="black">
                    <a:alpha val="50000"/>
                  </a:prstClr>
                </a:innerShdw>
              </a:effectLst>
            </a:endParaRPr>
          </a:p>
          <a:p>
            <a:pPr algn="ctr" rtl="0" eaLnBrk="0" fontAlgn="base" hangingPunct="0"/>
            <a:r>
              <a:rPr lang="en-US" sz="2800" b="1" baseline="0" dirty="0" smtClean="0">
                <a:effectLst>
                  <a:innerShdw blurRad="63500" dist="50800" dir="13500000">
                    <a:prstClr val="black">
                      <a:alpha val="50000"/>
                    </a:prstClr>
                  </a:innerShdw>
                </a:effectLst>
                <a:latin typeface="+mn-lt"/>
                <a:ea typeface="+mn-ea"/>
                <a:cs typeface="+mn-cs"/>
              </a:rPr>
              <a:t>Carnegie Mellon University</a:t>
            </a:r>
            <a:endParaRPr lang="en-US" dirty="0" smtClean="0">
              <a:effectLst>
                <a:innerShdw blurRad="63500" dist="50800" dir="13500000">
                  <a:prstClr val="black">
                    <a:alpha val="50000"/>
                  </a:prstClr>
                </a:innerShdw>
              </a:effectLst>
            </a:endParaRPr>
          </a:p>
        </p:txBody>
      </p:sp>
      <p:sp>
        <p:nvSpPr>
          <p:cNvPr id="7" name="Title 6"/>
          <p:cNvSpPr>
            <a:spLocks noGrp="1"/>
          </p:cNvSpPr>
          <p:nvPr>
            <p:ph type="title"/>
          </p:nvPr>
        </p:nvSpPr>
        <p:spPr>
          <a:xfrm>
            <a:off x="-341195" y="-157926"/>
            <a:ext cx="9485195" cy="1017734"/>
          </a:xfrm>
          <a:solidFill>
            <a:srgbClr val="FFFF00">
              <a:alpha val="75000"/>
            </a:srgbClr>
          </a:solidFill>
          <a:ln w="9525"/>
        </p:spPr>
        <p:txBody>
          <a:bodyPr anchor="ctr"/>
          <a:lstStyle/>
          <a:p>
            <a:pPr algn="ctr"/>
            <a:r>
              <a:rPr lang="en-US" sz="3000" b="1" dirty="0" smtClean="0">
                <a:solidFill>
                  <a:srgbClr val="2512AE"/>
                </a:solidFill>
                <a:effectLst>
                  <a:innerShdw blurRad="63500" dist="50800" dir="13500000">
                    <a:prstClr val="black">
                      <a:alpha val="50000"/>
                    </a:prstClr>
                  </a:innerShdw>
                </a:effectLst>
                <a:latin typeface="+mj-lt"/>
                <a:ea typeface="+mj-ea"/>
                <a:cs typeface="+mj-cs"/>
              </a:rPr>
              <a:t> </a:t>
            </a:r>
            <a:r>
              <a:rPr lang="en-US" dirty="0" smtClean="0"/>
              <a:t>Lessons from Project LISTEN:</a:t>
            </a:r>
            <a:br>
              <a:rPr lang="en-US" dirty="0" smtClean="0"/>
            </a:br>
            <a:r>
              <a:rPr lang="en-US" sz="2800" dirty="0" smtClean="0"/>
              <a:t>What have we learned from a Reading Tutor that listens?</a:t>
            </a:r>
            <a:endParaRPr lang="en-US" sz="3000" dirty="0">
              <a:solidFill>
                <a:srgbClr val="2512AE"/>
              </a:solidFill>
              <a:effectLst>
                <a:innerShdw blurRad="63500" dist="50800" dir="13500000">
                  <a:prstClr val="black">
                    <a:alpha val="50000"/>
                  </a:prstClr>
                </a:innerShdw>
              </a:effectLst>
            </a:endParaRPr>
          </a:p>
        </p:txBody>
      </p:sp>
      <p:pic>
        <p:nvPicPr>
          <p:cNvPr id="10" name="Picture 11" descr="nsf01"/>
          <p:cNvPicPr>
            <a:picLocks noChangeAspect="1" noChangeArrowheads="1" noCrop="1"/>
          </p:cNvPicPr>
          <p:nvPr/>
        </p:nvPicPr>
        <p:blipFill>
          <a:blip r:embed="rId4" cstate="print"/>
          <a:srcRect/>
          <a:stretch>
            <a:fillRect/>
          </a:stretch>
        </p:blipFill>
        <p:spPr bwMode="auto">
          <a:xfrm>
            <a:off x="-296875" y="5410200"/>
            <a:ext cx="1948775" cy="1447800"/>
          </a:xfrm>
          <a:prstGeom prst="rect">
            <a:avLst/>
          </a:prstGeom>
          <a:noFill/>
          <a:ln w="9525">
            <a:noFill/>
            <a:miter lim="800000"/>
            <a:headEnd/>
            <a:tailEnd/>
          </a:ln>
        </p:spPr>
      </p:pic>
      <p:pic>
        <p:nvPicPr>
          <p:cNvPr id="11" name="Picture 10" descr="E:\listen\Documentation\Talks\2008-04-29 methods course guest lecture on embedded experiments\HomeLogo.gif"/>
          <p:cNvPicPr>
            <a:picLocks noChangeAspect="1" noChangeArrowheads="1"/>
          </p:cNvPicPr>
          <p:nvPr/>
        </p:nvPicPr>
        <p:blipFill>
          <a:blip r:embed="rId5" cstate="print"/>
          <a:srcRect/>
          <a:stretch>
            <a:fillRect/>
          </a:stretch>
        </p:blipFill>
        <p:spPr bwMode="auto">
          <a:xfrm>
            <a:off x="1531925" y="6454687"/>
            <a:ext cx="3886200" cy="403313"/>
          </a:xfrm>
          <a:prstGeom prst="rect">
            <a:avLst/>
          </a:prstGeom>
          <a:noFill/>
          <a:ln w="9525">
            <a:noFill/>
            <a:miter lim="800000"/>
            <a:headEnd/>
            <a:tailEnd/>
          </a:ln>
        </p:spPr>
      </p:pic>
      <p:pic>
        <p:nvPicPr>
          <p:cNvPr id="12" name="Picture 11" descr="E:\listen\Documentation\Talks\2008-04-29 methods course guest lecture on embedded experiments\headertop.gif"/>
          <p:cNvPicPr>
            <a:picLocks noChangeAspect="1" noChangeArrowheads="1"/>
          </p:cNvPicPr>
          <p:nvPr/>
        </p:nvPicPr>
        <p:blipFill>
          <a:blip r:embed="rId6" cstate="print"/>
          <a:srcRect/>
          <a:stretch>
            <a:fillRect/>
          </a:stretch>
        </p:blipFill>
        <p:spPr bwMode="auto">
          <a:xfrm>
            <a:off x="1674425" y="5894381"/>
            <a:ext cx="4619493" cy="470794"/>
          </a:xfrm>
          <a:prstGeom prst="rect">
            <a:avLst/>
          </a:prstGeom>
          <a:noFill/>
          <a:ln w="9525">
            <a:noFill/>
            <a:miter lim="800000"/>
            <a:headEnd/>
            <a:tailEnd/>
          </a:ln>
        </p:spPr>
      </p:pic>
      <p:pic>
        <p:nvPicPr>
          <p:cNvPr id="13" name="Picture 12" descr="E:\listen\Documentation\Talks\2008-04-29 methods course guest lecture on embedded experiments\NSF-head.gif"/>
          <p:cNvPicPr>
            <a:picLocks noChangeAspect="1" noChangeArrowheads="1"/>
          </p:cNvPicPr>
          <p:nvPr/>
        </p:nvPicPr>
        <p:blipFill>
          <a:blip r:embed="rId7" cstate="print"/>
          <a:srcRect l="21255" t="16931" b="27690"/>
          <a:stretch>
            <a:fillRect/>
          </a:stretch>
        </p:blipFill>
        <p:spPr bwMode="auto">
          <a:xfrm>
            <a:off x="1531925" y="5410200"/>
            <a:ext cx="3363916" cy="457200"/>
          </a:xfrm>
          <a:prstGeom prst="rect">
            <a:avLst/>
          </a:prstGeom>
          <a:noFill/>
          <a:ln w="9525">
            <a:noFill/>
            <a:miter lim="800000"/>
            <a:headEnd/>
            <a:tailEnd/>
          </a:ln>
        </p:spPr>
      </p:pic>
    </p:spTree>
    <p:extLst>
      <p:ext uri="{BB962C8B-B14F-4D97-AF65-F5344CB8AC3E}">
        <p14:creationId xmlns:p14="http://schemas.microsoft.com/office/powerpoint/2010/main" xmlns="" val="25715305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a:xfrm>
            <a:off x="1031761" y="323256"/>
            <a:ext cx="7620000" cy="639763"/>
          </a:xfrm>
        </p:spPr>
        <p:txBody>
          <a:bodyPr/>
          <a:lstStyle/>
          <a:p>
            <a:pPr eaLnBrk="1" hangingPunct="1"/>
            <a:r>
              <a:rPr lang="en-US" dirty="0">
                <a:solidFill>
                  <a:srgbClr val="00B050"/>
                </a:solidFill>
              </a:rPr>
              <a:t>Learning </a:t>
            </a:r>
            <a:r>
              <a:rPr lang="en-US" dirty="0" smtClean="0">
                <a:solidFill>
                  <a:srgbClr val="00B050"/>
                </a:solidFill>
              </a:rPr>
              <a:t>curve for exponential </a:t>
            </a:r>
            <a:r>
              <a:rPr lang="en-US" dirty="0">
                <a:solidFill>
                  <a:srgbClr val="00B050"/>
                </a:solidFill>
              </a:rPr>
              <a:t>model</a:t>
            </a:r>
          </a:p>
        </p:txBody>
      </p:sp>
      <p:sp>
        <p:nvSpPr>
          <p:cNvPr id="94213" name="Rectangle 5"/>
          <p:cNvSpPr>
            <a:spLocks noChangeArrowheads="1"/>
          </p:cNvSpPr>
          <p:nvPr/>
        </p:nvSpPr>
        <p:spPr bwMode="auto">
          <a:xfrm>
            <a:off x="609600" y="1447800"/>
            <a:ext cx="8229600" cy="533400"/>
          </a:xfrm>
          <a:prstGeom prst="rect">
            <a:avLst/>
          </a:prstGeom>
          <a:noFill/>
          <a:ln w="9525">
            <a:noFill/>
            <a:miter lim="800000"/>
            <a:headEnd/>
            <a:tailEnd/>
          </a:ln>
          <a:effectLst/>
        </p:spPr>
        <p:txBody>
          <a:bodyPr/>
          <a:lstStyle/>
          <a:p>
            <a:pPr marL="342900" indent="-342900" algn="l" eaLnBrk="0" hangingPunct="0">
              <a:spcBef>
                <a:spcPct val="20000"/>
              </a:spcBef>
              <a:defRPr/>
            </a:pPr>
            <a:r>
              <a:rPr lang="en-US" dirty="0">
                <a:latin typeface="+mn-lt"/>
              </a:rPr>
              <a:t>Idea:  count each type of exposure separately</a:t>
            </a:r>
          </a:p>
        </p:txBody>
      </p:sp>
      <p:sp>
        <p:nvSpPr>
          <p:cNvPr id="2053" name="Rectangle 16"/>
          <p:cNvSpPr>
            <a:spLocks noChangeArrowheads="1"/>
          </p:cNvSpPr>
          <p:nvPr/>
        </p:nvSpPr>
        <p:spPr bwMode="auto">
          <a:xfrm>
            <a:off x="609600" y="1981200"/>
            <a:ext cx="7037388" cy="646113"/>
          </a:xfrm>
          <a:prstGeom prst="rect">
            <a:avLst/>
          </a:prstGeom>
          <a:noFill/>
          <a:ln w="9525">
            <a:noFill/>
            <a:miter lim="800000"/>
            <a:headEnd/>
            <a:tailEnd/>
          </a:ln>
        </p:spPr>
        <p:txBody>
          <a:bodyPr anchor="ctr">
            <a:spAutoFit/>
          </a:bodyPr>
          <a:lstStyle/>
          <a:p>
            <a:pPr algn="l"/>
            <a:r>
              <a:rPr lang="en-US" sz="3600" i="1" dirty="0">
                <a:latin typeface="Times New Roman" pitchFamily="18" charset="0"/>
                <a:cs typeface="Times New Roman" pitchFamily="18" charset="0"/>
              </a:rPr>
              <a:t>	  performance = A </a:t>
            </a:r>
            <a:r>
              <a:rPr lang="en-US" sz="3600" b="1" i="1" dirty="0">
                <a:latin typeface="Times New Roman" pitchFamily="18" charset="0"/>
                <a:cs typeface="Times New Roman" pitchFamily="18" charset="0"/>
              </a:rPr>
              <a:t>∙ </a:t>
            </a:r>
            <a:r>
              <a:rPr lang="en-US" sz="3600" i="1" dirty="0">
                <a:latin typeface="Times New Roman" pitchFamily="18" charset="0"/>
                <a:cs typeface="Times New Roman" pitchFamily="18" charset="0"/>
              </a:rPr>
              <a:t>e </a:t>
            </a:r>
            <a:r>
              <a:rPr lang="en-US" sz="3600" i="1" baseline="30000" dirty="0">
                <a:latin typeface="Times New Roman" pitchFamily="18" charset="0"/>
                <a:cs typeface="Times New Roman" pitchFamily="18" charset="0"/>
              </a:rPr>
              <a:t>–b </a:t>
            </a:r>
            <a:r>
              <a:rPr lang="en-US" sz="3600" b="1" i="1" baseline="30000" dirty="0">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en-US" dirty="0">
                <a:cs typeface="Times New Roman" pitchFamily="18" charset="0"/>
              </a:rPr>
              <a:t>	</a:t>
            </a:r>
          </a:p>
        </p:txBody>
      </p:sp>
      <p:sp>
        <p:nvSpPr>
          <p:cNvPr id="94225" name="Text Box 17"/>
          <p:cNvSpPr txBox="1">
            <a:spLocks noChangeArrowheads="1"/>
          </p:cNvSpPr>
          <p:nvPr/>
        </p:nvSpPr>
        <p:spPr bwMode="auto">
          <a:xfrm>
            <a:off x="6096000" y="1981200"/>
            <a:ext cx="381000" cy="519113"/>
          </a:xfrm>
          <a:prstGeom prst="rect">
            <a:avLst/>
          </a:prstGeom>
          <a:noFill/>
          <a:ln w="9525">
            <a:noFill/>
            <a:miter lim="800000"/>
            <a:headEnd/>
            <a:tailEnd/>
          </a:ln>
        </p:spPr>
        <p:txBody>
          <a:bodyPr>
            <a:spAutoFit/>
          </a:bodyPr>
          <a:lstStyle/>
          <a:p>
            <a:pPr>
              <a:spcBef>
                <a:spcPct val="50000"/>
              </a:spcBef>
            </a:pPr>
            <a:r>
              <a:rPr lang="en-US" i="1">
                <a:solidFill>
                  <a:srgbClr val="000000"/>
                </a:solidFill>
                <a:latin typeface="Times New Roman" pitchFamily="18" charset="0"/>
              </a:rPr>
              <a:t>t</a:t>
            </a:r>
          </a:p>
        </p:txBody>
      </p:sp>
      <p:sp>
        <p:nvSpPr>
          <p:cNvPr id="94226" name="Text Box 18"/>
          <p:cNvSpPr txBox="1">
            <a:spLocks noChangeArrowheads="1"/>
          </p:cNvSpPr>
          <p:nvPr/>
        </p:nvSpPr>
        <p:spPr bwMode="auto">
          <a:xfrm>
            <a:off x="5715000" y="1981200"/>
            <a:ext cx="1866900" cy="519113"/>
          </a:xfrm>
          <a:prstGeom prst="rect">
            <a:avLst/>
          </a:prstGeom>
          <a:noFill/>
          <a:ln w="9525">
            <a:noFill/>
            <a:miter lim="800000"/>
            <a:headEnd/>
            <a:tailEnd/>
          </a:ln>
        </p:spPr>
        <p:txBody>
          <a:bodyPr>
            <a:spAutoFit/>
          </a:bodyPr>
          <a:lstStyle/>
          <a:p>
            <a:pPr>
              <a:spcBef>
                <a:spcPct val="50000"/>
              </a:spcBef>
            </a:pPr>
            <a:r>
              <a:rPr lang="en-US">
                <a:solidFill>
                  <a:srgbClr val="FF0000"/>
                </a:solidFill>
                <a:latin typeface="Times New Roman" pitchFamily="18" charset="0"/>
              </a:rPr>
              <a:t>(</a:t>
            </a:r>
            <a:r>
              <a:rPr lang="en-US" i="1">
                <a:solidFill>
                  <a:srgbClr val="FF0000"/>
                </a:solidFill>
                <a:latin typeface="Times New Roman" pitchFamily="18" charset="0"/>
              </a:rPr>
              <a:t>t</a:t>
            </a:r>
            <a:r>
              <a:rPr lang="en-US" i="1" baseline="-25000">
                <a:solidFill>
                  <a:srgbClr val="FF0000"/>
                </a:solidFill>
                <a:latin typeface="Times New Roman" pitchFamily="18" charset="0"/>
              </a:rPr>
              <a:t>1</a:t>
            </a:r>
            <a:r>
              <a:rPr lang="en-US" i="1">
                <a:solidFill>
                  <a:srgbClr val="FF0000"/>
                </a:solidFill>
                <a:latin typeface="Times New Roman" pitchFamily="18" charset="0"/>
              </a:rPr>
              <a:t>+     t</a:t>
            </a:r>
            <a:r>
              <a:rPr lang="en-US" i="1" baseline="-25000">
                <a:solidFill>
                  <a:srgbClr val="FF0000"/>
                </a:solidFill>
                <a:latin typeface="Times New Roman" pitchFamily="18" charset="0"/>
              </a:rPr>
              <a:t>2</a:t>
            </a:r>
            <a:r>
              <a:rPr lang="en-US">
                <a:solidFill>
                  <a:srgbClr val="FF0000"/>
                </a:solidFill>
                <a:latin typeface="Times New Roman" pitchFamily="18" charset="0"/>
              </a:rPr>
              <a:t>)</a:t>
            </a:r>
          </a:p>
        </p:txBody>
      </p:sp>
      <p:sp>
        <p:nvSpPr>
          <p:cNvPr id="94227" name="Text Box 19"/>
          <p:cNvSpPr txBox="1">
            <a:spLocks noChangeArrowheads="1"/>
          </p:cNvSpPr>
          <p:nvPr/>
        </p:nvSpPr>
        <p:spPr bwMode="auto">
          <a:xfrm>
            <a:off x="5791200" y="1990725"/>
            <a:ext cx="2971800" cy="523875"/>
          </a:xfrm>
          <a:prstGeom prst="rect">
            <a:avLst/>
          </a:prstGeom>
          <a:noFill/>
          <a:ln w="9525">
            <a:noFill/>
            <a:miter lim="800000"/>
            <a:headEnd/>
            <a:tailEnd/>
          </a:ln>
        </p:spPr>
        <p:txBody>
          <a:bodyPr>
            <a:spAutoFit/>
          </a:bodyPr>
          <a:lstStyle/>
          <a:p>
            <a:pPr>
              <a:spcBef>
                <a:spcPct val="50000"/>
              </a:spcBef>
            </a:pPr>
            <a:r>
              <a:rPr lang="en-US">
                <a:solidFill>
                  <a:srgbClr val="FF0000"/>
                </a:solidFill>
                <a:latin typeface="Times New Roman" pitchFamily="18" charset="0"/>
                <a:cs typeface="Times New Roman" pitchFamily="18" charset="0"/>
              </a:rPr>
              <a:t>(</a:t>
            </a:r>
            <a:r>
              <a:rPr lang="en-US" i="1">
                <a:solidFill>
                  <a:srgbClr val="FF0000"/>
                </a:solidFill>
                <a:latin typeface="Times New Roman" pitchFamily="18" charset="0"/>
              </a:rPr>
              <a:t>t</a:t>
            </a:r>
            <a:r>
              <a:rPr lang="en-US" i="1" baseline="-25000">
                <a:solidFill>
                  <a:srgbClr val="FF0000"/>
                </a:solidFill>
                <a:latin typeface="Times New Roman" pitchFamily="18" charset="0"/>
              </a:rPr>
              <a:t>1 </a:t>
            </a:r>
            <a:r>
              <a:rPr lang="en-US" i="1">
                <a:solidFill>
                  <a:srgbClr val="FF0000"/>
                </a:solidFill>
                <a:latin typeface="Times New Roman" pitchFamily="18" charset="0"/>
                <a:cs typeface="Times New Roman" pitchFamily="18" charset="0"/>
              </a:rPr>
              <a:t>…+</a:t>
            </a:r>
            <a:r>
              <a:rPr lang="en-US" i="1">
                <a:solidFill>
                  <a:srgbClr val="006600"/>
                </a:solidFill>
                <a:latin typeface="Times New Roman" pitchFamily="18" charset="0"/>
                <a:cs typeface="Times New Roman" pitchFamily="18" charset="0"/>
              </a:rPr>
              <a:t> </a:t>
            </a:r>
            <a:r>
              <a:rPr lang="el-GR" i="1">
                <a:solidFill>
                  <a:srgbClr val="006600"/>
                </a:solidFill>
                <a:latin typeface="Times New Roman" pitchFamily="18" charset="0"/>
                <a:cs typeface="Times New Roman" pitchFamily="18" charset="0"/>
              </a:rPr>
              <a:t>β</a:t>
            </a:r>
            <a:r>
              <a:rPr lang="en-US" i="1" baseline="-25000">
                <a:solidFill>
                  <a:srgbClr val="006600"/>
                </a:solidFill>
                <a:latin typeface="Times New Roman" pitchFamily="18" charset="0"/>
                <a:cs typeface="Times New Roman" pitchFamily="18" charset="0"/>
              </a:rPr>
              <a:t>i</a:t>
            </a:r>
            <a:r>
              <a:rPr lang="en-US" i="1">
                <a:solidFill>
                  <a:srgbClr val="006600"/>
                </a:solidFill>
                <a:latin typeface="Times New Roman" pitchFamily="18" charset="0"/>
                <a:cs typeface="Times New Roman" pitchFamily="18" charset="0"/>
              </a:rPr>
              <a:t> </a:t>
            </a:r>
            <a:r>
              <a:rPr lang="en-US" b="1" i="1">
                <a:solidFill>
                  <a:srgbClr val="006600"/>
                </a:solidFill>
                <a:latin typeface="Times New Roman" pitchFamily="18" charset="0"/>
                <a:cs typeface="Times New Roman" pitchFamily="18" charset="0"/>
              </a:rPr>
              <a:t>∙ </a:t>
            </a:r>
            <a:r>
              <a:rPr lang="en-US" i="1">
                <a:solidFill>
                  <a:srgbClr val="FF0000"/>
                </a:solidFill>
                <a:latin typeface="Times New Roman" pitchFamily="18" charset="0"/>
                <a:cs typeface="Times New Roman" pitchFamily="18" charset="0"/>
              </a:rPr>
              <a:t>t</a:t>
            </a:r>
            <a:r>
              <a:rPr lang="en-US" i="1" baseline="-25000">
                <a:solidFill>
                  <a:srgbClr val="FF0000"/>
                </a:solidFill>
                <a:latin typeface="Times New Roman" pitchFamily="18" charset="0"/>
                <a:cs typeface="Times New Roman" pitchFamily="18" charset="0"/>
              </a:rPr>
              <a:t>i</a:t>
            </a:r>
            <a:r>
              <a:rPr lang="en-US" b="1" i="1">
                <a:solidFill>
                  <a:srgbClr val="006600"/>
                </a:solidFill>
                <a:latin typeface="Times New Roman" pitchFamily="18" charset="0"/>
                <a:cs typeface="Times New Roman" pitchFamily="18" charset="0"/>
              </a:rPr>
              <a:t> </a:t>
            </a:r>
            <a:r>
              <a:rPr lang="en-US" i="1">
                <a:solidFill>
                  <a:srgbClr val="FF0000"/>
                </a:solidFill>
                <a:latin typeface="Times New Roman" pitchFamily="18" charset="0"/>
                <a:cs typeface="Times New Roman" pitchFamily="18" charset="0"/>
              </a:rPr>
              <a:t>+ …</a:t>
            </a:r>
            <a:r>
              <a:rPr lang="en-US">
                <a:solidFill>
                  <a:srgbClr val="FF0000"/>
                </a:solidFill>
                <a:latin typeface="Times New Roman" pitchFamily="18" charset="0"/>
                <a:cs typeface="Times New Roman" pitchFamily="18" charset="0"/>
              </a:rPr>
              <a:t>)</a:t>
            </a:r>
            <a:r>
              <a:rPr lang="en-US" b="1" i="1">
                <a:solidFill>
                  <a:srgbClr val="FF0000"/>
                </a:solidFill>
                <a:latin typeface="Times New Roman" pitchFamily="18" charset="0"/>
                <a:cs typeface="Times New Roman" pitchFamily="18" charset="0"/>
              </a:rPr>
              <a:t>  </a:t>
            </a:r>
          </a:p>
        </p:txBody>
      </p:sp>
      <p:sp>
        <p:nvSpPr>
          <p:cNvPr id="20491" name="AutoShape 20"/>
          <p:cNvSpPr>
            <a:spLocks noChangeArrowheads="1"/>
          </p:cNvSpPr>
          <p:nvPr/>
        </p:nvSpPr>
        <p:spPr bwMode="auto">
          <a:xfrm>
            <a:off x="609600" y="2743200"/>
            <a:ext cx="2133600" cy="838200"/>
          </a:xfrm>
          <a:prstGeom prst="wedgeRoundRectCallout">
            <a:avLst>
              <a:gd name="adj1" fmla="val 140667"/>
              <a:gd name="adj2" fmla="val -84690"/>
              <a:gd name="adj3" fmla="val 16667"/>
            </a:avLst>
          </a:prstGeom>
          <a:solidFill>
            <a:srgbClr val="FFFF99"/>
          </a:solidFill>
          <a:ln w="9525">
            <a:solidFill>
              <a:schemeClr val="tx1"/>
            </a:solidFill>
            <a:miter lim="800000"/>
            <a:headEnd/>
            <a:tailEnd/>
          </a:ln>
        </p:spPr>
        <p:txBody>
          <a:bodyPr/>
          <a:lstStyle/>
          <a:p>
            <a:pPr algn="ctr"/>
            <a:r>
              <a:rPr lang="en-US" sz="2000" dirty="0"/>
              <a:t>performance on 1st encounter</a:t>
            </a:r>
          </a:p>
        </p:txBody>
      </p:sp>
      <p:sp>
        <p:nvSpPr>
          <p:cNvPr id="20492" name="AutoShape 21"/>
          <p:cNvSpPr>
            <a:spLocks noChangeArrowheads="1"/>
          </p:cNvSpPr>
          <p:nvPr/>
        </p:nvSpPr>
        <p:spPr bwMode="auto">
          <a:xfrm>
            <a:off x="4267200" y="2743200"/>
            <a:ext cx="1219200" cy="838200"/>
          </a:xfrm>
          <a:prstGeom prst="wedgeRoundRectCallout">
            <a:avLst>
              <a:gd name="adj1" fmla="val 79394"/>
              <a:gd name="adj2" fmla="val -98708"/>
              <a:gd name="adj3" fmla="val 16667"/>
            </a:avLst>
          </a:prstGeom>
          <a:solidFill>
            <a:srgbClr val="FFFF99"/>
          </a:solidFill>
          <a:ln w="9525">
            <a:solidFill>
              <a:schemeClr val="tx1"/>
            </a:solidFill>
            <a:miter lim="800000"/>
            <a:headEnd/>
            <a:tailEnd/>
          </a:ln>
        </p:spPr>
        <p:txBody>
          <a:bodyPr/>
          <a:lstStyle/>
          <a:p>
            <a:pPr algn="ctr"/>
            <a:r>
              <a:rPr lang="en-US" sz="2000" dirty="0"/>
              <a:t>learning rate </a:t>
            </a:r>
          </a:p>
        </p:txBody>
      </p:sp>
      <p:sp>
        <p:nvSpPr>
          <p:cNvPr id="94230" name="AutoShape 22"/>
          <p:cNvSpPr>
            <a:spLocks noChangeArrowheads="1"/>
          </p:cNvSpPr>
          <p:nvPr/>
        </p:nvSpPr>
        <p:spPr bwMode="auto">
          <a:xfrm>
            <a:off x="5562600" y="2743200"/>
            <a:ext cx="3352800" cy="914400"/>
          </a:xfrm>
          <a:prstGeom prst="wedgeRoundRectCallout">
            <a:avLst>
              <a:gd name="adj1" fmla="val -11926"/>
              <a:gd name="adj2" fmla="val -84403"/>
              <a:gd name="adj3" fmla="val 16667"/>
            </a:avLst>
          </a:prstGeom>
          <a:solidFill>
            <a:srgbClr val="FFFF99"/>
          </a:solidFill>
          <a:ln w="9525">
            <a:solidFill>
              <a:schemeClr val="tx1"/>
            </a:solidFill>
            <a:miter lim="800000"/>
            <a:headEnd/>
            <a:tailEnd/>
          </a:ln>
        </p:spPr>
        <p:txBody>
          <a:bodyPr/>
          <a:lstStyle/>
          <a:p>
            <a:pPr algn="ctr"/>
            <a:r>
              <a:rPr lang="en-US" sz="2000"/>
              <a:t>impact of type </a:t>
            </a:r>
            <a:r>
              <a:rPr lang="en-US" sz="2000" i="1"/>
              <a:t>2</a:t>
            </a:r>
            <a:r>
              <a:rPr lang="en-US" sz="2000"/>
              <a:t> exposure compared to type </a:t>
            </a:r>
            <a:r>
              <a:rPr lang="en-US" sz="2000" i="1"/>
              <a:t>1</a:t>
            </a:r>
            <a:endParaRPr lang="en-US" sz="2000"/>
          </a:p>
        </p:txBody>
      </p:sp>
      <p:sp>
        <p:nvSpPr>
          <p:cNvPr id="94231" name="AutoShape 23"/>
          <p:cNvSpPr>
            <a:spLocks noChangeArrowheads="1"/>
          </p:cNvSpPr>
          <p:nvPr/>
        </p:nvSpPr>
        <p:spPr bwMode="auto">
          <a:xfrm>
            <a:off x="5791200" y="2819400"/>
            <a:ext cx="1600200" cy="762000"/>
          </a:xfrm>
          <a:prstGeom prst="wedgeRoundRectCallout">
            <a:avLst>
              <a:gd name="adj1" fmla="val -19940"/>
              <a:gd name="adj2" fmla="val -100093"/>
              <a:gd name="adj3" fmla="val 16667"/>
            </a:avLst>
          </a:prstGeom>
          <a:solidFill>
            <a:srgbClr val="FFFF99"/>
          </a:solidFill>
          <a:ln w="9525">
            <a:solidFill>
              <a:schemeClr val="tx1"/>
            </a:solidFill>
            <a:miter lim="800000"/>
            <a:headEnd/>
            <a:tailEnd/>
          </a:ln>
        </p:spPr>
        <p:txBody>
          <a:bodyPr/>
          <a:lstStyle/>
          <a:p>
            <a:pPr algn="ctr"/>
            <a:r>
              <a:rPr lang="en-US" sz="2000"/>
              <a:t>number of trials</a:t>
            </a:r>
          </a:p>
        </p:txBody>
      </p:sp>
      <p:graphicFrame>
        <p:nvGraphicFramePr>
          <p:cNvPr id="20495" name="Object 2"/>
          <p:cNvGraphicFramePr>
            <a:graphicFrameLocks noChangeAspect="1"/>
          </p:cNvGraphicFramePr>
          <p:nvPr/>
        </p:nvGraphicFramePr>
        <p:xfrm>
          <a:off x="1827213" y="3733800"/>
          <a:ext cx="5429250" cy="2428875"/>
        </p:xfrm>
        <a:graphic>
          <a:graphicData uri="http://schemas.openxmlformats.org/presentationml/2006/ole">
            <p:oleObj spid="_x0000_s289795" name="Worksheet" r:id="rId4" imgW="5429144" imgH="2429035" progId="Excel.Sheet.8">
              <p:embed/>
            </p:oleObj>
          </a:graphicData>
        </a:graphic>
      </p:graphicFrame>
      <p:sp>
        <p:nvSpPr>
          <p:cNvPr id="16" name="Rectangle 2"/>
          <p:cNvSpPr txBox="1">
            <a:spLocks noChangeArrowheads="1"/>
          </p:cNvSpPr>
          <p:nvPr/>
        </p:nvSpPr>
        <p:spPr bwMode="auto">
          <a:xfrm>
            <a:off x="1028500" y="0"/>
            <a:ext cx="7620000" cy="965994"/>
          </a:xfrm>
          <a:prstGeom prst="rect">
            <a:avLst/>
          </a:prstGeom>
          <a:noFill/>
          <a:ln w="9525">
            <a:noFill/>
            <a:miter lim="800000"/>
            <a:headEnd/>
            <a:tailEnd/>
          </a:ln>
        </p:spPr>
        <p:txBody>
          <a:bodyPr anchor="b"/>
          <a:lstStyle/>
          <a:p>
            <a:pPr algn="l" eaLnBrk="0" hangingPunct="0">
              <a:defRPr/>
            </a:pPr>
            <a:r>
              <a:rPr lang="en-US" sz="3200" b="1" dirty="0" smtClean="0">
                <a:solidFill>
                  <a:srgbClr val="FF0000"/>
                </a:solidFill>
                <a:latin typeface="+mj-lt"/>
                <a:ea typeface="+mj-ea"/>
                <a:cs typeface="+mj-cs"/>
              </a:rPr>
              <a:t>How to model practice type </a:t>
            </a:r>
            <a:r>
              <a:rPr lang="en-US" sz="3200" b="1" dirty="0" smtClean="0">
                <a:solidFill>
                  <a:srgbClr val="FF0000"/>
                </a:solidFill>
                <a:latin typeface="+mj-lt"/>
              </a:rPr>
              <a:t>effects</a:t>
            </a:r>
            <a:r>
              <a:rPr lang="en-US" sz="3200" b="1" dirty="0" smtClean="0">
                <a:solidFill>
                  <a:srgbClr val="FF0000"/>
                </a:solidFill>
                <a:latin typeface="+mj-lt"/>
                <a:ea typeface="+mj-ea"/>
                <a:cs typeface="+mj-cs"/>
              </a:rPr>
              <a:t>?</a:t>
            </a:r>
          </a:p>
          <a:p>
            <a:pPr algn="l" eaLnBrk="0" hangingPunct="0">
              <a:defRPr/>
            </a:pPr>
            <a:r>
              <a:rPr lang="en-US" sz="3200" b="1" dirty="0" smtClean="0">
                <a:solidFill>
                  <a:srgbClr val="00B050"/>
                </a:solidFill>
                <a:latin typeface="+mj-lt"/>
                <a:ea typeface="+mj-ea"/>
                <a:cs typeface="+mj-cs"/>
              </a:rPr>
              <a:t>Learning </a:t>
            </a:r>
            <a:r>
              <a:rPr lang="en-US" sz="3200" b="1" dirty="0">
                <a:solidFill>
                  <a:srgbClr val="00B050"/>
                </a:solidFill>
                <a:latin typeface="+mj-lt"/>
                <a:ea typeface="+mj-ea"/>
                <a:cs typeface="+mj-cs"/>
              </a:rPr>
              <a:t>decomposition</a:t>
            </a:r>
            <a:r>
              <a:rPr lang="en-US" sz="3200" b="1" dirty="0">
                <a:solidFill>
                  <a:srgbClr val="0000FF"/>
                </a:solidFill>
                <a:latin typeface="+mj-lt"/>
                <a:ea typeface="+mj-ea"/>
                <a:cs typeface="+mj-cs"/>
              </a:rPr>
              <a:t> </a:t>
            </a:r>
            <a:r>
              <a:rPr lang="en-US" sz="3200" b="1" dirty="0">
                <a:latin typeface="+mj-lt"/>
                <a:ea typeface="+mj-ea"/>
                <a:cs typeface="+mj-cs"/>
              </a:rPr>
              <a:t>(Beck </a:t>
            </a:r>
            <a:r>
              <a:rPr lang="en-US" sz="3200" b="1" dirty="0" smtClean="0">
                <a:latin typeface="+mj-lt"/>
                <a:ea typeface="+mj-ea"/>
                <a:cs typeface="+mj-cs"/>
              </a:rPr>
              <a:t>EDM06</a:t>
            </a:r>
            <a:r>
              <a:rPr lang="en-US" sz="3200" b="1" dirty="0">
                <a:latin typeface="+mj-lt"/>
                <a:ea typeface="+mj-ea"/>
                <a:cs typeface="+mj-cs"/>
              </a:rPr>
              <a:t>) </a:t>
            </a:r>
          </a:p>
        </p:txBody>
      </p:sp>
      <p:sp>
        <p:nvSpPr>
          <p:cNvPr id="2062" name="TextBox 18"/>
          <p:cNvSpPr txBox="1">
            <a:spLocks noChangeArrowheads="1"/>
          </p:cNvSpPr>
          <p:nvPr/>
        </p:nvSpPr>
        <p:spPr bwMode="auto">
          <a:xfrm>
            <a:off x="1028500" y="-54592"/>
            <a:ext cx="184731" cy="584775"/>
          </a:xfrm>
          <a:prstGeom prst="rect">
            <a:avLst/>
          </a:prstGeom>
          <a:noFill/>
          <a:ln w="9525">
            <a:noFill/>
            <a:miter lim="800000"/>
            <a:headEnd/>
            <a:tailEnd/>
          </a:ln>
        </p:spPr>
        <p:txBody>
          <a:bodyPr wrap="none">
            <a:spAutoFit/>
          </a:bodyPr>
          <a:lstStyle/>
          <a:p>
            <a:endParaRPr lang="en-US" sz="3200"/>
          </a:p>
        </p:txBody>
      </p:sp>
      <p:sp>
        <p:nvSpPr>
          <p:cNvPr id="20" name="Text Box 19"/>
          <p:cNvSpPr txBox="1">
            <a:spLocks noChangeArrowheads="1"/>
          </p:cNvSpPr>
          <p:nvPr/>
        </p:nvSpPr>
        <p:spPr bwMode="auto">
          <a:xfrm>
            <a:off x="6553200" y="1990725"/>
            <a:ext cx="609600" cy="523875"/>
          </a:xfrm>
          <a:prstGeom prst="rect">
            <a:avLst/>
          </a:prstGeom>
          <a:noFill/>
          <a:ln w="9525">
            <a:noFill/>
            <a:miter lim="800000"/>
            <a:headEnd/>
            <a:tailEnd/>
          </a:ln>
        </p:spPr>
        <p:txBody>
          <a:bodyPr>
            <a:spAutoFit/>
          </a:bodyPr>
          <a:lstStyle/>
          <a:p>
            <a:pPr>
              <a:spcBef>
                <a:spcPct val="50000"/>
              </a:spcBef>
            </a:pPr>
            <a:r>
              <a:rPr lang="en-US" sz="2400" i="1">
                <a:solidFill>
                  <a:srgbClr val="006600"/>
                </a:solidFill>
                <a:latin typeface="Times New Roman" pitchFamily="18" charset="0"/>
                <a:cs typeface="Times New Roman" pitchFamily="18" charset="0"/>
              </a:rPr>
              <a:t> </a:t>
            </a:r>
            <a:r>
              <a:rPr lang="el-GR" i="1">
                <a:solidFill>
                  <a:srgbClr val="006600"/>
                </a:solidFill>
                <a:latin typeface="Times New Roman" pitchFamily="18" charset="0"/>
                <a:cs typeface="Times New Roman" pitchFamily="18" charset="0"/>
              </a:rPr>
              <a:t>β</a:t>
            </a:r>
            <a:r>
              <a:rPr lang="en-US" sz="2400" i="1">
                <a:solidFill>
                  <a:srgbClr val="006600"/>
                </a:solidFill>
                <a:latin typeface="Times New Roman" pitchFamily="18" charset="0"/>
                <a:cs typeface="Times New Roman" pitchFamily="18" charset="0"/>
              </a:rPr>
              <a:t> </a:t>
            </a:r>
            <a:r>
              <a:rPr lang="en-US" sz="2400" b="1" i="1">
                <a:solidFill>
                  <a:srgbClr val="006600"/>
                </a:solidFill>
                <a:latin typeface="Times New Roman" pitchFamily="18" charset="0"/>
                <a:cs typeface="Times New Roman" pitchFamily="18" charset="0"/>
              </a:rPr>
              <a:t>∙  </a:t>
            </a:r>
          </a:p>
        </p:txBody>
      </p:sp>
      <p:sp>
        <p:nvSpPr>
          <p:cNvPr id="21" name="AutoShape 22"/>
          <p:cNvSpPr>
            <a:spLocks noChangeArrowheads="1"/>
          </p:cNvSpPr>
          <p:nvPr/>
        </p:nvSpPr>
        <p:spPr bwMode="auto">
          <a:xfrm>
            <a:off x="5562600" y="2743200"/>
            <a:ext cx="3352800" cy="914400"/>
          </a:xfrm>
          <a:prstGeom prst="wedgeRoundRectCallout">
            <a:avLst>
              <a:gd name="adj1" fmla="val 148"/>
              <a:gd name="adj2" fmla="val -84403"/>
              <a:gd name="adj3" fmla="val 16667"/>
            </a:avLst>
          </a:prstGeom>
          <a:solidFill>
            <a:srgbClr val="FFFF99"/>
          </a:solidFill>
          <a:ln w="9525">
            <a:solidFill>
              <a:schemeClr val="tx1"/>
            </a:solidFill>
            <a:miter lim="800000"/>
            <a:headEnd/>
            <a:tailEnd/>
          </a:ln>
        </p:spPr>
        <p:txBody>
          <a:bodyPr/>
          <a:lstStyle/>
          <a:p>
            <a:pPr algn="ctr"/>
            <a:r>
              <a:rPr lang="en-US" sz="2000"/>
              <a:t>impact of type </a:t>
            </a:r>
            <a:r>
              <a:rPr lang="en-US" sz="2000" i="1"/>
              <a:t>i</a:t>
            </a:r>
            <a:r>
              <a:rPr lang="en-US" sz="2000"/>
              <a:t> exposure compared to type </a:t>
            </a:r>
            <a:r>
              <a:rPr lang="en-US" sz="2000" i="1"/>
              <a:t>1</a:t>
            </a:r>
            <a:endParaRPr lang="en-US" sz="2000"/>
          </a:p>
        </p:txBody>
      </p:sp>
      <p:sp>
        <p:nvSpPr>
          <p:cNvPr id="23" name="Line 7"/>
          <p:cNvSpPr>
            <a:spLocks noChangeShapeType="1"/>
          </p:cNvSpPr>
          <p:nvPr/>
        </p:nvSpPr>
        <p:spPr bwMode="auto">
          <a:xfrm flipH="1" flipV="1">
            <a:off x="1600200" y="3657600"/>
            <a:ext cx="762000" cy="381000"/>
          </a:xfrm>
          <a:prstGeom prst="line">
            <a:avLst/>
          </a:prstGeom>
          <a:noFill/>
          <a:ln w="76200">
            <a:solidFill>
              <a:schemeClr val="folHlink"/>
            </a:solidFill>
            <a:prstDash val="sysDot"/>
            <a:miter lim="800000"/>
            <a:headEnd type="triangle" w="med" len="med"/>
            <a:tailEnd/>
          </a:ln>
        </p:spPr>
        <p:txBody>
          <a:bodyPr wrap="none"/>
          <a:lstStyle/>
          <a:p>
            <a:endParaRPr lang="en-US"/>
          </a:p>
        </p:txBody>
      </p:sp>
      <p:sp>
        <p:nvSpPr>
          <p:cNvPr id="24" name="Line 7"/>
          <p:cNvSpPr>
            <a:spLocks noChangeShapeType="1"/>
          </p:cNvSpPr>
          <p:nvPr/>
        </p:nvSpPr>
        <p:spPr bwMode="auto">
          <a:xfrm rot="5400000" flipH="1" flipV="1">
            <a:off x="2895600" y="2895600"/>
            <a:ext cx="1066800" cy="1676400"/>
          </a:xfrm>
          <a:prstGeom prst="line">
            <a:avLst/>
          </a:prstGeom>
          <a:noFill/>
          <a:ln w="76200">
            <a:solidFill>
              <a:schemeClr val="folHlink"/>
            </a:solidFill>
            <a:prstDash val="sysDot"/>
            <a:miter lim="800000"/>
            <a:headEnd type="triangle" w="med" len="med"/>
            <a:tailEnd/>
          </a:ln>
        </p:spPr>
        <p:txBody>
          <a:bodyPr wrap="none"/>
          <a:lstStyle/>
          <a:p>
            <a:endParaRPr lang="en-US"/>
          </a:p>
        </p:txBody>
      </p:sp>
      <p:sp>
        <p:nvSpPr>
          <p:cNvPr id="2067" name="Footer Placeholder 5"/>
          <p:cNvSpPr txBox="1">
            <a:spLocks noGrp="1"/>
          </p:cNvSpPr>
          <p:nvPr/>
        </p:nvSpPr>
        <p:spPr bwMode="auto">
          <a:xfrm>
            <a:off x="3352800" y="6400800"/>
            <a:ext cx="2895600" cy="457200"/>
          </a:xfrm>
          <a:prstGeom prst="rect">
            <a:avLst/>
          </a:prstGeom>
          <a:noFill/>
          <a:ln w="9525">
            <a:noFill/>
            <a:miter lim="800000"/>
            <a:headEnd/>
            <a:tailEnd/>
          </a:ln>
        </p:spPr>
        <p:txBody>
          <a:bodyPr anchor="b"/>
          <a:lstStyle/>
          <a:p>
            <a:pPr algn="ctr"/>
            <a:endParaRPr lang="en-US" sz="1400" i="1"/>
          </a:p>
          <a:p>
            <a:pPr algn="ctr"/>
            <a:fld id="{A736B4A3-0C58-4456-A9E0-E50CE9A8175C}" type="slidenum">
              <a:rPr lang="en-US" sz="1400" i="1"/>
              <a:pPr algn="ctr"/>
              <a:t>10</a:t>
            </a:fld>
            <a:endParaRPr lang="en-US" sz="1400" i="1"/>
          </a:p>
        </p:txBody>
      </p:sp>
      <p:sp>
        <p:nvSpPr>
          <p:cNvPr id="2068" name="Slide Number Placeholder 4"/>
          <p:cNvSpPr txBox="1">
            <a:spLocks noGrp="1"/>
          </p:cNvSpPr>
          <p:nvPr/>
        </p:nvSpPr>
        <p:spPr bwMode="auto">
          <a:xfrm>
            <a:off x="5943600" y="6400800"/>
            <a:ext cx="3200400" cy="457200"/>
          </a:xfrm>
          <a:prstGeom prst="rect">
            <a:avLst/>
          </a:prstGeom>
          <a:noFill/>
          <a:ln w="9525">
            <a:noFill/>
            <a:miter lim="800000"/>
            <a:headEnd/>
            <a:tailEnd/>
          </a:ln>
        </p:spPr>
        <p:txBody>
          <a:bodyPr anchor="b"/>
          <a:lstStyle/>
          <a:p>
            <a:fld id="{D92960ED-FB52-4013-9C2E-7BE091EE1555}" type="datetime1">
              <a:rPr lang="en-US" sz="1400" i="1"/>
              <a:pPr/>
              <a:t>8/4/2013</a:t>
            </a:fld>
            <a:endParaRPr lang="en-US" sz="1400" i="1"/>
          </a:p>
        </p:txBody>
      </p:sp>
      <p:sp>
        <p:nvSpPr>
          <p:cNvPr id="22" name="Title 3"/>
          <p:cNvSpPr txBox="1">
            <a:spLocks/>
          </p:cNvSpPr>
          <p:nvPr/>
        </p:nvSpPr>
        <p:spPr bwMode="auto">
          <a:xfrm>
            <a:off x="1028500" y="-54592"/>
            <a:ext cx="7616952" cy="482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0" dirty="0" smtClean="0">
                <a:solidFill>
                  <a:srgbClr val="FF0000"/>
                </a:solidFill>
                <a:latin typeface="+mj-lt"/>
                <a:ea typeface="+mj-ea"/>
                <a:cs typeface="+mj-cs"/>
              </a:rPr>
              <a:t>How to m</a:t>
            </a:r>
            <a:r>
              <a:rPr kumimoji="0" lang="en-US" sz="3200" b="1" i="0" u="none" strike="noStrike" kern="0" cap="none" spc="0" normalizeH="0" baseline="0" noProof="0" dirty="0" err="1" smtClean="0">
                <a:ln>
                  <a:noFill/>
                </a:ln>
                <a:solidFill>
                  <a:srgbClr val="FF0000"/>
                </a:solidFill>
                <a:effectLst/>
                <a:uLnTx/>
                <a:uFillTx/>
                <a:latin typeface="+mj-lt"/>
                <a:ea typeface="+mj-ea"/>
                <a:cs typeface="+mj-cs"/>
              </a:rPr>
              <a:t>odel</a:t>
            </a:r>
            <a:r>
              <a:rPr kumimoji="0" lang="en-US" sz="3200" b="1" i="0" u="none" strike="noStrike" kern="0" cap="none" spc="0" normalizeH="0" baseline="0" noProof="0" dirty="0" smtClean="0">
                <a:ln>
                  <a:noFill/>
                </a:ln>
                <a:solidFill>
                  <a:srgbClr val="FF0000"/>
                </a:solidFill>
                <a:effectLst/>
                <a:uLnTx/>
                <a:uFillTx/>
                <a:latin typeface="+mj-lt"/>
                <a:ea typeface="+mj-ea"/>
                <a:cs typeface="+mj-cs"/>
              </a:rPr>
              <a:t> practice? </a:t>
            </a:r>
            <a:r>
              <a:rPr kumimoji="0" lang="en-US" sz="3200" b="1" i="0" u="none" strike="noStrike" kern="0" cap="none" spc="0" normalizeH="0" baseline="0" noProof="0" dirty="0" smtClean="0">
                <a:ln>
                  <a:noFill/>
                </a:ln>
                <a:solidFill>
                  <a:schemeClr val="bg1"/>
                </a:solidFill>
                <a:effectLst/>
                <a:uLnTx/>
                <a:uFillTx/>
                <a:latin typeface="+mj-lt"/>
                <a:ea typeface="+mj-ea"/>
                <a:cs typeface="+mj-cs"/>
              </a:rPr>
              <a:t>type effects:</a:t>
            </a:r>
          </a:p>
        </p:txBody>
      </p:sp>
      <p:sp>
        <p:nvSpPr>
          <p:cNvPr id="26" name="Rounded Rectangular Callout 25"/>
          <p:cNvSpPr/>
          <p:nvPr/>
        </p:nvSpPr>
        <p:spPr bwMode="auto">
          <a:xfrm>
            <a:off x="0" y="4244455"/>
            <a:ext cx="1883391" cy="1173708"/>
          </a:xfrm>
          <a:prstGeom prst="wedgeRoundRectCallout">
            <a:avLst>
              <a:gd name="adj1" fmla="val 58571"/>
              <a:gd name="adj2" fmla="val 52757"/>
              <a:gd name="adj3" fmla="val 16667"/>
            </a:avLst>
          </a:prstGeom>
          <a:solidFill>
            <a:srgbClr val="FFFF99"/>
          </a:solidFill>
          <a:ln w="9525">
            <a:solidFill>
              <a:schemeClr val="tx1"/>
            </a:solidFill>
            <a:miter lim="800000"/>
            <a:headEnd/>
            <a:tailEnd/>
          </a:ln>
        </p:spPr>
        <p:txBody>
          <a:bodyPr/>
          <a:lstStyle/>
          <a:p>
            <a:pPr marL="0" marR="0" indent="0" algn="ctr" defTabSz="914400" eaLnBrk="1" latinLnBrk="0" hangingPunct="1">
              <a:lnSpc>
                <a:spcPct val="100000"/>
              </a:lnSpc>
              <a:buClrTx/>
              <a:buSzTx/>
              <a:buFontTx/>
              <a:buNone/>
              <a:tabLst/>
            </a:pPr>
            <a:r>
              <a:rPr lang="en-US" sz="2000" dirty="0" smtClean="0"/>
              <a:t>Faster</a:t>
            </a:r>
          </a:p>
          <a:p>
            <a:pPr marL="0" marR="0" indent="0" algn="ctr" defTabSz="914400" eaLnBrk="1" latinLnBrk="0" hangingPunct="1">
              <a:lnSpc>
                <a:spcPct val="100000"/>
              </a:lnSpc>
              <a:buClrTx/>
              <a:buSzTx/>
              <a:buFontTx/>
              <a:buNone/>
              <a:tabLst/>
            </a:pPr>
            <a:r>
              <a:rPr lang="en-US" sz="2000" dirty="0" smtClean="0"/>
              <a:t>Fewer errors</a:t>
            </a:r>
          </a:p>
          <a:p>
            <a:pPr marL="0" marR="0" indent="0" algn="ctr" defTabSz="914400" eaLnBrk="1" latinLnBrk="0" hangingPunct="1">
              <a:lnSpc>
                <a:spcPct val="100000"/>
              </a:lnSpc>
              <a:buClrTx/>
              <a:buSzTx/>
              <a:buFontTx/>
              <a:buNone/>
              <a:tabLst/>
            </a:pPr>
            <a:r>
              <a:rPr lang="en-US" sz="2000" dirty="0" smtClean="0"/>
              <a:t>Less help</a:t>
            </a:r>
          </a:p>
        </p:txBody>
      </p:sp>
    </p:spTree>
    <p:extLst>
      <p:ext uri="{BB962C8B-B14F-4D97-AF65-F5344CB8AC3E}">
        <p14:creationId xmlns:p14="http://schemas.microsoft.com/office/powerpoint/2010/main" xmlns="" val="2256174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1"/>
                                        </p:tgtEl>
                                        <p:attrNameLst>
                                          <p:attrName>style.visibility</p:attrName>
                                        </p:attrNameLst>
                                      </p:cBhvr>
                                      <p:to>
                                        <p:strVal val="visible"/>
                                      </p:to>
                                    </p:set>
                                  </p:childTnLst>
                                </p:cTn>
                              </p:par>
                              <p:par>
                                <p:cTn id="11" presetID="55" presetClass="entr" presetSubtype="0" fill="hold" grpId="0" nodeType="withEffect">
                                  <p:stCondLst>
                                    <p:cond delay="0"/>
                                  </p:stCondLst>
                                  <p:iterate type="lt">
                                    <p:tmPct val="0"/>
                                  </p:iterate>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strVal val="#ppt_w*0.70"/>
                                          </p:val>
                                        </p:tav>
                                        <p:tav tm="100000">
                                          <p:val>
                                            <p:strVal val="#ppt_w"/>
                                          </p:val>
                                        </p:tav>
                                      </p:tavLst>
                                    </p:anim>
                                    <p:anim calcmode="lin" valueType="num">
                                      <p:cBhvr>
                                        <p:cTn id="14" dur="1000" fill="hold"/>
                                        <p:tgtEl>
                                          <p:spTgt spid="23"/>
                                        </p:tgtEl>
                                        <p:attrNameLst>
                                          <p:attrName>ppt_h</p:attrName>
                                        </p:attrNameLst>
                                      </p:cBhvr>
                                      <p:tavLst>
                                        <p:tav tm="0">
                                          <p:val>
                                            <p:strVal val="#ppt_h"/>
                                          </p:val>
                                        </p:tav>
                                        <p:tav tm="100000">
                                          <p:val>
                                            <p:strVal val="#ppt_h"/>
                                          </p:val>
                                        </p:tav>
                                      </p:tavLst>
                                    </p:anim>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492"/>
                                        </p:tgtEl>
                                        <p:attrNameLst>
                                          <p:attrName>style.visibility</p:attrName>
                                        </p:attrNameLst>
                                      </p:cBhvr>
                                      <p:to>
                                        <p:strVal val="visible"/>
                                      </p:to>
                                    </p:set>
                                  </p:childTnLst>
                                </p:cTn>
                              </p:par>
                              <p:par>
                                <p:cTn id="20" presetID="55"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0.70"/>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2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par>
                          <p:cTn id="35" fill="hold">
                            <p:stCondLst>
                              <p:cond delay="0"/>
                            </p:stCondLst>
                            <p:childTnLst>
                              <p:par>
                                <p:cTn id="36" presetID="10" presetClass="exit" presetSubtype="0" fill="hold" grpId="0" nodeType="afterEffect">
                                  <p:stCondLst>
                                    <p:cond delay="0"/>
                                  </p:stCondLst>
                                  <p:childTnLst>
                                    <p:animEffect transition="out" filter="fade">
                                      <p:cBhvr>
                                        <p:cTn id="37" dur="1000"/>
                                        <p:tgtEl>
                                          <p:spTgt spid="20484"/>
                                        </p:tgtEl>
                                      </p:cBhvr>
                                    </p:animEffect>
                                    <p:set>
                                      <p:cBhvr>
                                        <p:cTn id="38" dur="1" fill="hold">
                                          <p:stCondLst>
                                            <p:cond delay="999"/>
                                          </p:stCondLst>
                                        </p:cTn>
                                        <p:tgtEl>
                                          <p:spTgt spid="20484"/>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Effect transition="in" filter="fade">
                                      <p:cBhvr>
                                        <p:cTn id="41" dur="1000"/>
                                        <p:tgtEl>
                                          <p:spTgt spid="16">
                                            <p:txEl>
                                              <p:pRg st="1" end="1"/>
                                            </p:txEl>
                                          </p:spTgt>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94213"/>
                                        </p:tgtEl>
                                        <p:attrNameLst>
                                          <p:attrName>style.visibility</p:attrName>
                                        </p:attrNameLst>
                                      </p:cBhvr>
                                      <p:to>
                                        <p:strVal val="visible"/>
                                      </p:to>
                                    </p:set>
                                    <p:animEffect transition="in" filter="fade">
                                      <p:cBhvr>
                                        <p:cTn id="45" dur="1000"/>
                                        <p:tgtEl>
                                          <p:spTgt spid="942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2000"/>
                                        <p:tgtEl>
                                          <p:spTgt spid="94225"/>
                                        </p:tgtEl>
                                      </p:cBhvr>
                                    </p:animEffect>
                                    <p:set>
                                      <p:cBhvr>
                                        <p:cTn id="50" dur="1" fill="hold">
                                          <p:stCondLst>
                                            <p:cond delay="1999"/>
                                          </p:stCondLst>
                                        </p:cTn>
                                        <p:tgtEl>
                                          <p:spTgt spid="9422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26"/>
                                        </p:tgtEl>
                                      </p:cBhvr>
                                    </p:animEffect>
                                    <p:set>
                                      <p:cBhvr>
                                        <p:cTn id="53" dur="1" fill="hold">
                                          <p:stCondLst>
                                            <p:cond delay="1999"/>
                                          </p:stCondLst>
                                        </p:cTn>
                                        <p:tgtEl>
                                          <p:spTgt spid="26"/>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94226"/>
                                        </p:tgtEl>
                                        <p:attrNameLst>
                                          <p:attrName>style.visibility</p:attrName>
                                        </p:attrNameLst>
                                      </p:cBhvr>
                                      <p:to>
                                        <p:strVal val="visible"/>
                                      </p:to>
                                    </p:set>
                                    <p:animEffect transition="in" filter="fade">
                                      <p:cBhvr>
                                        <p:cTn id="56" dur="2000"/>
                                        <p:tgtEl>
                                          <p:spTgt spid="94226"/>
                                        </p:tgtEl>
                                      </p:cBhvr>
                                    </p:animEffect>
                                  </p:childTnLst>
                                </p:cTn>
                              </p:par>
                              <p:par>
                                <p:cTn id="57" presetID="10" presetClass="exit" presetSubtype="0" fill="hold" grpId="0" nodeType="withEffect">
                                  <p:stCondLst>
                                    <p:cond delay="0"/>
                                  </p:stCondLst>
                                  <p:childTnLst>
                                    <p:animEffect transition="out" filter="fade">
                                      <p:cBhvr>
                                        <p:cTn id="58" dur="2000"/>
                                        <p:tgtEl>
                                          <p:spTgt spid="20495"/>
                                        </p:tgtEl>
                                      </p:cBhvr>
                                    </p:animEffect>
                                    <p:set>
                                      <p:cBhvr>
                                        <p:cTn id="59" dur="1" fill="hold">
                                          <p:stCondLst>
                                            <p:cond delay="1999"/>
                                          </p:stCondLst>
                                        </p:cTn>
                                        <p:tgtEl>
                                          <p:spTgt spid="20495"/>
                                        </p:tgtEl>
                                        <p:attrNameLst>
                                          <p:attrName>style.visibility</p:attrName>
                                        </p:attrNameLst>
                                      </p:cBhvr>
                                      <p:to>
                                        <p:strVal val="hidden"/>
                                      </p:to>
                                    </p:set>
                                  </p:childTnLst>
                                </p:cTn>
                              </p:par>
                              <p:par>
                                <p:cTn id="60" presetID="10" presetClass="exit" presetSubtype="0" fill="hold" grpId="1" nodeType="withEffect">
                                  <p:stCondLst>
                                    <p:cond delay="0"/>
                                  </p:stCondLst>
                                  <p:iterate type="lt">
                                    <p:tmPct val="0"/>
                                  </p:iterate>
                                  <p:childTnLst>
                                    <p:animEffect transition="out" filter="fade">
                                      <p:cBhvr>
                                        <p:cTn id="61" dur="2000"/>
                                        <p:tgtEl>
                                          <p:spTgt spid="23"/>
                                        </p:tgtEl>
                                      </p:cBhvr>
                                    </p:animEffect>
                                    <p:set>
                                      <p:cBhvr>
                                        <p:cTn id="62" dur="1" fill="hold">
                                          <p:stCondLst>
                                            <p:cond delay="1999"/>
                                          </p:stCondLst>
                                        </p:cTn>
                                        <p:tgtEl>
                                          <p:spTgt spid="2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24"/>
                                        </p:tgtEl>
                                      </p:cBhvr>
                                    </p:animEffect>
                                    <p:set>
                                      <p:cBhvr>
                                        <p:cTn id="65" dur="1" fill="hold">
                                          <p:stCondLst>
                                            <p:cond delay="1999"/>
                                          </p:stCondLst>
                                        </p:cTn>
                                        <p:tgtEl>
                                          <p:spTgt spid="2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2000"/>
                                        <p:tgtEl>
                                          <p:spTgt spid="94231"/>
                                        </p:tgtEl>
                                      </p:cBhvr>
                                    </p:animEffect>
                                    <p:set>
                                      <p:cBhvr>
                                        <p:cTn id="70" dur="1" fill="hold">
                                          <p:stCondLst>
                                            <p:cond delay="1999"/>
                                          </p:stCondLst>
                                        </p:cTn>
                                        <p:tgtEl>
                                          <p:spTgt spid="94231"/>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94230"/>
                                        </p:tgtEl>
                                        <p:attrNameLst>
                                          <p:attrName>style.visibility</p:attrName>
                                        </p:attrNameLst>
                                      </p:cBhvr>
                                      <p:to>
                                        <p:strVal val="visible"/>
                                      </p:to>
                                    </p:set>
                                    <p:animEffect transition="in" filter="fade">
                                      <p:cBhvr>
                                        <p:cTn id="73" dur="2000"/>
                                        <p:tgtEl>
                                          <p:spTgt spid="942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2000"/>
                                        <p:tgtEl>
                                          <p:spTgt spid="94230"/>
                                        </p:tgtEl>
                                      </p:cBhvr>
                                    </p:animEffect>
                                    <p:set>
                                      <p:cBhvr>
                                        <p:cTn id="81" dur="1" fill="hold">
                                          <p:stCondLst>
                                            <p:cond delay="1999"/>
                                          </p:stCondLst>
                                        </p:cTn>
                                        <p:tgtEl>
                                          <p:spTgt spid="9423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94226"/>
                                        </p:tgtEl>
                                      </p:cBhvr>
                                    </p:animEffect>
                                    <p:set>
                                      <p:cBhvr>
                                        <p:cTn id="84" dur="1" fill="hold">
                                          <p:stCondLst>
                                            <p:cond delay="1999"/>
                                          </p:stCondLst>
                                        </p:cTn>
                                        <p:tgtEl>
                                          <p:spTgt spid="94226"/>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20"/>
                                        </p:tgtEl>
                                      </p:cBhvr>
                                    </p:animEffect>
                                    <p:set>
                                      <p:cBhvr>
                                        <p:cTn id="87" dur="1" fill="hold">
                                          <p:stCondLst>
                                            <p:cond delay="1999"/>
                                          </p:stCondLst>
                                        </p:cTn>
                                        <p:tgtEl>
                                          <p:spTgt spid="20"/>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94227"/>
                                        </p:tgtEl>
                                        <p:attrNameLst>
                                          <p:attrName>style.visibility</p:attrName>
                                        </p:attrNameLst>
                                      </p:cBhvr>
                                      <p:to>
                                        <p:strVal val="visible"/>
                                      </p:to>
                                    </p:set>
                                    <p:animEffect transition="in" filter="fade">
                                      <p:cBhvr>
                                        <p:cTn id="90" dur="2000"/>
                                        <p:tgtEl>
                                          <p:spTgt spid="942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94213" grpId="0"/>
      <p:bldP spid="94225" grpId="0"/>
      <p:bldP spid="94226" grpId="0"/>
      <p:bldP spid="94226" grpId="1"/>
      <p:bldP spid="94227" grpId="0"/>
      <p:bldP spid="20491" grpId="0" animBg="1"/>
      <p:bldP spid="20492" grpId="0" animBg="1"/>
      <p:bldP spid="94230" grpId="0" animBg="1"/>
      <p:bldP spid="94230" grpId="1" animBg="1"/>
      <p:bldP spid="94231" grpId="0" animBg="1"/>
      <p:bldP spid="94231" grpId="1" animBg="1"/>
      <p:bldOleChart spid="20495" grpId="0"/>
      <p:bldP spid="20" grpId="0"/>
      <p:bldP spid="20" grpId="1"/>
      <p:bldP spid="21" grpId="0" animBg="1"/>
      <p:bldP spid="23" grpId="0" animBg="1"/>
      <p:bldP spid="23" grpId="1" animBg="1"/>
      <p:bldP spid="24" grpId="0" animBg="1"/>
      <p:bldP spid="24" grpId="1" animBg="1"/>
      <p:bldP spid="22" grpId="0"/>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635" y="0"/>
            <a:ext cx="7885365" cy="1470025"/>
          </a:xfrm>
        </p:spPr>
        <p:txBody>
          <a:bodyPr/>
          <a:lstStyle/>
          <a:p>
            <a:r>
              <a:rPr lang="en-US" sz="3200" b="1" dirty="0" smtClean="0">
                <a:solidFill>
                  <a:srgbClr val="FF0000"/>
                </a:solidFill>
              </a:rPr>
              <a:t>How does the amount of context in which words are practiced affect fluency growth?</a:t>
            </a:r>
            <a:r>
              <a:rPr lang="en-US" sz="3200" b="1" dirty="0" smtClean="0"/>
              <a:t>  </a:t>
            </a:r>
            <a:r>
              <a:rPr lang="en-US" sz="3200" b="1" dirty="0" smtClean="0">
                <a:solidFill>
                  <a:srgbClr val="00B050"/>
                </a:solidFill>
              </a:rPr>
              <a:t>Embed an experiment </a:t>
            </a:r>
            <a:r>
              <a:rPr lang="en-US" sz="3200" b="1" dirty="0" smtClean="0">
                <a:solidFill>
                  <a:schemeClr val="tx1"/>
                </a:solidFill>
              </a:rPr>
              <a:t>(SSSR2012)</a:t>
            </a:r>
            <a:endParaRPr lang="en-US" sz="3200" b="1" kern="1200" dirty="0">
              <a:solidFill>
                <a:schemeClr val="tx1"/>
              </a:solidFill>
              <a:latin typeface="Calibri" pitchFamily="34" charset="0"/>
            </a:endParaRPr>
          </a:p>
        </p:txBody>
      </p:sp>
      <p:sp>
        <p:nvSpPr>
          <p:cNvPr id="3" name="Subtitle 2"/>
          <p:cNvSpPr>
            <a:spLocks noGrp="1"/>
          </p:cNvSpPr>
          <p:nvPr>
            <p:ph type="subTitle" idx="1"/>
          </p:nvPr>
        </p:nvSpPr>
        <p:spPr>
          <a:xfrm>
            <a:off x="0" y="3919869"/>
            <a:ext cx="9144000" cy="2133600"/>
          </a:xfrm>
        </p:spPr>
        <p:txBody>
          <a:bodyPr>
            <a:normAutofit fontScale="92500" lnSpcReduction="20000"/>
          </a:bodyPr>
          <a:lstStyle/>
          <a:p>
            <a:r>
              <a:rPr lang="de-DE" sz="2400" b="1" dirty="0" smtClean="0">
                <a:latin typeface="Calibri" pitchFamily="34" charset="0"/>
              </a:rPr>
              <a:t>Jack Mostow, Jessica </a:t>
            </a:r>
            <a:r>
              <a:rPr lang="de-DE" sz="2400" b="1" dirty="0" smtClean="0"/>
              <a:t>Nelson, </a:t>
            </a:r>
            <a:r>
              <a:rPr lang="en-US" sz="2400" b="1" dirty="0" smtClean="0"/>
              <a:t>Martin Kantorzyk, Donna Gates, and Joe Valeri</a:t>
            </a:r>
            <a:r>
              <a:rPr lang="de-DE" sz="2400" b="1" dirty="0" smtClean="0"/>
              <a:t> </a:t>
            </a:r>
          </a:p>
          <a:p>
            <a:r>
              <a:rPr lang="en-US" b="1" i="1" dirty="0" smtClean="0">
                <a:solidFill>
                  <a:schemeClr val="tx1"/>
                </a:solidFill>
                <a:latin typeface="Calibri" pitchFamily="34" charset="0"/>
              </a:rPr>
              <a:t>Project LISTEN</a:t>
            </a:r>
          </a:p>
          <a:p>
            <a:r>
              <a:rPr lang="en-US" b="1" i="1" u="sng" dirty="0" smtClean="0">
                <a:solidFill>
                  <a:schemeClr val="accent6"/>
                </a:solidFill>
                <a:latin typeface="Calibri" pitchFamily="34" charset="0"/>
              </a:rPr>
              <a:t>www.cs.cmu.edu/~listen</a:t>
            </a:r>
          </a:p>
          <a:p>
            <a:r>
              <a:rPr lang="en-US" b="1" i="1" dirty="0" smtClean="0">
                <a:solidFill>
                  <a:schemeClr val="tx1"/>
                </a:solidFill>
                <a:latin typeface="Calibri" pitchFamily="34" charset="0"/>
              </a:rPr>
              <a:t>Carnegie Mellon University</a:t>
            </a:r>
            <a:endParaRPr lang="en-US" b="1" i="1" dirty="0">
              <a:solidFill>
                <a:schemeClr val="tx1"/>
              </a:solidFill>
              <a:latin typeface="Calibri" pitchFamily="34" charset="0"/>
            </a:endParaRPr>
          </a:p>
        </p:txBody>
      </p:sp>
      <p:pic>
        <p:nvPicPr>
          <p:cNvPr id="7" name="Picture 1"/>
          <p:cNvPicPr>
            <a:picLocks noChangeAspect="1" noChangeArrowheads="1"/>
          </p:cNvPicPr>
          <p:nvPr/>
        </p:nvPicPr>
        <p:blipFill>
          <a:blip r:embed="rId3" cstate="print"/>
          <a:srcRect/>
          <a:stretch>
            <a:fillRect/>
          </a:stretch>
        </p:blipFill>
        <p:spPr bwMode="auto">
          <a:xfrm>
            <a:off x="0" y="6138659"/>
            <a:ext cx="3469481" cy="719341"/>
          </a:xfrm>
          <a:prstGeom prst="rect">
            <a:avLst/>
          </a:prstGeom>
          <a:noFill/>
          <a:ln w="9525">
            <a:noFill/>
            <a:miter lim="800000"/>
            <a:headEnd/>
            <a:tailEnd/>
          </a:ln>
          <a:effectLst/>
        </p:spPr>
      </p:pic>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4E4B24A4-0D78-4ED5-97D8-E8DA14E0A201}" type="slidenum">
              <a:rPr lang="en-US" smtClean="0"/>
              <a:pPr/>
              <a:t>11</a:t>
            </a:fld>
            <a:endParaRPr lang="en-US"/>
          </a:p>
        </p:txBody>
      </p:sp>
      <p:sp>
        <p:nvSpPr>
          <p:cNvPr id="8" name="TextBox 7"/>
          <p:cNvSpPr txBox="1"/>
          <p:nvPr/>
        </p:nvSpPr>
        <p:spPr>
          <a:xfrm>
            <a:off x="3505200" y="6150114"/>
            <a:ext cx="4724400" cy="707886"/>
          </a:xfrm>
          <a:prstGeom prst="rect">
            <a:avLst/>
          </a:prstGeom>
          <a:noFill/>
        </p:spPr>
        <p:txBody>
          <a:bodyPr wrap="square" rtlCol="0">
            <a:spAutoFit/>
          </a:bodyPr>
          <a:lstStyle/>
          <a:p>
            <a:pPr algn="just"/>
            <a:r>
              <a:rPr lang="en-US" sz="1000" dirty="0" smtClean="0"/>
              <a:t>This work was supported by the Institute of Education Sciences, U.S. Department of Education, through Grant R305A080628 to Carnegie Mellon University.  The opinions expressed are those of the authors and do not necessarily represent the views of the Institute or U.S. Department of Education. </a:t>
            </a:r>
            <a:endParaRPr lang="en-US" sz="1000" dirty="0"/>
          </a:p>
        </p:txBody>
      </p:sp>
      <p:pic>
        <p:nvPicPr>
          <p:cNvPr id="22" name="Picture 7" descr="New Image.JPG"/>
          <p:cNvPicPr>
            <a:picLocks noChangeAspect="1"/>
          </p:cNvPicPr>
          <p:nvPr/>
        </p:nvPicPr>
        <p:blipFill>
          <a:blip r:embed="rId4" cstate="print"/>
          <a:srcRect l="18874" t="5383" r="18874" b="37946"/>
          <a:stretch>
            <a:fillRect/>
          </a:stretch>
        </p:blipFill>
        <p:spPr bwMode="auto">
          <a:xfrm>
            <a:off x="94596" y="1613646"/>
            <a:ext cx="1695179" cy="2286000"/>
          </a:xfrm>
          <a:prstGeom prst="rect">
            <a:avLst/>
          </a:prstGeom>
          <a:noFill/>
          <a:ln w="9525">
            <a:noFill/>
            <a:miter lim="800000"/>
            <a:headEnd/>
            <a:tailEnd/>
          </a:ln>
        </p:spPr>
      </p:pic>
      <p:grpSp>
        <p:nvGrpSpPr>
          <p:cNvPr id="4" name="Group 13"/>
          <p:cNvGrpSpPr/>
          <p:nvPr/>
        </p:nvGrpSpPr>
        <p:grpSpPr>
          <a:xfrm>
            <a:off x="1844002" y="1613646"/>
            <a:ext cx="7188656" cy="2286779"/>
            <a:chOff x="1844002" y="1613646"/>
            <a:chExt cx="7188656" cy="2286779"/>
          </a:xfrm>
        </p:grpSpPr>
        <p:pic>
          <p:nvPicPr>
            <p:cNvPr id="23" name="Picture 22"/>
            <p:cNvPicPr>
              <a:picLocks noChangeAspect="1"/>
            </p:cNvPicPr>
            <p:nvPr/>
          </p:nvPicPr>
          <p:blipFill>
            <a:blip r:embed="rId5" cstate="print"/>
            <a:stretch>
              <a:fillRect/>
            </a:stretch>
          </p:blipFill>
          <p:spPr>
            <a:xfrm>
              <a:off x="1844002" y="1614425"/>
              <a:ext cx="1851196" cy="2286000"/>
            </a:xfrm>
            <a:prstGeom prst="rect">
              <a:avLst/>
            </a:prstGeom>
          </p:spPr>
        </p:pic>
        <p:pic>
          <p:nvPicPr>
            <p:cNvPr id="24" name="Picture 43" descr="Donna Gates"/>
            <p:cNvPicPr>
              <a:picLocks noChangeAspect="1" noChangeArrowheads="1"/>
            </p:cNvPicPr>
            <p:nvPr/>
          </p:nvPicPr>
          <p:blipFill>
            <a:blip r:embed="rId6" cstate="print"/>
            <a:srcRect/>
            <a:stretch>
              <a:fillRect/>
            </a:stretch>
          </p:blipFill>
          <p:spPr bwMode="auto">
            <a:xfrm>
              <a:off x="5471371" y="1614425"/>
              <a:ext cx="1714508" cy="2286000"/>
            </a:xfrm>
            <a:prstGeom prst="rect">
              <a:avLst/>
            </a:prstGeom>
            <a:noFill/>
          </p:spPr>
        </p:pic>
        <p:pic>
          <p:nvPicPr>
            <p:cNvPr id="25" name="Picture 49" descr="Martin Kantorzyk002"/>
            <p:cNvPicPr>
              <a:picLocks noChangeAspect="1" noChangeArrowheads="1"/>
            </p:cNvPicPr>
            <p:nvPr/>
          </p:nvPicPr>
          <p:blipFill>
            <a:blip r:embed="rId7" cstate="print"/>
            <a:srcRect l="16339" t="8578" r="16339" b="23285"/>
            <a:stretch>
              <a:fillRect/>
            </a:stretch>
          </p:blipFill>
          <p:spPr bwMode="auto">
            <a:xfrm>
              <a:off x="3732678" y="1614425"/>
              <a:ext cx="1701213" cy="2286000"/>
            </a:xfrm>
            <a:prstGeom prst="rect">
              <a:avLst/>
            </a:prstGeom>
            <a:noFill/>
          </p:spPr>
        </p:pic>
        <p:pic>
          <p:nvPicPr>
            <p:cNvPr id="1026" name="Picture 2" descr="Inline image 1"/>
            <p:cNvPicPr>
              <a:picLocks noChangeAspect="1" noChangeArrowheads="1"/>
            </p:cNvPicPr>
            <p:nvPr/>
          </p:nvPicPr>
          <p:blipFill>
            <a:blip r:embed="rId8" cstate="print"/>
            <a:srcRect l="6202" r="864" b="11348"/>
            <a:stretch>
              <a:fillRect/>
            </a:stretch>
          </p:blipFill>
          <p:spPr bwMode="auto">
            <a:xfrm>
              <a:off x="7223359" y="1613646"/>
              <a:ext cx="1809299" cy="2286000"/>
            </a:xfrm>
            <a:prstGeom prst="rect">
              <a:avLst/>
            </a:prstGeom>
            <a:noFill/>
            <a:ln w="9525">
              <a:noFill/>
              <a:miter lim="800000"/>
              <a:headEnd/>
              <a:tailEnd/>
            </a:ln>
          </p:spPr>
        </p:pic>
      </p:grpSp>
    </p:spTree>
    <p:extLst>
      <p:ext uri="{BB962C8B-B14F-4D97-AF65-F5344CB8AC3E}">
        <p14:creationId xmlns:p14="http://schemas.microsoft.com/office/powerpoint/2010/main" xmlns="" val="19350201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44706" y="136264"/>
            <a:ext cx="7487322" cy="1143000"/>
          </a:xfrm>
        </p:spPr>
        <p:txBody>
          <a:bodyPr/>
          <a:lstStyle/>
          <a:p>
            <a:pPr algn="l"/>
            <a:r>
              <a:rPr lang="en-US" sz="3600" u="none" baseline="0" dirty="0" smtClean="0"/>
              <a:t>Connected text builds fluency better than reading</a:t>
            </a:r>
            <a:r>
              <a:rPr lang="en-US" sz="3600" u="none" dirty="0" smtClean="0"/>
              <a:t> </a:t>
            </a:r>
            <a:r>
              <a:rPr lang="en-US" sz="3600" u="none" baseline="0" dirty="0" smtClean="0"/>
              <a:t>isolated</a:t>
            </a:r>
            <a:r>
              <a:rPr lang="en-US" sz="3600" u="none" dirty="0" smtClean="0"/>
              <a:t> words.</a:t>
            </a:r>
            <a:r>
              <a:rPr lang="en-US" sz="3600" dirty="0" smtClean="0"/>
              <a:t>  </a:t>
            </a:r>
            <a:r>
              <a:rPr lang="en-US" sz="3600" b="1" i="1" u="sng" dirty="0" smtClean="0"/>
              <a:t>W</a:t>
            </a:r>
            <a:r>
              <a:rPr lang="en-US" sz="3600" b="1" i="1" u="sng" baseline="0" dirty="0" smtClean="0"/>
              <a:t>hy</a:t>
            </a:r>
            <a:r>
              <a:rPr lang="en-US" sz="3600" b="1" i="1" u="none" baseline="0" dirty="0" smtClean="0"/>
              <a:t>?</a:t>
            </a:r>
            <a:endParaRPr lang="en-US" sz="3600" b="1" i="1" dirty="0"/>
          </a:p>
        </p:txBody>
      </p:sp>
      <p:sp>
        <p:nvSpPr>
          <p:cNvPr id="8" name="Content Placeholder 7"/>
          <p:cNvSpPr>
            <a:spLocks noGrp="1"/>
          </p:cNvSpPr>
          <p:nvPr>
            <p:ph idx="1"/>
          </p:nvPr>
        </p:nvSpPr>
        <p:spPr>
          <a:xfrm>
            <a:off x="707314" y="1432560"/>
            <a:ext cx="8436685" cy="4114800"/>
          </a:xfrm>
        </p:spPr>
        <p:txBody>
          <a:bodyPr/>
          <a:lstStyle/>
          <a:p>
            <a:pPr marL="0" lvl="0" indent="0">
              <a:spcBef>
                <a:spcPct val="0"/>
              </a:spcBef>
              <a:defRPr/>
            </a:pPr>
            <a:r>
              <a:rPr lang="en-US" dirty="0" smtClean="0">
                <a:solidFill>
                  <a:schemeClr val="tx2"/>
                </a:solidFill>
              </a:rPr>
              <a:t>– </a:t>
            </a:r>
            <a:r>
              <a:rPr lang="en-US" dirty="0" smtClean="0">
                <a:solidFill>
                  <a:schemeClr val="tx2"/>
                </a:solidFill>
                <a:latin typeface="Calibri" pitchFamily="34" charset="0"/>
                <a:ea typeface="+mj-ea"/>
                <a:cs typeface="+mj-cs"/>
              </a:rPr>
              <a:t>which</a:t>
            </a:r>
            <a:r>
              <a:rPr lang="en-US" baseline="0" dirty="0" smtClean="0">
                <a:solidFill>
                  <a:schemeClr val="tx2"/>
                </a:solidFill>
                <a:latin typeface="Calibri" pitchFamily="34" charset="0"/>
                <a:ea typeface="+mj-ea"/>
                <a:cs typeface="+mj-cs"/>
              </a:rPr>
              <a:t> reading processes </a:t>
            </a:r>
            <a:r>
              <a:rPr lang="en-US" dirty="0" smtClean="0">
                <a:solidFill>
                  <a:schemeClr val="tx2"/>
                </a:solidFill>
                <a:latin typeface="Calibri" pitchFamily="34" charset="0"/>
                <a:ea typeface="+mj-ea"/>
                <a:cs typeface="+mj-cs"/>
              </a:rPr>
              <a:t>transfer to new text? </a:t>
            </a:r>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90DB2FF6-C726-4308-9AAC-FFA056E62142}" type="slidenum">
              <a:rPr lang="zh-TW" altLang="en-US" smtClean="0"/>
              <a:pPr>
                <a:defRPr/>
              </a:pPr>
              <a:t>12</a:t>
            </a:fld>
            <a:endParaRPr lang="en-US" altLang="zh-TW"/>
          </a:p>
        </p:txBody>
      </p:sp>
      <p:graphicFrame>
        <p:nvGraphicFramePr>
          <p:cNvPr id="9" name="Table 8"/>
          <p:cNvGraphicFramePr>
            <a:graphicFrameLocks noGrp="1"/>
          </p:cNvGraphicFramePr>
          <p:nvPr/>
        </p:nvGraphicFramePr>
        <p:xfrm>
          <a:off x="1107310" y="2271355"/>
          <a:ext cx="6929381" cy="3623835"/>
        </p:xfrm>
        <a:graphic>
          <a:graphicData uri="http://schemas.openxmlformats.org/drawingml/2006/table">
            <a:tbl>
              <a:tblPr firstRow="1" bandRow="1">
                <a:tableStyleId>{5C22544A-7EE6-4342-B048-85BDC9FD1C3A}</a:tableStyleId>
              </a:tblPr>
              <a:tblGrid>
                <a:gridCol w="1574611"/>
                <a:gridCol w="5354770"/>
              </a:tblGrid>
              <a:tr h="724767">
                <a:tc>
                  <a:txBody>
                    <a:bodyPr/>
                    <a:lstStyle/>
                    <a:p>
                      <a:pPr algn="l"/>
                      <a:r>
                        <a:rPr lang="en-US" sz="2800" dirty="0" smtClean="0">
                          <a:latin typeface="Calibri" pitchFamily="34" charset="0"/>
                          <a:cs typeface="Arial" pitchFamily="34" charset="0"/>
                        </a:rPr>
                        <a:t>Context</a:t>
                      </a:r>
                      <a:endParaRPr lang="en-US" sz="2800" dirty="0">
                        <a:latin typeface="Calibri" pitchFamily="34" charset="0"/>
                        <a:cs typeface="Arial" pitchFamily="34" charset="0"/>
                      </a:endParaRPr>
                    </a:p>
                  </a:txBody>
                  <a:tcPr/>
                </a:tc>
                <a:tc>
                  <a:txBody>
                    <a:bodyPr/>
                    <a:lstStyle/>
                    <a:p>
                      <a:pPr algn="l"/>
                      <a:r>
                        <a:rPr lang="en-US" sz="2800" dirty="0" smtClean="0">
                          <a:latin typeface="Calibri" pitchFamily="34" charset="0"/>
                          <a:cs typeface="Arial" pitchFamily="34" charset="0"/>
                        </a:rPr>
                        <a:t>Processes enabled</a:t>
                      </a:r>
                      <a:endParaRPr lang="en-US" sz="2800" dirty="0">
                        <a:latin typeface="Calibri" pitchFamily="34" charset="0"/>
                        <a:cs typeface="Arial" pitchFamily="34" charset="0"/>
                      </a:endParaRPr>
                    </a:p>
                  </a:txBody>
                  <a:tcPr/>
                </a:tc>
              </a:tr>
              <a:tr h="724767">
                <a:tc>
                  <a:txBody>
                    <a:bodyPr/>
                    <a:lstStyle/>
                    <a:p>
                      <a:pPr algn="l"/>
                      <a:r>
                        <a:rPr lang="en-US" sz="2800" kern="1200" dirty="0" smtClean="0">
                          <a:solidFill>
                            <a:schemeClr val="tx2"/>
                          </a:solidFill>
                          <a:latin typeface="Calibri" pitchFamily="34" charset="0"/>
                          <a:ea typeface="+mn-ea"/>
                          <a:cs typeface="Arial" pitchFamily="34" charset="0"/>
                        </a:rPr>
                        <a:t>Isolation</a:t>
                      </a:r>
                      <a:endParaRPr lang="en-US" sz="2800" kern="1200" dirty="0">
                        <a:solidFill>
                          <a:schemeClr val="tx2"/>
                        </a:solidFill>
                        <a:latin typeface="Calibri" pitchFamily="34" charset="0"/>
                        <a:ea typeface="+mn-ea"/>
                        <a:cs typeface="Arial" pitchFamily="34" charset="0"/>
                      </a:endParaRPr>
                    </a:p>
                  </a:txBody>
                  <a:tcPr/>
                </a:tc>
                <a:tc>
                  <a:txBody>
                    <a:bodyPr/>
                    <a:lstStyle/>
                    <a:p>
                      <a:pPr algn="l"/>
                      <a:r>
                        <a:rPr lang="en-US" sz="2800" kern="1200" dirty="0" smtClean="0">
                          <a:solidFill>
                            <a:schemeClr val="tx2"/>
                          </a:solidFill>
                          <a:latin typeface="Calibri" pitchFamily="34" charset="0"/>
                          <a:ea typeface="+mn-ea"/>
                          <a:cs typeface="Arial" pitchFamily="34" charset="0"/>
                          <a:sym typeface="Wingdings" pitchFamily="2" charset="2"/>
                        </a:rPr>
                        <a:t>Decoding, word recognition </a:t>
                      </a:r>
                      <a:endParaRPr lang="en-US" sz="2800" dirty="0">
                        <a:latin typeface="Calibri" pitchFamily="34" charset="0"/>
                        <a:cs typeface="Arial" pitchFamily="34" charset="0"/>
                      </a:endParaRPr>
                    </a:p>
                  </a:txBody>
                  <a:tcPr/>
                </a:tc>
              </a:tr>
              <a:tr h="724767">
                <a:tc>
                  <a:txBody>
                    <a:bodyPr/>
                    <a:lstStyle/>
                    <a:p>
                      <a:pPr algn="l"/>
                      <a:r>
                        <a:rPr lang="en-US" sz="2800" kern="1200" dirty="0" smtClean="0">
                          <a:solidFill>
                            <a:schemeClr val="tx2"/>
                          </a:solidFill>
                          <a:latin typeface="Calibri" pitchFamily="34" charset="0"/>
                          <a:ea typeface="+mn-ea"/>
                          <a:cs typeface="Arial" pitchFamily="34" charset="0"/>
                        </a:rPr>
                        <a:t>Bigram</a:t>
                      </a:r>
                      <a:endParaRPr lang="en-US" sz="2800" dirty="0">
                        <a:latin typeface="Calibri" pitchFamily="34" charset="0"/>
                        <a:cs typeface="Arial" pitchFamily="34" charset="0"/>
                      </a:endParaRPr>
                    </a:p>
                  </a:txBody>
                  <a:tcPr/>
                </a:tc>
                <a:tc>
                  <a:txBody>
                    <a:bodyPr/>
                    <a:lstStyle/>
                    <a:p>
                      <a:pPr algn="l"/>
                      <a:r>
                        <a:rPr lang="en-US" sz="2800" kern="1200" dirty="0" err="1" smtClean="0">
                          <a:solidFill>
                            <a:schemeClr val="tx2"/>
                          </a:solidFill>
                          <a:latin typeface="Calibri" pitchFamily="34" charset="0"/>
                          <a:ea typeface="+mn-ea"/>
                          <a:cs typeface="Arial" pitchFamily="34" charset="0"/>
                        </a:rPr>
                        <a:t>Parafoveal</a:t>
                      </a:r>
                      <a:r>
                        <a:rPr lang="en-US" sz="2800" kern="1200" dirty="0" smtClean="0">
                          <a:solidFill>
                            <a:schemeClr val="tx2"/>
                          </a:solidFill>
                          <a:latin typeface="Calibri" pitchFamily="34" charset="0"/>
                          <a:ea typeface="+mn-ea"/>
                          <a:cs typeface="Arial" pitchFamily="34" charset="0"/>
                        </a:rPr>
                        <a:t> </a:t>
                      </a:r>
                      <a:r>
                        <a:rPr lang="en-US" sz="2800" kern="1200" dirty="0" err="1" smtClean="0">
                          <a:solidFill>
                            <a:schemeClr val="tx2"/>
                          </a:solidFill>
                          <a:latin typeface="Calibri" pitchFamily="34" charset="0"/>
                          <a:ea typeface="+mn-ea"/>
                          <a:cs typeface="Arial" pitchFamily="34" charset="0"/>
                        </a:rPr>
                        <a:t>lookahead</a:t>
                      </a:r>
                      <a:r>
                        <a:rPr lang="en-US" sz="2800" kern="1200" dirty="0" smtClean="0">
                          <a:solidFill>
                            <a:schemeClr val="tx2"/>
                          </a:solidFill>
                          <a:latin typeface="Calibri" pitchFamily="34" charset="0"/>
                          <a:ea typeface="+mn-ea"/>
                          <a:cs typeface="Arial" pitchFamily="34" charset="0"/>
                        </a:rPr>
                        <a:t> at 2</a:t>
                      </a:r>
                      <a:r>
                        <a:rPr lang="en-US" sz="2800" kern="1200" baseline="30000" dirty="0" smtClean="0">
                          <a:solidFill>
                            <a:schemeClr val="tx2"/>
                          </a:solidFill>
                          <a:latin typeface="Calibri" pitchFamily="34" charset="0"/>
                          <a:ea typeface="+mn-ea"/>
                          <a:cs typeface="Arial" pitchFamily="34" charset="0"/>
                        </a:rPr>
                        <a:t>nd</a:t>
                      </a:r>
                      <a:r>
                        <a:rPr lang="en-US" sz="2800" kern="1200" baseline="0" dirty="0" smtClean="0">
                          <a:solidFill>
                            <a:schemeClr val="tx2"/>
                          </a:solidFill>
                          <a:latin typeface="Calibri" pitchFamily="34" charset="0"/>
                          <a:ea typeface="+mn-ea"/>
                          <a:cs typeface="Arial" pitchFamily="34" charset="0"/>
                        </a:rPr>
                        <a:t> word</a:t>
                      </a:r>
                      <a:endParaRPr lang="en-US" sz="2800" dirty="0">
                        <a:latin typeface="Calibri" pitchFamily="34" charset="0"/>
                        <a:cs typeface="Arial" pitchFamily="34" charset="0"/>
                      </a:endParaRPr>
                    </a:p>
                  </a:txBody>
                  <a:tcPr/>
                </a:tc>
              </a:tr>
              <a:tr h="724767">
                <a:tc>
                  <a:txBody>
                    <a:bodyPr/>
                    <a:lstStyle/>
                    <a:p>
                      <a:pPr algn="l"/>
                      <a:r>
                        <a:rPr lang="en-US" sz="2800" kern="1200" dirty="0" smtClean="0">
                          <a:solidFill>
                            <a:schemeClr val="tx2"/>
                          </a:solidFill>
                          <a:latin typeface="Calibri" pitchFamily="34" charset="0"/>
                          <a:ea typeface="+mn-ea"/>
                          <a:cs typeface="Arial" pitchFamily="34" charset="0"/>
                        </a:rPr>
                        <a:t>Phrase </a:t>
                      </a:r>
                      <a:endParaRPr lang="en-US" sz="2800" dirty="0">
                        <a:latin typeface="Calibri" pitchFamily="34" charset="0"/>
                        <a:cs typeface="Arial" pitchFamily="34" charset="0"/>
                      </a:endParaRPr>
                    </a:p>
                  </a:txBody>
                  <a:tcPr/>
                </a:tc>
                <a:tc>
                  <a:txBody>
                    <a:bodyPr/>
                    <a:lstStyle/>
                    <a:p>
                      <a:pPr algn="l"/>
                      <a:r>
                        <a:rPr lang="en-US" sz="2800" kern="1200" dirty="0" smtClean="0">
                          <a:solidFill>
                            <a:schemeClr val="tx2"/>
                          </a:solidFill>
                          <a:latin typeface="Calibri" pitchFamily="34" charset="0"/>
                          <a:ea typeface="+mn-ea"/>
                          <a:cs typeface="Arial" pitchFamily="34" charset="0"/>
                        </a:rPr>
                        <a:t>Syntactic parsing </a:t>
                      </a:r>
                      <a:endParaRPr lang="en-US" sz="2800" dirty="0">
                        <a:latin typeface="Calibri" pitchFamily="34" charset="0"/>
                        <a:cs typeface="Arial" pitchFamily="34" charset="0"/>
                      </a:endParaRPr>
                    </a:p>
                  </a:txBody>
                  <a:tcPr/>
                </a:tc>
              </a:tr>
              <a:tr h="724767">
                <a:tc>
                  <a:txBody>
                    <a:bodyPr/>
                    <a:lstStyle/>
                    <a:p>
                      <a:pPr algn="l"/>
                      <a:r>
                        <a:rPr lang="en-US" sz="2800" kern="1200" dirty="0" smtClean="0">
                          <a:solidFill>
                            <a:schemeClr val="tx2"/>
                          </a:solidFill>
                          <a:latin typeface="Calibri" pitchFamily="34" charset="0"/>
                          <a:ea typeface="+mn-ea"/>
                          <a:cs typeface="Arial" pitchFamily="34" charset="0"/>
                        </a:rPr>
                        <a:t>Sentence </a:t>
                      </a:r>
                      <a:endParaRPr lang="en-US" sz="2800" dirty="0">
                        <a:latin typeface="Calibri" pitchFamily="34" charset="0"/>
                        <a:cs typeface="Arial" pitchFamily="34" charset="0"/>
                      </a:endParaRPr>
                    </a:p>
                  </a:txBody>
                  <a:tcPr/>
                </a:tc>
                <a:tc>
                  <a:txBody>
                    <a:bodyPr/>
                    <a:lstStyle/>
                    <a:p>
                      <a:pPr algn="l"/>
                      <a:r>
                        <a:rPr lang="en-US" sz="2800" kern="1200" dirty="0" smtClean="0">
                          <a:solidFill>
                            <a:schemeClr val="tx2"/>
                          </a:solidFill>
                          <a:latin typeface="Calibri" pitchFamily="34" charset="0"/>
                          <a:ea typeface="+mn-ea"/>
                          <a:cs typeface="Arial" pitchFamily="34" charset="0"/>
                        </a:rPr>
                        <a:t>Intra-sentential comprehension</a:t>
                      </a:r>
                      <a:endParaRPr lang="en-US" sz="2800" dirty="0">
                        <a:latin typeface="Calibri" pitchFamily="34" charset="0"/>
                        <a:cs typeface="Arial" pitchFamily="34" charset="0"/>
                      </a:endParaRPr>
                    </a:p>
                  </a:txBody>
                  <a:tcPr/>
                </a:tc>
              </a:tr>
            </a:tbl>
          </a:graphicData>
        </a:graphic>
      </p:graphicFrame>
    </p:spTree>
    <p:extLst>
      <p:ext uri="{BB962C8B-B14F-4D97-AF65-F5344CB8AC3E}">
        <p14:creationId xmlns:p14="http://schemas.microsoft.com/office/powerpoint/2010/main" xmlns="" val="35040803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861129" y="3944210"/>
            <a:ext cx="1119098" cy="40943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6864841" y="3971498"/>
            <a:ext cx="900771" cy="40943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5882185" y="3971498"/>
            <a:ext cx="900771" cy="40943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4667513" y="3971498"/>
            <a:ext cx="1091842" cy="40943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2060813" y="3971498"/>
            <a:ext cx="2483892" cy="40943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2" name="Title 1"/>
          <p:cNvSpPr>
            <a:spLocks noGrp="1"/>
          </p:cNvSpPr>
          <p:nvPr>
            <p:ph type="title"/>
          </p:nvPr>
        </p:nvSpPr>
        <p:spPr>
          <a:xfrm>
            <a:off x="163773" y="0"/>
            <a:ext cx="8980227" cy="1143000"/>
          </a:xfrm>
        </p:spPr>
        <p:txBody>
          <a:bodyPr/>
          <a:lstStyle/>
          <a:p>
            <a:pPr algn="ctr"/>
            <a:r>
              <a:rPr lang="en-US" dirty="0" smtClean="0">
                <a:solidFill>
                  <a:srgbClr val="FF0000"/>
                </a:solidFill>
              </a:rPr>
              <a:t>How much context builds fluency best?</a:t>
            </a:r>
            <a:br>
              <a:rPr lang="en-US" dirty="0" smtClean="0">
                <a:solidFill>
                  <a:srgbClr val="FF0000"/>
                </a:solidFill>
              </a:rPr>
            </a:br>
            <a:r>
              <a:rPr lang="en-US" dirty="0" smtClean="0">
                <a:solidFill>
                  <a:srgbClr val="00B050"/>
                </a:solidFill>
              </a:rPr>
              <a:t>Within-subject,</a:t>
            </a:r>
            <a:r>
              <a:rPr lang="en-US" baseline="0" dirty="0" smtClean="0">
                <a:solidFill>
                  <a:srgbClr val="00B050"/>
                </a:solidFill>
              </a:rPr>
              <a:t> within-story e</a:t>
            </a:r>
            <a:r>
              <a:rPr lang="en-US" dirty="0" smtClean="0">
                <a:solidFill>
                  <a:srgbClr val="00B050"/>
                </a:solidFill>
              </a:rPr>
              <a:t>xperiment</a:t>
            </a:r>
            <a:endParaRPr lang="en-US" dirty="0">
              <a:solidFill>
                <a:schemeClr val="tx1"/>
              </a:solidFill>
            </a:endParaRPr>
          </a:p>
        </p:txBody>
      </p:sp>
      <p:sp>
        <p:nvSpPr>
          <p:cNvPr id="5" name="Content Placeholder 4"/>
          <p:cNvSpPr>
            <a:spLocks noGrp="1"/>
          </p:cNvSpPr>
          <p:nvPr>
            <p:ph idx="1"/>
          </p:nvPr>
        </p:nvSpPr>
        <p:spPr>
          <a:xfrm>
            <a:off x="94392" y="1139584"/>
            <a:ext cx="9049608" cy="5663824"/>
          </a:xfrm>
        </p:spPr>
        <p:txBody>
          <a:bodyPr/>
          <a:lstStyle/>
          <a:p>
            <a:r>
              <a:rPr lang="en-US" dirty="0" smtClean="0"/>
              <a:t>Before story, preview</a:t>
            </a:r>
            <a:r>
              <a:rPr lang="en-US" baseline="0" dirty="0" smtClean="0"/>
              <a:t> 5 hardest new words</a:t>
            </a:r>
          </a:p>
          <a:p>
            <a:pPr lvl="1"/>
            <a:r>
              <a:rPr lang="en-US" baseline="0" dirty="0" smtClean="0"/>
              <a:t>Preview = 1. Tutor shows; </a:t>
            </a:r>
            <a:r>
              <a:rPr lang="en-US" dirty="0" smtClean="0"/>
              <a:t>2. C</a:t>
            </a:r>
            <a:r>
              <a:rPr lang="en-US" baseline="0" dirty="0" smtClean="0"/>
              <a:t>hild</a:t>
            </a:r>
            <a:r>
              <a:rPr lang="en-US" dirty="0" smtClean="0"/>
              <a:t> reads; 3. Tutor reads.</a:t>
            </a:r>
            <a:endParaRPr lang="en-US" baseline="0" dirty="0" smtClean="0"/>
          </a:p>
          <a:p>
            <a:pPr lvl="1"/>
            <a:r>
              <a:rPr lang="en-US" baseline="0" dirty="0" smtClean="0"/>
              <a:t>Hardest = longest (# letters)</a:t>
            </a:r>
          </a:p>
          <a:p>
            <a:pPr lvl="1"/>
            <a:r>
              <a:rPr lang="en-US" baseline="0" dirty="0" smtClean="0"/>
              <a:t>New = word root not seen before in Readin</a:t>
            </a:r>
            <a:r>
              <a:rPr lang="en-US" dirty="0" smtClean="0"/>
              <a:t>g Tutor</a:t>
            </a:r>
            <a:endParaRPr lang="en-US" baseline="0" dirty="0" smtClean="0"/>
          </a:p>
          <a:p>
            <a:r>
              <a:rPr lang="en-US" baseline="0" dirty="0" smtClean="0"/>
              <a:t>Independent variable:</a:t>
            </a:r>
            <a:r>
              <a:rPr lang="en-US" dirty="0" smtClean="0"/>
              <a:t>  amount of context</a:t>
            </a:r>
          </a:p>
          <a:p>
            <a:pPr lvl="1"/>
            <a:r>
              <a:rPr lang="en-US" baseline="0" dirty="0" smtClean="0"/>
              <a:t>Randomize assignment of word to treatment and order</a:t>
            </a:r>
            <a:endParaRPr lang="en-US" dirty="0" smtClean="0"/>
          </a:p>
          <a:p>
            <a:pPr marL="742950" marR="0" lvl="1" indent="-28575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lang="en-US" sz="2400" baseline="0" dirty="0" smtClean="0">
                <a:solidFill>
                  <a:schemeClr val="tx1"/>
                </a:solidFill>
                <a:latin typeface="+mn-lt"/>
              </a:rPr>
              <a:t>Compare no-exposure control; isolation; bigram; phrase; sentence</a:t>
            </a:r>
            <a:endParaRPr lang="en-US" sz="2400" dirty="0" smtClean="0"/>
          </a:p>
          <a:p>
            <a:pPr rtl="0" eaLnBrk="0" fontAlgn="base" hangingPunct="0"/>
            <a:endParaRPr lang="en-US" sz="2800" baseline="0" dirty="0" smtClean="0">
              <a:solidFill>
                <a:schemeClr val="tx1"/>
              </a:solidFill>
              <a:latin typeface="+mn-lt"/>
              <a:ea typeface="+mn-ea"/>
              <a:cs typeface="+mn-cs"/>
            </a:endParaRPr>
          </a:p>
          <a:p>
            <a:pPr rtl="0" eaLnBrk="0" fontAlgn="base" hangingPunct="0"/>
            <a:r>
              <a:rPr lang="en-US" sz="2800" baseline="0" dirty="0" smtClean="0">
                <a:solidFill>
                  <a:schemeClr val="tx1"/>
                </a:solidFill>
                <a:latin typeface="+mn-lt"/>
                <a:ea typeface="+mn-ea"/>
                <a:cs typeface="+mn-cs"/>
              </a:rPr>
              <a:t>Outcome:  first encounter of word in story</a:t>
            </a:r>
            <a:endParaRPr lang="en-US" dirty="0" smtClean="0"/>
          </a:p>
          <a:p>
            <a:pPr lvl="1" rtl="0" eaLnBrk="0" fontAlgn="base" hangingPunct="0"/>
            <a:r>
              <a:rPr lang="en-US" sz="2400" baseline="0" dirty="0" smtClean="0">
                <a:solidFill>
                  <a:schemeClr val="tx1"/>
                </a:solidFill>
                <a:latin typeface="+mn-lt"/>
                <a:ea typeface="+mn-ea"/>
                <a:cs typeface="+mn-cs"/>
              </a:rPr>
              <a:t>Help = whether child clicks on word</a:t>
            </a:r>
            <a:endParaRPr lang="en-US" dirty="0" smtClean="0"/>
          </a:p>
          <a:p>
            <a:pPr lvl="1" rtl="0" eaLnBrk="0" fontAlgn="base" hangingPunct="0"/>
            <a:r>
              <a:rPr lang="en-US" sz="2400" baseline="0" dirty="0" smtClean="0">
                <a:solidFill>
                  <a:schemeClr val="tx1"/>
                </a:solidFill>
                <a:latin typeface="+mn-lt"/>
                <a:ea typeface="+mn-ea"/>
                <a:cs typeface="+mn-cs"/>
              </a:rPr>
              <a:t>Latency = pause before word</a:t>
            </a:r>
          </a:p>
          <a:p>
            <a:pPr lvl="1" rtl="0" eaLnBrk="0" fontAlgn="base" hangingPunct="0"/>
            <a:r>
              <a:rPr lang="en-US" sz="2400" baseline="0" dirty="0" smtClean="0">
                <a:solidFill>
                  <a:schemeClr val="tx1"/>
                </a:solidFill>
                <a:latin typeface="+mn-lt"/>
                <a:ea typeface="+mn-ea"/>
                <a:cs typeface="+mn-cs"/>
              </a:rPr>
              <a:t>Production = time to say word</a:t>
            </a:r>
          </a:p>
        </p:txBody>
      </p:sp>
      <p:sp>
        <p:nvSpPr>
          <p:cNvPr id="4" name="Slide Number Placeholder 3"/>
          <p:cNvSpPr>
            <a:spLocks noGrp="1"/>
          </p:cNvSpPr>
          <p:nvPr>
            <p:ph type="sldNum" sz="quarter" idx="11"/>
          </p:nvPr>
        </p:nvSpPr>
        <p:spPr>
          <a:prstGeom prst="rect">
            <a:avLst/>
          </a:prstGeom>
        </p:spPr>
        <p:txBody>
          <a:bodyPr/>
          <a:lstStyle/>
          <a:p>
            <a:pPr>
              <a:defRPr/>
            </a:pPr>
            <a:fld id="{BD22EA09-9667-4761-BAB5-2264E98FF45C}" type="slidenum">
              <a:rPr lang="zh-TW" altLang="en-US" smtClean="0"/>
              <a:pPr>
                <a:defRPr/>
              </a:pPr>
              <a:t>13</a:t>
            </a:fld>
            <a:endParaRPr lang="en-US" altLang="zh-TW"/>
          </a:p>
        </p:txBody>
      </p:sp>
      <p:sp>
        <p:nvSpPr>
          <p:cNvPr id="13" name="Rectangle 12"/>
          <p:cNvSpPr/>
          <p:nvPr/>
        </p:nvSpPr>
        <p:spPr>
          <a:xfrm>
            <a:off x="4503760" y="4404507"/>
            <a:ext cx="1433015" cy="523220"/>
          </a:xfrm>
          <a:prstGeom prst="rect">
            <a:avLst/>
          </a:prstGeom>
        </p:spPr>
        <p:txBody>
          <a:bodyPr wrap="square">
            <a:spAutoFit/>
          </a:bodyPr>
          <a:lstStyle/>
          <a:p>
            <a:r>
              <a:rPr lang="en-US" dirty="0" smtClean="0">
                <a:solidFill>
                  <a:srgbClr val="2512AE"/>
                </a:solidFill>
                <a:latin typeface="Calibri" pitchFamily="34" charset="0"/>
              </a:rPr>
              <a:t>difficult</a:t>
            </a:r>
            <a:endParaRPr lang="en-US" dirty="0">
              <a:solidFill>
                <a:srgbClr val="2512AE"/>
              </a:solidFill>
            </a:endParaRPr>
          </a:p>
        </p:txBody>
      </p:sp>
      <p:sp>
        <p:nvSpPr>
          <p:cNvPr id="18" name="Rectangle 17"/>
          <p:cNvSpPr/>
          <p:nvPr/>
        </p:nvSpPr>
        <p:spPr>
          <a:xfrm>
            <a:off x="3903260" y="4404507"/>
            <a:ext cx="2033517" cy="523220"/>
          </a:xfrm>
          <a:prstGeom prst="rect">
            <a:avLst/>
          </a:prstGeom>
        </p:spPr>
        <p:txBody>
          <a:bodyPr wrap="square">
            <a:spAutoFit/>
          </a:bodyPr>
          <a:lstStyle/>
          <a:p>
            <a:r>
              <a:rPr lang="en-US" dirty="0" smtClean="0">
                <a:latin typeface="Calibri" pitchFamily="34" charset="0"/>
              </a:rPr>
              <a:t>very </a:t>
            </a:r>
            <a:r>
              <a:rPr lang="en-US" dirty="0" smtClean="0">
                <a:solidFill>
                  <a:srgbClr val="2512AE"/>
                </a:solidFill>
                <a:latin typeface="Calibri" pitchFamily="34" charset="0"/>
              </a:rPr>
              <a:t>difficult</a:t>
            </a:r>
            <a:endParaRPr lang="en-US" dirty="0">
              <a:solidFill>
                <a:srgbClr val="2512AE"/>
              </a:solidFill>
            </a:endParaRPr>
          </a:p>
        </p:txBody>
      </p:sp>
      <p:sp>
        <p:nvSpPr>
          <p:cNvPr id="19" name="Rectangle 18"/>
          <p:cNvSpPr/>
          <p:nvPr/>
        </p:nvSpPr>
        <p:spPr>
          <a:xfrm>
            <a:off x="3916905" y="4404507"/>
            <a:ext cx="3211774" cy="523220"/>
          </a:xfrm>
          <a:prstGeom prst="rect">
            <a:avLst/>
          </a:prstGeom>
        </p:spPr>
        <p:txBody>
          <a:bodyPr wrap="square">
            <a:spAutoFit/>
          </a:bodyPr>
          <a:lstStyle/>
          <a:p>
            <a:r>
              <a:rPr lang="en-US" dirty="0" smtClean="0">
                <a:latin typeface="Calibri" pitchFamily="34" charset="0"/>
              </a:rPr>
              <a:t>very </a:t>
            </a:r>
            <a:r>
              <a:rPr lang="en-US" dirty="0" smtClean="0">
                <a:solidFill>
                  <a:srgbClr val="2512AE"/>
                </a:solidFill>
                <a:latin typeface="Calibri" pitchFamily="34" charset="0"/>
              </a:rPr>
              <a:t>difficult</a:t>
            </a:r>
            <a:r>
              <a:rPr lang="en-US" dirty="0" smtClean="0">
                <a:latin typeface="Calibri" pitchFamily="34" charset="0"/>
              </a:rPr>
              <a:t> to learn</a:t>
            </a:r>
            <a:endParaRPr lang="en-US" dirty="0"/>
          </a:p>
        </p:txBody>
      </p:sp>
      <p:sp>
        <p:nvSpPr>
          <p:cNvPr id="20" name="Rectangle 19"/>
          <p:cNvSpPr/>
          <p:nvPr/>
        </p:nvSpPr>
        <p:spPr>
          <a:xfrm>
            <a:off x="2060805" y="4404507"/>
            <a:ext cx="5165678" cy="523220"/>
          </a:xfrm>
          <a:prstGeom prst="rect">
            <a:avLst/>
          </a:prstGeom>
        </p:spPr>
        <p:txBody>
          <a:bodyPr wrap="square">
            <a:spAutoFit/>
          </a:bodyPr>
          <a:lstStyle/>
          <a:p>
            <a:r>
              <a:rPr lang="en-US" dirty="0" smtClean="0">
                <a:latin typeface="Calibri" pitchFamily="34" charset="0"/>
              </a:rPr>
              <a:t> This word is very </a:t>
            </a:r>
            <a:r>
              <a:rPr lang="en-US" dirty="0" smtClean="0">
                <a:solidFill>
                  <a:srgbClr val="2512AE"/>
                </a:solidFill>
                <a:latin typeface="Calibri" pitchFamily="34" charset="0"/>
              </a:rPr>
              <a:t>difficult</a:t>
            </a:r>
            <a:r>
              <a:rPr lang="en-US" dirty="0" smtClean="0">
                <a:latin typeface="Calibri" pitchFamily="34" charset="0"/>
              </a:rPr>
              <a:t> to learn.</a:t>
            </a:r>
            <a:endParaRPr lang="en-US" dirty="0"/>
          </a:p>
        </p:txBody>
      </p:sp>
    </p:spTree>
    <p:extLst>
      <p:ext uri="{BB962C8B-B14F-4D97-AF65-F5344CB8AC3E}">
        <p14:creationId xmlns:p14="http://schemas.microsoft.com/office/powerpoint/2010/main" xmlns="" val="2371245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0"/>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1"/>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19"/>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2"/>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10" grpId="0" animBg="1"/>
      <p:bldP spid="10" grpId="1" animBg="1"/>
      <p:bldP spid="9" grpId="0" animBg="1"/>
      <p:bldP spid="9" grpId="1" animBg="1"/>
      <p:bldP spid="17" grpId="0" animBg="1"/>
      <p:bldP spid="5" grpId="0" build="p" bldLvl="2"/>
      <p:bldP spid="13" grpId="0"/>
      <p:bldP spid="13" grpId="1"/>
      <p:bldP spid="18" grpId="0"/>
      <p:bldP spid="18" grpId="1"/>
      <p:bldP spid="19" grpId="0"/>
      <p:bldP spid="19" grpId="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4" y="-9274"/>
            <a:ext cx="9539785" cy="1143000"/>
          </a:xfrm>
        </p:spPr>
        <p: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dirty="0" smtClean="0"/>
              <a:t>Analysis of 3958 completed trials</a:t>
            </a:r>
            <a:br>
              <a:rPr lang="en-US" dirty="0" smtClean="0"/>
            </a:br>
            <a:r>
              <a:rPr lang="en-US" dirty="0" smtClean="0"/>
              <a:t>(112 2nd and 3rd graders, 332 distinct target words)</a:t>
            </a:r>
          </a:p>
        </p:txBody>
      </p:sp>
      <p:sp>
        <p:nvSpPr>
          <p:cNvPr id="5" name="Content Placeholder 4"/>
          <p:cNvSpPr>
            <a:spLocks noGrp="1"/>
          </p:cNvSpPr>
          <p:nvPr>
            <p:ph idx="1"/>
          </p:nvPr>
        </p:nvSpPr>
        <p:spPr>
          <a:xfrm>
            <a:off x="397744" y="1174377"/>
            <a:ext cx="8415169" cy="4114800"/>
          </a:xfrm>
        </p:spPr>
        <p:txBody>
          <a:bodyPr/>
          <a:lstStyle/>
          <a:p>
            <a:pPr lvl="0"/>
            <a:r>
              <a:rPr lang="en-US" dirty="0" smtClean="0"/>
              <a:t>Outcome measures</a:t>
            </a:r>
          </a:p>
          <a:p>
            <a:pPr lvl="1"/>
            <a:r>
              <a:rPr lang="en-US" dirty="0" smtClean="0"/>
              <a:t>% accepted by ASR as read correctly</a:t>
            </a:r>
          </a:p>
          <a:p>
            <a:pPr lvl="1"/>
            <a:r>
              <a:rPr lang="en-US" dirty="0" smtClean="0"/>
              <a:t>% child </a:t>
            </a:r>
            <a:r>
              <a:rPr lang="en-US" baseline="0" dirty="0" smtClean="0"/>
              <a:t>clicked for help</a:t>
            </a:r>
          </a:p>
          <a:p>
            <a:pPr lvl="1"/>
            <a:r>
              <a:rPr lang="en-US" baseline="0" dirty="0" smtClean="0"/>
              <a:t>% hesitated (of words accepted without help)</a:t>
            </a:r>
          </a:p>
          <a:p>
            <a:pPr lvl="1"/>
            <a:r>
              <a:rPr lang="en-US" baseline="0" dirty="0" smtClean="0"/>
              <a:t>Log latency per letter</a:t>
            </a:r>
            <a:r>
              <a:rPr lang="en-US" dirty="0" smtClean="0"/>
              <a:t> </a:t>
            </a:r>
            <a:r>
              <a:rPr lang="en-US" baseline="0" dirty="0" smtClean="0"/>
              <a:t>if hesitated</a:t>
            </a:r>
          </a:p>
          <a:p>
            <a:pPr lvl="1"/>
            <a:r>
              <a:rPr lang="en-US" baseline="0" dirty="0" smtClean="0"/>
              <a:t>Log production time per letter</a:t>
            </a:r>
          </a:p>
          <a:p>
            <a:pPr lvl="0"/>
            <a:r>
              <a:rPr lang="en-US" dirty="0" smtClean="0"/>
              <a:t>Predictors in linear mixed effects regressions</a:t>
            </a:r>
          </a:p>
          <a:p>
            <a:pPr lvl="1"/>
            <a:r>
              <a:rPr lang="en-US" dirty="0" smtClean="0"/>
              <a:t>Treatment</a:t>
            </a:r>
            <a:r>
              <a:rPr lang="en-US" baseline="0" dirty="0" smtClean="0"/>
              <a:t> (fixed)</a:t>
            </a:r>
          </a:p>
          <a:p>
            <a:pPr lvl="1"/>
            <a:r>
              <a:rPr lang="en-US" baseline="0" dirty="0" smtClean="0"/>
              <a:t>Word (random)</a:t>
            </a:r>
          </a:p>
          <a:p>
            <a:pPr lvl="1"/>
            <a:r>
              <a:rPr lang="en-US" baseline="0" dirty="0" smtClean="0"/>
              <a:t>Child (random)</a:t>
            </a:r>
          </a:p>
          <a:p>
            <a:pPr lvl="1"/>
            <a:r>
              <a:rPr lang="en-US" dirty="0" smtClean="0"/>
              <a:t>Time (7 to 1274 seconds) </a:t>
            </a:r>
            <a:r>
              <a:rPr lang="en-US" baseline="0" dirty="0" smtClean="0"/>
              <a:t>since preview (fixed)</a:t>
            </a:r>
            <a:endParaRPr lang="en-US" dirty="0" smtClean="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BD22EA09-9667-4761-BAB5-2264E98FF45C}" type="slidenum">
              <a:rPr lang="zh-TW" altLang="en-US" smtClean="0"/>
              <a:pPr>
                <a:defRPr/>
              </a:pPr>
              <a:t>14</a:t>
            </a:fld>
            <a:endParaRPr lang="en-US" altLang="zh-TW" dirty="0"/>
          </a:p>
        </p:txBody>
      </p:sp>
    </p:spTree>
    <p:extLst>
      <p:ext uri="{BB962C8B-B14F-4D97-AF65-F5344CB8AC3E}">
        <p14:creationId xmlns:p14="http://schemas.microsoft.com/office/powerpoint/2010/main" xmlns="" val="1561041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229" y="0"/>
            <a:ext cx="8150772" cy="1143000"/>
          </a:xfrm>
        </p:spPr>
        <p:txBody>
          <a:bodyPr/>
          <a:lstStyle/>
          <a:p>
            <a:pPr algn="ctr"/>
            <a:r>
              <a:rPr lang="en-US" dirty="0" smtClean="0"/>
              <a:t>Results from 3958 completed trials:</a:t>
            </a:r>
            <a:br>
              <a:rPr lang="en-US" dirty="0" smtClean="0"/>
            </a:br>
            <a:r>
              <a:rPr lang="en-US" dirty="0" smtClean="0"/>
              <a:t>% child clicked for help</a:t>
            </a:r>
            <a:endParaRPr lang="en-US" dirty="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BD22EA09-9667-4761-BAB5-2264E98FF45C}" type="slidenum">
              <a:rPr lang="zh-TW" altLang="en-US" smtClean="0"/>
              <a:pPr>
                <a:defRPr/>
              </a:pPr>
              <a:t>15</a:t>
            </a:fld>
            <a:endParaRPr lang="en-US" altLang="zh-TW"/>
          </a:p>
        </p:txBody>
      </p:sp>
      <p:graphicFrame>
        <p:nvGraphicFramePr>
          <p:cNvPr id="9" name="Content Placeholder 8"/>
          <p:cNvGraphicFramePr>
            <a:graphicFrameLocks noGrp="1"/>
          </p:cNvGraphicFramePr>
          <p:nvPr>
            <p:ph idx="1"/>
          </p:nvPr>
        </p:nvGraphicFramePr>
        <p:xfrm>
          <a:off x="728663" y="117475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idx="4294967295"/>
          </p:nvPr>
        </p:nvSpPr>
        <p:spPr>
          <a:xfrm>
            <a:off x="828304" y="5425044"/>
            <a:ext cx="7772400" cy="1147948"/>
          </a:xfrm>
        </p:spPr>
        <p:txBody>
          <a:bodyPr/>
          <a:lstStyle/>
          <a:p>
            <a:r>
              <a:rPr lang="en-US" dirty="0" smtClean="0"/>
              <a:t>Preview in phrase or sentence reduced help requests at first encounter in story </a:t>
            </a:r>
            <a:endParaRPr lang="en-US" dirty="0"/>
          </a:p>
        </p:txBody>
      </p:sp>
    </p:spTree>
    <p:extLst>
      <p:ext uri="{BB962C8B-B14F-4D97-AF65-F5344CB8AC3E}">
        <p14:creationId xmlns:p14="http://schemas.microsoft.com/office/powerpoint/2010/main" xmlns="" val="28015687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3228" y="0"/>
            <a:ext cx="8150772" cy="1143000"/>
          </a:xfrm>
        </p:spPr>
        <p:txBody>
          <a:bodyPr/>
          <a:lstStyle/>
          <a:p>
            <a:pPr algn="ctr"/>
            <a:r>
              <a:rPr lang="en-US" dirty="0" smtClean="0"/>
              <a:t>Results from 3958 completed trials:</a:t>
            </a:r>
            <a:br>
              <a:rPr lang="en-US" dirty="0" smtClean="0"/>
            </a:br>
            <a:r>
              <a:rPr lang="en-US" dirty="0" smtClean="0"/>
              <a:t>% hesitated (of words accepted without help)</a:t>
            </a:r>
            <a:endParaRPr lang="en-US" dirty="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BD22EA09-9667-4761-BAB5-2264E98FF45C}" type="slidenum">
              <a:rPr lang="zh-TW" altLang="en-US" smtClean="0"/>
              <a:pPr>
                <a:defRPr/>
              </a:pPr>
              <a:t>16</a:t>
            </a:fld>
            <a:endParaRPr lang="en-US" altLang="zh-TW"/>
          </a:p>
        </p:txBody>
      </p:sp>
      <p:graphicFrame>
        <p:nvGraphicFramePr>
          <p:cNvPr id="7" name="Content Placeholder 6"/>
          <p:cNvGraphicFramePr>
            <a:graphicFrameLocks noGrp="1"/>
          </p:cNvGraphicFramePr>
          <p:nvPr>
            <p:ph idx="1"/>
          </p:nvPr>
        </p:nvGraphicFramePr>
        <p:xfrm>
          <a:off x="728663" y="1103498"/>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idx="4294967295"/>
          </p:nvPr>
        </p:nvSpPr>
        <p:spPr>
          <a:xfrm>
            <a:off x="555172" y="5163787"/>
            <a:ext cx="7772400" cy="1438894"/>
          </a:xfrm>
        </p:spPr>
        <p:txBody>
          <a:bodyPr/>
          <a:lstStyle/>
          <a:p>
            <a:r>
              <a:rPr lang="en-US" dirty="0" smtClean="0"/>
              <a:t>Preview</a:t>
            </a:r>
            <a:r>
              <a:rPr lang="en-US" baseline="0" dirty="0" smtClean="0"/>
              <a:t> in bigram, phrase, or sentence reduced likelihood of hesitations </a:t>
            </a:r>
            <a:r>
              <a:rPr lang="en-US" dirty="0" smtClean="0"/>
              <a:t>…</a:t>
            </a:r>
            <a:endParaRPr lang="en-US" dirty="0"/>
          </a:p>
        </p:txBody>
      </p:sp>
    </p:spTree>
    <p:extLst>
      <p:ext uri="{BB962C8B-B14F-4D97-AF65-F5344CB8AC3E}">
        <p14:creationId xmlns:p14="http://schemas.microsoft.com/office/powerpoint/2010/main" xmlns="" val="6945200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4956" y="0"/>
            <a:ext cx="8129044" cy="1143000"/>
          </a:xfrm>
        </p:spPr>
        <p:txBody>
          <a:bodyPr/>
          <a:lstStyle/>
          <a:p>
            <a:pPr algn="ctr"/>
            <a:r>
              <a:rPr lang="en-US" dirty="0" smtClean="0"/>
              <a:t>Results from 3958 completed trials:</a:t>
            </a:r>
            <a:br>
              <a:rPr lang="en-US" dirty="0" smtClean="0"/>
            </a:br>
            <a:r>
              <a:rPr lang="en-US" dirty="0" smtClean="0"/>
              <a:t>Latency (ms) per letter if hesitated</a:t>
            </a:r>
            <a:endParaRPr lang="en-US" dirty="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BD22EA09-9667-4761-BAB5-2264E98FF45C}" type="slidenum">
              <a:rPr lang="zh-TW" altLang="en-US" smtClean="0"/>
              <a:pPr>
                <a:defRPr/>
              </a:pPr>
              <a:t>17</a:t>
            </a:fld>
            <a:endParaRPr lang="en-US" altLang="zh-TW"/>
          </a:p>
        </p:txBody>
      </p:sp>
      <p:graphicFrame>
        <p:nvGraphicFramePr>
          <p:cNvPr id="7" name="Content Placeholder 6"/>
          <p:cNvGraphicFramePr>
            <a:graphicFrameLocks noGrp="1"/>
          </p:cNvGraphicFramePr>
          <p:nvPr>
            <p:ph idx="1"/>
          </p:nvPr>
        </p:nvGraphicFramePr>
        <p:xfrm>
          <a:off x="728663" y="117475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idx="4294967295"/>
          </p:nvPr>
        </p:nvSpPr>
        <p:spPr>
          <a:xfrm>
            <a:off x="626422" y="5383479"/>
            <a:ext cx="8315696" cy="1290453"/>
          </a:xfrm>
        </p:spPr>
        <p:txBody>
          <a:bodyPr/>
          <a:lstStyle/>
          <a:p>
            <a:r>
              <a:rPr lang="en-US" i="1" dirty="0" smtClean="0"/>
              <a:t>… but preview was </a:t>
            </a:r>
            <a:r>
              <a:rPr lang="en-US" i="1" dirty="0" err="1" smtClean="0"/>
              <a:t>n.s</a:t>
            </a:r>
            <a:r>
              <a:rPr lang="en-US" i="1" dirty="0" smtClean="0"/>
              <a:t>. for hesitation</a:t>
            </a:r>
            <a:r>
              <a:rPr lang="en-US" sz="3200" i="1" dirty="0" smtClean="0">
                <a:solidFill>
                  <a:schemeClr val="tx1"/>
                </a:solidFill>
                <a:latin typeface="Calibri" pitchFamily="34" charset="0"/>
                <a:ea typeface="+mn-ea"/>
                <a:cs typeface="+mn-cs"/>
              </a:rPr>
              <a:t> </a:t>
            </a:r>
            <a:r>
              <a:rPr lang="en-US" i="1" u="sng" dirty="0" smtClean="0"/>
              <a:t>duration</a:t>
            </a:r>
            <a:r>
              <a:rPr lang="en-US" i="1" dirty="0" smtClean="0"/>
              <a:t>!</a:t>
            </a:r>
            <a:endParaRPr lang="en-US" i="1" dirty="0"/>
          </a:p>
        </p:txBody>
      </p:sp>
    </p:spTree>
    <p:extLst>
      <p:ext uri="{BB962C8B-B14F-4D97-AF65-F5344CB8AC3E}">
        <p14:creationId xmlns:p14="http://schemas.microsoft.com/office/powerpoint/2010/main" xmlns="" val="379097397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91" y="178130"/>
            <a:ext cx="8813359" cy="1143000"/>
          </a:xfrm>
        </p:spPr>
        <p:txBody>
          <a:bodyPr/>
          <a:lstStyle/>
          <a:p>
            <a:pPr algn="ctr"/>
            <a:r>
              <a:rPr lang="en-US" dirty="0" smtClean="0"/>
              <a:t>Summary of fluency context experiment</a:t>
            </a:r>
            <a:endParaRPr lang="en-US" dirty="0"/>
          </a:p>
        </p:txBody>
      </p:sp>
      <p:sp>
        <p:nvSpPr>
          <p:cNvPr id="5" name="Content Placeholder 4"/>
          <p:cNvSpPr>
            <a:spLocks noGrp="1"/>
          </p:cNvSpPr>
          <p:nvPr>
            <p:ph idx="1"/>
          </p:nvPr>
        </p:nvSpPr>
        <p:spPr>
          <a:xfrm>
            <a:off x="476575" y="1388133"/>
            <a:ext cx="8667425" cy="4114800"/>
          </a:xfrm>
        </p:spPr>
        <p:txBody>
          <a:bodyPr/>
          <a:lstStyle/>
          <a:p>
            <a:pPr lvl="0"/>
            <a:r>
              <a:rPr lang="en-US" baseline="0" dirty="0" smtClean="0"/>
              <a:t>For </a:t>
            </a:r>
            <a:r>
              <a:rPr lang="en-US" dirty="0" smtClean="0"/>
              <a:t>initial </a:t>
            </a:r>
            <a:r>
              <a:rPr lang="en-US" baseline="0" dirty="0" smtClean="0"/>
              <a:t>encounter of “hard” word in story:</a:t>
            </a:r>
          </a:p>
          <a:p>
            <a:pPr marL="742950" lvl="1" indent="-285750" algn="l" rtl="0" eaLnBrk="0" fontAlgn="base" hangingPunct="0">
              <a:spcBef>
                <a:spcPct val="20000"/>
              </a:spcBef>
              <a:spcAft>
                <a:spcPct val="0"/>
              </a:spcAft>
              <a:buClr>
                <a:schemeClr val="tx1"/>
              </a:buClr>
              <a:buFont typeface="Wingdings" pitchFamily="2" charset="2"/>
              <a:buChar char="§"/>
            </a:pPr>
            <a:r>
              <a:rPr lang="en-US" dirty="0" smtClean="0"/>
              <a:t>Preview in more </a:t>
            </a:r>
            <a:r>
              <a:rPr lang="en-US" sz="2400" baseline="0" dirty="0" smtClean="0">
                <a:solidFill>
                  <a:schemeClr val="tx1"/>
                </a:solidFill>
                <a:latin typeface="+mn-lt"/>
              </a:rPr>
              <a:t>context reduced help requests and hesitations.</a:t>
            </a:r>
          </a:p>
          <a:p>
            <a:pPr marL="742950" lvl="1" indent="-285750" algn="l" rtl="0" eaLnBrk="0" fontAlgn="base" hangingPunct="0">
              <a:spcBef>
                <a:spcPct val="20000"/>
              </a:spcBef>
              <a:spcAft>
                <a:spcPct val="0"/>
              </a:spcAft>
              <a:buClr>
                <a:schemeClr val="tx1"/>
              </a:buClr>
              <a:buFont typeface="Wingdings" pitchFamily="2" charset="2"/>
              <a:buChar char="§"/>
            </a:pPr>
            <a:r>
              <a:rPr lang="en-US" sz="2400" baseline="0" dirty="0" smtClean="0">
                <a:solidFill>
                  <a:schemeClr val="tx1"/>
                </a:solidFill>
                <a:latin typeface="+mn-lt"/>
              </a:rPr>
              <a:t>… but (to our surprise!) not hesitation</a:t>
            </a:r>
            <a:r>
              <a:rPr lang="en-US" sz="2400" dirty="0" smtClean="0">
                <a:solidFill>
                  <a:schemeClr val="tx1"/>
                </a:solidFill>
                <a:latin typeface="+mn-lt"/>
              </a:rPr>
              <a:t> </a:t>
            </a:r>
            <a:r>
              <a:rPr lang="en-US" sz="2400" u="sng" dirty="0" smtClean="0">
                <a:solidFill>
                  <a:schemeClr val="tx1"/>
                </a:solidFill>
                <a:latin typeface="+mn-lt"/>
              </a:rPr>
              <a:t>duration</a:t>
            </a:r>
            <a:r>
              <a:rPr lang="en-US" sz="2400" baseline="0" dirty="0" smtClean="0">
                <a:solidFill>
                  <a:schemeClr val="tx1"/>
                </a:solidFill>
                <a:latin typeface="+mn-lt"/>
              </a:rPr>
              <a:t>.</a:t>
            </a:r>
          </a:p>
          <a:p>
            <a:pPr marL="914400" lvl="1" indent="-514350">
              <a:buNone/>
            </a:pPr>
            <a:r>
              <a:rPr lang="en-US" dirty="0" smtClean="0"/>
              <a:t>Hypothesis:  if can’t retrieve the word, just decode it.</a:t>
            </a:r>
          </a:p>
          <a:p>
            <a:r>
              <a:rPr lang="en-US" dirty="0" smtClean="0"/>
              <a:t>Follow-up for all hesitations:</a:t>
            </a:r>
          </a:p>
          <a:p>
            <a:pPr lvl="1"/>
            <a:r>
              <a:rPr lang="en-US" baseline="0" dirty="0" smtClean="0"/>
              <a:t>Latency</a:t>
            </a:r>
            <a:r>
              <a:rPr lang="en-US" dirty="0" smtClean="0"/>
              <a:t> per letter is independent of any predictors we tried!</a:t>
            </a:r>
            <a:endParaRPr lang="en-US" baseline="0" dirty="0" smtClean="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BD22EA09-9667-4761-BAB5-2264E98FF45C}" type="slidenum">
              <a:rPr lang="zh-TW" altLang="en-US" smtClean="0"/>
              <a:pPr>
                <a:defRPr/>
              </a:pPr>
              <a:t>18</a:t>
            </a:fld>
            <a:endParaRPr lang="en-US" altLang="zh-TW"/>
          </a:p>
        </p:txBody>
      </p:sp>
    </p:spTree>
    <p:extLst>
      <p:ext uri="{BB962C8B-B14F-4D97-AF65-F5344CB8AC3E}">
        <p14:creationId xmlns:p14="http://schemas.microsoft.com/office/powerpoint/2010/main" xmlns="" val="407062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32378" y="-94596"/>
            <a:ext cx="8609611" cy="1143000"/>
          </a:xfrm>
        </p:spPr>
        <p:txBody>
          <a:bodyPr anchor="t"/>
          <a:lstStyle/>
          <a:p>
            <a:r>
              <a:rPr lang="en-US" dirty="0" smtClean="0"/>
              <a:t>    </a:t>
            </a:r>
            <a:r>
              <a:rPr lang="en-US" dirty="0" smtClean="0">
                <a:solidFill>
                  <a:srgbClr val="FF0000"/>
                </a:solidFill>
              </a:rPr>
              <a:t>Does</a:t>
            </a:r>
            <a:r>
              <a:rPr lang="en-US" baseline="0" dirty="0" smtClean="0">
                <a:solidFill>
                  <a:srgbClr val="FF0000"/>
                </a:solidFill>
              </a:rPr>
              <a:t> help </a:t>
            </a:r>
            <a:r>
              <a:rPr lang="en-US" baseline="0" dirty="0" err="1" smtClean="0">
                <a:solidFill>
                  <a:srgbClr val="FF0000"/>
                </a:solidFill>
              </a:rPr>
              <a:t>help</a:t>
            </a:r>
            <a:r>
              <a:rPr lang="en-US" sz="3200" dirty="0" smtClean="0">
                <a:solidFill>
                  <a:srgbClr val="FF0000"/>
                </a:solidFill>
              </a:rPr>
              <a:t>?</a:t>
            </a:r>
            <a:r>
              <a:rPr lang="en-US" sz="3200" dirty="0" smtClean="0"/>
              <a:t/>
            </a:r>
            <a:br>
              <a:rPr lang="en-US" sz="3200" dirty="0" smtClean="0"/>
            </a:br>
            <a:r>
              <a:rPr lang="en-US" dirty="0" smtClean="0"/>
              <a:t>    </a:t>
            </a:r>
            <a:r>
              <a:rPr lang="en-US" sz="3200" dirty="0" smtClean="0">
                <a:solidFill>
                  <a:srgbClr val="00B050"/>
                </a:solidFill>
              </a:rPr>
              <a:t>Knowledge tracing</a:t>
            </a:r>
            <a:endParaRPr lang="en-US" sz="3200" dirty="0">
              <a:solidFill>
                <a:schemeClr val="tx1"/>
              </a:solidFill>
            </a:endParaRPr>
          </a:p>
        </p:txBody>
      </p:sp>
      <p:sp>
        <p:nvSpPr>
          <p:cNvPr id="20" name="Text Box 11"/>
          <p:cNvSpPr txBox="1">
            <a:spLocks noChangeArrowheads="1"/>
          </p:cNvSpPr>
          <p:nvPr/>
        </p:nvSpPr>
        <p:spPr bwMode="auto">
          <a:xfrm>
            <a:off x="23750" y="2101817"/>
            <a:ext cx="1128960" cy="649288"/>
          </a:xfrm>
          <a:prstGeom prst="rect">
            <a:avLst/>
          </a:prstGeom>
          <a:solidFill>
            <a:srgbClr val="FFFFFF"/>
          </a:solidFill>
          <a:ln w="9525">
            <a:noFill/>
            <a:miter lim="800000"/>
            <a:headEnd/>
            <a:tailEnd/>
          </a:ln>
        </p:spPr>
        <p:txBody>
          <a:bodyPr/>
          <a:lstStyle/>
          <a:p>
            <a:pPr algn="ctr"/>
            <a:r>
              <a:rPr kumimoji="1" lang="en-US" altLang="zh-TW" sz="2400" i="1" dirty="0" smtClean="0">
                <a:solidFill>
                  <a:srgbClr val="FF0000"/>
                </a:solidFill>
                <a:latin typeface="Times New Roman" pitchFamily="18" charset="0"/>
                <a:ea typeface="PMingLiU" pitchFamily="18" charset="-120"/>
              </a:rPr>
              <a:t>Knew</a:t>
            </a:r>
          </a:p>
          <a:p>
            <a:pPr algn="ctr"/>
            <a:r>
              <a:rPr kumimoji="1" lang="en-US" altLang="zh-TW" sz="2400" dirty="0" smtClean="0">
                <a:latin typeface="Times New Roman" pitchFamily="18" charset="0"/>
                <a:ea typeface="PMingLiU" pitchFamily="18" charset="-120"/>
              </a:rPr>
              <a:t>(K</a:t>
            </a:r>
            <a:r>
              <a:rPr kumimoji="1" lang="en-US" altLang="zh-TW" sz="2400" baseline="-25000" dirty="0" smtClean="0">
                <a:latin typeface="Times New Roman" pitchFamily="18" charset="0"/>
                <a:ea typeface="PMingLiU" pitchFamily="18" charset="-120"/>
              </a:rPr>
              <a:t>0</a:t>
            </a:r>
            <a:r>
              <a:rPr kumimoji="1" lang="en-US" altLang="zh-TW" sz="2400" dirty="0" smtClean="0">
                <a:latin typeface="Times New Roman" pitchFamily="18" charset="0"/>
                <a:ea typeface="PMingLiU" pitchFamily="18" charset="-120"/>
              </a:rPr>
              <a:t>)</a:t>
            </a:r>
            <a:endParaRPr kumimoji="1" lang="en-US" altLang="zh-TW" sz="2400" dirty="0" smtClean="0">
              <a:solidFill>
                <a:srgbClr val="FF0000"/>
              </a:solidFill>
              <a:latin typeface="Times New Roman" pitchFamily="18" charset="0"/>
              <a:ea typeface="PMingLiU" pitchFamily="18" charset="-120"/>
            </a:endParaRPr>
          </a:p>
          <a:p>
            <a:pPr algn="ctr"/>
            <a:endParaRPr kumimoji="1" lang="en-US" altLang="zh-TW" sz="2400" i="1" dirty="0" smtClean="0">
              <a:solidFill>
                <a:srgbClr val="FF0000"/>
              </a:solidFill>
              <a:latin typeface="Times New Roman" pitchFamily="18" charset="0"/>
              <a:ea typeface="PMingLiU" pitchFamily="18" charset="-120"/>
            </a:endParaRPr>
          </a:p>
        </p:txBody>
      </p:sp>
      <p:sp>
        <p:nvSpPr>
          <p:cNvPr id="21" name="Line 4"/>
          <p:cNvSpPr>
            <a:spLocks noChangeShapeType="1"/>
          </p:cNvSpPr>
          <p:nvPr/>
        </p:nvSpPr>
        <p:spPr bwMode="auto">
          <a:xfrm>
            <a:off x="126838" y="2492375"/>
            <a:ext cx="2514600" cy="0"/>
          </a:xfrm>
          <a:prstGeom prst="line">
            <a:avLst/>
          </a:prstGeom>
          <a:noFill/>
          <a:ln w="25400">
            <a:solidFill>
              <a:srgbClr val="000000"/>
            </a:solidFill>
            <a:prstDash val="dash"/>
            <a:round/>
            <a:headEnd/>
            <a:tailEnd type="triangle" w="lg" len="lg"/>
          </a:ln>
        </p:spPr>
        <p:txBody>
          <a:bodyPr/>
          <a:lstStyle/>
          <a:p>
            <a:endParaRPr lang="en-US"/>
          </a:p>
        </p:txBody>
      </p:sp>
      <p:sp>
        <p:nvSpPr>
          <p:cNvPr id="22" name="Text Box 10"/>
          <p:cNvSpPr txBox="1">
            <a:spLocks noChangeArrowheads="1"/>
          </p:cNvSpPr>
          <p:nvPr/>
        </p:nvSpPr>
        <p:spPr bwMode="auto">
          <a:xfrm>
            <a:off x="2624427" y="3854519"/>
            <a:ext cx="1698181" cy="649288"/>
          </a:xfrm>
          <a:prstGeom prst="rect">
            <a:avLst/>
          </a:prstGeom>
          <a:solidFill>
            <a:srgbClr val="FFFFFF"/>
          </a:solidFill>
          <a:ln w="9525">
            <a:noFill/>
            <a:miter lim="800000"/>
            <a:headEnd/>
            <a:tailEnd/>
          </a:ln>
        </p:spPr>
        <p:txBody>
          <a:bodyPr/>
          <a:lstStyle/>
          <a:p>
            <a:pPr algn="l"/>
            <a:r>
              <a:rPr kumimoji="1" lang="en-US" altLang="zh-TW" sz="2400" i="1" dirty="0" smtClean="0">
                <a:solidFill>
                  <a:srgbClr val="FF0000"/>
                </a:solidFill>
                <a:latin typeface="Times New Roman" pitchFamily="18" charset="0"/>
                <a:ea typeface="PMingLiU" pitchFamily="18" charset="-120"/>
              </a:rPr>
              <a:t>Guess  Slip</a:t>
            </a:r>
            <a:endParaRPr kumimoji="1" lang="en-US" sz="2400" i="1" dirty="0">
              <a:solidFill>
                <a:srgbClr val="FF0000"/>
              </a:solidFill>
              <a:ea typeface="PMingLiU" pitchFamily="18" charset="-120"/>
            </a:endParaRPr>
          </a:p>
        </p:txBody>
      </p:sp>
      <p:sp>
        <p:nvSpPr>
          <p:cNvPr id="23" name="Text Box 11"/>
          <p:cNvSpPr txBox="1">
            <a:spLocks noChangeArrowheads="1"/>
          </p:cNvSpPr>
          <p:nvPr/>
        </p:nvSpPr>
        <p:spPr bwMode="auto">
          <a:xfrm>
            <a:off x="4833242" y="2068168"/>
            <a:ext cx="1128960" cy="649288"/>
          </a:xfrm>
          <a:prstGeom prst="rect">
            <a:avLst/>
          </a:prstGeom>
          <a:solidFill>
            <a:srgbClr val="FFFFFF"/>
          </a:solidFill>
          <a:ln w="9525">
            <a:noFill/>
            <a:miter lim="800000"/>
            <a:headEnd/>
            <a:tailEnd/>
          </a:ln>
        </p:spPr>
        <p:txBody>
          <a:bodyPr/>
          <a:lstStyle/>
          <a:p>
            <a:pPr algn="ctr"/>
            <a:r>
              <a:rPr kumimoji="1" lang="en-US" altLang="zh-TW" sz="2400" i="1" dirty="0" smtClean="0">
                <a:solidFill>
                  <a:srgbClr val="FF0000"/>
                </a:solidFill>
                <a:latin typeface="Times New Roman" pitchFamily="18" charset="0"/>
                <a:ea typeface="PMingLiU" pitchFamily="18" charset="-120"/>
              </a:rPr>
              <a:t>Learn</a:t>
            </a:r>
          </a:p>
          <a:p>
            <a:pPr algn="ctr"/>
            <a:r>
              <a:rPr kumimoji="1" lang="en-US" sz="2400" i="1" dirty="0" smtClean="0">
                <a:solidFill>
                  <a:srgbClr val="FF0000"/>
                </a:solidFill>
                <a:latin typeface="Times New Roman" pitchFamily="18" charset="0"/>
                <a:ea typeface="PMingLiU" pitchFamily="18" charset="-120"/>
              </a:rPr>
              <a:t>Forget</a:t>
            </a:r>
            <a:endParaRPr kumimoji="1" lang="en-US" sz="2400" i="1" dirty="0">
              <a:solidFill>
                <a:srgbClr val="FF0000"/>
              </a:solidFill>
              <a:ea typeface="PMingLiU" pitchFamily="18" charset="-120"/>
            </a:endParaRPr>
          </a:p>
        </p:txBody>
      </p:sp>
      <p:sp>
        <p:nvSpPr>
          <p:cNvPr id="24" name="Rectangle 3"/>
          <p:cNvSpPr>
            <a:spLocks noChangeArrowheads="1"/>
          </p:cNvSpPr>
          <p:nvPr/>
        </p:nvSpPr>
        <p:spPr bwMode="auto">
          <a:xfrm>
            <a:off x="2692300" y="1916113"/>
            <a:ext cx="1655763" cy="1223962"/>
          </a:xfrm>
          <a:prstGeom prst="rect">
            <a:avLst/>
          </a:prstGeom>
          <a:solidFill>
            <a:srgbClr val="FFFFFF"/>
          </a:solidFill>
          <a:ln w="9525">
            <a:solidFill>
              <a:srgbClr val="000000"/>
            </a:solidFill>
            <a:miter lim="800000"/>
            <a:headEnd/>
            <a:tailEnd/>
          </a:ln>
        </p:spPr>
        <p:txBody>
          <a:bodyPr lIns="0" tIns="0" rIns="0" bIns="0"/>
          <a:lstStyle/>
          <a:p>
            <a:pPr algn="ctr"/>
            <a:r>
              <a:rPr kumimoji="1" lang="en-US" altLang="zh-TW" sz="2400" dirty="0">
                <a:latin typeface="Times New Roman" pitchFamily="18" charset="0"/>
                <a:ea typeface="PMingLiU" pitchFamily="18" charset="-120"/>
              </a:rPr>
              <a:t>Student Knowledge (</a:t>
            </a:r>
            <a:r>
              <a:rPr kumimoji="1" lang="en-US" altLang="zh-TW" sz="2400" dirty="0" err="1" smtClean="0">
                <a:latin typeface="Times New Roman" pitchFamily="18" charset="0"/>
                <a:ea typeface="PMingLiU" pitchFamily="18" charset="-120"/>
              </a:rPr>
              <a:t>K</a:t>
            </a:r>
            <a:r>
              <a:rPr kumimoji="1" lang="en-US" altLang="zh-TW" sz="2400" baseline="-25000" dirty="0" err="1" smtClean="0">
                <a:latin typeface="Times New Roman" pitchFamily="18" charset="0"/>
                <a:ea typeface="PMingLiU" pitchFamily="18" charset="-120"/>
              </a:rPr>
              <a:t>i</a:t>
            </a:r>
            <a:r>
              <a:rPr kumimoji="1" lang="en-US" altLang="zh-TW" sz="2400" dirty="0" smtClean="0">
                <a:latin typeface="Times New Roman" pitchFamily="18" charset="0"/>
                <a:ea typeface="PMingLiU" pitchFamily="18" charset="-120"/>
              </a:rPr>
              <a:t>)</a:t>
            </a:r>
            <a:endParaRPr kumimoji="1" lang="en-US" sz="2400" dirty="0">
              <a:ea typeface="PMingLiU" pitchFamily="18" charset="-120"/>
            </a:endParaRPr>
          </a:p>
        </p:txBody>
      </p:sp>
      <p:sp>
        <p:nvSpPr>
          <p:cNvPr id="25" name="Line 5"/>
          <p:cNvSpPr>
            <a:spLocks noChangeShapeType="1"/>
          </p:cNvSpPr>
          <p:nvPr/>
        </p:nvSpPr>
        <p:spPr bwMode="auto">
          <a:xfrm>
            <a:off x="4492525" y="2492375"/>
            <a:ext cx="1800225" cy="0"/>
          </a:xfrm>
          <a:prstGeom prst="line">
            <a:avLst/>
          </a:prstGeom>
          <a:noFill/>
          <a:ln w="25400">
            <a:solidFill>
              <a:srgbClr val="000000"/>
            </a:solidFill>
            <a:prstDash val="solid"/>
            <a:round/>
            <a:headEnd/>
            <a:tailEnd type="triangle" w="lg" len="lg"/>
          </a:ln>
        </p:spPr>
        <p:txBody>
          <a:bodyPr/>
          <a:lstStyle/>
          <a:p>
            <a:endParaRPr lang="en-US"/>
          </a:p>
        </p:txBody>
      </p:sp>
      <p:sp>
        <p:nvSpPr>
          <p:cNvPr id="26" name="Line 12"/>
          <p:cNvSpPr>
            <a:spLocks noChangeShapeType="1"/>
          </p:cNvSpPr>
          <p:nvPr/>
        </p:nvSpPr>
        <p:spPr bwMode="auto">
          <a:xfrm>
            <a:off x="8092975" y="2492375"/>
            <a:ext cx="936625" cy="0"/>
          </a:xfrm>
          <a:prstGeom prst="line">
            <a:avLst/>
          </a:prstGeom>
          <a:noFill/>
          <a:ln w="25400">
            <a:solidFill>
              <a:srgbClr val="000000"/>
            </a:solidFill>
            <a:prstDash val="dash"/>
            <a:round/>
            <a:headEnd/>
            <a:tailEnd type="triangle" w="lg" len="lg"/>
          </a:ln>
        </p:spPr>
        <p:txBody>
          <a:bodyPr/>
          <a:lstStyle/>
          <a:p>
            <a:endParaRPr lang="en-US"/>
          </a:p>
        </p:txBody>
      </p:sp>
      <p:sp>
        <p:nvSpPr>
          <p:cNvPr id="27" name="Rectangle 13"/>
          <p:cNvSpPr>
            <a:spLocks noChangeArrowheads="1"/>
          </p:cNvSpPr>
          <p:nvPr/>
        </p:nvSpPr>
        <p:spPr bwMode="auto">
          <a:xfrm>
            <a:off x="6329263" y="1916113"/>
            <a:ext cx="1655763" cy="1223962"/>
          </a:xfrm>
          <a:prstGeom prst="rect">
            <a:avLst/>
          </a:prstGeom>
          <a:solidFill>
            <a:srgbClr val="FFFFFF"/>
          </a:solidFill>
          <a:ln w="9525">
            <a:solidFill>
              <a:srgbClr val="000000"/>
            </a:solidFill>
            <a:miter lim="800000"/>
            <a:headEnd/>
            <a:tailEnd/>
          </a:ln>
        </p:spPr>
        <p:txBody>
          <a:bodyPr lIns="0" tIns="0" rIns="0" bIns="0"/>
          <a:lstStyle/>
          <a:p>
            <a:pPr algn="ctr"/>
            <a:r>
              <a:rPr kumimoji="1" lang="en-US" altLang="zh-TW" sz="2400" dirty="0">
                <a:latin typeface="Times New Roman" pitchFamily="18" charset="0"/>
                <a:ea typeface="PMingLiU" pitchFamily="18" charset="-120"/>
              </a:rPr>
              <a:t>Student Knowledge (</a:t>
            </a:r>
            <a:r>
              <a:rPr kumimoji="1" lang="en-US" altLang="zh-TW" sz="2400" dirty="0" smtClean="0">
                <a:latin typeface="Times New Roman" pitchFamily="18" charset="0"/>
                <a:ea typeface="PMingLiU" pitchFamily="18" charset="-120"/>
              </a:rPr>
              <a:t>K</a:t>
            </a:r>
            <a:r>
              <a:rPr kumimoji="1" lang="en-US" altLang="zh-TW" sz="2400" baseline="-25000" dirty="0" smtClean="0">
                <a:latin typeface="Times New Roman" pitchFamily="18" charset="0"/>
                <a:ea typeface="PMingLiU" pitchFamily="18" charset="-120"/>
              </a:rPr>
              <a:t>i+1</a:t>
            </a:r>
            <a:r>
              <a:rPr kumimoji="1" lang="en-US" altLang="zh-TW" sz="2400" dirty="0" smtClean="0">
                <a:latin typeface="Times New Roman" pitchFamily="18" charset="0"/>
                <a:ea typeface="PMingLiU" pitchFamily="18" charset="-120"/>
              </a:rPr>
              <a:t>)</a:t>
            </a:r>
            <a:endParaRPr kumimoji="1" lang="en-US" sz="2400" dirty="0">
              <a:ea typeface="PMingLiU" pitchFamily="18" charset="-120"/>
            </a:endParaRPr>
          </a:p>
        </p:txBody>
      </p:sp>
      <p:sp>
        <p:nvSpPr>
          <p:cNvPr id="28" name="Line 6"/>
          <p:cNvSpPr>
            <a:spLocks noChangeShapeType="1"/>
          </p:cNvSpPr>
          <p:nvPr/>
        </p:nvSpPr>
        <p:spPr bwMode="auto">
          <a:xfrm>
            <a:off x="7169019" y="3213099"/>
            <a:ext cx="0" cy="1828800"/>
          </a:xfrm>
          <a:prstGeom prst="line">
            <a:avLst/>
          </a:prstGeom>
          <a:noFill/>
          <a:ln w="25400">
            <a:solidFill>
              <a:srgbClr val="000000"/>
            </a:solidFill>
            <a:round/>
            <a:headEnd/>
            <a:tailEnd type="triangle" w="lg" len="lg"/>
          </a:ln>
        </p:spPr>
        <p:txBody>
          <a:bodyPr/>
          <a:lstStyle/>
          <a:p>
            <a:endParaRPr lang="en-US"/>
          </a:p>
        </p:txBody>
      </p:sp>
      <p:grpSp>
        <p:nvGrpSpPr>
          <p:cNvPr id="2" name="Group 28"/>
          <p:cNvGrpSpPr/>
          <p:nvPr/>
        </p:nvGrpSpPr>
        <p:grpSpPr>
          <a:xfrm>
            <a:off x="2704969" y="5173313"/>
            <a:ext cx="5296694" cy="1223962"/>
            <a:chOff x="2704969" y="4437063"/>
            <a:chExt cx="5296694" cy="1223962"/>
          </a:xfrm>
        </p:grpSpPr>
        <p:sp>
          <p:nvSpPr>
            <p:cNvPr id="30" name="Rectangle 7"/>
            <p:cNvSpPr>
              <a:spLocks noChangeArrowheads="1"/>
            </p:cNvSpPr>
            <p:nvPr/>
          </p:nvSpPr>
          <p:spPr bwMode="auto">
            <a:xfrm>
              <a:off x="2704969" y="4437063"/>
              <a:ext cx="1655064" cy="1223962"/>
            </a:xfrm>
            <a:prstGeom prst="rect">
              <a:avLst/>
            </a:prstGeom>
            <a:solidFill>
              <a:srgbClr val="C0C0C0"/>
            </a:solidFill>
            <a:ln w="9525">
              <a:solidFill>
                <a:srgbClr val="000000"/>
              </a:solidFill>
              <a:miter lim="800000"/>
              <a:headEnd/>
              <a:tailEnd/>
            </a:ln>
          </p:spPr>
          <p:txBody>
            <a:bodyPr lIns="0" tIns="0" rIns="0" bIns="0"/>
            <a:lstStyle/>
            <a:p>
              <a:pPr algn="ctr"/>
              <a:r>
                <a:rPr kumimoji="1" lang="en-US" altLang="zh-TW" sz="2400" dirty="0">
                  <a:latin typeface="Times New Roman" pitchFamily="18" charset="0"/>
                  <a:ea typeface="PMingLiU" pitchFamily="18" charset="-120"/>
                </a:rPr>
                <a:t>Student Performance (</a:t>
              </a:r>
              <a:r>
                <a:rPr kumimoji="1" lang="en-US" altLang="zh-TW" sz="2400" dirty="0" err="1" smtClean="0">
                  <a:latin typeface="Times New Roman" pitchFamily="18" charset="0"/>
                  <a:ea typeface="PMingLiU" pitchFamily="18" charset="-120"/>
                </a:rPr>
                <a:t>C</a:t>
              </a:r>
              <a:r>
                <a:rPr kumimoji="1" lang="en-US" altLang="zh-TW" sz="2400" baseline="-25000" dirty="0" err="1" smtClean="0">
                  <a:latin typeface="Times New Roman" pitchFamily="18" charset="0"/>
                  <a:ea typeface="PMingLiU" pitchFamily="18" charset="-120"/>
                </a:rPr>
                <a:t>i</a:t>
              </a:r>
              <a:r>
                <a:rPr kumimoji="1" lang="en-US" altLang="zh-TW" sz="2400" dirty="0" smtClean="0">
                  <a:latin typeface="Times New Roman" pitchFamily="18" charset="0"/>
                  <a:ea typeface="PMingLiU" pitchFamily="18" charset="-120"/>
                </a:rPr>
                <a:t>)</a:t>
              </a:r>
              <a:endParaRPr kumimoji="1" lang="en-US" sz="2400" dirty="0">
                <a:ea typeface="PMingLiU" pitchFamily="18" charset="-120"/>
              </a:endParaRPr>
            </a:p>
          </p:txBody>
        </p:sp>
        <p:sp>
          <p:nvSpPr>
            <p:cNvPr id="31" name="Rectangle 8"/>
            <p:cNvSpPr>
              <a:spLocks noChangeArrowheads="1"/>
            </p:cNvSpPr>
            <p:nvPr/>
          </p:nvSpPr>
          <p:spPr bwMode="auto">
            <a:xfrm>
              <a:off x="6336375" y="4437063"/>
              <a:ext cx="1665288" cy="1223962"/>
            </a:xfrm>
            <a:prstGeom prst="rect">
              <a:avLst/>
            </a:prstGeom>
            <a:solidFill>
              <a:srgbClr val="C0C0C0"/>
            </a:solidFill>
            <a:ln w="9525">
              <a:solidFill>
                <a:srgbClr val="000000"/>
              </a:solidFill>
              <a:miter lim="800000"/>
              <a:headEnd/>
              <a:tailEnd/>
            </a:ln>
          </p:spPr>
          <p:txBody>
            <a:bodyPr lIns="0" tIns="0" rIns="0" bIns="0"/>
            <a:lstStyle/>
            <a:p>
              <a:pPr algn="ctr"/>
              <a:r>
                <a:rPr kumimoji="1" lang="en-US" altLang="zh-TW" sz="2400" dirty="0">
                  <a:latin typeface="Times New Roman" pitchFamily="18" charset="0"/>
                  <a:ea typeface="PMingLiU" pitchFamily="18" charset="-120"/>
                </a:rPr>
                <a:t>Student Performance (</a:t>
              </a:r>
              <a:r>
                <a:rPr kumimoji="1" lang="en-US" altLang="zh-TW" sz="2400" dirty="0" smtClean="0">
                  <a:latin typeface="Times New Roman" pitchFamily="18" charset="0"/>
                  <a:ea typeface="PMingLiU" pitchFamily="18" charset="-120"/>
                </a:rPr>
                <a:t>C</a:t>
              </a:r>
              <a:r>
                <a:rPr kumimoji="1" lang="en-US" altLang="zh-TW" sz="2400" baseline="-25000" dirty="0" smtClean="0">
                  <a:latin typeface="Times New Roman" pitchFamily="18" charset="0"/>
                  <a:ea typeface="PMingLiU" pitchFamily="18" charset="-120"/>
                </a:rPr>
                <a:t>i+1</a:t>
              </a:r>
              <a:r>
                <a:rPr kumimoji="1" lang="en-US" altLang="zh-TW" sz="2400" dirty="0" smtClean="0">
                  <a:latin typeface="Times New Roman" pitchFamily="18" charset="0"/>
                  <a:ea typeface="PMingLiU" pitchFamily="18" charset="-120"/>
                </a:rPr>
                <a:t>)</a:t>
              </a:r>
              <a:endParaRPr kumimoji="1" lang="en-US" sz="2400" dirty="0">
                <a:ea typeface="PMingLiU" pitchFamily="18" charset="-120"/>
              </a:endParaRPr>
            </a:p>
          </p:txBody>
        </p:sp>
      </p:grpSp>
      <p:sp>
        <p:nvSpPr>
          <p:cNvPr id="32" name="Line 9"/>
          <p:cNvSpPr>
            <a:spLocks noChangeShapeType="1"/>
          </p:cNvSpPr>
          <p:nvPr/>
        </p:nvSpPr>
        <p:spPr bwMode="auto">
          <a:xfrm>
            <a:off x="3536818" y="3213099"/>
            <a:ext cx="1588" cy="1828800"/>
          </a:xfrm>
          <a:prstGeom prst="line">
            <a:avLst/>
          </a:prstGeom>
          <a:noFill/>
          <a:ln w="25400">
            <a:solidFill>
              <a:srgbClr val="000000"/>
            </a:solidFill>
            <a:round/>
            <a:headEnd/>
            <a:tailEnd type="triangle" w="lg" len="lg"/>
          </a:ln>
        </p:spPr>
        <p:txBody>
          <a:bodyPr/>
          <a:lstStyle/>
          <a:p>
            <a:endParaRPr lang="en-US"/>
          </a:p>
        </p:txBody>
      </p:sp>
    </p:spTree>
    <p:extLst>
      <p:ext uri="{BB962C8B-B14F-4D97-AF65-F5344CB8AC3E}">
        <p14:creationId xmlns:p14="http://schemas.microsoft.com/office/powerpoint/2010/main" xmlns="" val="11052719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65"/>
          <p:cNvGrpSpPr/>
          <p:nvPr/>
        </p:nvGrpSpPr>
        <p:grpSpPr>
          <a:xfrm>
            <a:off x="343988" y="5158740"/>
            <a:ext cx="8412480" cy="1645920"/>
            <a:chOff x="365760" y="5158740"/>
            <a:chExt cx="8412480" cy="1645920"/>
          </a:xfrm>
        </p:grpSpPr>
        <p:pic>
          <p:nvPicPr>
            <p:cNvPr id="42" name="Picture 41" descr="miller_lynnetta.jpg"/>
            <p:cNvPicPr>
              <a:picLocks noChangeAspect="1"/>
            </p:cNvPicPr>
            <p:nvPr/>
          </p:nvPicPr>
          <p:blipFill>
            <a:blip r:embed="rId3" cstate="print"/>
            <a:stretch>
              <a:fillRect/>
            </a:stretch>
          </p:blipFill>
          <p:spPr>
            <a:xfrm>
              <a:off x="6517264" y="5158740"/>
              <a:ext cx="1097280" cy="1645920"/>
            </a:xfrm>
            <a:prstGeom prst="rect">
              <a:avLst/>
            </a:prstGeom>
          </p:spPr>
        </p:pic>
        <p:pic>
          <p:nvPicPr>
            <p:cNvPr id="43" name="Picture 42" descr="gates_donna.jpg"/>
            <p:cNvPicPr>
              <a:picLocks noChangeAspect="1"/>
            </p:cNvPicPr>
            <p:nvPr/>
          </p:nvPicPr>
          <p:blipFill>
            <a:blip r:embed="rId4" cstate="print"/>
            <a:stretch>
              <a:fillRect/>
            </a:stretch>
          </p:blipFill>
          <p:spPr>
            <a:xfrm>
              <a:off x="1734874" y="5158740"/>
              <a:ext cx="1097280" cy="1645920"/>
            </a:xfrm>
            <a:prstGeom prst="rect">
              <a:avLst/>
            </a:prstGeom>
          </p:spPr>
        </p:pic>
        <p:pic>
          <p:nvPicPr>
            <p:cNvPr id="44" name="Picture 43" descr="juarez-espinosa_octavio.jpg"/>
            <p:cNvPicPr>
              <a:picLocks noChangeAspect="1"/>
            </p:cNvPicPr>
            <p:nvPr/>
          </p:nvPicPr>
          <p:blipFill>
            <a:blip r:embed="rId5" cstate="print"/>
            <a:stretch>
              <a:fillRect/>
            </a:stretch>
          </p:blipFill>
          <p:spPr>
            <a:xfrm>
              <a:off x="2898573" y="5158740"/>
              <a:ext cx="1097280" cy="1645920"/>
            </a:xfrm>
            <a:prstGeom prst="rect">
              <a:avLst/>
            </a:prstGeom>
          </p:spPr>
        </p:pic>
        <p:pic>
          <p:nvPicPr>
            <p:cNvPr id="45" name="Picture 44" descr="weinstein_anders.jpg"/>
            <p:cNvPicPr>
              <a:picLocks noChangeAspect="1"/>
            </p:cNvPicPr>
            <p:nvPr/>
          </p:nvPicPr>
          <p:blipFill>
            <a:blip r:embed="rId6" cstate="print"/>
            <a:stretch>
              <a:fillRect/>
            </a:stretch>
          </p:blipFill>
          <p:spPr>
            <a:xfrm>
              <a:off x="4062272" y="5158740"/>
              <a:ext cx="1097280" cy="1645920"/>
            </a:xfrm>
            <a:prstGeom prst="rect">
              <a:avLst/>
            </a:prstGeom>
          </p:spPr>
        </p:pic>
        <p:pic>
          <p:nvPicPr>
            <p:cNvPr id="46" name="Picture 49" descr="Martin Kantorzyk002"/>
            <p:cNvPicPr>
              <a:picLocks noChangeAspect="1" noChangeArrowheads="1"/>
            </p:cNvPicPr>
            <p:nvPr/>
          </p:nvPicPr>
          <p:blipFill>
            <a:blip r:embed="rId7" cstate="print"/>
            <a:srcRect l="16339" t="8578" r="16339" b="23285"/>
            <a:stretch>
              <a:fillRect/>
            </a:stretch>
          </p:blipFill>
          <p:spPr bwMode="auto">
            <a:xfrm>
              <a:off x="5225971" y="5158740"/>
              <a:ext cx="1224874" cy="1645920"/>
            </a:xfrm>
            <a:prstGeom prst="rect">
              <a:avLst/>
            </a:prstGeom>
            <a:noFill/>
          </p:spPr>
        </p:pic>
        <p:pic>
          <p:nvPicPr>
            <p:cNvPr id="47" name="Picture 2" descr="Inline image 1"/>
            <p:cNvPicPr>
              <a:picLocks noChangeAspect="1" noChangeArrowheads="1"/>
            </p:cNvPicPr>
            <p:nvPr/>
          </p:nvPicPr>
          <p:blipFill>
            <a:blip r:embed="rId8" cstate="print"/>
            <a:srcRect l="6202" r="864" b="11348"/>
            <a:stretch>
              <a:fillRect/>
            </a:stretch>
          </p:blipFill>
          <p:spPr bwMode="auto">
            <a:xfrm>
              <a:off x="365760" y="5158740"/>
              <a:ext cx="1302695" cy="1645920"/>
            </a:xfrm>
            <a:prstGeom prst="rect">
              <a:avLst/>
            </a:prstGeom>
            <a:noFill/>
            <a:ln w="9525">
              <a:noFill/>
              <a:miter lim="800000"/>
              <a:headEnd/>
              <a:tailEnd/>
            </a:ln>
          </p:spPr>
        </p:pic>
        <p:pic>
          <p:nvPicPr>
            <p:cNvPr id="48" name="Picture 47" descr="bey_juliet.jpg"/>
            <p:cNvPicPr>
              <a:picLocks noChangeAspect="1"/>
            </p:cNvPicPr>
            <p:nvPr/>
          </p:nvPicPr>
          <p:blipFill>
            <a:blip r:embed="rId9" cstate="print"/>
            <a:stretch>
              <a:fillRect/>
            </a:stretch>
          </p:blipFill>
          <p:spPr>
            <a:xfrm>
              <a:off x="7680960" y="5158740"/>
              <a:ext cx="1097280" cy="1645920"/>
            </a:xfrm>
            <a:prstGeom prst="rect">
              <a:avLst/>
            </a:prstGeom>
          </p:spPr>
        </p:pic>
      </p:grpSp>
      <p:grpSp>
        <p:nvGrpSpPr>
          <p:cNvPr id="16" name="Group 38"/>
          <p:cNvGrpSpPr/>
          <p:nvPr/>
        </p:nvGrpSpPr>
        <p:grpSpPr>
          <a:xfrm>
            <a:off x="756802" y="3464560"/>
            <a:ext cx="7630397" cy="1645920"/>
            <a:chOff x="675403" y="3429000"/>
            <a:chExt cx="7630397" cy="1645920"/>
          </a:xfrm>
        </p:grpSpPr>
        <p:pic>
          <p:nvPicPr>
            <p:cNvPr id="7" name="Picture 6" descr="Minh Duong002.JPG"/>
            <p:cNvPicPr>
              <a:picLocks noChangeAspect="1"/>
            </p:cNvPicPr>
            <p:nvPr/>
          </p:nvPicPr>
          <p:blipFill>
            <a:blip r:embed="rId10" cstate="print"/>
            <a:srcRect l="13180" t="5468" r="16474" b="16405"/>
            <a:stretch>
              <a:fillRect/>
            </a:stretch>
          </p:blipFill>
          <p:spPr>
            <a:xfrm>
              <a:off x="1977793" y="3429000"/>
              <a:ext cx="1229769" cy="1645920"/>
            </a:xfrm>
            <a:prstGeom prst="rect">
              <a:avLst/>
            </a:prstGeom>
          </p:spPr>
        </p:pic>
        <p:pic>
          <p:nvPicPr>
            <p:cNvPr id="9" name="Picture 8" descr="Liu Liu.JPG"/>
            <p:cNvPicPr>
              <a:picLocks noChangeAspect="1"/>
            </p:cNvPicPr>
            <p:nvPr/>
          </p:nvPicPr>
          <p:blipFill>
            <a:blip r:embed="rId11" cstate="print"/>
            <a:srcRect l="16340" t="11029" r="14706" b="19608"/>
            <a:stretch>
              <a:fillRect/>
            </a:stretch>
          </p:blipFill>
          <p:spPr>
            <a:xfrm>
              <a:off x="3267121" y="3429000"/>
              <a:ext cx="1227327" cy="1645920"/>
            </a:xfrm>
            <a:prstGeom prst="rect">
              <a:avLst/>
            </a:prstGeom>
          </p:spPr>
        </p:pic>
        <p:pic>
          <p:nvPicPr>
            <p:cNvPr id="11" name="Picture 10" descr="2009-09-11_Duan_Weisi.jpg"/>
            <p:cNvPicPr>
              <a:picLocks noChangeAspect="1"/>
            </p:cNvPicPr>
            <p:nvPr/>
          </p:nvPicPr>
          <p:blipFill>
            <a:blip r:embed="rId12" cstate="print"/>
            <a:stretch>
              <a:fillRect/>
            </a:stretch>
          </p:blipFill>
          <p:spPr>
            <a:xfrm>
              <a:off x="4554007" y="3429000"/>
              <a:ext cx="1234440" cy="1645920"/>
            </a:xfrm>
            <a:prstGeom prst="rect">
              <a:avLst/>
            </a:prstGeom>
          </p:spPr>
        </p:pic>
        <p:pic>
          <p:nvPicPr>
            <p:cNvPr id="10" name="Picture 9" descr="Li_Yuanpeng.jpg"/>
            <p:cNvPicPr>
              <a:picLocks noChangeAspect="1"/>
            </p:cNvPicPr>
            <p:nvPr/>
          </p:nvPicPr>
          <p:blipFill>
            <a:blip r:embed="rId13" cstate="print"/>
            <a:stretch>
              <a:fillRect/>
            </a:stretch>
          </p:blipFill>
          <p:spPr>
            <a:xfrm>
              <a:off x="5848006" y="3429000"/>
              <a:ext cx="1234440" cy="1645920"/>
            </a:xfrm>
            <a:prstGeom prst="rect">
              <a:avLst/>
            </a:prstGeom>
          </p:spPr>
        </p:pic>
        <p:pic>
          <p:nvPicPr>
            <p:cNvPr id="12" name="Picture 11" descr="2009-09-13 Morten Hojfeldt Rasmussen.jpg"/>
            <p:cNvPicPr>
              <a:picLocks noChangeAspect="1"/>
            </p:cNvPicPr>
            <p:nvPr/>
          </p:nvPicPr>
          <p:blipFill>
            <a:blip r:embed="rId14" cstate="print">
              <a:lum bright="15000" contrast="14000"/>
            </a:blip>
            <a:srcRect l="20168" t="9000" r="16134" b="24000"/>
            <a:stretch>
              <a:fillRect/>
            </a:stretch>
          </p:blipFill>
          <p:spPr>
            <a:xfrm>
              <a:off x="7142006" y="3429000"/>
              <a:ext cx="1163794" cy="1645920"/>
            </a:xfrm>
            <a:prstGeom prst="rect">
              <a:avLst/>
            </a:prstGeom>
          </p:spPr>
        </p:pic>
        <p:pic>
          <p:nvPicPr>
            <p:cNvPr id="8" name="Picture 7" descr="Wei Chen.JPG"/>
            <p:cNvPicPr>
              <a:picLocks noChangeAspect="1"/>
            </p:cNvPicPr>
            <p:nvPr/>
          </p:nvPicPr>
          <p:blipFill>
            <a:blip r:embed="rId15" cstate="print"/>
            <a:srcRect l="19608" t="12255" r="17974" b="25735"/>
            <a:stretch>
              <a:fillRect/>
            </a:stretch>
          </p:blipFill>
          <p:spPr>
            <a:xfrm>
              <a:off x="675403" y="3429000"/>
              <a:ext cx="1242831" cy="1645920"/>
            </a:xfrm>
            <a:prstGeom prst="rect">
              <a:avLst/>
            </a:prstGeom>
          </p:spPr>
        </p:pic>
      </p:grpSp>
      <p:grpSp>
        <p:nvGrpSpPr>
          <p:cNvPr id="17" name="Group 36"/>
          <p:cNvGrpSpPr/>
          <p:nvPr/>
        </p:nvGrpSpPr>
        <p:grpSpPr>
          <a:xfrm>
            <a:off x="114300" y="1770380"/>
            <a:ext cx="8915400" cy="1645920"/>
            <a:chOff x="0" y="1752600"/>
            <a:chExt cx="8915400" cy="1645920"/>
          </a:xfrm>
        </p:grpSpPr>
        <p:pic>
          <p:nvPicPr>
            <p:cNvPr id="13" name="Picture 12" descr="2009-09-09 Lucas-Tan-smiling.jpg"/>
            <p:cNvPicPr>
              <a:picLocks noChangeAspect="1"/>
            </p:cNvPicPr>
            <p:nvPr/>
          </p:nvPicPr>
          <p:blipFill>
            <a:blip r:embed="rId16" cstate="print">
              <a:lum bright="25000" contrast="40000"/>
            </a:blip>
            <a:srcRect l="5838" r="7297"/>
            <a:stretch>
              <a:fillRect/>
            </a:stretch>
          </p:blipFill>
          <p:spPr>
            <a:xfrm>
              <a:off x="6444595" y="1752600"/>
              <a:ext cx="1203545" cy="1645920"/>
            </a:xfrm>
            <a:prstGeom prst="rect">
              <a:avLst/>
            </a:prstGeom>
          </p:spPr>
        </p:pic>
        <p:pic>
          <p:nvPicPr>
            <p:cNvPr id="6" name="Picture 5" descr="Xu_Yanbo.jpg"/>
            <p:cNvPicPr>
              <a:picLocks noChangeAspect="1"/>
            </p:cNvPicPr>
            <p:nvPr/>
          </p:nvPicPr>
          <p:blipFill>
            <a:blip r:embed="rId17" cstate="print"/>
            <a:stretch>
              <a:fillRect/>
            </a:stretch>
          </p:blipFill>
          <p:spPr>
            <a:xfrm>
              <a:off x="1288919" y="1752600"/>
              <a:ext cx="1234440" cy="1645920"/>
            </a:xfrm>
            <a:prstGeom prst="rect">
              <a:avLst/>
            </a:prstGeom>
          </p:spPr>
        </p:pic>
        <p:pic>
          <p:nvPicPr>
            <p:cNvPr id="3" name="Picture 2" descr="Gonzalez_Jose.jpg"/>
            <p:cNvPicPr>
              <a:picLocks noChangeAspect="1"/>
            </p:cNvPicPr>
            <p:nvPr/>
          </p:nvPicPr>
          <p:blipFill>
            <a:blip r:embed="rId18" cstate="print"/>
            <a:stretch>
              <a:fillRect/>
            </a:stretch>
          </p:blipFill>
          <p:spPr>
            <a:xfrm>
              <a:off x="0" y="1752600"/>
              <a:ext cx="1234440" cy="1645920"/>
            </a:xfrm>
            <a:prstGeom prst="rect">
              <a:avLst/>
            </a:prstGeom>
          </p:spPr>
        </p:pic>
        <p:pic>
          <p:nvPicPr>
            <p:cNvPr id="5" name="Picture 4" descr="Sitaram_Sunayana.jpg"/>
            <p:cNvPicPr>
              <a:picLocks noChangeAspect="1"/>
            </p:cNvPicPr>
            <p:nvPr/>
          </p:nvPicPr>
          <p:blipFill>
            <a:blip r:embed="rId19" cstate="print"/>
            <a:stretch>
              <a:fillRect/>
            </a:stretch>
          </p:blipFill>
          <p:spPr>
            <a:xfrm>
              <a:off x="2577838" y="1752600"/>
              <a:ext cx="1234440" cy="1645920"/>
            </a:xfrm>
            <a:prstGeom prst="rect">
              <a:avLst/>
            </a:prstGeom>
          </p:spPr>
        </p:pic>
        <p:pic>
          <p:nvPicPr>
            <p:cNvPr id="4" name="Picture 3" descr="Jang_Hyeju.jpg"/>
            <p:cNvPicPr>
              <a:picLocks noChangeAspect="1"/>
            </p:cNvPicPr>
            <p:nvPr/>
          </p:nvPicPr>
          <p:blipFill>
            <a:blip r:embed="rId20" cstate="print"/>
            <a:stretch>
              <a:fillRect/>
            </a:stretch>
          </p:blipFill>
          <p:spPr>
            <a:xfrm>
              <a:off x="3866757" y="1752600"/>
              <a:ext cx="1234440" cy="1645920"/>
            </a:xfrm>
            <a:prstGeom prst="rect">
              <a:avLst/>
            </a:prstGeom>
          </p:spPr>
        </p:pic>
        <p:pic>
          <p:nvPicPr>
            <p:cNvPr id="2" name="Picture 1" descr="Chen_Yunnung.jpg"/>
            <p:cNvPicPr>
              <a:picLocks noChangeAspect="1"/>
            </p:cNvPicPr>
            <p:nvPr/>
          </p:nvPicPr>
          <p:blipFill>
            <a:blip r:embed="rId21" cstate="print"/>
            <a:stretch>
              <a:fillRect/>
            </a:stretch>
          </p:blipFill>
          <p:spPr>
            <a:xfrm>
              <a:off x="5155676" y="1752600"/>
              <a:ext cx="1234440" cy="1645920"/>
            </a:xfrm>
            <a:prstGeom prst="rect">
              <a:avLst/>
            </a:prstGeom>
          </p:spPr>
        </p:pic>
        <p:pic>
          <p:nvPicPr>
            <p:cNvPr id="33" name="Picture 32" descr="Lalle,%20Sebastien_crop.jpg"/>
            <p:cNvPicPr>
              <a:picLocks noChangeAspect="1"/>
            </p:cNvPicPr>
            <p:nvPr/>
          </p:nvPicPr>
          <p:blipFill>
            <a:blip r:embed="rId22" cstate="print"/>
            <a:srcRect l="10738" t="10889" r="14094" b="21555"/>
            <a:stretch>
              <a:fillRect/>
            </a:stretch>
          </p:blipFill>
          <p:spPr>
            <a:xfrm>
              <a:off x="7702617" y="1752600"/>
              <a:ext cx="1212783" cy="1645920"/>
            </a:xfrm>
            <a:prstGeom prst="rect">
              <a:avLst/>
            </a:prstGeom>
          </p:spPr>
        </p:pic>
      </p:grpSp>
      <p:sp>
        <p:nvSpPr>
          <p:cNvPr id="34" name="Title 33"/>
          <p:cNvSpPr>
            <a:spLocks noGrp="1"/>
          </p:cNvSpPr>
          <p:nvPr>
            <p:ph type="title" idx="4294967295"/>
          </p:nvPr>
        </p:nvSpPr>
        <p:spPr/>
        <p:txBody>
          <a:bodyPr/>
          <a:lstStyle/>
          <a:p>
            <a:r>
              <a:rPr lang="en-US" dirty="0" smtClean="0"/>
              <a:t>LISTEN faculty, students, staff…</a:t>
            </a:r>
            <a:endParaRPr lang="en-US" dirty="0"/>
          </a:p>
        </p:txBody>
      </p:sp>
      <p:grpSp>
        <p:nvGrpSpPr>
          <p:cNvPr id="15" name="Group 71"/>
          <p:cNvGrpSpPr/>
          <p:nvPr/>
        </p:nvGrpSpPr>
        <p:grpSpPr>
          <a:xfrm>
            <a:off x="0" y="76200"/>
            <a:ext cx="9144000" cy="1645920"/>
            <a:chOff x="0" y="76200"/>
            <a:chExt cx="9144000" cy="1645920"/>
          </a:xfrm>
        </p:grpSpPr>
        <p:pic>
          <p:nvPicPr>
            <p:cNvPr id="53" name="Picture 52" descr="Chang_Kevin.jpg"/>
            <p:cNvPicPr>
              <a:picLocks noChangeAspect="1"/>
            </p:cNvPicPr>
            <p:nvPr/>
          </p:nvPicPr>
          <p:blipFill>
            <a:blip r:embed="rId23" cstate="print"/>
            <a:srcRect l="7299" r="3650"/>
            <a:stretch>
              <a:fillRect/>
            </a:stretch>
          </p:blipFill>
          <p:spPr>
            <a:xfrm>
              <a:off x="1320459" y="76200"/>
              <a:ext cx="1094296" cy="1645920"/>
            </a:xfrm>
            <a:prstGeom prst="rect">
              <a:avLst/>
            </a:prstGeom>
          </p:spPr>
        </p:pic>
        <p:pic>
          <p:nvPicPr>
            <p:cNvPr id="54" name="Picture 53" descr="Corbett.bmp"/>
            <p:cNvPicPr>
              <a:picLocks noChangeAspect="1"/>
            </p:cNvPicPr>
            <p:nvPr/>
          </p:nvPicPr>
          <p:blipFill>
            <a:blip r:embed="rId24" cstate="print"/>
            <a:srcRect l="11077" r="11077"/>
            <a:stretch>
              <a:fillRect/>
            </a:stretch>
          </p:blipFill>
          <p:spPr>
            <a:xfrm>
              <a:off x="5686793" y="76200"/>
              <a:ext cx="1281286" cy="1645920"/>
            </a:xfrm>
            <a:prstGeom prst="rect">
              <a:avLst/>
            </a:prstGeom>
          </p:spPr>
        </p:pic>
        <p:pic>
          <p:nvPicPr>
            <p:cNvPr id="55" name="Picture 54" descr="gregory_aist_asu.jpg"/>
            <p:cNvPicPr>
              <a:picLocks noChangeAspect="1"/>
            </p:cNvPicPr>
            <p:nvPr/>
          </p:nvPicPr>
          <p:blipFill>
            <a:blip r:embed="rId25" cstate="print"/>
            <a:srcRect l="10667" r="10667"/>
            <a:stretch>
              <a:fillRect/>
            </a:stretch>
          </p:blipFill>
          <p:spPr>
            <a:xfrm>
              <a:off x="8051526" y="76200"/>
              <a:ext cx="1092474" cy="1645920"/>
            </a:xfrm>
            <a:prstGeom prst="rect">
              <a:avLst/>
            </a:prstGeom>
          </p:spPr>
        </p:pic>
        <p:pic>
          <p:nvPicPr>
            <p:cNvPr id="56" name="Picture 55"/>
            <p:cNvPicPr>
              <a:picLocks noChangeAspect="1"/>
            </p:cNvPicPr>
            <p:nvPr/>
          </p:nvPicPr>
          <p:blipFill>
            <a:blip r:embed="rId26" cstate="print"/>
            <a:stretch>
              <a:fillRect/>
            </a:stretch>
          </p:blipFill>
          <p:spPr>
            <a:xfrm>
              <a:off x="0" y="76200"/>
              <a:ext cx="1332861" cy="1645920"/>
            </a:xfrm>
            <a:prstGeom prst="rect">
              <a:avLst/>
            </a:prstGeom>
          </p:spPr>
        </p:pic>
        <p:pic>
          <p:nvPicPr>
            <p:cNvPr id="57" name="Picture 56" descr="mckeown.jpg"/>
            <p:cNvPicPr>
              <a:picLocks noChangeAspect="1"/>
            </p:cNvPicPr>
            <p:nvPr/>
          </p:nvPicPr>
          <p:blipFill>
            <a:blip r:embed="rId27" cstate="print"/>
            <a:srcRect t="3947" b="4934"/>
            <a:stretch>
              <a:fillRect/>
            </a:stretch>
          </p:blipFill>
          <p:spPr>
            <a:xfrm>
              <a:off x="2402353" y="76200"/>
              <a:ext cx="1069556" cy="1645920"/>
            </a:xfrm>
            <a:prstGeom prst="rect">
              <a:avLst/>
            </a:prstGeom>
          </p:spPr>
        </p:pic>
        <p:pic>
          <p:nvPicPr>
            <p:cNvPr id="58" name="Picture 57" descr="2008-07-01_pschwan.jpg"/>
            <p:cNvPicPr>
              <a:picLocks noChangeAspect="1"/>
            </p:cNvPicPr>
            <p:nvPr/>
          </p:nvPicPr>
          <p:blipFill>
            <a:blip r:embed="rId28" cstate="print"/>
            <a:srcRect l="6400" r="6400"/>
            <a:stretch>
              <a:fillRect/>
            </a:stretch>
          </p:blipFill>
          <p:spPr>
            <a:xfrm>
              <a:off x="3459507" y="76200"/>
              <a:ext cx="1076433" cy="1645920"/>
            </a:xfrm>
            <a:prstGeom prst="rect">
              <a:avLst/>
            </a:prstGeom>
          </p:spPr>
        </p:pic>
        <p:pic>
          <p:nvPicPr>
            <p:cNvPr id="59" name="Picture 58" descr="2003_July_Joe_Beck_and_koala_49.jpe"/>
            <p:cNvPicPr>
              <a:picLocks noChangeAspect="1"/>
            </p:cNvPicPr>
            <p:nvPr/>
          </p:nvPicPr>
          <p:blipFill>
            <a:blip r:embed="rId29" cstate="print"/>
            <a:srcRect l="49500"/>
            <a:stretch>
              <a:fillRect/>
            </a:stretch>
          </p:blipFill>
          <p:spPr>
            <a:xfrm>
              <a:off x="6955677" y="76200"/>
              <a:ext cx="1108253" cy="1645920"/>
            </a:xfrm>
            <a:prstGeom prst="rect">
              <a:avLst/>
            </a:prstGeom>
          </p:spPr>
        </p:pic>
        <p:pic>
          <p:nvPicPr>
            <p:cNvPr id="67" name="Picture 66" descr="nkduke.jpg"/>
            <p:cNvPicPr>
              <a:picLocks noChangeAspect="1"/>
            </p:cNvPicPr>
            <p:nvPr/>
          </p:nvPicPr>
          <p:blipFill>
            <a:blip r:embed="rId30" cstate="print"/>
            <a:stretch>
              <a:fillRect/>
            </a:stretch>
          </p:blipFill>
          <p:spPr>
            <a:xfrm>
              <a:off x="4523538" y="76200"/>
              <a:ext cx="1175657" cy="1645920"/>
            </a:xfrm>
            <a:prstGeom prst="rect">
              <a:avLst/>
            </a:prstGeom>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10"/>
          <p:cNvSpPr txBox="1">
            <a:spLocks noChangeArrowheads="1"/>
          </p:cNvSpPr>
          <p:nvPr/>
        </p:nvSpPr>
        <p:spPr bwMode="auto">
          <a:xfrm>
            <a:off x="2624427" y="3854519"/>
            <a:ext cx="1698181" cy="649288"/>
          </a:xfrm>
          <a:prstGeom prst="rect">
            <a:avLst/>
          </a:prstGeom>
          <a:solidFill>
            <a:srgbClr val="FFFFFF"/>
          </a:solidFill>
          <a:ln w="9525">
            <a:noFill/>
            <a:miter lim="800000"/>
            <a:headEnd/>
            <a:tailEnd/>
          </a:ln>
        </p:spPr>
        <p:txBody>
          <a:bodyPr/>
          <a:lstStyle/>
          <a:p>
            <a:pPr algn="l"/>
            <a:r>
              <a:rPr kumimoji="1" lang="en-US" altLang="zh-TW" sz="2400" i="1" dirty="0" smtClean="0">
                <a:solidFill>
                  <a:srgbClr val="FF0000"/>
                </a:solidFill>
                <a:latin typeface="Times New Roman" pitchFamily="18" charset="0"/>
                <a:ea typeface="PMingLiU" pitchFamily="18" charset="-120"/>
              </a:rPr>
              <a:t>Guess  Slip</a:t>
            </a:r>
            <a:endParaRPr kumimoji="1" lang="en-US" sz="2400" i="1" dirty="0">
              <a:solidFill>
                <a:srgbClr val="FF0000"/>
              </a:solidFill>
              <a:ea typeface="PMingLiU" pitchFamily="18" charset="-120"/>
            </a:endParaRPr>
          </a:p>
        </p:txBody>
      </p:sp>
      <p:sp>
        <p:nvSpPr>
          <p:cNvPr id="27650" name="Rectangle 2"/>
          <p:cNvSpPr>
            <a:spLocks noGrp="1" noChangeArrowheads="1"/>
          </p:cNvSpPr>
          <p:nvPr>
            <p:ph type="title"/>
          </p:nvPr>
        </p:nvSpPr>
        <p:spPr>
          <a:xfrm>
            <a:off x="1223085" y="-31532"/>
            <a:ext cx="8015511" cy="1143000"/>
          </a:xfrm>
        </p:spPr>
        <p:txBody>
          <a:bodyPr anchor="t"/>
          <a:lstStyle/>
          <a:p>
            <a:r>
              <a:rPr lang="en-US" dirty="0" smtClean="0">
                <a:solidFill>
                  <a:srgbClr val="FF0000"/>
                </a:solidFill>
              </a:rPr>
              <a:t>Does help </a:t>
            </a:r>
            <a:r>
              <a:rPr lang="en-US" dirty="0" err="1" smtClean="0">
                <a:solidFill>
                  <a:srgbClr val="FF0000"/>
                </a:solidFill>
              </a:rPr>
              <a:t>help</a:t>
            </a:r>
            <a:r>
              <a:rPr lang="en-US" dirty="0" smtClean="0">
                <a:solidFill>
                  <a:srgbClr val="FF0000"/>
                </a:solidFill>
              </a:rPr>
              <a:t>?</a:t>
            </a:r>
            <a:br>
              <a:rPr lang="en-US" dirty="0" smtClean="0">
                <a:solidFill>
                  <a:srgbClr val="FF0000"/>
                </a:solidFill>
              </a:rPr>
            </a:br>
            <a:r>
              <a:rPr lang="en-US" dirty="0" smtClean="0">
                <a:solidFill>
                  <a:srgbClr val="00B050"/>
                </a:solidFill>
              </a:rPr>
              <a:t>Knowledge tracing + help node</a:t>
            </a:r>
            <a:endParaRPr lang="en-US" sz="3200" dirty="0">
              <a:solidFill>
                <a:schemeClr val="tx1"/>
              </a:solidFill>
            </a:endParaRPr>
          </a:p>
        </p:txBody>
      </p:sp>
      <p:sp>
        <p:nvSpPr>
          <p:cNvPr id="27659" name="Text Box 11"/>
          <p:cNvSpPr txBox="1">
            <a:spLocks noChangeArrowheads="1"/>
          </p:cNvSpPr>
          <p:nvPr/>
        </p:nvSpPr>
        <p:spPr bwMode="auto">
          <a:xfrm>
            <a:off x="4833242" y="2068168"/>
            <a:ext cx="1128960" cy="649288"/>
          </a:xfrm>
          <a:prstGeom prst="rect">
            <a:avLst/>
          </a:prstGeom>
          <a:solidFill>
            <a:srgbClr val="FFFFFF"/>
          </a:solidFill>
          <a:ln w="9525">
            <a:noFill/>
            <a:miter lim="800000"/>
            <a:headEnd/>
            <a:tailEnd/>
          </a:ln>
        </p:spPr>
        <p:txBody>
          <a:bodyPr/>
          <a:lstStyle/>
          <a:p>
            <a:pPr algn="ctr"/>
            <a:r>
              <a:rPr kumimoji="1" lang="en-US" altLang="zh-TW" sz="2400" i="1" dirty="0" smtClean="0">
                <a:solidFill>
                  <a:srgbClr val="FF0000"/>
                </a:solidFill>
                <a:latin typeface="Times New Roman" pitchFamily="18" charset="0"/>
                <a:ea typeface="PMingLiU" pitchFamily="18" charset="-120"/>
              </a:rPr>
              <a:t>Learn</a:t>
            </a:r>
          </a:p>
          <a:p>
            <a:pPr algn="ctr"/>
            <a:r>
              <a:rPr kumimoji="1" lang="en-US" sz="2400" i="1" dirty="0" smtClean="0">
                <a:solidFill>
                  <a:srgbClr val="FF0000"/>
                </a:solidFill>
                <a:latin typeface="Times New Roman" pitchFamily="18" charset="0"/>
                <a:ea typeface="PMingLiU" pitchFamily="18" charset="-120"/>
              </a:rPr>
              <a:t>Forget</a:t>
            </a:r>
            <a:endParaRPr kumimoji="1" lang="en-US" sz="2400" i="1" dirty="0">
              <a:solidFill>
                <a:srgbClr val="FF0000"/>
              </a:solidFill>
              <a:ea typeface="PMingLiU" pitchFamily="18" charset="-120"/>
            </a:endParaRPr>
          </a:p>
        </p:txBody>
      </p:sp>
      <p:sp>
        <p:nvSpPr>
          <p:cNvPr id="27651" name="Rectangle 3"/>
          <p:cNvSpPr>
            <a:spLocks noChangeArrowheads="1"/>
          </p:cNvSpPr>
          <p:nvPr/>
        </p:nvSpPr>
        <p:spPr bwMode="auto">
          <a:xfrm>
            <a:off x="2692300" y="1916113"/>
            <a:ext cx="1655763" cy="1223962"/>
          </a:xfrm>
          <a:prstGeom prst="rect">
            <a:avLst/>
          </a:prstGeom>
          <a:solidFill>
            <a:srgbClr val="FFFFFF"/>
          </a:solidFill>
          <a:ln w="9525">
            <a:solidFill>
              <a:srgbClr val="000000"/>
            </a:solidFill>
            <a:miter lim="800000"/>
            <a:headEnd/>
            <a:tailEnd/>
          </a:ln>
        </p:spPr>
        <p:txBody>
          <a:bodyPr lIns="0" tIns="0" rIns="0" bIns="0"/>
          <a:lstStyle/>
          <a:p>
            <a:pPr algn="ctr"/>
            <a:r>
              <a:rPr kumimoji="1" lang="en-US" altLang="zh-TW" sz="2400" dirty="0">
                <a:latin typeface="Times New Roman" pitchFamily="18" charset="0"/>
                <a:ea typeface="PMingLiU" pitchFamily="18" charset="-120"/>
              </a:rPr>
              <a:t>Student Knowledge (</a:t>
            </a:r>
            <a:r>
              <a:rPr kumimoji="1" lang="en-US" altLang="zh-TW" sz="2400" dirty="0" err="1" smtClean="0">
                <a:latin typeface="Times New Roman" pitchFamily="18" charset="0"/>
                <a:ea typeface="PMingLiU" pitchFamily="18" charset="-120"/>
              </a:rPr>
              <a:t>K</a:t>
            </a:r>
            <a:r>
              <a:rPr kumimoji="1" lang="en-US" altLang="zh-TW" sz="2400" baseline="-25000" dirty="0" err="1" smtClean="0">
                <a:latin typeface="Times New Roman" pitchFamily="18" charset="0"/>
                <a:ea typeface="PMingLiU" pitchFamily="18" charset="-120"/>
              </a:rPr>
              <a:t>i</a:t>
            </a:r>
            <a:r>
              <a:rPr kumimoji="1" lang="en-US" altLang="zh-TW" sz="2400" dirty="0" smtClean="0">
                <a:latin typeface="Times New Roman" pitchFamily="18" charset="0"/>
                <a:ea typeface="PMingLiU" pitchFamily="18" charset="-120"/>
              </a:rPr>
              <a:t>)</a:t>
            </a:r>
            <a:endParaRPr kumimoji="1" lang="en-US" sz="2400" dirty="0">
              <a:ea typeface="PMingLiU" pitchFamily="18" charset="-120"/>
            </a:endParaRPr>
          </a:p>
        </p:txBody>
      </p:sp>
      <p:sp>
        <p:nvSpPr>
          <p:cNvPr id="27653" name="Line 5"/>
          <p:cNvSpPr>
            <a:spLocks noChangeShapeType="1"/>
          </p:cNvSpPr>
          <p:nvPr/>
        </p:nvSpPr>
        <p:spPr bwMode="auto">
          <a:xfrm>
            <a:off x="4492525" y="2492375"/>
            <a:ext cx="1800225" cy="0"/>
          </a:xfrm>
          <a:prstGeom prst="line">
            <a:avLst/>
          </a:prstGeom>
          <a:noFill/>
          <a:ln w="25400">
            <a:solidFill>
              <a:srgbClr val="000000"/>
            </a:solidFill>
            <a:prstDash val="solid"/>
            <a:round/>
            <a:headEnd/>
            <a:tailEnd type="triangle" w="lg" len="lg"/>
          </a:ln>
        </p:spPr>
        <p:txBody>
          <a:bodyPr/>
          <a:lstStyle/>
          <a:p>
            <a:endParaRPr lang="en-US"/>
          </a:p>
        </p:txBody>
      </p:sp>
      <p:sp>
        <p:nvSpPr>
          <p:cNvPr id="27660" name="Line 12"/>
          <p:cNvSpPr>
            <a:spLocks noChangeShapeType="1"/>
          </p:cNvSpPr>
          <p:nvPr/>
        </p:nvSpPr>
        <p:spPr bwMode="auto">
          <a:xfrm>
            <a:off x="8092975" y="2492375"/>
            <a:ext cx="936625" cy="0"/>
          </a:xfrm>
          <a:prstGeom prst="line">
            <a:avLst/>
          </a:prstGeom>
          <a:noFill/>
          <a:ln w="25400">
            <a:solidFill>
              <a:srgbClr val="000000"/>
            </a:solidFill>
            <a:prstDash val="dash"/>
            <a:round/>
            <a:headEnd/>
            <a:tailEnd type="triangle" w="lg" len="lg"/>
          </a:ln>
        </p:spPr>
        <p:txBody>
          <a:bodyPr/>
          <a:lstStyle/>
          <a:p>
            <a:endParaRPr lang="en-US"/>
          </a:p>
        </p:txBody>
      </p:sp>
      <p:sp>
        <p:nvSpPr>
          <p:cNvPr id="27661" name="Rectangle 13"/>
          <p:cNvSpPr>
            <a:spLocks noChangeArrowheads="1"/>
          </p:cNvSpPr>
          <p:nvPr/>
        </p:nvSpPr>
        <p:spPr bwMode="auto">
          <a:xfrm>
            <a:off x="6329263" y="1916113"/>
            <a:ext cx="1655763" cy="1223962"/>
          </a:xfrm>
          <a:prstGeom prst="rect">
            <a:avLst/>
          </a:prstGeom>
          <a:solidFill>
            <a:srgbClr val="FFFFFF"/>
          </a:solidFill>
          <a:ln w="9525">
            <a:solidFill>
              <a:srgbClr val="000000"/>
            </a:solidFill>
            <a:miter lim="800000"/>
            <a:headEnd/>
            <a:tailEnd/>
          </a:ln>
        </p:spPr>
        <p:txBody>
          <a:bodyPr lIns="0" tIns="0" rIns="0" bIns="0"/>
          <a:lstStyle/>
          <a:p>
            <a:pPr algn="ctr"/>
            <a:r>
              <a:rPr kumimoji="1" lang="en-US" altLang="zh-TW" sz="2400" dirty="0">
                <a:latin typeface="Times New Roman" pitchFamily="18" charset="0"/>
                <a:ea typeface="PMingLiU" pitchFamily="18" charset="-120"/>
              </a:rPr>
              <a:t>Student Knowledge (</a:t>
            </a:r>
            <a:r>
              <a:rPr kumimoji="1" lang="en-US" altLang="zh-TW" sz="2400" dirty="0" smtClean="0">
                <a:latin typeface="Times New Roman" pitchFamily="18" charset="0"/>
                <a:ea typeface="PMingLiU" pitchFamily="18" charset="-120"/>
              </a:rPr>
              <a:t>K</a:t>
            </a:r>
            <a:r>
              <a:rPr kumimoji="1" lang="en-US" altLang="zh-TW" sz="2400" baseline="-25000" dirty="0" smtClean="0">
                <a:latin typeface="Times New Roman" pitchFamily="18" charset="0"/>
                <a:ea typeface="PMingLiU" pitchFamily="18" charset="-120"/>
              </a:rPr>
              <a:t>i+1</a:t>
            </a:r>
            <a:r>
              <a:rPr kumimoji="1" lang="en-US" altLang="zh-TW" sz="2400" dirty="0" smtClean="0">
                <a:latin typeface="Times New Roman" pitchFamily="18" charset="0"/>
                <a:ea typeface="PMingLiU" pitchFamily="18" charset="-120"/>
              </a:rPr>
              <a:t>)</a:t>
            </a:r>
            <a:endParaRPr kumimoji="1" lang="en-US" sz="2400" dirty="0">
              <a:ea typeface="PMingLiU" pitchFamily="18" charset="-120"/>
            </a:endParaRPr>
          </a:p>
        </p:txBody>
      </p:sp>
      <p:sp>
        <p:nvSpPr>
          <p:cNvPr id="16" name="Text Box 11"/>
          <p:cNvSpPr txBox="1">
            <a:spLocks noChangeArrowheads="1"/>
          </p:cNvSpPr>
          <p:nvPr/>
        </p:nvSpPr>
        <p:spPr bwMode="auto">
          <a:xfrm>
            <a:off x="23750" y="2101817"/>
            <a:ext cx="1128960" cy="649288"/>
          </a:xfrm>
          <a:prstGeom prst="rect">
            <a:avLst/>
          </a:prstGeom>
          <a:solidFill>
            <a:srgbClr val="FFFFFF"/>
          </a:solidFill>
          <a:ln w="9525">
            <a:noFill/>
            <a:miter lim="800000"/>
            <a:headEnd/>
            <a:tailEnd/>
          </a:ln>
        </p:spPr>
        <p:txBody>
          <a:bodyPr/>
          <a:lstStyle/>
          <a:p>
            <a:pPr algn="ctr"/>
            <a:r>
              <a:rPr kumimoji="1" lang="en-US" altLang="zh-TW" sz="2400" i="1" dirty="0" smtClean="0">
                <a:solidFill>
                  <a:srgbClr val="FF0000"/>
                </a:solidFill>
                <a:latin typeface="Times New Roman" pitchFamily="18" charset="0"/>
                <a:ea typeface="PMingLiU" pitchFamily="18" charset="-120"/>
              </a:rPr>
              <a:t>Knew</a:t>
            </a:r>
          </a:p>
          <a:p>
            <a:pPr algn="ctr"/>
            <a:r>
              <a:rPr kumimoji="1" lang="en-US" altLang="zh-TW" sz="2400" dirty="0" smtClean="0">
                <a:latin typeface="Times New Roman" pitchFamily="18" charset="0"/>
                <a:ea typeface="PMingLiU" pitchFamily="18" charset="-120"/>
              </a:rPr>
              <a:t>(K</a:t>
            </a:r>
            <a:r>
              <a:rPr kumimoji="1" lang="en-US" altLang="zh-TW" sz="2400" baseline="-25000" dirty="0" smtClean="0">
                <a:latin typeface="Times New Roman" pitchFamily="18" charset="0"/>
                <a:ea typeface="PMingLiU" pitchFamily="18" charset="-120"/>
              </a:rPr>
              <a:t>0</a:t>
            </a:r>
            <a:r>
              <a:rPr kumimoji="1" lang="en-US" altLang="zh-TW" sz="2400" dirty="0" smtClean="0">
                <a:latin typeface="Times New Roman" pitchFamily="18" charset="0"/>
                <a:ea typeface="PMingLiU" pitchFamily="18" charset="-120"/>
              </a:rPr>
              <a:t>)</a:t>
            </a:r>
            <a:endParaRPr kumimoji="1" lang="en-US" altLang="zh-TW" sz="2400" dirty="0" smtClean="0">
              <a:solidFill>
                <a:srgbClr val="FF0000"/>
              </a:solidFill>
              <a:latin typeface="Times New Roman" pitchFamily="18" charset="0"/>
              <a:ea typeface="PMingLiU" pitchFamily="18" charset="-120"/>
            </a:endParaRPr>
          </a:p>
          <a:p>
            <a:pPr algn="ctr"/>
            <a:endParaRPr kumimoji="1" lang="en-US" altLang="zh-TW" sz="2400" i="1" dirty="0" smtClean="0">
              <a:solidFill>
                <a:srgbClr val="FF0000"/>
              </a:solidFill>
              <a:latin typeface="Times New Roman" pitchFamily="18" charset="0"/>
              <a:ea typeface="PMingLiU" pitchFamily="18" charset="-120"/>
            </a:endParaRPr>
          </a:p>
        </p:txBody>
      </p:sp>
      <p:sp>
        <p:nvSpPr>
          <p:cNvPr id="24" name="Line 6"/>
          <p:cNvSpPr>
            <a:spLocks noChangeShapeType="1"/>
          </p:cNvSpPr>
          <p:nvPr/>
        </p:nvSpPr>
        <p:spPr bwMode="auto">
          <a:xfrm>
            <a:off x="7169019" y="3213099"/>
            <a:ext cx="0" cy="1828800"/>
          </a:xfrm>
          <a:prstGeom prst="line">
            <a:avLst/>
          </a:prstGeom>
          <a:noFill/>
          <a:ln w="25400">
            <a:solidFill>
              <a:srgbClr val="000000"/>
            </a:solidFill>
            <a:round/>
            <a:headEnd/>
            <a:tailEnd type="triangle" w="lg" len="lg"/>
          </a:ln>
        </p:spPr>
        <p:txBody>
          <a:bodyPr/>
          <a:lstStyle/>
          <a:p>
            <a:endParaRPr lang="en-US"/>
          </a:p>
        </p:txBody>
      </p:sp>
      <p:grpSp>
        <p:nvGrpSpPr>
          <p:cNvPr id="2" name="Group 24"/>
          <p:cNvGrpSpPr/>
          <p:nvPr/>
        </p:nvGrpSpPr>
        <p:grpSpPr>
          <a:xfrm>
            <a:off x="2704969" y="5173313"/>
            <a:ext cx="5296694" cy="1223962"/>
            <a:chOff x="2704969" y="4437063"/>
            <a:chExt cx="5296694" cy="1223962"/>
          </a:xfrm>
        </p:grpSpPr>
        <p:sp>
          <p:nvSpPr>
            <p:cNvPr id="26" name="Rectangle 7"/>
            <p:cNvSpPr>
              <a:spLocks noChangeArrowheads="1"/>
            </p:cNvSpPr>
            <p:nvPr/>
          </p:nvSpPr>
          <p:spPr bwMode="auto">
            <a:xfrm>
              <a:off x="2704969" y="4437063"/>
              <a:ext cx="1655064" cy="1223962"/>
            </a:xfrm>
            <a:prstGeom prst="rect">
              <a:avLst/>
            </a:prstGeom>
            <a:solidFill>
              <a:srgbClr val="C0C0C0"/>
            </a:solidFill>
            <a:ln w="9525">
              <a:solidFill>
                <a:srgbClr val="000000"/>
              </a:solidFill>
              <a:miter lim="800000"/>
              <a:headEnd/>
              <a:tailEnd/>
            </a:ln>
          </p:spPr>
          <p:txBody>
            <a:bodyPr lIns="0" tIns="0" rIns="0" bIns="0"/>
            <a:lstStyle/>
            <a:p>
              <a:pPr algn="ctr"/>
              <a:r>
                <a:rPr kumimoji="1" lang="en-US" altLang="zh-TW" sz="2400" dirty="0">
                  <a:latin typeface="Times New Roman" pitchFamily="18" charset="0"/>
                  <a:ea typeface="PMingLiU" pitchFamily="18" charset="-120"/>
                </a:rPr>
                <a:t>Student Performance (</a:t>
              </a:r>
              <a:r>
                <a:rPr kumimoji="1" lang="en-US" altLang="zh-TW" sz="2400" dirty="0" err="1" smtClean="0">
                  <a:latin typeface="Times New Roman" pitchFamily="18" charset="0"/>
                  <a:ea typeface="PMingLiU" pitchFamily="18" charset="-120"/>
                </a:rPr>
                <a:t>C</a:t>
              </a:r>
              <a:r>
                <a:rPr kumimoji="1" lang="en-US" altLang="zh-TW" sz="2400" baseline="-25000" dirty="0" err="1" smtClean="0">
                  <a:latin typeface="Times New Roman" pitchFamily="18" charset="0"/>
                  <a:ea typeface="PMingLiU" pitchFamily="18" charset="-120"/>
                </a:rPr>
                <a:t>i</a:t>
              </a:r>
              <a:r>
                <a:rPr kumimoji="1" lang="en-US" altLang="zh-TW" sz="2400" dirty="0" smtClean="0">
                  <a:latin typeface="Times New Roman" pitchFamily="18" charset="0"/>
                  <a:ea typeface="PMingLiU" pitchFamily="18" charset="-120"/>
                </a:rPr>
                <a:t>)</a:t>
              </a:r>
              <a:endParaRPr kumimoji="1" lang="en-US" sz="2400" dirty="0">
                <a:ea typeface="PMingLiU" pitchFamily="18" charset="-120"/>
              </a:endParaRPr>
            </a:p>
          </p:txBody>
        </p:sp>
        <p:sp>
          <p:nvSpPr>
            <p:cNvPr id="27" name="Rectangle 8"/>
            <p:cNvSpPr>
              <a:spLocks noChangeArrowheads="1"/>
            </p:cNvSpPr>
            <p:nvPr/>
          </p:nvSpPr>
          <p:spPr bwMode="auto">
            <a:xfrm>
              <a:off x="6336375" y="4437063"/>
              <a:ext cx="1665288" cy="1223962"/>
            </a:xfrm>
            <a:prstGeom prst="rect">
              <a:avLst/>
            </a:prstGeom>
            <a:solidFill>
              <a:srgbClr val="C0C0C0"/>
            </a:solidFill>
            <a:ln w="9525">
              <a:solidFill>
                <a:srgbClr val="000000"/>
              </a:solidFill>
              <a:miter lim="800000"/>
              <a:headEnd/>
              <a:tailEnd/>
            </a:ln>
          </p:spPr>
          <p:txBody>
            <a:bodyPr lIns="0" tIns="0" rIns="0" bIns="0"/>
            <a:lstStyle/>
            <a:p>
              <a:pPr algn="ctr"/>
              <a:r>
                <a:rPr kumimoji="1" lang="en-US" altLang="zh-TW" sz="2400" dirty="0">
                  <a:latin typeface="Times New Roman" pitchFamily="18" charset="0"/>
                  <a:ea typeface="PMingLiU" pitchFamily="18" charset="-120"/>
                </a:rPr>
                <a:t>Student Performance (</a:t>
              </a:r>
              <a:r>
                <a:rPr kumimoji="1" lang="en-US" altLang="zh-TW" sz="2400" dirty="0" smtClean="0">
                  <a:latin typeface="Times New Roman" pitchFamily="18" charset="0"/>
                  <a:ea typeface="PMingLiU" pitchFamily="18" charset="-120"/>
                </a:rPr>
                <a:t>C</a:t>
              </a:r>
              <a:r>
                <a:rPr kumimoji="1" lang="en-US" altLang="zh-TW" sz="2400" baseline="-25000" dirty="0" smtClean="0">
                  <a:latin typeface="Times New Roman" pitchFamily="18" charset="0"/>
                  <a:ea typeface="PMingLiU" pitchFamily="18" charset="-120"/>
                </a:rPr>
                <a:t>i+1</a:t>
              </a:r>
              <a:r>
                <a:rPr kumimoji="1" lang="en-US" altLang="zh-TW" sz="2400" dirty="0" smtClean="0">
                  <a:latin typeface="Times New Roman" pitchFamily="18" charset="0"/>
                  <a:ea typeface="PMingLiU" pitchFamily="18" charset="-120"/>
                </a:rPr>
                <a:t>)</a:t>
              </a:r>
              <a:endParaRPr kumimoji="1" lang="en-US" sz="2400" dirty="0">
                <a:ea typeface="PMingLiU" pitchFamily="18" charset="-120"/>
              </a:endParaRPr>
            </a:p>
          </p:txBody>
        </p:sp>
      </p:grpSp>
      <p:sp>
        <p:nvSpPr>
          <p:cNvPr id="28" name="Line 9"/>
          <p:cNvSpPr>
            <a:spLocks noChangeShapeType="1"/>
          </p:cNvSpPr>
          <p:nvPr/>
        </p:nvSpPr>
        <p:spPr bwMode="auto">
          <a:xfrm>
            <a:off x="3536818" y="3213099"/>
            <a:ext cx="1588" cy="1828800"/>
          </a:xfrm>
          <a:prstGeom prst="line">
            <a:avLst/>
          </a:prstGeom>
          <a:noFill/>
          <a:ln w="25400">
            <a:solidFill>
              <a:srgbClr val="000000"/>
            </a:solidFill>
            <a:round/>
            <a:headEnd/>
            <a:tailEnd type="triangle" w="lg" len="lg"/>
          </a:ln>
        </p:spPr>
        <p:txBody>
          <a:bodyPr/>
          <a:lstStyle/>
          <a:p>
            <a:endParaRPr lang="en-US"/>
          </a:p>
        </p:txBody>
      </p:sp>
      <p:grpSp>
        <p:nvGrpSpPr>
          <p:cNvPr id="3" name="Group 32"/>
          <p:cNvGrpSpPr/>
          <p:nvPr/>
        </p:nvGrpSpPr>
        <p:grpSpPr>
          <a:xfrm>
            <a:off x="855025" y="2927499"/>
            <a:ext cx="1733796" cy="2564723"/>
            <a:chOff x="855025" y="2927499"/>
            <a:chExt cx="1733796" cy="2564723"/>
          </a:xfrm>
        </p:grpSpPr>
        <p:sp>
          <p:nvSpPr>
            <p:cNvPr id="31" name="Text Box 10"/>
            <p:cNvSpPr txBox="1">
              <a:spLocks noChangeArrowheads="1"/>
            </p:cNvSpPr>
            <p:nvPr/>
          </p:nvSpPr>
          <p:spPr bwMode="auto">
            <a:xfrm>
              <a:off x="855025" y="5023790"/>
              <a:ext cx="1314193" cy="445022"/>
            </a:xfrm>
            <a:prstGeom prst="rect">
              <a:avLst/>
            </a:prstGeom>
            <a:solidFill>
              <a:srgbClr val="FFFFFF"/>
            </a:solidFill>
            <a:ln w="9525">
              <a:noFill/>
              <a:miter lim="800000"/>
              <a:headEnd/>
              <a:tailEnd/>
            </a:ln>
          </p:spPr>
          <p:txBody>
            <a:bodyPr anchor="ctr"/>
            <a:lstStyle/>
            <a:p>
              <a:r>
                <a:rPr kumimoji="1" lang="en-US" altLang="zh-TW" sz="2400" i="1" dirty="0" smtClean="0">
                  <a:solidFill>
                    <a:srgbClr val="FF0000"/>
                  </a:solidFill>
                  <a:latin typeface="Times New Roman" pitchFamily="18" charset="0"/>
                  <a:ea typeface="PMingLiU" pitchFamily="18" charset="-120"/>
                </a:rPr>
                <a:t>Scaffold</a:t>
              </a:r>
              <a:endParaRPr kumimoji="1" lang="en-US" sz="2400" i="1" dirty="0">
                <a:solidFill>
                  <a:srgbClr val="FF0000"/>
                </a:solidFill>
                <a:ea typeface="PMingLiU" pitchFamily="18" charset="-120"/>
              </a:endParaRPr>
            </a:p>
          </p:txBody>
        </p:sp>
        <p:sp>
          <p:nvSpPr>
            <p:cNvPr id="30" name="Text Box 10"/>
            <p:cNvSpPr txBox="1">
              <a:spLocks noChangeArrowheads="1"/>
            </p:cNvSpPr>
            <p:nvPr/>
          </p:nvSpPr>
          <p:spPr bwMode="auto">
            <a:xfrm>
              <a:off x="1223157" y="2997571"/>
              <a:ext cx="936161" cy="386949"/>
            </a:xfrm>
            <a:prstGeom prst="rect">
              <a:avLst/>
            </a:prstGeom>
            <a:solidFill>
              <a:srgbClr val="FFFFFF"/>
            </a:solidFill>
            <a:ln w="9525">
              <a:noFill/>
              <a:miter lim="800000"/>
              <a:headEnd/>
              <a:tailEnd/>
            </a:ln>
          </p:spPr>
          <p:txBody>
            <a:bodyPr anchor="ctr"/>
            <a:lstStyle/>
            <a:p>
              <a:r>
                <a:rPr kumimoji="1" lang="en-US" altLang="zh-TW" sz="2400" i="1" dirty="0" smtClean="0">
                  <a:solidFill>
                    <a:srgbClr val="FF0000"/>
                  </a:solidFill>
                  <a:latin typeface="Times New Roman" pitchFamily="18" charset="0"/>
                  <a:ea typeface="PMingLiU" pitchFamily="18" charset="-120"/>
                </a:rPr>
                <a:t>Teach</a:t>
              </a:r>
              <a:endParaRPr kumimoji="1" lang="en-US" sz="2400" i="1" dirty="0">
                <a:solidFill>
                  <a:srgbClr val="FF0000"/>
                </a:solidFill>
                <a:ea typeface="PMingLiU" pitchFamily="18" charset="-120"/>
              </a:endParaRPr>
            </a:p>
          </p:txBody>
        </p:sp>
        <p:sp>
          <p:nvSpPr>
            <p:cNvPr id="17" name="Line 8"/>
            <p:cNvSpPr>
              <a:spLocks noChangeAspect="1" noChangeShapeType="1"/>
            </p:cNvSpPr>
            <p:nvPr/>
          </p:nvSpPr>
          <p:spPr bwMode="auto">
            <a:xfrm flipV="1">
              <a:off x="1840675" y="2927499"/>
              <a:ext cx="748146" cy="595398"/>
            </a:xfrm>
            <a:prstGeom prst="line">
              <a:avLst/>
            </a:prstGeom>
            <a:noFill/>
            <a:ln w="25400">
              <a:solidFill>
                <a:schemeClr val="tx1"/>
              </a:solidFill>
              <a:round/>
              <a:headEnd/>
              <a:tailEnd type="triangle" w="lg" len="lg"/>
            </a:ln>
          </p:spPr>
          <p:txBody>
            <a:bodyPr/>
            <a:lstStyle/>
            <a:p>
              <a:endParaRPr lang="en-US"/>
            </a:p>
          </p:txBody>
        </p:sp>
        <p:sp>
          <p:nvSpPr>
            <p:cNvPr id="19" name="Rectangle 19"/>
            <p:cNvSpPr>
              <a:spLocks noChangeArrowheads="1"/>
            </p:cNvSpPr>
            <p:nvPr/>
          </p:nvSpPr>
          <p:spPr bwMode="auto">
            <a:xfrm>
              <a:off x="1327731" y="3593289"/>
              <a:ext cx="1081087" cy="1223962"/>
            </a:xfrm>
            <a:prstGeom prst="rect">
              <a:avLst/>
            </a:prstGeom>
            <a:solidFill>
              <a:srgbClr val="C0C0C0"/>
            </a:solidFill>
            <a:ln w="9525">
              <a:solidFill>
                <a:schemeClr val="accent2"/>
              </a:solidFill>
              <a:miter lim="800000"/>
              <a:headEnd/>
              <a:tailEnd/>
            </a:ln>
          </p:spPr>
          <p:txBody>
            <a:bodyPr lIns="0" tIns="0" rIns="0" bIns="0"/>
            <a:lstStyle/>
            <a:p>
              <a:pPr algn="ctr"/>
              <a:r>
                <a:rPr kumimoji="1" lang="en-US" altLang="zh-TW" sz="2400" dirty="0">
                  <a:latin typeface="Times New Roman" pitchFamily="18" charset="0"/>
                  <a:ea typeface="PMingLiU" pitchFamily="18" charset="-120"/>
                </a:rPr>
                <a:t>Tutor</a:t>
              </a:r>
              <a:r>
                <a:rPr kumimoji="1" lang="en-US" altLang="zh-TW" sz="2400" dirty="0">
                  <a:solidFill>
                    <a:schemeClr val="accent2"/>
                  </a:solidFill>
                  <a:latin typeface="Times New Roman" pitchFamily="18" charset="0"/>
                  <a:ea typeface="PMingLiU" pitchFamily="18" charset="-120"/>
                </a:rPr>
                <a:t> </a:t>
              </a:r>
              <a:r>
                <a:rPr kumimoji="1" lang="en-US" altLang="zh-TW" sz="2400" dirty="0">
                  <a:latin typeface="Times New Roman" pitchFamily="18" charset="0"/>
                  <a:ea typeface="PMingLiU" pitchFamily="18" charset="-120"/>
                </a:rPr>
                <a:t>Help </a:t>
              </a:r>
              <a:endParaRPr kumimoji="1" lang="en-US" altLang="zh-TW" sz="2400" dirty="0" smtClean="0">
                <a:latin typeface="Times New Roman" pitchFamily="18" charset="0"/>
                <a:ea typeface="PMingLiU" pitchFamily="18" charset="-120"/>
              </a:endParaRPr>
            </a:p>
            <a:p>
              <a:pPr algn="ctr"/>
              <a:r>
                <a:rPr kumimoji="1" lang="en-US" altLang="zh-TW" sz="2400" dirty="0" smtClean="0">
                  <a:latin typeface="Times New Roman" pitchFamily="18" charset="0"/>
                  <a:ea typeface="PMingLiU" pitchFamily="18" charset="-120"/>
                </a:rPr>
                <a:t>(H</a:t>
              </a:r>
              <a:r>
                <a:rPr kumimoji="1" lang="en-US" altLang="zh-TW" sz="2400" baseline="-25000" dirty="0" smtClean="0">
                  <a:latin typeface="Times New Roman" pitchFamily="18" charset="0"/>
                  <a:ea typeface="PMingLiU" pitchFamily="18" charset="-120"/>
                </a:rPr>
                <a:t>i</a:t>
              </a:r>
              <a:r>
                <a:rPr kumimoji="1" lang="en-US" altLang="zh-TW" sz="2400" dirty="0" smtClean="0">
                  <a:latin typeface="Times New Roman" pitchFamily="18" charset="0"/>
                  <a:ea typeface="PMingLiU" pitchFamily="18" charset="-120"/>
                </a:rPr>
                <a:t>)</a:t>
              </a:r>
              <a:endParaRPr kumimoji="1" lang="en-US" sz="2400" dirty="0">
                <a:ea typeface="PMingLiU" pitchFamily="18" charset="-120"/>
              </a:endParaRPr>
            </a:p>
          </p:txBody>
        </p:sp>
        <p:sp>
          <p:nvSpPr>
            <p:cNvPr id="32" name="Line 8"/>
            <p:cNvSpPr>
              <a:spLocks noChangeAspect="1" noChangeShapeType="1"/>
            </p:cNvSpPr>
            <p:nvPr/>
          </p:nvSpPr>
          <p:spPr bwMode="auto">
            <a:xfrm>
              <a:off x="1840675" y="4896824"/>
              <a:ext cx="748146" cy="595398"/>
            </a:xfrm>
            <a:prstGeom prst="line">
              <a:avLst/>
            </a:prstGeom>
            <a:noFill/>
            <a:ln w="25400">
              <a:solidFill>
                <a:schemeClr val="tx1"/>
              </a:solidFill>
              <a:round/>
              <a:headEnd/>
              <a:tailEnd type="triangle" w="lg" len="lg"/>
            </a:ln>
          </p:spPr>
          <p:txBody>
            <a:bodyPr/>
            <a:lstStyle/>
            <a:p>
              <a:endParaRPr lang="en-US"/>
            </a:p>
          </p:txBody>
        </p:sp>
      </p:grpSp>
      <p:sp>
        <p:nvSpPr>
          <p:cNvPr id="27652" name="Line 4"/>
          <p:cNvSpPr>
            <a:spLocks noChangeShapeType="1"/>
          </p:cNvSpPr>
          <p:nvPr/>
        </p:nvSpPr>
        <p:spPr bwMode="auto">
          <a:xfrm>
            <a:off x="126838" y="2492375"/>
            <a:ext cx="2514600" cy="0"/>
          </a:xfrm>
          <a:prstGeom prst="line">
            <a:avLst/>
          </a:prstGeom>
          <a:noFill/>
          <a:ln w="25400">
            <a:solidFill>
              <a:srgbClr val="000000"/>
            </a:solidFill>
            <a:prstDash val="dash"/>
            <a:round/>
            <a:headEnd/>
            <a:tailEnd type="triangle" w="lg" len="lg"/>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0001" y="0"/>
            <a:ext cx="9144000" cy="1143000"/>
          </a:xfrm>
        </p:spPr>
        <p:txBody>
          <a:bodyPr anchor="t"/>
          <a:lstStyle/>
          <a:p>
            <a:r>
              <a:rPr lang="en-US" dirty="0" smtClean="0"/>
              <a:t>    Does help </a:t>
            </a:r>
            <a:r>
              <a:rPr lang="en-US" dirty="0" err="1" smtClean="0"/>
              <a:t>help</a:t>
            </a:r>
            <a:r>
              <a:rPr lang="en-US" dirty="0" smtClean="0"/>
              <a:t>?</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smtClean="0"/>
              <a:t>Initial knowledge effect</a:t>
            </a:r>
            <a:endParaRPr lang="en-US" dirty="0"/>
          </a:p>
        </p:txBody>
      </p:sp>
      <p:graphicFrame>
        <p:nvGraphicFramePr>
          <p:cNvPr id="22" name="Group 3"/>
          <p:cNvGraphicFramePr>
            <a:graphicFrameLocks noGrp="1"/>
          </p:cNvGraphicFramePr>
          <p:nvPr>
            <p:ph idx="1"/>
          </p:nvPr>
        </p:nvGraphicFramePr>
        <p:xfrm>
          <a:off x="827088" y="2538325"/>
          <a:ext cx="6130925" cy="2286000"/>
        </p:xfrm>
        <a:graphic>
          <a:graphicData uri="http://schemas.openxmlformats.org/drawingml/2006/table">
            <a:tbl>
              <a:tblPr/>
              <a:tblGrid>
                <a:gridCol w="2016125"/>
                <a:gridCol w="2057400"/>
                <a:gridCol w="2057400"/>
              </a:tblGrid>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dirty="0" smtClean="0">
                        <a:ln>
                          <a:noFill/>
                        </a:ln>
                        <a:solidFill>
                          <a:srgbClr val="FF0000"/>
                        </a:solidFill>
                        <a:effectLst/>
                        <a:latin typeface="+mn-lt"/>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No help given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Help given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Already know</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0.660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0.278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Learn</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0.083</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Guess</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0.655</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0.944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Slip</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0.058</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2"/>
          <p:cNvGrpSpPr>
            <a:grpSpLocks/>
          </p:cNvGrpSpPr>
          <p:nvPr/>
        </p:nvGrpSpPr>
        <p:grpSpPr bwMode="auto">
          <a:xfrm>
            <a:off x="4811651" y="3099976"/>
            <a:ext cx="215900" cy="288925"/>
            <a:chOff x="4105" y="1661"/>
            <a:chExt cx="136" cy="182"/>
          </a:xfrm>
        </p:grpSpPr>
        <p:sp>
          <p:nvSpPr>
            <p:cNvPr id="33" name="Line 33"/>
            <p:cNvSpPr>
              <a:spLocks noChangeShapeType="1"/>
            </p:cNvSpPr>
            <p:nvPr/>
          </p:nvSpPr>
          <p:spPr bwMode="auto">
            <a:xfrm flipH="1">
              <a:off x="4105" y="1752"/>
              <a:ext cx="136" cy="91"/>
            </a:xfrm>
            <a:prstGeom prst="line">
              <a:avLst/>
            </a:prstGeom>
            <a:noFill/>
            <a:ln w="38100">
              <a:solidFill>
                <a:srgbClr val="FF0000"/>
              </a:solidFill>
              <a:round/>
              <a:headEnd/>
              <a:tailEnd/>
            </a:ln>
            <a:effectLst/>
          </p:spPr>
          <p:txBody>
            <a:bodyPr wrap="none" anchor="ctr"/>
            <a:lstStyle/>
            <a:p>
              <a:endParaRPr lang="en-US"/>
            </a:p>
          </p:txBody>
        </p:sp>
        <p:sp>
          <p:nvSpPr>
            <p:cNvPr id="34" name="Line 34"/>
            <p:cNvSpPr>
              <a:spLocks noChangeShapeType="1"/>
            </p:cNvSpPr>
            <p:nvPr/>
          </p:nvSpPr>
          <p:spPr bwMode="auto">
            <a:xfrm>
              <a:off x="4105" y="1661"/>
              <a:ext cx="136" cy="90"/>
            </a:xfrm>
            <a:prstGeom prst="line">
              <a:avLst/>
            </a:prstGeom>
            <a:noFill/>
            <a:ln w="38100">
              <a:solidFill>
                <a:srgbClr val="FF0000"/>
              </a:solidFill>
              <a:round/>
              <a:headEnd/>
              <a:tailEnd/>
            </a:ln>
            <a:effectLst/>
          </p:spPr>
          <p:txBody>
            <a:bodyPr wrap="none" anchor="ctr"/>
            <a:lstStyle/>
            <a:p>
              <a:endParaRPr lang="en-US"/>
            </a:p>
          </p:txBody>
        </p:sp>
      </p:grpSp>
      <p:sp>
        <p:nvSpPr>
          <p:cNvPr id="35" name="Text Placeholder 34"/>
          <p:cNvSpPr>
            <a:spLocks noGrp="1"/>
          </p:cNvSpPr>
          <p:nvPr>
            <p:ph type="body" idx="4294967295"/>
          </p:nvPr>
        </p:nvSpPr>
        <p:spPr>
          <a:xfrm>
            <a:off x="381000" y="1371600"/>
            <a:ext cx="8763000" cy="4114800"/>
          </a:xfrm>
        </p:spPr>
        <p:txBody>
          <a:bodyPr/>
          <a:lstStyle/>
          <a:p>
            <a:r>
              <a:rPr lang="en-US" dirty="0" smtClean="0"/>
              <a:t>Students</a:t>
            </a:r>
            <a:r>
              <a:rPr lang="en-US" baseline="0" dirty="0" smtClean="0"/>
              <a:t> likelier to get help on unknown words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0001" y="0"/>
            <a:ext cx="9144000" cy="1143000"/>
          </a:xfrm>
        </p:spPr>
        <p:txBody>
          <a:bodyPr anchor="t"/>
          <a:lstStyle/>
          <a:p>
            <a:r>
              <a:rPr lang="en-US" dirty="0" smtClean="0"/>
              <a:t>    </a:t>
            </a:r>
            <a:r>
              <a:rPr lang="en-US" dirty="0"/>
              <a:t>Does help </a:t>
            </a:r>
            <a:r>
              <a:rPr lang="en-US" dirty="0" err="1"/>
              <a:t>help</a:t>
            </a:r>
            <a:r>
              <a:rPr lang="en-US" dirty="0" smtClean="0"/>
              <a:t>?</a:t>
            </a:r>
            <a:r>
              <a:rPr lang="en-US" dirty="0" smtClean="0">
                <a:solidFill>
                  <a:schemeClr val="tx1"/>
                </a:solidFill>
              </a:rPr>
              <a:t/>
            </a:r>
            <a:br>
              <a:rPr lang="en-US" dirty="0" smtClean="0">
                <a:solidFill>
                  <a:schemeClr val="tx1"/>
                </a:solidFill>
              </a:rPr>
            </a:br>
            <a:r>
              <a:rPr lang="en-US" dirty="0" smtClean="0"/>
              <a:t>    Teaching effect</a:t>
            </a:r>
            <a:endParaRPr lang="en-US" sz="3200" dirty="0"/>
          </a:p>
        </p:txBody>
      </p:sp>
      <p:sp>
        <p:nvSpPr>
          <p:cNvPr id="8" name="Content Placeholder 7"/>
          <p:cNvSpPr>
            <a:spLocks noGrp="1"/>
          </p:cNvSpPr>
          <p:nvPr>
            <p:ph idx="1"/>
          </p:nvPr>
        </p:nvSpPr>
        <p:spPr/>
        <p:txBody>
          <a:bodyPr/>
          <a:lstStyle/>
          <a:p>
            <a:r>
              <a:rPr lang="en-US" sz="3200" dirty="0" smtClean="0"/>
              <a:t>Students likelier</a:t>
            </a:r>
            <a:r>
              <a:rPr lang="en-US" sz="3200" baseline="0" dirty="0" smtClean="0"/>
              <a:t> to learn when get help</a:t>
            </a:r>
          </a:p>
          <a:p>
            <a:pPr lvl="1"/>
            <a:r>
              <a:rPr lang="en-US" dirty="0" smtClean="0"/>
              <a:t>Help</a:t>
            </a:r>
            <a:r>
              <a:rPr lang="en-US" baseline="0" dirty="0" smtClean="0"/>
              <a:t> helps!</a:t>
            </a:r>
            <a:endParaRPr lang="en-US" dirty="0"/>
          </a:p>
        </p:txBody>
      </p:sp>
      <p:grpSp>
        <p:nvGrpSpPr>
          <p:cNvPr id="2" name="Group 13"/>
          <p:cNvGrpSpPr/>
          <p:nvPr/>
        </p:nvGrpSpPr>
        <p:grpSpPr>
          <a:xfrm>
            <a:off x="827088" y="2538325"/>
            <a:ext cx="6130925" cy="2286000"/>
            <a:chOff x="827088" y="2538325"/>
            <a:chExt cx="6130925" cy="2286000"/>
          </a:xfrm>
        </p:grpSpPr>
        <p:graphicFrame>
          <p:nvGraphicFramePr>
            <p:cNvPr id="9" name="Group 3"/>
            <p:cNvGraphicFramePr>
              <a:graphicFrameLocks/>
            </p:cNvGraphicFramePr>
            <p:nvPr/>
          </p:nvGraphicFramePr>
          <p:xfrm>
            <a:off x="827088" y="2538325"/>
            <a:ext cx="6130925" cy="2286000"/>
          </p:xfrm>
          <a:graphic>
            <a:graphicData uri="http://schemas.openxmlformats.org/drawingml/2006/table">
              <a:tbl>
                <a:tblPr/>
                <a:tblGrid>
                  <a:gridCol w="2016125"/>
                  <a:gridCol w="2057400"/>
                  <a:gridCol w="2057400"/>
                </a:tblGrid>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dirty="0" smtClean="0">
                          <a:ln>
                            <a:noFill/>
                          </a:ln>
                          <a:solidFill>
                            <a:srgbClr val="FF0000"/>
                          </a:solidFill>
                          <a:effectLst/>
                          <a:latin typeface="+mn-lt"/>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No help given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Help given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Already know</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0.660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0.278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Learn</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0.083</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Guess</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0.655</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0.944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Slip</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0.058</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 name="Group 34"/>
            <p:cNvGrpSpPr>
              <a:grpSpLocks/>
            </p:cNvGrpSpPr>
            <p:nvPr/>
          </p:nvGrpSpPr>
          <p:grpSpPr bwMode="auto">
            <a:xfrm>
              <a:off x="4787900" y="3555915"/>
              <a:ext cx="215900" cy="287337"/>
              <a:chOff x="4105" y="1649"/>
              <a:chExt cx="136" cy="181"/>
            </a:xfrm>
          </p:grpSpPr>
          <p:sp>
            <p:nvSpPr>
              <p:cNvPr id="12" name="Line 35"/>
              <p:cNvSpPr>
                <a:spLocks noChangeShapeType="1"/>
              </p:cNvSpPr>
              <p:nvPr/>
            </p:nvSpPr>
            <p:spPr bwMode="auto">
              <a:xfrm flipH="1">
                <a:off x="4105" y="1649"/>
                <a:ext cx="136" cy="91"/>
              </a:xfrm>
              <a:prstGeom prst="line">
                <a:avLst/>
              </a:prstGeom>
              <a:noFill/>
              <a:ln w="38100">
                <a:solidFill>
                  <a:srgbClr val="FF0000"/>
                </a:solidFill>
                <a:round/>
                <a:headEnd/>
                <a:tailEnd/>
              </a:ln>
              <a:effectLst/>
            </p:spPr>
            <p:txBody>
              <a:bodyPr wrap="none" anchor="ctr"/>
              <a:lstStyle/>
              <a:p>
                <a:endParaRPr lang="en-US">
                  <a:latin typeface="+mn-lt"/>
                </a:endParaRPr>
              </a:p>
            </p:txBody>
          </p:sp>
          <p:sp>
            <p:nvSpPr>
              <p:cNvPr id="13" name="Line 36"/>
              <p:cNvSpPr>
                <a:spLocks noChangeShapeType="1"/>
              </p:cNvSpPr>
              <p:nvPr/>
            </p:nvSpPr>
            <p:spPr bwMode="auto">
              <a:xfrm>
                <a:off x="4105" y="1740"/>
                <a:ext cx="136" cy="90"/>
              </a:xfrm>
              <a:prstGeom prst="line">
                <a:avLst/>
              </a:prstGeom>
              <a:noFill/>
              <a:ln w="38100">
                <a:solidFill>
                  <a:srgbClr val="FF0000"/>
                </a:solidFill>
                <a:round/>
                <a:headEnd/>
                <a:tailEnd/>
              </a:ln>
              <a:effectLst/>
            </p:spPr>
            <p:txBody>
              <a:bodyPr wrap="none" anchor="ctr"/>
              <a:lstStyle/>
              <a:p>
                <a:endParaRPr lang="en-US">
                  <a:latin typeface="+mn-lt"/>
                </a:endParaRPr>
              </a:p>
            </p:txBody>
          </p:sp>
        </p:gr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0001" y="0"/>
            <a:ext cx="9144000" cy="1143000"/>
          </a:xfrm>
        </p:spPr>
        <p:txBody>
          <a:bodyPr anchor="t"/>
          <a:lstStyle/>
          <a:p>
            <a:r>
              <a:rPr lang="en-US" dirty="0" smtClean="0"/>
              <a:t>    </a:t>
            </a:r>
            <a:r>
              <a:rPr lang="en-US" dirty="0"/>
              <a:t>Does help </a:t>
            </a:r>
            <a:r>
              <a:rPr lang="en-US" dirty="0" err="1"/>
              <a:t>help</a:t>
            </a:r>
            <a:r>
              <a:rPr lang="en-US" dirty="0" smtClean="0"/>
              <a:t>?</a:t>
            </a:r>
            <a:br>
              <a:rPr lang="en-US" dirty="0" smtClean="0"/>
            </a:br>
            <a:r>
              <a:rPr lang="en-US" dirty="0" smtClean="0"/>
              <a:t>    Scaffolding effect</a:t>
            </a:r>
            <a:endParaRPr lang="en-US" sz="3200" dirty="0"/>
          </a:p>
        </p:txBody>
      </p:sp>
      <p:graphicFrame>
        <p:nvGraphicFramePr>
          <p:cNvPr id="11" name="Group 3"/>
          <p:cNvGraphicFramePr>
            <a:graphicFrameLocks noGrp="1"/>
          </p:cNvGraphicFramePr>
          <p:nvPr>
            <p:ph idx="1"/>
          </p:nvPr>
        </p:nvGraphicFramePr>
        <p:xfrm>
          <a:off x="827088" y="2538325"/>
          <a:ext cx="6130925" cy="2286000"/>
        </p:xfrm>
        <a:graphic>
          <a:graphicData uri="http://schemas.openxmlformats.org/drawingml/2006/table">
            <a:tbl>
              <a:tblPr/>
              <a:tblGrid>
                <a:gridCol w="2016125"/>
                <a:gridCol w="2057400"/>
                <a:gridCol w="2057400"/>
              </a:tblGrid>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dirty="0" smtClean="0">
                        <a:ln>
                          <a:noFill/>
                        </a:ln>
                        <a:solidFill>
                          <a:srgbClr val="FF0000"/>
                        </a:solidFill>
                        <a:effectLst/>
                        <a:latin typeface="+mn-lt"/>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No help given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Help given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Already know</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0.660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0.278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Learn</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0.083</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Guess</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0.655</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0.944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1" u="none" strike="noStrike" cap="none" normalizeH="0" baseline="0" dirty="0" smtClean="0">
                          <a:ln>
                            <a:noFill/>
                          </a:ln>
                          <a:solidFill>
                            <a:srgbClr val="FF0000"/>
                          </a:solidFill>
                          <a:effectLst/>
                          <a:latin typeface="+mn-lt"/>
                          <a:ea typeface="PMingLiU" pitchFamily="18" charset="-120"/>
                        </a:rPr>
                        <a:t>Slip</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mn-lt"/>
                          <a:ea typeface="PMingLiU" pitchFamily="18" charset="-120"/>
                        </a:rPr>
                        <a:t>0.058</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PMingLiU" pitchFamily="18" charset="-120"/>
                        </a:rPr>
                        <a:t>0.009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grpSp>
        <p:nvGrpSpPr>
          <p:cNvPr id="2" name="Group 25"/>
          <p:cNvGrpSpPr/>
          <p:nvPr/>
        </p:nvGrpSpPr>
        <p:grpSpPr>
          <a:xfrm>
            <a:off x="4787900" y="3987313"/>
            <a:ext cx="215900" cy="793751"/>
            <a:chOff x="4787900" y="4082313"/>
            <a:chExt cx="215900" cy="793751"/>
          </a:xfrm>
        </p:grpSpPr>
        <p:grpSp>
          <p:nvGrpSpPr>
            <p:cNvPr id="3" name="Group 23"/>
            <p:cNvGrpSpPr/>
            <p:nvPr/>
          </p:nvGrpSpPr>
          <p:grpSpPr>
            <a:xfrm>
              <a:off x="4787900" y="4587138"/>
              <a:ext cx="215900" cy="288926"/>
              <a:chOff x="4787900" y="4587138"/>
              <a:chExt cx="215900" cy="288926"/>
            </a:xfrm>
          </p:grpSpPr>
          <p:sp>
            <p:nvSpPr>
              <p:cNvPr id="16" name="Line 33"/>
              <p:cNvSpPr>
                <a:spLocks noChangeShapeType="1"/>
              </p:cNvSpPr>
              <p:nvPr/>
            </p:nvSpPr>
            <p:spPr bwMode="auto">
              <a:xfrm flipH="1">
                <a:off x="4787900" y="4731601"/>
                <a:ext cx="215900" cy="144463"/>
              </a:xfrm>
              <a:prstGeom prst="line">
                <a:avLst/>
              </a:prstGeom>
              <a:noFill/>
              <a:ln w="38100">
                <a:solidFill>
                  <a:srgbClr val="FF0000"/>
                </a:solidFill>
                <a:round/>
                <a:headEnd/>
                <a:tailEnd/>
              </a:ln>
              <a:effectLst/>
            </p:spPr>
            <p:txBody>
              <a:bodyPr wrap="none" anchor="ctr"/>
              <a:lstStyle/>
              <a:p>
                <a:endParaRPr lang="en-US"/>
              </a:p>
            </p:txBody>
          </p:sp>
          <p:sp>
            <p:nvSpPr>
              <p:cNvPr id="17" name="Line 34"/>
              <p:cNvSpPr>
                <a:spLocks noChangeShapeType="1"/>
              </p:cNvSpPr>
              <p:nvPr/>
            </p:nvSpPr>
            <p:spPr bwMode="auto">
              <a:xfrm>
                <a:off x="4787900" y="4587138"/>
                <a:ext cx="215900" cy="142875"/>
              </a:xfrm>
              <a:prstGeom prst="line">
                <a:avLst/>
              </a:prstGeom>
              <a:noFill/>
              <a:ln w="38100">
                <a:solidFill>
                  <a:srgbClr val="FF0000"/>
                </a:solidFill>
                <a:round/>
                <a:headEnd/>
                <a:tailEnd/>
              </a:ln>
              <a:effectLst/>
            </p:spPr>
            <p:txBody>
              <a:bodyPr wrap="none" anchor="ctr"/>
              <a:lstStyle/>
              <a:p>
                <a:endParaRPr lang="en-US"/>
              </a:p>
            </p:txBody>
          </p:sp>
        </p:grpSp>
        <p:grpSp>
          <p:nvGrpSpPr>
            <p:cNvPr id="4" name="Group 24"/>
            <p:cNvGrpSpPr/>
            <p:nvPr/>
          </p:nvGrpSpPr>
          <p:grpSpPr>
            <a:xfrm>
              <a:off x="4787900" y="4082313"/>
              <a:ext cx="215900" cy="287337"/>
              <a:chOff x="4787900" y="4082313"/>
              <a:chExt cx="215900" cy="287337"/>
            </a:xfrm>
          </p:grpSpPr>
          <p:sp>
            <p:nvSpPr>
              <p:cNvPr id="19" name="Line 36"/>
              <p:cNvSpPr>
                <a:spLocks noChangeShapeType="1"/>
              </p:cNvSpPr>
              <p:nvPr/>
            </p:nvSpPr>
            <p:spPr bwMode="auto">
              <a:xfrm flipH="1">
                <a:off x="4787900" y="4082313"/>
                <a:ext cx="215900" cy="144462"/>
              </a:xfrm>
              <a:prstGeom prst="line">
                <a:avLst/>
              </a:prstGeom>
              <a:noFill/>
              <a:ln w="38100">
                <a:solidFill>
                  <a:srgbClr val="FF0000"/>
                </a:solidFill>
                <a:round/>
                <a:headEnd/>
                <a:tailEnd/>
              </a:ln>
              <a:effectLst/>
            </p:spPr>
            <p:txBody>
              <a:bodyPr wrap="none" anchor="ctr"/>
              <a:lstStyle/>
              <a:p>
                <a:endParaRPr lang="en-US"/>
              </a:p>
            </p:txBody>
          </p:sp>
          <p:sp>
            <p:nvSpPr>
              <p:cNvPr id="20" name="Line 37"/>
              <p:cNvSpPr>
                <a:spLocks noChangeShapeType="1"/>
              </p:cNvSpPr>
              <p:nvPr/>
            </p:nvSpPr>
            <p:spPr bwMode="auto">
              <a:xfrm>
                <a:off x="4787900" y="4226775"/>
                <a:ext cx="215900" cy="142875"/>
              </a:xfrm>
              <a:prstGeom prst="line">
                <a:avLst/>
              </a:prstGeom>
              <a:noFill/>
              <a:ln w="38100">
                <a:solidFill>
                  <a:srgbClr val="FF0000"/>
                </a:solidFill>
                <a:round/>
                <a:headEnd/>
                <a:tailEnd/>
              </a:ln>
              <a:effectLst/>
            </p:spPr>
            <p:txBody>
              <a:bodyPr wrap="none" anchor="ctr"/>
              <a:lstStyle/>
              <a:p>
                <a:endParaRPr lang="en-US"/>
              </a:p>
            </p:txBody>
          </p:sp>
        </p:grpSp>
      </p:grpSp>
      <p:sp>
        <p:nvSpPr>
          <p:cNvPr id="21" name="Text Placeholder 20"/>
          <p:cNvSpPr>
            <a:spLocks noGrp="1"/>
          </p:cNvSpPr>
          <p:nvPr>
            <p:ph type="body" idx="4294967295"/>
          </p:nvPr>
        </p:nvSpPr>
        <p:spPr>
          <a:xfrm>
            <a:off x="381000" y="1371600"/>
            <a:ext cx="8458200" cy="4114800"/>
          </a:xfrm>
        </p:spPr>
        <p:txBody>
          <a:bodyPr/>
          <a:lstStyle/>
          <a:p>
            <a:r>
              <a:rPr lang="en-US" dirty="0" smtClean="0"/>
              <a:t>Students likelier</a:t>
            </a:r>
            <a:r>
              <a:rPr lang="en-US" baseline="0" dirty="0" smtClean="0"/>
              <a:t> to perform correctly with help</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pPr>
              <a:defRPr/>
            </a:pPr>
            <a:endParaRPr lang="en-US"/>
          </a:p>
          <a:p>
            <a:pPr>
              <a:defRPr/>
            </a:pPr>
            <a:fld id="{D6DCE2C9-3E82-4CCC-B142-05E23A667D2B}" type="slidenum">
              <a:rPr lang="en-US"/>
              <a:pPr>
                <a:defRPr/>
              </a:pPr>
              <a:t>24</a:t>
            </a:fld>
            <a:endParaRPr lang="en-US"/>
          </a:p>
        </p:txBody>
      </p:sp>
      <p:sp>
        <p:nvSpPr>
          <p:cNvPr id="26" name="Slide Number Placeholder 4"/>
          <p:cNvSpPr>
            <a:spLocks noGrp="1"/>
          </p:cNvSpPr>
          <p:nvPr>
            <p:ph type="sldNum" sz="quarter" idx="11"/>
          </p:nvPr>
        </p:nvSpPr>
        <p:spPr/>
        <p:txBody>
          <a:bodyPr/>
          <a:lstStyle/>
          <a:p>
            <a:pPr>
              <a:defRPr/>
            </a:pPr>
            <a:fld id="{AAAABFC9-BD76-4348-B8D3-9B28E2E8AA0A}" type="datetime1">
              <a:rPr lang="en-US"/>
              <a:pPr>
                <a:defRPr/>
              </a:pPr>
              <a:t>8/4/2013</a:t>
            </a:fld>
            <a:endParaRPr lang="en-US"/>
          </a:p>
        </p:txBody>
      </p:sp>
      <p:sp>
        <p:nvSpPr>
          <p:cNvPr id="12292" name="Rectangle 2"/>
          <p:cNvSpPr>
            <a:spLocks noGrp="1" noChangeArrowheads="1"/>
          </p:cNvSpPr>
          <p:nvPr>
            <p:ph type="title"/>
          </p:nvPr>
        </p:nvSpPr>
        <p:spPr>
          <a:xfrm>
            <a:off x="327552" y="0"/>
            <a:ext cx="9262763" cy="1143000"/>
          </a:xfrm>
        </p:spPr>
        <p:txBody>
          <a:bodyPr/>
          <a:lstStyle/>
          <a:p>
            <a:pPr algn="ctr" eaLnBrk="1" hangingPunct="1">
              <a:defRPr/>
            </a:pPr>
            <a:r>
              <a:rPr lang="en-US" dirty="0" smtClean="0">
                <a:solidFill>
                  <a:srgbClr val="FF0000"/>
                </a:solidFill>
              </a:rPr>
              <a:t>What help helps? </a:t>
            </a:r>
            <a:br>
              <a:rPr lang="en-US" dirty="0" smtClean="0">
                <a:solidFill>
                  <a:srgbClr val="FF0000"/>
                </a:solidFill>
              </a:rPr>
            </a:br>
            <a:r>
              <a:rPr lang="en-US" sz="3200" b="1" baseline="0" dirty="0" smtClean="0">
                <a:solidFill>
                  <a:srgbClr val="00B050"/>
                </a:solidFill>
                <a:latin typeface="+mj-lt"/>
                <a:ea typeface="+mj-ea"/>
                <a:cs typeface="+mj-cs"/>
              </a:rPr>
              <a:t>Experiment to compare scaffolding</a:t>
            </a:r>
            <a:endParaRPr lang="en-US" sz="3200" dirty="0" smtClean="0">
              <a:solidFill>
                <a:schemeClr val="tx1"/>
              </a:solidFill>
            </a:endParaRPr>
          </a:p>
        </p:txBody>
      </p:sp>
      <p:sp>
        <p:nvSpPr>
          <p:cNvPr id="12293" name="Text Box 20"/>
          <p:cNvSpPr txBox="1">
            <a:spLocks noChangeArrowheads="1"/>
          </p:cNvSpPr>
          <p:nvPr/>
        </p:nvSpPr>
        <p:spPr bwMode="auto">
          <a:xfrm>
            <a:off x="457200" y="5486400"/>
            <a:ext cx="8458200" cy="457200"/>
          </a:xfrm>
          <a:prstGeom prst="rect">
            <a:avLst/>
          </a:prstGeom>
          <a:noFill/>
          <a:ln w="9525">
            <a:noFill/>
            <a:miter lim="800000"/>
            <a:headEnd/>
            <a:tailEnd/>
          </a:ln>
        </p:spPr>
        <p:txBody>
          <a:bodyPr>
            <a:spAutoFit/>
          </a:bodyPr>
          <a:lstStyle/>
          <a:p>
            <a:pPr algn="l">
              <a:spcBef>
                <a:spcPct val="50000"/>
              </a:spcBef>
            </a:pPr>
            <a:r>
              <a:rPr lang="en-US" sz="2400" b="1">
                <a:solidFill>
                  <a:schemeClr val="folHlink"/>
                </a:solidFill>
                <a:latin typeface="Times New Roman" pitchFamily="18" charset="0"/>
              </a:rPr>
              <a:t>Outcome:  success = recognize word as read fluently</a:t>
            </a:r>
          </a:p>
        </p:txBody>
      </p:sp>
      <p:sp>
        <p:nvSpPr>
          <p:cNvPr id="712735" name="Rectangle 31"/>
          <p:cNvSpPr>
            <a:spLocks noGrp="1" noChangeArrowheads="1"/>
          </p:cNvSpPr>
          <p:nvPr>
            <p:ph type="body" idx="1"/>
          </p:nvPr>
        </p:nvSpPr>
        <p:spPr>
          <a:xfrm>
            <a:off x="0" y="6019800"/>
            <a:ext cx="9144000" cy="838200"/>
          </a:xfrm>
        </p:spPr>
        <p:txBody>
          <a:bodyPr/>
          <a:lstStyle/>
          <a:p>
            <a:pPr eaLnBrk="1" hangingPunct="1"/>
            <a:r>
              <a:rPr lang="en-US" i="1" dirty="0" smtClean="0"/>
              <a:t>(How) does the type of help affect the next encounter?</a:t>
            </a:r>
          </a:p>
        </p:txBody>
      </p:sp>
      <p:sp>
        <p:nvSpPr>
          <p:cNvPr id="712732" name="Text Box 28"/>
          <p:cNvSpPr txBox="1">
            <a:spLocks noChangeArrowheads="1"/>
          </p:cNvSpPr>
          <p:nvPr/>
        </p:nvSpPr>
        <p:spPr bwMode="auto">
          <a:xfrm>
            <a:off x="5715000" y="2895600"/>
            <a:ext cx="3276600" cy="822325"/>
          </a:xfrm>
          <a:prstGeom prst="rect">
            <a:avLst/>
          </a:prstGeom>
          <a:noFill/>
          <a:ln w="9525">
            <a:noFill/>
            <a:miter lim="800000"/>
            <a:headEnd/>
            <a:tailEnd/>
          </a:ln>
        </p:spPr>
        <p:txBody>
          <a:bodyPr>
            <a:spAutoFit/>
          </a:bodyPr>
          <a:lstStyle/>
          <a:p>
            <a:pPr algn="l">
              <a:spcBef>
                <a:spcPct val="50000"/>
              </a:spcBef>
            </a:pPr>
            <a:r>
              <a:rPr lang="en-US" sz="2400" b="1">
                <a:solidFill>
                  <a:schemeClr val="folHlink"/>
                </a:solidFill>
                <a:latin typeface="Times New Roman" pitchFamily="18" charset="0"/>
              </a:rPr>
              <a:t>Randomized choice among feasible types</a:t>
            </a:r>
          </a:p>
        </p:txBody>
      </p:sp>
      <p:sp>
        <p:nvSpPr>
          <p:cNvPr id="712736" name="Text Box 32"/>
          <p:cNvSpPr txBox="1">
            <a:spLocks noChangeArrowheads="1"/>
          </p:cNvSpPr>
          <p:nvPr/>
        </p:nvSpPr>
        <p:spPr bwMode="auto">
          <a:xfrm>
            <a:off x="5715000" y="2286000"/>
            <a:ext cx="3124200" cy="457200"/>
          </a:xfrm>
          <a:prstGeom prst="rect">
            <a:avLst/>
          </a:prstGeom>
          <a:noFill/>
          <a:ln w="9525">
            <a:noFill/>
            <a:miter lim="800000"/>
            <a:headEnd/>
            <a:tailEnd/>
          </a:ln>
        </p:spPr>
        <p:txBody>
          <a:bodyPr>
            <a:spAutoFit/>
          </a:bodyPr>
          <a:lstStyle/>
          <a:p>
            <a:pPr algn="ctr">
              <a:spcBef>
                <a:spcPct val="50000"/>
              </a:spcBef>
            </a:pPr>
            <a:r>
              <a:rPr lang="en-US" sz="2400" dirty="0">
                <a:latin typeface="Times New Roman" pitchFamily="18" charset="0"/>
              </a:rPr>
              <a:t>Student clicks</a:t>
            </a:r>
            <a:r>
              <a:rPr lang="en-US" sz="2400" b="1" dirty="0">
                <a:latin typeface="Times New Roman" pitchFamily="18" charset="0"/>
              </a:rPr>
              <a:t> ‘</a:t>
            </a:r>
            <a:r>
              <a:rPr lang="en-US" sz="2400" b="1" dirty="0">
                <a:solidFill>
                  <a:srgbClr val="0099CC"/>
                </a:solidFill>
                <a:latin typeface="Times New Roman" pitchFamily="18" charset="0"/>
              </a:rPr>
              <a:t>read</a:t>
            </a:r>
            <a:r>
              <a:rPr lang="en-US" sz="2400" b="1" dirty="0">
                <a:latin typeface="Times New Roman" pitchFamily="18" charset="0"/>
              </a:rPr>
              <a:t>.’</a:t>
            </a:r>
          </a:p>
        </p:txBody>
      </p:sp>
      <p:sp>
        <p:nvSpPr>
          <p:cNvPr id="712737" name="Text Box 33"/>
          <p:cNvSpPr txBox="1">
            <a:spLocks noChangeArrowheads="1"/>
          </p:cNvSpPr>
          <p:nvPr/>
        </p:nvSpPr>
        <p:spPr bwMode="auto">
          <a:xfrm>
            <a:off x="5562600" y="5029200"/>
            <a:ext cx="3581400" cy="457200"/>
          </a:xfrm>
          <a:prstGeom prst="rect">
            <a:avLst/>
          </a:prstGeom>
          <a:noFill/>
          <a:ln w="9525">
            <a:noFill/>
            <a:miter lim="800000"/>
            <a:headEnd/>
            <a:tailEnd/>
          </a:ln>
        </p:spPr>
        <p:txBody>
          <a:bodyPr lIns="0" rIns="0">
            <a:spAutoFit/>
          </a:bodyPr>
          <a:lstStyle/>
          <a:p>
            <a:pPr algn="ctr">
              <a:spcBef>
                <a:spcPct val="50000"/>
              </a:spcBef>
            </a:pPr>
            <a:r>
              <a:rPr lang="en-US" sz="2400" b="1" dirty="0">
                <a:latin typeface="Times New Roman" pitchFamily="18" charset="0"/>
              </a:rPr>
              <a:t>‘I love to </a:t>
            </a:r>
            <a:r>
              <a:rPr lang="en-US" sz="2400" b="1" dirty="0">
                <a:solidFill>
                  <a:srgbClr val="0099CC"/>
                </a:solidFill>
                <a:latin typeface="Times New Roman" pitchFamily="18" charset="0"/>
              </a:rPr>
              <a:t>read</a:t>
            </a:r>
            <a:r>
              <a:rPr lang="en-US" sz="2400" b="1" dirty="0">
                <a:latin typeface="Times New Roman" pitchFamily="18" charset="0"/>
              </a:rPr>
              <a:t> stories.’</a:t>
            </a:r>
          </a:p>
        </p:txBody>
      </p:sp>
      <p:sp>
        <p:nvSpPr>
          <p:cNvPr id="712738" name="Text Box 34"/>
          <p:cNvSpPr txBox="1">
            <a:spLocks noChangeArrowheads="1"/>
          </p:cNvSpPr>
          <p:nvPr/>
        </p:nvSpPr>
        <p:spPr bwMode="auto">
          <a:xfrm>
            <a:off x="5562600" y="1524000"/>
            <a:ext cx="3581400" cy="457200"/>
          </a:xfrm>
          <a:prstGeom prst="rect">
            <a:avLst/>
          </a:prstGeom>
          <a:noFill/>
          <a:ln w="9525">
            <a:noFill/>
            <a:miter lim="800000"/>
            <a:headEnd/>
            <a:tailEnd/>
          </a:ln>
        </p:spPr>
        <p:txBody>
          <a:bodyPr lIns="0" rIns="0">
            <a:spAutoFit/>
          </a:bodyPr>
          <a:lstStyle/>
          <a:p>
            <a:pPr algn="ctr">
              <a:spcBef>
                <a:spcPct val="50000"/>
              </a:spcBef>
            </a:pPr>
            <a:r>
              <a:rPr lang="en-US" sz="2400" b="1">
                <a:latin typeface="Times New Roman" pitchFamily="18" charset="0"/>
              </a:rPr>
              <a:t>‘People sit down and …’</a:t>
            </a:r>
          </a:p>
        </p:txBody>
      </p:sp>
      <p:sp>
        <p:nvSpPr>
          <p:cNvPr id="712739" name="Text Box 35"/>
          <p:cNvSpPr txBox="1">
            <a:spLocks noChangeArrowheads="1"/>
          </p:cNvSpPr>
          <p:nvPr/>
        </p:nvSpPr>
        <p:spPr bwMode="auto">
          <a:xfrm>
            <a:off x="5486400" y="3810000"/>
            <a:ext cx="3581400" cy="457200"/>
          </a:xfrm>
          <a:prstGeom prst="rect">
            <a:avLst/>
          </a:prstGeom>
          <a:noFill/>
          <a:ln w="9525">
            <a:noFill/>
            <a:miter lim="800000"/>
            <a:headEnd/>
            <a:tailEnd/>
          </a:ln>
        </p:spPr>
        <p:txBody>
          <a:bodyPr lIns="0" rIns="0">
            <a:spAutoFit/>
          </a:bodyPr>
          <a:lstStyle/>
          <a:p>
            <a:pPr algn="ctr">
              <a:spcBef>
                <a:spcPct val="50000"/>
              </a:spcBef>
            </a:pPr>
            <a:r>
              <a:rPr lang="en-US" sz="2400" b="1" dirty="0">
                <a:latin typeface="Times New Roman" pitchFamily="18" charset="0"/>
              </a:rPr>
              <a:t>‘… </a:t>
            </a:r>
            <a:r>
              <a:rPr lang="en-US" sz="2400" b="1" dirty="0">
                <a:solidFill>
                  <a:srgbClr val="0099CC"/>
                </a:solidFill>
                <a:latin typeface="Times New Roman" pitchFamily="18" charset="0"/>
              </a:rPr>
              <a:t>read</a:t>
            </a:r>
            <a:r>
              <a:rPr lang="en-US" sz="2400" b="1" dirty="0">
                <a:latin typeface="Times New Roman" pitchFamily="18" charset="0"/>
              </a:rPr>
              <a:t> a book.’</a:t>
            </a:r>
          </a:p>
        </p:txBody>
      </p:sp>
      <p:grpSp>
        <p:nvGrpSpPr>
          <p:cNvPr id="2" name="Group 49"/>
          <p:cNvGrpSpPr>
            <a:grpSpLocks/>
          </p:cNvGrpSpPr>
          <p:nvPr/>
        </p:nvGrpSpPr>
        <p:grpSpPr bwMode="auto">
          <a:xfrm>
            <a:off x="152400" y="1524000"/>
            <a:ext cx="5562600" cy="3962400"/>
            <a:chOff x="96" y="960"/>
            <a:chExt cx="3504" cy="2496"/>
          </a:xfrm>
        </p:grpSpPr>
        <p:grpSp>
          <p:nvGrpSpPr>
            <p:cNvPr id="3" name="Group 42"/>
            <p:cNvGrpSpPr>
              <a:grpSpLocks/>
            </p:cNvGrpSpPr>
            <p:nvPr/>
          </p:nvGrpSpPr>
          <p:grpSpPr bwMode="auto">
            <a:xfrm>
              <a:off x="96" y="1584"/>
              <a:ext cx="192" cy="480"/>
              <a:chOff x="192" y="1680"/>
              <a:chExt cx="192" cy="480"/>
            </a:xfrm>
          </p:grpSpPr>
          <p:sp>
            <p:nvSpPr>
              <p:cNvPr id="12312" name="Line 13"/>
              <p:cNvSpPr>
                <a:spLocks noChangeShapeType="1"/>
              </p:cNvSpPr>
              <p:nvPr/>
            </p:nvSpPr>
            <p:spPr bwMode="auto">
              <a:xfrm flipH="1" flipV="1">
                <a:off x="192" y="1680"/>
                <a:ext cx="0" cy="480"/>
              </a:xfrm>
              <a:prstGeom prst="line">
                <a:avLst/>
              </a:prstGeom>
              <a:noFill/>
              <a:ln w="25400">
                <a:solidFill>
                  <a:schemeClr val="tx1"/>
                </a:solidFill>
                <a:prstDash val="sysDot"/>
                <a:round/>
                <a:headEnd/>
                <a:tailEnd/>
              </a:ln>
            </p:spPr>
            <p:txBody>
              <a:bodyPr/>
              <a:lstStyle/>
              <a:p>
                <a:endParaRPr lang="en-US"/>
              </a:p>
            </p:txBody>
          </p:sp>
          <p:sp>
            <p:nvSpPr>
              <p:cNvPr id="12313" name="Line 14"/>
              <p:cNvSpPr>
                <a:spLocks noChangeShapeType="1"/>
              </p:cNvSpPr>
              <p:nvPr/>
            </p:nvSpPr>
            <p:spPr bwMode="auto">
              <a:xfrm flipH="1">
                <a:off x="192" y="2160"/>
                <a:ext cx="192" cy="0"/>
              </a:xfrm>
              <a:prstGeom prst="line">
                <a:avLst/>
              </a:prstGeom>
              <a:noFill/>
              <a:ln w="25400">
                <a:solidFill>
                  <a:schemeClr val="tx1"/>
                </a:solidFill>
                <a:prstDash val="sysDot"/>
                <a:round/>
                <a:headEnd/>
                <a:tailEnd/>
              </a:ln>
            </p:spPr>
            <p:txBody>
              <a:bodyPr/>
              <a:lstStyle/>
              <a:p>
                <a:endParaRPr lang="en-US"/>
              </a:p>
            </p:txBody>
          </p:sp>
          <p:sp>
            <p:nvSpPr>
              <p:cNvPr id="12314" name="Line 26"/>
              <p:cNvSpPr>
                <a:spLocks noChangeShapeType="1"/>
              </p:cNvSpPr>
              <p:nvPr/>
            </p:nvSpPr>
            <p:spPr bwMode="auto">
              <a:xfrm>
                <a:off x="192" y="1680"/>
                <a:ext cx="192" cy="0"/>
              </a:xfrm>
              <a:prstGeom prst="line">
                <a:avLst/>
              </a:prstGeom>
              <a:noFill/>
              <a:ln w="25400">
                <a:solidFill>
                  <a:schemeClr val="tx1"/>
                </a:solidFill>
                <a:prstDash val="sysDot"/>
                <a:miter lim="800000"/>
                <a:headEnd/>
                <a:tailEnd type="triangle" w="med" len="med"/>
              </a:ln>
            </p:spPr>
            <p:txBody>
              <a:bodyPr wrap="none"/>
              <a:lstStyle/>
              <a:p>
                <a:endParaRPr lang="en-US"/>
              </a:p>
            </p:txBody>
          </p:sp>
        </p:grpSp>
        <p:sp>
          <p:nvSpPr>
            <p:cNvPr id="12302" name="AutoShape 3"/>
            <p:cNvSpPr>
              <a:spLocks noChangeArrowheads="1"/>
            </p:cNvSpPr>
            <p:nvPr/>
          </p:nvSpPr>
          <p:spPr bwMode="auto">
            <a:xfrm>
              <a:off x="288" y="960"/>
              <a:ext cx="3264" cy="288"/>
            </a:xfrm>
            <a:prstGeom prst="flowChartProcess">
              <a:avLst/>
            </a:prstGeom>
            <a:solidFill>
              <a:schemeClr val="accent1"/>
            </a:solidFill>
            <a:ln w="9525">
              <a:solidFill>
                <a:schemeClr val="bg2"/>
              </a:solidFill>
              <a:miter lim="800000"/>
              <a:headEnd/>
              <a:tailEnd/>
            </a:ln>
          </p:spPr>
          <p:txBody>
            <a:bodyPr wrap="none" anchor="ctr"/>
            <a:lstStyle/>
            <a:p>
              <a:pPr algn="ctr"/>
              <a:r>
                <a:rPr lang="en-US" sz="2400" b="1">
                  <a:solidFill>
                    <a:schemeClr val="bg2"/>
                  </a:solidFill>
                  <a:latin typeface="Times New Roman" pitchFamily="18" charset="0"/>
                </a:rPr>
                <a:t>Student is</a:t>
              </a:r>
              <a:r>
                <a:rPr lang="en-US" sz="2400" b="1">
                  <a:latin typeface="Times New Roman" pitchFamily="18" charset="0"/>
                </a:rPr>
                <a:t> </a:t>
              </a:r>
              <a:r>
                <a:rPr lang="en-US" sz="2400" b="1">
                  <a:solidFill>
                    <a:schemeClr val="bg2"/>
                  </a:solidFill>
                  <a:latin typeface="Times New Roman" pitchFamily="18" charset="0"/>
                </a:rPr>
                <a:t>reading a story</a:t>
              </a:r>
            </a:p>
          </p:txBody>
        </p:sp>
        <p:sp>
          <p:nvSpPr>
            <p:cNvPr id="12303" name="AutoShape 4"/>
            <p:cNvSpPr>
              <a:spLocks noChangeArrowheads="1"/>
            </p:cNvSpPr>
            <p:nvPr/>
          </p:nvSpPr>
          <p:spPr bwMode="auto">
            <a:xfrm>
              <a:off x="288" y="1440"/>
              <a:ext cx="3264" cy="288"/>
            </a:xfrm>
            <a:prstGeom prst="flowChartProcess">
              <a:avLst/>
            </a:prstGeom>
            <a:solidFill>
              <a:schemeClr val="accent1"/>
            </a:solidFill>
            <a:ln w="9525">
              <a:solidFill>
                <a:schemeClr val="bg2"/>
              </a:solidFill>
              <a:miter lim="800000"/>
              <a:headEnd/>
              <a:tailEnd/>
            </a:ln>
          </p:spPr>
          <p:txBody>
            <a:bodyPr wrap="none" anchor="ctr"/>
            <a:lstStyle/>
            <a:p>
              <a:pPr algn="ctr"/>
              <a:r>
                <a:rPr lang="en-US" sz="2400" b="1">
                  <a:solidFill>
                    <a:schemeClr val="bg2"/>
                  </a:solidFill>
                  <a:latin typeface="Times New Roman" pitchFamily="18" charset="0"/>
                </a:rPr>
                <a:t>Student needs help on a word</a:t>
              </a:r>
            </a:p>
          </p:txBody>
        </p:sp>
        <p:sp>
          <p:nvSpPr>
            <p:cNvPr id="12304" name="AutoShape 5"/>
            <p:cNvSpPr>
              <a:spLocks noChangeArrowheads="1"/>
            </p:cNvSpPr>
            <p:nvPr/>
          </p:nvSpPr>
          <p:spPr bwMode="auto">
            <a:xfrm>
              <a:off x="288" y="1920"/>
              <a:ext cx="3264" cy="288"/>
            </a:xfrm>
            <a:prstGeom prst="flowChartProcess">
              <a:avLst/>
            </a:prstGeom>
            <a:solidFill>
              <a:schemeClr val="accent1"/>
            </a:solidFill>
            <a:ln w="9525">
              <a:solidFill>
                <a:schemeClr val="bg2"/>
              </a:solidFill>
              <a:miter lim="800000"/>
              <a:headEnd/>
              <a:tailEnd/>
            </a:ln>
          </p:spPr>
          <p:txBody>
            <a:bodyPr wrap="none" anchor="ctr"/>
            <a:lstStyle/>
            <a:p>
              <a:pPr algn="ctr"/>
              <a:r>
                <a:rPr lang="en-US" sz="2400" b="1">
                  <a:solidFill>
                    <a:schemeClr val="bg2"/>
                  </a:solidFill>
                  <a:latin typeface="Times New Roman" pitchFamily="18" charset="0"/>
                </a:rPr>
                <a:t>Tutor chooses what help to give</a:t>
              </a:r>
            </a:p>
          </p:txBody>
        </p:sp>
        <p:sp>
          <p:nvSpPr>
            <p:cNvPr id="12305" name="AutoShape 6"/>
            <p:cNvSpPr>
              <a:spLocks noChangeArrowheads="1"/>
            </p:cNvSpPr>
            <p:nvPr/>
          </p:nvSpPr>
          <p:spPr bwMode="auto">
            <a:xfrm>
              <a:off x="288" y="2400"/>
              <a:ext cx="3264" cy="288"/>
            </a:xfrm>
            <a:prstGeom prst="flowChartProcess">
              <a:avLst/>
            </a:prstGeom>
            <a:solidFill>
              <a:schemeClr val="accent1"/>
            </a:solidFill>
            <a:ln w="9525">
              <a:solidFill>
                <a:schemeClr val="bg2"/>
              </a:solidFill>
              <a:miter lim="800000"/>
              <a:headEnd/>
              <a:tailEnd/>
            </a:ln>
          </p:spPr>
          <p:txBody>
            <a:bodyPr wrap="none" anchor="ctr"/>
            <a:lstStyle/>
            <a:p>
              <a:pPr algn="ctr"/>
              <a:r>
                <a:rPr lang="en-US" sz="2400" b="1">
                  <a:solidFill>
                    <a:schemeClr val="bg2"/>
                  </a:solidFill>
                  <a:latin typeface="Times New Roman" pitchFamily="18" charset="0"/>
                </a:rPr>
                <a:t>Student continues reading</a:t>
              </a:r>
            </a:p>
          </p:txBody>
        </p:sp>
        <p:sp>
          <p:nvSpPr>
            <p:cNvPr id="12306" name="AutoShape 7"/>
            <p:cNvSpPr>
              <a:spLocks noChangeArrowheads="1"/>
            </p:cNvSpPr>
            <p:nvPr/>
          </p:nvSpPr>
          <p:spPr bwMode="auto">
            <a:xfrm>
              <a:off x="288" y="3168"/>
              <a:ext cx="3312" cy="288"/>
            </a:xfrm>
            <a:prstGeom prst="flowChartProcess">
              <a:avLst/>
            </a:prstGeom>
            <a:solidFill>
              <a:schemeClr val="accent1"/>
            </a:solidFill>
            <a:ln w="9525">
              <a:solidFill>
                <a:schemeClr val="bg2"/>
              </a:solidFill>
              <a:miter lim="800000"/>
              <a:headEnd/>
              <a:tailEnd/>
            </a:ln>
          </p:spPr>
          <p:txBody>
            <a:bodyPr wrap="none" anchor="ctr"/>
            <a:lstStyle/>
            <a:p>
              <a:pPr algn="ctr"/>
              <a:r>
                <a:rPr lang="en-US" sz="2400" b="1">
                  <a:solidFill>
                    <a:schemeClr val="bg2"/>
                  </a:solidFill>
                  <a:latin typeface="Times New Roman" pitchFamily="18" charset="0"/>
                </a:rPr>
                <a:t>Student sees word in a later sentence</a:t>
              </a:r>
            </a:p>
          </p:txBody>
        </p:sp>
        <p:sp>
          <p:nvSpPr>
            <p:cNvPr id="12307" name="Line 8"/>
            <p:cNvSpPr>
              <a:spLocks noChangeShapeType="1"/>
            </p:cNvSpPr>
            <p:nvPr/>
          </p:nvSpPr>
          <p:spPr bwMode="auto">
            <a:xfrm>
              <a:off x="1824" y="1248"/>
              <a:ext cx="0" cy="192"/>
            </a:xfrm>
            <a:prstGeom prst="line">
              <a:avLst/>
            </a:prstGeom>
            <a:noFill/>
            <a:ln w="25400">
              <a:solidFill>
                <a:schemeClr val="tx1"/>
              </a:solidFill>
              <a:round/>
              <a:headEnd/>
              <a:tailEnd type="triangle" w="med" len="med"/>
            </a:ln>
          </p:spPr>
          <p:txBody>
            <a:bodyPr/>
            <a:lstStyle/>
            <a:p>
              <a:endParaRPr lang="en-US"/>
            </a:p>
          </p:txBody>
        </p:sp>
        <p:sp>
          <p:nvSpPr>
            <p:cNvPr id="12308" name="Line 25"/>
            <p:cNvSpPr>
              <a:spLocks noChangeShapeType="1"/>
            </p:cNvSpPr>
            <p:nvPr/>
          </p:nvSpPr>
          <p:spPr bwMode="auto">
            <a:xfrm>
              <a:off x="1824" y="2832"/>
              <a:ext cx="0" cy="336"/>
            </a:xfrm>
            <a:prstGeom prst="line">
              <a:avLst/>
            </a:prstGeom>
            <a:noFill/>
            <a:ln w="25400">
              <a:solidFill>
                <a:schemeClr val="tx1"/>
              </a:solidFill>
              <a:prstDash val="sysDot"/>
              <a:miter lim="800000"/>
              <a:headEnd/>
              <a:tailEnd type="triangle" w="med" len="med"/>
            </a:ln>
          </p:spPr>
          <p:txBody>
            <a:bodyPr wrap="none"/>
            <a:lstStyle/>
            <a:p>
              <a:endParaRPr lang="en-US"/>
            </a:p>
          </p:txBody>
        </p:sp>
        <p:sp>
          <p:nvSpPr>
            <p:cNvPr id="12309" name="Line 29"/>
            <p:cNvSpPr>
              <a:spLocks noChangeShapeType="1"/>
            </p:cNvSpPr>
            <p:nvPr/>
          </p:nvSpPr>
          <p:spPr bwMode="auto">
            <a:xfrm>
              <a:off x="1824" y="1728"/>
              <a:ext cx="0" cy="192"/>
            </a:xfrm>
            <a:prstGeom prst="line">
              <a:avLst/>
            </a:prstGeom>
            <a:noFill/>
            <a:ln w="25400">
              <a:solidFill>
                <a:schemeClr val="tx1"/>
              </a:solidFill>
              <a:round/>
              <a:headEnd/>
              <a:tailEnd type="triangle" w="med" len="med"/>
            </a:ln>
          </p:spPr>
          <p:txBody>
            <a:bodyPr/>
            <a:lstStyle/>
            <a:p>
              <a:endParaRPr lang="en-US"/>
            </a:p>
          </p:txBody>
        </p:sp>
        <p:sp>
          <p:nvSpPr>
            <p:cNvPr id="12310" name="Line 30"/>
            <p:cNvSpPr>
              <a:spLocks noChangeShapeType="1"/>
            </p:cNvSpPr>
            <p:nvPr/>
          </p:nvSpPr>
          <p:spPr bwMode="auto">
            <a:xfrm>
              <a:off x="1824" y="2208"/>
              <a:ext cx="0" cy="192"/>
            </a:xfrm>
            <a:prstGeom prst="line">
              <a:avLst/>
            </a:prstGeom>
            <a:noFill/>
            <a:ln w="25400">
              <a:solidFill>
                <a:schemeClr val="tx1"/>
              </a:solidFill>
              <a:round/>
              <a:headEnd/>
              <a:tailEnd type="triangle" w="med" len="med"/>
            </a:ln>
          </p:spPr>
          <p:txBody>
            <a:bodyPr/>
            <a:lstStyle/>
            <a:p>
              <a:endParaRPr lang="en-US"/>
            </a:p>
          </p:txBody>
        </p:sp>
        <p:sp>
          <p:nvSpPr>
            <p:cNvPr id="12311" name="Text Box 45"/>
            <p:cNvSpPr txBox="1">
              <a:spLocks noChangeArrowheads="1"/>
            </p:cNvSpPr>
            <p:nvPr/>
          </p:nvSpPr>
          <p:spPr bwMode="auto">
            <a:xfrm>
              <a:off x="2160" y="2784"/>
              <a:ext cx="1392" cy="288"/>
            </a:xfrm>
            <a:prstGeom prst="rect">
              <a:avLst/>
            </a:prstGeom>
            <a:noFill/>
            <a:ln w="9525">
              <a:noFill/>
              <a:miter lim="800000"/>
              <a:headEnd/>
              <a:tailEnd/>
            </a:ln>
          </p:spPr>
          <p:txBody>
            <a:bodyPr lIns="0" rIns="0">
              <a:spAutoFit/>
            </a:bodyPr>
            <a:lstStyle/>
            <a:p>
              <a:pPr algn="ctr">
                <a:spcBef>
                  <a:spcPct val="50000"/>
                </a:spcBef>
              </a:pPr>
              <a:r>
                <a:rPr lang="en-US" sz="2400">
                  <a:latin typeface="Times New Roman" pitchFamily="18" charset="0"/>
                </a:rPr>
                <a:t>Time passes…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2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2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27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27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27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27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35" grpId="0" build="p" autoUpdateAnimBg="0"/>
      <p:bldP spid="712732" grpId="0" autoUpdateAnimBg="0"/>
      <p:bldP spid="712736" grpId="0" autoUpdateAnimBg="0"/>
      <p:bldP spid="712737" grpId="0" autoUpdateAnimBg="0"/>
      <p:bldP spid="712738" grpId="0" autoUpdateAnimBg="0"/>
      <p:bldP spid="71273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endParaRPr lang="en-US"/>
          </a:p>
          <a:p>
            <a:pPr>
              <a:defRPr/>
            </a:pPr>
            <a:fld id="{9E6BD09F-2F8C-4C49-8571-FD755F9DFFF3}" type="slidenum">
              <a:rPr lang="en-US"/>
              <a:pPr>
                <a:defRPr/>
              </a:pPr>
              <a:t>25</a:t>
            </a:fld>
            <a:endParaRPr lang="en-US"/>
          </a:p>
        </p:txBody>
      </p:sp>
      <p:sp>
        <p:nvSpPr>
          <p:cNvPr id="7" name="Slide Number Placeholder 5"/>
          <p:cNvSpPr>
            <a:spLocks noGrp="1"/>
          </p:cNvSpPr>
          <p:nvPr>
            <p:ph type="sldNum" sz="quarter" idx="11"/>
          </p:nvPr>
        </p:nvSpPr>
        <p:spPr/>
        <p:txBody>
          <a:bodyPr/>
          <a:lstStyle/>
          <a:p>
            <a:pPr>
              <a:defRPr/>
            </a:pPr>
            <a:fld id="{BD644A8C-2630-4EC1-AF74-9E0F15082C9E}" type="datetime1">
              <a:rPr lang="en-US"/>
              <a:pPr>
                <a:defRPr/>
              </a:pPr>
              <a:t>8/4/2013</a:t>
            </a:fld>
            <a:endParaRPr lang="en-US"/>
          </a:p>
        </p:txBody>
      </p:sp>
      <p:sp>
        <p:nvSpPr>
          <p:cNvPr id="13316" name="Rectangle 2"/>
          <p:cNvSpPr>
            <a:spLocks noGrp="1" noChangeArrowheads="1"/>
          </p:cNvSpPr>
          <p:nvPr>
            <p:ph type="title"/>
          </p:nvPr>
        </p:nvSpPr>
        <p:spPr/>
        <p:txBody>
          <a:bodyPr/>
          <a:lstStyle/>
          <a:p>
            <a:pPr algn="ctr" eaLnBrk="1" hangingPunct="1"/>
            <a:r>
              <a:rPr lang="en-US" dirty="0" smtClean="0"/>
              <a:t>Helped 270 students on 180,909</a:t>
            </a:r>
            <a:r>
              <a:rPr lang="en-US" sz="3200" dirty="0" smtClean="0"/>
              <a:t> </a:t>
            </a:r>
            <a:r>
              <a:rPr lang="en-US" dirty="0" smtClean="0"/>
              <a:t>words (average success rate 66.1%)</a:t>
            </a:r>
          </a:p>
        </p:txBody>
      </p:sp>
      <p:sp>
        <p:nvSpPr>
          <p:cNvPr id="772099" name="Rectangle 3"/>
          <p:cNvSpPr>
            <a:spLocks noGrp="1" noChangeArrowheads="1"/>
          </p:cNvSpPr>
          <p:nvPr>
            <p:ph type="body" sz="half" idx="1"/>
          </p:nvPr>
        </p:nvSpPr>
        <p:spPr>
          <a:xfrm>
            <a:off x="0" y="1828800"/>
            <a:ext cx="4876800" cy="4114800"/>
          </a:xfrm>
        </p:spPr>
        <p:txBody>
          <a:bodyPr/>
          <a:lstStyle/>
          <a:p>
            <a:pPr marL="0" indent="0" eaLnBrk="1" hangingPunct="1">
              <a:buFont typeface="Wingdings" pitchFamily="2" charset="2"/>
              <a:buNone/>
            </a:pPr>
            <a:r>
              <a:rPr lang="en-US" dirty="0" smtClean="0"/>
              <a:t>Whole word:</a:t>
            </a:r>
          </a:p>
          <a:p>
            <a:pPr marL="454025" lvl="1" indent="-227013" eaLnBrk="1" hangingPunct="1"/>
            <a:r>
              <a:rPr lang="en-US" dirty="0" smtClean="0"/>
              <a:t>56,791 </a:t>
            </a:r>
            <a:r>
              <a:rPr lang="en-US" dirty="0" smtClean="0">
                <a:solidFill>
                  <a:srgbClr val="FF0000"/>
                </a:solidFill>
                <a:hlinkClick r:id="rId3" action="ppaction://hlinkfile"/>
              </a:rPr>
              <a:t>Say</a:t>
            </a:r>
            <a:r>
              <a:rPr lang="en-US" dirty="0" smtClean="0">
                <a:hlinkClick r:id="rId3" action="ppaction://hlinkfile"/>
              </a:rPr>
              <a:t> Word</a:t>
            </a:r>
            <a:endParaRPr lang="en-US" dirty="0" smtClean="0"/>
          </a:p>
          <a:p>
            <a:pPr marL="454025" lvl="1" indent="-227013" eaLnBrk="1" hangingPunct="1"/>
            <a:r>
              <a:rPr lang="en-US" dirty="0" smtClean="0"/>
              <a:t>24,841 </a:t>
            </a:r>
            <a:r>
              <a:rPr lang="en-US" dirty="0" smtClean="0">
                <a:hlinkClick r:id="rId4" action="ppaction://hlinkfile"/>
              </a:rPr>
              <a:t>Say In Context</a:t>
            </a:r>
            <a:endParaRPr lang="en-US" dirty="0" smtClean="0"/>
          </a:p>
          <a:p>
            <a:pPr marL="0" indent="0" eaLnBrk="1" hangingPunct="1">
              <a:buFont typeface="Wingdings" pitchFamily="2" charset="2"/>
              <a:buNone/>
            </a:pPr>
            <a:r>
              <a:rPr lang="en-US" dirty="0" smtClean="0"/>
              <a:t>Decomposition:</a:t>
            </a:r>
          </a:p>
          <a:p>
            <a:pPr marL="454025" lvl="1" indent="-227013" eaLnBrk="1" hangingPunct="1"/>
            <a:r>
              <a:rPr lang="en-US" dirty="0" smtClean="0"/>
              <a:t>22,933 </a:t>
            </a:r>
            <a:r>
              <a:rPr lang="en-US" dirty="0" smtClean="0">
                <a:hlinkClick r:id="rId5" action="ppaction://hlinkfile"/>
              </a:rPr>
              <a:t>One Grapheme</a:t>
            </a:r>
            <a:endParaRPr lang="en-US" dirty="0" smtClean="0"/>
          </a:p>
          <a:p>
            <a:pPr marL="454025" lvl="1" indent="-227013" eaLnBrk="1" hangingPunct="1"/>
            <a:r>
              <a:rPr lang="en-US" dirty="0" smtClean="0"/>
              <a:t>19,677 </a:t>
            </a:r>
            <a:r>
              <a:rPr lang="en-US" dirty="0" smtClean="0">
                <a:hlinkClick r:id="rId6" action="ppaction://hlinkfile"/>
              </a:rPr>
              <a:t>Sound Out</a:t>
            </a:r>
            <a:endParaRPr lang="en-US" dirty="0" smtClean="0"/>
          </a:p>
          <a:p>
            <a:pPr marL="454025" lvl="1" indent="-227013" eaLnBrk="1" hangingPunct="1"/>
            <a:r>
              <a:rPr lang="en-US" dirty="0" smtClean="0"/>
              <a:t>14,223 </a:t>
            </a:r>
            <a:r>
              <a:rPr lang="en-US" dirty="0" smtClean="0">
                <a:hlinkClick r:id="rId7" action="ppaction://hlinkfile"/>
              </a:rPr>
              <a:t>Onset Rime</a:t>
            </a:r>
            <a:endParaRPr lang="en-US" dirty="0" smtClean="0"/>
          </a:p>
          <a:p>
            <a:pPr marL="454025" lvl="1" indent="-227013" eaLnBrk="1" hangingPunct="1"/>
            <a:r>
              <a:rPr lang="en-US" dirty="0" smtClean="0"/>
              <a:t>6,280 </a:t>
            </a:r>
            <a:r>
              <a:rPr lang="en-US" dirty="0" smtClean="0">
                <a:hlinkClick r:id="rId8" action="ppaction://hlinkfile"/>
              </a:rPr>
              <a:t>Syllabify</a:t>
            </a:r>
            <a:endParaRPr lang="en-US" dirty="0" smtClean="0"/>
          </a:p>
        </p:txBody>
      </p:sp>
      <p:sp>
        <p:nvSpPr>
          <p:cNvPr id="772100" name="Rectangle 4"/>
          <p:cNvSpPr>
            <a:spLocks noGrp="1" noChangeArrowheads="1"/>
          </p:cNvSpPr>
          <p:nvPr>
            <p:ph type="body" sz="half" idx="2"/>
          </p:nvPr>
        </p:nvSpPr>
        <p:spPr>
          <a:xfrm>
            <a:off x="3810000" y="1828800"/>
            <a:ext cx="5715000" cy="5410200"/>
          </a:xfrm>
        </p:spPr>
        <p:txBody>
          <a:bodyPr/>
          <a:lstStyle/>
          <a:p>
            <a:pPr marL="0" indent="0" eaLnBrk="1" hangingPunct="1">
              <a:buFont typeface="Wingdings" pitchFamily="2" charset="2"/>
              <a:buNone/>
            </a:pPr>
            <a:r>
              <a:rPr lang="en-US" dirty="0" smtClean="0"/>
              <a:t>Analogy:</a:t>
            </a:r>
          </a:p>
          <a:p>
            <a:pPr marL="454025" lvl="1" indent="-227013" eaLnBrk="1" hangingPunct="1"/>
            <a:r>
              <a:rPr lang="en-US" dirty="0" smtClean="0"/>
              <a:t>13,671 </a:t>
            </a:r>
            <a:r>
              <a:rPr lang="en-US" dirty="0" smtClean="0">
                <a:hlinkClick r:id="rId9" action="ppaction://hlinkfile"/>
              </a:rPr>
              <a:t>Starts Like</a:t>
            </a:r>
            <a:endParaRPr lang="en-US" dirty="0" smtClean="0"/>
          </a:p>
          <a:p>
            <a:pPr marL="454025" lvl="1" indent="-227013" eaLnBrk="1" hangingPunct="1"/>
            <a:r>
              <a:rPr lang="en-US" dirty="0" smtClean="0"/>
              <a:t>13,165 </a:t>
            </a:r>
            <a:r>
              <a:rPr lang="en-US" dirty="0" smtClean="0">
                <a:hlinkClick r:id="rId10" action="ppaction://hlinkfile"/>
              </a:rPr>
              <a:t>Rhymes With</a:t>
            </a:r>
            <a:endParaRPr lang="en-US" dirty="0" smtClean="0"/>
          </a:p>
          <a:p>
            <a:pPr marL="0" indent="0" eaLnBrk="1" hangingPunct="1">
              <a:buFont typeface="Wingdings" pitchFamily="2" charset="2"/>
              <a:buNone/>
            </a:pPr>
            <a:r>
              <a:rPr lang="en-US" dirty="0" smtClean="0"/>
              <a:t>Semantic:</a:t>
            </a:r>
          </a:p>
          <a:p>
            <a:pPr marL="454025" lvl="1" indent="-227013" eaLnBrk="1" hangingPunct="1"/>
            <a:r>
              <a:rPr lang="en-US" dirty="0" smtClean="0"/>
              <a:t>14,685 </a:t>
            </a:r>
            <a:r>
              <a:rPr lang="en-US" dirty="0" smtClean="0">
                <a:hlinkClick r:id="rId11" action="ppaction://hlinkfile"/>
              </a:rPr>
              <a:t>Recue</a:t>
            </a:r>
            <a:endParaRPr lang="en-US" dirty="0" smtClean="0"/>
          </a:p>
          <a:p>
            <a:pPr marL="454025" lvl="1" indent="-227013" eaLnBrk="1" hangingPunct="1"/>
            <a:r>
              <a:rPr lang="en-US" dirty="0" smtClean="0"/>
              <a:t>2,285 </a:t>
            </a:r>
            <a:r>
              <a:rPr lang="en-US" dirty="0" smtClean="0">
                <a:hlinkClick r:id="rId12" action="ppaction://hlinkfile"/>
              </a:rPr>
              <a:t>Show Picture</a:t>
            </a:r>
            <a:endParaRPr lang="en-US" dirty="0" smtClean="0"/>
          </a:p>
          <a:p>
            <a:pPr marL="454025" lvl="1" indent="-227013" eaLnBrk="1" hangingPunct="1"/>
            <a:r>
              <a:rPr lang="en-US" dirty="0" smtClean="0"/>
              <a:t>488 </a:t>
            </a:r>
            <a:r>
              <a:rPr lang="en-US" dirty="0" smtClean="0">
                <a:hlinkClick r:id="rId13" action="ppaction://hlinkfile"/>
              </a:rPr>
              <a:t>Sound Effect</a:t>
            </a:r>
            <a:endParaRPr lang="en-US" dirty="0" smtClean="0"/>
          </a:p>
          <a:p>
            <a:pPr marL="0" indent="0" eaLnBrk="1" hangingPunct="1">
              <a:buFont typeface="Wingdings" pitchFamily="2" charset="2"/>
              <a:buNone/>
            </a:pPr>
            <a:r>
              <a:rPr lang="en-US" i="1" dirty="0" smtClean="0"/>
              <a:t>Which types stood out?</a:t>
            </a:r>
          </a:p>
          <a:p>
            <a:pPr marL="454025" lvl="1" indent="-227013" eaLnBrk="1" hangingPunct="1"/>
            <a:r>
              <a:rPr lang="en-US" dirty="0" smtClean="0"/>
              <a:t>Best:  </a:t>
            </a:r>
            <a:r>
              <a:rPr lang="en-US" dirty="0" smtClean="0">
                <a:hlinkClick r:id="rId14" action="ppaction://hlinkfile"/>
              </a:rPr>
              <a:t>Rhymes With</a:t>
            </a:r>
            <a:r>
              <a:rPr lang="en-US" dirty="0" smtClean="0"/>
              <a:t> 69.2% </a:t>
            </a:r>
            <a:r>
              <a:rPr lang="en-US" dirty="0" smtClean="0">
                <a:cs typeface="Tahoma" pitchFamily="34" charset="0"/>
              </a:rPr>
              <a:t>± 0.4%</a:t>
            </a:r>
            <a:endParaRPr lang="en-US" dirty="0" smtClean="0"/>
          </a:p>
          <a:p>
            <a:pPr marL="454025" lvl="1" indent="-227013" eaLnBrk="1" hangingPunct="1"/>
            <a:r>
              <a:rPr lang="en-US" dirty="0" smtClean="0"/>
              <a:t>Worst: </a:t>
            </a:r>
            <a:r>
              <a:rPr lang="en-US" dirty="0" smtClean="0">
                <a:hlinkClick r:id="rId15" action="ppaction://hlinkfile"/>
              </a:rPr>
              <a:t>Recue</a:t>
            </a:r>
            <a:r>
              <a:rPr lang="en-US" dirty="0" smtClean="0"/>
              <a:t> 55.6% </a:t>
            </a:r>
            <a:r>
              <a:rPr lang="en-US" dirty="0" smtClean="0">
                <a:cs typeface="Tahoma" pitchFamily="34" charset="0"/>
              </a:rPr>
              <a:t>± 0.4%</a:t>
            </a:r>
          </a:p>
        </p:txBody>
      </p:sp>
      <p:sp>
        <p:nvSpPr>
          <p:cNvPr id="13319" name="Text Box 5"/>
          <p:cNvSpPr txBox="1">
            <a:spLocks noChangeArrowheads="1"/>
          </p:cNvSpPr>
          <p:nvPr/>
        </p:nvSpPr>
        <p:spPr bwMode="auto">
          <a:xfrm>
            <a:off x="1295400" y="1371600"/>
            <a:ext cx="7162800" cy="5191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Example:  </a:t>
            </a:r>
            <a:r>
              <a:rPr lang="en-US" b="1">
                <a:latin typeface="Times New Roman" pitchFamily="18" charset="0"/>
              </a:rPr>
              <a:t>‘People sit down and read a book.’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2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2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72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2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72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72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720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720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210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72100">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7210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72100">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772100">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772100">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772100">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72100">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772100">
                                            <p:txEl>
                                              <p:pRg st="8" end="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772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9" grpId="0" build="p" autoUpdateAnimBg="0"/>
      <p:bldP spid="77210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pPr>
              <a:defRPr/>
            </a:pPr>
            <a:endParaRPr lang="en-US"/>
          </a:p>
          <a:p>
            <a:pPr>
              <a:defRPr/>
            </a:pPr>
            <a:fld id="{8BA14F36-D2EC-404D-BF46-6A670669C23A}" type="slidenum">
              <a:rPr lang="en-US"/>
              <a:pPr>
                <a:defRPr/>
              </a:pPr>
              <a:t>26</a:t>
            </a:fld>
            <a:endParaRPr lang="en-US"/>
          </a:p>
        </p:txBody>
      </p:sp>
      <p:sp>
        <p:nvSpPr>
          <p:cNvPr id="27" name="Slide Number Placeholder 4"/>
          <p:cNvSpPr>
            <a:spLocks noGrp="1"/>
          </p:cNvSpPr>
          <p:nvPr>
            <p:ph type="sldNum" sz="quarter" idx="11"/>
          </p:nvPr>
        </p:nvSpPr>
        <p:spPr/>
        <p:txBody>
          <a:bodyPr/>
          <a:lstStyle/>
          <a:p>
            <a:pPr>
              <a:defRPr/>
            </a:pPr>
            <a:fld id="{A482A471-74D6-45DD-AFCE-686B6DC4CD2F}" type="datetime1">
              <a:rPr lang="en-US"/>
              <a:pPr>
                <a:defRPr/>
              </a:pPr>
              <a:t>8/4/2013</a:t>
            </a:fld>
            <a:endParaRPr lang="en-US"/>
          </a:p>
        </p:txBody>
      </p:sp>
      <p:sp>
        <p:nvSpPr>
          <p:cNvPr id="14340" name="Rectangle 2"/>
          <p:cNvSpPr>
            <a:spLocks noGrp="1" noChangeArrowheads="1"/>
          </p:cNvSpPr>
          <p:nvPr>
            <p:ph type="title"/>
          </p:nvPr>
        </p:nvSpPr>
        <p:spPr/>
        <p:txBody>
          <a:bodyPr/>
          <a:lstStyle/>
          <a:p>
            <a:pPr eaLnBrk="1" hangingPunct="1"/>
            <a:r>
              <a:rPr lang="en-US" dirty="0" smtClean="0"/>
              <a:t>What helped which words?</a:t>
            </a:r>
          </a:p>
        </p:txBody>
      </p:sp>
      <p:graphicFrame>
        <p:nvGraphicFramePr>
          <p:cNvPr id="760906" name="Group 74"/>
          <p:cNvGraphicFramePr>
            <a:graphicFrameLocks noGrp="1"/>
          </p:cNvGraphicFramePr>
          <p:nvPr>
            <p:ph type="tbl" idx="1"/>
          </p:nvPr>
        </p:nvGraphicFramePr>
        <p:xfrm>
          <a:off x="685800" y="2089150"/>
          <a:ext cx="7772400" cy="3004947"/>
        </p:xfrm>
        <a:graphic>
          <a:graphicData uri="http://schemas.openxmlformats.org/drawingml/2006/table">
            <a:tbl>
              <a:tblPr/>
              <a:tblGrid>
                <a:gridCol w="2570163"/>
                <a:gridCol w="2865437"/>
                <a:gridCol w="2336800"/>
              </a:tblGrid>
              <a:tr h="4254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Same day: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Later day: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842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Grade 1 words: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hlinkClick r:id="rId3"/>
                        </a:rPr>
                        <a:t>Say In Context</a:t>
                      </a:r>
                      <a:r>
                        <a:rPr kumimoji="0" lang="en-US" sz="2400" b="0" i="0" u="none" strike="noStrike" cap="none" normalizeH="0" baseline="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hlinkClick r:id="rId4"/>
                        </a:rPr>
                        <a:t>Onset Rime</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hlinkClick r:id="rId4"/>
                        </a:rPr>
                        <a:t>Onset Rime</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8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Grade 2 words: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hlinkClick r:id="rId3"/>
                        </a:rPr>
                        <a:t>Say In Context</a:t>
                      </a:r>
                      <a:r>
                        <a:rPr kumimoji="0" lang="en-US" sz="2400" b="0" i="0" u="none" strike="noStrike" cap="none" normalizeH="0" baseline="0" smtClean="0">
                          <a:ln>
                            <a:noFill/>
                          </a:ln>
                          <a:solidFill>
                            <a:schemeClr val="tx1"/>
                          </a:solidFill>
                          <a:effectLst/>
                          <a:latin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hlinkClick r:id="rId5"/>
                        </a:rPr>
                        <a:t>Rhymes With</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hlinkClick r:id="rId5"/>
                        </a:rPr>
                        <a:t>Rhymes With</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Grade 3 words: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hlinkClick r:id="rId3"/>
                        </a:rPr>
                        <a:t>Say In Context</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hlinkClick r:id="rId5"/>
                        </a:rPr>
                        <a:t>Rhymes With</a:t>
                      </a:r>
                      <a:r>
                        <a:rPr kumimoji="0" lang="en-US" sz="2400" b="0" i="0" u="none" strike="noStrike" cap="none" normalizeH="0" baseline="0" smtClean="0">
                          <a:ln>
                            <a:noFill/>
                          </a:ln>
                          <a:solidFill>
                            <a:schemeClr val="tx1"/>
                          </a:solidFill>
                          <a:effectLst/>
                          <a:latin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hlinkClick r:id="rId6"/>
                        </a:rPr>
                        <a:t>One Grapheme</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760897" name="Rectangle 65"/>
          <p:cNvSpPr>
            <a:spLocks noGrp="1" noChangeArrowheads="1"/>
          </p:cNvSpPr>
          <p:nvPr>
            <p:ph type="body" idx="4294967295"/>
          </p:nvPr>
        </p:nvSpPr>
        <p:spPr>
          <a:xfrm>
            <a:off x="381000" y="1447800"/>
            <a:ext cx="8686800" cy="5181600"/>
          </a:xfrm>
        </p:spPr>
        <p:txBody>
          <a:bodyPr/>
          <a:lstStyle/>
          <a:p>
            <a:pPr eaLnBrk="1" hangingPunct="1">
              <a:lnSpc>
                <a:spcPct val="90000"/>
              </a:lnSpc>
              <a:buFont typeface="Wingdings" pitchFamily="2" charset="2"/>
              <a:buNone/>
            </a:pPr>
            <a:r>
              <a:rPr lang="en-US" dirty="0" smtClean="0"/>
              <a:t>Depended on how long before saw word again.</a:t>
            </a:r>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r>
              <a:rPr lang="en-US" dirty="0" smtClean="0"/>
              <a:t>Supplying the word helped best in the short term…</a:t>
            </a:r>
          </a:p>
          <a:p>
            <a:pPr eaLnBrk="1" hangingPunct="1">
              <a:lnSpc>
                <a:spcPct val="90000"/>
              </a:lnSpc>
              <a:buFont typeface="Wingdings" pitchFamily="2" charset="2"/>
              <a:buNone/>
            </a:pPr>
            <a:r>
              <a:rPr lang="en-US" dirty="0" smtClean="0"/>
              <a:t>But rhyming hints had longer lasting benefits.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08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09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089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08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9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endParaRPr lang="en-US"/>
          </a:p>
          <a:p>
            <a:pPr>
              <a:defRPr/>
            </a:pPr>
            <a:fld id="{5F274746-511B-4C50-8357-5E15A97AAC4D}" type="slidenum">
              <a:rPr lang="en-US"/>
              <a:pPr>
                <a:defRPr/>
              </a:pPr>
              <a:t>27</a:t>
            </a:fld>
            <a:endParaRPr lang="en-US"/>
          </a:p>
        </p:txBody>
      </p:sp>
      <p:sp>
        <p:nvSpPr>
          <p:cNvPr id="8" name="Slide Number Placeholder 4"/>
          <p:cNvSpPr>
            <a:spLocks noGrp="1"/>
          </p:cNvSpPr>
          <p:nvPr>
            <p:ph type="sldNum" sz="quarter" idx="11"/>
          </p:nvPr>
        </p:nvSpPr>
        <p:spPr/>
        <p:txBody>
          <a:bodyPr/>
          <a:lstStyle/>
          <a:p>
            <a:pPr>
              <a:defRPr/>
            </a:pPr>
            <a:fld id="{4A4D0E41-3990-4D1E-8E44-86725B70EB36}" type="datetime1">
              <a:rPr lang="en-US"/>
              <a:pPr>
                <a:defRPr/>
              </a:pPr>
              <a:t>8/4/2013</a:t>
            </a:fld>
            <a:endParaRPr lang="en-US"/>
          </a:p>
        </p:txBody>
      </p:sp>
      <p:sp>
        <p:nvSpPr>
          <p:cNvPr id="11268" name="Rectangle 2"/>
          <p:cNvSpPr>
            <a:spLocks noGrp="1" noChangeArrowheads="1"/>
          </p:cNvSpPr>
          <p:nvPr>
            <p:ph type="title"/>
          </p:nvPr>
        </p:nvSpPr>
        <p:spPr>
          <a:xfrm>
            <a:off x="-1" y="194954"/>
            <a:ext cx="9559637" cy="1143000"/>
          </a:xfrm>
        </p:spPr>
        <p:txBody>
          <a:bodyPr/>
          <a:lstStyle/>
          <a:p>
            <a:pPr lvl="1" algn="ctr" eaLnBrk="1" hangingPunct="1"/>
            <a:r>
              <a:rPr lang="en-US" sz="3200" dirty="0" smtClean="0">
                <a:solidFill>
                  <a:srgbClr val="FF0000"/>
                </a:solidFill>
              </a:rPr>
              <a:t>Do quick vocabulary explanations help?</a:t>
            </a:r>
            <a:r>
              <a:rPr lang="en-US" sz="3200" dirty="0" smtClean="0"/>
              <a:t/>
            </a:r>
            <a:br>
              <a:rPr lang="en-US" sz="3200" dirty="0" smtClean="0"/>
            </a:br>
            <a:r>
              <a:rPr lang="en-US" sz="3200" dirty="0" smtClean="0">
                <a:solidFill>
                  <a:srgbClr val="00B050"/>
                </a:solidFill>
              </a:rPr>
              <a:t>Compare gains with vs. without.</a:t>
            </a:r>
            <a:endParaRPr lang="en-US" sz="3200" b="0" dirty="0" smtClean="0">
              <a:solidFill>
                <a:schemeClr val="tx1"/>
              </a:solidFill>
            </a:endParaRPr>
          </a:p>
        </p:txBody>
      </p:sp>
      <p:sp>
        <p:nvSpPr>
          <p:cNvPr id="912387" name="Rectangle 3"/>
          <p:cNvSpPr>
            <a:spLocks noGrp="1" noChangeArrowheads="1"/>
          </p:cNvSpPr>
          <p:nvPr>
            <p:ph type="body" idx="1"/>
          </p:nvPr>
        </p:nvSpPr>
        <p:spPr>
          <a:xfrm>
            <a:off x="463125" y="1334000"/>
            <a:ext cx="9144000" cy="5334000"/>
          </a:xfrm>
        </p:spPr>
        <p:txBody>
          <a:bodyPr/>
          <a:lstStyle/>
          <a:p>
            <a:pPr eaLnBrk="1" hangingPunct="1">
              <a:lnSpc>
                <a:spcPct val="90000"/>
              </a:lnSpc>
            </a:pPr>
            <a:r>
              <a:rPr lang="en-US" sz="2800" dirty="0" smtClean="0"/>
              <a:t>Explain </a:t>
            </a:r>
            <a:r>
              <a:rPr lang="en-US" sz="2800" i="1" dirty="0" smtClean="0"/>
              <a:t>some</a:t>
            </a:r>
            <a:r>
              <a:rPr lang="en-US" sz="2800" dirty="0" smtClean="0"/>
              <a:t> new words; later, test </a:t>
            </a:r>
            <a:r>
              <a:rPr lang="en-US" sz="2800" i="1" dirty="0" smtClean="0"/>
              <a:t>each</a:t>
            </a:r>
            <a:r>
              <a:rPr lang="en-US" sz="2800" dirty="0" smtClean="0"/>
              <a:t> new word.</a:t>
            </a:r>
          </a:p>
          <a:p>
            <a:pPr lvl="0">
              <a:buFont typeface="Arial" pitchFamily="34" charset="0"/>
              <a:buChar char="•"/>
            </a:pPr>
            <a:r>
              <a:rPr lang="en-US" dirty="0" smtClean="0"/>
              <a:t>Randomize</a:t>
            </a:r>
            <a:r>
              <a:rPr lang="en-US" baseline="0" dirty="0" smtClean="0"/>
              <a:t> choices among alternative tutor actions</a:t>
            </a:r>
          </a:p>
          <a:p>
            <a:pPr lvl="0">
              <a:buFont typeface="Arial" pitchFamily="34" charset="0"/>
              <a:buChar char="•"/>
            </a:pPr>
            <a:r>
              <a:rPr lang="en-US" baseline="0" dirty="0" smtClean="0"/>
              <a:t>Log</a:t>
            </a:r>
            <a:r>
              <a:rPr lang="en-US" dirty="0" smtClean="0"/>
              <a:t> student performance as trial </a:t>
            </a:r>
            <a:r>
              <a:rPr lang="en-US" baseline="0" dirty="0" smtClean="0"/>
              <a:t>outcomes</a:t>
            </a:r>
            <a:endParaRPr lang="en-US"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r>
              <a:rPr lang="en-US" sz="2800" dirty="0" smtClean="0"/>
              <a:t> Helped for rarer words, like </a:t>
            </a:r>
            <a:r>
              <a:rPr lang="en-US" i="1" dirty="0" smtClean="0"/>
              <a:t>astronaut</a:t>
            </a:r>
            <a:endParaRPr lang="en-US" sz="2800" dirty="0" smtClean="0"/>
          </a:p>
        </p:txBody>
      </p:sp>
      <p:sp>
        <p:nvSpPr>
          <p:cNvPr id="11270" name="Rectangle 4"/>
          <p:cNvSpPr>
            <a:spLocks noChangeArrowheads="1"/>
          </p:cNvSpPr>
          <p:nvPr/>
        </p:nvSpPr>
        <p:spPr bwMode="auto">
          <a:xfrm>
            <a:off x="1828800" y="1371600"/>
            <a:ext cx="9144000" cy="0"/>
          </a:xfrm>
          <a:prstGeom prst="rect">
            <a:avLst/>
          </a:prstGeom>
          <a:noFill/>
          <a:ln w="9525">
            <a:noFill/>
            <a:miter lim="800000"/>
            <a:headEnd/>
            <a:tailEnd/>
          </a:ln>
        </p:spPr>
        <p:txBody>
          <a:bodyPr>
            <a:spAutoFit/>
          </a:bodyPr>
          <a:lstStyle/>
          <a:p>
            <a:endParaRPr lang="en-US"/>
          </a:p>
        </p:txBody>
      </p:sp>
      <p:pic>
        <p:nvPicPr>
          <p:cNvPr id="912389" name="Picture 5"/>
          <p:cNvPicPr>
            <a:picLocks noGrp="1" noChangeAspect="1" noChangeArrowheads="1"/>
          </p:cNvPicPr>
          <p:nvPr>
            <p:ph type="clipArt" sz="half" idx="4294967295"/>
          </p:nvPr>
        </p:nvPicPr>
        <p:blipFill>
          <a:blip r:embed="rId3" cstate="print"/>
          <a:srcRect/>
          <a:stretch>
            <a:fillRect/>
          </a:stretch>
        </p:blipFill>
        <p:spPr>
          <a:xfrm>
            <a:off x="630238" y="3054900"/>
            <a:ext cx="3294062" cy="2859088"/>
          </a:xfrm>
          <a:noFill/>
        </p:spPr>
      </p:pic>
      <p:pic>
        <p:nvPicPr>
          <p:cNvPr id="912390" name="Picture 6"/>
          <p:cNvPicPr>
            <a:picLocks noChangeAspect="1" noChangeArrowheads="1"/>
          </p:cNvPicPr>
          <p:nvPr/>
        </p:nvPicPr>
        <p:blipFill>
          <a:blip r:embed="rId4" cstate="print"/>
          <a:srcRect/>
          <a:stretch>
            <a:fillRect/>
          </a:stretch>
        </p:blipFill>
        <p:spPr bwMode="auto">
          <a:xfrm>
            <a:off x="4402138" y="3054900"/>
            <a:ext cx="3684587" cy="2765425"/>
          </a:xfrm>
          <a:prstGeom prst="rect">
            <a:avLst/>
          </a:prstGeom>
          <a:noFill/>
          <a:ln w="25400">
            <a:noFill/>
            <a:miter lim="800000"/>
            <a:headEnd type="none" w="sm" len="sm"/>
            <a:tailEnd type="none" w="sm" len="s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2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2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2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23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23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2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0"/>
            <a:ext cx="7793037" cy="928048"/>
          </a:xfrm>
        </p:spPr>
        <p:txBody>
          <a:bodyPr/>
          <a:lstStyle/>
          <a:p>
            <a:r>
              <a:rPr lang="en-US" dirty="0" smtClean="0">
                <a:solidFill>
                  <a:srgbClr val="FF0000"/>
                </a:solidFill>
              </a:rPr>
              <a:t>Do follow-on</a:t>
            </a:r>
            <a:r>
              <a:rPr lang="en-US" baseline="0" dirty="0" smtClean="0">
                <a:solidFill>
                  <a:srgbClr val="FF0000"/>
                </a:solidFill>
              </a:rPr>
              <a:t> vocabulary activities help?  </a:t>
            </a:r>
            <a:r>
              <a:rPr lang="en-US" baseline="0" dirty="0" smtClean="0">
                <a:solidFill>
                  <a:srgbClr val="00B050"/>
                </a:solidFill>
              </a:rPr>
              <a:t>“Rolling admission” dosage experiment*</a:t>
            </a:r>
            <a:endParaRPr lang="en-US" dirty="0">
              <a:solidFill>
                <a:srgbClr val="00B050"/>
              </a:solidFill>
            </a:endParaRPr>
          </a:p>
        </p:txBody>
      </p:sp>
      <p:sp>
        <p:nvSpPr>
          <p:cNvPr id="3" name="Content Placeholder 2"/>
          <p:cNvSpPr>
            <a:spLocks noGrp="1"/>
          </p:cNvSpPr>
          <p:nvPr>
            <p:ph idx="1"/>
          </p:nvPr>
        </p:nvSpPr>
        <p:spPr>
          <a:xfrm>
            <a:off x="848853" y="847907"/>
            <a:ext cx="8295147" cy="5688418"/>
          </a:xfrm>
          <a:solidFill>
            <a:srgbClr val="FFFF00"/>
          </a:solidFill>
        </p:spPr>
        <p:txBody>
          <a:bodyPr/>
          <a:lstStyle/>
          <a:p>
            <a:pPr marL="514350" lvl="0" indent="-514350"/>
            <a:r>
              <a:rPr lang="en-US" dirty="0" smtClean="0">
                <a:latin typeface="Tahoma" pitchFamily="34" charset="0"/>
                <a:cs typeface="Tahoma" pitchFamily="34" charset="0"/>
              </a:rPr>
              <a:t>Skip pretest of no-exposure control words</a:t>
            </a:r>
            <a:endParaRPr lang="en-US" sz="2800" baseline="0" dirty="0" smtClean="0">
              <a:solidFill>
                <a:schemeClr val="tx1"/>
              </a:solidFill>
              <a:latin typeface="Tahoma" pitchFamily="34" charset="0"/>
              <a:ea typeface="+mn-ea"/>
              <a:cs typeface="Tahoma" pitchFamily="34" charset="0"/>
              <a:hlinkClick r:id="rId2" action="ppaction://hlinkfile"/>
            </a:endParaRPr>
          </a:p>
          <a:p>
            <a:pPr marL="514350" lvl="0" indent="-514350" algn="l" rtl="0" eaLnBrk="0" fontAlgn="base" hangingPunct="0">
              <a:spcBef>
                <a:spcPct val="20000"/>
              </a:spcBef>
              <a:spcAft>
                <a:spcPct val="0"/>
              </a:spcAft>
              <a:buClrTx/>
              <a:buSzPct val="100000"/>
            </a:pPr>
            <a:r>
              <a:rPr lang="en-US" sz="2800" baseline="0" dirty="0" smtClean="0">
                <a:solidFill>
                  <a:schemeClr val="tx1"/>
                </a:solidFill>
                <a:latin typeface="Tahoma" pitchFamily="34" charset="0"/>
                <a:ea typeface="+mn-ea"/>
                <a:cs typeface="Tahoma" pitchFamily="34" charset="0"/>
                <a:hlinkClick r:id="rId2" action="ppaction://hlinkfile"/>
              </a:rPr>
              <a:t>Pretest word</a:t>
            </a:r>
            <a:r>
              <a:rPr lang="en-US" sz="2800" baseline="0" dirty="0" smtClean="0">
                <a:solidFill>
                  <a:schemeClr val="tx1"/>
                </a:solidFill>
                <a:latin typeface="Tahoma" pitchFamily="34" charset="0"/>
                <a:ea typeface="+mn-ea"/>
                <a:cs typeface="Tahoma" pitchFamily="34" charset="0"/>
              </a:rPr>
              <a:t>; discard</a:t>
            </a:r>
            <a:r>
              <a:rPr lang="en-US" sz="2800" dirty="0" smtClean="0">
                <a:solidFill>
                  <a:schemeClr val="tx1"/>
                </a:solidFill>
                <a:latin typeface="Tahoma" pitchFamily="34" charset="0"/>
                <a:ea typeface="+mn-ea"/>
                <a:cs typeface="Tahoma" pitchFamily="34" charset="0"/>
              </a:rPr>
              <a:t> if already known</a:t>
            </a:r>
            <a:endParaRPr lang="en-US" sz="2800" baseline="0" dirty="0" smtClean="0">
              <a:solidFill>
                <a:schemeClr val="tx1"/>
              </a:solidFill>
              <a:latin typeface="Tahoma" pitchFamily="34" charset="0"/>
              <a:ea typeface="+mn-ea"/>
              <a:cs typeface="Tahoma" pitchFamily="34" charset="0"/>
            </a:endParaRPr>
          </a:p>
          <a:p>
            <a:pPr marL="514350" lvl="0" indent="-514350" algn="l" rtl="0" eaLnBrk="0" fontAlgn="base" hangingPunct="0">
              <a:spcBef>
                <a:spcPct val="20000"/>
              </a:spcBef>
              <a:spcAft>
                <a:spcPct val="0"/>
              </a:spcAft>
              <a:buClrTx/>
              <a:buSzPct val="100000"/>
              <a:buFont typeface="+mj-lt"/>
              <a:buNone/>
            </a:pPr>
            <a:r>
              <a:rPr lang="en-US" sz="2800" baseline="0" dirty="0" smtClean="0">
                <a:solidFill>
                  <a:schemeClr val="tx1"/>
                </a:solidFill>
                <a:latin typeface="Tahoma" pitchFamily="34" charset="0"/>
                <a:ea typeface="+mn-ea"/>
                <a:cs typeface="Tahoma" pitchFamily="34" charset="0"/>
                <a:hlinkClick r:id="rId3" action="ppaction://hlinkfile"/>
              </a:rPr>
              <a:t>See word in story</a:t>
            </a:r>
            <a:endParaRPr lang="en-US" sz="2800" baseline="0" dirty="0" smtClean="0">
              <a:solidFill>
                <a:schemeClr val="tx1"/>
              </a:solidFill>
              <a:latin typeface="Tahoma" pitchFamily="34" charset="0"/>
              <a:ea typeface="+mn-ea"/>
              <a:cs typeface="Tahoma" pitchFamily="34" charset="0"/>
            </a:endParaRPr>
          </a:p>
          <a:p>
            <a:pPr marL="514350" indent="-514350">
              <a:buFont typeface="+mj-lt"/>
              <a:buNone/>
            </a:pPr>
            <a:r>
              <a:rPr lang="en-US" baseline="0" dirty="0" smtClean="0">
                <a:latin typeface="Tahoma" pitchFamily="34" charset="0"/>
                <a:cs typeface="Tahoma" pitchFamily="34" charset="0"/>
                <a:hlinkClick r:id="rId4" action="ppaction://hlinkfile"/>
              </a:rPr>
              <a:t>Explain</a:t>
            </a:r>
            <a:r>
              <a:rPr lang="en-US" dirty="0" smtClean="0">
                <a:latin typeface="Tahoma" pitchFamily="34" charset="0"/>
                <a:cs typeface="Tahoma" pitchFamily="34" charset="0"/>
                <a:hlinkClick r:id="rId4" action="ppaction://hlinkfile"/>
              </a:rPr>
              <a:t> quickly in context</a:t>
            </a:r>
            <a:endParaRPr lang="en-US" baseline="0" dirty="0" smtClean="0">
              <a:latin typeface="Tahoma" pitchFamily="34" charset="0"/>
              <a:cs typeface="Tahoma" pitchFamily="34" charset="0"/>
            </a:endParaRPr>
          </a:p>
          <a:p>
            <a:pPr marL="514350" indent="-514350">
              <a:buFont typeface="+mj-lt"/>
              <a:buAutoNum type="arabicPeriod"/>
            </a:pPr>
            <a:r>
              <a:rPr lang="en-US" baseline="0" dirty="0" smtClean="0">
                <a:latin typeface="Tahoma" pitchFamily="34" charset="0"/>
                <a:cs typeface="Tahoma" pitchFamily="34" charset="0"/>
                <a:hlinkClick r:id="rId5" action="ppaction://hlinkfile"/>
              </a:rPr>
              <a:t>Teach word after story</a:t>
            </a:r>
            <a:endParaRPr lang="en-US" baseline="0" dirty="0" smtClean="0">
              <a:latin typeface="Tahoma" pitchFamily="34" charset="0"/>
              <a:cs typeface="Tahoma" pitchFamily="34" charset="0"/>
            </a:endParaRPr>
          </a:p>
          <a:p>
            <a:pPr marL="514350" indent="-514350">
              <a:buFont typeface="+mj-lt"/>
              <a:buAutoNum type="arabicPeriod"/>
            </a:pPr>
            <a:r>
              <a:rPr lang="en-US" dirty="0" smtClean="0">
                <a:latin typeface="Tahoma" pitchFamily="34" charset="0"/>
                <a:cs typeface="Tahoma" pitchFamily="34" charset="0"/>
                <a:hlinkClick r:id="rId6" action="ppaction://hlinkfile"/>
              </a:rPr>
              <a:t>Remind meaning</a:t>
            </a:r>
            <a:r>
              <a:rPr lang="en-US" dirty="0" smtClean="0">
                <a:latin typeface="Tahoma" pitchFamily="34" charset="0"/>
                <a:cs typeface="Tahoma" pitchFamily="34" charset="0"/>
              </a:rPr>
              <a:t>; </a:t>
            </a:r>
            <a:r>
              <a:rPr lang="en-US" dirty="0" smtClean="0">
                <a:latin typeface="Tahoma" pitchFamily="34" charset="0"/>
                <a:cs typeface="Tahoma" pitchFamily="34" charset="0"/>
                <a:hlinkClick r:id="rId7" action="ppaction://hlinkfile"/>
              </a:rPr>
              <a:t>relate other words</a:t>
            </a:r>
            <a:endParaRPr lang="en-US" dirty="0" smtClean="0">
              <a:latin typeface="Tahoma" pitchFamily="34" charset="0"/>
              <a:cs typeface="Tahoma" pitchFamily="34" charset="0"/>
            </a:endParaRPr>
          </a:p>
          <a:p>
            <a:pPr marL="514350" indent="-514350">
              <a:buFont typeface="+mj-lt"/>
              <a:buAutoNum type="arabicPeriod"/>
            </a:pPr>
            <a:r>
              <a:rPr lang="en-US" baseline="0" dirty="0" smtClean="0">
                <a:latin typeface="Tahoma" pitchFamily="34" charset="0"/>
                <a:cs typeface="Tahoma" pitchFamily="34" charset="0"/>
                <a:hlinkClick r:id="rId8" action="ppaction://hlinkfile"/>
              </a:rPr>
              <a:t>Reintroduce</a:t>
            </a:r>
            <a:r>
              <a:rPr lang="en-US" baseline="0" dirty="0" smtClean="0">
                <a:latin typeface="Tahoma" pitchFamily="34" charset="0"/>
                <a:cs typeface="Tahoma" pitchFamily="34" charset="0"/>
              </a:rPr>
              <a:t>;</a:t>
            </a:r>
            <a:r>
              <a:rPr lang="en-US" dirty="0" smtClean="0">
                <a:latin typeface="Tahoma" pitchFamily="34" charset="0"/>
                <a:cs typeface="Tahoma" pitchFamily="34" charset="0"/>
              </a:rPr>
              <a:t> </a:t>
            </a:r>
            <a:r>
              <a:rPr lang="en-US" dirty="0" smtClean="0">
                <a:latin typeface="Tahoma" pitchFamily="34" charset="0"/>
                <a:cs typeface="Tahoma" pitchFamily="34" charset="0"/>
                <a:hlinkClick r:id="rId9" action="ppaction://hlinkfile"/>
              </a:rPr>
              <a:t>ask cloze question</a:t>
            </a:r>
            <a:endParaRPr lang="en-US" dirty="0" smtClean="0">
              <a:latin typeface="Tahoma" pitchFamily="34" charset="0"/>
              <a:cs typeface="Tahoma" pitchFamily="34" charset="0"/>
            </a:endParaRPr>
          </a:p>
          <a:p>
            <a:pPr marL="514350" indent="-514350">
              <a:buFont typeface="+mj-lt"/>
              <a:buAutoNum type="arabicPeriod"/>
            </a:pPr>
            <a:r>
              <a:rPr lang="en-US" dirty="0" smtClean="0">
                <a:latin typeface="Tahoma" pitchFamily="34" charset="0"/>
                <a:cs typeface="Tahoma" pitchFamily="34" charset="0"/>
                <a:hlinkClick r:id="rId8" action="ppaction://hlinkfile"/>
              </a:rPr>
              <a:t>Reintroduce</a:t>
            </a:r>
            <a:r>
              <a:rPr lang="en-US" dirty="0" smtClean="0">
                <a:latin typeface="Tahoma" pitchFamily="34" charset="0"/>
                <a:cs typeface="Tahoma" pitchFamily="34" charset="0"/>
              </a:rPr>
              <a:t>; </a:t>
            </a:r>
            <a:r>
              <a:rPr lang="en-US" dirty="0" smtClean="0">
                <a:latin typeface="Tahoma" pitchFamily="34" charset="0"/>
                <a:cs typeface="Tahoma" pitchFamily="34" charset="0"/>
                <a:hlinkClick r:id="rId10" action="ppaction://hlinkfile"/>
              </a:rPr>
              <a:t>apply to situations</a:t>
            </a:r>
            <a:endParaRPr lang="en-US" dirty="0" smtClean="0">
              <a:latin typeface="Tahoma" pitchFamily="34" charset="0"/>
              <a:cs typeface="Tahoma" pitchFamily="34" charset="0"/>
            </a:endParaRPr>
          </a:p>
          <a:p>
            <a:pPr marL="514350" indent="-514350">
              <a:buFont typeface="+mj-lt"/>
              <a:buAutoNum type="arabicPeriod"/>
            </a:pPr>
            <a:r>
              <a:rPr lang="en-US" dirty="0" smtClean="0">
                <a:latin typeface="Tahoma" pitchFamily="34" charset="0"/>
                <a:cs typeface="Tahoma" pitchFamily="34" charset="0"/>
                <a:hlinkClick r:id="rId8" action="ppaction://hlinkfile"/>
              </a:rPr>
              <a:t>Reintroduce</a:t>
            </a:r>
            <a:r>
              <a:rPr lang="en-US" dirty="0" smtClean="0">
                <a:latin typeface="Tahoma" pitchFamily="34" charset="0"/>
                <a:cs typeface="Tahoma" pitchFamily="34" charset="0"/>
              </a:rPr>
              <a:t>; </a:t>
            </a:r>
            <a:r>
              <a:rPr lang="en-US" dirty="0" smtClean="0">
                <a:latin typeface="Tahoma" pitchFamily="34" charset="0"/>
                <a:cs typeface="Tahoma" pitchFamily="34" charset="0"/>
                <a:hlinkClick r:id="rId11" action="ppaction://hlinkfile"/>
              </a:rPr>
              <a:t>ask factoid questions</a:t>
            </a:r>
            <a:endParaRPr lang="en-US" dirty="0" smtClean="0">
              <a:latin typeface="Tahoma" pitchFamily="34" charset="0"/>
              <a:cs typeface="Tahoma" pitchFamily="34" charset="0"/>
            </a:endParaRPr>
          </a:p>
          <a:p>
            <a:pPr marL="514350" indent="-514350"/>
            <a:r>
              <a:rPr lang="en-US" dirty="0" smtClean="0">
                <a:latin typeface="Tahoma" pitchFamily="34" charset="0"/>
                <a:cs typeface="Tahoma" pitchFamily="34" charset="0"/>
                <a:hlinkClick r:id="rId12" action="ppaction://hlinkfile"/>
              </a:rPr>
              <a:t>Post-test word</a:t>
            </a:r>
            <a:endParaRPr lang="en-US" dirty="0" smtClean="0">
              <a:latin typeface="Tahoma" pitchFamily="34" charset="0"/>
              <a:cs typeface="Tahoma" pitchFamily="34" charset="0"/>
            </a:endParaRPr>
          </a:p>
          <a:p>
            <a:pPr marL="514350" indent="-514350"/>
            <a:r>
              <a:rPr lang="en-US" dirty="0" smtClean="0">
                <a:latin typeface="Tahoma" pitchFamily="34" charset="0"/>
                <a:cs typeface="Tahoma" pitchFamily="34" charset="0"/>
                <a:hlinkClick r:id="rId13" action="ppaction://hlinkfile"/>
              </a:rPr>
              <a:t>Delayed post-test</a:t>
            </a:r>
            <a:r>
              <a:rPr lang="en-US" dirty="0" smtClean="0">
                <a:latin typeface="Tahoma" pitchFamily="34" charset="0"/>
                <a:cs typeface="Tahoma" pitchFamily="34" charset="0"/>
              </a:rPr>
              <a:t> 1 week later</a:t>
            </a:r>
          </a:p>
          <a:p>
            <a:pPr marL="514350" indent="-514350"/>
            <a:r>
              <a:rPr lang="en-US" sz="2400" i="1" dirty="0" smtClean="0">
                <a:latin typeface="Tahoma" pitchFamily="34" charset="0"/>
                <a:cs typeface="Tahoma" pitchFamily="34" charset="0"/>
              </a:rPr>
              <a:t>    </a:t>
            </a:r>
            <a:r>
              <a:rPr lang="en-US" sz="2400" dirty="0" smtClean="0">
                <a:latin typeface="Tahoma" pitchFamily="34" charset="0"/>
                <a:cs typeface="Tahoma" pitchFamily="34" charset="0"/>
              </a:rPr>
              <a:t>(*</a:t>
            </a:r>
            <a:r>
              <a:rPr lang="en-US" sz="2400" i="1" u="sng" dirty="0" smtClean="0">
                <a:latin typeface="Tahoma" pitchFamily="34" charset="0"/>
                <a:cs typeface="Tahoma" pitchFamily="34" charset="0"/>
              </a:rPr>
              <a:t>Example videos reconstructed from logged data</a:t>
            </a:r>
            <a:r>
              <a:rPr lang="en-US" sz="2400" i="0" dirty="0" smtClean="0">
                <a:latin typeface="Tahoma" pitchFamily="34" charset="0"/>
                <a:cs typeface="Tahoma" pitchFamily="34" charset="0"/>
              </a:rPr>
              <a:t>)</a:t>
            </a:r>
          </a:p>
        </p:txBody>
      </p:sp>
      <p:sp>
        <p:nvSpPr>
          <p:cNvPr id="4" name="Footer Placeholder 3"/>
          <p:cNvSpPr>
            <a:spLocks noGrp="1"/>
          </p:cNvSpPr>
          <p:nvPr>
            <p:ph type="ftr" sz="quarter" idx="10"/>
          </p:nvPr>
        </p:nvSpPr>
        <p:spPr>
          <a:xfrm>
            <a:off x="3193305" y="6400800"/>
            <a:ext cx="2895600" cy="457200"/>
          </a:xfrm>
        </p:spPr>
        <p:txBody>
          <a:bodyPr/>
          <a:lstStyle/>
          <a:p>
            <a:pPr>
              <a:defRPr/>
            </a:pPr>
            <a:endParaRPr lang="en-US" smtClean="0"/>
          </a:p>
          <a:p>
            <a:pPr>
              <a:defRPr/>
            </a:pPr>
            <a:fld id="{0A073FF9-5E28-41B5-A368-584583373A11}" type="slidenum">
              <a:rPr lang="en-US" smtClean="0"/>
              <a:pPr>
                <a:defRPr/>
              </a:pPr>
              <a:t>28</a:t>
            </a:fld>
            <a:endParaRPr lang="en-US"/>
          </a:p>
        </p:txBody>
      </p:sp>
      <p:sp>
        <p:nvSpPr>
          <p:cNvPr id="5" name="Slide Number Placeholder 4"/>
          <p:cNvSpPr>
            <a:spLocks noGrp="1"/>
          </p:cNvSpPr>
          <p:nvPr>
            <p:ph type="sldNum" sz="quarter" idx="11"/>
          </p:nvPr>
        </p:nvSpPr>
        <p:spPr>
          <a:xfrm>
            <a:off x="5784105" y="6400800"/>
            <a:ext cx="3200400" cy="457200"/>
          </a:xfrm>
        </p:spPr>
        <p:txBody>
          <a:bodyPr/>
          <a:lstStyle/>
          <a:p>
            <a:pPr>
              <a:defRPr/>
            </a:pPr>
            <a:fld id="{B001898B-66B5-470D-816A-F154FF198DB7}" type="datetime1">
              <a:rPr lang="en-US" smtClean="0"/>
              <a:pPr>
                <a:defRPr/>
              </a:pPr>
              <a:t>8/4/2013</a:t>
            </a:fld>
            <a:endParaRPr lang="en-US" dirty="0"/>
          </a:p>
        </p:txBody>
      </p:sp>
      <p:grpSp>
        <p:nvGrpSpPr>
          <p:cNvPr id="51" name="Group 50"/>
          <p:cNvGrpSpPr/>
          <p:nvPr/>
        </p:nvGrpSpPr>
        <p:grpSpPr>
          <a:xfrm>
            <a:off x="267399" y="1049922"/>
            <a:ext cx="649134" cy="4763386"/>
            <a:chOff x="267399" y="1254642"/>
            <a:chExt cx="649134" cy="4763386"/>
          </a:xfrm>
        </p:grpSpPr>
        <p:sp>
          <p:nvSpPr>
            <p:cNvPr id="9" name="Rectangle 8"/>
            <p:cNvSpPr/>
            <p:nvPr/>
          </p:nvSpPr>
          <p:spPr bwMode="auto">
            <a:xfrm>
              <a:off x="267399" y="1254642"/>
              <a:ext cx="73152" cy="472085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20" name="Down Arrow 19"/>
            <p:cNvSpPr/>
            <p:nvPr/>
          </p:nvSpPr>
          <p:spPr bwMode="auto">
            <a:xfrm rot="16200000">
              <a:off x="538009" y="5671401"/>
              <a:ext cx="138226" cy="555028"/>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grpSp>
          <p:nvGrpSpPr>
            <p:cNvPr id="24" name="Group 23"/>
            <p:cNvGrpSpPr/>
            <p:nvPr/>
          </p:nvGrpSpPr>
          <p:grpSpPr>
            <a:xfrm>
              <a:off x="347691" y="2807003"/>
              <a:ext cx="568842" cy="459101"/>
              <a:chOff x="255177" y="2083986"/>
              <a:chExt cx="568842" cy="459101"/>
            </a:xfrm>
          </p:grpSpPr>
          <p:sp>
            <p:nvSpPr>
              <p:cNvPr id="10" name="Down Arrow 9"/>
              <p:cNvSpPr/>
              <p:nvPr/>
            </p:nvSpPr>
            <p:spPr bwMode="auto">
              <a:xfrm rot="5400000" flipH="1">
                <a:off x="470489" y="1868674"/>
                <a:ext cx="138218" cy="56884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21" name="Down Arrow 20"/>
              <p:cNvSpPr/>
              <p:nvPr/>
            </p:nvSpPr>
            <p:spPr bwMode="auto">
              <a:xfrm rot="19200000">
                <a:off x="626344" y="2124386"/>
                <a:ext cx="128472" cy="41870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grpSp>
        <p:grpSp>
          <p:nvGrpSpPr>
            <p:cNvPr id="25" name="Group 24"/>
            <p:cNvGrpSpPr/>
            <p:nvPr/>
          </p:nvGrpSpPr>
          <p:grpSpPr>
            <a:xfrm>
              <a:off x="347691" y="1779192"/>
              <a:ext cx="568842" cy="459101"/>
              <a:chOff x="255177" y="2083986"/>
              <a:chExt cx="568842" cy="459101"/>
            </a:xfrm>
          </p:grpSpPr>
          <p:sp>
            <p:nvSpPr>
              <p:cNvPr id="26" name="Down Arrow 25"/>
              <p:cNvSpPr/>
              <p:nvPr/>
            </p:nvSpPr>
            <p:spPr bwMode="auto">
              <a:xfrm rot="5400000" flipH="1">
                <a:off x="470489" y="1868674"/>
                <a:ext cx="138218" cy="56884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27" name="Down Arrow 26"/>
              <p:cNvSpPr/>
              <p:nvPr/>
            </p:nvSpPr>
            <p:spPr bwMode="auto">
              <a:xfrm rot="19200000">
                <a:off x="626344" y="2124386"/>
                <a:ext cx="128472" cy="41870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grpSp>
        <p:grpSp>
          <p:nvGrpSpPr>
            <p:cNvPr id="28" name="Group 27"/>
            <p:cNvGrpSpPr/>
            <p:nvPr/>
          </p:nvGrpSpPr>
          <p:grpSpPr>
            <a:xfrm>
              <a:off x="347691" y="3310276"/>
              <a:ext cx="568842" cy="459101"/>
              <a:chOff x="255177" y="2083986"/>
              <a:chExt cx="568842" cy="459101"/>
            </a:xfrm>
          </p:grpSpPr>
          <p:sp>
            <p:nvSpPr>
              <p:cNvPr id="29" name="Down Arrow 28"/>
              <p:cNvSpPr/>
              <p:nvPr/>
            </p:nvSpPr>
            <p:spPr bwMode="auto">
              <a:xfrm rot="5400000" flipH="1">
                <a:off x="470489" y="1868674"/>
                <a:ext cx="138218" cy="56884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30" name="Down Arrow 29"/>
              <p:cNvSpPr/>
              <p:nvPr/>
            </p:nvSpPr>
            <p:spPr bwMode="auto">
              <a:xfrm rot="19200000">
                <a:off x="626344" y="2124386"/>
                <a:ext cx="128472" cy="41870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grpSp>
        <p:grpSp>
          <p:nvGrpSpPr>
            <p:cNvPr id="31" name="Group 30"/>
            <p:cNvGrpSpPr/>
            <p:nvPr/>
          </p:nvGrpSpPr>
          <p:grpSpPr>
            <a:xfrm>
              <a:off x="347691" y="3824184"/>
              <a:ext cx="568842" cy="459101"/>
              <a:chOff x="255177" y="2083986"/>
              <a:chExt cx="568842" cy="459101"/>
            </a:xfrm>
          </p:grpSpPr>
          <p:sp>
            <p:nvSpPr>
              <p:cNvPr id="32" name="Down Arrow 31"/>
              <p:cNvSpPr/>
              <p:nvPr/>
            </p:nvSpPr>
            <p:spPr bwMode="auto">
              <a:xfrm rot="5400000" flipH="1">
                <a:off x="470489" y="1868674"/>
                <a:ext cx="138218" cy="56884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33" name="Down Arrow 32"/>
              <p:cNvSpPr/>
              <p:nvPr/>
            </p:nvSpPr>
            <p:spPr bwMode="auto">
              <a:xfrm rot="19200000">
                <a:off x="626344" y="2124386"/>
                <a:ext cx="128472" cy="41870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grpSp>
        <p:grpSp>
          <p:nvGrpSpPr>
            <p:cNvPr id="34" name="Group 33"/>
            <p:cNvGrpSpPr/>
            <p:nvPr/>
          </p:nvGrpSpPr>
          <p:grpSpPr>
            <a:xfrm>
              <a:off x="347691" y="4327459"/>
              <a:ext cx="568842" cy="459101"/>
              <a:chOff x="255177" y="2083986"/>
              <a:chExt cx="568842" cy="459101"/>
            </a:xfrm>
          </p:grpSpPr>
          <p:sp>
            <p:nvSpPr>
              <p:cNvPr id="35" name="Down Arrow 34"/>
              <p:cNvSpPr/>
              <p:nvPr/>
            </p:nvSpPr>
            <p:spPr bwMode="auto">
              <a:xfrm rot="5400000" flipH="1">
                <a:off x="470489" y="1868674"/>
                <a:ext cx="138218" cy="56884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36" name="Down Arrow 35"/>
              <p:cNvSpPr/>
              <p:nvPr/>
            </p:nvSpPr>
            <p:spPr bwMode="auto">
              <a:xfrm rot="19200000">
                <a:off x="626344" y="2124386"/>
                <a:ext cx="128472" cy="41870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grpSp>
        <p:grpSp>
          <p:nvGrpSpPr>
            <p:cNvPr id="37" name="Group 36"/>
            <p:cNvGrpSpPr/>
            <p:nvPr/>
          </p:nvGrpSpPr>
          <p:grpSpPr>
            <a:xfrm>
              <a:off x="347691" y="4841367"/>
              <a:ext cx="568842" cy="459101"/>
              <a:chOff x="255177" y="2083986"/>
              <a:chExt cx="568842" cy="459101"/>
            </a:xfrm>
          </p:grpSpPr>
          <p:sp>
            <p:nvSpPr>
              <p:cNvPr id="38" name="Down Arrow 37"/>
              <p:cNvSpPr/>
              <p:nvPr/>
            </p:nvSpPr>
            <p:spPr bwMode="auto">
              <a:xfrm rot="5400000" flipH="1">
                <a:off x="470489" y="1868674"/>
                <a:ext cx="138218" cy="56884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39" name="Down Arrow 38"/>
              <p:cNvSpPr/>
              <p:nvPr/>
            </p:nvSpPr>
            <p:spPr bwMode="auto">
              <a:xfrm rot="19200000">
                <a:off x="626344" y="2124386"/>
                <a:ext cx="128472" cy="41870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grpSp>
        <p:sp>
          <p:nvSpPr>
            <p:cNvPr id="41" name="Down Arrow 40"/>
            <p:cNvSpPr/>
            <p:nvPr/>
          </p:nvSpPr>
          <p:spPr bwMode="auto">
            <a:xfrm rot="5400000" flipH="1">
              <a:off x="563003" y="5171859"/>
              <a:ext cx="138218" cy="56884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grpSp>
          <p:nvGrpSpPr>
            <p:cNvPr id="43" name="Group 42"/>
            <p:cNvGrpSpPr/>
            <p:nvPr/>
          </p:nvGrpSpPr>
          <p:grpSpPr>
            <a:xfrm>
              <a:off x="347691" y="2296640"/>
              <a:ext cx="568842" cy="459101"/>
              <a:chOff x="255177" y="2083986"/>
              <a:chExt cx="568842" cy="459101"/>
            </a:xfrm>
          </p:grpSpPr>
          <p:sp>
            <p:nvSpPr>
              <p:cNvPr id="44" name="Down Arrow 43"/>
              <p:cNvSpPr/>
              <p:nvPr/>
            </p:nvSpPr>
            <p:spPr bwMode="auto">
              <a:xfrm rot="5400000" flipH="1">
                <a:off x="470489" y="1868674"/>
                <a:ext cx="138218" cy="56884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45" name="Down Arrow 44"/>
              <p:cNvSpPr/>
              <p:nvPr/>
            </p:nvSpPr>
            <p:spPr bwMode="auto">
              <a:xfrm rot="19200000">
                <a:off x="626344" y="2124386"/>
                <a:ext cx="128472" cy="41870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grpSp>
      </p:grpSp>
      <p:sp>
        <p:nvSpPr>
          <p:cNvPr id="48" name="Down Arrow 47"/>
          <p:cNvSpPr/>
          <p:nvPr/>
        </p:nvSpPr>
        <p:spPr bwMode="auto">
          <a:xfrm rot="19200000">
            <a:off x="718858" y="1054886"/>
            <a:ext cx="128472" cy="41870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50" name="Rectangle 49"/>
          <p:cNvSpPr/>
          <p:nvPr/>
        </p:nvSpPr>
        <p:spPr bwMode="auto">
          <a:xfrm>
            <a:off x="329608" y="1049923"/>
            <a:ext cx="606057" cy="6379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40" name="TextBox 39"/>
          <p:cNvSpPr txBox="1"/>
          <p:nvPr/>
        </p:nvSpPr>
        <p:spPr>
          <a:xfrm>
            <a:off x="7410734" y="1596785"/>
            <a:ext cx="1719618" cy="4832092"/>
          </a:xfrm>
          <a:prstGeom prst="rect">
            <a:avLst/>
          </a:prstGeom>
          <a:noFill/>
        </p:spPr>
        <p:txBody>
          <a:bodyPr wrap="square" rtlCol="0">
            <a:spAutoFit/>
          </a:bodyPr>
          <a:lstStyle/>
          <a:p>
            <a:pPr algn="ctr"/>
            <a:r>
              <a:rPr lang="en-US" i="1" dirty="0" smtClean="0">
                <a:latin typeface="+mn-lt"/>
              </a:rPr>
              <a:t>Elicit active processing t</a:t>
            </a:r>
            <a:r>
              <a:rPr lang="en-US" i="1" dirty="0" smtClean="0">
                <a:latin typeface="+mn-lt"/>
                <a:sym typeface="Wingdings" pitchFamily="2" charset="2"/>
              </a:rPr>
              <a:t>o  build lexical quality needed later to r</a:t>
            </a:r>
            <a:r>
              <a:rPr lang="en-US" i="1" dirty="0" smtClean="0">
                <a:latin typeface="+mn-lt"/>
              </a:rPr>
              <a:t>etrieve rich meaning </a:t>
            </a:r>
            <a:endParaRPr lang="en-US" i="1" dirty="0">
              <a:latin typeface="+mn-lt"/>
            </a:endParaRPr>
          </a:p>
        </p:txBody>
      </p:sp>
      <p:sp>
        <p:nvSpPr>
          <p:cNvPr id="53" name="Right Brace 52"/>
          <p:cNvSpPr/>
          <p:nvPr/>
        </p:nvSpPr>
        <p:spPr bwMode="auto">
          <a:xfrm>
            <a:off x="7165083" y="2006217"/>
            <a:ext cx="436728" cy="3603009"/>
          </a:xfrm>
          <a:prstGeom prst="rightBrace">
            <a:avLst>
              <a:gd name="adj1" fmla="val 8333"/>
              <a:gd name="adj2" fmla="val 49234"/>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317" y="0"/>
            <a:ext cx="7995684" cy="1143000"/>
          </a:xfrm>
        </p:spPr>
        <p:txBody>
          <a:bodyPr/>
          <a:lstStyle/>
          <a:p>
            <a:r>
              <a:rPr lang="en-US" dirty="0" smtClean="0"/>
              <a:t>% of taught words learned (delayed posttest)</a:t>
            </a:r>
            <a:endParaRPr lang="en-US" dirty="0"/>
          </a:p>
        </p:txBody>
      </p:sp>
      <p:sp>
        <p:nvSpPr>
          <p:cNvPr id="4" name="Footer Placeholder 3"/>
          <p:cNvSpPr>
            <a:spLocks noGrp="1"/>
          </p:cNvSpPr>
          <p:nvPr>
            <p:ph type="ftr" sz="quarter" idx="10"/>
          </p:nvPr>
        </p:nvSpPr>
        <p:spPr/>
        <p:txBody>
          <a:bodyPr/>
          <a:lstStyle/>
          <a:p>
            <a:pPr>
              <a:defRPr/>
            </a:pPr>
            <a:endParaRPr lang="en-US" smtClean="0"/>
          </a:p>
          <a:p>
            <a:pPr>
              <a:defRPr/>
            </a:pPr>
            <a:fld id="{0A073FF9-5E28-41B5-A368-584583373A11}" type="slidenum">
              <a:rPr lang="en-US" smtClean="0"/>
              <a:pPr>
                <a:defRPr/>
              </a:pPr>
              <a:t>29</a:t>
            </a:fld>
            <a:endParaRPr lang="en-US"/>
          </a:p>
        </p:txBody>
      </p:sp>
      <p:sp>
        <p:nvSpPr>
          <p:cNvPr id="5" name="Slide Number Placeholder 4"/>
          <p:cNvSpPr>
            <a:spLocks noGrp="1"/>
          </p:cNvSpPr>
          <p:nvPr>
            <p:ph type="sldNum" sz="quarter" idx="11"/>
          </p:nvPr>
        </p:nvSpPr>
        <p:spPr/>
        <p:txBody>
          <a:bodyPr/>
          <a:lstStyle/>
          <a:p>
            <a:pPr>
              <a:defRPr/>
            </a:pPr>
            <a:fld id="{B001898B-66B5-470D-816A-F154FF198DB7}" type="datetime1">
              <a:rPr lang="en-US" smtClean="0"/>
              <a:pPr>
                <a:defRPr/>
              </a:pPr>
              <a:t>8/4/2013</a:t>
            </a:fld>
            <a:endParaRPr lang="en-US"/>
          </a:p>
        </p:txBody>
      </p:sp>
      <p:graphicFrame>
        <p:nvGraphicFramePr>
          <p:cNvPr id="6" name="Content Placeholder 5"/>
          <p:cNvGraphicFramePr>
            <a:graphicFrameLocks noGrp="1"/>
          </p:cNvGraphicFramePr>
          <p:nvPr>
            <p:ph idx="1"/>
          </p:nvPr>
        </p:nvGraphicFramePr>
        <p:xfrm>
          <a:off x="381000" y="1371600"/>
          <a:ext cx="8458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bwMode="auto">
          <a:xfrm>
            <a:off x="600501" y="3807724"/>
            <a:ext cx="8543499" cy="181515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
        <p:nvSpPr>
          <p:cNvPr id="7" name="Text Placeholder 6"/>
          <p:cNvSpPr>
            <a:spLocks noGrp="1"/>
          </p:cNvSpPr>
          <p:nvPr>
            <p:ph type="body" idx="4294967295"/>
          </p:nvPr>
        </p:nvSpPr>
        <p:spPr>
          <a:xfrm>
            <a:off x="381000" y="1426192"/>
            <a:ext cx="8763000" cy="4114800"/>
          </a:xfrm>
        </p:spPr>
        <p:txBody>
          <a:bodyPr/>
          <a:lstStyle/>
          <a:p>
            <a:endParaRPr lang="en-US" dirty="0" smtClean="0"/>
          </a:p>
          <a:p>
            <a:endParaRPr lang="en-US" dirty="0" smtClean="0"/>
          </a:p>
          <a:p>
            <a:endParaRPr lang="en-US" dirty="0" smtClean="0"/>
          </a:p>
          <a:p>
            <a:endParaRPr lang="en-US" dirty="0" smtClean="0"/>
          </a:p>
          <a:p>
            <a:pPr lvl="1">
              <a:buNone/>
            </a:pPr>
            <a:r>
              <a:rPr lang="en-US" sz="2000" dirty="0" smtClean="0"/>
              <a:t>   No-exposure   See	+Quick	+Teach	+Relate	+Cloze	+Apply	+Factoid	</a:t>
            </a:r>
          </a:p>
          <a:p>
            <a:pPr lvl="1">
              <a:buNone/>
            </a:pPr>
            <a:r>
              <a:rPr lang="en-US" sz="2000" dirty="0" smtClean="0"/>
              <a:t>				   11 sec	   80 sec	  120 sec   40 sec	  39 sec	  68 sec</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350963" y="0"/>
            <a:ext cx="7793037" cy="685800"/>
          </a:xfrm>
        </p:spPr>
        <p:txBody>
          <a:bodyPr/>
          <a:lstStyle/>
          <a:p>
            <a:r>
              <a:rPr lang="en-US" dirty="0" smtClean="0"/>
              <a:t>Project LISTEN’s Reading Tutor</a:t>
            </a:r>
          </a:p>
        </p:txBody>
      </p:sp>
      <p:sp>
        <p:nvSpPr>
          <p:cNvPr id="3075" name="Footer Placeholder 3"/>
          <p:cNvSpPr>
            <a:spLocks noGrp="1"/>
          </p:cNvSpPr>
          <p:nvPr>
            <p:ph type="ftr" sz="quarter" idx="10"/>
          </p:nvPr>
        </p:nvSpPr>
        <p:spPr>
          <a:noFill/>
        </p:spPr>
        <p:txBody>
          <a:bodyPr/>
          <a:lstStyle/>
          <a:p>
            <a:endParaRPr lang="en-US" smtClean="0"/>
          </a:p>
          <a:p>
            <a:fld id="{FBC10917-599D-4923-A269-138F06AF3894}" type="slidenum">
              <a:rPr lang="en-US" smtClean="0"/>
              <a:pPr/>
              <a:t>3</a:t>
            </a:fld>
            <a:endParaRPr lang="en-US" smtClean="0"/>
          </a:p>
        </p:txBody>
      </p:sp>
      <p:sp>
        <p:nvSpPr>
          <p:cNvPr id="3076" name="Slide Number Placeholder 4"/>
          <p:cNvSpPr>
            <a:spLocks noGrp="1"/>
          </p:cNvSpPr>
          <p:nvPr>
            <p:ph type="sldNum" sz="quarter" idx="11"/>
          </p:nvPr>
        </p:nvSpPr>
        <p:spPr>
          <a:noFill/>
        </p:spPr>
        <p:txBody>
          <a:bodyPr/>
          <a:lstStyle/>
          <a:p>
            <a:fld id="{4DA93CBB-07E5-42A1-BBE7-F243E5C3875D}" type="datetime1">
              <a:rPr lang="en-US" smtClean="0"/>
              <a:pPr/>
              <a:t>8/4/2013</a:t>
            </a:fld>
            <a:endParaRPr lang="en-US" smtClean="0"/>
          </a:p>
        </p:txBody>
      </p:sp>
      <p:pic>
        <p:nvPicPr>
          <p:cNvPr id="2" name="mostow_reading_rockets_mpeg1.mpeg">
            <a:hlinkClick r:id="" action="ppaction://media"/>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0" y="623455"/>
            <a:ext cx="9144000" cy="6234545"/>
          </a:xfrm>
          <a:prstGeom prst="rect">
            <a:avLst/>
          </a:prstGeom>
        </p:spPr>
      </p:pic>
      <p:sp>
        <p:nvSpPr>
          <p:cNvPr id="3" name="Content Placeholder 2"/>
          <p:cNvSpPr>
            <a:spLocks noGrp="1"/>
          </p:cNvSpPr>
          <p:nvPr>
            <p:ph idx="1"/>
          </p:nvPr>
        </p:nvSpPr>
        <p:spPr/>
        <p:txBody>
          <a:bodyPr/>
          <a:lstStyle/>
          <a:p>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3699" y="0"/>
            <a:ext cx="7793037" cy="743712"/>
          </a:xfrm>
        </p:spPr>
        <p:txBody>
          <a:bodyPr/>
          <a:lstStyle/>
          <a:p>
            <a:pPr algn="ctr"/>
            <a:r>
              <a:rPr lang="en-US" dirty="0" smtClean="0">
                <a:solidFill>
                  <a:srgbClr val="FF0000"/>
                </a:solidFill>
              </a:rPr>
              <a:t>How to trace learning?  </a:t>
            </a:r>
            <a:r>
              <a:rPr lang="en-US" dirty="0" smtClean="0">
                <a:solidFill>
                  <a:srgbClr val="00B050"/>
                </a:solidFill>
              </a:rPr>
              <a:t>Add </a:t>
            </a:r>
            <a:r>
              <a:rPr lang="en-US" baseline="0" dirty="0" smtClean="0">
                <a:solidFill>
                  <a:srgbClr val="00B050"/>
                </a:solidFill>
              </a:rPr>
              <a:t>sensors</a:t>
            </a:r>
            <a:endParaRPr lang="en-US" dirty="0">
              <a:solidFill>
                <a:srgbClr val="00B050"/>
              </a:solidFill>
            </a:endParaRPr>
          </a:p>
        </p:txBody>
      </p:sp>
      <p:sp>
        <p:nvSpPr>
          <p:cNvPr id="31" name="Content Placeholder 30"/>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smtClean="0"/>
          </a:p>
          <a:p>
            <a:pPr>
              <a:defRPr/>
            </a:pPr>
            <a:fld id="{0A073FF9-5E28-41B5-A368-584583373A11}" type="slidenum">
              <a:rPr lang="en-US" smtClean="0"/>
              <a:pPr>
                <a:defRPr/>
              </a:pPr>
              <a:t>30</a:t>
            </a:fld>
            <a:endParaRPr lang="en-US"/>
          </a:p>
        </p:txBody>
      </p:sp>
      <p:sp>
        <p:nvSpPr>
          <p:cNvPr id="5" name="Slide Number Placeholder 4"/>
          <p:cNvSpPr>
            <a:spLocks noGrp="1"/>
          </p:cNvSpPr>
          <p:nvPr>
            <p:ph type="sldNum" sz="quarter" idx="11"/>
          </p:nvPr>
        </p:nvSpPr>
        <p:spPr/>
        <p:txBody>
          <a:bodyPr/>
          <a:lstStyle/>
          <a:p>
            <a:pPr>
              <a:defRPr/>
            </a:pPr>
            <a:fld id="{B001898B-66B5-470D-816A-F154FF198DB7}" type="datetime1">
              <a:rPr lang="en-US" smtClean="0"/>
              <a:pPr>
                <a:defRPr/>
              </a:pPr>
              <a:t>8/4/2013</a:t>
            </a:fld>
            <a:endParaRPr lang="en-US"/>
          </a:p>
        </p:txBody>
      </p:sp>
      <p:sp>
        <p:nvSpPr>
          <p:cNvPr id="6" name="Title 17"/>
          <p:cNvSpPr txBox="1">
            <a:spLocks/>
          </p:cNvSpPr>
          <p:nvPr/>
        </p:nvSpPr>
        <p:spPr bwMode="auto">
          <a:xfrm>
            <a:off x="1350963" y="755904"/>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chemeClr val="tx2"/>
                </a:solidFill>
                <a:effectLst/>
                <a:uLnTx/>
                <a:uFillTx/>
                <a:latin typeface="Tahoma"/>
                <a:ea typeface="+mn-ea"/>
                <a:cs typeface="+mn-cs"/>
              </a:rPr>
              <a:t>Project LISTEN adding sensors</a:t>
            </a:r>
            <a:endParaRPr kumimoji="0" lang="en-US" sz="2400" b="1" i="0" u="none" strike="noStrike" kern="1200" cap="none" spc="0" normalizeH="0" baseline="0" noProof="0" dirty="0" smtClean="0">
              <a:ln>
                <a:noFill/>
              </a:ln>
              <a:solidFill>
                <a:schemeClr val="tx2"/>
              </a:solidFill>
              <a:effectLst/>
              <a:uLnTx/>
              <a:uFillTx/>
              <a:latin typeface="Tahoma"/>
              <a:ea typeface="+mn-ea"/>
              <a:cs typeface="+mn-cs"/>
            </a:endParaRPr>
          </a:p>
        </p:txBody>
      </p:sp>
      <p:pic>
        <p:nvPicPr>
          <p:cNvPr id="8" name="d5fe680b-ed72-442b-9996-4b7b26c28d2a" descr="7ECF7F05-AADF-4D81-A9B9-876FE66CBD24@WV"/>
          <p:cNvPicPr>
            <a:picLocks noChangeAspect="1" noChangeArrowheads="1"/>
          </p:cNvPicPr>
          <p:nvPr/>
        </p:nvPicPr>
        <p:blipFill>
          <a:blip r:embed="rId2" cstate="print"/>
          <a:srcRect b="10667"/>
          <a:stretch>
            <a:fillRect/>
          </a:stretch>
        </p:blipFill>
        <p:spPr bwMode="auto">
          <a:xfrm>
            <a:off x="0" y="755904"/>
            <a:ext cx="9144000" cy="6126456"/>
          </a:xfrm>
          <a:prstGeom prst="rect">
            <a:avLst/>
          </a:prstGeom>
          <a:noFill/>
          <a:ln w="9525">
            <a:noFill/>
            <a:miter lim="800000"/>
            <a:headEnd/>
            <a:tailEnd/>
          </a:ln>
        </p:spPr>
      </p:pic>
      <p:sp>
        <p:nvSpPr>
          <p:cNvPr id="9" name="TextBox 4"/>
          <p:cNvSpPr txBox="1"/>
          <p:nvPr/>
        </p:nvSpPr>
        <p:spPr>
          <a:xfrm>
            <a:off x="1612392" y="5836920"/>
            <a:ext cx="1761907" cy="830997"/>
          </a:xfrm>
          <a:prstGeom prst="rect">
            <a:avLst/>
          </a:prstGeom>
          <a:solidFill>
            <a:srgbClr val="FFFF00"/>
          </a:solidFill>
          <a:ln w="254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t>Microphone</a:t>
            </a:r>
          </a:p>
          <a:p>
            <a:pPr algn="ctr"/>
            <a:r>
              <a:rPr lang="en-US" sz="2400" dirty="0"/>
              <a:t>H</a:t>
            </a:r>
            <a:r>
              <a:rPr lang="en-US" sz="2400" dirty="0" smtClean="0"/>
              <a:t>eadset</a:t>
            </a:r>
            <a:endParaRPr lang="en-US" sz="2400" dirty="0"/>
          </a:p>
        </p:txBody>
      </p:sp>
      <p:sp>
        <p:nvSpPr>
          <p:cNvPr id="10" name="TextBox 5"/>
          <p:cNvSpPr txBox="1"/>
          <p:nvPr/>
        </p:nvSpPr>
        <p:spPr>
          <a:xfrm>
            <a:off x="0" y="2356104"/>
            <a:ext cx="1339608" cy="830997"/>
          </a:xfrm>
          <a:prstGeom prst="rect">
            <a:avLst/>
          </a:prstGeom>
          <a:solidFill>
            <a:srgbClr val="FFFF00"/>
          </a:solidFill>
          <a:ln w="254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t>Eye Tracker</a:t>
            </a:r>
            <a:endParaRPr lang="en-US" sz="2400" dirty="0"/>
          </a:p>
        </p:txBody>
      </p:sp>
      <p:cxnSp>
        <p:nvCxnSpPr>
          <p:cNvPr id="11" name="Straight Arrow Connector 10"/>
          <p:cNvCxnSpPr>
            <a:stCxn id="10" idx="3"/>
          </p:cNvCxnSpPr>
          <p:nvPr/>
        </p:nvCxnSpPr>
        <p:spPr>
          <a:xfrm>
            <a:off x="1339608" y="2771603"/>
            <a:ext cx="2013192" cy="217530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noChangeAspect="1"/>
            <a:stCxn id="9" idx="3"/>
          </p:cNvCxnSpPr>
          <p:nvPr/>
        </p:nvCxnSpPr>
        <p:spPr>
          <a:xfrm flipV="1">
            <a:off x="3374299" y="5500271"/>
            <a:ext cx="2831429" cy="7521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E:\listen\Proposals\2013 NSF revise eye-tracking Cyberlearning\ScreenShots\goodTracking1-omit-name.PNG"/>
          <p:cNvPicPr>
            <a:picLocks noChangeAspect="1"/>
          </p:cNvPicPr>
          <p:nvPr/>
        </p:nvPicPr>
        <p:blipFill>
          <a:blip r:embed="rId3" cstate="print"/>
          <a:srcRect/>
          <a:stretch>
            <a:fillRect/>
          </a:stretch>
        </p:blipFill>
        <p:spPr bwMode="auto">
          <a:xfrm>
            <a:off x="3581400" y="755903"/>
            <a:ext cx="5562600" cy="3375061"/>
          </a:xfrm>
          <a:prstGeom prst="rect">
            <a:avLst/>
          </a:prstGeom>
          <a:noFill/>
          <a:ln w="9525">
            <a:noFill/>
            <a:miter lim="800000"/>
            <a:headEnd/>
            <a:tailEnd/>
          </a:ln>
        </p:spPr>
      </p:pic>
      <p:sp>
        <p:nvSpPr>
          <p:cNvPr id="14" name="TextBox 5"/>
          <p:cNvSpPr txBox="1"/>
          <p:nvPr/>
        </p:nvSpPr>
        <p:spPr>
          <a:xfrm>
            <a:off x="0" y="4922520"/>
            <a:ext cx="1676400" cy="830997"/>
          </a:xfrm>
          <a:prstGeom prst="rect">
            <a:avLst/>
          </a:prstGeom>
          <a:solidFill>
            <a:srgbClr val="FFFF00"/>
          </a:solidFill>
          <a:ln w="254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t>EEG Headband</a:t>
            </a:r>
            <a:endParaRPr lang="en-US" sz="2400" dirty="0"/>
          </a:p>
        </p:txBody>
      </p:sp>
      <p:cxnSp>
        <p:nvCxnSpPr>
          <p:cNvPr id="15" name="Straight Arrow Connector 14"/>
          <p:cNvCxnSpPr>
            <a:stCxn id="14" idx="3"/>
          </p:cNvCxnSpPr>
          <p:nvPr/>
        </p:nvCxnSpPr>
        <p:spPr>
          <a:xfrm>
            <a:off x="1676400" y="5338019"/>
            <a:ext cx="3236976" cy="221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5"/>
          <p:cNvSpPr txBox="1"/>
          <p:nvPr/>
        </p:nvSpPr>
        <p:spPr>
          <a:xfrm>
            <a:off x="3505200" y="2889504"/>
            <a:ext cx="1066800" cy="1200329"/>
          </a:xfrm>
          <a:prstGeom prst="rect">
            <a:avLst/>
          </a:prstGeom>
          <a:solidFill>
            <a:srgbClr val="FFFF00"/>
          </a:solidFill>
          <a:ln w="254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t>Log</a:t>
            </a:r>
          </a:p>
          <a:p>
            <a:pPr algn="ctr"/>
            <a:r>
              <a:rPr lang="en-US" sz="2400" dirty="0" smtClean="0"/>
              <a:t>Gaze</a:t>
            </a:r>
          </a:p>
          <a:p>
            <a:pPr algn="ctr"/>
            <a:r>
              <a:rPr lang="en-US" sz="2400" dirty="0" smtClean="0"/>
              <a:t>Path</a:t>
            </a:r>
            <a:endParaRPr lang="en-US" sz="2400" dirty="0"/>
          </a:p>
        </p:txBody>
      </p:sp>
      <p:cxnSp>
        <p:nvCxnSpPr>
          <p:cNvPr id="17" name="Straight Arrow Connector 16"/>
          <p:cNvCxnSpPr>
            <a:endCxn id="16" idx="2"/>
          </p:cNvCxnSpPr>
          <p:nvPr/>
        </p:nvCxnSpPr>
        <p:spPr>
          <a:xfrm flipH="1" flipV="1">
            <a:off x="4038600" y="4089833"/>
            <a:ext cx="762000" cy="7808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0"/>
          </p:cNvCxnSpPr>
          <p:nvPr/>
        </p:nvCxnSpPr>
        <p:spPr>
          <a:xfrm flipV="1">
            <a:off x="4038600" y="2737104"/>
            <a:ext cx="11430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5"/>
          <p:cNvSpPr txBox="1"/>
          <p:nvPr/>
        </p:nvSpPr>
        <p:spPr>
          <a:xfrm>
            <a:off x="7239000" y="5868507"/>
            <a:ext cx="1905000" cy="830997"/>
          </a:xfrm>
          <a:prstGeom prst="rect">
            <a:avLst/>
          </a:prstGeom>
          <a:solidFill>
            <a:srgbClr val="FFFF00"/>
          </a:solidFill>
          <a:ln w="254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t>Child</a:t>
            </a:r>
            <a:r>
              <a:rPr lang="en-US" dirty="0" smtClean="0"/>
              <a:t> </a:t>
            </a:r>
            <a:r>
              <a:rPr lang="en-US" sz="2400" dirty="0" smtClean="0"/>
              <a:t>(not shown)</a:t>
            </a:r>
            <a:endParaRPr lang="en-US" sz="24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research questions about sensors</a:t>
            </a:r>
            <a:endParaRPr lang="en-US" dirty="0"/>
          </a:p>
        </p:txBody>
      </p:sp>
      <p:sp>
        <p:nvSpPr>
          <p:cNvPr id="7" name="Content Placeholder 6"/>
          <p:cNvSpPr>
            <a:spLocks noGrp="1"/>
          </p:cNvSpPr>
          <p:nvPr>
            <p:ph idx="1"/>
          </p:nvPr>
        </p:nvSpPr>
        <p:spPr>
          <a:xfrm>
            <a:off x="381000" y="1371600"/>
            <a:ext cx="8763000" cy="4114800"/>
          </a:xfrm>
        </p:spPr>
        <p:txBody>
          <a:bodyPr/>
          <a:lstStyle/>
          <a:p>
            <a:r>
              <a:rPr lang="en-US" dirty="0" smtClean="0">
                <a:solidFill>
                  <a:srgbClr val="FF0000"/>
                </a:solidFill>
              </a:rPr>
              <a:t>How well can portable eye trackers follow kids’ reading?</a:t>
            </a:r>
          </a:p>
          <a:p>
            <a:pPr lvl="1"/>
            <a:r>
              <a:rPr lang="en-US" dirty="0" smtClean="0">
                <a:solidFill>
                  <a:srgbClr val="00B050"/>
                </a:solidFill>
              </a:rPr>
              <a:t>Field-test:</a:t>
            </a:r>
            <a:r>
              <a:rPr lang="en-US" dirty="0" smtClean="0"/>
              <a:t>  they </a:t>
            </a:r>
            <a:r>
              <a:rPr lang="en-US" dirty="0" smtClean="0">
                <a:hlinkClick r:id="rId2" action="ppaction://hlinkfile"/>
              </a:rPr>
              <a:t>work OK sometimes </a:t>
            </a:r>
            <a:r>
              <a:rPr lang="en-US" dirty="0" smtClean="0"/>
              <a:t>but </a:t>
            </a:r>
            <a:r>
              <a:rPr lang="en-US" dirty="0" smtClean="0">
                <a:hlinkClick r:id="rId3" action="ppaction://hlinkfile"/>
              </a:rPr>
              <a:t>not others</a:t>
            </a:r>
            <a:r>
              <a:rPr lang="en-US" dirty="0" smtClean="0"/>
              <a:t>.</a:t>
            </a:r>
          </a:p>
          <a:p>
            <a:r>
              <a:rPr lang="en-US" dirty="0" smtClean="0">
                <a:solidFill>
                  <a:srgbClr val="FF0000"/>
                </a:solidFill>
              </a:rPr>
              <a:t>How can we overcome </a:t>
            </a:r>
            <a:r>
              <a:rPr lang="en-US" dirty="0" err="1" smtClean="0">
                <a:solidFill>
                  <a:srgbClr val="FF0000"/>
                </a:solidFill>
              </a:rPr>
              <a:t>mistracking</a:t>
            </a:r>
            <a:r>
              <a:rPr lang="en-US" dirty="0" smtClean="0">
                <a:solidFill>
                  <a:srgbClr val="FF0000"/>
                </a:solidFill>
              </a:rPr>
              <a:t> due to squirming?</a:t>
            </a:r>
          </a:p>
          <a:p>
            <a:pPr lvl="1"/>
            <a:r>
              <a:rPr lang="en-US" dirty="0" smtClean="0">
                <a:solidFill>
                  <a:srgbClr val="00B050"/>
                </a:solidFill>
              </a:rPr>
              <a:t>Reframe</a:t>
            </a:r>
            <a:r>
              <a:rPr lang="en-US" dirty="0" smtClean="0"/>
              <a:t> as how to get kids to sit where they’re tracked well.</a:t>
            </a:r>
          </a:p>
          <a:p>
            <a:pPr lvl="1"/>
            <a:r>
              <a:rPr lang="en-US" dirty="0" smtClean="0">
                <a:solidFill>
                  <a:srgbClr val="00B050"/>
                </a:solidFill>
              </a:rPr>
              <a:t>Kid-test prototype feature</a:t>
            </a:r>
            <a:r>
              <a:rPr lang="en-US" dirty="0" smtClean="0"/>
              <a:t> to </a:t>
            </a:r>
            <a:r>
              <a:rPr lang="en-US" dirty="0" smtClean="0">
                <a:hlinkClick r:id="rId4" action="ppaction://hlinkfile"/>
              </a:rPr>
              <a:t>dim screen when they’re not</a:t>
            </a:r>
            <a:r>
              <a:rPr lang="en-US" dirty="0" smtClean="0"/>
              <a:t>.</a:t>
            </a:r>
            <a:endParaRPr lang="en-US" dirty="0" smtClean="0">
              <a:hlinkClick r:id="rId4" action="ppaction://hlinkfile"/>
            </a:endParaRPr>
          </a:p>
          <a:p>
            <a:pPr rtl="0" eaLnBrk="0" fontAlgn="base" latinLnBrk="0" hangingPunct="0"/>
            <a:r>
              <a:rPr lang="en-US" sz="2800" baseline="0" dirty="0" smtClean="0">
                <a:solidFill>
                  <a:srgbClr val="FF0000"/>
                </a:solidFill>
                <a:latin typeface="+mn-lt"/>
                <a:ea typeface="+mn-ea"/>
                <a:cs typeface="+mn-cs"/>
              </a:rPr>
              <a:t>Can low-cost EEG detect students’ mental states?</a:t>
            </a:r>
            <a:endParaRPr lang="en-US" dirty="0" smtClean="0">
              <a:solidFill>
                <a:srgbClr val="FF0000"/>
              </a:solidFill>
            </a:endParaRPr>
          </a:p>
          <a:p>
            <a:pPr lvl="1" rtl="0" eaLnBrk="0" fontAlgn="base" latinLnBrk="0" hangingPunct="0"/>
            <a:r>
              <a:rPr lang="en-US" sz="2400" baseline="0" dirty="0" smtClean="0">
                <a:solidFill>
                  <a:srgbClr val="00B050"/>
                </a:solidFill>
                <a:latin typeface="+mn-lt"/>
                <a:ea typeface="+mn-ea"/>
                <a:cs typeface="+mn-cs"/>
              </a:rPr>
              <a:t>Do experiment</a:t>
            </a:r>
            <a:r>
              <a:rPr lang="en-US" sz="2400" dirty="0" smtClean="0">
                <a:solidFill>
                  <a:srgbClr val="00B050"/>
                </a:solidFill>
                <a:latin typeface="+mn-lt"/>
                <a:ea typeface="+mn-ea"/>
                <a:cs typeface="+mn-cs"/>
              </a:rPr>
              <a:t> to get </a:t>
            </a:r>
            <a:r>
              <a:rPr lang="en-US" sz="2400" baseline="0" dirty="0" smtClean="0">
                <a:solidFill>
                  <a:srgbClr val="00B050"/>
                </a:solidFill>
                <a:latin typeface="+mn-lt"/>
                <a:ea typeface="+mn-ea"/>
                <a:cs typeface="+mn-cs"/>
              </a:rPr>
              <a:t>EEG data</a:t>
            </a:r>
            <a:r>
              <a:rPr lang="en-US" sz="2400" baseline="0" dirty="0" smtClean="0">
                <a:solidFill>
                  <a:schemeClr val="tx1"/>
                </a:solidFill>
                <a:latin typeface="+mn-lt"/>
                <a:ea typeface="+mn-ea"/>
                <a:cs typeface="+mn-cs"/>
              </a:rPr>
              <a:t> of reading easy and hard text</a:t>
            </a:r>
          </a:p>
          <a:p>
            <a:pPr lvl="1" rtl="0" eaLnBrk="0" fontAlgn="base" latinLnBrk="0" hangingPunct="0"/>
            <a:r>
              <a:rPr lang="en-US" sz="2400" baseline="0" dirty="0" smtClean="0">
                <a:solidFill>
                  <a:srgbClr val="00B050"/>
                </a:solidFill>
                <a:latin typeface="+mn-lt"/>
                <a:ea typeface="+mn-ea"/>
                <a:cs typeface="+mn-cs"/>
              </a:rPr>
              <a:t>Train classifier </a:t>
            </a:r>
            <a:r>
              <a:rPr lang="en-US" sz="2400" baseline="0" dirty="0" smtClean="0">
                <a:solidFill>
                  <a:schemeClr val="tx1"/>
                </a:solidFill>
                <a:latin typeface="+mn-lt"/>
                <a:ea typeface="+mn-ea"/>
                <a:cs typeface="+mn-cs"/>
              </a:rPr>
              <a:t>to tell </a:t>
            </a:r>
            <a:r>
              <a:rPr lang="en-US" sz="2400" dirty="0" smtClean="0">
                <a:solidFill>
                  <a:schemeClr val="tx1"/>
                </a:solidFill>
                <a:latin typeface="+mn-lt"/>
                <a:ea typeface="+mn-ea"/>
                <a:cs typeface="+mn-cs"/>
              </a:rPr>
              <a:t>easy vs. hard from E</a:t>
            </a:r>
            <a:r>
              <a:rPr lang="en-US" sz="2400" baseline="0" dirty="0" smtClean="0">
                <a:solidFill>
                  <a:schemeClr val="tx1"/>
                </a:solidFill>
                <a:latin typeface="+mn-lt"/>
                <a:ea typeface="+mn-ea"/>
                <a:cs typeface="+mn-cs"/>
              </a:rPr>
              <a:t>EG (AIED11)</a:t>
            </a:r>
          </a:p>
        </p:txBody>
      </p:sp>
      <p:sp>
        <p:nvSpPr>
          <p:cNvPr id="5" name="Footer Placeholder 4"/>
          <p:cNvSpPr>
            <a:spLocks noGrp="1"/>
          </p:cNvSpPr>
          <p:nvPr>
            <p:ph type="ftr" sz="quarter" idx="10"/>
          </p:nvPr>
        </p:nvSpPr>
        <p:spPr/>
        <p:txBody>
          <a:bodyPr/>
          <a:lstStyle/>
          <a:p>
            <a:endParaRPr lang="en-US" smtClean="0"/>
          </a:p>
          <a:p>
            <a:fld id="{39C3250E-4054-47A9-BC9C-586D682E3534}" type="slidenum">
              <a:rPr lang="en-US" smtClean="0"/>
              <a:pPr/>
              <a:t>31</a:t>
            </a:fld>
            <a:endParaRPr lang="en-US"/>
          </a:p>
        </p:txBody>
      </p:sp>
      <p:sp>
        <p:nvSpPr>
          <p:cNvPr id="6" name="Slide Number Placeholder 5"/>
          <p:cNvSpPr>
            <a:spLocks noGrp="1"/>
          </p:cNvSpPr>
          <p:nvPr>
            <p:ph type="sldNum" sz="quarter" idx="11"/>
          </p:nvPr>
        </p:nvSpPr>
        <p:spPr/>
        <p:txBody>
          <a:bodyPr/>
          <a:lstStyle/>
          <a:p>
            <a:fld id="{B001898B-66B5-470D-816A-F154FF198DB7}" type="datetime1">
              <a:rPr lang="en-US" smtClean="0"/>
              <a:pPr/>
              <a:t>8/4/2013</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run_descriptive2.easy.tif"/>
          <p:cNvPicPr>
            <a:picLocks noChangeAspect="1"/>
          </p:cNvPicPr>
          <p:nvPr/>
        </p:nvPicPr>
        <p:blipFill>
          <a:blip r:embed="rId2" cstate="print"/>
          <a:srcRect l="5000"/>
          <a:stretch>
            <a:fillRect/>
          </a:stretch>
        </p:blipFill>
        <p:spPr>
          <a:xfrm>
            <a:off x="1485900" y="1714500"/>
            <a:ext cx="6515100" cy="5143500"/>
          </a:xfrm>
          <a:prstGeom prst="rect">
            <a:avLst/>
          </a:prstGeom>
        </p:spPr>
      </p:pic>
      <p:sp>
        <p:nvSpPr>
          <p:cNvPr id="2" name="Title 1"/>
          <p:cNvSpPr>
            <a:spLocks noGrp="1"/>
          </p:cNvSpPr>
          <p:nvPr>
            <p:ph type="title"/>
          </p:nvPr>
        </p:nvSpPr>
        <p:spPr>
          <a:xfrm>
            <a:off x="1501254" y="0"/>
            <a:ext cx="7642746" cy="585216"/>
          </a:xfrm>
        </p:spPr>
        <p:txBody>
          <a:bodyPr/>
          <a:lstStyle/>
          <a:p>
            <a:pPr algn="ctr"/>
            <a:r>
              <a:rPr lang="en-US" dirty="0" smtClean="0"/>
              <a:t>EEG while reading an easy sentence</a:t>
            </a:r>
            <a:endParaRPr lang="en-US" dirty="0"/>
          </a:p>
        </p:txBody>
      </p:sp>
      <p:sp>
        <p:nvSpPr>
          <p:cNvPr id="3" name="Content Placeholder 2"/>
          <p:cNvSpPr>
            <a:spLocks noGrp="1"/>
          </p:cNvSpPr>
          <p:nvPr>
            <p:ph idx="1"/>
          </p:nvPr>
        </p:nvSpPr>
        <p:spPr>
          <a:xfrm>
            <a:off x="381000" y="743393"/>
            <a:ext cx="8458200" cy="4114800"/>
          </a:xfrm>
        </p:spPr>
        <p:txBody>
          <a:bodyPr>
            <a:normAutofit/>
          </a:bodyPr>
          <a:lstStyle/>
          <a:p>
            <a:pPr marL="0" indent="0">
              <a:spcBef>
                <a:spcPts val="0"/>
              </a:spcBef>
            </a:pPr>
            <a:r>
              <a:rPr lang="en-US" sz="2000" dirty="0" smtClean="0"/>
              <a:t>When spring winds warm the earth, a farmer plants hundreds of pumpkin seeds.</a:t>
            </a:r>
            <a:endParaRPr lang="en-US" sz="20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0"/>
            <a:ext cx="7793037" cy="584791"/>
          </a:xfrm>
        </p:spPr>
        <p:txBody>
          <a:bodyPr/>
          <a:lstStyle/>
          <a:p>
            <a:pPr algn="ctr"/>
            <a:r>
              <a:rPr lang="en-US" dirty="0" smtClean="0"/>
              <a:t>EEG while reading a hard sentence</a:t>
            </a:r>
            <a:endParaRPr lang="en-US" dirty="0"/>
          </a:p>
        </p:txBody>
      </p:sp>
      <p:sp>
        <p:nvSpPr>
          <p:cNvPr id="3" name="Content Placeholder 2"/>
          <p:cNvSpPr>
            <a:spLocks noGrp="1"/>
          </p:cNvSpPr>
          <p:nvPr>
            <p:ph idx="1"/>
          </p:nvPr>
        </p:nvSpPr>
        <p:spPr>
          <a:xfrm>
            <a:off x="0" y="650580"/>
            <a:ext cx="9143999" cy="848611"/>
          </a:xfrm>
        </p:spPr>
        <p:txBody>
          <a:bodyPr>
            <a:normAutofit/>
          </a:bodyPr>
          <a:lstStyle/>
          <a:p>
            <a:pPr marL="0" indent="0" algn="ctr">
              <a:spcBef>
                <a:spcPts val="0"/>
              </a:spcBef>
            </a:pPr>
            <a:r>
              <a:rPr lang="en-US" sz="2000" dirty="0" smtClean="0"/>
              <a:t>In regard to propaganda the early advocates of universal literacy and a free press envisaged only two possibilities: the propaganda might be true, or it might be false.</a:t>
            </a:r>
            <a:endParaRPr lang="en-US" sz="2000" dirty="0"/>
          </a:p>
        </p:txBody>
      </p:sp>
      <p:pic>
        <p:nvPicPr>
          <p:cNvPr id="4" name="Picture 3" descr="run_descriptive2.difficult.tif"/>
          <p:cNvPicPr>
            <a:picLocks noChangeAspect="1"/>
          </p:cNvPicPr>
          <p:nvPr/>
        </p:nvPicPr>
        <p:blipFill>
          <a:blip r:embed="rId2" cstate="print"/>
          <a:srcRect l="5000"/>
          <a:stretch>
            <a:fillRect/>
          </a:stretch>
        </p:blipFill>
        <p:spPr>
          <a:xfrm>
            <a:off x="1491874" y="1714520"/>
            <a:ext cx="6515100" cy="514348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0"/>
            <a:ext cx="7793037" cy="600075"/>
          </a:xfrm>
        </p:spPr>
        <p:txBody>
          <a:bodyPr/>
          <a:lstStyle/>
          <a:p>
            <a:pPr algn="ctr"/>
            <a:r>
              <a:rPr lang="en-US" dirty="0" smtClean="0"/>
              <a:t>Is this EEG from an easy or hard sentence?</a:t>
            </a:r>
            <a:endParaRPr lang="en-US" dirty="0"/>
          </a:p>
        </p:txBody>
      </p:sp>
      <p:sp>
        <p:nvSpPr>
          <p:cNvPr id="3" name="Content Placeholder 2"/>
          <p:cNvSpPr>
            <a:spLocks noGrp="1"/>
          </p:cNvSpPr>
          <p:nvPr>
            <p:ph idx="1"/>
          </p:nvPr>
        </p:nvSpPr>
        <p:spPr>
          <a:xfrm>
            <a:off x="381000" y="659219"/>
            <a:ext cx="8458200" cy="1063255"/>
          </a:xfrm>
        </p:spPr>
        <p:txBody>
          <a:bodyPr>
            <a:normAutofit/>
          </a:bodyPr>
          <a:lstStyle/>
          <a:p>
            <a:pPr marL="0" indent="0">
              <a:spcBef>
                <a:spcPts val="0"/>
              </a:spcBef>
            </a:pPr>
            <a:r>
              <a:rPr lang="en-US" sz="2000" dirty="0" smtClean="0"/>
              <a:t>The first and most important rule of legitimate or popular government, that is to say, of government whose object is the good of the people, is therefore, as I have observed, to follow in everything.</a:t>
            </a:r>
            <a:endParaRPr lang="en-US" sz="2000" dirty="0"/>
          </a:p>
        </p:txBody>
      </p:sp>
      <p:pic>
        <p:nvPicPr>
          <p:cNvPr id="4" name="Picture 3" descr="run_descriptive2.unknown.tif"/>
          <p:cNvPicPr>
            <a:picLocks noChangeAspect="1"/>
          </p:cNvPicPr>
          <p:nvPr/>
        </p:nvPicPr>
        <p:blipFill>
          <a:blip r:embed="rId2" cstate="print"/>
          <a:srcRect l="5000" t="6667"/>
          <a:stretch>
            <a:fillRect/>
          </a:stretch>
        </p:blipFill>
        <p:spPr>
          <a:xfrm>
            <a:off x="1497684" y="2057419"/>
            <a:ext cx="6515100" cy="480058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00FF"/>
                </a:solidFill>
                <a:latin typeface="+mj-lt"/>
                <a:ea typeface="+mj-ea"/>
                <a:cs typeface="+mj-cs"/>
              </a:rPr>
              <a:t>What can we learn from a Reading Tutor that Listens? </a:t>
            </a:r>
            <a:r>
              <a:rPr lang="en-US" dirty="0" smtClean="0">
                <a:solidFill>
                  <a:srgbClr val="00B050"/>
                </a:solidFill>
              </a:rPr>
              <a:t>Lessons for reading</a:t>
            </a:r>
            <a:endParaRPr lang="en-US" dirty="0">
              <a:solidFill>
                <a:srgbClr val="00B050"/>
              </a:solidFill>
            </a:endParaRPr>
          </a:p>
        </p:txBody>
      </p:sp>
      <p:sp>
        <p:nvSpPr>
          <p:cNvPr id="3" name="Content Placeholder 2"/>
          <p:cNvSpPr>
            <a:spLocks noGrp="1"/>
          </p:cNvSpPr>
          <p:nvPr>
            <p:ph idx="1"/>
          </p:nvPr>
        </p:nvSpPr>
        <p:spPr>
          <a:xfrm>
            <a:off x="380999" y="1371600"/>
            <a:ext cx="9063251" cy="4114800"/>
          </a:xfrm>
        </p:spPr>
        <p:txBody>
          <a:bodyPr/>
          <a:lstStyle/>
          <a:p>
            <a:r>
              <a:rPr lang="en-US" dirty="0" smtClean="0"/>
              <a:t>Fluency </a:t>
            </a:r>
          </a:p>
          <a:p>
            <a:pPr lvl="1"/>
            <a:r>
              <a:rPr lang="en-US" dirty="0" smtClean="0"/>
              <a:t>Wide reading &gt; repeated reading (for most kids)</a:t>
            </a:r>
          </a:p>
          <a:p>
            <a:pPr lvl="1"/>
            <a:r>
              <a:rPr lang="en-US" dirty="0" smtClean="0"/>
              <a:t>Spaced &gt; massed (first time see word today &gt; later to</a:t>
            </a:r>
            <a:r>
              <a:rPr lang="en-US" baseline="0" dirty="0" smtClean="0"/>
              <a:t>day)</a:t>
            </a:r>
            <a:endParaRPr lang="en-US" dirty="0" smtClean="0"/>
          </a:p>
          <a:p>
            <a:pPr lvl="1"/>
            <a:r>
              <a:rPr lang="en-US" dirty="0" smtClean="0"/>
              <a:t>Kid choice &gt; tutor choice (thanks to story, not who chose it?)</a:t>
            </a:r>
          </a:p>
          <a:p>
            <a:pPr lvl="1"/>
            <a:r>
              <a:rPr lang="en-US" dirty="0" smtClean="0"/>
              <a:t>Word itself &gt; root or rime</a:t>
            </a:r>
          </a:p>
          <a:p>
            <a:pPr lvl="1"/>
            <a:r>
              <a:rPr lang="en-US" dirty="0" smtClean="0"/>
              <a:t>Rhyming hints &gt; supplying the word (in the long run)</a:t>
            </a:r>
          </a:p>
          <a:p>
            <a:pPr lvl="1"/>
            <a:r>
              <a:rPr lang="en-US" dirty="0" smtClean="0"/>
              <a:t>Longer context (e.g. sentence) &gt; shorter or none</a:t>
            </a:r>
          </a:p>
          <a:p>
            <a:pPr lvl="1"/>
            <a:r>
              <a:rPr lang="en-US" dirty="0" smtClean="0"/>
              <a:t>Kids accept prosody</a:t>
            </a:r>
            <a:r>
              <a:rPr lang="en-US" baseline="0" dirty="0" smtClean="0"/>
              <a:t> display </a:t>
            </a:r>
            <a:r>
              <a:rPr lang="en-US" dirty="0" smtClean="0"/>
              <a:t>(</a:t>
            </a:r>
            <a:r>
              <a:rPr lang="en-US" baseline="0" dirty="0" smtClean="0"/>
              <a:t>but does it help?)</a:t>
            </a:r>
            <a:endParaRPr lang="en-US" dirty="0" smtClean="0"/>
          </a:p>
          <a:p>
            <a:pPr lvl="0">
              <a:buFontTx/>
              <a:buNone/>
            </a:pPr>
            <a:r>
              <a:rPr lang="en-US" dirty="0" smtClean="0"/>
              <a:t>Vocabulary</a:t>
            </a:r>
          </a:p>
          <a:p>
            <a:pPr lvl="1"/>
            <a:r>
              <a:rPr lang="en-US" dirty="0" smtClean="0"/>
              <a:t>“Rolling admissions” spreads out pre- and post-testing</a:t>
            </a:r>
          </a:p>
          <a:p>
            <a:pPr lvl="1"/>
            <a:r>
              <a:rPr lang="en-US" dirty="0" smtClean="0"/>
              <a:t>Our automated</a:t>
            </a:r>
            <a:r>
              <a:rPr lang="en-US" baseline="0" dirty="0" smtClean="0"/>
              <a:t> activities boost % of taught words learned</a:t>
            </a:r>
          </a:p>
        </p:txBody>
      </p:sp>
      <p:sp>
        <p:nvSpPr>
          <p:cNvPr id="4" name="Footer Placeholder 3"/>
          <p:cNvSpPr>
            <a:spLocks noGrp="1"/>
          </p:cNvSpPr>
          <p:nvPr>
            <p:ph type="ftr" sz="quarter" idx="10"/>
          </p:nvPr>
        </p:nvSpPr>
        <p:spPr/>
        <p:txBody>
          <a:bodyPr/>
          <a:lstStyle/>
          <a:p>
            <a:pPr>
              <a:defRPr/>
            </a:pPr>
            <a:endParaRPr lang="en-US" smtClean="0"/>
          </a:p>
          <a:p>
            <a:pPr>
              <a:defRPr/>
            </a:pPr>
            <a:fld id="{0A073FF9-5E28-41B5-A368-584583373A11}" type="slidenum">
              <a:rPr lang="en-US" smtClean="0"/>
              <a:pPr>
                <a:defRPr/>
              </a:pPr>
              <a:t>35</a:t>
            </a:fld>
            <a:endParaRPr lang="en-US"/>
          </a:p>
        </p:txBody>
      </p:sp>
      <p:sp>
        <p:nvSpPr>
          <p:cNvPr id="5" name="Slide Number Placeholder 4"/>
          <p:cNvSpPr>
            <a:spLocks noGrp="1"/>
          </p:cNvSpPr>
          <p:nvPr>
            <p:ph type="sldNum" sz="quarter" idx="11"/>
          </p:nvPr>
        </p:nvSpPr>
        <p:spPr/>
        <p:txBody>
          <a:bodyPr/>
          <a:lstStyle/>
          <a:p>
            <a:pPr>
              <a:defRPr/>
            </a:pPr>
            <a:fld id="{B001898B-66B5-470D-816A-F154FF198DB7}" type="datetime1">
              <a:rPr lang="en-US" smtClean="0"/>
              <a:pPr>
                <a:defRPr/>
              </a:pPr>
              <a:t>8/4/2013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smtClean="0"/>
              <a:t>Lessons about…</a:t>
            </a:r>
            <a:endParaRPr lang="en-US" sz="3600" dirty="0"/>
          </a:p>
        </p:txBody>
      </p:sp>
      <p:sp>
        <p:nvSpPr>
          <p:cNvPr id="3" name="Content Placeholder 2"/>
          <p:cNvSpPr>
            <a:spLocks noGrp="1"/>
          </p:cNvSpPr>
          <p:nvPr>
            <p:ph idx="1"/>
          </p:nvPr>
        </p:nvSpPr>
        <p:spPr>
          <a:xfrm>
            <a:off x="381000" y="1371600"/>
            <a:ext cx="8763000" cy="4114800"/>
          </a:xfrm>
        </p:spPr>
        <p:txBody>
          <a:bodyPr/>
          <a:lstStyle/>
          <a:p>
            <a:pPr lvl="0"/>
            <a:r>
              <a:rPr lang="en-US" b="1" dirty="0" smtClean="0">
                <a:solidFill>
                  <a:srgbClr val="2512AE"/>
                </a:solidFill>
              </a:rPr>
              <a:t>Children</a:t>
            </a:r>
            <a:r>
              <a:rPr lang="en-US" dirty="0" smtClean="0"/>
              <a:t>:</a:t>
            </a:r>
            <a:r>
              <a:rPr lang="en-US" b="1" dirty="0" smtClean="0"/>
              <a:t>  </a:t>
            </a:r>
            <a:r>
              <a:rPr lang="en-US" dirty="0" smtClean="0"/>
              <a:t>everything’s a score; unpredictable</a:t>
            </a:r>
          </a:p>
          <a:p>
            <a:pPr lvl="0"/>
            <a:r>
              <a:rPr lang="en-US" b="1" dirty="0" smtClean="0">
                <a:solidFill>
                  <a:srgbClr val="2512AE"/>
                </a:solidFill>
              </a:rPr>
              <a:t>Reading</a:t>
            </a:r>
            <a:r>
              <a:rPr lang="en-US" dirty="0" smtClean="0"/>
              <a:t>:</a:t>
            </a:r>
            <a:r>
              <a:rPr lang="en-US" b="1" dirty="0" smtClean="0"/>
              <a:t>  </a:t>
            </a:r>
            <a:r>
              <a:rPr lang="en-US" dirty="0" smtClean="0"/>
              <a:t>wide builds fluency faster; rhyming hints rock</a:t>
            </a:r>
          </a:p>
          <a:p>
            <a:pPr lvl="0"/>
            <a:r>
              <a:rPr lang="en-US" b="1" dirty="0" smtClean="0">
                <a:solidFill>
                  <a:srgbClr val="2512AE"/>
                </a:solidFill>
              </a:rPr>
              <a:t>Speech technology</a:t>
            </a:r>
            <a:r>
              <a:rPr lang="en-US" dirty="0" smtClean="0"/>
              <a:t>:</a:t>
            </a:r>
            <a:r>
              <a:rPr lang="en-US" b="1" dirty="0" smtClean="0"/>
              <a:t>  </a:t>
            </a:r>
            <a:r>
              <a:rPr lang="en-US" dirty="0" smtClean="0"/>
              <a:t>silences are golden-</a:t>
            </a:r>
            <a:r>
              <a:rPr lang="en-US" dirty="0" err="1" smtClean="0"/>
              <a:t>ish</a:t>
            </a:r>
            <a:endParaRPr lang="en-US" dirty="0" smtClean="0"/>
          </a:p>
          <a:p>
            <a:pPr lvl="0"/>
            <a:r>
              <a:rPr lang="en-US" b="1" dirty="0" smtClean="0">
                <a:solidFill>
                  <a:srgbClr val="2512AE"/>
                </a:solidFill>
              </a:rPr>
              <a:t>Educational data mining</a:t>
            </a:r>
            <a:r>
              <a:rPr lang="en-US" dirty="0" smtClean="0"/>
              <a:t>:</a:t>
            </a:r>
            <a:r>
              <a:rPr lang="en-US" b="1" dirty="0" smtClean="0"/>
              <a:t>  </a:t>
            </a:r>
            <a:r>
              <a:rPr lang="en-US" dirty="0" smtClean="0"/>
              <a:t>log to databases, not files!</a:t>
            </a:r>
          </a:p>
          <a:p>
            <a:pPr lvl="0"/>
            <a:r>
              <a:rPr lang="en-US" b="1" dirty="0" smtClean="0">
                <a:solidFill>
                  <a:srgbClr val="2512AE"/>
                </a:solidFill>
              </a:rPr>
              <a:t>AIED research in schools</a:t>
            </a:r>
            <a:r>
              <a:rPr lang="en-US" dirty="0" smtClean="0"/>
              <a:t>:</a:t>
            </a:r>
            <a:r>
              <a:rPr lang="en-US" b="1" dirty="0" smtClean="0"/>
              <a:t>  </a:t>
            </a:r>
            <a:r>
              <a:rPr lang="en-US" dirty="0" smtClean="0"/>
              <a:t>avoid testing, finesse attrition</a:t>
            </a:r>
            <a:endParaRPr lang="en-US" dirty="0"/>
          </a:p>
        </p:txBody>
      </p:sp>
      <p:sp>
        <p:nvSpPr>
          <p:cNvPr id="4" name="Footer Placeholder 3"/>
          <p:cNvSpPr>
            <a:spLocks noGrp="1"/>
          </p:cNvSpPr>
          <p:nvPr>
            <p:ph type="ftr" sz="quarter" idx="10"/>
          </p:nvPr>
        </p:nvSpPr>
        <p:spPr/>
        <p:txBody>
          <a:bodyPr/>
          <a:lstStyle/>
          <a:p>
            <a:pPr>
              <a:defRPr/>
            </a:pPr>
            <a:endParaRPr lang="en-US" smtClean="0"/>
          </a:p>
          <a:p>
            <a:pPr>
              <a:defRPr/>
            </a:pPr>
            <a:fld id="{0A073FF9-5E28-41B5-A368-584583373A11}" type="slidenum">
              <a:rPr lang="en-US" smtClean="0"/>
              <a:pPr>
                <a:defRPr/>
              </a:pPr>
              <a:t>36</a:t>
            </a:fld>
            <a:endParaRPr lang="en-US"/>
          </a:p>
        </p:txBody>
      </p:sp>
      <p:sp>
        <p:nvSpPr>
          <p:cNvPr id="5" name="Slide Number Placeholder 4"/>
          <p:cNvSpPr>
            <a:spLocks noGrp="1"/>
          </p:cNvSpPr>
          <p:nvPr>
            <p:ph type="sldNum" sz="quarter" idx="11"/>
          </p:nvPr>
        </p:nvSpPr>
        <p:spPr/>
        <p:txBody>
          <a:bodyPr/>
          <a:lstStyle/>
          <a:p>
            <a:pPr>
              <a:defRPr/>
            </a:pPr>
            <a:fld id="{B001898B-66B5-470D-816A-F154FF198DB7}" type="datetime1">
              <a:rPr lang="en-US" smtClean="0"/>
              <a:pPr>
                <a:defRPr/>
              </a:pPr>
              <a:t>8/4/2013</a:t>
            </a:fld>
            <a:endParaRPr lang="en-US"/>
          </a:p>
        </p:txBody>
      </p:sp>
      <p:sp>
        <p:nvSpPr>
          <p:cNvPr id="6" name="Rectangle 5"/>
          <p:cNvSpPr/>
          <p:nvPr/>
        </p:nvSpPr>
        <p:spPr bwMode="auto">
          <a:xfrm>
            <a:off x="6223379" y="2470245"/>
            <a:ext cx="750627" cy="423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117" y="450384"/>
            <a:ext cx="8024884" cy="641445"/>
          </a:xfrm>
        </p:spPr>
        <p:txBody>
          <a:bodyPr/>
          <a:lstStyle/>
          <a:p>
            <a:pPr algn="ctr"/>
            <a:r>
              <a:rPr lang="en-US" baseline="0" dirty="0" smtClean="0">
                <a:solidFill>
                  <a:schemeClr val="tx1"/>
                </a:solidFill>
              </a:rPr>
              <a:t>Conclusion:</a:t>
            </a:r>
            <a:r>
              <a:rPr lang="en-US" baseline="0" dirty="0" smtClean="0">
                <a:solidFill>
                  <a:srgbClr val="2512AE"/>
                </a:solidFill>
              </a:rPr>
              <a:t>  </a:t>
            </a:r>
            <a:r>
              <a:rPr lang="en-US" baseline="0" dirty="0" smtClean="0">
                <a:solidFill>
                  <a:schemeClr val="tx1"/>
                </a:solidFill>
              </a:rPr>
              <a:t>Map</a:t>
            </a:r>
            <a:r>
              <a:rPr lang="en-US" baseline="0" dirty="0" smtClean="0">
                <a:solidFill>
                  <a:srgbClr val="2512AE"/>
                </a:solidFill>
              </a:rPr>
              <a:t> </a:t>
            </a:r>
            <a:r>
              <a:rPr lang="en-US" baseline="0" dirty="0" smtClean="0">
                <a:solidFill>
                  <a:srgbClr val="FF0000"/>
                </a:solidFill>
              </a:rPr>
              <a:t>question </a:t>
            </a:r>
            <a:r>
              <a:rPr lang="en-US" dirty="0" smtClean="0">
                <a:solidFill>
                  <a:schemeClr val="tx1"/>
                </a:solidFill>
              </a:rPr>
              <a:t>to</a:t>
            </a:r>
            <a:r>
              <a:rPr lang="en-US" dirty="0" smtClean="0">
                <a:solidFill>
                  <a:srgbClr val="FF0000"/>
                </a:solidFill>
              </a:rPr>
              <a:t> </a:t>
            </a:r>
            <a:r>
              <a:rPr lang="en-US" baseline="0" dirty="0" smtClean="0">
                <a:solidFill>
                  <a:srgbClr val="00B050"/>
                </a:solidFill>
              </a:rPr>
              <a:t>approach.</a:t>
            </a:r>
            <a:br>
              <a:rPr lang="en-US" baseline="0" dirty="0" smtClean="0">
                <a:solidFill>
                  <a:srgbClr val="00B050"/>
                </a:solidFill>
              </a:rPr>
            </a:br>
            <a:r>
              <a:rPr lang="en-US" dirty="0" smtClean="0">
                <a:solidFill>
                  <a:srgbClr val="00B050"/>
                </a:solidFill>
              </a:rPr>
              <a:t>Secret weapons Project LISTEN has used</a:t>
            </a:r>
            <a:r>
              <a:rPr lang="en-US" baseline="30000" dirty="0" smtClean="0">
                <a:solidFill>
                  <a:srgbClr val="00B050"/>
                </a:solidFill>
              </a:rPr>
              <a:t>*</a:t>
            </a:r>
            <a:r>
              <a:rPr lang="en-US" dirty="0" smtClean="0">
                <a:solidFill>
                  <a:srgbClr val="00B050"/>
                </a:solidFill>
              </a:rPr>
              <a:t>:</a:t>
            </a:r>
            <a:endParaRPr lang="en-US" b="0" dirty="0">
              <a:solidFill>
                <a:schemeClr val="tx1"/>
              </a:solidFill>
            </a:endParaRPr>
          </a:p>
        </p:txBody>
      </p:sp>
      <p:sp>
        <p:nvSpPr>
          <p:cNvPr id="3" name="Content Placeholder 2"/>
          <p:cNvSpPr>
            <a:spLocks noGrp="1"/>
          </p:cNvSpPr>
          <p:nvPr>
            <p:ph idx="1"/>
          </p:nvPr>
        </p:nvSpPr>
        <p:spPr/>
        <p:txBody>
          <a:bodyPr/>
          <a:lstStyle/>
          <a:p>
            <a:pPr>
              <a:defRPr/>
            </a:pPr>
            <a:r>
              <a:rPr lang="en-US" sz="3200" b="1" dirty="0" smtClean="0">
                <a:solidFill>
                  <a:srgbClr val="00B050"/>
                </a:solidFill>
              </a:rPr>
              <a:t>Reframing</a:t>
            </a:r>
            <a:r>
              <a:rPr lang="en-US" sz="3200" b="1" dirty="0" smtClean="0"/>
              <a:t>:</a:t>
            </a:r>
            <a:r>
              <a:rPr lang="en-US" sz="3200" dirty="0" smtClean="0">
                <a:solidFill>
                  <a:srgbClr val="00B050"/>
                </a:solidFill>
              </a:rPr>
              <a:t>  </a:t>
            </a:r>
            <a:r>
              <a:rPr lang="en-US" sz="3200" dirty="0" smtClean="0"/>
              <a:t>replay </a:t>
            </a:r>
            <a:r>
              <a:rPr lang="en-US" sz="3200" dirty="0" smtClean="0">
                <a:sym typeface="Wingdings" pitchFamily="2" charset="2"/>
              </a:rPr>
              <a:t> browse; track  guide; …</a:t>
            </a:r>
            <a:endParaRPr lang="en-US" sz="3200" dirty="0" smtClean="0"/>
          </a:p>
          <a:p>
            <a:pPr>
              <a:defRPr/>
            </a:pPr>
            <a:r>
              <a:rPr lang="en-US" sz="3200" b="1" dirty="0" smtClean="0">
                <a:solidFill>
                  <a:srgbClr val="00B050"/>
                </a:solidFill>
              </a:rPr>
              <a:t>Devices</a:t>
            </a:r>
            <a:r>
              <a:rPr lang="en-US" sz="3200" b="1" dirty="0" smtClean="0"/>
              <a:t>:</a:t>
            </a:r>
            <a:r>
              <a:rPr lang="en-US" sz="3200" dirty="0" smtClean="0">
                <a:solidFill>
                  <a:srgbClr val="00B050"/>
                </a:solidFill>
              </a:rPr>
              <a:t>  </a:t>
            </a:r>
            <a:r>
              <a:rPr lang="en-US" sz="3200" dirty="0" smtClean="0"/>
              <a:t>speech, EEG, gaze</a:t>
            </a:r>
          </a:p>
          <a:p>
            <a:pPr marL="342900" marR="0" indent="-342900" algn="l" defTabSz="914400" rtl="0" eaLnBrk="0" fontAlgn="base" latinLnBrk="0" hangingPunct="0">
              <a:lnSpc>
                <a:spcPct val="100000"/>
              </a:lnSpc>
              <a:spcBef>
                <a:spcPct val="20000"/>
              </a:spcBef>
              <a:spcAft>
                <a:spcPct val="0"/>
              </a:spcAft>
              <a:buClrTx/>
              <a:buSzPct val="100000"/>
              <a:buFont typeface="Wingdings" pitchFamily="2" charset="2"/>
              <a:buNone/>
              <a:tabLst/>
              <a:defRPr/>
            </a:pPr>
            <a:r>
              <a:rPr lang="en-US" sz="3200" b="1" baseline="0" dirty="0" smtClean="0">
                <a:solidFill>
                  <a:srgbClr val="00B050"/>
                </a:solidFill>
                <a:latin typeface="+mn-lt"/>
                <a:ea typeface="+mn-ea"/>
                <a:cs typeface="+mn-cs"/>
              </a:rPr>
              <a:t>Corpora</a:t>
            </a:r>
            <a:r>
              <a:rPr lang="en-US" sz="3200" b="1" baseline="0" dirty="0" smtClean="0">
                <a:latin typeface="+mn-lt"/>
                <a:ea typeface="+mn-ea"/>
                <a:cs typeface="+mn-cs"/>
              </a:rPr>
              <a:t>:</a:t>
            </a:r>
            <a:r>
              <a:rPr lang="en-US" sz="3200" baseline="0" dirty="0" smtClean="0">
                <a:solidFill>
                  <a:srgbClr val="00B050"/>
                </a:solidFill>
                <a:latin typeface="+mn-lt"/>
                <a:ea typeface="+mn-ea"/>
                <a:cs typeface="+mn-cs"/>
              </a:rPr>
              <a:t>  </a:t>
            </a:r>
            <a:r>
              <a:rPr lang="en-US" sz="3200" baseline="0" dirty="0" smtClean="0">
                <a:latin typeface="+mn-lt"/>
                <a:ea typeface="+mn-ea"/>
                <a:cs typeface="+mn-cs"/>
              </a:rPr>
              <a:t>oral reading, Google n-grams, BNC</a:t>
            </a:r>
          </a:p>
          <a:p>
            <a:pPr marL="342900" marR="0" indent="-342900" algn="l" defTabSz="914400" rtl="0" eaLnBrk="0" fontAlgn="base" latinLnBrk="0" hangingPunct="0">
              <a:lnSpc>
                <a:spcPct val="100000"/>
              </a:lnSpc>
              <a:spcBef>
                <a:spcPct val="20000"/>
              </a:spcBef>
              <a:spcAft>
                <a:spcPct val="0"/>
              </a:spcAft>
              <a:buClrTx/>
              <a:buSzPct val="100000"/>
              <a:buFont typeface="Wingdings" pitchFamily="2" charset="2"/>
              <a:buNone/>
              <a:tabLst/>
              <a:defRPr/>
            </a:pPr>
            <a:r>
              <a:rPr lang="en-US" sz="3200" b="1" dirty="0" smtClean="0">
                <a:solidFill>
                  <a:srgbClr val="00B050"/>
                </a:solidFill>
              </a:rPr>
              <a:t>Databases</a:t>
            </a:r>
            <a:r>
              <a:rPr lang="en-US" sz="3200" b="1" dirty="0" smtClean="0"/>
              <a:t>:</a:t>
            </a:r>
            <a:r>
              <a:rPr lang="en-US" sz="3200" dirty="0" smtClean="0">
                <a:solidFill>
                  <a:srgbClr val="00B050"/>
                </a:solidFill>
              </a:rPr>
              <a:t>  </a:t>
            </a:r>
            <a:r>
              <a:rPr lang="en-US" sz="3200" dirty="0" err="1" smtClean="0"/>
              <a:t>WordNet</a:t>
            </a:r>
            <a:r>
              <a:rPr lang="en-US" sz="3200" dirty="0" smtClean="0"/>
              <a:t>, children’s dictionary</a:t>
            </a:r>
            <a:endParaRPr lang="en-US" sz="3200" baseline="0" dirty="0" smtClean="0">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Pct val="100000"/>
              <a:buFont typeface="Wingdings" pitchFamily="2" charset="2"/>
              <a:buNone/>
              <a:tabLst/>
              <a:defRPr/>
            </a:pPr>
            <a:r>
              <a:rPr lang="en-US" sz="3200" b="1" baseline="0" dirty="0" smtClean="0">
                <a:solidFill>
                  <a:srgbClr val="00B050"/>
                </a:solidFill>
                <a:latin typeface="+mn-lt"/>
                <a:ea typeface="+mn-ea"/>
                <a:cs typeface="+mn-cs"/>
              </a:rPr>
              <a:t>Representations</a:t>
            </a:r>
            <a:r>
              <a:rPr lang="en-US" sz="3200" b="1" baseline="0" dirty="0" smtClean="0">
                <a:latin typeface="+mn-lt"/>
                <a:ea typeface="+mn-ea"/>
                <a:cs typeface="+mn-cs"/>
              </a:rPr>
              <a:t>:</a:t>
            </a:r>
            <a:r>
              <a:rPr lang="en-US" sz="3200" baseline="0" dirty="0" smtClean="0">
                <a:solidFill>
                  <a:srgbClr val="00B050"/>
                </a:solidFill>
                <a:latin typeface="+mn-lt"/>
                <a:ea typeface="+mn-ea"/>
                <a:cs typeface="+mn-cs"/>
              </a:rPr>
              <a:t>  </a:t>
            </a:r>
            <a:r>
              <a:rPr lang="en-US" sz="3200" baseline="0" dirty="0" smtClean="0">
                <a:latin typeface="+mn-lt"/>
                <a:ea typeface="+mn-ea"/>
                <a:cs typeface="+mn-cs"/>
              </a:rPr>
              <a:t>DBN,</a:t>
            </a:r>
            <a:r>
              <a:rPr lang="en-US" sz="3200" dirty="0" smtClean="0">
                <a:latin typeface="+mn-lt"/>
                <a:ea typeface="+mn-ea"/>
                <a:cs typeface="+mn-cs"/>
              </a:rPr>
              <a:t> SCONE, …</a:t>
            </a:r>
            <a:endParaRPr lang="en-US" sz="3200" baseline="0" dirty="0" smtClean="0">
              <a:latin typeface="+mn-lt"/>
              <a:ea typeface="+mn-ea"/>
              <a:cs typeface="+mn-cs"/>
            </a:endParaRPr>
          </a:p>
          <a:p>
            <a:pPr>
              <a:defRPr/>
            </a:pPr>
            <a:r>
              <a:rPr lang="en-US" sz="3200" b="1" smtClean="0">
                <a:solidFill>
                  <a:srgbClr val="00B050"/>
                </a:solidFill>
              </a:rPr>
              <a:t>Analysis </a:t>
            </a:r>
            <a:r>
              <a:rPr lang="en-US" sz="3200" b="1" smtClean="0">
                <a:solidFill>
                  <a:srgbClr val="00B050"/>
                </a:solidFill>
              </a:rPr>
              <a:t>methods</a:t>
            </a:r>
            <a:r>
              <a:rPr lang="en-US" sz="3200" b="1" smtClean="0"/>
              <a:t>:</a:t>
            </a:r>
            <a:r>
              <a:rPr lang="en-US" sz="3200" smtClean="0">
                <a:solidFill>
                  <a:srgbClr val="00B050"/>
                </a:solidFill>
              </a:rPr>
              <a:t>  </a:t>
            </a:r>
            <a:r>
              <a:rPr lang="en-US" sz="3200" dirty="0" smtClean="0"/>
              <a:t>LD, KT, LR, IRT, …</a:t>
            </a:r>
          </a:p>
          <a:p>
            <a:pPr marL="342900" marR="0" indent="-342900" algn="l" defTabSz="914400" rtl="0" eaLnBrk="0" fontAlgn="base" latinLnBrk="0" hangingPunct="0">
              <a:lnSpc>
                <a:spcPct val="100000"/>
              </a:lnSpc>
              <a:spcBef>
                <a:spcPct val="20000"/>
              </a:spcBef>
              <a:spcAft>
                <a:spcPct val="0"/>
              </a:spcAft>
              <a:buClrTx/>
              <a:buSzPct val="100000"/>
              <a:buFont typeface="Wingdings" pitchFamily="2" charset="2"/>
              <a:buNone/>
              <a:tabLst/>
              <a:defRPr/>
            </a:pPr>
            <a:endParaRPr lang="en-US" sz="3200" baseline="0" dirty="0" smtClean="0">
              <a:latin typeface="+mn-lt"/>
              <a:ea typeface="+mn-ea"/>
              <a:cs typeface="+mn-cs"/>
            </a:endParaRPr>
          </a:p>
          <a:p>
            <a:pPr marL="342900" marR="0" indent="-342900" algn="ctr" defTabSz="914400" rtl="0" eaLnBrk="0" fontAlgn="base" latinLnBrk="0" hangingPunct="0">
              <a:lnSpc>
                <a:spcPct val="100000"/>
              </a:lnSpc>
              <a:spcBef>
                <a:spcPct val="20000"/>
              </a:spcBef>
              <a:spcAft>
                <a:spcPct val="0"/>
              </a:spcAft>
              <a:buClrTx/>
              <a:buSzPct val="100000"/>
              <a:buFont typeface="Wingdings" pitchFamily="2" charset="2"/>
              <a:buNone/>
              <a:tabLst/>
              <a:defRPr/>
            </a:pPr>
            <a:r>
              <a:rPr lang="en-US" sz="2800" b="0" baseline="0" dirty="0" smtClean="0">
                <a:solidFill>
                  <a:schemeClr val="tx1"/>
                </a:solidFill>
                <a:latin typeface="+mn-lt"/>
                <a:ea typeface="+mn-ea"/>
                <a:cs typeface="+mn-cs"/>
              </a:rPr>
              <a:t>(* See AIED2013 paper for references.)</a:t>
            </a:r>
            <a:endParaRPr lang="en-US" sz="3200" baseline="0" dirty="0" smtClean="0">
              <a:latin typeface="+mn-lt"/>
              <a:ea typeface="+mn-ea"/>
              <a:cs typeface="+mn-cs"/>
            </a:endParaRPr>
          </a:p>
        </p:txBody>
      </p:sp>
      <p:sp>
        <p:nvSpPr>
          <p:cNvPr id="4" name="Footer Placeholder 3"/>
          <p:cNvSpPr>
            <a:spLocks noGrp="1"/>
          </p:cNvSpPr>
          <p:nvPr>
            <p:ph type="ftr" sz="quarter" idx="10"/>
          </p:nvPr>
        </p:nvSpPr>
        <p:spPr/>
        <p:txBody>
          <a:bodyPr/>
          <a:lstStyle/>
          <a:p>
            <a:pPr>
              <a:defRPr/>
            </a:pPr>
            <a:endParaRPr lang="en-US" smtClean="0"/>
          </a:p>
          <a:p>
            <a:pPr>
              <a:defRPr/>
            </a:pPr>
            <a:fld id="{0A073FF9-5E28-41B5-A368-584583373A11}" type="slidenum">
              <a:rPr lang="en-US" smtClean="0"/>
              <a:pPr>
                <a:defRPr/>
              </a:pPr>
              <a:t>37</a:t>
            </a:fld>
            <a:endParaRPr lang="en-US"/>
          </a:p>
        </p:txBody>
      </p:sp>
      <p:sp>
        <p:nvSpPr>
          <p:cNvPr id="5" name="Slide Number Placeholder 4"/>
          <p:cNvSpPr>
            <a:spLocks noGrp="1"/>
          </p:cNvSpPr>
          <p:nvPr>
            <p:ph type="sldNum" sz="quarter" idx="11"/>
          </p:nvPr>
        </p:nvSpPr>
        <p:spPr/>
        <p:txBody>
          <a:bodyPr/>
          <a:lstStyle/>
          <a:p>
            <a:pPr>
              <a:defRPr/>
            </a:pPr>
            <a:fld id="{B001898B-66B5-470D-816A-F154FF198DB7}" type="datetime1">
              <a:rPr lang="en-US" smtClean="0"/>
              <a:pPr>
                <a:defRPr/>
              </a:pPr>
              <a:t>8/4/2013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0"/>
            <a:ext cx="7793037" cy="641445"/>
          </a:xfrm>
        </p:spPr>
        <p:txBody>
          <a:bodyPr/>
          <a:lstStyle/>
          <a:p>
            <a:pPr algn="ctr">
              <a:buFont typeface="Arial" pitchFamily="34" charset="0"/>
              <a:buNone/>
            </a:pPr>
            <a:r>
              <a:rPr lang="en-US" dirty="0" smtClean="0"/>
              <a:t>Thank you!  Questions?</a:t>
            </a:r>
            <a:endParaRPr lang="en-US" dirty="0"/>
          </a:p>
        </p:txBody>
      </p:sp>
      <p:pic>
        <p:nvPicPr>
          <p:cNvPr id="4" name="Picture 66" descr="Project Kane 075"/>
          <p:cNvPicPr>
            <a:picLocks noGrp="1" noChangeAspect="1" noChangeArrowheads="1"/>
          </p:cNvPicPr>
          <p:nvPr>
            <p:ph idx="1"/>
          </p:nvPr>
        </p:nvPicPr>
        <p:blipFill>
          <a:blip r:embed="rId3" cstate="print"/>
          <a:srcRect/>
          <a:stretch>
            <a:fillRect/>
          </a:stretch>
        </p:blipFill>
        <p:spPr bwMode="auto">
          <a:xfrm>
            <a:off x="655093" y="641448"/>
            <a:ext cx="7921393" cy="5941044"/>
          </a:xfrm>
          <a:prstGeom prst="rect">
            <a:avLst/>
          </a:prstGeom>
          <a:noFill/>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F2CD40DA-8881-4010-A27E-D045DFB6F35D}" type="slidenum">
              <a:rPr lang="en-US" smtClean="0"/>
              <a:pPr/>
              <a:t>38</a:t>
            </a:fld>
            <a:endParaRPr lang="en-US"/>
          </a:p>
        </p:txBody>
      </p:sp>
      <p:sp>
        <p:nvSpPr>
          <p:cNvPr id="6" name="Text Placeholder 5"/>
          <p:cNvSpPr>
            <a:spLocks noGrp="1"/>
          </p:cNvSpPr>
          <p:nvPr>
            <p:ph type="body" idx="4294967295"/>
          </p:nvPr>
        </p:nvSpPr>
        <p:spPr>
          <a:xfrm>
            <a:off x="-13651" y="751956"/>
            <a:ext cx="7790931" cy="4114800"/>
          </a:xfrm>
        </p:spPr>
        <p:txBody>
          <a:bodyPr/>
          <a:lstStyle/>
          <a:p>
            <a:pPr lvl="1" eaLnBrk="1" hangingPunct="1">
              <a:lnSpc>
                <a:spcPct val="90000"/>
              </a:lnSpc>
              <a:buNone/>
            </a:pPr>
            <a:r>
              <a:rPr lang="en-US" sz="3200" dirty="0" smtClean="0">
                <a:solidFill>
                  <a:srgbClr val="FFC000"/>
                </a:solidFill>
              </a:rPr>
              <a:t>   Papers and videos at </a:t>
            </a:r>
            <a:r>
              <a:rPr lang="en-US" sz="3200" u="sng" dirty="0" smtClean="0">
                <a:solidFill>
                  <a:srgbClr val="00CCFF"/>
                </a:solidFill>
              </a:rPr>
              <a:t>www.cs.cmu.edu/~listen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350963" y="0"/>
            <a:ext cx="7793037" cy="685800"/>
          </a:xfrm>
        </p:spPr>
        <p:txBody>
          <a:bodyPr/>
          <a:lstStyle/>
          <a:p>
            <a:r>
              <a:rPr lang="en-US" dirty="0" smtClean="0"/>
              <a:t>Project LISTEN’s Reading Tutor</a:t>
            </a:r>
            <a:endParaRPr lang="en-US" dirty="0" smtClean="0">
              <a:solidFill>
                <a:srgbClr val="FF0000"/>
              </a:solidFill>
            </a:endParaRPr>
          </a:p>
        </p:txBody>
      </p:sp>
      <p:sp>
        <p:nvSpPr>
          <p:cNvPr id="3075" name="Footer Placeholder 3"/>
          <p:cNvSpPr>
            <a:spLocks noGrp="1"/>
          </p:cNvSpPr>
          <p:nvPr>
            <p:ph type="ftr" sz="quarter" idx="10"/>
          </p:nvPr>
        </p:nvSpPr>
        <p:spPr>
          <a:noFill/>
        </p:spPr>
        <p:txBody>
          <a:bodyPr/>
          <a:lstStyle/>
          <a:p>
            <a:endParaRPr lang="en-US" smtClean="0"/>
          </a:p>
          <a:p>
            <a:fld id="{FBC10917-599D-4923-A269-138F06AF3894}" type="slidenum">
              <a:rPr lang="en-US" smtClean="0"/>
              <a:pPr/>
              <a:t>4</a:t>
            </a:fld>
            <a:endParaRPr lang="en-US" smtClean="0"/>
          </a:p>
        </p:txBody>
      </p:sp>
      <p:sp>
        <p:nvSpPr>
          <p:cNvPr id="3076" name="Slide Number Placeholder 4"/>
          <p:cNvSpPr>
            <a:spLocks noGrp="1"/>
          </p:cNvSpPr>
          <p:nvPr>
            <p:ph type="sldNum" sz="quarter" idx="11"/>
          </p:nvPr>
        </p:nvSpPr>
        <p:spPr>
          <a:noFill/>
        </p:spPr>
        <p:txBody>
          <a:bodyPr/>
          <a:lstStyle/>
          <a:p>
            <a:fld id="{4DA93CBB-07E5-42A1-BBE7-F243E5C3875D}" type="datetime1">
              <a:rPr lang="en-US" smtClean="0"/>
              <a:pPr/>
              <a:t>8/4/2013</a:t>
            </a:fld>
            <a:endParaRPr lang="en-US" smtClean="0"/>
          </a:p>
        </p:txBody>
      </p:sp>
      <p:sp>
        <p:nvSpPr>
          <p:cNvPr id="8" name="Content Placeholder 7"/>
          <p:cNvSpPr>
            <a:spLocks noGrp="1"/>
          </p:cNvSpPr>
          <p:nvPr>
            <p:ph idx="1"/>
          </p:nvPr>
        </p:nvSpPr>
        <p:spPr>
          <a:xfrm>
            <a:off x="381000" y="1371600"/>
            <a:ext cx="7810500" cy="4114800"/>
          </a:xfrm>
        </p:spPr>
        <p:txBody>
          <a:bodyPr/>
          <a:lstStyle/>
          <a:p>
            <a:r>
              <a:rPr lang="en-US" dirty="0" smtClean="0">
                <a:latin typeface="Times New Roman" pitchFamily="18" charset="0"/>
              </a:rPr>
              <a:t>John Rubin (2002). The Sounds of Speech (Show 3). On </a:t>
            </a:r>
            <a:r>
              <a:rPr lang="en-US" i="1" dirty="0" smtClean="0">
                <a:latin typeface="Times New Roman" pitchFamily="18" charset="0"/>
              </a:rPr>
              <a:t>Reading Rockets (Public Television series commissioned by U.S. Department of Education)</a:t>
            </a:r>
            <a:r>
              <a:rPr lang="en-US" dirty="0" smtClean="0">
                <a:latin typeface="Times New Roman" pitchFamily="18" charset="0"/>
              </a:rPr>
              <a:t>. Washington, DC: WETA.</a:t>
            </a:r>
          </a:p>
          <a:p>
            <a:r>
              <a:rPr lang="en-US" dirty="0" smtClean="0">
                <a:latin typeface="Times New Roman" pitchFamily="18" charset="0"/>
              </a:rPr>
              <a:t>Available at </a:t>
            </a:r>
            <a:r>
              <a:rPr lang="en-US" dirty="0" smtClean="0">
                <a:latin typeface="Times New Roman" pitchFamily="18" charset="0"/>
                <a:hlinkClick r:id="rId2"/>
              </a:rPr>
              <a:t>www.cs.cmu.edu/~listen</a:t>
            </a:r>
            <a:r>
              <a:rPr lang="en-US" dirty="0" smtClean="0">
                <a:latin typeface="Times New Roman" pitchFamily="18" charset="0"/>
              </a:rPr>
              <a:t>.</a:t>
            </a:r>
            <a:endParaRPr lang="en-US" dirty="0">
              <a:latin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7" name="Straight Arrow Connector 46"/>
          <p:cNvCxnSpPr/>
          <p:nvPr/>
        </p:nvCxnSpPr>
        <p:spPr bwMode="auto">
          <a:xfrm rot="10800000" flipV="1">
            <a:off x="3124202" y="3028950"/>
            <a:ext cx="1714499"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3105150" y="2657475"/>
            <a:ext cx="1847850"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5" name="Right Brace 34"/>
          <p:cNvSpPr/>
          <p:nvPr/>
        </p:nvSpPr>
        <p:spPr bwMode="auto">
          <a:xfrm rot="16200000">
            <a:off x="2459833" y="1731166"/>
            <a:ext cx="938212" cy="1800227"/>
          </a:xfrm>
          <a:prstGeom prst="rightBrace">
            <a:avLst>
              <a:gd name="adj1" fmla="val 8333"/>
              <a:gd name="adj2" fmla="val 69618"/>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pic>
        <p:nvPicPr>
          <p:cNvPr id="937014" name="Picture 54" descr="cat"/>
          <p:cNvPicPr>
            <a:picLocks noChangeAspect="1" noChangeArrowheads="1"/>
          </p:cNvPicPr>
          <p:nvPr/>
        </p:nvPicPr>
        <p:blipFill>
          <a:blip r:embed="rId6" cstate="print"/>
          <a:srcRect l="28125" t="22500" r="37500" b="25000"/>
          <a:stretch>
            <a:fillRect/>
          </a:stretch>
        </p:blipFill>
        <p:spPr bwMode="auto">
          <a:xfrm>
            <a:off x="5224462" y="1018222"/>
            <a:ext cx="890588" cy="1020128"/>
          </a:xfrm>
          <a:prstGeom prst="rect">
            <a:avLst/>
          </a:prstGeom>
          <a:noFill/>
          <a:ln w="9525">
            <a:noFill/>
            <a:miter lim="800000"/>
            <a:headEnd/>
            <a:tailEnd/>
          </a:ln>
        </p:spPr>
      </p:pic>
      <p:pic>
        <p:nvPicPr>
          <p:cNvPr id="31" name="Picture 54" descr="cat"/>
          <p:cNvPicPr>
            <a:picLocks noChangeAspect="1" noChangeArrowheads="1"/>
          </p:cNvPicPr>
          <p:nvPr/>
        </p:nvPicPr>
        <p:blipFill>
          <a:blip r:embed="rId6" cstate="print"/>
          <a:srcRect l="28125" t="22500" r="37500" b="25000"/>
          <a:stretch>
            <a:fillRect/>
          </a:stretch>
        </p:blipFill>
        <p:spPr bwMode="auto">
          <a:xfrm>
            <a:off x="4533573" y="1018223"/>
            <a:ext cx="2305050" cy="1020127"/>
          </a:xfrm>
          <a:prstGeom prst="rect">
            <a:avLst/>
          </a:prstGeom>
          <a:noFill/>
          <a:ln w="9525">
            <a:noFill/>
            <a:miter lim="800000"/>
            <a:headEnd/>
            <a:tailEnd/>
          </a:ln>
        </p:spPr>
      </p:pic>
      <p:sp>
        <p:nvSpPr>
          <p:cNvPr id="23" name="Footer Placeholder 3"/>
          <p:cNvSpPr>
            <a:spLocks noGrp="1"/>
          </p:cNvSpPr>
          <p:nvPr>
            <p:ph type="ftr" sz="quarter" idx="10"/>
          </p:nvPr>
        </p:nvSpPr>
        <p:spPr>
          <a:xfrm>
            <a:off x="3352800" y="6296025"/>
            <a:ext cx="2895600" cy="457200"/>
          </a:xfrm>
        </p:spPr>
        <p:txBody>
          <a:bodyPr/>
          <a:lstStyle/>
          <a:p>
            <a:pPr>
              <a:defRPr/>
            </a:pPr>
            <a:endParaRPr lang="en-US" dirty="0"/>
          </a:p>
          <a:p>
            <a:pPr>
              <a:defRPr/>
            </a:pPr>
            <a:fld id="{A826C635-7C3A-44E7-AD3F-B265A1E3CF02}" type="slidenum">
              <a:rPr lang="en-US"/>
              <a:pPr>
                <a:defRPr/>
              </a:pPr>
              <a:t>5</a:t>
            </a:fld>
            <a:endParaRPr lang="en-US" dirty="0"/>
          </a:p>
        </p:txBody>
      </p:sp>
      <p:sp>
        <p:nvSpPr>
          <p:cNvPr id="24" name="Slide Number Placeholder 4"/>
          <p:cNvSpPr>
            <a:spLocks noGrp="1"/>
          </p:cNvSpPr>
          <p:nvPr>
            <p:ph type="sldNum" sz="quarter" idx="11"/>
          </p:nvPr>
        </p:nvSpPr>
        <p:spPr>
          <a:xfrm>
            <a:off x="5943600" y="6296025"/>
            <a:ext cx="3200400" cy="457200"/>
          </a:xfrm>
        </p:spPr>
        <p:txBody>
          <a:bodyPr/>
          <a:lstStyle/>
          <a:p>
            <a:pPr>
              <a:defRPr/>
            </a:pPr>
            <a:fld id="{D2673CC6-3E03-4649-BF17-4091598E22E6}" type="datetime1">
              <a:rPr lang="en-US"/>
              <a:pPr>
                <a:defRPr/>
              </a:pPr>
              <a:t>8/4/2013</a:t>
            </a:fld>
            <a:endParaRPr lang="en-US" dirty="0"/>
          </a:p>
        </p:txBody>
      </p:sp>
      <p:sp>
        <p:nvSpPr>
          <p:cNvPr id="8197" name="Rectangle 4"/>
          <p:cNvSpPr>
            <a:spLocks noGrp="1" noChangeArrowheads="1"/>
          </p:cNvSpPr>
          <p:nvPr>
            <p:ph type="title"/>
          </p:nvPr>
        </p:nvSpPr>
        <p:spPr>
          <a:xfrm>
            <a:off x="1350963" y="-76200"/>
            <a:ext cx="7793037" cy="1143000"/>
          </a:xfrm>
        </p:spPr>
        <p:txBody>
          <a:bodyPr/>
          <a:lstStyle/>
          <a:p>
            <a:pPr eaLnBrk="1" hangingPunct="1"/>
            <a:r>
              <a:rPr lang="en-US" dirty="0" smtClean="0"/>
              <a:t>What is “reading”?</a:t>
            </a:r>
            <a:br>
              <a:rPr lang="en-US" dirty="0" smtClean="0"/>
            </a:br>
            <a:r>
              <a:rPr lang="en-US" dirty="0" smtClean="0"/>
              <a:t>Skills targeted by the Reading Tutor</a:t>
            </a:r>
          </a:p>
        </p:txBody>
      </p:sp>
      <p:sp>
        <p:nvSpPr>
          <p:cNvPr id="936965" name="Rectangle 5"/>
          <p:cNvSpPr>
            <a:spLocks noGrp="1" noChangeArrowheads="1"/>
          </p:cNvSpPr>
          <p:nvPr>
            <p:ph type="body" idx="1"/>
          </p:nvPr>
        </p:nvSpPr>
        <p:spPr>
          <a:xfrm>
            <a:off x="257175" y="1847850"/>
            <a:ext cx="8610600" cy="4114800"/>
          </a:xfrm>
        </p:spPr>
        <p:txBody>
          <a:bodyPr/>
          <a:lstStyle/>
          <a:p>
            <a:pPr eaLnBrk="1" hangingPunct="1"/>
            <a:r>
              <a:rPr lang="en-US" sz="2800" b="1" dirty="0" smtClean="0"/>
              <a:t>Phonics</a:t>
            </a:r>
          </a:p>
          <a:p>
            <a:pPr lvl="1" eaLnBrk="1" hangingPunct="1"/>
            <a:r>
              <a:rPr lang="en-US" sz="2400" dirty="0" smtClean="0"/>
              <a:t>Decode</a:t>
            </a:r>
          </a:p>
          <a:p>
            <a:pPr lvl="1" eaLnBrk="1" hangingPunct="1"/>
            <a:r>
              <a:rPr lang="en-US" dirty="0" smtClean="0"/>
              <a:t>Spell</a:t>
            </a:r>
            <a:endParaRPr lang="en-US" sz="2400" dirty="0" smtClean="0">
              <a:solidFill>
                <a:srgbClr val="FF0000"/>
              </a:solidFill>
            </a:endParaRPr>
          </a:p>
          <a:p>
            <a:pPr eaLnBrk="1" hangingPunct="1"/>
            <a:r>
              <a:rPr lang="en-US" sz="2800" b="1" dirty="0" smtClean="0"/>
              <a:t>Fluency</a:t>
            </a:r>
          </a:p>
          <a:p>
            <a:pPr lvl="1" eaLnBrk="1" hangingPunct="1"/>
            <a:r>
              <a:rPr lang="en-US" sz="2400" dirty="0" smtClean="0"/>
              <a:t>Identify words quickly, accurately, effortlessly</a:t>
            </a:r>
            <a:endParaRPr lang="en-US" sz="2400" dirty="0" smtClean="0">
              <a:solidFill>
                <a:srgbClr val="FF0000"/>
              </a:solidFill>
            </a:endParaRPr>
          </a:p>
          <a:p>
            <a:pPr lvl="1" eaLnBrk="1" hangingPunct="1"/>
            <a:r>
              <a:rPr lang="en-US" sz="2400" dirty="0" smtClean="0"/>
              <a:t>Read expressively</a:t>
            </a:r>
            <a:endParaRPr lang="en-US" sz="2400" dirty="0" smtClean="0">
              <a:solidFill>
                <a:srgbClr val="FF0000"/>
              </a:solidFill>
            </a:endParaRPr>
          </a:p>
          <a:p>
            <a:pPr eaLnBrk="1" hangingPunct="1"/>
            <a:r>
              <a:rPr lang="en-US" sz="2800" b="1" dirty="0" smtClean="0"/>
              <a:t>Vocabulary</a:t>
            </a:r>
          </a:p>
          <a:p>
            <a:pPr lvl="1" eaLnBrk="1" hangingPunct="1"/>
            <a:r>
              <a:rPr lang="en-US" sz="2400" dirty="0" smtClean="0"/>
              <a:t>Retrieve word meaning</a:t>
            </a:r>
            <a:endParaRPr lang="en-US" sz="2400" dirty="0" smtClean="0">
              <a:solidFill>
                <a:srgbClr val="FF0000"/>
              </a:solidFill>
            </a:endParaRPr>
          </a:p>
          <a:p>
            <a:pPr eaLnBrk="1" hangingPunct="1"/>
            <a:r>
              <a:rPr lang="en-US" sz="2800" b="1" dirty="0" smtClean="0"/>
              <a:t>Comprehension</a:t>
            </a:r>
          </a:p>
          <a:p>
            <a:pPr lvl="1" eaLnBrk="1" hangingPunct="1"/>
            <a:r>
              <a:rPr lang="en-US" sz="2400" dirty="0" smtClean="0"/>
              <a:t>Make meaning from print</a:t>
            </a:r>
            <a:endParaRPr lang="en-US" sz="2400" dirty="0" smtClean="0">
              <a:solidFill>
                <a:srgbClr val="FF0000"/>
              </a:solidFill>
            </a:endParaRPr>
          </a:p>
        </p:txBody>
      </p:sp>
      <p:sp>
        <p:nvSpPr>
          <p:cNvPr id="937013" name="Freeform 53"/>
          <p:cNvSpPr>
            <a:spLocks/>
          </p:cNvSpPr>
          <p:nvPr/>
        </p:nvSpPr>
        <p:spPr bwMode="auto">
          <a:xfrm>
            <a:off x="2773363" y="3073400"/>
            <a:ext cx="5351462" cy="631825"/>
          </a:xfrm>
          <a:custGeom>
            <a:avLst/>
            <a:gdLst>
              <a:gd name="T0" fmla="*/ 0 w 3371"/>
              <a:gd name="T1" fmla="*/ 0 h 398"/>
              <a:gd name="T2" fmla="*/ 2147483647 w 3371"/>
              <a:gd name="T3" fmla="*/ 2147483647 h 398"/>
              <a:gd name="T4" fmla="*/ 2147483647 w 3371"/>
              <a:gd name="T5" fmla="*/ 2147483647 h 398"/>
              <a:gd name="T6" fmla="*/ 2147483647 w 3371"/>
              <a:gd name="T7" fmla="*/ 2147483647 h 398"/>
              <a:gd name="T8" fmla="*/ 0 60000 65536"/>
              <a:gd name="T9" fmla="*/ 0 60000 65536"/>
              <a:gd name="T10" fmla="*/ 0 60000 65536"/>
              <a:gd name="T11" fmla="*/ 0 60000 65536"/>
              <a:gd name="T12" fmla="*/ 0 w 3371"/>
              <a:gd name="T13" fmla="*/ 0 h 398"/>
              <a:gd name="T14" fmla="*/ 3371 w 3371"/>
              <a:gd name="T15" fmla="*/ 398 h 398"/>
            </a:gdLst>
            <a:ahLst/>
            <a:cxnLst>
              <a:cxn ang="T8">
                <a:pos x="T0" y="T1"/>
              </a:cxn>
              <a:cxn ang="T9">
                <a:pos x="T2" y="T3"/>
              </a:cxn>
              <a:cxn ang="T10">
                <a:pos x="T4" y="T5"/>
              </a:cxn>
              <a:cxn ang="T11">
                <a:pos x="T6" y="T7"/>
              </a:cxn>
            </a:cxnLst>
            <a:rect l="T12" t="T13" r="T14" b="T15"/>
            <a:pathLst>
              <a:path w="3371" h="398">
                <a:moveTo>
                  <a:pt x="0" y="0"/>
                </a:moveTo>
                <a:cubicBezTo>
                  <a:pt x="107" y="57"/>
                  <a:pt x="178" y="282"/>
                  <a:pt x="642" y="340"/>
                </a:cubicBezTo>
                <a:cubicBezTo>
                  <a:pt x="1106" y="398"/>
                  <a:pt x="2330" y="374"/>
                  <a:pt x="2785" y="349"/>
                </a:cubicBezTo>
                <a:cubicBezTo>
                  <a:pt x="3240" y="324"/>
                  <a:pt x="3249" y="222"/>
                  <a:pt x="3371" y="189"/>
                </a:cubicBezTo>
              </a:path>
            </a:pathLst>
          </a:custGeom>
          <a:noFill/>
          <a:ln w="19050">
            <a:solidFill>
              <a:schemeClr val="tx1"/>
            </a:solidFill>
            <a:miter lim="800000"/>
            <a:headEnd/>
            <a:tailEnd type="stealth" w="lg" len="lg"/>
          </a:ln>
        </p:spPr>
        <p:txBody>
          <a:bodyPr wrap="none"/>
          <a:lstStyle/>
          <a:p>
            <a:endParaRPr lang="en-US"/>
          </a:p>
        </p:txBody>
      </p:sp>
      <p:sp>
        <p:nvSpPr>
          <p:cNvPr id="8215" name="Text Box 34"/>
          <p:cNvSpPr txBox="1">
            <a:spLocks noChangeArrowheads="1"/>
          </p:cNvSpPr>
          <p:nvPr/>
        </p:nvSpPr>
        <p:spPr bwMode="auto">
          <a:xfrm>
            <a:off x="2471611" y="2639904"/>
            <a:ext cx="603504" cy="461665"/>
          </a:xfrm>
          <a:prstGeom prst="rect">
            <a:avLst/>
          </a:prstGeom>
          <a:solidFill>
            <a:schemeClr val="accent1">
              <a:lumMod val="40000"/>
              <a:lumOff val="60000"/>
            </a:schemeClr>
          </a:solidFill>
          <a:ln w="9525">
            <a:solidFill>
              <a:schemeClr val="tx1"/>
            </a:solidFill>
            <a:miter lim="800000"/>
            <a:headEnd/>
            <a:tailEnd/>
          </a:ln>
        </p:spPr>
        <p:txBody>
          <a:bodyPr anchor="ctr" anchorCtr="1">
            <a:spAutoFit/>
          </a:bodyPr>
          <a:lstStyle/>
          <a:p>
            <a:pPr>
              <a:spcBef>
                <a:spcPct val="50000"/>
              </a:spcBef>
            </a:pPr>
            <a:r>
              <a:rPr lang="en-US" sz="2400" dirty="0">
                <a:cs typeface="Tahoma" pitchFamily="34" charset="0"/>
              </a:rPr>
              <a:t>cat</a:t>
            </a:r>
          </a:p>
        </p:txBody>
      </p:sp>
      <p:sp>
        <p:nvSpPr>
          <p:cNvPr id="8216" name="AutoShape 35"/>
          <p:cNvSpPr>
            <a:spLocks noChangeArrowheads="1"/>
          </p:cNvSpPr>
          <p:nvPr/>
        </p:nvSpPr>
        <p:spPr bwMode="auto">
          <a:xfrm>
            <a:off x="8305800" y="2486025"/>
            <a:ext cx="763588" cy="617538"/>
          </a:xfrm>
          <a:prstGeom prst="wedgeEllipseCallout">
            <a:avLst>
              <a:gd name="adj1" fmla="val -53949"/>
              <a:gd name="adj2" fmla="val 99870"/>
            </a:avLst>
          </a:prstGeom>
          <a:solidFill>
            <a:schemeClr val="accent1">
              <a:lumMod val="40000"/>
              <a:lumOff val="60000"/>
            </a:schemeClr>
          </a:solidFill>
          <a:ln w="9525">
            <a:solidFill>
              <a:schemeClr val="tx1"/>
            </a:solidFill>
            <a:miter lim="800000"/>
            <a:headEnd/>
            <a:tailEnd/>
          </a:ln>
        </p:spPr>
        <p:txBody>
          <a:bodyPr wrap="none" anchor="ctr" anchorCtr="1">
            <a:spAutoFit/>
          </a:bodyPr>
          <a:lstStyle/>
          <a:p>
            <a:pPr algn="ctr"/>
            <a:r>
              <a:rPr lang="en-US" sz="2400" i="1" dirty="0"/>
              <a:t>cat</a:t>
            </a:r>
            <a:endParaRPr lang="en-US" sz="2400" dirty="0"/>
          </a:p>
        </p:txBody>
      </p:sp>
      <p:sp>
        <p:nvSpPr>
          <p:cNvPr id="8210" name="Text Box 37"/>
          <p:cNvSpPr txBox="1">
            <a:spLocks noChangeArrowheads="1"/>
          </p:cNvSpPr>
          <p:nvPr/>
        </p:nvSpPr>
        <p:spPr bwMode="auto">
          <a:xfrm>
            <a:off x="3364193" y="2281238"/>
            <a:ext cx="1658659" cy="461665"/>
          </a:xfrm>
          <a:prstGeom prst="rect">
            <a:avLst/>
          </a:prstGeom>
          <a:noFill/>
          <a:ln w="9525">
            <a:noFill/>
            <a:miter lim="800000"/>
            <a:headEnd/>
            <a:tailEnd/>
          </a:ln>
        </p:spPr>
        <p:txBody>
          <a:bodyPr wrap="none">
            <a:spAutoFit/>
          </a:bodyPr>
          <a:lstStyle/>
          <a:p>
            <a:pPr>
              <a:spcBef>
                <a:spcPct val="50000"/>
              </a:spcBef>
            </a:pPr>
            <a:r>
              <a:rPr lang="en-US" sz="2400" b="1" dirty="0" smtClean="0">
                <a:solidFill>
                  <a:schemeClr val="tx2"/>
                </a:solidFill>
                <a:latin typeface="Times New Roman" pitchFamily="18" charset="0"/>
              </a:rPr>
              <a:t>pronounce </a:t>
            </a:r>
            <a:endParaRPr lang="en-US" sz="2400" b="1" dirty="0">
              <a:solidFill>
                <a:schemeClr val="tx2"/>
              </a:solidFill>
              <a:latin typeface="Times New Roman" pitchFamily="18" charset="0"/>
            </a:endParaRPr>
          </a:p>
        </p:txBody>
      </p:sp>
      <p:sp>
        <p:nvSpPr>
          <p:cNvPr id="8212" name="AutoShape 39"/>
          <p:cNvSpPr>
            <a:spLocks noChangeArrowheads="1"/>
          </p:cNvSpPr>
          <p:nvPr/>
        </p:nvSpPr>
        <p:spPr bwMode="auto">
          <a:xfrm>
            <a:off x="4800600" y="2555876"/>
            <a:ext cx="1719263" cy="661988"/>
          </a:xfrm>
          <a:prstGeom prst="cloudCallout">
            <a:avLst>
              <a:gd name="adj1" fmla="val 30676"/>
              <a:gd name="adj2" fmla="val 90250"/>
            </a:avLst>
          </a:prstGeom>
          <a:solidFill>
            <a:schemeClr val="accent1">
              <a:lumMod val="40000"/>
              <a:lumOff val="60000"/>
            </a:schemeClr>
          </a:solidFill>
          <a:ln w="9525">
            <a:solidFill>
              <a:schemeClr val="tx1"/>
            </a:solidFill>
            <a:miter lim="800000"/>
            <a:headEnd/>
            <a:tailEnd/>
          </a:ln>
        </p:spPr>
        <p:txBody>
          <a:bodyPr wrap="none">
            <a:spAutoFit/>
          </a:bodyPr>
          <a:lstStyle/>
          <a:p>
            <a:pPr>
              <a:spcBef>
                <a:spcPct val="50000"/>
              </a:spcBef>
            </a:pPr>
            <a:r>
              <a:rPr lang="en-US" sz="2400" dirty="0"/>
              <a:t>/k </a:t>
            </a:r>
            <a:r>
              <a:rPr lang="en-US" sz="2400" dirty="0" err="1"/>
              <a:t>ae</a:t>
            </a:r>
            <a:r>
              <a:rPr lang="en-US" sz="2400" dirty="0"/>
              <a:t> t/</a:t>
            </a:r>
          </a:p>
        </p:txBody>
      </p:sp>
      <p:sp>
        <p:nvSpPr>
          <p:cNvPr id="8213" name="Text Box 40"/>
          <p:cNvSpPr txBox="1">
            <a:spLocks noChangeArrowheads="1"/>
          </p:cNvSpPr>
          <p:nvPr/>
        </p:nvSpPr>
        <p:spPr bwMode="auto">
          <a:xfrm>
            <a:off x="6874011" y="2281238"/>
            <a:ext cx="938077" cy="461665"/>
          </a:xfrm>
          <a:prstGeom prst="rect">
            <a:avLst/>
          </a:prstGeom>
          <a:noFill/>
          <a:ln w="9525">
            <a:noFill/>
            <a:miter lim="800000"/>
            <a:headEnd/>
            <a:tailEnd/>
          </a:ln>
        </p:spPr>
        <p:txBody>
          <a:bodyPr wrap="none">
            <a:spAutoFit/>
          </a:bodyPr>
          <a:lstStyle/>
          <a:p>
            <a:pPr>
              <a:spcBef>
                <a:spcPct val="50000"/>
              </a:spcBef>
            </a:pPr>
            <a:r>
              <a:rPr lang="en-US" sz="2400" b="1" dirty="0">
                <a:solidFill>
                  <a:schemeClr val="tx2"/>
                </a:solidFill>
                <a:latin typeface="Times New Roman" pitchFamily="18" charset="0"/>
              </a:rPr>
              <a:t>speak</a:t>
            </a:r>
          </a:p>
        </p:txBody>
      </p:sp>
      <p:sp>
        <p:nvSpPr>
          <p:cNvPr id="8206" name="Text Box 43"/>
          <p:cNvSpPr txBox="1">
            <a:spLocks noChangeArrowheads="1"/>
          </p:cNvSpPr>
          <p:nvPr/>
        </p:nvSpPr>
        <p:spPr bwMode="auto">
          <a:xfrm>
            <a:off x="3434487" y="2976265"/>
            <a:ext cx="1534394" cy="461665"/>
          </a:xfrm>
          <a:prstGeom prst="rect">
            <a:avLst/>
          </a:prstGeom>
          <a:noFill/>
          <a:ln w="9525">
            <a:noFill/>
            <a:miter lim="800000"/>
            <a:headEnd/>
            <a:tailEnd/>
          </a:ln>
        </p:spPr>
        <p:txBody>
          <a:bodyPr wrap="none">
            <a:spAutoFit/>
          </a:bodyPr>
          <a:lstStyle/>
          <a:p>
            <a:pPr>
              <a:spcBef>
                <a:spcPct val="50000"/>
              </a:spcBef>
            </a:pPr>
            <a:r>
              <a:rPr lang="en-US" sz="2400" b="1" dirty="0" smtClean="0">
                <a:solidFill>
                  <a:schemeClr val="tx2"/>
                </a:solidFill>
                <a:latin typeface="Times New Roman" pitchFamily="18" charset="0"/>
              </a:rPr>
              <a:t>transcribe</a:t>
            </a:r>
            <a:endParaRPr lang="en-US" sz="2400" b="1" dirty="0">
              <a:solidFill>
                <a:schemeClr val="tx2"/>
              </a:solidFill>
              <a:latin typeface="Times New Roman" pitchFamily="18" charset="0"/>
            </a:endParaRPr>
          </a:p>
        </p:txBody>
      </p:sp>
      <p:sp>
        <p:nvSpPr>
          <p:cNvPr id="8207" name="Text Box 44"/>
          <p:cNvSpPr txBox="1">
            <a:spLocks noChangeArrowheads="1"/>
          </p:cNvSpPr>
          <p:nvPr/>
        </p:nvSpPr>
        <p:spPr bwMode="auto">
          <a:xfrm>
            <a:off x="6907266" y="2976265"/>
            <a:ext cx="782587" cy="461665"/>
          </a:xfrm>
          <a:prstGeom prst="rect">
            <a:avLst/>
          </a:prstGeom>
          <a:noFill/>
          <a:ln w="9525">
            <a:noFill/>
            <a:miter lim="800000"/>
            <a:headEnd/>
            <a:tailEnd/>
          </a:ln>
        </p:spPr>
        <p:txBody>
          <a:bodyPr wrap="none">
            <a:spAutoFit/>
          </a:bodyPr>
          <a:lstStyle/>
          <a:p>
            <a:pPr>
              <a:spcBef>
                <a:spcPct val="50000"/>
              </a:spcBef>
            </a:pPr>
            <a:r>
              <a:rPr lang="en-US" sz="2400" b="1" dirty="0">
                <a:solidFill>
                  <a:schemeClr val="tx2"/>
                </a:solidFill>
                <a:latin typeface="Times New Roman" pitchFamily="18" charset="0"/>
              </a:rPr>
              <a:t>hear</a:t>
            </a:r>
          </a:p>
        </p:txBody>
      </p:sp>
      <p:grpSp>
        <p:nvGrpSpPr>
          <p:cNvPr id="5" name="Group 61"/>
          <p:cNvGrpSpPr>
            <a:grpSpLocks/>
          </p:cNvGrpSpPr>
          <p:nvPr/>
        </p:nvGrpSpPr>
        <p:grpSpPr bwMode="auto">
          <a:xfrm>
            <a:off x="3924303" y="1943100"/>
            <a:ext cx="1714501" cy="619125"/>
            <a:chOff x="2472" y="1290"/>
            <a:chExt cx="1080" cy="390"/>
          </a:xfrm>
        </p:grpSpPr>
        <p:sp>
          <p:nvSpPr>
            <p:cNvPr id="8204" name="Line 59"/>
            <p:cNvSpPr>
              <a:spLocks noChangeShapeType="1"/>
            </p:cNvSpPr>
            <p:nvPr/>
          </p:nvSpPr>
          <p:spPr bwMode="auto">
            <a:xfrm flipV="1">
              <a:off x="3552" y="1344"/>
              <a:ext cx="0" cy="336"/>
            </a:xfrm>
            <a:prstGeom prst="line">
              <a:avLst/>
            </a:prstGeom>
            <a:noFill/>
            <a:ln w="19050">
              <a:solidFill>
                <a:schemeClr val="tx1"/>
              </a:solidFill>
              <a:miter lim="800000"/>
              <a:headEnd/>
              <a:tailEnd type="stealth" w="lg" len="lg"/>
            </a:ln>
          </p:spPr>
          <p:txBody>
            <a:bodyPr wrap="none"/>
            <a:lstStyle/>
            <a:p>
              <a:endParaRPr lang="en-US"/>
            </a:p>
          </p:txBody>
        </p:sp>
        <p:sp>
          <p:nvSpPr>
            <p:cNvPr id="8205" name="Text Box 60"/>
            <p:cNvSpPr txBox="1">
              <a:spLocks noChangeArrowheads="1"/>
            </p:cNvSpPr>
            <p:nvPr/>
          </p:nvSpPr>
          <p:spPr bwMode="auto">
            <a:xfrm>
              <a:off x="2472" y="1290"/>
              <a:ext cx="1066" cy="291"/>
            </a:xfrm>
            <a:prstGeom prst="rect">
              <a:avLst/>
            </a:prstGeom>
            <a:noFill/>
            <a:ln w="9525">
              <a:noFill/>
              <a:miter lim="800000"/>
              <a:headEnd/>
              <a:tailEnd/>
            </a:ln>
          </p:spPr>
          <p:txBody>
            <a:bodyPr wrap="none">
              <a:spAutoFit/>
            </a:bodyPr>
            <a:lstStyle/>
            <a:p>
              <a:pPr>
                <a:spcBef>
                  <a:spcPct val="50000"/>
                </a:spcBef>
              </a:pPr>
              <a:r>
                <a:rPr lang="en-US" sz="2400" b="1" dirty="0">
                  <a:solidFill>
                    <a:schemeClr val="tx2"/>
                  </a:solidFill>
                  <a:latin typeface="Times New Roman" pitchFamily="18" charset="0"/>
                </a:rPr>
                <a:t>understand</a:t>
              </a:r>
            </a:p>
          </p:txBody>
        </p:sp>
      </p:grpSp>
      <p:sp>
        <p:nvSpPr>
          <p:cNvPr id="33" name="TextBox 32"/>
          <p:cNvSpPr txBox="1"/>
          <p:nvPr/>
        </p:nvSpPr>
        <p:spPr>
          <a:xfrm>
            <a:off x="1959800" y="2639904"/>
            <a:ext cx="1847850" cy="461665"/>
          </a:xfrm>
          <a:prstGeom prst="rect">
            <a:avLst/>
          </a:prstGeom>
          <a:solidFill>
            <a:schemeClr val="accent1">
              <a:lumMod val="40000"/>
              <a:lumOff val="60000"/>
            </a:schemeClr>
          </a:solidFill>
          <a:ln w="3175">
            <a:solidFill>
              <a:schemeClr val="tx1"/>
            </a:solidFill>
          </a:ln>
        </p:spPr>
        <p:txBody>
          <a:bodyPr wrap="square" rtlCol="0">
            <a:spAutoFit/>
          </a:bodyPr>
          <a:lstStyle/>
          <a:p>
            <a:r>
              <a:rPr lang="en-US" sz="2400" dirty="0" smtClean="0">
                <a:ln w="6350">
                  <a:solidFill>
                    <a:schemeClr val="tx1"/>
                  </a:solidFill>
                </a:ln>
                <a:cs typeface="Tahoma" pitchFamily="34" charset="0"/>
              </a:rPr>
              <a:t>My cat is fat</a:t>
            </a:r>
            <a:endParaRPr lang="en-US" sz="2400" dirty="0">
              <a:ln w="6350">
                <a:solidFill>
                  <a:schemeClr val="tx1"/>
                </a:solidFill>
              </a:ln>
              <a:cs typeface="Tahoma" pitchFamily="34" charset="0"/>
            </a:endParaRPr>
          </a:p>
        </p:txBody>
      </p:sp>
      <p:cxnSp>
        <p:nvCxnSpPr>
          <p:cNvPr id="40" name="Straight Arrow Connector 39"/>
          <p:cNvCxnSpPr/>
          <p:nvPr/>
        </p:nvCxnSpPr>
        <p:spPr bwMode="auto">
          <a:xfrm flipV="1">
            <a:off x="3295650" y="1820865"/>
            <a:ext cx="1733550" cy="350835"/>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6496050" y="2657475"/>
            <a:ext cx="1809750"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3" name="Recorded Sound">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6907266" y="6553200"/>
            <a:ext cx="304800" cy="304800"/>
          </a:xfrm>
          <a:prstGeom prst="rect">
            <a:avLst/>
          </a:prstGeom>
          <a:solidFill>
            <a:schemeClr val="bg1"/>
          </a:solidFill>
        </p:spPr>
      </p:pic>
      <p:cxnSp>
        <p:nvCxnSpPr>
          <p:cNvPr id="50" name="Straight Arrow Connector 49"/>
          <p:cNvCxnSpPr/>
          <p:nvPr/>
        </p:nvCxnSpPr>
        <p:spPr bwMode="auto">
          <a:xfrm rot="5400000" flipH="1">
            <a:off x="7413157" y="2064171"/>
            <a:ext cx="1639" cy="2007297"/>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696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3696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3696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2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210"/>
                                        </p:tgtEl>
                                        <p:attrNameLst>
                                          <p:attrName>style.visibility</p:attrName>
                                        </p:attrNameLst>
                                      </p:cBhvr>
                                      <p:to>
                                        <p:strVal val="visible"/>
                                      </p:to>
                                    </p:set>
                                    <p:anim calcmode="lin" valueType="num">
                                      <p:cBhvr>
                                        <p:cTn id="20" dur="1000" fill="hold"/>
                                        <p:tgtEl>
                                          <p:spTgt spid="8210"/>
                                        </p:tgtEl>
                                        <p:attrNameLst>
                                          <p:attrName>ppt_w</p:attrName>
                                        </p:attrNameLst>
                                      </p:cBhvr>
                                      <p:tavLst>
                                        <p:tav tm="0">
                                          <p:val>
                                            <p:strVal val="#ppt_w*0.70"/>
                                          </p:val>
                                        </p:tav>
                                        <p:tav tm="100000">
                                          <p:val>
                                            <p:strVal val="#ppt_w"/>
                                          </p:val>
                                        </p:tav>
                                      </p:tavLst>
                                    </p:anim>
                                    <p:anim calcmode="lin" valueType="num">
                                      <p:cBhvr>
                                        <p:cTn id="21" dur="1000" fill="hold"/>
                                        <p:tgtEl>
                                          <p:spTgt spid="8210"/>
                                        </p:tgtEl>
                                        <p:attrNameLst>
                                          <p:attrName>ppt_h</p:attrName>
                                        </p:attrNameLst>
                                      </p:cBhvr>
                                      <p:tavLst>
                                        <p:tav tm="0">
                                          <p:val>
                                            <p:strVal val="#ppt_h"/>
                                          </p:val>
                                        </p:tav>
                                        <p:tav tm="100000">
                                          <p:val>
                                            <p:strVal val="#ppt_h"/>
                                          </p:val>
                                        </p:tav>
                                      </p:tavLst>
                                    </p:anim>
                                    <p:animEffect transition="in" filter="fade">
                                      <p:cBhvr>
                                        <p:cTn id="22" dur="1000"/>
                                        <p:tgtEl>
                                          <p:spTgt spid="8210"/>
                                        </p:tgtEl>
                                      </p:cBhvr>
                                    </p:animEffect>
                                  </p:childTnLst>
                                </p:cTn>
                              </p:par>
                              <p:par>
                                <p:cTn id="23" presetID="55"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1000" fill="hold"/>
                                        <p:tgtEl>
                                          <p:spTgt spid="44"/>
                                        </p:tgtEl>
                                        <p:attrNameLst>
                                          <p:attrName>ppt_w</p:attrName>
                                        </p:attrNameLst>
                                      </p:cBhvr>
                                      <p:tavLst>
                                        <p:tav tm="0">
                                          <p:val>
                                            <p:strVal val="#ppt_w*0.70"/>
                                          </p:val>
                                        </p:tav>
                                        <p:tav tm="100000">
                                          <p:val>
                                            <p:strVal val="#ppt_w"/>
                                          </p:val>
                                        </p:tav>
                                      </p:tavLst>
                                    </p:anim>
                                    <p:anim calcmode="lin" valueType="num">
                                      <p:cBhvr>
                                        <p:cTn id="26" dur="1000" fill="hold"/>
                                        <p:tgtEl>
                                          <p:spTgt spid="44"/>
                                        </p:tgtEl>
                                        <p:attrNameLst>
                                          <p:attrName>ppt_h</p:attrName>
                                        </p:attrNameLst>
                                      </p:cBhvr>
                                      <p:tavLst>
                                        <p:tav tm="0">
                                          <p:val>
                                            <p:strVal val="#ppt_h"/>
                                          </p:val>
                                        </p:tav>
                                        <p:tav tm="100000">
                                          <p:val>
                                            <p:strVal val="#ppt_h"/>
                                          </p:val>
                                        </p:tav>
                                      </p:tavLst>
                                    </p:anim>
                                    <p:animEffect transition="in" filter="fade">
                                      <p:cBhvr>
                                        <p:cTn id="27" dur="1000"/>
                                        <p:tgtEl>
                                          <p:spTgt spid="44"/>
                                        </p:tgtEl>
                                      </p:cBhvr>
                                    </p:animEffect>
                                  </p:childTnLst>
                                </p:cTn>
                              </p:par>
                            </p:childTnLst>
                          </p:cTn>
                        </p:par>
                        <p:par>
                          <p:cTn id="28" fill="hold">
                            <p:stCondLst>
                              <p:cond delay="1000"/>
                            </p:stCondLst>
                            <p:childTnLst>
                              <p:par>
                                <p:cTn id="29" presetID="1" presetClass="entr" presetSubtype="0" fill="hold" grpId="0" nodeType="afterEffect">
                                  <p:stCondLst>
                                    <p:cond delay="0"/>
                                  </p:stCondLst>
                                  <p:iterate type="lt">
                                    <p:tmAbs val="0"/>
                                  </p:iterate>
                                  <p:childTnLst>
                                    <p:set>
                                      <p:cBhvr>
                                        <p:cTn id="30" dur="1" fill="hold">
                                          <p:stCondLst>
                                            <p:cond delay="0"/>
                                          </p:stCondLst>
                                        </p:cTn>
                                        <p:tgtEl>
                                          <p:spTgt spid="8212"/>
                                        </p:tgtEl>
                                        <p:attrNameLst>
                                          <p:attrName>style.visibility</p:attrName>
                                        </p:attrNameLst>
                                      </p:cBhvr>
                                      <p:to>
                                        <p:strVal val="visible"/>
                                      </p:to>
                                    </p:set>
                                  </p:childTnLst>
                                </p:cTn>
                              </p:par>
                            </p:childTnLst>
                          </p:cTn>
                        </p:par>
                        <p:par>
                          <p:cTn id="31" fill="hold">
                            <p:stCondLst>
                              <p:cond delay="1000"/>
                            </p:stCondLst>
                            <p:childTnLst>
                              <p:par>
                                <p:cTn id="32" presetID="55" presetClass="entr" presetSubtype="0" fill="hold" grpId="0" nodeType="afterEffect">
                                  <p:stCondLst>
                                    <p:cond delay="0"/>
                                  </p:stCondLst>
                                  <p:childTnLst>
                                    <p:set>
                                      <p:cBhvr>
                                        <p:cTn id="33" dur="1" fill="hold">
                                          <p:stCondLst>
                                            <p:cond delay="0"/>
                                          </p:stCondLst>
                                        </p:cTn>
                                        <p:tgtEl>
                                          <p:spTgt spid="8213"/>
                                        </p:tgtEl>
                                        <p:attrNameLst>
                                          <p:attrName>style.visibility</p:attrName>
                                        </p:attrNameLst>
                                      </p:cBhvr>
                                      <p:to>
                                        <p:strVal val="visible"/>
                                      </p:to>
                                    </p:set>
                                    <p:anim calcmode="lin" valueType="num">
                                      <p:cBhvr>
                                        <p:cTn id="34" dur="1000" fill="hold"/>
                                        <p:tgtEl>
                                          <p:spTgt spid="8213"/>
                                        </p:tgtEl>
                                        <p:attrNameLst>
                                          <p:attrName>ppt_w</p:attrName>
                                        </p:attrNameLst>
                                      </p:cBhvr>
                                      <p:tavLst>
                                        <p:tav tm="0">
                                          <p:val>
                                            <p:strVal val="#ppt_w*0.70"/>
                                          </p:val>
                                        </p:tav>
                                        <p:tav tm="100000">
                                          <p:val>
                                            <p:strVal val="#ppt_w"/>
                                          </p:val>
                                        </p:tav>
                                      </p:tavLst>
                                    </p:anim>
                                    <p:anim calcmode="lin" valueType="num">
                                      <p:cBhvr>
                                        <p:cTn id="35" dur="1000" fill="hold"/>
                                        <p:tgtEl>
                                          <p:spTgt spid="8213"/>
                                        </p:tgtEl>
                                        <p:attrNameLst>
                                          <p:attrName>ppt_h</p:attrName>
                                        </p:attrNameLst>
                                      </p:cBhvr>
                                      <p:tavLst>
                                        <p:tav tm="0">
                                          <p:val>
                                            <p:strVal val="#ppt_h"/>
                                          </p:val>
                                        </p:tav>
                                        <p:tav tm="100000">
                                          <p:val>
                                            <p:strVal val="#ppt_h"/>
                                          </p:val>
                                        </p:tav>
                                      </p:tavLst>
                                    </p:anim>
                                    <p:animEffect transition="in" filter="fade">
                                      <p:cBhvr>
                                        <p:cTn id="36" dur="1000"/>
                                        <p:tgtEl>
                                          <p:spTgt spid="8213"/>
                                        </p:tgtEl>
                                      </p:cBhvr>
                                    </p:animEffect>
                                  </p:childTnLst>
                                </p:cTn>
                              </p:par>
                              <p:par>
                                <p:cTn id="37" presetID="55"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1000" fill="hold"/>
                                        <p:tgtEl>
                                          <p:spTgt spid="45"/>
                                        </p:tgtEl>
                                        <p:attrNameLst>
                                          <p:attrName>ppt_w</p:attrName>
                                        </p:attrNameLst>
                                      </p:cBhvr>
                                      <p:tavLst>
                                        <p:tav tm="0">
                                          <p:val>
                                            <p:strVal val="#ppt_w*0.70"/>
                                          </p:val>
                                        </p:tav>
                                        <p:tav tm="100000">
                                          <p:val>
                                            <p:strVal val="#ppt_w"/>
                                          </p:val>
                                        </p:tav>
                                      </p:tavLst>
                                    </p:anim>
                                    <p:anim calcmode="lin" valueType="num">
                                      <p:cBhvr>
                                        <p:cTn id="40" dur="1000" fill="hold"/>
                                        <p:tgtEl>
                                          <p:spTgt spid="45"/>
                                        </p:tgtEl>
                                        <p:attrNameLst>
                                          <p:attrName>ppt_h</p:attrName>
                                        </p:attrNameLst>
                                      </p:cBhvr>
                                      <p:tavLst>
                                        <p:tav tm="0">
                                          <p:val>
                                            <p:strVal val="#ppt_h"/>
                                          </p:val>
                                        </p:tav>
                                        <p:tav tm="100000">
                                          <p:val>
                                            <p:strVal val="#ppt_h"/>
                                          </p:val>
                                        </p:tav>
                                      </p:tavLst>
                                    </p:anim>
                                    <p:animEffect transition="in" filter="fade">
                                      <p:cBhvr>
                                        <p:cTn id="41" dur="1000"/>
                                        <p:tgtEl>
                                          <p:spTgt spid="45"/>
                                        </p:tgtEl>
                                      </p:cBhvr>
                                    </p:animEffect>
                                  </p:childTnLst>
                                </p:cTn>
                              </p:par>
                            </p:childTnLst>
                          </p:cTn>
                        </p:par>
                        <p:par>
                          <p:cTn id="42" fill="hold">
                            <p:stCondLst>
                              <p:cond delay="2000"/>
                            </p:stCondLst>
                            <p:childTnLst>
                              <p:par>
                                <p:cTn id="43" presetID="55" presetClass="entr" presetSubtype="0" fill="hold" grpId="0" nodeType="afterEffect">
                                  <p:stCondLst>
                                    <p:cond delay="500"/>
                                  </p:stCondLst>
                                  <p:childTnLst>
                                    <p:set>
                                      <p:cBhvr>
                                        <p:cTn id="44" dur="1" fill="hold">
                                          <p:stCondLst>
                                            <p:cond delay="0"/>
                                          </p:stCondLst>
                                        </p:cTn>
                                        <p:tgtEl>
                                          <p:spTgt spid="8216"/>
                                        </p:tgtEl>
                                        <p:attrNameLst>
                                          <p:attrName>style.visibility</p:attrName>
                                        </p:attrNameLst>
                                      </p:cBhvr>
                                      <p:to>
                                        <p:strVal val="visible"/>
                                      </p:to>
                                    </p:set>
                                    <p:anim calcmode="lin" valueType="num">
                                      <p:cBhvr>
                                        <p:cTn id="45" dur="1000" fill="hold"/>
                                        <p:tgtEl>
                                          <p:spTgt spid="8216"/>
                                        </p:tgtEl>
                                        <p:attrNameLst>
                                          <p:attrName>ppt_w</p:attrName>
                                        </p:attrNameLst>
                                      </p:cBhvr>
                                      <p:tavLst>
                                        <p:tav tm="0">
                                          <p:val>
                                            <p:strVal val="#ppt_w*0.70"/>
                                          </p:val>
                                        </p:tav>
                                        <p:tav tm="100000">
                                          <p:val>
                                            <p:strVal val="#ppt_w"/>
                                          </p:val>
                                        </p:tav>
                                      </p:tavLst>
                                    </p:anim>
                                    <p:anim calcmode="lin" valueType="num">
                                      <p:cBhvr>
                                        <p:cTn id="46" dur="1000" fill="hold"/>
                                        <p:tgtEl>
                                          <p:spTgt spid="8216"/>
                                        </p:tgtEl>
                                        <p:attrNameLst>
                                          <p:attrName>ppt_h</p:attrName>
                                        </p:attrNameLst>
                                      </p:cBhvr>
                                      <p:tavLst>
                                        <p:tav tm="0">
                                          <p:val>
                                            <p:strVal val="#ppt_h"/>
                                          </p:val>
                                        </p:tav>
                                        <p:tav tm="100000">
                                          <p:val>
                                            <p:strVal val="#ppt_h"/>
                                          </p:val>
                                        </p:tav>
                                      </p:tavLst>
                                    </p:anim>
                                    <p:animEffect transition="in" filter="fade">
                                      <p:cBhvr>
                                        <p:cTn id="47" dur="1000"/>
                                        <p:tgtEl>
                                          <p:spTgt spid="8216"/>
                                        </p:tgtEl>
                                      </p:cBhvr>
                                    </p:animEffect>
                                  </p:childTnLst>
                                  <p:subTnLst>
                                    <p:audio>
                                      <p:cMediaNode>
                                        <p:cTn display="0" masterRel="sameClick">
                                          <p:stCondLst>
                                            <p:cond evt="begin" delay="0">
                                              <p:tn val="43"/>
                                            </p:cond>
                                          </p:stCondLst>
                                          <p:endCondLst>
                                            <p:cond evt="onStopAudio" delay="0">
                                              <p:tgtEl>
                                                <p:sldTgt/>
                                              </p:tgtEl>
                                            </p:cond>
                                          </p:endCondLst>
                                        </p:cTn>
                                        <p:tgtEl>
                                          <p:sndTgt r:embed="rId4" name="cat.wav"/>
                                        </p:tgtEl>
                                      </p:cMediaNode>
                                    </p:audio>
                                  </p:sub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8207"/>
                                        </p:tgtEl>
                                        <p:attrNameLst>
                                          <p:attrName>style.visibility</p:attrName>
                                        </p:attrNameLst>
                                      </p:cBhvr>
                                      <p:to>
                                        <p:strVal val="visible"/>
                                      </p:to>
                                    </p:set>
                                    <p:anim calcmode="lin" valueType="num">
                                      <p:cBhvr>
                                        <p:cTn id="52" dur="1000" fill="hold"/>
                                        <p:tgtEl>
                                          <p:spTgt spid="8207"/>
                                        </p:tgtEl>
                                        <p:attrNameLst>
                                          <p:attrName>ppt_w</p:attrName>
                                        </p:attrNameLst>
                                      </p:cBhvr>
                                      <p:tavLst>
                                        <p:tav tm="0">
                                          <p:val>
                                            <p:strVal val="#ppt_w*0.70"/>
                                          </p:val>
                                        </p:tav>
                                        <p:tav tm="100000">
                                          <p:val>
                                            <p:strVal val="#ppt_w"/>
                                          </p:val>
                                        </p:tav>
                                      </p:tavLst>
                                    </p:anim>
                                    <p:anim calcmode="lin" valueType="num">
                                      <p:cBhvr>
                                        <p:cTn id="53" dur="1000" fill="hold"/>
                                        <p:tgtEl>
                                          <p:spTgt spid="8207"/>
                                        </p:tgtEl>
                                        <p:attrNameLst>
                                          <p:attrName>ppt_h</p:attrName>
                                        </p:attrNameLst>
                                      </p:cBhvr>
                                      <p:tavLst>
                                        <p:tav tm="0">
                                          <p:val>
                                            <p:strVal val="#ppt_h"/>
                                          </p:val>
                                        </p:tav>
                                        <p:tav tm="100000">
                                          <p:val>
                                            <p:strVal val="#ppt_h"/>
                                          </p:val>
                                        </p:tav>
                                      </p:tavLst>
                                    </p:anim>
                                    <p:animEffect transition="in" filter="fade">
                                      <p:cBhvr>
                                        <p:cTn id="54" dur="1000"/>
                                        <p:tgtEl>
                                          <p:spTgt spid="8207"/>
                                        </p:tgtEl>
                                      </p:cBhvr>
                                    </p:animEffect>
                                  </p:childTnLst>
                                </p:cTn>
                              </p:par>
                              <p:par>
                                <p:cTn id="55" presetID="55"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1000" fill="hold"/>
                                        <p:tgtEl>
                                          <p:spTgt spid="50"/>
                                        </p:tgtEl>
                                        <p:attrNameLst>
                                          <p:attrName>ppt_w</p:attrName>
                                        </p:attrNameLst>
                                      </p:cBhvr>
                                      <p:tavLst>
                                        <p:tav tm="0">
                                          <p:val>
                                            <p:strVal val="#ppt_w*0.70"/>
                                          </p:val>
                                        </p:tav>
                                        <p:tav tm="100000">
                                          <p:val>
                                            <p:strVal val="#ppt_w"/>
                                          </p:val>
                                        </p:tav>
                                      </p:tavLst>
                                    </p:anim>
                                    <p:anim calcmode="lin" valueType="num">
                                      <p:cBhvr>
                                        <p:cTn id="58" dur="1000" fill="hold"/>
                                        <p:tgtEl>
                                          <p:spTgt spid="50"/>
                                        </p:tgtEl>
                                        <p:attrNameLst>
                                          <p:attrName>ppt_h</p:attrName>
                                        </p:attrNameLst>
                                      </p:cBhvr>
                                      <p:tavLst>
                                        <p:tav tm="0">
                                          <p:val>
                                            <p:strVal val="#ppt_h"/>
                                          </p:val>
                                        </p:tav>
                                        <p:tav tm="100000">
                                          <p:val>
                                            <p:strVal val="#ppt_h"/>
                                          </p:val>
                                        </p:tav>
                                      </p:tavLst>
                                    </p:anim>
                                    <p:animEffect transition="in" filter="fade">
                                      <p:cBhvr>
                                        <p:cTn id="59" dur="1000"/>
                                        <p:tgtEl>
                                          <p:spTgt spid="50"/>
                                        </p:tgtEl>
                                      </p:cBhvr>
                                    </p:animEffect>
                                  </p:childTnLst>
                                </p:cTn>
                              </p:par>
                            </p:childTnLst>
                          </p:cTn>
                        </p:par>
                        <p:par>
                          <p:cTn id="60" fill="hold">
                            <p:stCondLst>
                              <p:cond delay="1000"/>
                            </p:stCondLst>
                            <p:childTnLst>
                              <p:par>
                                <p:cTn id="61" presetID="27" presetClass="emph" presetSubtype="0" fill="hold" grpId="1" nodeType="afterEffect">
                                  <p:stCondLst>
                                    <p:cond delay="0"/>
                                  </p:stCondLst>
                                  <p:iterate type="lt">
                                    <p:tmPct val="0"/>
                                  </p:iterate>
                                  <p:childTnLst>
                                    <p:animClr clrSpc="rgb" dir="cw">
                                      <p:cBhvr override="childStyle">
                                        <p:cTn id="62" dur="250" autoRev="1" fill="hold"/>
                                        <p:tgtEl>
                                          <p:spTgt spid="8212"/>
                                        </p:tgtEl>
                                        <p:attrNameLst>
                                          <p:attrName>style.color</p:attrName>
                                        </p:attrNameLst>
                                      </p:cBhvr>
                                      <p:to>
                                        <a:schemeClr val="bg1"/>
                                      </p:to>
                                    </p:animClr>
                                    <p:animClr clrSpc="rgb" dir="cw">
                                      <p:cBhvr>
                                        <p:cTn id="63" dur="250" autoRev="1" fill="hold"/>
                                        <p:tgtEl>
                                          <p:spTgt spid="8212"/>
                                        </p:tgtEl>
                                        <p:attrNameLst>
                                          <p:attrName>fillcolor</p:attrName>
                                        </p:attrNameLst>
                                      </p:cBhvr>
                                      <p:to>
                                        <a:schemeClr val="bg1"/>
                                      </p:to>
                                    </p:animClr>
                                    <p:set>
                                      <p:cBhvr>
                                        <p:cTn id="64" dur="250" autoRev="1" fill="hold"/>
                                        <p:tgtEl>
                                          <p:spTgt spid="8212"/>
                                        </p:tgtEl>
                                        <p:attrNameLst>
                                          <p:attrName>fill.type</p:attrName>
                                        </p:attrNameLst>
                                      </p:cBhvr>
                                      <p:to>
                                        <p:strVal val="solid"/>
                                      </p:to>
                                    </p:set>
                                    <p:set>
                                      <p:cBhvr>
                                        <p:cTn id="65" dur="250" autoRev="1" fill="hold"/>
                                        <p:tgtEl>
                                          <p:spTgt spid="8212"/>
                                        </p:tgtEl>
                                        <p:attrNameLst>
                                          <p:attrName>fill.on</p:attrName>
                                        </p:attrNameLst>
                                      </p:cBhvr>
                                      <p:to>
                                        <p:strVal val="true"/>
                                      </p:to>
                                    </p:set>
                                  </p:childTnLst>
                                </p:cTn>
                              </p:par>
                            </p:childTnLst>
                          </p:cTn>
                        </p:par>
                        <p:par>
                          <p:cTn id="66" fill="hold">
                            <p:stCondLst>
                              <p:cond delay="1500"/>
                            </p:stCondLst>
                            <p:childTnLst>
                              <p:par>
                                <p:cTn id="67" presetID="55" presetClass="entr" presetSubtype="0" fill="hold" grpId="0" nodeType="afterEffect">
                                  <p:stCondLst>
                                    <p:cond delay="0"/>
                                  </p:stCondLst>
                                  <p:childTnLst>
                                    <p:set>
                                      <p:cBhvr>
                                        <p:cTn id="68" dur="1" fill="hold">
                                          <p:stCondLst>
                                            <p:cond delay="0"/>
                                          </p:stCondLst>
                                        </p:cTn>
                                        <p:tgtEl>
                                          <p:spTgt spid="8206"/>
                                        </p:tgtEl>
                                        <p:attrNameLst>
                                          <p:attrName>style.visibility</p:attrName>
                                        </p:attrNameLst>
                                      </p:cBhvr>
                                      <p:to>
                                        <p:strVal val="visible"/>
                                      </p:to>
                                    </p:set>
                                    <p:anim calcmode="lin" valueType="num">
                                      <p:cBhvr>
                                        <p:cTn id="69" dur="1000" fill="hold"/>
                                        <p:tgtEl>
                                          <p:spTgt spid="8206"/>
                                        </p:tgtEl>
                                        <p:attrNameLst>
                                          <p:attrName>ppt_w</p:attrName>
                                        </p:attrNameLst>
                                      </p:cBhvr>
                                      <p:tavLst>
                                        <p:tav tm="0">
                                          <p:val>
                                            <p:strVal val="#ppt_w*0.70"/>
                                          </p:val>
                                        </p:tav>
                                        <p:tav tm="100000">
                                          <p:val>
                                            <p:strVal val="#ppt_w"/>
                                          </p:val>
                                        </p:tav>
                                      </p:tavLst>
                                    </p:anim>
                                    <p:anim calcmode="lin" valueType="num">
                                      <p:cBhvr>
                                        <p:cTn id="70" dur="1000" fill="hold"/>
                                        <p:tgtEl>
                                          <p:spTgt spid="8206"/>
                                        </p:tgtEl>
                                        <p:attrNameLst>
                                          <p:attrName>ppt_h</p:attrName>
                                        </p:attrNameLst>
                                      </p:cBhvr>
                                      <p:tavLst>
                                        <p:tav tm="0">
                                          <p:val>
                                            <p:strVal val="#ppt_h"/>
                                          </p:val>
                                        </p:tav>
                                        <p:tav tm="100000">
                                          <p:val>
                                            <p:strVal val="#ppt_h"/>
                                          </p:val>
                                        </p:tav>
                                      </p:tavLst>
                                    </p:anim>
                                    <p:animEffect transition="in" filter="fade">
                                      <p:cBhvr>
                                        <p:cTn id="71" dur="1000"/>
                                        <p:tgtEl>
                                          <p:spTgt spid="8206"/>
                                        </p:tgtEl>
                                      </p:cBhvr>
                                    </p:animEffect>
                                  </p:childTnLst>
                                </p:cTn>
                              </p:par>
                              <p:par>
                                <p:cTn id="72" presetID="55"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1000" fill="hold"/>
                                        <p:tgtEl>
                                          <p:spTgt spid="47"/>
                                        </p:tgtEl>
                                        <p:attrNameLst>
                                          <p:attrName>ppt_w</p:attrName>
                                        </p:attrNameLst>
                                      </p:cBhvr>
                                      <p:tavLst>
                                        <p:tav tm="0">
                                          <p:val>
                                            <p:strVal val="#ppt_w*0.70"/>
                                          </p:val>
                                        </p:tav>
                                        <p:tav tm="100000">
                                          <p:val>
                                            <p:strVal val="#ppt_w"/>
                                          </p:val>
                                        </p:tav>
                                      </p:tavLst>
                                    </p:anim>
                                    <p:anim calcmode="lin" valueType="num">
                                      <p:cBhvr>
                                        <p:cTn id="75" dur="1000" fill="hold"/>
                                        <p:tgtEl>
                                          <p:spTgt spid="47"/>
                                        </p:tgtEl>
                                        <p:attrNameLst>
                                          <p:attrName>ppt_h</p:attrName>
                                        </p:attrNameLst>
                                      </p:cBhvr>
                                      <p:tavLst>
                                        <p:tav tm="0">
                                          <p:val>
                                            <p:strVal val="#ppt_h"/>
                                          </p:val>
                                        </p:tav>
                                        <p:tav tm="100000">
                                          <p:val>
                                            <p:strVal val="#ppt_h"/>
                                          </p:val>
                                        </p:tav>
                                      </p:tavLst>
                                    </p:anim>
                                    <p:animEffect transition="in" filter="fade">
                                      <p:cBhvr>
                                        <p:cTn id="76" dur="1000"/>
                                        <p:tgtEl>
                                          <p:spTgt spid="47"/>
                                        </p:tgtEl>
                                      </p:cBhvr>
                                    </p:animEffect>
                                  </p:childTnLst>
                                </p:cTn>
                              </p:par>
                            </p:childTnLst>
                          </p:cTn>
                        </p:par>
                        <p:par>
                          <p:cTn id="77" fill="hold">
                            <p:stCondLst>
                              <p:cond delay="2500"/>
                            </p:stCondLst>
                            <p:childTnLst>
                              <p:par>
                                <p:cTn id="78" presetID="27" presetClass="emph" presetSubtype="0" fill="hold" grpId="1" nodeType="afterEffect">
                                  <p:stCondLst>
                                    <p:cond delay="0"/>
                                  </p:stCondLst>
                                  <p:childTnLst>
                                    <p:animClr clrSpc="rgb" dir="cw">
                                      <p:cBhvr override="childStyle">
                                        <p:cTn id="79" dur="250" autoRev="1" fill="hold"/>
                                        <p:tgtEl>
                                          <p:spTgt spid="8215"/>
                                        </p:tgtEl>
                                        <p:attrNameLst>
                                          <p:attrName>style.color</p:attrName>
                                        </p:attrNameLst>
                                      </p:cBhvr>
                                      <p:to>
                                        <a:schemeClr val="bg1"/>
                                      </p:to>
                                    </p:animClr>
                                    <p:animClr clrSpc="rgb" dir="cw">
                                      <p:cBhvr>
                                        <p:cTn id="80" dur="250" autoRev="1" fill="hold"/>
                                        <p:tgtEl>
                                          <p:spTgt spid="8215"/>
                                        </p:tgtEl>
                                        <p:attrNameLst>
                                          <p:attrName>fillcolor</p:attrName>
                                        </p:attrNameLst>
                                      </p:cBhvr>
                                      <p:to>
                                        <a:schemeClr val="bg1"/>
                                      </p:to>
                                    </p:animClr>
                                    <p:set>
                                      <p:cBhvr>
                                        <p:cTn id="81" dur="250" autoRev="1" fill="hold"/>
                                        <p:tgtEl>
                                          <p:spTgt spid="8215"/>
                                        </p:tgtEl>
                                        <p:attrNameLst>
                                          <p:attrName>fill.type</p:attrName>
                                        </p:attrNameLst>
                                      </p:cBhvr>
                                      <p:to>
                                        <p:strVal val="solid"/>
                                      </p:to>
                                    </p:set>
                                    <p:set>
                                      <p:cBhvr>
                                        <p:cTn id="82" dur="250" autoRev="1" fill="hold"/>
                                        <p:tgtEl>
                                          <p:spTgt spid="8215"/>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36965">
                                            <p:txEl>
                                              <p:pRg st="3" end="3"/>
                                            </p:txEl>
                                          </p:spTgt>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grpId="0" nodeType="afterEffect">
                                  <p:stCondLst>
                                    <p:cond delay="0"/>
                                  </p:stCondLst>
                                  <p:childTnLst>
                                    <p:set>
                                      <p:cBhvr>
                                        <p:cTn id="89" dur="1" fill="hold">
                                          <p:stCondLst>
                                            <p:cond delay="0"/>
                                          </p:stCondLst>
                                        </p:cTn>
                                        <p:tgtEl>
                                          <p:spTgt spid="936965">
                                            <p:txEl>
                                              <p:pRg st="4" end="4"/>
                                            </p:txEl>
                                          </p:spTgt>
                                        </p:tgtEl>
                                        <p:attrNameLst>
                                          <p:attrName>style.visibility</p:attrName>
                                        </p:attrNameLst>
                                      </p:cBhvr>
                                      <p:to>
                                        <p:strVal val="visible"/>
                                      </p:to>
                                    </p:set>
                                  </p:childTnLst>
                                </p:cTn>
                              </p:par>
                              <p:par>
                                <p:cTn id="90" presetID="17" presetClass="entr" presetSubtype="8" fill="hold" grpId="0" nodeType="withEffect">
                                  <p:stCondLst>
                                    <p:cond delay="0"/>
                                  </p:stCondLst>
                                  <p:childTnLst>
                                    <p:set>
                                      <p:cBhvr>
                                        <p:cTn id="91" dur="1" fill="hold">
                                          <p:stCondLst>
                                            <p:cond delay="0"/>
                                          </p:stCondLst>
                                        </p:cTn>
                                        <p:tgtEl>
                                          <p:spTgt spid="937013"/>
                                        </p:tgtEl>
                                        <p:attrNameLst>
                                          <p:attrName>style.visibility</p:attrName>
                                        </p:attrNameLst>
                                      </p:cBhvr>
                                      <p:to>
                                        <p:strVal val="visible"/>
                                      </p:to>
                                    </p:set>
                                    <p:anim calcmode="lin" valueType="num">
                                      <p:cBhvr>
                                        <p:cTn id="92" dur="500" fill="hold"/>
                                        <p:tgtEl>
                                          <p:spTgt spid="937013"/>
                                        </p:tgtEl>
                                        <p:attrNameLst>
                                          <p:attrName>ppt_x</p:attrName>
                                        </p:attrNameLst>
                                      </p:cBhvr>
                                      <p:tavLst>
                                        <p:tav tm="0">
                                          <p:val>
                                            <p:strVal val="#ppt_x-#ppt_w/2"/>
                                          </p:val>
                                        </p:tav>
                                        <p:tav tm="100000">
                                          <p:val>
                                            <p:strVal val="#ppt_x"/>
                                          </p:val>
                                        </p:tav>
                                      </p:tavLst>
                                    </p:anim>
                                    <p:anim calcmode="lin" valueType="num">
                                      <p:cBhvr>
                                        <p:cTn id="93" dur="500" fill="hold"/>
                                        <p:tgtEl>
                                          <p:spTgt spid="937013"/>
                                        </p:tgtEl>
                                        <p:attrNameLst>
                                          <p:attrName>ppt_y</p:attrName>
                                        </p:attrNameLst>
                                      </p:cBhvr>
                                      <p:tavLst>
                                        <p:tav tm="0">
                                          <p:val>
                                            <p:strVal val="#ppt_y"/>
                                          </p:val>
                                        </p:tav>
                                        <p:tav tm="100000">
                                          <p:val>
                                            <p:strVal val="#ppt_y"/>
                                          </p:val>
                                        </p:tav>
                                      </p:tavLst>
                                    </p:anim>
                                    <p:anim calcmode="lin" valueType="num">
                                      <p:cBhvr>
                                        <p:cTn id="94" dur="500" fill="hold"/>
                                        <p:tgtEl>
                                          <p:spTgt spid="937013"/>
                                        </p:tgtEl>
                                        <p:attrNameLst>
                                          <p:attrName>ppt_w</p:attrName>
                                        </p:attrNameLst>
                                      </p:cBhvr>
                                      <p:tavLst>
                                        <p:tav tm="0">
                                          <p:val>
                                            <p:fltVal val="0"/>
                                          </p:val>
                                        </p:tav>
                                        <p:tav tm="100000">
                                          <p:val>
                                            <p:strVal val="#ppt_w"/>
                                          </p:val>
                                        </p:tav>
                                      </p:tavLst>
                                    </p:anim>
                                    <p:anim calcmode="lin" valueType="num">
                                      <p:cBhvr>
                                        <p:cTn id="95" dur="500" fill="hold"/>
                                        <p:tgtEl>
                                          <p:spTgt spid="937013"/>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936965">
                                            <p:txEl>
                                              <p:pRg st="5" end="5"/>
                                            </p:txEl>
                                          </p:spTgt>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5" name="MY CAT IS FAT.wav"/>
                                        </p:tgtEl>
                                      </p:cMediaNode>
                                    </p:audio>
                                  </p:sub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36965">
                                            <p:txEl>
                                              <p:pRg st="6" end="6"/>
                                            </p:tx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36965">
                                            <p:txEl>
                                              <p:pRg st="7" end="7"/>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37014"/>
                                        </p:tgtEl>
                                        <p:attrNameLst>
                                          <p:attrName>style.visibility</p:attrName>
                                        </p:attrNameLst>
                                      </p:cBhvr>
                                      <p:to>
                                        <p:strVal val="visible"/>
                                      </p:to>
                                    </p:set>
                                  </p:childTnLst>
                                </p:cTn>
                              </p:par>
                              <p:par>
                                <p:cTn id="111" presetID="17" presetClass="entr" presetSubtype="4" fill="hold" nodeType="withEffect">
                                  <p:stCondLst>
                                    <p:cond delay="0"/>
                                  </p:stCondLst>
                                  <p:childTnLst>
                                    <p:set>
                                      <p:cBhvr>
                                        <p:cTn id="112" dur="1" fill="hold">
                                          <p:stCondLst>
                                            <p:cond delay="0"/>
                                          </p:stCondLst>
                                        </p:cTn>
                                        <p:tgtEl>
                                          <p:spTgt spid="5"/>
                                        </p:tgtEl>
                                        <p:attrNameLst>
                                          <p:attrName>style.visibility</p:attrName>
                                        </p:attrNameLst>
                                      </p:cBhvr>
                                      <p:to>
                                        <p:strVal val="visible"/>
                                      </p:to>
                                    </p:set>
                                    <p:anim calcmode="lin" valueType="num">
                                      <p:cBhvr>
                                        <p:cTn id="113" dur="500" fill="hold"/>
                                        <p:tgtEl>
                                          <p:spTgt spid="5"/>
                                        </p:tgtEl>
                                        <p:attrNameLst>
                                          <p:attrName>ppt_x</p:attrName>
                                        </p:attrNameLst>
                                      </p:cBhvr>
                                      <p:tavLst>
                                        <p:tav tm="0">
                                          <p:val>
                                            <p:strVal val="#ppt_x"/>
                                          </p:val>
                                        </p:tav>
                                        <p:tav tm="100000">
                                          <p:val>
                                            <p:strVal val="#ppt_x"/>
                                          </p:val>
                                        </p:tav>
                                      </p:tavLst>
                                    </p:anim>
                                    <p:anim calcmode="lin" valueType="num">
                                      <p:cBhvr>
                                        <p:cTn id="114" dur="500" fill="hold"/>
                                        <p:tgtEl>
                                          <p:spTgt spid="5"/>
                                        </p:tgtEl>
                                        <p:attrNameLst>
                                          <p:attrName>ppt_y</p:attrName>
                                        </p:attrNameLst>
                                      </p:cBhvr>
                                      <p:tavLst>
                                        <p:tav tm="0">
                                          <p:val>
                                            <p:strVal val="#ppt_y+#ppt_h/2"/>
                                          </p:val>
                                        </p:tav>
                                        <p:tav tm="100000">
                                          <p:val>
                                            <p:strVal val="#ppt_y"/>
                                          </p:val>
                                        </p:tav>
                                      </p:tavLst>
                                    </p:anim>
                                    <p:anim calcmode="lin" valueType="num">
                                      <p:cBhvr>
                                        <p:cTn id="115" dur="500" fill="hold"/>
                                        <p:tgtEl>
                                          <p:spTgt spid="5"/>
                                        </p:tgtEl>
                                        <p:attrNameLst>
                                          <p:attrName>ppt_w</p:attrName>
                                        </p:attrNameLst>
                                      </p:cBhvr>
                                      <p:tavLst>
                                        <p:tav tm="0">
                                          <p:val>
                                            <p:strVal val="#ppt_w"/>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36965">
                                            <p:txEl>
                                              <p:pRg st="8" end="8"/>
                                            </p:txEl>
                                          </p:spTgt>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936965">
                                            <p:txEl>
                                              <p:pRg st="9" end="9"/>
                                            </p:txEl>
                                          </p:spTgt>
                                        </p:tgtEl>
                                        <p:attrNameLst>
                                          <p:attrName>style.visibility</p:attrName>
                                        </p:attrNameLst>
                                      </p:cBhvr>
                                      <p:to>
                                        <p:strVal val="visible"/>
                                      </p:to>
                                    </p:set>
                                  </p:childTnLst>
                                </p:cTn>
                              </p:par>
                            </p:childTnLst>
                          </p:cTn>
                        </p:par>
                        <p:par>
                          <p:cTn id="124" fill="hold">
                            <p:stCondLst>
                              <p:cond delay="0"/>
                            </p:stCondLst>
                            <p:childTnLst>
                              <p:par>
                                <p:cTn id="125" presetID="55" presetClass="entr" presetSubtype="0" fill="hold" grpId="0" nodeType="after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1000" fill="hold"/>
                                        <p:tgtEl>
                                          <p:spTgt spid="35"/>
                                        </p:tgtEl>
                                        <p:attrNameLst>
                                          <p:attrName>ppt_w</p:attrName>
                                        </p:attrNameLst>
                                      </p:cBhvr>
                                      <p:tavLst>
                                        <p:tav tm="0">
                                          <p:val>
                                            <p:strVal val="#ppt_w*0.70"/>
                                          </p:val>
                                        </p:tav>
                                        <p:tav tm="100000">
                                          <p:val>
                                            <p:strVal val="#ppt_w"/>
                                          </p:val>
                                        </p:tav>
                                      </p:tavLst>
                                    </p:anim>
                                    <p:anim calcmode="lin" valueType="num">
                                      <p:cBhvr>
                                        <p:cTn id="128" dur="1000" fill="hold"/>
                                        <p:tgtEl>
                                          <p:spTgt spid="35"/>
                                        </p:tgtEl>
                                        <p:attrNameLst>
                                          <p:attrName>ppt_h</p:attrName>
                                        </p:attrNameLst>
                                      </p:cBhvr>
                                      <p:tavLst>
                                        <p:tav tm="0">
                                          <p:val>
                                            <p:strVal val="#ppt_h"/>
                                          </p:val>
                                        </p:tav>
                                        <p:tav tm="100000">
                                          <p:val>
                                            <p:strVal val="#ppt_h"/>
                                          </p:val>
                                        </p:tav>
                                      </p:tavLst>
                                    </p:anim>
                                    <p:animEffect transition="in" filter="fade">
                                      <p:cBhvr>
                                        <p:cTn id="129" dur="1000"/>
                                        <p:tgtEl>
                                          <p:spTgt spid="35"/>
                                        </p:tgtEl>
                                      </p:cBhvr>
                                    </p:animEffect>
                                  </p:childTnLst>
                                </p:cTn>
                              </p:par>
                            </p:childTnLst>
                          </p:cTn>
                        </p:par>
                        <p:par>
                          <p:cTn id="130" fill="hold">
                            <p:stCondLst>
                              <p:cond delay="1000"/>
                            </p:stCondLst>
                            <p:childTnLst>
                              <p:par>
                                <p:cTn id="131" presetID="55" presetClass="entr" presetSubtype="0" fill="hold"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1000" fill="hold"/>
                                        <p:tgtEl>
                                          <p:spTgt spid="40"/>
                                        </p:tgtEl>
                                        <p:attrNameLst>
                                          <p:attrName>ppt_w</p:attrName>
                                        </p:attrNameLst>
                                      </p:cBhvr>
                                      <p:tavLst>
                                        <p:tav tm="0">
                                          <p:val>
                                            <p:strVal val="#ppt_w*0.70"/>
                                          </p:val>
                                        </p:tav>
                                        <p:tav tm="100000">
                                          <p:val>
                                            <p:strVal val="#ppt_w"/>
                                          </p:val>
                                        </p:tav>
                                      </p:tavLst>
                                    </p:anim>
                                    <p:anim calcmode="lin" valueType="num">
                                      <p:cBhvr>
                                        <p:cTn id="134" dur="1000" fill="hold"/>
                                        <p:tgtEl>
                                          <p:spTgt spid="40"/>
                                        </p:tgtEl>
                                        <p:attrNameLst>
                                          <p:attrName>ppt_h</p:attrName>
                                        </p:attrNameLst>
                                      </p:cBhvr>
                                      <p:tavLst>
                                        <p:tav tm="0">
                                          <p:val>
                                            <p:strVal val="#ppt_h"/>
                                          </p:val>
                                        </p:tav>
                                        <p:tav tm="100000">
                                          <p:val>
                                            <p:strVal val="#ppt_h"/>
                                          </p:val>
                                        </p:tav>
                                      </p:tavLst>
                                    </p:anim>
                                    <p:animEffect transition="in" filter="fade">
                                      <p:cBhvr>
                                        <p:cTn id="135" dur="1000"/>
                                        <p:tgtEl>
                                          <p:spTgt spid="40"/>
                                        </p:tgtEl>
                                      </p:cBhvr>
                                    </p:animEffect>
                                  </p:childTnLst>
                                </p:cTn>
                              </p:par>
                              <p:par>
                                <p:cTn id="136" presetID="55" presetClass="entr" presetSubtype="0" fill="hold" nodeType="withEffect">
                                  <p:stCondLst>
                                    <p:cond delay="100"/>
                                  </p:stCondLst>
                                  <p:childTnLst>
                                    <p:set>
                                      <p:cBhvr>
                                        <p:cTn id="137" dur="1" fill="hold">
                                          <p:stCondLst>
                                            <p:cond delay="0"/>
                                          </p:stCondLst>
                                        </p:cTn>
                                        <p:tgtEl>
                                          <p:spTgt spid="31"/>
                                        </p:tgtEl>
                                        <p:attrNameLst>
                                          <p:attrName>style.visibility</p:attrName>
                                        </p:attrNameLst>
                                      </p:cBhvr>
                                      <p:to>
                                        <p:strVal val="visible"/>
                                      </p:to>
                                    </p:set>
                                    <p:anim calcmode="lin" valueType="num">
                                      <p:cBhvr>
                                        <p:cTn id="138" dur="1000" fill="hold"/>
                                        <p:tgtEl>
                                          <p:spTgt spid="31"/>
                                        </p:tgtEl>
                                        <p:attrNameLst>
                                          <p:attrName>ppt_w</p:attrName>
                                        </p:attrNameLst>
                                      </p:cBhvr>
                                      <p:tavLst>
                                        <p:tav tm="0">
                                          <p:val>
                                            <p:strVal val="#ppt_w*0.70"/>
                                          </p:val>
                                        </p:tav>
                                        <p:tav tm="100000">
                                          <p:val>
                                            <p:strVal val="#ppt_w"/>
                                          </p:val>
                                        </p:tav>
                                      </p:tavLst>
                                    </p:anim>
                                    <p:anim calcmode="lin" valueType="num">
                                      <p:cBhvr>
                                        <p:cTn id="139" dur="1000" fill="hold"/>
                                        <p:tgtEl>
                                          <p:spTgt spid="31"/>
                                        </p:tgtEl>
                                        <p:attrNameLst>
                                          <p:attrName>ppt_h</p:attrName>
                                        </p:attrNameLst>
                                      </p:cBhvr>
                                      <p:tavLst>
                                        <p:tav tm="0">
                                          <p:val>
                                            <p:strVal val="#ppt_h"/>
                                          </p:val>
                                        </p:tav>
                                        <p:tav tm="100000">
                                          <p:val>
                                            <p:strVal val="#ppt_h"/>
                                          </p:val>
                                        </p:tav>
                                      </p:tavLst>
                                    </p:anim>
                                    <p:animEffect transition="in" filter="fade">
                                      <p:cBhvr>
                                        <p:cTn id="140" dur="1000"/>
                                        <p:tgtEl>
                                          <p:spTgt spid="31"/>
                                        </p:tgtEl>
                                      </p:cBhvr>
                                    </p:animEffect>
                                  </p:childTnLst>
                                </p:cTn>
                              </p:par>
                              <p:par>
                                <p:cTn id="141" presetID="1" presetClass="mediacall" presetSubtype="0" fill="hold" nodeType="withEffect">
                                  <p:stCondLst>
                                    <p:cond delay="100"/>
                                  </p:stCondLst>
                                  <p:childTnLst>
                                    <p:cmd type="call" cmd="playFrom(0.0)">
                                      <p:cBhvr>
                                        <p:cTn id="142" dur="2560" fill="hold"/>
                                        <p:tgtEl>
                                          <p:spTgt spid="3"/>
                                        </p:tgtEl>
                                      </p:cBhvr>
                                    </p:cmd>
                                  </p:childTnLst>
                                </p:cTn>
                              </p:par>
                            </p:childTnLst>
                          </p:cTn>
                        </p:par>
                      </p:childTnLst>
                    </p:cTn>
                  </p:par>
                  <p:par>
                    <p:cTn id="143" fill="hold">
                      <p:stCondLst>
                        <p:cond delay="indefinite"/>
                      </p:stCondLst>
                      <p:childTnLst>
                        <p:par>
                          <p:cTn id="144" fill="hold">
                            <p:stCondLst>
                              <p:cond delay="0"/>
                            </p:stCondLst>
                            <p:childTnLst>
                              <p:par>
                                <p:cTn id="145" presetID="6" presetClass="emph" presetSubtype="0" fill="hold" nodeType="clickEffect">
                                  <p:stCondLst>
                                    <p:cond delay="0"/>
                                  </p:stCondLst>
                                  <p:childTnLst>
                                    <p:animScale>
                                      <p:cBhvr>
                                        <p:cTn id="146" dur="500" fill="hold"/>
                                        <p:tgtEl>
                                          <p:spTgt spid="936965">
                                            <p:txEl>
                                              <p:pRg st="3" end="3"/>
                                            </p:txEl>
                                          </p:spTgt>
                                        </p:tgtEl>
                                      </p:cBhvr>
                                      <p:by x="150000" y="150000"/>
                                    </p:animScale>
                                  </p:childTnLst>
                                </p:cTn>
                              </p:par>
                            </p:childTnLst>
                          </p:cTn>
                        </p:par>
                      </p:childTnLst>
                    </p:cTn>
                  </p:par>
                  <p:par>
                    <p:cTn id="147" fill="hold">
                      <p:stCondLst>
                        <p:cond delay="indefinite"/>
                      </p:stCondLst>
                      <p:childTnLst>
                        <p:par>
                          <p:cTn id="148" fill="hold">
                            <p:stCondLst>
                              <p:cond delay="0"/>
                            </p:stCondLst>
                            <p:childTnLst>
                              <p:par>
                                <p:cTn id="149" presetID="6" presetClass="emph" presetSubtype="0" fill="hold" nodeType="clickEffect">
                                  <p:stCondLst>
                                    <p:cond delay="0"/>
                                  </p:stCondLst>
                                  <p:childTnLst>
                                    <p:animScale>
                                      <p:cBhvr>
                                        <p:cTn id="150" dur="500" fill="hold"/>
                                        <p:tgtEl>
                                          <p:spTgt spid="936965">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1" fill="hold" display="0">
                  <p:stCondLst>
                    <p:cond delay="indefinite"/>
                  </p:stCondLst>
                  <p:endCondLst>
                    <p:cond evt="onStopAudio" delay="0">
                      <p:tgtEl>
                        <p:sldTgt/>
                      </p:tgtEl>
                    </p:cond>
                  </p:endCondLst>
                </p:cTn>
                <p:tgtEl>
                  <p:spTgt spid="3"/>
                </p:tgtEl>
              </p:cMediaNode>
            </p:audio>
          </p:childTnLst>
        </p:cTn>
      </p:par>
    </p:tnLst>
    <p:bldLst>
      <p:bldP spid="35" grpId="0" animBg="1"/>
      <p:bldP spid="936965" grpId="0" build="p"/>
      <p:bldP spid="937013" grpId="0" uiExpand="1" animBg="1"/>
      <p:bldP spid="8215" grpId="0" uiExpand="1" animBg="1"/>
      <p:bldP spid="8215" grpId="1" uiExpand="1" animBg="1"/>
      <p:bldP spid="8216" grpId="0" uiExpand="1" animBg="1"/>
      <p:bldP spid="8210" grpId="0" uiExpand="1"/>
      <p:bldP spid="8212" grpId="0" uiExpand="1" animBg="1"/>
      <p:bldP spid="8212" grpId="1" uiExpand="1" animBg="1"/>
      <p:bldP spid="8213" grpId="0" uiExpand="1"/>
      <p:bldP spid="8206" grpId="0" uiExpand="1"/>
      <p:bldP spid="8207"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p:cNvPr>
          <p:cNvPicPr>
            <a:picLocks noChangeAspect="1" noChangeArrowheads="1"/>
          </p:cNvPicPr>
          <p:nvPr/>
        </p:nvPicPr>
        <p:blipFill>
          <a:blip r:embed="rId3" cstate="print"/>
          <a:srcRect/>
          <a:stretch>
            <a:fillRect/>
          </a:stretch>
        </p:blipFill>
        <p:spPr bwMode="auto">
          <a:xfrm>
            <a:off x="-382278" y="-106881"/>
            <a:ext cx="10094211" cy="6964881"/>
          </a:xfrm>
          <a:prstGeom prst="rect">
            <a:avLst/>
          </a:prstGeom>
          <a:noFill/>
          <a:ln w="9525">
            <a:noFill/>
            <a:miter lim="800000"/>
            <a:headEnd/>
            <a:tailEnd/>
          </a:ln>
        </p:spPr>
      </p:pic>
      <p:sp>
        <p:nvSpPr>
          <p:cNvPr id="2" name="Title 1"/>
          <p:cNvSpPr>
            <a:spLocks noGrp="1"/>
          </p:cNvSpPr>
          <p:nvPr>
            <p:ph type="title"/>
          </p:nvPr>
        </p:nvSpPr>
        <p:spPr>
          <a:xfrm>
            <a:off x="-518615" y="0"/>
            <a:ext cx="10290411" cy="641445"/>
          </a:xfrm>
          <a:solidFill>
            <a:schemeClr val="bg1">
              <a:alpha val="50000"/>
            </a:schemeClr>
          </a:solidFill>
        </p:spPr>
        <p:txBody>
          <a:bodyPr/>
          <a:lstStyle/>
          <a:p>
            <a:pPr lvl="0" algn="ctr"/>
            <a:r>
              <a:rPr lang="en-US" dirty="0" smtClean="0">
                <a:solidFill>
                  <a:srgbClr val="2512AE"/>
                </a:solidFill>
                <a:effectLst>
                  <a:innerShdw blurRad="63500" dist="50800" dir="13500000">
                    <a:prstClr val="black">
                      <a:alpha val="50000"/>
                    </a:prstClr>
                  </a:innerShdw>
                </a:effectLst>
              </a:rPr>
              <a:t>The </a:t>
            </a:r>
            <a:r>
              <a:rPr lang="en-US" b="1" dirty="0" smtClean="0">
                <a:solidFill>
                  <a:srgbClr val="2512AE"/>
                </a:solidFill>
                <a:effectLst>
                  <a:innerShdw blurRad="63500" dist="50800" dir="13500000">
                    <a:prstClr val="black">
                      <a:alpha val="50000"/>
                    </a:prstClr>
                  </a:innerShdw>
                </a:effectLst>
                <a:latin typeface="+mj-lt"/>
                <a:ea typeface="+mj-ea"/>
                <a:cs typeface="+mj-cs"/>
              </a:rPr>
              <a:t>Reading</a:t>
            </a:r>
            <a:r>
              <a:rPr lang="en-US" dirty="0" smtClean="0">
                <a:solidFill>
                  <a:srgbClr val="2512AE"/>
                </a:solidFill>
                <a:effectLst>
                  <a:innerShdw blurRad="63500" dist="50800" dir="13500000">
                    <a:prstClr val="black">
                      <a:alpha val="50000"/>
                    </a:prstClr>
                  </a:innerShdw>
                </a:effectLst>
              </a:rPr>
              <a:t> Tutor </a:t>
            </a:r>
            <a:r>
              <a:rPr lang="en-US" u="sng" dirty="0" smtClean="0">
                <a:solidFill>
                  <a:srgbClr val="2512AE"/>
                </a:solidFill>
                <a:effectLst>
                  <a:innerShdw blurRad="63500" dist="50800" dir="13500000">
                    <a:prstClr val="black">
                      <a:alpha val="50000"/>
                    </a:prstClr>
                  </a:innerShdw>
                </a:effectLst>
              </a:rPr>
              <a:t>listens</a:t>
            </a:r>
            <a:r>
              <a:rPr lang="en-US" dirty="0" smtClean="0">
                <a:solidFill>
                  <a:srgbClr val="2512AE"/>
                </a:solidFill>
                <a:effectLst>
                  <a:innerShdw blurRad="63500" dist="50800" dir="13500000">
                    <a:prstClr val="black">
                      <a:alpha val="50000"/>
                    </a:prstClr>
                  </a:innerShdw>
                </a:effectLst>
              </a:rPr>
              <a:t>, </a:t>
            </a:r>
            <a:r>
              <a:rPr lang="en-US" u="sng" dirty="0" smtClean="0">
                <a:solidFill>
                  <a:srgbClr val="2512AE"/>
                </a:solidFill>
                <a:effectLst>
                  <a:innerShdw blurRad="63500" dist="50800" dir="13500000">
                    <a:prstClr val="black">
                      <a:alpha val="50000"/>
                    </a:prstClr>
                  </a:innerShdw>
                </a:effectLst>
              </a:rPr>
              <a:t>logs</a:t>
            </a:r>
            <a:r>
              <a:rPr lang="en-US" dirty="0" smtClean="0">
                <a:solidFill>
                  <a:srgbClr val="2512AE"/>
                </a:solidFill>
                <a:effectLst>
                  <a:innerShdw blurRad="63500" dist="50800" dir="13500000">
                    <a:prstClr val="black">
                      <a:alpha val="50000"/>
                    </a:prstClr>
                  </a:innerShdw>
                </a:effectLst>
              </a:rPr>
              <a:t>, and </a:t>
            </a:r>
            <a:r>
              <a:rPr lang="en-US" u="sng" dirty="0" smtClean="0">
                <a:solidFill>
                  <a:srgbClr val="2512AE"/>
                </a:solidFill>
                <a:effectLst>
                  <a:innerShdw blurRad="63500" dist="50800" dir="13500000">
                    <a:prstClr val="black">
                      <a:alpha val="50000"/>
                    </a:prstClr>
                  </a:innerShdw>
                </a:effectLst>
              </a:rPr>
              <a:t>experiments</a:t>
            </a:r>
            <a:endParaRPr lang="en-US" u="sng" dirty="0">
              <a:solidFill>
                <a:srgbClr val="2512AE"/>
              </a:solidFill>
              <a:effectLst>
                <a:innerShdw blurRad="63500" dist="50800" dir="13500000">
                  <a:prstClr val="black">
                    <a:alpha val="50000"/>
                  </a:prstClr>
                </a:innerShdw>
              </a:effectLst>
            </a:endParaRPr>
          </a:p>
        </p:txBody>
      </p:sp>
      <p:sp>
        <p:nvSpPr>
          <p:cNvPr id="3" name="Content Placeholder 2"/>
          <p:cNvSpPr>
            <a:spLocks noGrp="1"/>
          </p:cNvSpPr>
          <p:nvPr>
            <p:ph idx="1"/>
          </p:nvPr>
        </p:nvSpPr>
        <p:spPr>
          <a:xfrm>
            <a:off x="-409432" y="634620"/>
            <a:ext cx="7997588" cy="1658202"/>
          </a:xfrm>
          <a:solidFill>
            <a:schemeClr val="bg1">
              <a:alpha val="50000"/>
            </a:schemeClr>
          </a:solidFill>
        </p:spPr>
        <p:txBody>
          <a:bodyPr/>
          <a:lstStyle/>
          <a:p>
            <a:pPr marL="731520" lvl="0">
              <a:buFont typeface="Arial" pitchFamily="34" charset="0"/>
              <a:buChar char="•"/>
            </a:pPr>
            <a:r>
              <a:rPr lang="en-US" b="1" dirty="0" smtClean="0">
                <a:solidFill>
                  <a:srgbClr val="2512AE"/>
                </a:solidFill>
                <a:effectLst>
                  <a:innerShdw blurRad="63500" dist="50800" dir="13500000">
                    <a:prstClr val="black">
                      <a:alpha val="50000"/>
                    </a:prstClr>
                  </a:innerShdw>
                </a:effectLst>
              </a:rPr>
              <a:t>Hundreds of</a:t>
            </a:r>
            <a:r>
              <a:rPr lang="en-US" b="1" baseline="0" dirty="0" smtClean="0">
                <a:solidFill>
                  <a:srgbClr val="2512AE"/>
                </a:solidFill>
                <a:effectLst>
                  <a:innerShdw blurRad="63500" dist="50800" dir="13500000">
                    <a:prstClr val="black">
                      <a:alpha val="50000"/>
                    </a:prstClr>
                  </a:innerShdw>
                </a:effectLst>
              </a:rPr>
              <a:t> children, thousands of sessions</a:t>
            </a:r>
          </a:p>
          <a:p>
            <a:pPr marL="731520" lvl="0">
              <a:buFont typeface="Arial" pitchFamily="34" charset="0"/>
              <a:buChar char="•"/>
            </a:pPr>
            <a:r>
              <a:rPr lang="en-US" b="1" baseline="0" dirty="0" smtClean="0">
                <a:solidFill>
                  <a:srgbClr val="2512AE"/>
                </a:solidFill>
                <a:effectLst>
                  <a:innerShdw blurRad="63500" dist="50800" dir="13500000">
                    <a:prstClr val="black">
                      <a:alpha val="50000"/>
                    </a:prstClr>
                  </a:innerShdw>
                </a:effectLst>
              </a:rPr>
              <a:t>Millions of words of longitudinal data to mine</a:t>
            </a:r>
          </a:p>
          <a:p>
            <a:pPr marL="731520" lvl="0">
              <a:buFont typeface="Arial" pitchFamily="34" charset="0"/>
              <a:buChar char="•"/>
            </a:pPr>
            <a:r>
              <a:rPr lang="en-US" b="1" baseline="0" dirty="0" smtClean="0">
                <a:solidFill>
                  <a:srgbClr val="2512AE"/>
                </a:solidFill>
                <a:effectLst>
                  <a:innerShdw blurRad="63500" dist="50800" dir="13500000">
                    <a:prstClr val="black">
                      <a:alpha val="50000"/>
                    </a:prstClr>
                  </a:innerShdw>
                </a:effectLst>
              </a:rPr>
              <a:t>Randomized</a:t>
            </a:r>
            <a:r>
              <a:rPr lang="en-US" b="1" dirty="0" smtClean="0">
                <a:solidFill>
                  <a:srgbClr val="2512AE"/>
                </a:solidFill>
                <a:effectLst>
                  <a:innerShdw blurRad="63500" dist="50800" dir="13500000">
                    <a:prstClr val="black">
                      <a:alpha val="50000"/>
                    </a:prstClr>
                  </a:innerShdw>
                </a:effectLst>
              </a:rPr>
              <a:t> controlled trials</a:t>
            </a:r>
            <a:endParaRPr lang="en-US" b="1" dirty="0">
              <a:solidFill>
                <a:srgbClr val="2512AE"/>
              </a:solidFill>
              <a:effectLst>
                <a:innerShdw blurRad="63500" dist="50800" dir="13500000">
                  <a:prstClr val="black">
                    <a:alpha val="50000"/>
                  </a:prstClr>
                </a:innerShdw>
              </a:effectLst>
            </a:endParaRPr>
          </a:p>
        </p:txBody>
      </p:sp>
      <p:sp>
        <p:nvSpPr>
          <p:cNvPr id="4" name="Footer Placeholder 3"/>
          <p:cNvSpPr>
            <a:spLocks noGrp="1"/>
          </p:cNvSpPr>
          <p:nvPr>
            <p:ph type="ftr" sz="quarter" idx="10"/>
          </p:nvPr>
        </p:nvSpPr>
        <p:spPr/>
        <p:txBody>
          <a:bodyPr/>
          <a:lstStyle/>
          <a:p>
            <a:pPr>
              <a:defRPr/>
            </a:pPr>
            <a:endParaRPr lang="en-US" smtClean="0"/>
          </a:p>
          <a:p>
            <a:pPr>
              <a:defRPr/>
            </a:pPr>
            <a:fld id="{0A073FF9-5E28-41B5-A368-584583373A11}" type="slidenum">
              <a:rPr lang="en-US" smtClean="0"/>
              <a:pPr>
                <a:defRPr/>
              </a:pPr>
              <a:t>6</a:t>
            </a:fld>
            <a:endParaRPr lang="en-US"/>
          </a:p>
        </p:txBody>
      </p:sp>
      <p:sp>
        <p:nvSpPr>
          <p:cNvPr id="5" name="Slide Number Placeholder 4"/>
          <p:cNvSpPr>
            <a:spLocks noGrp="1"/>
          </p:cNvSpPr>
          <p:nvPr>
            <p:ph type="sldNum" sz="quarter" idx="11"/>
          </p:nvPr>
        </p:nvSpPr>
        <p:spPr/>
        <p:txBody>
          <a:bodyPr/>
          <a:lstStyle/>
          <a:p>
            <a:pPr>
              <a:defRPr/>
            </a:pPr>
            <a:fld id="{B001898B-66B5-470D-816A-F154FF198DB7}" type="datetime1">
              <a:rPr lang="en-US" smtClean="0"/>
              <a:pPr>
                <a:defRPr/>
              </a:pPr>
              <a:t>8/4/2013</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r>
              <a:rPr lang="en-US" baseline="0" dirty="0" smtClean="0"/>
              <a:t> to do research</a:t>
            </a:r>
            <a:endParaRPr lang="en-US" dirty="0"/>
          </a:p>
        </p:txBody>
      </p:sp>
      <p:sp>
        <p:nvSpPr>
          <p:cNvPr id="3" name="Content Placeholder 2"/>
          <p:cNvSpPr>
            <a:spLocks noGrp="1"/>
          </p:cNvSpPr>
          <p:nvPr>
            <p:ph idx="1"/>
          </p:nvPr>
        </p:nvSpPr>
        <p:spPr/>
        <p:txBody>
          <a:bodyPr/>
          <a:lstStyle/>
          <a:p>
            <a:pPr marL="514350" indent="-514350"/>
            <a:r>
              <a:rPr lang="en-US" dirty="0" smtClean="0"/>
              <a:t>1. Pick a research </a:t>
            </a:r>
            <a:r>
              <a:rPr lang="en-US" b="1" dirty="0" smtClean="0">
                <a:solidFill>
                  <a:srgbClr val="FF0000"/>
                </a:solidFill>
              </a:rPr>
              <a:t>question</a:t>
            </a:r>
            <a:r>
              <a:rPr lang="en-US" dirty="0" smtClean="0"/>
              <a:t>.</a:t>
            </a:r>
          </a:p>
          <a:p>
            <a:pPr marL="914400" lvl="1" indent="-514350"/>
            <a:r>
              <a:rPr lang="en-US" dirty="0" smtClean="0"/>
              <a:t>Significant =</a:t>
            </a:r>
            <a:r>
              <a:rPr lang="en-US" baseline="0" dirty="0" smtClean="0"/>
              <a:t> people care</a:t>
            </a:r>
          </a:p>
          <a:p>
            <a:pPr marL="914400" lvl="1" indent="-514350"/>
            <a:r>
              <a:rPr lang="en-US" baseline="0" dirty="0" smtClean="0"/>
              <a:t>Right-sized = not too hard</a:t>
            </a:r>
          </a:p>
          <a:p>
            <a:pPr marL="514350" lvl="0" indent="-514350"/>
            <a:r>
              <a:rPr lang="en-US" dirty="0" smtClean="0"/>
              <a:t>2. </a:t>
            </a:r>
            <a:r>
              <a:rPr lang="en-US" baseline="0" dirty="0" smtClean="0"/>
              <a:t>Pick </a:t>
            </a:r>
            <a:r>
              <a:rPr lang="en-US" dirty="0" smtClean="0"/>
              <a:t>a novel </a:t>
            </a:r>
            <a:r>
              <a:rPr lang="en-US" b="1" dirty="0" smtClean="0">
                <a:solidFill>
                  <a:srgbClr val="00B050"/>
                </a:solidFill>
              </a:rPr>
              <a:t>approach</a:t>
            </a:r>
            <a:r>
              <a:rPr lang="en-US" dirty="0" smtClean="0"/>
              <a:t> to it.</a:t>
            </a:r>
          </a:p>
          <a:p>
            <a:pPr marL="914400" lvl="1" indent="-514350"/>
            <a:r>
              <a:rPr lang="en-US" dirty="0" smtClean="0"/>
              <a:t>“Secret weapon” as source of power [Herb Simon]</a:t>
            </a:r>
          </a:p>
          <a:p>
            <a:pPr marL="914400" lvl="1" indent="-514350"/>
            <a:r>
              <a:rPr lang="en-US" dirty="0" smtClean="0"/>
              <a:t>Reframing, device, data, representation, </a:t>
            </a:r>
            <a:r>
              <a:rPr lang="en-US" baseline="0" dirty="0" smtClean="0"/>
              <a:t>methodology, …</a:t>
            </a:r>
          </a:p>
          <a:p>
            <a:pPr marL="514350" lvl="0" indent="-514350"/>
            <a:r>
              <a:rPr lang="en-US" dirty="0" smtClean="0"/>
              <a:t>This</a:t>
            </a:r>
            <a:r>
              <a:rPr lang="en-US" baseline="0" dirty="0" smtClean="0"/>
              <a:t> talk:  a few examples from Project LISTEN</a:t>
            </a:r>
          </a:p>
          <a:p>
            <a:pPr marL="914400" lvl="1" indent="-514350"/>
            <a:r>
              <a:rPr lang="en-US" baseline="0" dirty="0" smtClean="0"/>
              <a:t>E.g. use </a:t>
            </a:r>
            <a:r>
              <a:rPr lang="en-US" b="1" dirty="0" smtClean="0">
                <a:solidFill>
                  <a:srgbClr val="00B050"/>
                </a:solidFill>
                <a:ea typeface="+mn-ea"/>
                <a:cs typeface="+mn-cs"/>
              </a:rPr>
              <a:t>speech recognition </a:t>
            </a:r>
            <a:r>
              <a:rPr lang="en-US" dirty="0" smtClean="0"/>
              <a:t>to</a:t>
            </a:r>
            <a:r>
              <a:rPr lang="en-US" b="1" dirty="0" smtClean="0">
                <a:solidFill>
                  <a:srgbClr val="00B050"/>
                </a:solidFill>
                <a:ea typeface="+mn-ea"/>
                <a:cs typeface="+mn-cs"/>
              </a:rPr>
              <a:t> </a:t>
            </a:r>
            <a:r>
              <a:rPr lang="en-US" b="1" dirty="0" smtClean="0">
                <a:solidFill>
                  <a:srgbClr val="FF0000"/>
                </a:solidFill>
                <a:ea typeface="+mn-ea"/>
                <a:cs typeface="+mn-cs"/>
              </a:rPr>
              <a:t>improve reading</a:t>
            </a:r>
            <a:r>
              <a:rPr lang="en-US" dirty="0" smtClean="0"/>
              <a:t>.</a:t>
            </a:r>
            <a:endParaRPr lang="en-US" b="1" dirty="0" smtClean="0">
              <a:solidFill>
                <a:srgbClr val="FF0000"/>
              </a:solidFill>
              <a:ea typeface="+mn-ea"/>
              <a:cs typeface="+mn-cs"/>
            </a:endParaRPr>
          </a:p>
          <a:p>
            <a:pPr marL="914400" lvl="1" indent="-514350"/>
            <a:r>
              <a:rPr lang="en-US" dirty="0" smtClean="0"/>
              <a:t>Note:  sometimes we pick </a:t>
            </a:r>
            <a:r>
              <a:rPr lang="en-US" b="1" dirty="0" smtClean="0">
                <a:solidFill>
                  <a:srgbClr val="00B050"/>
                </a:solidFill>
              </a:rPr>
              <a:t>approach</a:t>
            </a:r>
            <a:r>
              <a:rPr lang="en-US" dirty="0" smtClean="0"/>
              <a:t> before </a:t>
            </a:r>
            <a:r>
              <a:rPr lang="en-US" b="1" dirty="0" smtClean="0">
                <a:solidFill>
                  <a:srgbClr val="FF0000"/>
                </a:solidFill>
              </a:rPr>
              <a:t>question</a:t>
            </a:r>
            <a:r>
              <a:rPr lang="en-US" dirty="0" smtClean="0"/>
              <a:t>.</a:t>
            </a:r>
          </a:p>
        </p:txBody>
      </p:sp>
      <p:sp>
        <p:nvSpPr>
          <p:cNvPr id="4" name="Footer Placeholder 3"/>
          <p:cNvSpPr>
            <a:spLocks noGrp="1"/>
          </p:cNvSpPr>
          <p:nvPr>
            <p:ph type="ftr" sz="quarter" idx="10"/>
          </p:nvPr>
        </p:nvSpPr>
        <p:spPr/>
        <p:txBody>
          <a:bodyPr/>
          <a:lstStyle/>
          <a:p>
            <a:pPr>
              <a:defRPr/>
            </a:pPr>
            <a:endParaRPr lang="en-US" smtClean="0"/>
          </a:p>
          <a:p>
            <a:pPr>
              <a:defRPr/>
            </a:pPr>
            <a:fld id="{0A073FF9-5E28-41B5-A368-584583373A11}" type="slidenum">
              <a:rPr lang="en-US" smtClean="0"/>
              <a:pPr>
                <a:defRPr/>
              </a:pPr>
              <a:t>7</a:t>
            </a:fld>
            <a:endParaRPr lang="en-US"/>
          </a:p>
        </p:txBody>
      </p:sp>
      <p:sp>
        <p:nvSpPr>
          <p:cNvPr id="5" name="Slide Number Placeholder 4"/>
          <p:cNvSpPr>
            <a:spLocks noGrp="1"/>
          </p:cNvSpPr>
          <p:nvPr>
            <p:ph type="sldNum" sz="quarter" idx="11"/>
          </p:nvPr>
        </p:nvSpPr>
        <p:spPr/>
        <p:txBody>
          <a:bodyPr/>
          <a:lstStyle/>
          <a:p>
            <a:pPr>
              <a:defRPr/>
            </a:pPr>
            <a:fld id="{B001898B-66B5-470D-816A-F154FF198DB7}" type="datetime1">
              <a:rPr lang="en-US" smtClean="0"/>
              <a:pPr>
                <a:defRPr/>
              </a:pPr>
              <a:t>8/4/2013</a:t>
            </a:fld>
            <a:endParaRPr lang="en-US"/>
          </a:p>
        </p:txBody>
      </p:sp>
      <p:pic>
        <p:nvPicPr>
          <p:cNvPr id="6" name="Picture 5" descr="HerbertSimon.jpg"/>
          <p:cNvPicPr>
            <a:picLocks noChangeAspect="1"/>
          </p:cNvPicPr>
          <p:nvPr/>
        </p:nvPicPr>
        <p:blipFill>
          <a:blip r:embed="rId3" cstate="print"/>
          <a:stretch>
            <a:fillRect/>
          </a:stretch>
        </p:blipFill>
        <p:spPr>
          <a:xfrm>
            <a:off x="5856011" y="750404"/>
            <a:ext cx="1685925" cy="2514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83" y="0"/>
            <a:ext cx="8030817" cy="1143000"/>
          </a:xfrm>
        </p:spPr>
        <p:txBody>
          <a:bodyPr/>
          <a:lstStyle/>
          <a:p>
            <a:r>
              <a:rPr lang="en-US" dirty="0" smtClean="0">
                <a:solidFill>
                  <a:srgbClr val="FF0000"/>
                </a:solidFill>
              </a:rPr>
              <a:t>Questions</a:t>
            </a:r>
            <a:endParaRPr lang="en-US" dirty="0" smtClean="0">
              <a:solidFill>
                <a:schemeClr val="tx1"/>
              </a:solidFill>
            </a:endParaRPr>
          </a:p>
        </p:txBody>
      </p:sp>
      <p:sp>
        <p:nvSpPr>
          <p:cNvPr id="3" name="Content Placeholder 2"/>
          <p:cNvSpPr>
            <a:spLocks noGrp="1"/>
          </p:cNvSpPr>
          <p:nvPr>
            <p:ph idx="1"/>
          </p:nvPr>
        </p:nvSpPr>
        <p:spPr>
          <a:xfrm>
            <a:off x="381000" y="1371600"/>
            <a:ext cx="8981364" cy="4114800"/>
          </a:xfrm>
        </p:spPr>
        <p:txBody>
          <a:bodyPr/>
          <a:lstStyle/>
          <a:p>
            <a:r>
              <a:rPr lang="en-US" dirty="0" smtClean="0">
                <a:solidFill>
                  <a:srgbClr val="FF0000"/>
                </a:solidFill>
              </a:rPr>
              <a:t>Does the tutor help?</a:t>
            </a:r>
            <a:r>
              <a:rPr lang="en-US" dirty="0" smtClean="0"/>
              <a:t>  </a:t>
            </a:r>
            <a:r>
              <a:rPr lang="en-US" dirty="0" smtClean="0">
                <a:solidFill>
                  <a:srgbClr val="00B050"/>
                </a:solidFill>
              </a:rPr>
              <a:t>Compare gains to alternatives</a:t>
            </a:r>
          </a:p>
          <a:p>
            <a:r>
              <a:rPr lang="en-US" dirty="0" smtClean="0">
                <a:solidFill>
                  <a:srgbClr val="FF0000"/>
                </a:solidFill>
              </a:rPr>
              <a:t>What should a reading tutor do?</a:t>
            </a:r>
            <a:endParaRPr lang="en-US" dirty="0" smtClean="0">
              <a:solidFill>
                <a:schemeClr val="tx1"/>
              </a:solidFill>
            </a:endParaRPr>
          </a:p>
          <a:p>
            <a:r>
              <a:rPr lang="en-US" dirty="0" smtClean="0">
                <a:solidFill>
                  <a:srgbClr val="FF0000"/>
                </a:solidFill>
              </a:rPr>
              <a:t>Why and how to listen?</a:t>
            </a:r>
            <a:endParaRPr lang="en-US" dirty="0" smtClean="0"/>
          </a:p>
          <a:p>
            <a:pPr lvl="0"/>
            <a:r>
              <a:rPr lang="en-US" dirty="0" smtClean="0">
                <a:solidFill>
                  <a:srgbClr val="FF0000"/>
                </a:solidFill>
              </a:rPr>
              <a:t>What do kids like?</a:t>
            </a:r>
          </a:p>
          <a:p>
            <a:pPr lvl="0"/>
            <a:r>
              <a:rPr lang="en-US" dirty="0" smtClean="0">
                <a:solidFill>
                  <a:srgbClr val="FF0000"/>
                </a:solidFill>
              </a:rPr>
              <a:t>What</a:t>
            </a:r>
            <a:r>
              <a:rPr lang="en-US" baseline="0" dirty="0" smtClean="0">
                <a:solidFill>
                  <a:srgbClr val="FF0000"/>
                </a:solidFill>
              </a:rPr>
              <a:t> do kids know?</a:t>
            </a:r>
            <a:endParaRPr lang="en-US" dirty="0" smtClean="0">
              <a:solidFill>
                <a:srgbClr val="00B050"/>
              </a:solidFill>
            </a:endParaRPr>
          </a:p>
          <a:p>
            <a:pPr lvl="0"/>
            <a:r>
              <a:rPr lang="en-US" b="1" dirty="0" smtClean="0">
                <a:solidFill>
                  <a:srgbClr val="FF0000"/>
                </a:solidFill>
              </a:rPr>
              <a:t>What practice helps?</a:t>
            </a:r>
          </a:p>
          <a:p>
            <a:pPr lvl="0"/>
            <a:r>
              <a:rPr lang="en-US" b="1" dirty="0" smtClean="0">
                <a:solidFill>
                  <a:srgbClr val="FF0000"/>
                </a:solidFill>
              </a:rPr>
              <a:t>Does help </a:t>
            </a:r>
            <a:r>
              <a:rPr lang="en-US" b="1" dirty="0" err="1" smtClean="0">
                <a:solidFill>
                  <a:srgbClr val="FF0000"/>
                </a:solidFill>
              </a:rPr>
              <a:t>help</a:t>
            </a:r>
            <a:r>
              <a:rPr lang="en-US" b="1" dirty="0" smtClean="0">
                <a:solidFill>
                  <a:srgbClr val="FF0000"/>
                </a:solidFill>
              </a:rPr>
              <a:t>?</a:t>
            </a:r>
          </a:p>
          <a:p>
            <a:pPr lvl="0"/>
            <a:r>
              <a:rPr lang="en-US" b="1" dirty="0" smtClean="0">
                <a:solidFill>
                  <a:srgbClr val="FF0000"/>
                </a:solidFill>
              </a:rPr>
              <a:t>What help helps?</a:t>
            </a:r>
          </a:p>
        </p:txBody>
      </p:sp>
      <p:sp>
        <p:nvSpPr>
          <p:cNvPr id="4" name="Footer Placeholder 3"/>
          <p:cNvSpPr>
            <a:spLocks noGrp="1"/>
          </p:cNvSpPr>
          <p:nvPr>
            <p:ph type="ftr" sz="quarter" idx="10"/>
          </p:nvPr>
        </p:nvSpPr>
        <p:spPr/>
        <p:txBody>
          <a:bodyPr/>
          <a:lstStyle/>
          <a:p>
            <a:pPr>
              <a:defRPr/>
            </a:pPr>
            <a:endParaRPr lang="en-US" smtClean="0"/>
          </a:p>
          <a:p>
            <a:pPr>
              <a:defRPr/>
            </a:pPr>
            <a:fld id="{0A073FF9-5E28-41B5-A368-584583373A11}" type="slidenum">
              <a:rPr lang="en-US" smtClean="0"/>
              <a:pPr>
                <a:defRPr/>
              </a:pPr>
              <a:t>8</a:t>
            </a:fld>
            <a:endParaRPr lang="en-US"/>
          </a:p>
        </p:txBody>
      </p:sp>
      <p:sp>
        <p:nvSpPr>
          <p:cNvPr id="5" name="Slide Number Placeholder 4"/>
          <p:cNvSpPr>
            <a:spLocks noGrp="1"/>
          </p:cNvSpPr>
          <p:nvPr>
            <p:ph type="sldNum" sz="quarter" idx="11"/>
          </p:nvPr>
        </p:nvSpPr>
        <p:spPr/>
        <p:txBody>
          <a:bodyPr/>
          <a:lstStyle/>
          <a:p>
            <a:pPr>
              <a:defRPr/>
            </a:pPr>
            <a:fld id="{B001898B-66B5-470D-816A-F154FF198DB7}" type="datetime1">
              <a:rPr lang="en-US" smtClean="0"/>
              <a:pPr>
                <a:defRPr/>
              </a:pPr>
              <a:t>8/4/2013</a:t>
            </a:fld>
            <a:endParaRPr lang="en-US"/>
          </a:p>
        </p:txBody>
      </p:sp>
      <p:sp>
        <p:nvSpPr>
          <p:cNvPr id="6" name="TextBox 5"/>
          <p:cNvSpPr txBox="1"/>
          <p:nvPr/>
        </p:nvSpPr>
        <p:spPr>
          <a:xfrm>
            <a:off x="463875" y="1895600"/>
            <a:ext cx="4078361" cy="1717393"/>
          </a:xfrm>
          <a:prstGeom prst="rect">
            <a:avLst/>
          </a:prstGeom>
          <a:noFill/>
        </p:spPr>
        <p:txBody>
          <a:bodyPr wrap="none" rtlCol="0">
            <a:spAutoFit/>
          </a:bodyPr>
          <a:lstStyle/>
          <a:p>
            <a:pPr marL="742950" lvl="1" indent="-285750" algn="l" eaLnBrk="0" hangingPunct="0">
              <a:spcBef>
                <a:spcPct val="20000"/>
              </a:spcBef>
              <a:buClr>
                <a:schemeClr val="tx1"/>
              </a:buClr>
              <a:buFont typeface="Wingdings" pitchFamily="2" charset="2"/>
              <a:buChar char="§"/>
            </a:pPr>
            <a:r>
              <a:rPr lang="en-US" sz="2400" dirty="0" smtClean="0">
                <a:solidFill>
                  <a:srgbClr val="00B050"/>
                </a:solidFill>
                <a:latin typeface="+mn-lt"/>
              </a:rPr>
              <a:t>Independent reading</a:t>
            </a:r>
            <a:endParaRPr lang="en-US" sz="2400" dirty="0" smtClean="0">
              <a:latin typeface="+mn-lt"/>
            </a:endParaRPr>
          </a:p>
          <a:p>
            <a:pPr marL="742950" lvl="1" indent="-285750" algn="l" eaLnBrk="0" hangingPunct="0">
              <a:spcBef>
                <a:spcPct val="20000"/>
              </a:spcBef>
              <a:buClr>
                <a:schemeClr val="tx1"/>
              </a:buClr>
              <a:buFont typeface="Wingdings" pitchFamily="2" charset="2"/>
              <a:buChar char="§"/>
            </a:pPr>
            <a:r>
              <a:rPr lang="en-US" sz="2400" dirty="0" smtClean="0">
                <a:solidFill>
                  <a:srgbClr val="00B050"/>
                </a:solidFill>
                <a:latin typeface="+mn-lt"/>
              </a:rPr>
              <a:t>ELL BAU: Human tutors</a:t>
            </a:r>
            <a:endParaRPr lang="en-US" sz="2400" dirty="0" smtClean="0">
              <a:latin typeface="+mn-lt"/>
            </a:endParaRPr>
          </a:p>
          <a:p>
            <a:pPr marL="742950" lvl="1" indent="-285750" algn="l" eaLnBrk="0" hangingPunct="0">
              <a:spcBef>
                <a:spcPct val="20000"/>
              </a:spcBef>
              <a:buClr>
                <a:schemeClr val="tx1"/>
              </a:buClr>
              <a:buFont typeface="Wingdings" pitchFamily="2" charset="2"/>
              <a:buChar char="§"/>
            </a:pPr>
            <a:r>
              <a:rPr lang="en-US" sz="2400" dirty="0" smtClean="0">
                <a:solidFill>
                  <a:srgbClr val="00B050"/>
                </a:solidFill>
                <a:latin typeface="+mn-lt"/>
              </a:rPr>
              <a:t>Canada, Ghana, India</a:t>
            </a:r>
            <a:endParaRPr lang="en-US" sz="2400" dirty="0" smtClean="0">
              <a:latin typeface="+mn-lt"/>
            </a:endParaRPr>
          </a:p>
          <a:p>
            <a:pPr algn="l">
              <a:buFont typeface="Arial" pitchFamily="34" charset="0"/>
              <a:buChar char="•"/>
            </a:pPr>
            <a:endParaRPr lang="en-US" sz="2400" dirty="0">
              <a:latin typeface="+mn-lt"/>
            </a:endParaRPr>
          </a:p>
        </p:txBody>
      </p:sp>
    </p:spTree>
    <p:extLst>
      <p:ext uri="{BB962C8B-B14F-4D97-AF65-F5344CB8AC3E}">
        <p14:creationId xmlns:p14="http://schemas.microsoft.com/office/powerpoint/2010/main" xmlns="" val="1585175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smtClean="0"/>
          </a:p>
          <a:p>
            <a:pPr>
              <a:defRPr/>
            </a:pPr>
            <a:fld id="{136EF205-64DB-426A-9AF1-E2997BEAEE01}" type="slidenum">
              <a:rPr lang="en-US" smtClean="0"/>
              <a:pPr>
                <a:defRPr/>
              </a:pPr>
              <a:t>9</a:t>
            </a:fld>
            <a:endParaRPr lang="en-US"/>
          </a:p>
        </p:txBody>
      </p:sp>
      <p:sp>
        <p:nvSpPr>
          <p:cNvPr id="3" name="Slide Number Placeholder 2"/>
          <p:cNvSpPr>
            <a:spLocks noGrp="1"/>
          </p:cNvSpPr>
          <p:nvPr>
            <p:ph type="sldNum" sz="quarter" idx="11"/>
          </p:nvPr>
        </p:nvSpPr>
        <p:spPr/>
        <p:txBody>
          <a:bodyPr/>
          <a:lstStyle/>
          <a:p>
            <a:pPr>
              <a:defRPr/>
            </a:pPr>
            <a:fld id="{B001898B-66B5-470D-816A-F154FF198DB7}" type="datetime1">
              <a:rPr lang="en-US" smtClean="0"/>
              <a:pPr>
                <a:defRPr/>
              </a:pPr>
              <a:t>8/4/2013</a:t>
            </a:fld>
            <a:endParaRPr lang="en-US"/>
          </a:p>
        </p:txBody>
      </p:sp>
      <p:sp>
        <p:nvSpPr>
          <p:cNvPr id="4" name="Title 3"/>
          <p:cNvSpPr>
            <a:spLocks noGrp="1"/>
          </p:cNvSpPr>
          <p:nvPr>
            <p:ph type="title" idx="4294967295"/>
          </p:nvPr>
        </p:nvSpPr>
        <p:spPr>
          <a:xfrm>
            <a:off x="1028496" y="-64008"/>
            <a:ext cx="7616952" cy="510637"/>
          </a:xfrm>
        </p:spPr>
        <p:txBody>
          <a:bodyPr anchor="ctr"/>
          <a:lstStyle/>
          <a:p>
            <a:pPr>
              <a:defRPr/>
            </a:pPr>
            <a:r>
              <a:rPr lang="en-US" dirty="0" smtClean="0">
                <a:solidFill>
                  <a:srgbClr val="FF0000"/>
                </a:solidFill>
              </a:rPr>
              <a:t>What practice helps? </a:t>
            </a:r>
            <a:r>
              <a:rPr lang="en-US" dirty="0" smtClean="0">
                <a:solidFill>
                  <a:schemeClr val="bg1"/>
                </a:solidFill>
              </a:rPr>
              <a:t>type effects:</a:t>
            </a:r>
          </a:p>
        </p:txBody>
      </p:sp>
      <p:sp>
        <p:nvSpPr>
          <p:cNvPr id="5" name="Text Placeholder 4"/>
          <p:cNvSpPr>
            <a:spLocks noGrp="1"/>
          </p:cNvSpPr>
          <p:nvPr>
            <p:ph type="body" idx="4294967295"/>
          </p:nvPr>
        </p:nvSpPr>
        <p:spPr>
          <a:xfrm>
            <a:off x="381000" y="1371600"/>
            <a:ext cx="9012382" cy="4114800"/>
          </a:xfrm>
        </p:spPr>
        <p:txBody>
          <a:bodyPr/>
          <a:lstStyle/>
          <a:p>
            <a:r>
              <a:rPr lang="en-US" dirty="0" smtClean="0"/>
              <a:t>Learning</a:t>
            </a:r>
            <a:r>
              <a:rPr lang="en-US" baseline="0" dirty="0" smtClean="0"/>
              <a:t> curve for word reading time</a:t>
            </a:r>
          </a:p>
          <a:p>
            <a:pPr lvl="1"/>
            <a:r>
              <a:rPr lang="en-US" dirty="0" smtClean="0"/>
              <a:t>Average for 770,858 encounters of less-frequent words</a:t>
            </a:r>
            <a:endParaRPr lang="en-US" dirty="0"/>
          </a:p>
        </p:txBody>
      </p:sp>
      <p:graphicFrame>
        <p:nvGraphicFramePr>
          <p:cNvPr id="6" name="Object 3"/>
          <p:cNvGraphicFramePr>
            <a:graphicFrameLocks noChangeAspect="1"/>
          </p:cNvGraphicFramePr>
          <p:nvPr/>
        </p:nvGraphicFramePr>
        <p:xfrm>
          <a:off x="877085" y="2873829"/>
          <a:ext cx="7821966" cy="3574471"/>
        </p:xfrm>
        <a:graphic>
          <a:graphicData uri="http://schemas.openxmlformats.org/presentationml/2006/ole">
            <p:oleObj spid="_x0000_s288771" name="Worksheet" r:id="rId3" imgW="6467413" imgH="3876604" progId="Excel.Sheet.8">
              <p:embed/>
            </p:oleObj>
          </a:graphicData>
        </a:graphic>
      </p:graphicFrame>
    </p:spTree>
    <p:extLst>
      <p:ext uri="{BB962C8B-B14F-4D97-AF65-F5344CB8AC3E}">
        <p14:creationId xmlns:p14="http://schemas.microsoft.com/office/powerpoint/2010/main" xmlns="" val="368526178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ends">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1490465388</TotalTime>
  <Pages>4</Pages>
  <Words>2195</Words>
  <Application>Microsoft Office PowerPoint</Application>
  <PresentationFormat>Letter Paper (8.5x11 in)</PresentationFormat>
  <Paragraphs>522</Paragraphs>
  <Slides>38</Slides>
  <Notes>24</Notes>
  <HiddenSlides>6</HiddenSlides>
  <MMClips>2</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9" baseType="lpstr">
      <vt:lpstr>Arial</vt:lpstr>
      <vt:lpstr>Tahoma</vt:lpstr>
      <vt:lpstr>Times New Roman</vt:lpstr>
      <vt:lpstr>Wingdings</vt:lpstr>
      <vt:lpstr>Calibri</vt:lpstr>
      <vt:lpstr>PMingLiU</vt:lpstr>
      <vt:lpstr>Book Antiqua</vt:lpstr>
      <vt:lpstr>宋体</vt:lpstr>
      <vt:lpstr>Blends</vt:lpstr>
      <vt:lpstr>1_Blends</vt:lpstr>
      <vt:lpstr>Worksheet</vt:lpstr>
      <vt:lpstr> Lessons from Project LISTEN: What have we learned from a Reading Tutor that listens?</vt:lpstr>
      <vt:lpstr>LISTEN faculty, students, staff…</vt:lpstr>
      <vt:lpstr>Project LISTEN’s Reading Tutor</vt:lpstr>
      <vt:lpstr>Project LISTEN’s Reading Tutor</vt:lpstr>
      <vt:lpstr>What is “reading”? Skills targeted by the Reading Tutor</vt:lpstr>
      <vt:lpstr>The Reading Tutor listens, logs, and experiments</vt:lpstr>
      <vt:lpstr>How to do research</vt:lpstr>
      <vt:lpstr>Questions</vt:lpstr>
      <vt:lpstr>What practice helps? type effects:</vt:lpstr>
      <vt:lpstr>Learning curve for exponential model</vt:lpstr>
      <vt:lpstr>How does the amount of context in which words are practiced affect fluency growth?  Embed an experiment (SSSR2012)</vt:lpstr>
      <vt:lpstr>Connected text builds fluency better than reading isolated words.  Why?</vt:lpstr>
      <vt:lpstr>How much context builds fluency best? Within-subject, within-story experiment</vt:lpstr>
      <vt:lpstr>Analysis of 3958 completed trials (112 2nd and 3rd graders, 332 distinct target words)</vt:lpstr>
      <vt:lpstr>Results from 3958 completed trials: % child clicked for help</vt:lpstr>
      <vt:lpstr>Results from 3958 completed trials: % hesitated (of words accepted without help)</vt:lpstr>
      <vt:lpstr>Results from 3958 completed trials: Latency (ms) per letter if hesitated</vt:lpstr>
      <vt:lpstr>Summary of fluency context experiment</vt:lpstr>
      <vt:lpstr>    Does help help?     Knowledge tracing</vt:lpstr>
      <vt:lpstr>Does help help? Knowledge tracing + help node</vt:lpstr>
      <vt:lpstr>    Does help help?     Initial knowledge effect</vt:lpstr>
      <vt:lpstr>    Does help help?     Teaching effect</vt:lpstr>
      <vt:lpstr>    Does help help?     Scaffolding effect</vt:lpstr>
      <vt:lpstr>What help helps?  Experiment to compare scaffolding</vt:lpstr>
      <vt:lpstr>Helped 270 students on 180,909 words (average success rate 66.1%)</vt:lpstr>
      <vt:lpstr>What helped which words?</vt:lpstr>
      <vt:lpstr>Do quick vocabulary explanations help? Compare gains with vs. without.</vt:lpstr>
      <vt:lpstr>Do follow-on vocabulary activities help?  “Rolling admission” dosage experiment*</vt:lpstr>
      <vt:lpstr>% of taught words learned (delayed posttest)</vt:lpstr>
      <vt:lpstr>How to trace learning?  Add sensors</vt:lpstr>
      <vt:lpstr>Some research questions about sensors</vt:lpstr>
      <vt:lpstr>EEG while reading an easy sentence</vt:lpstr>
      <vt:lpstr>EEG while reading a hard sentence</vt:lpstr>
      <vt:lpstr>Is this EEG from an easy or hard sentence?</vt:lpstr>
      <vt:lpstr>What can we learn from a Reading Tutor that Listens? Lessons for reading</vt:lpstr>
      <vt:lpstr>Lessons about…</vt:lpstr>
      <vt:lpstr>Conclusion:  Map question to approach. Secret weapons Project LISTEN has used*:</vt:lpstr>
      <vt:lpstr>Thank you!  Questions?</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Language Technologies to Education:  Opportunity to fulfill Responsibility to our Community</dc:title>
  <dc:creator>Jack Mostow</dc:creator>
  <cp:lastModifiedBy>Jack Mostow</cp:lastModifiedBy>
  <cp:revision>1068</cp:revision>
  <cp:lastPrinted>2000-12-03T21:09:10Z</cp:lastPrinted>
  <dcterms:created xsi:type="dcterms:W3CDTF">1996-10-01T14:29:32Z</dcterms:created>
  <dcterms:modified xsi:type="dcterms:W3CDTF">2013-08-05T01:31:44Z</dcterms:modified>
</cp:coreProperties>
</file>