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7" r:id="rId2"/>
    <p:sldId id="301" r:id="rId3"/>
    <p:sldId id="280" r:id="rId4"/>
    <p:sldId id="281" r:id="rId5"/>
    <p:sldId id="303" r:id="rId6"/>
    <p:sldId id="302" r:id="rId7"/>
    <p:sldId id="292" r:id="rId8"/>
    <p:sldId id="293" r:id="rId9"/>
    <p:sldId id="309" r:id="rId10"/>
    <p:sldId id="286" r:id="rId11"/>
    <p:sldId id="288" r:id="rId12"/>
    <p:sldId id="300" r:id="rId13"/>
    <p:sldId id="289" r:id="rId14"/>
    <p:sldId id="287" r:id="rId15"/>
    <p:sldId id="299" r:id="rId16"/>
    <p:sldId id="305" r:id="rId17"/>
    <p:sldId id="307" r:id="rId18"/>
    <p:sldId id="308" r:id="rId19"/>
    <p:sldId id="29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42" autoAdjust="0"/>
    <p:restoredTop sz="88155" autoAdjust="0"/>
  </p:normalViewPr>
  <p:slideViewPr>
    <p:cSldViewPr snapToGrid="0">
      <p:cViewPr varScale="1">
        <p:scale>
          <a:sx n="49" d="100"/>
          <a:sy n="49" d="100"/>
        </p:scale>
        <p:origin x="7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ishmra\Desktop\Presentations\ATC%202015\Copy%20of%20KPD%20refusal%20reasons%20201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ishmra\Desktop\current%20projects\declines%20201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leishmra\Desktop\Presentations\ATC%202015\Copy%20of%20KPD%20refusal%20reasons%20201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leishmra\Desktop\Presentations\ATC%202015\Copy%20of%20KPD%20refusal%20reasons%202014.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104208337946953E-2"/>
          <c:y val="3.7328546262583411E-2"/>
          <c:w val="0.91971599282556293"/>
          <c:h val="0.83943566656816904"/>
        </c:manualLayout>
      </c:layout>
      <c:lineChart>
        <c:grouping val="standard"/>
        <c:varyColors val="0"/>
        <c:ser>
          <c:idx val="0"/>
          <c:order val="0"/>
          <c:spPr>
            <a:ln w="22225" cap="rnd" cmpd="sng" algn="ctr">
              <a:solidFill>
                <a:schemeClr val="tx1"/>
              </a:solidFill>
              <a:round/>
            </a:ln>
            <a:effectLst/>
          </c:spPr>
          <c:marker>
            <c:symbol val="none"/>
          </c:marker>
          <c:dLbls>
            <c:dLbl>
              <c:idx val="1"/>
              <c:layout>
                <c:manualLayout>
                  <c:x val="-2.4279207057665984E-2"/>
                  <c:y val="-2.9433406916850625E-2"/>
                </c:manualLayout>
              </c:layout>
              <c:showLegendKey val="0"/>
              <c:showVal val="1"/>
              <c:showCatName val="0"/>
              <c:showSerName val="0"/>
              <c:showPercent val="0"/>
              <c:showBubbleSize val="0"/>
              <c:extLst>
                <c:ext xmlns:c15="http://schemas.microsoft.com/office/drawing/2012/chart" uri="{CE6537A1-D6FC-4f65-9D91-7224C49458BB}"/>
              </c:extLst>
            </c:dLbl>
            <c:dLbl>
              <c:idx val="13"/>
              <c:layout>
                <c:manualLayout>
                  <c:x val="-2.8325741567277057E-2"/>
                  <c:y val="-2.649006622516567E-2"/>
                </c:manualLayout>
              </c:layout>
              <c:showLegendKey val="0"/>
              <c:showVal val="1"/>
              <c:showCatName val="0"/>
              <c:showSerName val="0"/>
              <c:showPercent val="0"/>
              <c:showBubbleSize val="0"/>
              <c:extLst>
                <c:ext xmlns:c15="http://schemas.microsoft.com/office/drawing/2012/chart" uri="{CE6537A1-D6FC-4f65-9D91-7224C49458BB}"/>
              </c:extLst>
            </c:dLbl>
            <c:dLbl>
              <c:idx val="24"/>
              <c:layout>
                <c:manualLayout>
                  <c:x val="-2.2255939802860485E-2"/>
                  <c:y val="-2.6490066225165563E-2"/>
                </c:manualLayout>
              </c:layout>
              <c:showLegendKey val="0"/>
              <c:showVal val="1"/>
              <c:showCatName val="0"/>
              <c:showSerName val="0"/>
              <c:showPercent val="0"/>
              <c:showBubbleSize val="0"/>
              <c:extLst>
                <c:ext xmlns:c15="http://schemas.microsoft.com/office/drawing/2012/chart" uri="{CE6537A1-D6FC-4f65-9D91-7224C49458BB}"/>
              </c:extLst>
            </c:dLbl>
            <c:dLbl>
              <c:idx val="37"/>
              <c:layout>
                <c:manualLayout>
                  <c:x val="-3.0349008822082482E-2"/>
                  <c:y val="-3.5320088300220806E-2"/>
                </c:manualLayout>
              </c:layout>
              <c:showLegendKey val="0"/>
              <c:showVal val="1"/>
              <c:showCatName val="0"/>
              <c:showSerName val="0"/>
              <c:showPercent val="0"/>
              <c:showBubbleSize val="0"/>
              <c:extLst>
                <c:ext xmlns:c15="http://schemas.microsoft.com/office/drawing/2012/chart" uri="{CE6537A1-D6FC-4f65-9D91-7224C49458BB}"/>
              </c:extLst>
            </c:dLbl>
            <c:dLbl>
              <c:idx val="52"/>
              <c:layout>
                <c:manualLayout>
                  <c:x val="-1.4105791212710888E-2"/>
                  <c:y val="-3.2376747608535698E-2"/>
                </c:manualLayout>
              </c:layout>
              <c:tx>
                <c:rich>
                  <a:bodyPr/>
                  <a:lstStyle/>
                  <a:p>
                    <a:r>
                      <a:rPr lang="en-US" dirty="0" smtClean="0"/>
                      <a:t>140</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extLst>
                <c:ext xmlns:c15="http://schemas.microsoft.com/office/drawing/2012/chart" uri="{02D57815-91ED-43cb-92C2-25804820EDAC}">
                  <c15:fullRef>
                    <c15:sqref>Sheet1!$A$2:$A$56</c15:sqref>
                  </c15:fullRef>
                </c:ext>
              </c:extLst>
              <c:f>Sheet1!$A$3:$A$56</c:f>
              <c:numCache>
                <c:formatCode>[$-409]ddmmmyyyy</c:formatCode>
                <c:ptCount val="54"/>
                <c:pt idx="0">
                  <c:v>40483</c:v>
                </c:pt>
                <c:pt idx="1">
                  <c:v>40513</c:v>
                </c:pt>
                <c:pt idx="2">
                  <c:v>40544</c:v>
                </c:pt>
                <c:pt idx="3">
                  <c:v>40575</c:v>
                </c:pt>
                <c:pt idx="4">
                  <c:v>40603</c:v>
                </c:pt>
                <c:pt idx="5">
                  <c:v>40634</c:v>
                </c:pt>
                <c:pt idx="6">
                  <c:v>40664</c:v>
                </c:pt>
                <c:pt idx="7">
                  <c:v>40695</c:v>
                </c:pt>
                <c:pt idx="8">
                  <c:v>40725</c:v>
                </c:pt>
                <c:pt idx="9">
                  <c:v>40756</c:v>
                </c:pt>
                <c:pt idx="10">
                  <c:v>40787</c:v>
                </c:pt>
                <c:pt idx="11">
                  <c:v>40817</c:v>
                </c:pt>
                <c:pt idx="12">
                  <c:v>40848</c:v>
                </c:pt>
                <c:pt idx="13">
                  <c:v>40878</c:v>
                </c:pt>
                <c:pt idx="14">
                  <c:v>40909</c:v>
                </c:pt>
                <c:pt idx="15">
                  <c:v>40940</c:v>
                </c:pt>
                <c:pt idx="16">
                  <c:v>40969</c:v>
                </c:pt>
                <c:pt idx="17">
                  <c:v>41000</c:v>
                </c:pt>
                <c:pt idx="18">
                  <c:v>41030</c:v>
                </c:pt>
                <c:pt idx="19">
                  <c:v>41061</c:v>
                </c:pt>
                <c:pt idx="20">
                  <c:v>41091</c:v>
                </c:pt>
                <c:pt idx="21">
                  <c:v>41122</c:v>
                </c:pt>
                <c:pt idx="22">
                  <c:v>41153</c:v>
                </c:pt>
                <c:pt idx="23">
                  <c:v>41183</c:v>
                </c:pt>
                <c:pt idx="24">
                  <c:v>41214</c:v>
                </c:pt>
                <c:pt idx="25">
                  <c:v>41244</c:v>
                </c:pt>
                <c:pt idx="26">
                  <c:v>41275</c:v>
                </c:pt>
                <c:pt idx="27">
                  <c:v>41306</c:v>
                </c:pt>
                <c:pt idx="28">
                  <c:v>41334</c:v>
                </c:pt>
                <c:pt idx="29">
                  <c:v>41365</c:v>
                </c:pt>
                <c:pt idx="30">
                  <c:v>41395</c:v>
                </c:pt>
                <c:pt idx="31">
                  <c:v>41426</c:v>
                </c:pt>
                <c:pt idx="32">
                  <c:v>41456</c:v>
                </c:pt>
                <c:pt idx="33">
                  <c:v>41487</c:v>
                </c:pt>
                <c:pt idx="34">
                  <c:v>41518</c:v>
                </c:pt>
                <c:pt idx="35">
                  <c:v>41548</c:v>
                </c:pt>
                <c:pt idx="36">
                  <c:v>41579</c:v>
                </c:pt>
                <c:pt idx="37">
                  <c:v>41609</c:v>
                </c:pt>
                <c:pt idx="38">
                  <c:v>41640</c:v>
                </c:pt>
                <c:pt idx="39">
                  <c:v>41671</c:v>
                </c:pt>
                <c:pt idx="40">
                  <c:v>41699</c:v>
                </c:pt>
                <c:pt idx="41">
                  <c:v>41730</c:v>
                </c:pt>
                <c:pt idx="42">
                  <c:v>41760</c:v>
                </c:pt>
                <c:pt idx="43">
                  <c:v>41791</c:v>
                </c:pt>
                <c:pt idx="44">
                  <c:v>41821</c:v>
                </c:pt>
                <c:pt idx="45">
                  <c:v>41852</c:v>
                </c:pt>
                <c:pt idx="46">
                  <c:v>41883</c:v>
                </c:pt>
                <c:pt idx="47">
                  <c:v>41913</c:v>
                </c:pt>
                <c:pt idx="48">
                  <c:v>41944</c:v>
                </c:pt>
                <c:pt idx="49">
                  <c:v>41974</c:v>
                </c:pt>
                <c:pt idx="50">
                  <c:v>42005</c:v>
                </c:pt>
                <c:pt idx="51">
                  <c:v>42036</c:v>
                </c:pt>
                <c:pt idx="52">
                  <c:v>42064</c:v>
                </c:pt>
                <c:pt idx="53">
                  <c:v>42095</c:v>
                </c:pt>
              </c:numCache>
            </c:numRef>
          </c:cat>
          <c:val>
            <c:numRef>
              <c:extLst>
                <c:ext xmlns:c15="http://schemas.microsoft.com/office/drawing/2012/chart" uri="{02D57815-91ED-43cb-92C2-25804820EDAC}">
                  <c15:fullRef>
                    <c15:sqref>Sheet1!$E$2:$E$55</c15:sqref>
                  </c15:fullRef>
                </c:ext>
              </c:extLst>
              <c:f>Sheet1!$E$3:$E$55</c:f>
              <c:numCache>
                <c:formatCode>General</c:formatCode>
                <c:ptCount val="53"/>
                <c:pt idx="0">
                  <c:v>0</c:v>
                </c:pt>
                <c:pt idx="1">
                  <c:v>2</c:v>
                </c:pt>
                <c:pt idx="2">
                  <c:v>2</c:v>
                </c:pt>
                <c:pt idx="3">
                  <c:v>2</c:v>
                </c:pt>
                <c:pt idx="4">
                  <c:v>2</c:v>
                </c:pt>
                <c:pt idx="5">
                  <c:v>2</c:v>
                </c:pt>
                <c:pt idx="6">
                  <c:v>2</c:v>
                </c:pt>
                <c:pt idx="7">
                  <c:v>2</c:v>
                </c:pt>
                <c:pt idx="8">
                  <c:v>2</c:v>
                </c:pt>
                <c:pt idx="9">
                  <c:v>2</c:v>
                </c:pt>
                <c:pt idx="10">
                  <c:v>9</c:v>
                </c:pt>
                <c:pt idx="11">
                  <c:v>9</c:v>
                </c:pt>
                <c:pt idx="12">
                  <c:v>13</c:v>
                </c:pt>
                <c:pt idx="13">
                  <c:v>17</c:v>
                </c:pt>
                <c:pt idx="14">
                  <c:v>18</c:v>
                </c:pt>
                <c:pt idx="15">
                  <c:v>18</c:v>
                </c:pt>
                <c:pt idx="16">
                  <c:v>19</c:v>
                </c:pt>
                <c:pt idx="17">
                  <c:v>19</c:v>
                </c:pt>
                <c:pt idx="18">
                  <c:v>19</c:v>
                </c:pt>
                <c:pt idx="19">
                  <c:v>21</c:v>
                </c:pt>
                <c:pt idx="20">
                  <c:v>21</c:v>
                </c:pt>
                <c:pt idx="21">
                  <c:v>21</c:v>
                </c:pt>
                <c:pt idx="22">
                  <c:v>21</c:v>
                </c:pt>
                <c:pt idx="23">
                  <c:v>25</c:v>
                </c:pt>
                <c:pt idx="24">
                  <c:v>27</c:v>
                </c:pt>
                <c:pt idx="25">
                  <c:v>27</c:v>
                </c:pt>
                <c:pt idx="26">
                  <c:v>27</c:v>
                </c:pt>
                <c:pt idx="27">
                  <c:v>35</c:v>
                </c:pt>
                <c:pt idx="28">
                  <c:v>40</c:v>
                </c:pt>
                <c:pt idx="29">
                  <c:v>44</c:v>
                </c:pt>
                <c:pt idx="30">
                  <c:v>44</c:v>
                </c:pt>
                <c:pt idx="31">
                  <c:v>51</c:v>
                </c:pt>
                <c:pt idx="32">
                  <c:v>57</c:v>
                </c:pt>
                <c:pt idx="33">
                  <c:v>60</c:v>
                </c:pt>
                <c:pt idx="34">
                  <c:v>63</c:v>
                </c:pt>
                <c:pt idx="35">
                  <c:v>68</c:v>
                </c:pt>
                <c:pt idx="36">
                  <c:v>73</c:v>
                </c:pt>
                <c:pt idx="37">
                  <c:v>79</c:v>
                </c:pt>
                <c:pt idx="38">
                  <c:v>82</c:v>
                </c:pt>
                <c:pt idx="39">
                  <c:v>85</c:v>
                </c:pt>
                <c:pt idx="40">
                  <c:v>88</c:v>
                </c:pt>
                <c:pt idx="41">
                  <c:v>88</c:v>
                </c:pt>
                <c:pt idx="42">
                  <c:v>92</c:v>
                </c:pt>
                <c:pt idx="43">
                  <c:v>97</c:v>
                </c:pt>
                <c:pt idx="44">
                  <c:v>110</c:v>
                </c:pt>
                <c:pt idx="45">
                  <c:v>114</c:v>
                </c:pt>
                <c:pt idx="46">
                  <c:v>116</c:v>
                </c:pt>
                <c:pt idx="47">
                  <c:v>118</c:v>
                </c:pt>
                <c:pt idx="48">
                  <c:v>122</c:v>
                </c:pt>
                <c:pt idx="49">
                  <c:v>125</c:v>
                </c:pt>
                <c:pt idx="50">
                  <c:v>127</c:v>
                </c:pt>
                <c:pt idx="51">
                  <c:v>134</c:v>
                </c:pt>
                <c:pt idx="52">
                  <c:v>136</c:v>
                </c:pt>
              </c:numCache>
            </c:numRef>
          </c:val>
          <c:smooth val="0"/>
        </c:ser>
        <c:ser>
          <c:idx val="2"/>
          <c:order val="1"/>
          <c:spPr>
            <a:ln w="22225" cap="rnd" cmpd="sng" algn="ctr">
              <a:solidFill>
                <a:schemeClr val="accent3"/>
              </a:solidFill>
              <a:round/>
            </a:ln>
            <a:effectLst/>
          </c:spPr>
          <c:marker>
            <c:symbol val="none"/>
          </c:marker>
          <c:cat>
            <c:numRef>
              <c:extLst>
                <c:ext xmlns:c15="http://schemas.microsoft.com/office/drawing/2012/chart" uri="{02D57815-91ED-43cb-92C2-25804820EDAC}">
                  <c15:fullRef>
                    <c15:sqref>Sheet1!$A$2:$A$56</c15:sqref>
                  </c15:fullRef>
                </c:ext>
              </c:extLst>
              <c:f>Sheet1!$A$3:$A$56</c:f>
              <c:numCache>
                <c:formatCode>[$-409]ddmmmyyyy</c:formatCode>
                <c:ptCount val="54"/>
                <c:pt idx="0">
                  <c:v>40483</c:v>
                </c:pt>
                <c:pt idx="1">
                  <c:v>40513</c:v>
                </c:pt>
                <c:pt idx="2">
                  <c:v>40544</c:v>
                </c:pt>
                <c:pt idx="3">
                  <c:v>40575</c:v>
                </c:pt>
                <c:pt idx="4">
                  <c:v>40603</c:v>
                </c:pt>
                <c:pt idx="5">
                  <c:v>40634</c:v>
                </c:pt>
                <c:pt idx="6">
                  <c:v>40664</c:v>
                </c:pt>
                <c:pt idx="7">
                  <c:v>40695</c:v>
                </c:pt>
                <c:pt idx="8">
                  <c:v>40725</c:v>
                </c:pt>
                <c:pt idx="9">
                  <c:v>40756</c:v>
                </c:pt>
                <c:pt idx="10">
                  <c:v>40787</c:v>
                </c:pt>
                <c:pt idx="11">
                  <c:v>40817</c:v>
                </c:pt>
                <c:pt idx="12">
                  <c:v>40848</c:v>
                </c:pt>
                <c:pt idx="13">
                  <c:v>40878</c:v>
                </c:pt>
                <c:pt idx="14">
                  <c:v>40909</c:v>
                </c:pt>
                <c:pt idx="15">
                  <c:v>40940</c:v>
                </c:pt>
                <c:pt idx="16">
                  <c:v>40969</c:v>
                </c:pt>
                <c:pt idx="17">
                  <c:v>41000</c:v>
                </c:pt>
                <c:pt idx="18">
                  <c:v>41030</c:v>
                </c:pt>
                <c:pt idx="19">
                  <c:v>41061</c:v>
                </c:pt>
                <c:pt idx="20">
                  <c:v>41091</c:v>
                </c:pt>
                <c:pt idx="21">
                  <c:v>41122</c:v>
                </c:pt>
                <c:pt idx="22">
                  <c:v>41153</c:v>
                </c:pt>
                <c:pt idx="23">
                  <c:v>41183</c:v>
                </c:pt>
                <c:pt idx="24">
                  <c:v>41214</c:v>
                </c:pt>
                <c:pt idx="25">
                  <c:v>41244</c:v>
                </c:pt>
                <c:pt idx="26">
                  <c:v>41275</c:v>
                </c:pt>
                <c:pt idx="27">
                  <c:v>41306</c:v>
                </c:pt>
                <c:pt idx="28">
                  <c:v>41334</c:v>
                </c:pt>
                <c:pt idx="29">
                  <c:v>41365</c:v>
                </c:pt>
                <c:pt idx="30">
                  <c:v>41395</c:v>
                </c:pt>
                <c:pt idx="31">
                  <c:v>41426</c:v>
                </c:pt>
                <c:pt idx="32">
                  <c:v>41456</c:v>
                </c:pt>
                <c:pt idx="33">
                  <c:v>41487</c:v>
                </c:pt>
                <c:pt idx="34">
                  <c:v>41518</c:v>
                </c:pt>
                <c:pt idx="35">
                  <c:v>41548</c:v>
                </c:pt>
                <c:pt idx="36">
                  <c:v>41579</c:v>
                </c:pt>
                <c:pt idx="37">
                  <c:v>41609</c:v>
                </c:pt>
                <c:pt idx="38">
                  <c:v>41640</c:v>
                </c:pt>
                <c:pt idx="39">
                  <c:v>41671</c:v>
                </c:pt>
                <c:pt idx="40">
                  <c:v>41699</c:v>
                </c:pt>
                <c:pt idx="41">
                  <c:v>41730</c:v>
                </c:pt>
                <c:pt idx="42">
                  <c:v>41760</c:v>
                </c:pt>
                <c:pt idx="43">
                  <c:v>41791</c:v>
                </c:pt>
                <c:pt idx="44">
                  <c:v>41821</c:v>
                </c:pt>
                <c:pt idx="45">
                  <c:v>41852</c:v>
                </c:pt>
                <c:pt idx="46">
                  <c:v>41883</c:v>
                </c:pt>
                <c:pt idx="47">
                  <c:v>41913</c:v>
                </c:pt>
                <c:pt idx="48">
                  <c:v>41944</c:v>
                </c:pt>
                <c:pt idx="49">
                  <c:v>41974</c:v>
                </c:pt>
                <c:pt idx="50">
                  <c:v>42005</c:v>
                </c:pt>
                <c:pt idx="51">
                  <c:v>42036</c:v>
                </c:pt>
                <c:pt idx="52">
                  <c:v>42064</c:v>
                </c:pt>
                <c:pt idx="53">
                  <c:v>42095</c:v>
                </c:pt>
              </c:numCache>
            </c:numRef>
          </c:cat>
          <c:val>
            <c:numRef>
              <c:extLst>
                <c:ext xmlns:c15="http://schemas.microsoft.com/office/drawing/2012/chart" uri="{02D57815-91ED-43cb-92C2-25804820EDAC}">
                  <c15:fullRef>
                    <c15:sqref>Sheet1!$J$2:$J$52</c15:sqref>
                  </c15:fullRef>
                </c:ext>
              </c:extLst>
              <c:f>Sheet1!$J$3:$J$52</c:f>
              <c:numCache>
                <c:formatCode>General</c:formatCode>
                <c:ptCount val="50"/>
                <c:pt idx="49">
                  <c:v>100</c:v>
                </c:pt>
              </c:numCache>
            </c:numRef>
          </c:val>
          <c:smooth val="0"/>
        </c:ser>
        <c:dLbls>
          <c:showLegendKey val="0"/>
          <c:showVal val="0"/>
          <c:showCatName val="0"/>
          <c:showSerName val="0"/>
          <c:showPercent val="0"/>
          <c:showBubbleSize val="0"/>
        </c:dLbls>
        <c:dropLines>
          <c:spPr>
            <a:ln w="9525" cap="flat" cmpd="sng" algn="ctr">
              <a:solidFill>
                <a:schemeClr val="tx1">
                  <a:lumMod val="95000"/>
                  <a:lumOff val="5000"/>
                </a:schemeClr>
              </a:solidFill>
              <a:round/>
            </a:ln>
            <a:effectLst/>
          </c:spPr>
        </c:dropLines>
        <c:smooth val="0"/>
        <c:axId val="7477144"/>
        <c:axId val="361334896"/>
      </c:lineChart>
      <c:dateAx>
        <c:axId val="7477144"/>
        <c:scaling>
          <c:orientation val="minMax"/>
          <c:max val="42094"/>
        </c:scaling>
        <c:delete val="0"/>
        <c:axPos val="b"/>
        <c:numFmt formatCode="[$-409]mmm\-yy;@" sourceLinked="0"/>
        <c:majorTickMark val="out"/>
        <c:minorTickMark val="none"/>
        <c:tickLblPos val="nextTo"/>
        <c:spPr>
          <a:noFill/>
          <a:ln w="9525" cap="flat" cmpd="sng" algn="ctr">
            <a:solidFill>
              <a:schemeClr val="dk1">
                <a:lumMod val="15000"/>
                <a:lumOff val="85000"/>
              </a:schemeClr>
            </a:solidFill>
            <a:round/>
          </a:ln>
          <a:effectLst/>
        </c:spPr>
        <c:txPr>
          <a:bodyPr rot="-2160000" spcFirstLastPara="1" vertOverflow="ellipsis"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361334896"/>
        <c:crosses val="autoZero"/>
        <c:auto val="1"/>
        <c:lblOffset val="100"/>
        <c:baseTimeUnit val="months"/>
      </c:dateAx>
      <c:valAx>
        <c:axId val="36133489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747714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[OPTN_KPDPP_Match_Runs_CurrentVersion.xls]Sheet4!$B$12</c:f>
              <c:strCache>
                <c:ptCount val="1"/>
                <c:pt idx="0">
                  <c:v>12 MONTH ROLLING AVERAGE%</c:v>
                </c:pt>
              </c:strCache>
            </c:strRef>
          </c:tx>
          <c:spPr>
            <a:ln w="28575" cap="rnd">
              <a:solidFill>
                <a:schemeClr val="tx2">
                  <a:lumMod val="60000"/>
                  <a:lumOff val="40000"/>
                </a:schemeClr>
              </a:solidFill>
              <a:round/>
            </a:ln>
            <a:effectLst/>
          </c:spPr>
          <c:marker>
            <c:symbol val="none"/>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6"/>
              <c:delete val="1"/>
              <c:extLst>
                <c:ext xmlns:c15="http://schemas.microsoft.com/office/drawing/2012/chart" uri="{CE6537A1-D6FC-4f65-9D91-7224C49458BB}"/>
              </c:extLst>
            </c:dLbl>
            <c:dLbl>
              <c:idx val="17"/>
              <c:delete val="1"/>
              <c:extLst>
                <c:ext xmlns:c15="http://schemas.microsoft.com/office/drawing/2012/chart" uri="{CE6537A1-D6FC-4f65-9D91-7224C49458BB}"/>
              </c:extLst>
            </c:dLbl>
            <c:dLbl>
              <c:idx val="19"/>
              <c:delete val="1"/>
              <c:extLst>
                <c:ext xmlns:c15="http://schemas.microsoft.com/office/drawing/2012/chart" uri="{CE6537A1-D6FC-4f65-9D91-7224C49458BB}"/>
              </c:extLst>
            </c:dLbl>
            <c:dLbl>
              <c:idx val="20"/>
              <c:delete val="1"/>
              <c:extLst>
                <c:ext xmlns:c15="http://schemas.microsoft.com/office/drawing/2012/chart" uri="{CE6537A1-D6FC-4f65-9D91-7224C49458BB}"/>
              </c:extLst>
            </c:dLbl>
            <c:dLbl>
              <c:idx val="21"/>
              <c:delete val="1"/>
              <c:extLst>
                <c:ext xmlns:c15="http://schemas.microsoft.com/office/drawing/2012/chart" uri="{CE6537A1-D6FC-4f65-9D91-7224C49458BB}"/>
              </c:extLst>
            </c:dLbl>
            <c:dLbl>
              <c:idx val="23"/>
              <c:delete val="1"/>
              <c:extLst>
                <c:ext xmlns:c15="http://schemas.microsoft.com/office/drawing/2012/chart" uri="{CE6537A1-D6FC-4f65-9D91-7224C49458BB}"/>
              </c:extLst>
            </c:dLbl>
            <c:dLbl>
              <c:idx val="24"/>
              <c:delete val="1"/>
              <c:extLst>
                <c:ext xmlns:c15="http://schemas.microsoft.com/office/drawing/2012/chart" uri="{CE6537A1-D6FC-4f65-9D91-7224C49458BB}"/>
              </c:extLst>
            </c:dLbl>
            <c:dLbl>
              <c:idx val="25"/>
              <c:delete val="1"/>
              <c:extLst>
                <c:ext xmlns:c15="http://schemas.microsoft.com/office/drawing/2012/chart" uri="{CE6537A1-D6FC-4f65-9D91-7224C49458BB}"/>
              </c:extLst>
            </c:dLbl>
            <c:dLbl>
              <c:idx val="28"/>
              <c:delete val="1"/>
              <c:extLst>
                <c:ext xmlns:c15="http://schemas.microsoft.com/office/drawing/2012/chart" uri="{CE6537A1-D6FC-4f65-9D91-7224C49458BB}"/>
              </c:extLst>
            </c:dLbl>
            <c:dLbl>
              <c:idx val="29"/>
              <c:delete val="1"/>
              <c:extLst>
                <c:ext xmlns:c15="http://schemas.microsoft.com/office/drawing/2012/chart" uri="{CE6537A1-D6FC-4f65-9D91-7224C49458BB}"/>
              </c:extLst>
            </c:dLbl>
            <c:dLbl>
              <c:idx val="31"/>
              <c:delete val="1"/>
              <c:extLst>
                <c:ext xmlns:c15="http://schemas.microsoft.com/office/drawing/2012/chart" uri="{CE6537A1-D6FC-4f65-9D91-7224C49458BB}"/>
              </c:extLst>
            </c:dLbl>
            <c:dLbl>
              <c:idx val="32"/>
              <c:delete val="1"/>
              <c:extLst>
                <c:ext xmlns:c15="http://schemas.microsoft.com/office/drawing/2012/chart" uri="{CE6537A1-D6FC-4f65-9D91-7224C49458BB}"/>
              </c:extLst>
            </c:dLbl>
            <c:dLbl>
              <c:idx val="35"/>
              <c:delete val="1"/>
              <c:extLst>
                <c:ext xmlns:c15="http://schemas.microsoft.com/office/drawing/2012/chart" uri="{CE6537A1-D6FC-4f65-9D91-7224C49458BB}"/>
              </c:extLst>
            </c:dLbl>
            <c:dLbl>
              <c:idx val="36"/>
              <c:delete val="1"/>
              <c:extLst>
                <c:ext xmlns:c15="http://schemas.microsoft.com/office/drawing/2012/chart" uri="{CE6537A1-D6FC-4f65-9D91-7224C49458BB}"/>
              </c:extLst>
            </c:dLbl>
            <c:dLbl>
              <c:idx val="37"/>
              <c:tx>
                <c:rich>
                  <a:bodyPr/>
                  <a:lstStyle/>
                  <a:p>
                    <a:fld id="{F6A405EA-4FC1-44A6-A93D-8F496E11095C}" type="VALUE">
                      <a:rPr lang="en-US" b="1">
                        <a:solidFill>
                          <a:srgbClr val="C00000"/>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[OPTN_KPDPP_Match_Runs_CurrentVersion.xls]Sheet4!$A$13:$A$50</c:f>
              <c:strCache>
                <c:ptCount val="38"/>
                <c:pt idx="0">
                  <c:v>SEP2011</c:v>
                </c:pt>
                <c:pt idx="1">
                  <c:v>OCT2011</c:v>
                </c:pt>
                <c:pt idx="2">
                  <c:v>NOV2011</c:v>
                </c:pt>
                <c:pt idx="3">
                  <c:v>DEC2011</c:v>
                </c:pt>
                <c:pt idx="4">
                  <c:v>JAN2012</c:v>
                </c:pt>
                <c:pt idx="5">
                  <c:v>FEB2012</c:v>
                </c:pt>
                <c:pt idx="6">
                  <c:v>MAR2012</c:v>
                </c:pt>
                <c:pt idx="7">
                  <c:v>APR2012</c:v>
                </c:pt>
                <c:pt idx="8">
                  <c:v>MAY2012</c:v>
                </c:pt>
                <c:pt idx="9">
                  <c:v>JUN2012</c:v>
                </c:pt>
                <c:pt idx="10">
                  <c:v>JUL2012</c:v>
                </c:pt>
                <c:pt idx="11">
                  <c:v>AUG2012</c:v>
                </c:pt>
                <c:pt idx="12">
                  <c:v>SEP2012</c:v>
                </c:pt>
                <c:pt idx="13">
                  <c:v>OCT2012</c:v>
                </c:pt>
                <c:pt idx="14">
                  <c:v>NOV2012</c:v>
                </c:pt>
                <c:pt idx="15">
                  <c:v>DEC2012</c:v>
                </c:pt>
                <c:pt idx="16">
                  <c:v>JAN2013</c:v>
                </c:pt>
                <c:pt idx="17">
                  <c:v>FEB2013</c:v>
                </c:pt>
                <c:pt idx="18">
                  <c:v>MAR2013</c:v>
                </c:pt>
                <c:pt idx="19">
                  <c:v>APR2013</c:v>
                </c:pt>
                <c:pt idx="20">
                  <c:v>MAY2013</c:v>
                </c:pt>
                <c:pt idx="21">
                  <c:v>JUN2013</c:v>
                </c:pt>
                <c:pt idx="22">
                  <c:v>JUL2013</c:v>
                </c:pt>
                <c:pt idx="23">
                  <c:v>AUG2013</c:v>
                </c:pt>
                <c:pt idx="24">
                  <c:v>SEP2013</c:v>
                </c:pt>
                <c:pt idx="25">
                  <c:v>OCT2013</c:v>
                </c:pt>
                <c:pt idx="26">
                  <c:v>NOV2013</c:v>
                </c:pt>
                <c:pt idx="27">
                  <c:v>DEC2013</c:v>
                </c:pt>
                <c:pt idx="28">
                  <c:v>JAN2014</c:v>
                </c:pt>
                <c:pt idx="29">
                  <c:v>FEB2014</c:v>
                </c:pt>
                <c:pt idx="30">
                  <c:v>MAR2014</c:v>
                </c:pt>
                <c:pt idx="31">
                  <c:v>APR2014</c:v>
                </c:pt>
                <c:pt idx="32">
                  <c:v>MAY2014</c:v>
                </c:pt>
                <c:pt idx="33">
                  <c:v>JUN2014</c:v>
                </c:pt>
                <c:pt idx="34">
                  <c:v>JUL2014</c:v>
                </c:pt>
                <c:pt idx="35">
                  <c:v>AUG2014</c:v>
                </c:pt>
                <c:pt idx="36">
                  <c:v>SEP2014</c:v>
                </c:pt>
                <c:pt idx="37">
                  <c:v>Total</c:v>
                </c:pt>
              </c:strCache>
            </c:strRef>
          </c:cat>
          <c:val>
            <c:numRef>
              <c:f>[OPTN_KPDPP_Match_Runs_CurrentVersion.xls]Sheet4!$B$13:$B$50</c:f>
              <c:numCache>
                <c:formatCode>0.0%</c:formatCode>
                <c:ptCount val="38"/>
                <c:pt idx="0">
                  <c:v>0.152</c:v>
                </c:pt>
                <c:pt idx="1">
                  <c:v>0.129</c:v>
                </c:pt>
                <c:pt idx="2">
                  <c:v>0.13700000000000001</c:v>
                </c:pt>
                <c:pt idx="3">
                  <c:v>0.13900000000000001</c:v>
                </c:pt>
                <c:pt idx="4">
                  <c:v>0.14399999999999999</c:v>
                </c:pt>
                <c:pt idx="5">
                  <c:v>0.13</c:v>
                </c:pt>
                <c:pt idx="6">
                  <c:v>0.11</c:v>
                </c:pt>
                <c:pt idx="7">
                  <c:v>0.09</c:v>
                </c:pt>
                <c:pt idx="8">
                  <c:v>8.3000000000000004E-2</c:v>
                </c:pt>
                <c:pt idx="9">
                  <c:v>6.3E-2</c:v>
                </c:pt>
                <c:pt idx="10">
                  <c:v>5.2999999999999999E-2</c:v>
                </c:pt>
                <c:pt idx="11">
                  <c:v>3.5000000000000003E-2</c:v>
                </c:pt>
                <c:pt idx="12">
                  <c:v>3.7999999999999999E-2</c:v>
                </c:pt>
                <c:pt idx="13">
                  <c:v>3.4000000000000002E-2</c:v>
                </c:pt>
                <c:pt idx="14">
                  <c:v>3.5000000000000003E-2</c:v>
                </c:pt>
                <c:pt idx="15">
                  <c:v>5.3999999999999999E-2</c:v>
                </c:pt>
                <c:pt idx="16">
                  <c:v>5.3999999999999999E-2</c:v>
                </c:pt>
                <c:pt idx="17">
                  <c:v>5.6000000000000001E-2</c:v>
                </c:pt>
                <c:pt idx="18">
                  <c:v>7.0999999999999994E-2</c:v>
                </c:pt>
                <c:pt idx="19">
                  <c:v>7.0999999999999994E-2</c:v>
                </c:pt>
                <c:pt idx="20">
                  <c:v>7.6999999999999999E-2</c:v>
                </c:pt>
                <c:pt idx="21">
                  <c:v>8.5999999999999993E-2</c:v>
                </c:pt>
                <c:pt idx="22">
                  <c:v>9.4E-2</c:v>
                </c:pt>
                <c:pt idx="23">
                  <c:v>9.6000000000000002E-2</c:v>
                </c:pt>
                <c:pt idx="24">
                  <c:v>0.108</c:v>
                </c:pt>
                <c:pt idx="25">
                  <c:v>0.13100000000000001</c:v>
                </c:pt>
                <c:pt idx="26">
                  <c:v>0.14799999999999999</c:v>
                </c:pt>
                <c:pt idx="27">
                  <c:v>0.126</c:v>
                </c:pt>
                <c:pt idx="28">
                  <c:v>0.122</c:v>
                </c:pt>
                <c:pt idx="29">
                  <c:v>0.11600000000000001</c:v>
                </c:pt>
                <c:pt idx="30">
                  <c:v>9.6000000000000002E-2</c:v>
                </c:pt>
                <c:pt idx="31">
                  <c:v>0.11799999999999999</c:v>
                </c:pt>
                <c:pt idx="32">
                  <c:v>0.122</c:v>
                </c:pt>
                <c:pt idx="33">
                  <c:v>0.124</c:v>
                </c:pt>
                <c:pt idx="34">
                  <c:v>0.106</c:v>
                </c:pt>
                <c:pt idx="35">
                  <c:v>0.10100000000000001</c:v>
                </c:pt>
                <c:pt idx="36">
                  <c:v>9.9000000000000005E-2</c:v>
                </c:pt>
                <c:pt idx="37">
                  <c:v>8.3000000000000004E-2</c:v>
                </c:pt>
              </c:numCache>
            </c:numRef>
          </c:val>
          <c:smooth val="0"/>
        </c:ser>
        <c:ser>
          <c:idx val="1"/>
          <c:order val="1"/>
          <c:tx>
            <c:strRef>
              <c:f>[OPTN_KPDPP_Match_Runs_CurrentVersion.xls]Sheet4!$C$12</c:f>
              <c:strCache>
                <c:ptCount val="1"/>
                <c:pt idx="0">
                  <c:v>OVERALL RATE</c:v>
                </c:pt>
              </c:strCache>
            </c:strRef>
          </c:tx>
          <c:spPr>
            <a:ln w="28575" cap="rnd">
              <a:solidFill>
                <a:srgbClr val="C00000"/>
              </a:solidFill>
              <a:round/>
            </a:ln>
            <a:effectLst/>
          </c:spPr>
          <c:marker>
            <c:symbol val="none"/>
          </c:marker>
          <c:cat>
            <c:strRef>
              <c:f>[OPTN_KPDPP_Match_Runs_CurrentVersion.xls]Sheet4!$A$13:$A$50</c:f>
              <c:strCache>
                <c:ptCount val="38"/>
                <c:pt idx="0">
                  <c:v>SEP2011</c:v>
                </c:pt>
                <c:pt idx="1">
                  <c:v>OCT2011</c:v>
                </c:pt>
                <c:pt idx="2">
                  <c:v>NOV2011</c:v>
                </c:pt>
                <c:pt idx="3">
                  <c:v>DEC2011</c:v>
                </c:pt>
                <c:pt idx="4">
                  <c:v>JAN2012</c:v>
                </c:pt>
                <c:pt idx="5">
                  <c:v>FEB2012</c:v>
                </c:pt>
                <c:pt idx="6">
                  <c:v>MAR2012</c:v>
                </c:pt>
                <c:pt idx="7">
                  <c:v>APR2012</c:v>
                </c:pt>
                <c:pt idx="8">
                  <c:v>MAY2012</c:v>
                </c:pt>
                <c:pt idx="9">
                  <c:v>JUN2012</c:v>
                </c:pt>
                <c:pt idx="10">
                  <c:v>JUL2012</c:v>
                </c:pt>
                <c:pt idx="11">
                  <c:v>AUG2012</c:v>
                </c:pt>
                <c:pt idx="12">
                  <c:v>SEP2012</c:v>
                </c:pt>
                <c:pt idx="13">
                  <c:v>OCT2012</c:v>
                </c:pt>
                <c:pt idx="14">
                  <c:v>NOV2012</c:v>
                </c:pt>
                <c:pt idx="15">
                  <c:v>DEC2012</c:v>
                </c:pt>
                <c:pt idx="16">
                  <c:v>JAN2013</c:v>
                </c:pt>
                <c:pt idx="17">
                  <c:v>FEB2013</c:v>
                </c:pt>
                <c:pt idx="18">
                  <c:v>MAR2013</c:v>
                </c:pt>
                <c:pt idx="19">
                  <c:v>APR2013</c:v>
                </c:pt>
                <c:pt idx="20">
                  <c:v>MAY2013</c:v>
                </c:pt>
                <c:pt idx="21">
                  <c:v>JUN2013</c:v>
                </c:pt>
                <c:pt idx="22">
                  <c:v>JUL2013</c:v>
                </c:pt>
                <c:pt idx="23">
                  <c:v>AUG2013</c:v>
                </c:pt>
                <c:pt idx="24">
                  <c:v>SEP2013</c:v>
                </c:pt>
                <c:pt idx="25">
                  <c:v>OCT2013</c:v>
                </c:pt>
                <c:pt idx="26">
                  <c:v>NOV2013</c:v>
                </c:pt>
                <c:pt idx="27">
                  <c:v>DEC2013</c:v>
                </c:pt>
                <c:pt idx="28">
                  <c:v>JAN2014</c:v>
                </c:pt>
                <c:pt idx="29">
                  <c:v>FEB2014</c:v>
                </c:pt>
                <c:pt idx="30">
                  <c:v>MAR2014</c:v>
                </c:pt>
                <c:pt idx="31">
                  <c:v>APR2014</c:v>
                </c:pt>
                <c:pt idx="32">
                  <c:v>MAY2014</c:v>
                </c:pt>
                <c:pt idx="33">
                  <c:v>JUN2014</c:v>
                </c:pt>
                <c:pt idx="34">
                  <c:v>JUL2014</c:v>
                </c:pt>
                <c:pt idx="35">
                  <c:v>AUG2014</c:v>
                </c:pt>
                <c:pt idx="36">
                  <c:v>SEP2014</c:v>
                </c:pt>
                <c:pt idx="37">
                  <c:v>Total</c:v>
                </c:pt>
              </c:strCache>
            </c:strRef>
          </c:cat>
          <c:val>
            <c:numRef>
              <c:f>[OPTN_KPDPP_Match_Runs_CurrentVersion.xls]Sheet4!$C$13:$C$50</c:f>
              <c:numCache>
                <c:formatCode>0.0%</c:formatCode>
                <c:ptCount val="38"/>
                <c:pt idx="0">
                  <c:v>8.3000000000000004E-2</c:v>
                </c:pt>
                <c:pt idx="1">
                  <c:v>8.3000000000000004E-2</c:v>
                </c:pt>
                <c:pt idx="2">
                  <c:v>8.3000000000000004E-2</c:v>
                </c:pt>
                <c:pt idx="3">
                  <c:v>8.3000000000000004E-2</c:v>
                </c:pt>
                <c:pt idx="4">
                  <c:v>8.3000000000000004E-2</c:v>
                </c:pt>
                <c:pt idx="5">
                  <c:v>8.3000000000000004E-2</c:v>
                </c:pt>
                <c:pt idx="6">
                  <c:v>8.3000000000000004E-2</c:v>
                </c:pt>
                <c:pt idx="7">
                  <c:v>8.3000000000000004E-2</c:v>
                </c:pt>
                <c:pt idx="8">
                  <c:v>8.3000000000000004E-2</c:v>
                </c:pt>
                <c:pt idx="9">
                  <c:v>8.3000000000000004E-2</c:v>
                </c:pt>
                <c:pt idx="10">
                  <c:v>8.3000000000000004E-2</c:v>
                </c:pt>
                <c:pt idx="11">
                  <c:v>8.3000000000000004E-2</c:v>
                </c:pt>
                <c:pt idx="12">
                  <c:v>8.3000000000000004E-2</c:v>
                </c:pt>
                <c:pt idx="13">
                  <c:v>8.3000000000000004E-2</c:v>
                </c:pt>
                <c:pt idx="14">
                  <c:v>8.3000000000000004E-2</c:v>
                </c:pt>
                <c:pt idx="15">
                  <c:v>8.3000000000000004E-2</c:v>
                </c:pt>
                <c:pt idx="16">
                  <c:v>8.3000000000000004E-2</c:v>
                </c:pt>
                <c:pt idx="17">
                  <c:v>8.3000000000000004E-2</c:v>
                </c:pt>
                <c:pt idx="18">
                  <c:v>8.3000000000000004E-2</c:v>
                </c:pt>
                <c:pt idx="19">
                  <c:v>8.3000000000000004E-2</c:v>
                </c:pt>
                <c:pt idx="20">
                  <c:v>8.3000000000000004E-2</c:v>
                </c:pt>
                <c:pt idx="21">
                  <c:v>8.3000000000000004E-2</c:v>
                </c:pt>
                <c:pt idx="22">
                  <c:v>8.3000000000000004E-2</c:v>
                </c:pt>
                <c:pt idx="23">
                  <c:v>8.3000000000000004E-2</c:v>
                </c:pt>
                <c:pt idx="24">
                  <c:v>8.3000000000000004E-2</c:v>
                </c:pt>
                <c:pt idx="25">
                  <c:v>8.3000000000000004E-2</c:v>
                </c:pt>
                <c:pt idx="26">
                  <c:v>8.3000000000000004E-2</c:v>
                </c:pt>
                <c:pt idx="27">
                  <c:v>8.3000000000000004E-2</c:v>
                </c:pt>
                <c:pt idx="28">
                  <c:v>8.3000000000000004E-2</c:v>
                </c:pt>
                <c:pt idx="29">
                  <c:v>8.3000000000000004E-2</c:v>
                </c:pt>
                <c:pt idx="30">
                  <c:v>8.3000000000000004E-2</c:v>
                </c:pt>
                <c:pt idx="31">
                  <c:v>8.3000000000000004E-2</c:v>
                </c:pt>
                <c:pt idx="32">
                  <c:v>8.3000000000000004E-2</c:v>
                </c:pt>
                <c:pt idx="33">
                  <c:v>8.3000000000000004E-2</c:v>
                </c:pt>
                <c:pt idx="34">
                  <c:v>8.3000000000000004E-2</c:v>
                </c:pt>
                <c:pt idx="35">
                  <c:v>8.3000000000000004E-2</c:v>
                </c:pt>
                <c:pt idx="36">
                  <c:v>8.3000000000000004E-2</c:v>
                </c:pt>
              </c:numCache>
            </c:numRef>
          </c:val>
          <c:smooth val="0"/>
        </c:ser>
        <c:dLbls>
          <c:showLegendKey val="0"/>
          <c:showVal val="0"/>
          <c:showCatName val="0"/>
          <c:showSerName val="0"/>
          <c:showPercent val="0"/>
          <c:showBubbleSize val="0"/>
        </c:dLbls>
        <c:smooth val="0"/>
        <c:axId val="361523056"/>
        <c:axId val="7206672"/>
      </c:lineChart>
      <c:catAx>
        <c:axId val="36152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206672"/>
        <c:crosses val="autoZero"/>
        <c:auto val="1"/>
        <c:lblAlgn val="ctr"/>
        <c:lblOffset val="100"/>
        <c:noMultiLvlLbl val="0"/>
      </c:catAx>
      <c:valAx>
        <c:axId val="72066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61523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[1]Sheet2!$A$1:$A$4</c:f>
              <c:strCache>
                <c:ptCount val="4"/>
                <c:pt idx="0">
                  <c:v>Other</c:v>
                </c:pt>
                <c:pt idx="1">
                  <c:v>Candidate-related</c:v>
                </c:pt>
                <c:pt idx="2">
                  <c:v>Crossmatch-related</c:v>
                </c:pt>
                <c:pt idx="3">
                  <c:v>Donor-related</c:v>
                </c:pt>
              </c:strCache>
            </c:strRef>
          </c:cat>
          <c:val>
            <c:numRef>
              <c:f>[1]Sheet2!$B$1:$B$4</c:f>
              <c:numCache>
                <c:formatCode>0.0%</c:formatCode>
                <c:ptCount val="4"/>
                <c:pt idx="0">
                  <c:v>0.13800000000000001</c:v>
                </c:pt>
                <c:pt idx="1">
                  <c:v>0.219</c:v>
                </c:pt>
                <c:pt idx="2">
                  <c:v>0.32600000000000001</c:v>
                </c:pt>
                <c:pt idx="3">
                  <c:v>0.34399999999999997</c:v>
                </c:pt>
              </c:numCache>
            </c:numRef>
          </c:val>
        </c:ser>
        <c:dLbls>
          <c:showLegendKey val="0"/>
          <c:showVal val="0"/>
          <c:showCatName val="0"/>
          <c:showSerName val="0"/>
          <c:showPercent val="0"/>
          <c:showBubbleSize val="0"/>
        </c:dLbls>
        <c:gapWidth val="182"/>
        <c:axId val="360977576"/>
        <c:axId val="360977968"/>
      </c:barChart>
      <c:catAx>
        <c:axId val="360977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60977968"/>
        <c:crosses val="autoZero"/>
        <c:auto val="1"/>
        <c:lblAlgn val="ctr"/>
        <c:lblOffset val="100"/>
        <c:noMultiLvlLbl val="0"/>
      </c:catAx>
      <c:valAx>
        <c:axId val="360977968"/>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360977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27404296892777"/>
          <c:y val="4.7877689910672601E-2"/>
          <c:w val="0.5411407559561916"/>
          <c:h val="0.82138588242924626"/>
        </c:manualLayout>
      </c:layout>
      <c:pieChart>
        <c:varyColors val="1"/>
        <c:ser>
          <c:idx val="0"/>
          <c:order val="0"/>
          <c:tx>
            <c:strRef>
              <c:f>Sheet3!$C$2</c:f>
              <c:strCache>
                <c:ptCount val="1"/>
                <c:pt idx="0">
                  <c:v>%</c:v>
                </c:pt>
              </c:strCache>
            </c:strRef>
          </c:tx>
          <c:dPt>
            <c:idx val="0"/>
            <c:bubble3D val="0"/>
            <c:spPr>
              <a:solidFill>
                <a:schemeClr val="tx2">
                  <a:lumMod val="60000"/>
                  <a:lumOff val="40000"/>
                </a:schemeClr>
              </a:solidFill>
              <a:ln w="19050">
                <a:solidFill>
                  <a:schemeClr val="lt1"/>
                </a:solidFill>
              </a:ln>
              <a:effectLst/>
            </c:spPr>
          </c:dPt>
          <c:dPt>
            <c:idx val="1"/>
            <c:bubble3D val="0"/>
            <c:spPr>
              <a:solidFill>
                <a:srgbClr val="C00000"/>
              </a:solidFill>
              <a:ln w="19050">
                <a:solidFill>
                  <a:schemeClr val="lt1"/>
                </a:solidFill>
              </a:ln>
              <a:effectLst/>
            </c:spPr>
          </c:dPt>
          <c:dLbls>
            <c:dLbl>
              <c:idx val="1"/>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Sheet3!$B$3:$B$4</c:f>
              <c:strCache>
                <c:ptCount val="2"/>
                <c:pt idx="0">
                  <c:v>Positive Virtual Crossmatch</c:v>
                </c:pt>
                <c:pt idx="1">
                  <c:v>Positive Physical Crossmatch</c:v>
                </c:pt>
              </c:strCache>
            </c:strRef>
          </c:cat>
          <c:val>
            <c:numRef>
              <c:f>Sheet3!$C$3:$C$4</c:f>
              <c:numCache>
                <c:formatCode>0.0%</c:formatCode>
                <c:ptCount val="2"/>
                <c:pt idx="0">
                  <c:v>0.65384615384615385</c:v>
                </c:pt>
                <c:pt idx="1">
                  <c:v>0.34615384615384615</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l"/>
      <c:layout>
        <c:manualLayout>
          <c:xMode val="edge"/>
          <c:yMode val="edge"/>
          <c:x val="2.6381880960110664E-2"/>
          <c:y val="0.69209247864103995"/>
          <c:w val="0.28337838972208651"/>
          <c:h val="0.28841134777086391"/>
        </c:manualLayout>
      </c:layout>
      <c:overlay val="1"/>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dirty="0"/>
              <a:t>Percentage</a:t>
            </a:r>
            <a:r>
              <a:rPr lang="en-US" sz="2000" baseline="0" dirty="0"/>
              <a:t> of </a:t>
            </a:r>
            <a:r>
              <a:rPr lang="en-US" sz="2000" baseline="0" dirty="0" err="1"/>
              <a:t>crossmatch</a:t>
            </a:r>
            <a:r>
              <a:rPr lang="en-US" sz="2000" baseline="0" dirty="0"/>
              <a:t> related declines with </a:t>
            </a:r>
            <a:r>
              <a:rPr lang="en-US" sz="2000" baseline="0" dirty="0" smtClean="0"/>
              <a:t>and </a:t>
            </a:r>
            <a:r>
              <a:rPr lang="en-US" sz="2000" baseline="0" dirty="0"/>
              <a:t>without follow up</a:t>
            </a:r>
            <a:endParaRPr lang="en-US" sz="2000" dirty="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spPr>
            <a:ln>
              <a:solidFill>
                <a:srgbClr val="C00000"/>
              </a:solidFill>
            </a:ln>
          </c:spPr>
          <c:dPt>
            <c:idx val="0"/>
            <c:bubble3D val="0"/>
            <c:spPr>
              <a:solidFill>
                <a:srgbClr val="C00000"/>
              </a:solidFill>
              <a:ln w="19050">
                <a:solidFill>
                  <a:srgbClr val="C00000"/>
                </a:solidFill>
              </a:ln>
              <a:effectLst/>
            </c:spPr>
          </c:dPt>
          <c:dPt>
            <c:idx val="1"/>
            <c:bubble3D val="0"/>
            <c:spPr>
              <a:solidFill>
                <a:schemeClr val="tx2">
                  <a:lumMod val="60000"/>
                  <a:lumOff val="40000"/>
                </a:schemeClr>
              </a:solidFill>
              <a:ln w="19050">
                <a:solidFill>
                  <a:schemeClr val="tx2">
                    <a:lumMod val="60000"/>
                    <a:lumOff val="40000"/>
                  </a:schemeClr>
                </a:solidFill>
              </a:ln>
              <a:effectLst/>
            </c:spPr>
          </c:dPt>
          <c:dLbls>
            <c:dLbl>
              <c:idx val="1"/>
              <c:layout>
                <c:manualLayout>
                  <c:x val="0.163617990209805"/>
                  <c:y val="-0.10221092728687249"/>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Sheet1!$F$175:$G$175</c:f>
              <c:strCache>
                <c:ptCount val="2"/>
                <c:pt idx="0">
                  <c:v>Follow up</c:v>
                </c:pt>
                <c:pt idx="1">
                  <c:v>No follow up</c:v>
                </c:pt>
              </c:strCache>
            </c:strRef>
          </c:cat>
          <c:val>
            <c:numRef>
              <c:f>Sheet1!$F$176:$G$176</c:f>
              <c:numCache>
                <c:formatCode>0.0%</c:formatCode>
                <c:ptCount val="2"/>
                <c:pt idx="0">
                  <c:v>0.38461538461538464</c:v>
                </c:pt>
                <c:pt idx="1">
                  <c:v>0.61538461538461542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0" i="0" baseline="0" dirty="0">
                <a:effectLst/>
              </a:rPr>
              <a:t>Percentage of follow up related to </a:t>
            </a:r>
            <a:r>
              <a:rPr lang="en-US" sz="2000" b="0" i="0" baseline="0" dirty="0" smtClean="0">
                <a:effectLst/>
              </a:rPr>
              <a:t>DP/DQ </a:t>
            </a:r>
            <a:r>
              <a:rPr lang="en-US" sz="2000" b="0" i="0" baseline="0" dirty="0">
                <a:effectLst/>
              </a:rPr>
              <a:t>versus all other </a:t>
            </a:r>
            <a:r>
              <a:rPr lang="en-US" sz="2000" b="0" i="0" baseline="0" dirty="0" err="1">
                <a:effectLst/>
              </a:rPr>
              <a:t>unacceptables</a:t>
            </a:r>
            <a:endParaRPr lang="en-US" sz="2000" dirty="0">
              <a:effectLst/>
            </a:endParaRPr>
          </a:p>
        </c:rich>
      </c:tx>
      <c:layout>
        <c:manualLayout>
          <c:xMode val="edge"/>
          <c:yMode val="edge"/>
          <c:x val="0.14995122484689413"/>
          <c:y val="4.1666666666666664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37381860918895"/>
          <c:y val="0.2701467393315215"/>
          <c:w val="0.58361930305005072"/>
          <c:h val="0.64774596036739929"/>
        </c:manualLayout>
      </c:layout>
      <c:pieChart>
        <c:varyColors val="1"/>
        <c:ser>
          <c:idx val="0"/>
          <c:order val="0"/>
          <c:spPr>
            <a:solidFill>
              <a:schemeClr val="tx2">
                <a:lumMod val="60000"/>
                <a:lumOff val="40000"/>
              </a:schemeClr>
            </a:solidFill>
            <a:ln>
              <a:solidFill>
                <a:schemeClr val="tx2">
                  <a:lumMod val="60000"/>
                  <a:lumOff val="40000"/>
                </a:schemeClr>
              </a:solidFill>
            </a:ln>
          </c:spPr>
          <c:dPt>
            <c:idx val="0"/>
            <c:bubble3D val="0"/>
            <c:spPr>
              <a:solidFill>
                <a:srgbClr val="C00000"/>
              </a:solidFill>
              <a:ln w="19050">
                <a:solidFill>
                  <a:srgbClr val="C00000"/>
                </a:solidFill>
              </a:ln>
              <a:effectLst/>
            </c:spPr>
          </c:dPt>
          <c:dPt>
            <c:idx val="1"/>
            <c:bubble3D val="0"/>
            <c:spPr>
              <a:solidFill>
                <a:schemeClr val="tx2">
                  <a:lumMod val="60000"/>
                  <a:lumOff val="40000"/>
                </a:schemeClr>
              </a:solidFill>
              <a:ln w="19050">
                <a:solidFill>
                  <a:schemeClr val="tx2">
                    <a:lumMod val="60000"/>
                    <a:lumOff val="40000"/>
                  </a:schemeClr>
                </a:solid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1"/>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Sheet1!$D$226:$E$226</c:f>
              <c:strCache>
                <c:ptCount val="2"/>
                <c:pt idx="0">
                  <c:v>DPB/DQA/DQB unacceptables</c:v>
                </c:pt>
                <c:pt idx="1">
                  <c:v>Others</c:v>
                </c:pt>
              </c:strCache>
            </c:strRef>
          </c:cat>
          <c:val>
            <c:numRef>
              <c:f>Sheet1!$D$227:$E$227</c:f>
              <c:numCache>
                <c:formatCode>0.0%</c:formatCode>
                <c:ptCount val="2"/>
                <c:pt idx="0">
                  <c:v>0.6</c:v>
                </c:pt>
                <c:pt idx="1">
                  <c:v>0.4</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tx2">
                <a:lumMod val="60000"/>
                <a:lumOff val="40000"/>
              </a:schemeClr>
            </a:solidFill>
            <a:ln>
              <a:solidFill>
                <a:schemeClr val="bg2">
                  <a:lumMod val="7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Sheet3!$B$21:$B$26</c:f>
              <c:strCache>
                <c:ptCount val="6"/>
                <c:pt idx="0">
                  <c:v>Matched donor age</c:v>
                </c:pt>
                <c:pt idx="1">
                  <c:v>Matched donor medical history</c:v>
                </c:pt>
                <c:pt idx="2">
                  <c:v>Matched donor height/weight/BMI</c:v>
                </c:pt>
                <c:pt idx="3">
                  <c:v>Paired donor declined to donate</c:v>
                </c:pt>
                <c:pt idx="4">
                  <c:v>Matched donor vessels</c:v>
                </c:pt>
                <c:pt idx="5">
                  <c:v>Other matched donor related reason</c:v>
                </c:pt>
              </c:strCache>
            </c:strRef>
          </c:cat>
          <c:val>
            <c:numRef>
              <c:f>Sheet3!$C$21:$C$26</c:f>
              <c:numCache>
                <c:formatCode>0.0%</c:formatCode>
                <c:ptCount val="6"/>
                <c:pt idx="0">
                  <c:v>0.35294117647058826</c:v>
                </c:pt>
                <c:pt idx="1">
                  <c:v>0.31372549019607843</c:v>
                </c:pt>
                <c:pt idx="2">
                  <c:v>0.13725490196078433</c:v>
                </c:pt>
                <c:pt idx="3">
                  <c:v>9.8039215686274508E-2</c:v>
                </c:pt>
                <c:pt idx="4">
                  <c:v>9.8039215686274508E-2</c:v>
                </c:pt>
                <c:pt idx="5">
                  <c:v>0.17647058823529413</c:v>
                </c:pt>
              </c:numCache>
            </c:numRef>
          </c:val>
        </c:ser>
        <c:dLbls>
          <c:showLegendKey val="0"/>
          <c:showVal val="0"/>
          <c:showCatName val="0"/>
          <c:showSerName val="0"/>
          <c:showPercent val="0"/>
          <c:showBubbleSize val="0"/>
        </c:dLbls>
        <c:gapWidth val="182"/>
        <c:axId val="360979928"/>
        <c:axId val="360980320"/>
      </c:barChart>
      <c:catAx>
        <c:axId val="36097992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60980320"/>
        <c:crosses val="autoZero"/>
        <c:auto val="1"/>
        <c:lblAlgn val="ctr"/>
        <c:lblOffset val="100"/>
        <c:noMultiLvlLbl val="0"/>
      </c:catAx>
      <c:valAx>
        <c:axId val="360980320"/>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360979928"/>
        <c:crosses val="max"/>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'[Copy of KPD refusal reasons 2014.xlsx]Sheet3'!$B$8:$B$11</c:f>
              <c:strCache>
                <c:ptCount val="4"/>
                <c:pt idx="0">
                  <c:v>Cand. in other KPD program pending match</c:v>
                </c:pt>
                <c:pt idx="1">
                  <c:v>Cand. transplanted or offer in progress</c:v>
                </c:pt>
                <c:pt idx="2">
                  <c:v>Candidate ill, unsuitable, or unavailable</c:v>
                </c:pt>
                <c:pt idx="3">
                  <c:v>Other candidate related reason</c:v>
                </c:pt>
              </c:strCache>
            </c:strRef>
          </c:cat>
          <c:val>
            <c:numRef>
              <c:f>'[Copy of KPD refusal reasons 2014.xlsx]Sheet3'!$C$8:$C$11</c:f>
              <c:numCache>
                <c:formatCode>0.0%</c:formatCode>
                <c:ptCount val="4"/>
                <c:pt idx="0">
                  <c:v>0.43243243243243246</c:v>
                </c:pt>
                <c:pt idx="1">
                  <c:v>0.32432432432432434</c:v>
                </c:pt>
                <c:pt idx="2">
                  <c:v>0.16216216216216217</c:v>
                </c:pt>
                <c:pt idx="3">
                  <c:v>8.1081081081081086E-2</c:v>
                </c:pt>
              </c:numCache>
            </c:numRef>
          </c:val>
        </c:ser>
        <c:dLbls>
          <c:showLegendKey val="0"/>
          <c:showVal val="0"/>
          <c:showCatName val="0"/>
          <c:showSerName val="0"/>
          <c:showPercent val="0"/>
          <c:showBubbleSize val="0"/>
        </c:dLbls>
        <c:gapWidth val="182"/>
        <c:axId val="362630072"/>
        <c:axId val="362630464"/>
      </c:barChart>
      <c:catAx>
        <c:axId val="3626300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362630464"/>
        <c:crosses val="autoZero"/>
        <c:auto val="1"/>
        <c:lblAlgn val="ctr"/>
        <c:lblOffset val="100"/>
        <c:noMultiLvlLbl val="0"/>
      </c:catAx>
      <c:valAx>
        <c:axId val="362630464"/>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362630072"/>
        <c:crosses val="max"/>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4BF3CE-9D8A-4EA2-839E-0EC8B1B078C1}" type="datetimeFigureOut">
              <a:rPr lang="en-US" smtClean="0"/>
              <a:t>5/14/2015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7786F6-BCAF-4731-A33F-17C73343D41A}" type="slidenum">
              <a:rPr lang="en-US" smtClean="0"/>
              <a:t>‹#›</a:t>
            </a:fld>
            <a:endParaRPr lang="en-US"/>
          </a:p>
        </p:txBody>
      </p:sp>
    </p:spTree>
    <p:extLst>
      <p:ext uri="{BB962C8B-B14F-4D97-AF65-F5344CB8AC3E}">
        <p14:creationId xmlns:p14="http://schemas.microsoft.com/office/powerpoint/2010/main" val="4199319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work was supported by HRSA under the OPTN contract specified here, though the content is solely the responsibility of the authors.  </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36DB2E-F2D7-441B-BFAF-D7CDC1876E0B}" type="slidenum">
              <a:rPr lang="en-US" altLang="en-US"/>
              <a:pPr eaLnBrk="1" hangingPunct="1"/>
              <a:t>3</a:t>
            </a:fld>
            <a:endParaRPr lang="en-US" altLang="en-US"/>
          </a:p>
        </p:txBody>
      </p:sp>
    </p:spTree>
    <p:extLst>
      <p:ext uri="{BB962C8B-B14F-4D97-AF65-F5344CB8AC3E}">
        <p14:creationId xmlns:p14="http://schemas.microsoft.com/office/powerpoint/2010/main" val="1765036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major Donor</a:t>
            </a:r>
            <a:r>
              <a:rPr lang="en-US" baseline="0" dirty="0" smtClean="0"/>
              <a:t> related refusals were due to donor size, age, and medical history. </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13</a:t>
            </a:fld>
            <a:endParaRPr lang="en-US"/>
          </a:p>
        </p:txBody>
      </p:sp>
    </p:spTree>
    <p:extLst>
      <p:ext uri="{BB962C8B-B14F-4D97-AF65-F5344CB8AC3E}">
        <p14:creationId xmlns:p14="http://schemas.microsoft.com/office/powerpoint/2010/main" val="4120399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 75% of the candidate related refusal were due to either the candidate had</a:t>
            </a:r>
            <a:r>
              <a:rPr lang="en-US" baseline="0" dirty="0" smtClean="0"/>
              <a:t> accepted a match offer in a competing exchange program or they were in the process of being transplanted with a another donor, either living or deceased</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14</a:t>
            </a:fld>
            <a:endParaRPr lang="en-US"/>
          </a:p>
        </p:txBody>
      </p:sp>
    </p:spTree>
    <p:extLst>
      <p:ext uri="{BB962C8B-B14F-4D97-AF65-F5344CB8AC3E}">
        <p14:creationId xmlns:p14="http://schemas.microsoft.com/office/powerpoint/2010/main" val="1614605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through more deliberate use of offer acceptance criteria - when entering donor and candidate pairs be realistic about the maximum donor age and BMI you are willing to accept on a donor. Now, we understand that sometimes it is not just the age or BMI but maybe a combination of different factors, which the computer can’t account for. That is one reason why we developed the donor pre-select, where transplant hospitals can pre-accept or pre-refuse donors who could potentially match with their candidates. The donor pre-select is updated in real time as donors and candidates are entered, so completing the pre-select prior to each match run is ideal, we understand that coordinators are busy, so if it can be completed at least one a week, entering all donor antigens and updated candidate unacceptable every 90 days would also decreased refusals. In Nov 2014 the BOD passed policy 13.5 to require these two things. Expected date of programming is end of this year. </a:t>
            </a:r>
            <a:r>
              <a:rPr lang="en-US" dirty="0" smtClean="0"/>
              <a:t>Finally,</a:t>
            </a:r>
            <a:r>
              <a:rPr lang="en-US" baseline="0" dirty="0" smtClean="0"/>
              <a:t> the KPD WG is investigating changes to changes to the optimization algorithm that will increase match success rate, such as failure aware matching</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15</a:t>
            </a:fld>
            <a:endParaRPr lang="en-US"/>
          </a:p>
        </p:txBody>
      </p:sp>
    </p:spTree>
    <p:extLst>
      <p:ext uri="{BB962C8B-B14F-4D97-AF65-F5344CB8AC3E}">
        <p14:creationId xmlns:p14="http://schemas.microsoft.com/office/powerpoint/2010/main" val="2471834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through more deliberate use of offer acceptance criteria - when entering donor and candidate pairs be realistic about the maximum donor age and BMI you are willing to accept on a donor. Now, we understand that sometimes it is not just the age or BMI but maybe a combination of different factors, which the computer can’t account for. That is one reason why we developed the donor pre-select, where transplant hospitals can pre-accept or pre-refuse donors who could potentially match with their candidates. The donor pre-select is updated in real time as donors and candidates are entered, so completing the pre-select prior to each match run is ideal, we understand that coordinators are busy, so if it can be completed at least one a week, entering all donor antigens and updated candidate unacceptable every 90 days would also decreased refusals. In Nov 2014 the BOD passed policy 13.5 to require these two things. Expected date of programming is end of this year. </a:t>
            </a:r>
            <a:r>
              <a:rPr lang="en-US" dirty="0" smtClean="0"/>
              <a:t>Finally,</a:t>
            </a:r>
            <a:r>
              <a:rPr lang="en-US" baseline="0" dirty="0" smtClean="0"/>
              <a:t> the KPD WG is investigating changes to changes to the optimization algorithm that will increase match success rate, such as failure aware matching</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16</a:t>
            </a:fld>
            <a:endParaRPr lang="en-US"/>
          </a:p>
        </p:txBody>
      </p:sp>
    </p:spTree>
    <p:extLst>
      <p:ext uri="{BB962C8B-B14F-4D97-AF65-F5344CB8AC3E}">
        <p14:creationId xmlns:p14="http://schemas.microsoft.com/office/powerpoint/2010/main" val="771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through more deliberate use of offer acceptance criteria - when entering donor and candidate pairs be realistic about the maximum donor age and BMI you are willing to accept on a donor. Now, we understand that sometimes it is not just the age or BMI but maybe a combination of different factors, which the computer can’t account for. That is one reason why we developed the donor pre-select, where transplant hospitals can pre-accept or pre-refuse donors who could potentially match with their candidates. The donor pre-select is updated in real time as donors and candidates are entered, so completing the pre-select prior to each match run is ideal, we understand that coordinators are busy, so if it can be completed at least one a week, entering all donor antigens and updated candidate unacceptable every 90 days would also decreased refusals. In Nov 2014 the BOD passed policy 13.5 to require these two things. Expected date of programming is end of this year. </a:t>
            </a:r>
            <a:r>
              <a:rPr lang="en-US" dirty="0" smtClean="0"/>
              <a:t>Finally,</a:t>
            </a:r>
            <a:r>
              <a:rPr lang="en-US" baseline="0" dirty="0" smtClean="0"/>
              <a:t> the KPD WG is investigating changes to changes to the optimization algorithm that will increase match success rate, such as failure aware matching</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17</a:t>
            </a:fld>
            <a:endParaRPr lang="en-US"/>
          </a:p>
        </p:txBody>
      </p:sp>
    </p:spTree>
    <p:extLst>
      <p:ext uri="{BB962C8B-B14F-4D97-AF65-F5344CB8AC3E}">
        <p14:creationId xmlns:p14="http://schemas.microsoft.com/office/powerpoint/2010/main" val="2159188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summary there are 3 major</a:t>
            </a:r>
            <a:r>
              <a:rPr lang="en-US" baseline="0" dirty="0" smtClean="0"/>
              <a:t> categories of match failures: related to either </a:t>
            </a:r>
            <a:r>
              <a:rPr lang="en-US" baseline="0" dirty="0" err="1" smtClean="0"/>
              <a:t>crossmatch</a:t>
            </a:r>
            <a:r>
              <a:rPr lang="en-US" baseline="0" dirty="0" smtClean="0"/>
              <a:t>, donor, or candidate issues. Strategies for improving our match success rate depends on UNOS implementing new policy, processes, algorithms and tools for better matching and we also need the help of transplant hospitals to effective utilize the tools we create. </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18</a:t>
            </a:fld>
            <a:endParaRPr lang="en-US"/>
          </a:p>
        </p:txBody>
      </p:sp>
    </p:spTree>
    <p:extLst>
      <p:ext uri="{BB962C8B-B14F-4D97-AF65-F5344CB8AC3E}">
        <p14:creationId xmlns:p14="http://schemas.microsoft.com/office/powerpoint/2010/main" val="1630234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The OPTN KPDPP began</a:t>
            </a:r>
            <a:r>
              <a:rPr lang="en-US" baseline="0" dirty="0" smtClean="0"/>
              <a:t> running matches in Oct of 2010; the algorithm searches for 2,way, 3way and chain exchanges. The # of pairs entered, matches found and transplants continues to grow, however, the match success rate remains low at around 8.3%. Match success rate is defined as the percentage of matches offered that continue on to donation and transplant. UNOS and the KPD Workgroup have been and are continuing to explore opportunities to improve the match success rate and increase transplants </a:t>
            </a:r>
            <a:endParaRPr lang="en-US" dirty="0"/>
          </a:p>
        </p:txBody>
      </p:sp>
      <p:sp>
        <p:nvSpPr>
          <p:cNvPr id="4" name="Slide Number Placeholder 3"/>
          <p:cNvSpPr>
            <a:spLocks noGrp="1"/>
          </p:cNvSpPr>
          <p:nvPr>
            <p:ph type="sldNum" sz="quarter" idx="10"/>
          </p:nvPr>
        </p:nvSpPr>
        <p:spPr/>
        <p:txBody>
          <a:bodyPr/>
          <a:lstStyle/>
          <a:p>
            <a:fld id="{7327FEE7-675B-495D-91F6-ACCD29E85BAC}" type="slidenum">
              <a:rPr lang="en-US" smtClean="0"/>
              <a:t>4</a:t>
            </a:fld>
            <a:endParaRPr lang="en-US"/>
          </a:p>
        </p:txBody>
      </p:sp>
    </p:spTree>
    <p:extLst>
      <p:ext uri="{BB962C8B-B14F-4D97-AF65-F5344CB8AC3E}">
        <p14:creationId xmlns:p14="http://schemas.microsoft.com/office/powerpoint/2010/main" val="3639808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136 transplants through March 2015.</a:t>
            </a:r>
          </a:p>
          <a:p>
            <a:endParaRPr lang="en-US" dirty="0" smtClean="0"/>
          </a:p>
          <a:p>
            <a:r>
              <a:rPr lang="en-US" dirty="0" smtClean="0"/>
              <a:t>Slope change in early 2013.</a:t>
            </a:r>
            <a:endParaRPr lang="en-US" dirty="0"/>
          </a:p>
        </p:txBody>
      </p:sp>
      <p:sp>
        <p:nvSpPr>
          <p:cNvPr id="4" name="Slide Number Placeholder 3"/>
          <p:cNvSpPr>
            <a:spLocks noGrp="1"/>
          </p:cNvSpPr>
          <p:nvPr>
            <p:ph type="sldNum" sz="quarter" idx="10"/>
          </p:nvPr>
        </p:nvSpPr>
        <p:spPr/>
        <p:txBody>
          <a:bodyPr/>
          <a:lstStyle/>
          <a:p>
            <a:fld id="{20A7990B-77BF-4B19-8FC6-CF8A97AD9614}" type="slidenum">
              <a:rPr lang="en-US" smtClean="0"/>
              <a:t>5</a:t>
            </a:fld>
            <a:endParaRPr lang="en-US"/>
          </a:p>
        </p:txBody>
      </p:sp>
    </p:spTree>
    <p:extLst>
      <p:ext uri="{BB962C8B-B14F-4D97-AF65-F5344CB8AC3E}">
        <p14:creationId xmlns:p14="http://schemas.microsoft.com/office/powerpoint/2010/main" val="1082421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slides shows that rolling 12 month average</a:t>
            </a:r>
            <a:r>
              <a:rPr lang="en-US" baseline="0" dirty="0" smtClean="0"/>
              <a:t> </a:t>
            </a:r>
            <a:r>
              <a:rPr lang="en-US" dirty="0" smtClean="0"/>
              <a:t>match success rates have been historically</a:t>
            </a:r>
            <a:r>
              <a:rPr lang="en-US" baseline="0" dirty="0" smtClean="0"/>
              <a:t> low with a total success rate of 8.3%,. Clearly we have an opportunity for improvement here.  Dip and increase due to shorter chains, donor pre-select requirement for 90%+</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6</a:t>
            </a:fld>
            <a:endParaRPr lang="en-US"/>
          </a:p>
        </p:txBody>
      </p:sp>
    </p:spTree>
    <p:extLst>
      <p:ext uri="{BB962C8B-B14F-4D97-AF65-F5344CB8AC3E}">
        <p14:creationId xmlns:p14="http://schemas.microsoft.com/office/powerpoint/2010/main" val="786383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opposite</a:t>
            </a:r>
            <a:r>
              <a:rPr lang="en-US" baseline="0" dirty="0" smtClean="0"/>
              <a:t> of match success is match failure. </a:t>
            </a:r>
            <a:r>
              <a:rPr lang="en-US" dirty="0" smtClean="0"/>
              <a:t>Looking at OPTN data from Jan 2014 through Sept 2014</a:t>
            </a:r>
            <a:r>
              <a:rPr lang="en-US" baseline="0" dirty="0" smtClean="0"/>
              <a:t> and analyzed the 332 match offers failures those matches that did not results in transplant. Some failed matches were refused for more than one reason, therefore the percentages do not add up to 100% and we excluded matches that were repaired from the analysis. (385 total matches found)</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7</a:t>
            </a:fld>
            <a:endParaRPr lang="en-US"/>
          </a:p>
        </p:txBody>
      </p:sp>
    </p:spTree>
    <p:extLst>
      <p:ext uri="{BB962C8B-B14F-4D97-AF65-F5344CB8AC3E}">
        <p14:creationId xmlns:p14="http://schemas.microsoft.com/office/powerpoint/2010/main" val="552103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2 types</a:t>
            </a:r>
            <a:r>
              <a:rPr lang="en-US" baseline="0" dirty="0" smtClean="0"/>
              <a:t> of refusals. Accepted but exchange fell through and actual refusals. You can see in this example that recipient 2 has accepted their match in this 2-way exchange, but since recipient refused their match, the entire exchange must be terminated. So recipient 2’s refusal reason is accepted but exchange fell through. 52% of the failed matches in the OPTN KPDPP are this type of refusal. </a:t>
            </a:r>
            <a:r>
              <a:rPr lang="en-US" dirty="0" smtClean="0"/>
              <a:t>The remaining</a:t>
            </a:r>
            <a:r>
              <a:rPr lang="en-US" baseline="0" dirty="0" smtClean="0"/>
              <a:t> </a:t>
            </a:r>
            <a:r>
              <a:rPr lang="en-US" dirty="0" smtClean="0"/>
              <a:t>48% of failed matches are actual refusals such as recipient 1</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8</a:t>
            </a:fld>
            <a:endParaRPr lang="en-US"/>
          </a:p>
        </p:txBody>
      </p:sp>
    </p:spTree>
    <p:extLst>
      <p:ext uri="{BB962C8B-B14F-4D97-AF65-F5344CB8AC3E}">
        <p14:creationId xmlns:p14="http://schemas.microsoft.com/office/powerpoint/2010/main" val="4047756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actual refusals can be broken down into</a:t>
            </a:r>
            <a:r>
              <a:rPr lang="en-US" baseline="0" dirty="0" smtClean="0"/>
              <a:t> 4 major categories: </a:t>
            </a:r>
            <a:r>
              <a:rPr lang="en-US" dirty="0" smtClean="0"/>
              <a:t>The other 48% are actual refusals such as recipient 1. Donor related </a:t>
            </a:r>
            <a:r>
              <a:rPr lang="en-US" baseline="0" dirty="0" smtClean="0"/>
              <a:t>issues comprised were the most common reason from refusal at 34.4, with </a:t>
            </a:r>
            <a:r>
              <a:rPr lang="en-US" baseline="0" dirty="0" err="1" smtClean="0"/>
              <a:t>crossmatch</a:t>
            </a:r>
            <a:r>
              <a:rPr lang="en-US" baseline="0" dirty="0" smtClean="0"/>
              <a:t> related close behind at 32.6%, candidate related reason comprised 22% and the remaining 13.8% were various other reasons (A lot can be put into either donor or candidate related reasons). </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10</a:t>
            </a:fld>
            <a:endParaRPr lang="en-US"/>
          </a:p>
        </p:txBody>
      </p:sp>
    </p:spTree>
    <p:extLst>
      <p:ext uri="{BB962C8B-B14F-4D97-AF65-F5344CB8AC3E}">
        <p14:creationId xmlns:p14="http://schemas.microsoft.com/office/powerpoint/2010/main" val="813106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2/3’s </a:t>
            </a:r>
            <a:r>
              <a:rPr lang="en-US" baseline="0" dirty="0" smtClean="0"/>
              <a:t> of the </a:t>
            </a:r>
            <a:r>
              <a:rPr lang="en-US" baseline="0" dirty="0" err="1" smtClean="0"/>
              <a:t>crossmatch</a:t>
            </a:r>
            <a:r>
              <a:rPr lang="en-US" baseline="0" dirty="0" smtClean="0"/>
              <a:t> related refusals were do to positive virtual </a:t>
            </a:r>
            <a:r>
              <a:rPr lang="en-US" baseline="0" dirty="0" err="1" smtClean="0"/>
              <a:t>crossmatch</a:t>
            </a:r>
            <a:r>
              <a:rPr lang="en-US" baseline="0" dirty="0" smtClean="0"/>
              <a:t>. Positive virtual </a:t>
            </a:r>
            <a:r>
              <a:rPr lang="en-US" baseline="0" dirty="0" err="1" smtClean="0"/>
              <a:t>crossmatch</a:t>
            </a:r>
            <a:r>
              <a:rPr lang="en-US" baseline="0" dirty="0" smtClean="0"/>
              <a:t> can occur because there are certain donor antigens that are not required and therefore not entered by the donor hospital, some antigens such as DP and DQ are not screen by the system even if entered, and sometimes the candidate hospital does not enter all the candidate unacceptable. Either because they are willing to look at offers if the unacceptable is weakly positive or they are willing to consider desensitization in combination with KPD.</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11</a:t>
            </a:fld>
            <a:endParaRPr lang="en-US"/>
          </a:p>
        </p:txBody>
      </p:sp>
    </p:spTree>
    <p:extLst>
      <p:ext uri="{BB962C8B-B14F-4D97-AF65-F5344CB8AC3E}">
        <p14:creationId xmlns:p14="http://schemas.microsoft.com/office/powerpoint/2010/main" val="2402078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a:t>
            </a:r>
            <a:r>
              <a:rPr lang="en-US" baseline="0" dirty="0" smtClean="0"/>
              <a:t> highest refusal reason in this dataset were related to </a:t>
            </a:r>
            <a:r>
              <a:rPr lang="en-US" baseline="0" dirty="0" err="1" smtClean="0"/>
              <a:t>crossmatch</a:t>
            </a:r>
            <a:r>
              <a:rPr lang="en-US" baseline="0" dirty="0" smtClean="0"/>
              <a:t> issues. </a:t>
            </a:r>
            <a:r>
              <a:rPr lang="en-US" dirty="0" smtClean="0"/>
              <a:t>In an effort to improve KPD processes, when</a:t>
            </a:r>
            <a:r>
              <a:rPr lang="en-US" baseline="0" dirty="0" smtClean="0"/>
              <a:t> a match is decline due to either a actual or virtual </a:t>
            </a:r>
            <a:r>
              <a:rPr lang="en-US" baseline="0" dirty="0" err="1" smtClean="0"/>
              <a:t>crossmatch</a:t>
            </a:r>
            <a:r>
              <a:rPr lang="en-US" baseline="0" dirty="0" smtClean="0"/>
              <a:t>, we follow up we the transplant hospital to see why the match was declined and if there are any changes we can make to our processes to improve match offer acceptance. </a:t>
            </a:r>
            <a:r>
              <a:rPr lang="en-US" dirty="0" smtClean="0"/>
              <a:t>Of the 52 declines</a:t>
            </a:r>
            <a:r>
              <a:rPr lang="en-US" baseline="0" dirty="0" smtClean="0"/>
              <a:t> </a:t>
            </a:r>
            <a:r>
              <a:rPr lang="en-US" baseline="0" dirty="0" err="1" smtClean="0"/>
              <a:t>crossmatch</a:t>
            </a:r>
            <a:r>
              <a:rPr lang="en-US" baseline="0" dirty="0" smtClean="0"/>
              <a:t> related declines during this period, transplant hospitals submitted follow up data on 38.5% of the declines (n=20) 60%  of the declines we received follow up on were related to either DQA, DQB and/or DPB </a:t>
            </a:r>
            <a:r>
              <a:rPr lang="en-US" baseline="0" smtClean="0"/>
              <a:t>unacceptables.  </a:t>
            </a:r>
            <a:r>
              <a:rPr lang="en-US" baseline="0" dirty="0" smtClean="0"/>
              <a:t>Even though we have fields for DP and DQ – they are not required and even if entered the system does not screen donors with these antigens and candidates with these </a:t>
            </a:r>
            <a:r>
              <a:rPr lang="en-US" baseline="0" dirty="0" err="1" smtClean="0"/>
              <a:t>unaccpetables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C77786F6-BCAF-4731-A33F-17C73343D41A}" type="slidenum">
              <a:rPr lang="en-US" smtClean="0"/>
              <a:t>12</a:t>
            </a:fld>
            <a:endParaRPr lang="en-US"/>
          </a:p>
        </p:txBody>
      </p:sp>
    </p:spTree>
    <p:extLst>
      <p:ext uri="{BB962C8B-B14F-4D97-AF65-F5344CB8AC3E}">
        <p14:creationId xmlns:p14="http://schemas.microsoft.com/office/powerpoint/2010/main" val="3203198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6685" y="1721629"/>
            <a:ext cx="11076516" cy="1619250"/>
          </a:xfrm>
        </p:spPr>
        <p:txBody>
          <a:bodyPr/>
          <a:lstStyle>
            <a:lvl1pPr algn="ctr">
              <a:defRPr sz="4800"/>
            </a:lvl1pPr>
          </a:lstStyle>
          <a:p>
            <a:r>
              <a:rPr lang="en-US" dirty="0" smtClean="0"/>
              <a:t>Click to edit Master title style</a:t>
            </a:r>
            <a:endParaRPr dirty="0"/>
          </a:p>
        </p:txBody>
      </p:sp>
      <p:sp>
        <p:nvSpPr>
          <p:cNvPr id="3" name="Subtitle 2"/>
          <p:cNvSpPr>
            <a:spLocks noGrp="1"/>
          </p:cNvSpPr>
          <p:nvPr>
            <p:ph type="subTitle" idx="1" hasCustomPrompt="1"/>
          </p:nvPr>
        </p:nvSpPr>
        <p:spPr>
          <a:xfrm>
            <a:off x="556685" y="3810000"/>
            <a:ext cx="11076516" cy="753036"/>
          </a:xfrm>
        </p:spPr>
        <p:txBody>
          <a:bodyPr>
            <a:normAutofit/>
          </a:bodyPr>
          <a:lstStyle>
            <a:lvl1pPr marL="0" indent="0" algn="ctr">
              <a:spcBef>
                <a:spcPts val="300"/>
              </a:spcBef>
              <a:buNone/>
              <a:defRPr sz="2800" i="1">
                <a:solidFill>
                  <a:schemeClr val="bg2"/>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subtitle style</a:t>
            </a:r>
            <a:endParaRPr dirty="0"/>
          </a:p>
        </p:txBody>
      </p:sp>
      <p:sp>
        <p:nvSpPr>
          <p:cNvPr id="4" name="Slide Number Placeholder 5"/>
          <p:cNvSpPr>
            <a:spLocks noGrp="1"/>
          </p:cNvSpPr>
          <p:nvPr>
            <p:ph type="sldNum" sz="quarter" idx="4"/>
          </p:nvPr>
        </p:nvSpPr>
        <p:spPr>
          <a:xfrm>
            <a:off x="9729951" y="6376616"/>
            <a:ext cx="2066826" cy="365125"/>
          </a:xfrm>
          <a:prstGeom prst="rect">
            <a:avLst/>
          </a:prstGeom>
        </p:spPr>
        <p:txBody>
          <a:bodyPr vert="horz" lIns="91440" tIns="45720" rIns="91440" bIns="45720" rtlCol="0" anchor="ctr"/>
          <a:lstStyle>
            <a:lvl1pPr algn="r">
              <a:defRPr sz="1400">
                <a:solidFill>
                  <a:schemeClr val="tx1">
                    <a:tint val="75000"/>
                  </a:schemeClr>
                </a:solidFill>
                <a:latin typeface="Arial"/>
              </a:defRPr>
            </a:lvl1pPr>
          </a:lstStyle>
          <a:p>
            <a:fld id="{AFEF8753-48E3-DC43-B5AB-733E5321FD2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6601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 Placeholder 2"/>
          <p:cNvSpPr>
            <a:spLocks noGrp="1"/>
          </p:cNvSpPr>
          <p:nvPr>
            <p:ph idx="1"/>
          </p:nvPr>
        </p:nvSpPr>
        <p:spPr>
          <a:xfrm>
            <a:off x="385379" y="1348829"/>
            <a:ext cx="11397885" cy="440524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Title Placeholder 1"/>
          <p:cNvSpPr>
            <a:spLocks noGrp="1"/>
          </p:cNvSpPr>
          <p:nvPr>
            <p:ph type="title"/>
          </p:nvPr>
        </p:nvSpPr>
        <p:spPr>
          <a:xfrm>
            <a:off x="385380" y="156310"/>
            <a:ext cx="11654804" cy="850932"/>
          </a:xfrm>
          <a:prstGeom prst="rect">
            <a:avLst/>
          </a:prstGeom>
        </p:spPr>
        <p:txBody>
          <a:bodyPr vert="horz" lIns="91440" tIns="45720" rIns="91440" bIns="45720" rtlCol="0" anchor="ctr" anchorCtr="0">
            <a:noAutofit/>
          </a:bodyPr>
          <a:lstStyle/>
          <a:p>
            <a:r>
              <a:rPr lang="en-US" dirty="0" smtClean="0"/>
              <a:t>Click to edit Master title style</a:t>
            </a:r>
            <a:endParaRPr dirty="0"/>
          </a:p>
        </p:txBody>
      </p:sp>
      <p:sp>
        <p:nvSpPr>
          <p:cNvPr id="6" name="Slide Number Placeholder 5"/>
          <p:cNvSpPr>
            <a:spLocks noGrp="1"/>
          </p:cNvSpPr>
          <p:nvPr>
            <p:ph type="sldNum" sz="quarter" idx="4"/>
          </p:nvPr>
        </p:nvSpPr>
        <p:spPr>
          <a:xfrm>
            <a:off x="9729951" y="6376616"/>
            <a:ext cx="2066826" cy="365125"/>
          </a:xfrm>
          <a:prstGeom prst="rect">
            <a:avLst/>
          </a:prstGeom>
        </p:spPr>
        <p:txBody>
          <a:bodyPr vert="horz" lIns="91440" tIns="45720" rIns="91440" bIns="45720" rtlCol="0" anchor="ctr"/>
          <a:lstStyle>
            <a:lvl1pPr algn="r">
              <a:defRPr sz="1400">
                <a:solidFill>
                  <a:schemeClr val="tx1">
                    <a:tint val="75000"/>
                  </a:schemeClr>
                </a:solidFill>
                <a:latin typeface="Arial"/>
              </a:defRPr>
            </a:lvl1pPr>
          </a:lstStyle>
          <a:p>
            <a:fld id="{AFEF8753-48E3-DC43-B5AB-733E5321FD2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770639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5380" y="156310"/>
            <a:ext cx="11654804" cy="850932"/>
          </a:xfrm>
          <a:prstGeom prst="rect">
            <a:avLst/>
          </a:prstGeom>
        </p:spPr>
        <p:txBody>
          <a:bodyPr vert="horz" lIns="91440" tIns="45720" rIns="91440" bIns="45720" rtlCol="0" anchor="ctr" anchorCtr="0">
            <a:noAutofit/>
          </a:bodyPr>
          <a:lstStyle/>
          <a:p>
            <a:r>
              <a:rPr lang="en-US" dirty="0" smtClean="0"/>
              <a:t>Click to edit Master title style</a:t>
            </a:r>
            <a:endParaRPr dirty="0"/>
          </a:p>
        </p:txBody>
      </p:sp>
      <p:sp>
        <p:nvSpPr>
          <p:cNvPr id="3" name="Text Placeholder 2"/>
          <p:cNvSpPr>
            <a:spLocks noGrp="1"/>
          </p:cNvSpPr>
          <p:nvPr>
            <p:ph type="body" idx="1"/>
          </p:nvPr>
        </p:nvSpPr>
        <p:spPr>
          <a:xfrm>
            <a:off x="385379" y="1348829"/>
            <a:ext cx="11397885" cy="440524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4"/>
          </p:nvPr>
        </p:nvSpPr>
        <p:spPr>
          <a:xfrm>
            <a:off x="9729951" y="6376616"/>
            <a:ext cx="2066826" cy="365125"/>
          </a:xfrm>
          <a:prstGeom prst="rect">
            <a:avLst/>
          </a:prstGeom>
        </p:spPr>
        <p:txBody>
          <a:bodyPr vert="horz" lIns="91440" tIns="45720" rIns="91440" bIns="45720" rtlCol="0" anchor="ctr"/>
          <a:lstStyle>
            <a:lvl1pPr algn="r">
              <a:defRPr sz="1400">
                <a:solidFill>
                  <a:schemeClr val="tx1">
                    <a:tint val="75000"/>
                  </a:schemeClr>
                </a:solidFill>
                <a:latin typeface="Arial"/>
              </a:defRPr>
            </a:lvl1pPr>
          </a:lstStyle>
          <a:p>
            <a:pPr defTabSz="457200"/>
            <a:fld id="{AFEF8753-48E3-DC43-B5AB-733E5321FD2E}" type="slidenum">
              <a:rPr lang="en-US" smtClean="0">
                <a:solidFill>
                  <a:srgbClr val="000000">
                    <a:tint val="75000"/>
                  </a:srgbClr>
                </a:solidFill>
              </a:rPr>
              <a:pPr defTabSz="457200"/>
              <a:t>‹#›</a:t>
            </a:fld>
            <a:endParaRPr lang="en-US" dirty="0">
              <a:solidFill>
                <a:srgbClr val="000000">
                  <a:tint val="75000"/>
                </a:srgbClr>
              </a:solidFill>
            </a:endParaRPr>
          </a:p>
        </p:txBody>
      </p:sp>
      <p:pic>
        <p:nvPicPr>
          <p:cNvPr id="13" name="Picture 12" descr="unos_optn_logo_blue_rgb.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05209" y="6326539"/>
            <a:ext cx="1781322" cy="421957"/>
          </a:xfrm>
          <a:prstGeom prst="rect">
            <a:avLst/>
          </a:prstGeom>
        </p:spPr>
      </p:pic>
    </p:spTree>
    <p:extLst>
      <p:ext uri="{BB962C8B-B14F-4D97-AF65-F5344CB8AC3E}">
        <p14:creationId xmlns:p14="http://schemas.microsoft.com/office/powerpoint/2010/main" val="4243700748"/>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l" defTabSz="914400" rtl="0" eaLnBrk="1" latinLnBrk="0" hangingPunct="1">
        <a:spcBef>
          <a:spcPct val="0"/>
        </a:spcBef>
        <a:buNone/>
        <a:defRPr sz="4800" b="0" i="0" kern="1200">
          <a:solidFill>
            <a:schemeClr val="tx2"/>
          </a:solidFill>
          <a:latin typeface="Arial"/>
          <a:ea typeface="+mj-ea"/>
          <a:cs typeface="Myriad Pro"/>
        </a:defRPr>
      </a:lvl1pPr>
    </p:titleStyle>
    <p:bodyStyle>
      <a:lvl1pPr marL="228600" indent="-228600" algn="l" defTabSz="914400" rtl="0" eaLnBrk="1" latinLnBrk="0" hangingPunct="1">
        <a:spcBef>
          <a:spcPts val="2000"/>
        </a:spcBef>
        <a:buClr>
          <a:schemeClr val="bg2"/>
        </a:buClr>
        <a:buSzPct val="80000"/>
        <a:buFont typeface="Wingdings" charset="2"/>
        <a:buChar char="§"/>
        <a:defRPr sz="2800" b="0" i="0" kern="1200">
          <a:solidFill>
            <a:srgbClr val="002045"/>
          </a:solidFill>
          <a:latin typeface="Arial"/>
          <a:ea typeface="+mn-ea"/>
          <a:cs typeface="Myriad Pro"/>
        </a:defRPr>
      </a:lvl1pPr>
      <a:lvl2pPr marL="457200" indent="-228600" algn="l" defTabSz="914400" rtl="0" eaLnBrk="1" latinLnBrk="0" hangingPunct="1">
        <a:spcBef>
          <a:spcPts val="600"/>
        </a:spcBef>
        <a:buClr>
          <a:schemeClr val="bg2"/>
        </a:buClr>
        <a:buSzPct val="70000"/>
        <a:buFont typeface="Wingdings" charset="2"/>
        <a:buChar char="§"/>
        <a:defRPr sz="2000" b="0" i="0" kern="1200">
          <a:solidFill>
            <a:schemeClr val="tx1"/>
          </a:solidFill>
          <a:latin typeface="Arial"/>
          <a:ea typeface="+mn-ea"/>
          <a:cs typeface="Myriad Pro"/>
        </a:defRPr>
      </a:lvl2pPr>
      <a:lvl3pPr marL="685800" indent="-228600" algn="l" defTabSz="914400" rtl="0" eaLnBrk="1" latinLnBrk="0" hangingPunct="1">
        <a:spcBef>
          <a:spcPts val="600"/>
        </a:spcBef>
        <a:buClr>
          <a:schemeClr val="bg2"/>
        </a:buClr>
        <a:buSzPct val="70000"/>
        <a:buFont typeface="Wingdings" charset="2"/>
        <a:buChar char="§"/>
        <a:defRPr sz="2000" b="0" i="0" kern="1200">
          <a:solidFill>
            <a:schemeClr val="tx1"/>
          </a:solidFill>
          <a:latin typeface="Arial"/>
          <a:ea typeface="+mn-ea"/>
          <a:cs typeface="Myriad Pro"/>
        </a:defRPr>
      </a:lvl3pPr>
      <a:lvl4pPr marL="914400" indent="-228600" algn="l" defTabSz="914400" rtl="0" eaLnBrk="1" latinLnBrk="0" hangingPunct="1">
        <a:spcBef>
          <a:spcPts val="600"/>
        </a:spcBef>
        <a:buClr>
          <a:srgbClr val="002045"/>
        </a:buClr>
        <a:buSzPct val="70000"/>
        <a:buFont typeface="Wingdings" charset="2"/>
        <a:buChar char="§"/>
        <a:defRPr sz="2000" b="0" i="0" kern="1200">
          <a:solidFill>
            <a:schemeClr val="tx1"/>
          </a:solidFill>
          <a:latin typeface="Arial"/>
          <a:ea typeface="+mn-ea"/>
          <a:cs typeface="Myriad Pro"/>
        </a:defRPr>
      </a:lvl4pPr>
      <a:lvl5pPr marL="1143000" indent="-228600" algn="l" defTabSz="914400" rtl="0" eaLnBrk="1" latinLnBrk="0" hangingPunct="1">
        <a:spcBef>
          <a:spcPts val="600"/>
        </a:spcBef>
        <a:buClr>
          <a:srgbClr val="002045"/>
        </a:buClr>
        <a:buSzPct val="70000"/>
        <a:buFont typeface="Wingdings" charset="2"/>
        <a:buChar char="§"/>
        <a:defRPr sz="2000" b="0" i="0" kern="1200">
          <a:solidFill>
            <a:schemeClr val="tx1"/>
          </a:solidFill>
          <a:latin typeface="Arial"/>
          <a:ea typeface="+mn-ea"/>
          <a:cs typeface="Myriad Pr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idneypaireddonation@uno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7485" y="994325"/>
            <a:ext cx="11076516" cy="1619250"/>
          </a:xfrm>
        </p:spPr>
        <p:txBody>
          <a:bodyPr/>
          <a:lstStyle/>
          <a:p>
            <a:r>
              <a:rPr lang="en-US" sz="3600" dirty="0" smtClean="0"/>
              <a:t>Reasons for Match Offer Refusals and Efforts to Reduce them in the OPTN/UNOS Kidney Paired Donation Pilot Program (KPDPP) </a:t>
            </a:r>
            <a:endParaRPr lang="en-US" sz="3600" dirty="0"/>
          </a:p>
        </p:txBody>
      </p:sp>
      <p:sp>
        <p:nvSpPr>
          <p:cNvPr id="6" name="Subtitle 5"/>
          <p:cNvSpPr>
            <a:spLocks noGrp="1"/>
          </p:cNvSpPr>
          <p:nvPr>
            <p:ph type="subTitle" idx="1"/>
          </p:nvPr>
        </p:nvSpPr>
        <p:spPr>
          <a:xfrm>
            <a:off x="425669" y="3148288"/>
            <a:ext cx="11371108" cy="2693615"/>
          </a:xfrm>
        </p:spPr>
        <p:txBody>
          <a:bodyPr>
            <a:normAutofit fontScale="85000" lnSpcReduction="20000"/>
          </a:bodyPr>
          <a:lstStyle/>
          <a:p>
            <a:r>
              <a:rPr lang="en-US" dirty="0" smtClean="0">
                <a:solidFill>
                  <a:schemeClr val="tx1"/>
                </a:solidFill>
              </a:rPr>
              <a:t>Ruthanne Leishman, MPH RN UNOS; Darren </a:t>
            </a:r>
            <a:r>
              <a:rPr lang="en-US" dirty="0">
                <a:solidFill>
                  <a:schemeClr val="tx1"/>
                </a:solidFill>
              </a:rPr>
              <a:t>Stewart, </a:t>
            </a:r>
            <a:r>
              <a:rPr lang="en-US" dirty="0" smtClean="0">
                <a:solidFill>
                  <a:schemeClr val="tx1"/>
                </a:solidFill>
              </a:rPr>
              <a:t>MS</a:t>
            </a:r>
            <a:r>
              <a:rPr lang="en-US" baseline="30000" dirty="0" smtClean="0">
                <a:solidFill>
                  <a:schemeClr val="tx1"/>
                </a:solidFill>
              </a:rPr>
              <a:t>,</a:t>
            </a:r>
            <a:r>
              <a:rPr lang="en-US" dirty="0" smtClean="0">
                <a:solidFill>
                  <a:schemeClr val="tx1"/>
                </a:solidFill>
              </a:rPr>
              <a:t> UNOS; </a:t>
            </a:r>
          </a:p>
          <a:p>
            <a:r>
              <a:rPr lang="en-US" dirty="0" smtClean="0">
                <a:solidFill>
                  <a:schemeClr val="tx1"/>
                </a:solidFill>
              </a:rPr>
              <a:t>Anna Kucheryavaya, </a:t>
            </a:r>
            <a:r>
              <a:rPr lang="en-US" dirty="0">
                <a:solidFill>
                  <a:schemeClr val="tx1"/>
                </a:solidFill>
              </a:rPr>
              <a:t>MS, </a:t>
            </a:r>
            <a:r>
              <a:rPr lang="en-US" dirty="0" smtClean="0">
                <a:solidFill>
                  <a:schemeClr val="tx1"/>
                </a:solidFill>
              </a:rPr>
              <a:t>UNOS; Liz </a:t>
            </a:r>
            <a:r>
              <a:rPr lang="en-US" dirty="0">
                <a:solidFill>
                  <a:schemeClr val="tx1"/>
                </a:solidFill>
              </a:rPr>
              <a:t>Robbins </a:t>
            </a:r>
            <a:r>
              <a:rPr lang="en-US" dirty="0" smtClean="0">
                <a:solidFill>
                  <a:schemeClr val="tx1"/>
                </a:solidFill>
              </a:rPr>
              <a:t>Callahan, </a:t>
            </a:r>
            <a:r>
              <a:rPr lang="en-US" dirty="0" err="1">
                <a:solidFill>
                  <a:schemeClr val="tx1"/>
                </a:solidFill>
              </a:rPr>
              <a:t>Esq</a:t>
            </a:r>
            <a:r>
              <a:rPr lang="en-US" baseline="30000" dirty="0">
                <a:solidFill>
                  <a:schemeClr val="tx1"/>
                </a:solidFill>
              </a:rPr>
              <a:t>,</a:t>
            </a:r>
            <a:r>
              <a:rPr lang="en-US" dirty="0">
                <a:solidFill>
                  <a:schemeClr val="tx1"/>
                </a:solidFill>
              </a:rPr>
              <a:t> UNOS</a:t>
            </a:r>
          </a:p>
          <a:p>
            <a:r>
              <a:rPr lang="en-US" dirty="0">
                <a:solidFill>
                  <a:schemeClr val="tx1"/>
                </a:solidFill>
              </a:rPr>
              <a:t>Tuomas Sandholm, </a:t>
            </a:r>
            <a:r>
              <a:rPr lang="en-US" dirty="0" smtClean="0">
                <a:solidFill>
                  <a:schemeClr val="tx1"/>
                </a:solidFill>
              </a:rPr>
              <a:t>PhD</a:t>
            </a:r>
            <a:r>
              <a:rPr lang="en-US" baseline="30000" dirty="0" smtClean="0">
                <a:solidFill>
                  <a:schemeClr val="tx1"/>
                </a:solidFill>
              </a:rPr>
              <a:t>,</a:t>
            </a:r>
            <a:r>
              <a:rPr lang="en-US" dirty="0" smtClean="0">
                <a:solidFill>
                  <a:schemeClr val="tx1"/>
                </a:solidFill>
              </a:rPr>
              <a:t> </a:t>
            </a:r>
            <a:r>
              <a:rPr lang="en-US" dirty="0">
                <a:solidFill>
                  <a:schemeClr val="tx1"/>
                </a:solidFill>
              </a:rPr>
              <a:t>Carnegie Mellon </a:t>
            </a:r>
            <a:r>
              <a:rPr lang="en-US" dirty="0" smtClean="0">
                <a:solidFill>
                  <a:schemeClr val="tx1"/>
                </a:solidFill>
              </a:rPr>
              <a:t>University; Mark Aeder, </a:t>
            </a:r>
            <a:r>
              <a:rPr lang="en-US" dirty="0">
                <a:solidFill>
                  <a:schemeClr val="tx1"/>
                </a:solidFill>
              </a:rPr>
              <a:t>MD</a:t>
            </a:r>
            <a:r>
              <a:rPr lang="en-US" baseline="30000" dirty="0">
                <a:solidFill>
                  <a:schemeClr val="tx1"/>
                </a:solidFill>
              </a:rPr>
              <a:t>,</a:t>
            </a:r>
            <a:r>
              <a:rPr lang="en-US" dirty="0">
                <a:solidFill>
                  <a:schemeClr val="tx1"/>
                </a:solidFill>
              </a:rPr>
              <a:t> University Hospital Case Med Center </a:t>
            </a:r>
          </a:p>
          <a:p>
            <a:endParaRPr lang="en-US" dirty="0" smtClean="0">
              <a:solidFill>
                <a:schemeClr val="tx1"/>
              </a:solidFill>
            </a:endParaRPr>
          </a:p>
          <a:p>
            <a:r>
              <a:rPr lang="en-US" dirty="0" smtClean="0">
                <a:solidFill>
                  <a:schemeClr val="tx1"/>
                </a:solidFill>
              </a:rPr>
              <a:t>ATC 2015</a:t>
            </a:r>
          </a:p>
          <a:p>
            <a:r>
              <a:rPr lang="en-US" dirty="0" smtClean="0">
                <a:solidFill>
                  <a:schemeClr val="tx1"/>
                </a:solidFill>
              </a:rPr>
              <a:t>Philadelphia, PA</a:t>
            </a:r>
          </a:p>
          <a:p>
            <a:r>
              <a:rPr lang="en-US" dirty="0" smtClean="0">
                <a:hlinkClick r:id="rId2"/>
              </a:rPr>
              <a:t>kidneypaireddonation@unos.org</a:t>
            </a:r>
            <a:r>
              <a:rPr lang="en-US" dirty="0" smtClean="0"/>
              <a:t> </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a:t>
            </a:fld>
            <a:endParaRPr lang="en-US" dirty="0">
              <a:solidFill>
                <a:srgbClr val="000000">
                  <a:tint val="75000"/>
                </a:srgbClr>
              </a:solidFill>
            </a:endParaRPr>
          </a:p>
        </p:txBody>
      </p:sp>
    </p:spTree>
    <p:extLst>
      <p:ext uri="{BB962C8B-B14F-4D97-AF65-F5344CB8AC3E}">
        <p14:creationId xmlns:p14="http://schemas.microsoft.com/office/powerpoint/2010/main" val="198607999"/>
      </p:ext>
    </p:extLst>
  </p:cSld>
  <p:clrMapOvr>
    <a:masterClrMapping/>
  </p:clrMapOvr>
  <mc:AlternateContent xmlns:mc="http://schemas.openxmlformats.org/markup-compatibility/2006" xmlns:p14="http://schemas.microsoft.com/office/powerpoint/2010/main">
    <mc:Choice Requires="p14">
      <p:transition p14:dur="10" advTm="3929"/>
    </mc:Choice>
    <mc:Fallback xmlns="">
      <p:transition advTm="3929"/>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10</a:t>
            </a:fld>
            <a:endParaRPr lang="en-US" dirty="0">
              <a:solidFill>
                <a:srgbClr val="000000">
                  <a:tint val="75000"/>
                </a:srgbClr>
              </a:solidFill>
            </a:endParaRPr>
          </a:p>
        </p:txBody>
      </p:sp>
      <p:graphicFrame>
        <p:nvGraphicFramePr>
          <p:cNvPr id="17" name="Content Placeholder 16"/>
          <p:cNvGraphicFramePr>
            <a:graphicFrameLocks noGrp="1"/>
          </p:cNvGraphicFramePr>
          <p:nvPr>
            <p:ph idx="1"/>
            <p:extLst>
              <p:ext uri="{D42A27DB-BD31-4B8C-83A1-F6EECF244321}">
                <p14:modId xmlns:p14="http://schemas.microsoft.com/office/powerpoint/2010/main" val="2925371223"/>
              </p:ext>
            </p:extLst>
          </p:nvPr>
        </p:nvGraphicFramePr>
        <p:xfrm>
          <a:off x="504497" y="1422428"/>
          <a:ext cx="11292280" cy="4628902"/>
        </p:xfrm>
        <a:graphic>
          <a:graphicData uri="http://schemas.openxmlformats.org/drawingml/2006/chart">
            <c:chart xmlns:c="http://schemas.openxmlformats.org/drawingml/2006/chart" xmlns:r="http://schemas.openxmlformats.org/officeDocument/2006/relationships" r:id="rId3"/>
          </a:graphicData>
        </a:graphic>
      </p:graphicFrame>
      <p:sp>
        <p:nvSpPr>
          <p:cNvPr id="18" name="Rectangle 17"/>
          <p:cNvSpPr/>
          <p:nvPr/>
        </p:nvSpPr>
        <p:spPr>
          <a:xfrm>
            <a:off x="3976785" y="6264876"/>
            <a:ext cx="4543230" cy="523220"/>
          </a:xfrm>
          <a:prstGeom prst="rect">
            <a:avLst/>
          </a:prstGeom>
        </p:spPr>
        <p:txBody>
          <a:bodyPr wrap="none">
            <a:spAutoFit/>
          </a:bodyPr>
          <a:lstStyle/>
          <a:p>
            <a:pPr algn="ctr">
              <a:defRPr sz="1400" b="0" i="0" u="none" strike="noStrike" kern="1200" spc="0" baseline="0">
                <a:solidFill>
                  <a:srgbClr val="000000">
                    <a:lumMod val="65000"/>
                    <a:lumOff val="35000"/>
                  </a:srgbClr>
                </a:solidFill>
                <a:latin typeface="+mn-lt"/>
                <a:ea typeface="+mn-ea"/>
                <a:cs typeface="+mn-cs"/>
              </a:defRPr>
            </a:pPr>
            <a:r>
              <a:rPr lang="en-US" sz="2800" dirty="0">
                <a:latin typeface="Arial "/>
              </a:rPr>
              <a:t>Match Runs: Jan-Sep </a:t>
            </a:r>
            <a:r>
              <a:rPr lang="en-US" sz="2800" dirty="0" smtClean="0">
                <a:latin typeface="Arial "/>
              </a:rPr>
              <a:t>2014</a:t>
            </a:r>
            <a:endParaRPr lang="en-US" sz="2800" dirty="0">
              <a:latin typeface="Arial "/>
            </a:endParaRPr>
          </a:p>
        </p:txBody>
      </p:sp>
      <p:sp>
        <p:nvSpPr>
          <p:cNvPr id="2" name="TextBox 1"/>
          <p:cNvSpPr txBox="1"/>
          <p:nvPr/>
        </p:nvSpPr>
        <p:spPr>
          <a:xfrm>
            <a:off x="394138" y="283783"/>
            <a:ext cx="11619186" cy="707886"/>
          </a:xfrm>
          <a:prstGeom prst="rect">
            <a:avLst/>
          </a:prstGeom>
          <a:noFill/>
        </p:spPr>
        <p:txBody>
          <a:bodyPr wrap="square" rtlCol="0">
            <a:spAutoFit/>
          </a:bodyPr>
          <a:lstStyle/>
          <a:p>
            <a:pPr>
              <a:defRPr sz="1400" b="0" i="0" u="none" strike="noStrike" kern="1200" spc="0" baseline="0">
                <a:solidFill>
                  <a:srgbClr val="000000">
                    <a:lumMod val="65000"/>
                    <a:lumOff val="35000"/>
                  </a:srgbClr>
                </a:solidFill>
                <a:latin typeface="+mn-lt"/>
                <a:ea typeface="+mn-ea"/>
                <a:cs typeface="+mn-cs"/>
              </a:defRPr>
            </a:pPr>
            <a:r>
              <a:rPr lang="en-US" sz="4000" dirty="0" smtClean="0">
                <a:latin typeface="Arial" panose="020B0604020202020204" pitchFamily="34" charset="0"/>
                <a:cs typeface="Arial" panose="020B0604020202020204" pitchFamily="34" charset="0"/>
              </a:rPr>
              <a:t>Categories of Direct Declines</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8000758"/>
      </p:ext>
    </p:extLst>
  </p:cSld>
  <p:clrMapOvr>
    <a:masterClrMapping/>
  </p:clrMapOvr>
  <mc:AlternateContent xmlns:mc="http://schemas.openxmlformats.org/markup-compatibility/2006" xmlns:p14="http://schemas.microsoft.com/office/powerpoint/2010/main">
    <mc:Choice Requires="p14">
      <p:transition spd="slow" p14:dur="2000" advTm="4268"/>
    </mc:Choice>
    <mc:Fallback xmlns="">
      <p:transition spd="slow" advTm="4268"/>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Crossmatch</a:t>
            </a:r>
            <a:r>
              <a:rPr lang="en-US" dirty="0" smtClean="0"/>
              <a:t>-related refusal reasons</a:t>
            </a:r>
            <a:endParaRPr lang="en-US" dirty="0"/>
          </a:p>
        </p:txBody>
      </p:sp>
      <p:sp>
        <p:nvSpPr>
          <p:cNvPr id="4" name="Slide Number Placeholder 3"/>
          <p:cNvSpPr>
            <a:spLocks noGrp="1"/>
          </p:cNvSpPr>
          <p:nvPr>
            <p:ph type="sldNum" sz="quarter" idx="4"/>
          </p:nvPr>
        </p:nvSpPr>
        <p:spPr>
          <a:xfrm>
            <a:off x="9729951" y="6492875"/>
            <a:ext cx="2066826" cy="365125"/>
          </a:xfrm>
        </p:spPr>
        <p:txBody>
          <a:bodyPr/>
          <a:lstStyle/>
          <a:p>
            <a:fld id="{AFEF8753-48E3-DC43-B5AB-733E5321FD2E}" type="slidenum">
              <a:rPr lang="en-US" smtClean="0">
                <a:solidFill>
                  <a:srgbClr val="000000">
                    <a:tint val="75000"/>
                  </a:srgbClr>
                </a:solidFill>
              </a:rPr>
              <a:pPr/>
              <a:t>11</a:t>
            </a:fld>
            <a:endParaRPr lang="en-US" dirty="0">
              <a:solidFill>
                <a:srgbClr val="000000">
                  <a:tint val="75000"/>
                </a:srgbClr>
              </a:solidFill>
            </a:endParaRPr>
          </a:p>
        </p:txBody>
      </p:sp>
      <p:sp>
        <p:nvSpPr>
          <p:cNvPr id="7" name="Rectangle 6"/>
          <p:cNvSpPr/>
          <p:nvPr/>
        </p:nvSpPr>
        <p:spPr>
          <a:xfrm>
            <a:off x="3161831" y="1007242"/>
            <a:ext cx="5694188" cy="523220"/>
          </a:xfrm>
          <a:prstGeom prst="rect">
            <a:avLst/>
          </a:prstGeom>
        </p:spPr>
        <p:txBody>
          <a:bodyPr wrap="none">
            <a:spAutoFit/>
          </a:bodyPr>
          <a:lstStyle/>
          <a:p>
            <a:pPr algn="ctr">
              <a:defRPr sz="1400" b="0" i="0" u="none" strike="noStrike" kern="1200" spc="0" baseline="0">
                <a:solidFill>
                  <a:srgbClr val="000000">
                    <a:lumMod val="65000"/>
                    <a:lumOff val="35000"/>
                  </a:srgbClr>
                </a:solidFill>
                <a:latin typeface="+mn-lt"/>
                <a:ea typeface="+mn-ea"/>
                <a:cs typeface="+mn-cs"/>
              </a:defRPr>
            </a:pPr>
            <a:r>
              <a:rPr lang="en-US" sz="2800" dirty="0">
                <a:latin typeface="Arial "/>
              </a:rPr>
              <a:t>Match Runs: Jan-Sep 2014 (</a:t>
            </a:r>
            <a:r>
              <a:rPr lang="en-US" sz="2800" dirty="0" smtClean="0">
                <a:latin typeface="Arial "/>
              </a:rPr>
              <a:t>n=52)</a:t>
            </a:r>
            <a:endParaRPr lang="en-US" sz="2800" dirty="0">
              <a:latin typeface="Arial "/>
            </a:endParaRPr>
          </a:p>
        </p:txBody>
      </p:sp>
      <p:graphicFrame>
        <p:nvGraphicFramePr>
          <p:cNvPr id="9" name="Chart 8"/>
          <p:cNvGraphicFramePr>
            <a:graphicFrameLocks/>
          </p:cNvGraphicFramePr>
          <p:nvPr>
            <p:extLst>
              <p:ext uri="{D42A27DB-BD31-4B8C-83A1-F6EECF244321}">
                <p14:modId xmlns:p14="http://schemas.microsoft.com/office/powerpoint/2010/main" val="1239222051"/>
              </p:ext>
            </p:extLst>
          </p:nvPr>
        </p:nvGraphicFramePr>
        <p:xfrm>
          <a:off x="-197659" y="1281596"/>
          <a:ext cx="7910088" cy="5211279"/>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6179762" y="1858174"/>
            <a:ext cx="5352513" cy="3770263"/>
          </a:xfrm>
          <a:prstGeom prst="rect">
            <a:avLst/>
          </a:prstGeom>
          <a:noFill/>
        </p:spPr>
        <p:txBody>
          <a:bodyPr wrap="square" rtlCol="0">
            <a:spAutoFit/>
          </a:bodyPr>
          <a:lstStyle/>
          <a:p>
            <a:pPr>
              <a:spcBef>
                <a:spcPts val="600"/>
              </a:spcBef>
            </a:pPr>
            <a:r>
              <a:rPr lang="en-US" sz="2800" b="1" dirty="0" smtClean="0">
                <a:solidFill>
                  <a:schemeClr val="tx2">
                    <a:lumMod val="60000"/>
                    <a:lumOff val="40000"/>
                  </a:schemeClr>
                </a:solidFill>
              </a:rPr>
              <a:t>Virtual +</a:t>
            </a:r>
            <a:r>
              <a:rPr lang="en-US" sz="2800" b="1" dirty="0" err="1" smtClean="0">
                <a:solidFill>
                  <a:schemeClr val="tx2">
                    <a:lumMod val="60000"/>
                    <a:lumOff val="40000"/>
                  </a:schemeClr>
                </a:solidFill>
              </a:rPr>
              <a:t>crossmatch</a:t>
            </a:r>
            <a:r>
              <a:rPr lang="en-US" sz="2800" b="1" dirty="0" smtClean="0">
                <a:solidFill>
                  <a:schemeClr val="tx2">
                    <a:lumMod val="60000"/>
                    <a:lumOff val="40000"/>
                  </a:schemeClr>
                </a:solidFill>
              </a:rPr>
              <a:t> can be due to:</a:t>
            </a:r>
          </a:p>
          <a:p>
            <a:pPr marL="285750" indent="-285750">
              <a:spcBef>
                <a:spcPts val="600"/>
              </a:spcBef>
              <a:buFont typeface="Arial" panose="020B0604020202020204" pitchFamily="34" charset="0"/>
              <a:buChar char="•"/>
            </a:pPr>
            <a:r>
              <a:rPr lang="en-US" sz="2800" dirty="0"/>
              <a:t>Non-required donor antigens not entered</a:t>
            </a:r>
          </a:p>
          <a:p>
            <a:pPr marL="285750" indent="-285750">
              <a:spcBef>
                <a:spcPts val="600"/>
              </a:spcBef>
              <a:buFont typeface="Arial" panose="020B0604020202020204" pitchFamily="34" charset="0"/>
              <a:buChar char="•"/>
            </a:pPr>
            <a:r>
              <a:rPr lang="en-US" sz="2800" dirty="0" smtClean="0"/>
              <a:t>Non-required </a:t>
            </a:r>
            <a:r>
              <a:rPr lang="en-US" sz="2800" dirty="0"/>
              <a:t>donor antigens not screened</a:t>
            </a:r>
          </a:p>
          <a:p>
            <a:pPr marL="285750" indent="-285750">
              <a:spcBef>
                <a:spcPts val="600"/>
              </a:spcBef>
              <a:buFont typeface="Arial" panose="020B0604020202020204" pitchFamily="34" charset="0"/>
              <a:buChar char="•"/>
            </a:pPr>
            <a:r>
              <a:rPr lang="en-US" sz="2800" dirty="0" smtClean="0"/>
              <a:t>Candidate unacceptable antigens not entered</a:t>
            </a:r>
          </a:p>
          <a:p>
            <a:endParaRPr lang="en-US" sz="2800" dirty="0"/>
          </a:p>
        </p:txBody>
      </p:sp>
    </p:spTree>
    <p:extLst>
      <p:ext uri="{BB962C8B-B14F-4D97-AF65-F5344CB8AC3E}">
        <p14:creationId xmlns:p14="http://schemas.microsoft.com/office/powerpoint/2010/main" val="3619149107"/>
      </p:ext>
    </p:extLst>
  </p:cSld>
  <p:clrMapOvr>
    <a:masterClrMapping/>
  </p:clrMapOvr>
  <mc:AlternateContent xmlns:mc="http://schemas.openxmlformats.org/markup-compatibility/2006" xmlns:p14="http://schemas.microsoft.com/office/powerpoint/2010/main">
    <mc:Choice Requires="p14">
      <p:transition spd="slow" p14:dur="2000" advTm="92979"/>
    </mc:Choice>
    <mc:Fallback xmlns="">
      <p:transition spd="slow" advTm="92979"/>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12</a:t>
            </a:fld>
            <a:endParaRPr lang="en-US" dirty="0">
              <a:solidFill>
                <a:srgbClr val="000000">
                  <a:tint val="75000"/>
                </a:srgbClr>
              </a:solidFill>
            </a:endParaRPr>
          </a:p>
        </p:txBody>
      </p:sp>
      <p:sp>
        <p:nvSpPr>
          <p:cNvPr id="2" name="Title 1"/>
          <p:cNvSpPr>
            <a:spLocks noGrp="1"/>
          </p:cNvSpPr>
          <p:nvPr>
            <p:ph type="title"/>
          </p:nvPr>
        </p:nvSpPr>
        <p:spPr>
          <a:xfrm>
            <a:off x="537196" y="346004"/>
            <a:ext cx="11654804" cy="850932"/>
          </a:xfrm>
        </p:spPr>
        <p:txBody>
          <a:bodyPr/>
          <a:lstStyle/>
          <a:p>
            <a:r>
              <a:rPr lang="en-US" dirty="0" err="1" smtClean="0"/>
              <a:t>Crossmatch</a:t>
            </a:r>
            <a:r>
              <a:rPr lang="en-US" dirty="0" smtClean="0"/>
              <a:t> decline follow up</a:t>
            </a:r>
            <a:br>
              <a:rPr lang="en-US" dirty="0" smtClean="0"/>
            </a:br>
            <a:r>
              <a:rPr lang="en-US" sz="2800" i="1" dirty="0">
                <a:solidFill>
                  <a:schemeClr val="bg1">
                    <a:lumMod val="50000"/>
                  </a:schemeClr>
                </a:solidFill>
                <a:latin typeface="Arial "/>
              </a:rPr>
              <a:t>Match Runs: Jan-Sep </a:t>
            </a:r>
            <a:r>
              <a:rPr lang="en-US" sz="2800" i="1" dirty="0" smtClean="0">
                <a:solidFill>
                  <a:schemeClr val="bg1">
                    <a:lumMod val="50000"/>
                  </a:schemeClr>
                </a:solidFill>
                <a:latin typeface="Arial "/>
              </a:rPr>
              <a:t>2014</a:t>
            </a:r>
            <a:r>
              <a:rPr lang="en-US" sz="2800" i="1" dirty="0">
                <a:solidFill>
                  <a:schemeClr val="bg1">
                    <a:lumMod val="50000"/>
                  </a:schemeClr>
                </a:solidFill>
                <a:latin typeface="Arial "/>
              </a:rPr>
              <a:t/>
            </a:r>
            <a:br>
              <a:rPr lang="en-US" sz="2800" i="1" dirty="0">
                <a:solidFill>
                  <a:schemeClr val="bg1">
                    <a:lumMod val="50000"/>
                  </a:schemeClr>
                </a:solidFill>
                <a:latin typeface="Arial "/>
              </a:rPr>
            </a:br>
            <a:endParaRPr lang="en-US" sz="2800" i="1" dirty="0">
              <a:solidFill>
                <a:schemeClr val="bg1">
                  <a:lumMod val="50000"/>
                </a:schemeClr>
              </a:solidFill>
            </a:endParaRPr>
          </a:p>
        </p:txBody>
      </p:sp>
      <p:graphicFrame>
        <p:nvGraphicFramePr>
          <p:cNvPr id="8" name="Chart 7"/>
          <p:cNvGraphicFramePr>
            <a:graphicFrameLocks/>
          </p:cNvGraphicFramePr>
          <p:nvPr>
            <p:extLst>
              <p:ext uri="{D42A27DB-BD31-4B8C-83A1-F6EECF244321}">
                <p14:modId xmlns:p14="http://schemas.microsoft.com/office/powerpoint/2010/main" val="2126499292"/>
              </p:ext>
            </p:extLst>
          </p:nvPr>
        </p:nvGraphicFramePr>
        <p:xfrm>
          <a:off x="0" y="1355834"/>
          <a:ext cx="6784257" cy="49027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3395408620"/>
              </p:ext>
            </p:extLst>
          </p:nvPr>
        </p:nvGraphicFramePr>
        <p:xfrm>
          <a:off x="6180593" y="1125624"/>
          <a:ext cx="5309420" cy="4783789"/>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7607808" y="5922571"/>
            <a:ext cx="3499104" cy="369332"/>
          </a:xfrm>
          <a:prstGeom prst="rect">
            <a:avLst/>
          </a:prstGeom>
          <a:noFill/>
        </p:spPr>
        <p:txBody>
          <a:bodyPr wrap="square" rtlCol="0">
            <a:spAutoFit/>
          </a:bodyPr>
          <a:lstStyle/>
          <a:p>
            <a:r>
              <a:rPr lang="en-US" dirty="0" smtClean="0"/>
              <a:t>DP/DQ </a:t>
            </a:r>
            <a:r>
              <a:rPr lang="en-US" dirty="0" err="1" smtClean="0"/>
              <a:t>unacceptables</a:t>
            </a:r>
            <a:r>
              <a:rPr lang="en-US" dirty="0" smtClean="0"/>
              <a:t>         Others</a:t>
            </a:r>
            <a:endParaRPr lang="en-US" dirty="0"/>
          </a:p>
        </p:txBody>
      </p:sp>
      <p:sp>
        <p:nvSpPr>
          <p:cNvPr id="5" name="Rectangle 4"/>
          <p:cNvSpPr/>
          <p:nvPr/>
        </p:nvSpPr>
        <p:spPr>
          <a:xfrm>
            <a:off x="7412736" y="6022838"/>
            <a:ext cx="195072" cy="169426"/>
          </a:xfrm>
          <a:prstGeom prst="rect">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9949407" y="6022838"/>
            <a:ext cx="195072" cy="169426"/>
          </a:xfrm>
          <a:prstGeom prst="rect">
            <a:avLst/>
          </a:prstGeom>
          <a:solidFill>
            <a:schemeClr val="bg2">
              <a:lumMod val="75000"/>
            </a:schemeClr>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8537448"/>
      </p:ext>
    </p:extLst>
  </p:cSld>
  <p:clrMapOvr>
    <a:masterClrMapping/>
  </p:clrMapOvr>
  <mc:AlternateContent xmlns:mc="http://schemas.openxmlformats.org/markup-compatibility/2006" xmlns:p14="http://schemas.microsoft.com/office/powerpoint/2010/main">
    <mc:Choice Requires="p14">
      <p:transition spd="slow" p14:dur="2000" advTm="25604"/>
    </mc:Choice>
    <mc:Fallback xmlns="">
      <p:transition spd="slow" advTm="25604"/>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Donor-related refusal reasons</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13</a:t>
            </a:fld>
            <a:endParaRPr lang="en-US" dirty="0">
              <a:solidFill>
                <a:srgbClr val="000000">
                  <a:tint val="75000"/>
                </a:srgbClr>
              </a:solidFill>
            </a:endParaRPr>
          </a:p>
        </p:txBody>
      </p:sp>
      <p:sp>
        <p:nvSpPr>
          <p:cNvPr id="5" name="Rectangle 4"/>
          <p:cNvSpPr/>
          <p:nvPr/>
        </p:nvSpPr>
        <p:spPr>
          <a:xfrm>
            <a:off x="3315996" y="1007242"/>
            <a:ext cx="5793574" cy="523220"/>
          </a:xfrm>
          <a:prstGeom prst="rect">
            <a:avLst/>
          </a:prstGeom>
        </p:spPr>
        <p:txBody>
          <a:bodyPr wrap="none">
            <a:spAutoFit/>
          </a:bodyPr>
          <a:lstStyle/>
          <a:p>
            <a:pPr algn="ctr">
              <a:defRPr sz="1400" b="0" i="0" u="none" strike="noStrike" kern="1200" spc="0" baseline="0">
                <a:solidFill>
                  <a:srgbClr val="000000">
                    <a:lumMod val="65000"/>
                    <a:lumOff val="35000"/>
                  </a:srgbClr>
                </a:solidFill>
                <a:latin typeface="+mn-lt"/>
                <a:ea typeface="+mn-ea"/>
                <a:cs typeface="+mn-cs"/>
              </a:defRPr>
            </a:pPr>
            <a:r>
              <a:rPr lang="en-US" sz="2800" dirty="0">
                <a:latin typeface="Arial "/>
              </a:rPr>
              <a:t>Match Runs: Jan-Sep 2014 </a:t>
            </a:r>
            <a:r>
              <a:rPr lang="en-US" sz="2800" dirty="0" smtClean="0">
                <a:latin typeface="Arial "/>
              </a:rPr>
              <a:t>(n= 60)</a:t>
            </a:r>
            <a:endParaRPr lang="en-US" sz="2800" dirty="0">
              <a:latin typeface="Arial "/>
            </a:endParaRPr>
          </a:p>
        </p:txBody>
      </p:sp>
      <p:graphicFrame>
        <p:nvGraphicFramePr>
          <p:cNvPr id="7" name="Chart 6"/>
          <p:cNvGraphicFramePr>
            <a:graphicFrameLocks/>
          </p:cNvGraphicFramePr>
          <p:nvPr>
            <p:extLst>
              <p:ext uri="{D42A27DB-BD31-4B8C-83A1-F6EECF244321}">
                <p14:modId xmlns:p14="http://schemas.microsoft.com/office/powerpoint/2010/main" val="370053745"/>
              </p:ext>
            </p:extLst>
          </p:nvPr>
        </p:nvGraphicFramePr>
        <p:xfrm>
          <a:off x="385380" y="1530462"/>
          <a:ext cx="11411397" cy="46969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770163"/>
      </p:ext>
    </p:extLst>
  </p:cSld>
  <p:clrMapOvr>
    <a:masterClrMapping/>
  </p:clrMapOvr>
  <mc:AlternateContent xmlns:mc="http://schemas.openxmlformats.org/markup-compatibility/2006" xmlns:p14="http://schemas.microsoft.com/office/powerpoint/2010/main">
    <mc:Choice Requires="p14">
      <p:transition spd="slow" p14:dur="2000" advTm="20573"/>
    </mc:Choice>
    <mc:Fallback xmlns="">
      <p:transition spd="slow" advTm="20573"/>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9097" y="53277"/>
            <a:ext cx="11654804" cy="850932"/>
          </a:xfrm>
        </p:spPr>
        <p:txBody>
          <a:bodyPr/>
          <a:lstStyle/>
          <a:p>
            <a:r>
              <a:rPr lang="en-US" dirty="0" smtClean="0"/>
              <a:t>Candidate-related refusal reasons</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14</a:t>
            </a:fld>
            <a:endParaRPr lang="en-US" dirty="0">
              <a:solidFill>
                <a:srgbClr val="000000">
                  <a:tint val="75000"/>
                </a:srgbClr>
              </a:solidFill>
            </a:endParaRPr>
          </a:p>
        </p:txBody>
      </p:sp>
      <p:sp>
        <p:nvSpPr>
          <p:cNvPr id="5" name="Rectangle 4"/>
          <p:cNvSpPr/>
          <p:nvPr/>
        </p:nvSpPr>
        <p:spPr>
          <a:xfrm>
            <a:off x="3269405" y="733676"/>
            <a:ext cx="5694188" cy="523220"/>
          </a:xfrm>
          <a:prstGeom prst="rect">
            <a:avLst/>
          </a:prstGeom>
        </p:spPr>
        <p:txBody>
          <a:bodyPr wrap="none">
            <a:spAutoFit/>
          </a:bodyPr>
          <a:lstStyle/>
          <a:p>
            <a:pPr algn="ctr">
              <a:defRPr sz="1400" b="0" i="0" u="none" strike="noStrike" kern="1200" spc="0" baseline="0">
                <a:solidFill>
                  <a:srgbClr val="000000">
                    <a:lumMod val="65000"/>
                    <a:lumOff val="35000"/>
                  </a:srgbClr>
                </a:solidFill>
                <a:latin typeface="+mn-lt"/>
                <a:ea typeface="+mn-ea"/>
                <a:cs typeface="+mn-cs"/>
              </a:defRPr>
            </a:pPr>
            <a:r>
              <a:rPr lang="en-US" sz="2800" dirty="0">
                <a:latin typeface="Arial "/>
              </a:rPr>
              <a:t>Match Runs: Jan-Sep 2014 </a:t>
            </a:r>
            <a:r>
              <a:rPr lang="en-US" sz="2800" dirty="0" smtClean="0">
                <a:latin typeface="Arial "/>
              </a:rPr>
              <a:t>(n=37)</a:t>
            </a:r>
            <a:endParaRPr lang="en-US" sz="2800" dirty="0">
              <a:latin typeface="Arial "/>
            </a:endParaRPr>
          </a:p>
        </p:txBody>
      </p:sp>
      <p:graphicFrame>
        <p:nvGraphicFramePr>
          <p:cNvPr id="7" name="Chart 6"/>
          <p:cNvGraphicFramePr>
            <a:graphicFrameLocks/>
          </p:cNvGraphicFramePr>
          <p:nvPr>
            <p:extLst>
              <p:ext uri="{D42A27DB-BD31-4B8C-83A1-F6EECF244321}">
                <p14:modId xmlns:p14="http://schemas.microsoft.com/office/powerpoint/2010/main" val="3994334263"/>
              </p:ext>
            </p:extLst>
          </p:nvPr>
        </p:nvGraphicFramePr>
        <p:xfrm>
          <a:off x="701816" y="1326991"/>
          <a:ext cx="11242085" cy="52521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5212521"/>
      </p:ext>
    </p:extLst>
  </p:cSld>
  <p:clrMapOvr>
    <a:masterClrMapping/>
  </p:clrMapOvr>
  <mc:AlternateContent xmlns:mc="http://schemas.openxmlformats.org/markup-compatibility/2006" xmlns:p14="http://schemas.microsoft.com/office/powerpoint/2010/main">
    <mc:Choice Requires="p14">
      <p:transition spd="slow" p14:dur="2000" advTm="26657"/>
    </mc:Choice>
    <mc:Fallback xmlns="">
      <p:transition spd="slow" advTm="26657"/>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2142" y="1737881"/>
            <a:ext cx="11869858" cy="4272454"/>
          </a:xfrm>
        </p:spPr>
        <p:txBody>
          <a:bodyPr>
            <a:normAutofit/>
          </a:bodyPr>
          <a:lstStyle/>
          <a:p>
            <a:r>
              <a:rPr lang="en-US" sz="3600" dirty="0" smtClean="0"/>
              <a:t>DQA screened as of April 29</a:t>
            </a:r>
            <a:r>
              <a:rPr lang="en-US" sz="3600" baseline="30000" dirty="0" smtClean="0"/>
              <a:t>th</a:t>
            </a:r>
            <a:r>
              <a:rPr lang="en-US" sz="3600" dirty="0" smtClean="0"/>
              <a:t> </a:t>
            </a:r>
          </a:p>
          <a:p>
            <a:pPr lvl="0"/>
            <a:r>
              <a:rPr lang="en-US" sz="3600" dirty="0" smtClean="0"/>
              <a:t>New </a:t>
            </a:r>
            <a:r>
              <a:rPr lang="en-US" sz="3600" dirty="0"/>
              <a:t>Histocompatibility </a:t>
            </a:r>
            <a:r>
              <a:rPr lang="en-US" sz="3600" dirty="0" smtClean="0"/>
              <a:t>requirements policy</a:t>
            </a:r>
            <a:endParaRPr lang="en-US" sz="3600" dirty="0"/>
          </a:p>
          <a:p>
            <a:pPr lvl="1"/>
            <a:r>
              <a:rPr lang="en-US" sz="3200" dirty="0" smtClean="0"/>
              <a:t>Approved, pending programming</a:t>
            </a:r>
          </a:p>
          <a:p>
            <a:pPr lvl="1"/>
            <a:r>
              <a:rPr lang="en-US" sz="3200" dirty="0" smtClean="0"/>
              <a:t>Donor DPB</a:t>
            </a:r>
            <a:r>
              <a:rPr lang="en-US" sz="3200" dirty="0"/>
              <a:t>, DQA and DQB required</a:t>
            </a:r>
          </a:p>
          <a:p>
            <a:pPr lvl="1"/>
            <a:r>
              <a:rPr lang="en-US" sz="3200" dirty="0"/>
              <a:t>Repeat </a:t>
            </a:r>
            <a:r>
              <a:rPr lang="en-US" sz="3200" dirty="0" smtClean="0"/>
              <a:t>candidate antibody screening </a:t>
            </a:r>
            <a:r>
              <a:rPr lang="en-US" sz="3200" dirty="0"/>
              <a:t>and update </a:t>
            </a:r>
            <a:r>
              <a:rPr lang="en-US" sz="3200" dirty="0" smtClean="0"/>
              <a:t>every </a:t>
            </a:r>
            <a:r>
              <a:rPr lang="en-US" sz="3200" dirty="0"/>
              <a:t>90 </a:t>
            </a:r>
            <a:r>
              <a:rPr lang="en-US" sz="3200" dirty="0" smtClean="0"/>
              <a:t>days</a:t>
            </a:r>
          </a:p>
        </p:txBody>
      </p:sp>
      <p:sp>
        <p:nvSpPr>
          <p:cNvPr id="3" name="Title 2"/>
          <p:cNvSpPr>
            <a:spLocks noGrp="1"/>
          </p:cNvSpPr>
          <p:nvPr>
            <p:ph type="title"/>
          </p:nvPr>
        </p:nvSpPr>
        <p:spPr>
          <a:xfrm>
            <a:off x="170329" y="356592"/>
            <a:ext cx="12040187" cy="1015008"/>
          </a:xfrm>
        </p:spPr>
        <p:txBody>
          <a:bodyPr/>
          <a:lstStyle/>
          <a:p>
            <a:r>
              <a:rPr lang="en-US" sz="4000" b="1" dirty="0" smtClean="0"/>
              <a:t/>
            </a:r>
            <a:br>
              <a:rPr lang="en-US" sz="4000" b="1" dirty="0" smtClean="0"/>
            </a:br>
            <a:r>
              <a:rPr lang="en-US" sz="4000" b="1" dirty="0">
                <a:solidFill>
                  <a:srgbClr val="000000">
                    <a:lumMod val="65000"/>
                    <a:lumOff val="35000"/>
                  </a:srgbClr>
                </a:solidFill>
                <a:latin typeface="Arial "/>
              </a:rPr>
              <a:t>Strategies for i</a:t>
            </a:r>
            <a:r>
              <a:rPr lang="en-US" sz="4000" b="1" dirty="0" smtClean="0">
                <a:solidFill>
                  <a:srgbClr val="000000">
                    <a:lumMod val="65000"/>
                    <a:lumOff val="35000"/>
                  </a:srgbClr>
                </a:solidFill>
                <a:latin typeface="Arial "/>
              </a:rPr>
              <a:t>mproving </a:t>
            </a:r>
            <a:r>
              <a:rPr lang="en-US" sz="4000" b="1" dirty="0">
                <a:solidFill>
                  <a:srgbClr val="000000">
                    <a:lumMod val="65000"/>
                    <a:lumOff val="35000"/>
                  </a:srgbClr>
                </a:solidFill>
                <a:latin typeface="Arial "/>
              </a:rPr>
              <a:t>Match Success Rate</a:t>
            </a:r>
            <a:r>
              <a:rPr lang="en-US" sz="4000" b="1" dirty="0">
                <a:latin typeface="Arial "/>
              </a:rPr>
              <a:t/>
            </a:r>
            <a:br>
              <a:rPr lang="en-US" sz="4000" b="1" dirty="0">
                <a:latin typeface="Arial "/>
              </a:rPr>
            </a:br>
            <a:r>
              <a:rPr lang="en-US" sz="4000" dirty="0" smtClean="0"/>
              <a:t>Donor Specific Antigen related</a:t>
            </a:r>
            <a:r>
              <a:rPr lang="en-US" sz="4000" b="1" dirty="0" smtClean="0"/>
              <a:t/>
            </a:r>
            <a:br>
              <a:rPr lang="en-US" sz="4000" b="1" dirty="0" smtClean="0"/>
            </a:br>
            <a:endParaRPr lang="en-US" sz="4000" b="1"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15</a:t>
            </a:fld>
            <a:endParaRPr lang="en-US" dirty="0">
              <a:solidFill>
                <a:srgbClr val="000000">
                  <a:tint val="75000"/>
                </a:srgbClr>
              </a:solidFill>
            </a:endParaRPr>
          </a:p>
        </p:txBody>
      </p:sp>
    </p:spTree>
    <p:extLst>
      <p:ext uri="{BB962C8B-B14F-4D97-AF65-F5344CB8AC3E}">
        <p14:creationId xmlns:p14="http://schemas.microsoft.com/office/powerpoint/2010/main" val="548204170"/>
      </p:ext>
    </p:extLst>
  </p:cSld>
  <p:clrMapOvr>
    <a:masterClrMapping/>
  </p:clrMapOvr>
  <mc:AlternateContent xmlns:mc="http://schemas.openxmlformats.org/markup-compatibility/2006" xmlns:p14="http://schemas.microsoft.com/office/powerpoint/2010/main">
    <mc:Choice Requires="p14">
      <p:transition spd="slow" p14:dur="2000" advTm="71243"/>
    </mc:Choice>
    <mc:Fallback xmlns="">
      <p:transition spd="slow" advTm="71243"/>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0328" y="1808825"/>
            <a:ext cx="12021671" cy="4702334"/>
          </a:xfrm>
        </p:spPr>
        <p:txBody>
          <a:bodyPr>
            <a:normAutofit/>
          </a:bodyPr>
          <a:lstStyle/>
          <a:p>
            <a:pPr lvl="0"/>
            <a:r>
              <a:rPr lang="en-US" sz="3200" dirty="0" smtClean="0"/>
              <a:t>Candidate </a:t>
            </a:r>
            <a:r>
              <a:rPr lang="en-US" sz="3200" dirty="0"/>
              <a:t>and Donor choices </a:t>
            </a:r>
            <a:r>
              <a:rPr lang="en-US" sz="3200" dirty="0" smtClean="0"/>
              <a:t>questions</a:t>
            </a:r>
            <a:endParaRPr lang="en-US" sz="3200" dirty="0"/>
          </a:p>
          <a:p>
            <a:pPr lvl="1"/>
            <a:r>
              <a:rPr lang="en-US" sz="3000" dirty="0" smtClean="0"/>
              <a:t>Allows entry of maximum </a:t>
            </a:r>
            <a:r>
              <a:rPr lang="en-US" sz="3000" dirty="0"/>
              <a:t>donor age, BMI and other factors</a:t>
            </a:r>
          </a:p>
          <a:p>
            <a:pPr lvl="0"/>
            <a:r>
              <a:rPr lang="en-US" sz="3200" dirty="0" smtClean="0"/>
              <a:t>Donor pre-select option</a:t>
            </a:r>
          </a:p>
          <a:p>
            <a:pPr lvl="0"/>
            <a:r>
              <a:rPr lang="en-US" sz="3200" dirty="0" smtClean="0"/>
              <a:t>Donor pre-select required on candidates with CPRA 90%+</a:t>
            </a:r>
          </a:p>
          <a:p>
            <a:r>
              <a:rPr lang="en-US" sz="3200" dirty="0" smtClean="0"/>
              <a:t>Easy inactivation/reactivation of </a:t>
            </a:r>
            <a:r>
              <a:rPr lang="en-US" sz="3200" smtClean="0"/>
              <a:t>candidate/donor pairs </a:t>
            </a:r>
            <a:endParaRPr lang="en-US" sz="3200" dirty="0"/>
          </a:p>
          <a:p>
            <a:pPr lvl="0"/>
            <a:endParaRPr lang="en-US" sz="3200" dirty="0" smtClean="0"/>
          </a:p>
          <a:p>
            <a:pPr marL="0" indent="0">
              <a:buNone/>
            </a:pPr>
            <a:endParaRPr lang="en-US" sz="3200" dirty="0" smtClean="0"/>
          </a:p>
          <a:p>
            <a:pPr marL="0" lvl="0" indent="0">
              <a:buNone/>
            </a:pPr>
            <a:endParaRPr lang="en-US" sz="2800" dirty="0"/>
          </a:p>
        </p:txBody>
      </p:sp>
      <p:sp>
        <p:nvSpPr>
          <p:cNvPr id="3" name="Title 2"/>
          <p:cNvSpPr>
            <a:spLocks noGrp="1"/>
          </p:cNvSpPr>
          <p:nvPr>
            <p:ph type="title"/>
          </p:nvPr>
        </p:nvSpPr>
        <p:spPr>
          <a:xfrm>
            <a:off x="170329" y="276634"/>
            <a:ext cx="12040187" cy="1079199"/>
          </a:xfrm>
        </p:spPr>
        <p:txBody>
          <a:bodyPr/>
          <a:lstStyle/>
          <a:p>
            <a:r>
              <a:rPr lang="en-US" sz="4000" b="1" dirty="0"/>
              <a:t/>
            </a:r>
            <a:br>
              <a:rPr lang="en-US" sz="4000" b="1" dirty="0"/>
            </a:br>
            <a:r>
              <a:rPr lang="en-US" sz="4000" b="1" dirty="0">
                <a:solidFill>
                  <a:srgbClr val="000000">
                    <a:lumMod val="65000"/>
                    <a:lumOff val="35000"/>
                  </a:srgbClr>
                </a:solidFill>
                <a:latin typeface="Arial "/>
              </a:rPr>
              <a:t>Strategies for improving Match Success Rate</a:t>
            </a:r>
            <a:r>
              <a:rPr lang="en-US" sz="4000" b="1" dirty="0">
                <a:latin typeface="Arial "/>
              </a:rPr>
              <a:t/>
            </a:r>
            <a:br>
              <a:rPr lang="en-US" sz="4000" b="1" dirty="0">
                <a:latin typeface="Arial "/>
              </a:rPr>
            </a:br>
            <a:r>
              <a:rPr lang="en-US" sz="4000" dirty="0" smtClean="0">
                <a:solidFill>
                  <a:schemeClr val="tx1"/>
                </a:solidFill>
              </a:rPr>
              <a:t>Donor and Candidate related</a:t>
            </a:r>
            <a:r>
              <a:rPr lang="en-US" sz="4000" b="1" dirty="0"/>
              <a:t/>
            </a:r>
            <a:br>
              <a:rPr lang="en-US" sz="4000" b="1" dirty="0"/>
            </a:br>
            <a:endParaRPr lang="en-US" sz="4000" b="1"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16</a:t>
            </a:fld>
            <a:endParaRPr lang="en-US" dirty="0">
              <a:solidFill>
                <a:srgbClr val="000000">
                  <a:tint val="75000"/>
                </a:srgbClr>
              </a:solidFill>
            </a:endParaRPr>
          </a:p>
        </p:txBody>
      </p:sp>
    </p:spTree>
    <p:extLst>
      <p:ext uri="{BB962C8B-B14F-4D97-AF65-F5344CB8AC3E}">
        <p14:creationId xmlns:p14="http://schemas.microsoft.com/office/powerpoint/2010/main" val="3709268805"/>
      </p:ext>
    </p:extLst>
  </p:cSld>
  <p:clrMapOvr>
    <a:masterClrMapping/>
  </p:clrMapOvr>
  <mc:AlternateContent xmlns:mc="http://schemas.openxmlformats.org/markup-compatibility/2006" xmlns:p14="http://schemas.microsoft.com/office/powerpoint/2010/main">
    <mc:Choice Requires="p14">
      <p:transition spd="slow" p14:dur="2000" advTm="151442"/>
    </mc:Choice>
    <mc:Fallback xmlns="">
      <p:transition spd="slow" advTm="151442"/>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0329" y="1659516"/>
            <a:ext cx="11869858" cy="4162096"/>
          </a:xfrm>
        </p:spPr>
        <p:txBody>
          <a:bodyPr>
            <a:normAutofit/>
          </a:bodyPr>
          <a:lstStyle/>
          <a:p>
            <a:pPr lvl="0"/>
            <a:r>
              <a:rPr lang="en-US" sz="4000" dirty="0" smtClean="0"/>
              <a:t>Changes to optimization algorithm</a:t>
            </a:r>
            <a:endParaRPr lang="en-US" sz="4000" dirty="0"/>
          </a:p>
          <a:p>
            <a:pPr marL="228600" lvl="1" indent="0">
              <a:buNone/>
            </a:pPr>
            <a:r>
              <a:rPr lang="en-US" dirty="0"/>
              <a:t> </a:t>
            </a:r>
            <a:r>
              <a:rPr lang="en-US" sz="3500" dirty="0" smtClean="0"/>
              <a:t>Such as failure aware matching</a:t>
            </a:r>
            <a:r>
              <a:rPr lang="en-US" sz="3200" dirty="0" smtClean="0"/>
              <a:t>: </a:t>
            </a:r>
            <a:r>
              <a:rPr lang="en-US" sz="3000" i="1" dirty="0" smtClean="0"/>
              <a:t>Dickerson, </a:t>
            </a:r>
            <a:r>
              <a:rPr lang="en-US" sz="3000" i="1" dirty="0" err="1" smtClean="0"/>
              <a:t>Procaccia</a:t>
            </a:r>
            <a:r>
              <a:rPr lang="en-US" sz="3000" i="1" dirty="0" smtClean="0"/>
              <a:t> &amp; Sandholm EC-13] and the FUTUREMATCH framework [Dickerson &amp; Sandholm AAAI-15]</a:t>
            </a:r>
            <a:endParaRPr lang="en-US" sz="3000" i="1" dirty="0"/>
          </a:p>
          <a:p>
            <a:pPr marL="228600" lvl="1" indent="0">
              <a:buNone/>
            </a:pPr>
            <a:endParaRPr lang="en-US" sz="2800" dirty="0"/>
          </a:p>
        </p:txBody>
      </p:sp>
      <p:sp>
        <p:nvSpPr>
          <p:cNvPr id="3" name="Title 2"/>
          <p:cNvSpPr>
            <a:spLocks noGrp="1"/>
          </p:cNvSpPr>
          <p:nvPr>
            <p:ph type="title"/>
          </p:nvPr>
        </p:nvSpPr>
        <p:spPr>
          <a:xfrm>
            <a:off x="170329" y="411236"/>
            <a:ext cx="11626448" cy="850932"/>
          </a:xfrm>
        </p:spPr>
        <p:txBody>
          <a:bodyPr/>
          <a:lstStyle/>
          <a:p>
            <a:r>
              <a:rPr lang="en-US" sz="4000" b="1" dirty="0" smtClean="0"/>
              <a:t/>
            </a:r>
            <a:br>
              <a:rPr lang="en-US" sz="4000" b="1" dirty="0" smtClean="0"/>
            </a:br>
            <a:r>
              <a:rPr lang="en-US" sz="4000" b="1" dirty="0">
                <a:solidFill>
                  <a:srgbClr val="000000">
                    <a:lumMod val="65000"/>
                    <a:lumOff val="35000"/>
                  </a:srgbClr>
                </a:solidFill>
                <a:latin typeface="Arial "/>
              </a:rPr>
              <a:t>Strategies for improving Match Success Rate</a:t>
            </a:r>
            <a:r>
              <a:rPr lang="en-US" sz="4000" b="1" dirty="0">
                <a:latin typeface="Arial "/>
              </a:rPr>
              <a:t/>
            </a:r>
            <a:br>
              <a:rPr lang="en-US" sz="4000" b="1" dirty="0">
                <a:latin typeface="Arial "/>
              </a:rPr>
            </a:br>
            <a:r>
              <a:rPr lang="en-US" sz="4000" dirty="0" smtClean="0"/>
              <a:t>Overall</a:t>
            </a:r>
            <a:r>
              <a:rPr lang="en-US" sz="4000" b="1" dirty="0" smtClean="0"/>
              <a:t/>
            </a:r>
            <a:br>
              <a:rPr lang="en-US" sz="4000" b="1" dirty="0" smtClean="0"/>
            </a:br>
            <a:endParaRPr lang="en-US" sz="4000" b="1"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17</a:t>
            </a:fld>
            <a:endParaRPr lang="en-US" dirty="0">
              <a:solidFill>
                <a:srgbClr val="000000">
                  <a:tint val="75000"/>
                </a:srgbClr>
              </a:solidFill>
            </a:endParaRPr>
          </a:p>
        </p:txBody>
      </p:sp>
    </p:spTree>
    <p:extLst>
      <p:ext uri="{BB962C8B-B14F-4D97-AF65-F5344CB8AC3E}">
        <p14:creationId xmlns:p14="http://schemas.microsoft.com/office/powerpoint/2010/main" val="1268180124"/>
      </p:ext>
    </p:extLst>
  </p:cSld>
  <p:clrMapOvr>
    <a:masterClrMapping/>
  </p:clrMapOvr>
  <mc:AlternateContent xmlns:mc="http://schemas.openxmlformats.org/markup-compatibility/2006" xmlns:p14="http://schemas.microsoft.com/office/powerpoint/2010/main">
    <mc:Choice Requires="p14">
      <p:transition spd="slow" p14:dur="2000" advTm="21311"/>
    </mc:Choice>
    <mc:Fallback xmlns="">
      <p:transition spd="slow" advTm="21311"/>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5379" y="1348829"/>
            <a:ext cx="11411398" cy="4831254"/>
          </a:xfrm>
        </p:spPr>
        <p:txBody>
          <a:bodyPr>
            <a:normAutofit lnSpcReduction="10000"/>
          </a:bodyPr>
          <a:lstStyle/>
          <a:p>
            <a:r>
              <a:rPr lang="en-US" sz="3600" dirty="0"/>
              <a:t> </a:t>
            </a:r>
            <a:r>
              <a:rPr lang="en-US" sz="3400" dirty="0">
                <a:latin typeface="Arial" panose="020B0604020202020204" pitchFamily="34" charset="0"/>
                <a:cs typeface="Arial" panose="020B0604020202020204" pitchFamily="34" charset="0"/>
              </a:rPr>
              <a:t>Failed exchanges due to:</a:t>
            </a:r>
          </a:p>
          <a:p>
            <a:pPr lvl="1"/>
            <a:r>
              <a:rPr lang="en-US" sz="3200" dirty="0" smtClean="0">
                <a:latin typeface="Arial" panose="020B0604020202020204" pitchFamily="34" charset="0"/>
                <a:cs typeface="Arial" panose="020B0604020202020204" pitchFamily="34" charset="0"/>
              </a:rPr>
              <a:t>Donor </a:t>
            </a:r>
            <a:r>
              <a:rPr lang="en-US" sz="3200" dirty="0">
                <a:latin typeface="Arial" panose="020B0604020202020204" pitchFamily="34" charset="0"/>
                <a:cs typeface="Arial" panose="020B0604020202020204" pitchFamily="34" charset="0"/>
              </a:rPr>
              <a:t>specific antibodies </a:t>
            </a:r>
          </a:p>
          <a:p>
            <a:pPr lvl="1"/>
            <a:r>
              <a:rPr lang="en-US" sz="3200" dirty="0">
                <a:latin typeface="Arial" panose="020B0604020202020204" pitchFamily="34" charset="0"/>
                <a:cs typeface="Arial" panose="020B0604020202020204" pitchFamily="34" charset="0"/>
              </a:rPr>
              <a:t>Donor age, medical history, or size</a:t>
            </a:r>
          </a:p>
          <a:p>
            <a:pPr lvl="1"/>
            <a:r>
              <a:rPr lang="en-US" sz="3200" dirty="0">
                <a:latin typeface="Arial" panose="020B0604020202020204" pitchFamily="34" charset="0"/>
                <a:cs typeface="Arial" panose="020B0604020202020204" pitchFamily="34" charset="0"/>
              </a:rPr>
              <a:t>A candidate having another transplant opportunity </a:t>
            </a:r>
          </a:p>
          <a:p>
            <a:r>
              <a:rPr lang="en-US" sz="3400" dirty="0" smtClean="0">
                <a:solidFill>
                  <a:schemeClr val="tx1"/>
                </a:solidFill>
                <a:latin typeface="Arial" panose="020B0604020202020204" pitchFamily="34" charset="0"/>
                <a:cs typeface="Arial" panose="020B0604020202020204" pitchFamily="34" charset="0"/>
              </a:rPr>
              <a:t>Strategies </a:t>
            </a:r>
            <a:r>
              <a:rPr lang="en-US" sz="3400" dirty="0">
                <a:solidFill>
                  <a:schemeClr val="tx1"/>
                </a:solidFill>
                <a:latin typeface="Arial" panose="020B0604020202020204" pitchFamily="34" charset="0"/>
                <a:cs typeface="Arial" panose="020B0604020202020204" pitchFamily="34" charset="0"/>
              </a:rPr>
              <a:t>for improving Match Success </a:t>
            </a:r>
            <a:r>
              <a:rPr lang="en-US" sz="3400" dirty="0" smtClean="0">
                <a:solidFill>
                  <a:schemeClr val="tx1"/>
                </a:solidFill>
                <a:latin typeface="Arial" panose="020B0604020202020204" pitchFamily="34" charset="0"/>
                <a:cs typeface="Arial" panose="020B0604020202020204" pitchFamily="34" charset="0"/>
              </a:rPr>
              <a:t>Rate</a:t>
            </a:r>
          </a:p>
          <a:p>
            <a:pPr lvl="1"/>
            <a:r>
              <a:rPr lang="en-US" sz="3200" dirty="0" smtClean="0">
                <a:latin typeface="Arial" panose="020B0604020202020204" pitchFamily="34" charset="0"/>
                <a:cs typeface="Arial" panose="020B0604020202020204" pitchFamily="34" charset="0"/>
              </a:rPr>
              <a:t>Policies and tools to increase efficiency – more matches move forward</a:t>
            </a:r>
          </a:p>
          <a:p>
            <a:pPr lvl="1"/>
            <a:r>
              <a:rPr lang="en-US" sz="3200" dirty="0" smtClean="0">
                <a:latin typeface="Arial "/>
              </a:rPr>
              <a:t>Individualized program support</a:t>
            </a:r>
            <a:r>
              <a:rPr lang="en-US" sz="3200" dirty="0">
                <a:latin typeface="Arial "/>
              </a:rPr>
              <a:t/>
            </a:r>
            <a:br>
              <a:rPr lang="en-US" sz="3200" dirty="0">
                <a:latin typeface="Arial "/>
              </a:rPr>
            </a:br>
            <a:endParaRPr lang="en-US" sz="3200" dirty="0"/>
          </a:p>
        </p:txBody>
      </p:sp>
      <p:sp>
        <p:nvSpPr>
          <p:cNvPr id="3" name="Title 2"/>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18</a:t>
            </a:fld>
            <a:endParaRPr lang="en-US" dirty="0">
              <a:solidFill>
                <a:srgbClr val="000000">
                  <a:tint val="75000"/>
                </a:srgbClr>
              </a:solidFill>
            </a:endParaRPr>
          </a:p>
        </p:txBody>
      </p:sp>
    </p:spTree>
    <p:extLst>
      <p:ext uri="{BB962C8B-B14F-4D97-AF65-F5344CB8AC3E}">
        <p14:creationId xmlns:p14="http://schemas.microsoft.com/office/powerpoint/2010/main" val="2427099815"/>
      </p:ext>
    </p:extLst>
  </p:cSld>
  <p:clrMapOvr>
    <a:masterClrMapping/>
  </p:clrMapOvr>
  <mc:AlternateContent xmlns:mc="http://schemas.openxmlformats.org/markup-compatibility/2006" xmlns:p14="http://schemas.microsoft.com/office/powerpoint/2010/main">
    <mc:Choice Requires="p14">
      <p:transition spd="slow" p14:dur="2000" advTm="46376"/>
    </mc:Choice>
    <mc:Fallback xmlns="">
      <p:transition spd="slow" advTm="46376"/>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02549" y="2757620"/>
            <a:ext cx="3649134" cy="850932"/>
          </a:xfrm>
        </p:spPr>
        <p:txBody>
          <a:bodyPr/>
          <a:lstStyle/>
          <a:p>
            <a:r>
              <a:rPr lang="en-US" i="1" dirty="0" smtClean="0"/>
              <a:t>Thank you</a:t>
            </a:r>
            <a:r>
              <a:rPr lang="en-US" dirty="0" smtClean="0"/>
              <a:t>!</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19</a:t>
            </a:fld>
            <a:endParaRPr lang="en-US" dirty="0">
              <a:solidFill>
                <a:srgbClr val="000000">
                  <a:tint val="75000"/>
                </a:srgbClr>
              </a:solidFill>
            </a:endParaRPr>
          </a:p>
        </p:txBody>
      </p:sp>
    </p:spTree>
    <p:extLst>
      <p:ext uri="{BB962C8B-B14F-4D97-AF65-F5344CB8AC3E}">
        <p14:creationId xmlns:p14="http://schemas.microsoft.com/office/powerpoint/2010/main" val="1481255403"/>
      </p:ext>
    </p:extLst>
  </p:cSld>
  <p:clrMapOvr>
    <a:masterClrMapping/>
  </p:clrMapOvr>
  <mc:AlternateContent xmlns:mc="http://schemas.openxmlformats.org/markup-compatibility/2006" xmlns:p14="http://schemas.microsoft.com/office/powerpoint/2010/main">
    <mc:Choice Requires="p14">
      <p:transition spd="slow" p14:dur="2000" advTm="3609"/>
    </mc:Choice>
    <mc:Fallback xmlns="">
      <p:transition spd="slow" advTm="360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160245" y="1033777"/>
            <a:ext cx="120317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b="1" dirty="0"/>
              <a:t>The Joint Annual Congress of the American Society of Transplant Surgeons and The American Society of Transplantation</a:t>
            </a:r>
          </a:p>
        </p:txBody>
      </p:sp>
      <p:sp>
        <p:nvSpPr>
          <p:cNvPr id="2051" name="Rectangle 9"/>
          <p:cNvSpPr>
            <a:spLocks noChangeArrowheads="1"/>
          </p:cNvSpPr>
          <p:nvPr/>
        </p:nvSpPr>
        <p:spPr bwMode="auto">
          <a:xfrm>
            <a:off x="777643" y="3415552"/>
            <a:ext cx="10248945"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en-US" altLang="en-US" sz="2200" dirty="0"/>
              <a:t>I have no financial relationships to disclose within the past 12 months relevant to my presentation </a:t>
            </a:r>
          </a:p>
          <a:p>
            <a:pPr algn="ctr" eaLnBrk="1" hangingPunct="1">
              <a:buFontTx/>
              <a:buNone/>
            </a:pPr>
            <a:r>
              <a:rPr lang="en-US" altLang="en-US" sz="2200" b="1" u="sng" dirty="0"/>
              <a:t>AND</a:t>
            </a:r>
          </a:p>
          <a:p>
            <a:pPr algn="ctr" eaLnBrk="1" hangingPunct="1">
              <a:buFontTx/>
              <a:buNone/>
            </a:pPr>
            <a:r>
              <a:rPr lang="en-US" altLang="en-US" sz="2200" dirty="0"/>
              <a:t>My presentation does not include discussion of off-label or investigational use </a:t>
            </a:r>
          </a:p>
          <a:p>
            <a:pPr algn="ctr" eaLnBrk="1" hangingPunct="1">
              <a:buFontTx/>
              <a:buNone/>
            </a:pPr>
            <a:endParaRPr lang="en-US" altLang="en-US" sz="2200" dirty="0">
              <a:solidFill>
                <a:srgbClr val="FF0000"/>
              </a:solidFill>
            </a:endParaRPr>
          </a:p>
          <a:p>
            <a:pPr algn="ctr" eaLnBrk="1" hangingPunct="1">
              <a:buFontTx/>
              <a:buNone/>
            </a:pPr>
            <a:r>
              <a:rPr lang="en-US" altLang="en-US" sz="2200" dirty="0"/>
              <a:t>I do not intend to reference unlabeled/unapproved uses of drugs or products in my presentation. </a:t>
            </a:r>
            <a:endParaRPr lang="en-US" altLang="en-US" sz="2200" dirty="0">
              <a:solidFill>
                <a:srgbClr val="FF0000"/>
              </a:solidFill>
            </a:endParaRPr>
          </a:p>
        </p:txBody>
      </p:sp>
      <p:sp>
        <p:nvSpPr>
          <p:cNvPr id="2052" name="Rectangle 13"/>
          <p:cNvSpPr>
            <a:spLocks noGrp="1" noChangeArrowheads="1"/>
          </p:cNvSpPr>
          <p:nvPr>
            <p:ph type="ctrTitle"/>
          </p:nvPr>
        </p:nvSpPr>
        <p:spPr>
          <a:xfrm>
            <a:off x="981634" y="1610353"/>
            <a:ext cx="4935071" cy="990600"/>
          </a:xfrm>
          <a:noFill/>
        </p:spPr>
        <p:txBody>
          <a:bodyPr anchor="ctr"/>
          <a:lstStyle/>
          <a:p>
            <a:pPr algn="l" eaLnBrk="1" hangingPunct="1"/>
            <a:r>
              <a:rPr lang="en-US" altLang="en-US" sz="2200" b="1" dirty="0">
                <a:solidFill>
                  <a:schemeClr val="tx1"/>
                </a:solidFill>
              </a:rPr>
              <a:t>Ruthanne Leishman RN, </a:t>
            </a:r>
            <a:r>
              <a:rPr lang="en-US" altLang="en-US" sz="2200" b="1" dirty="0" smtClean="0">
                <a:solidFill>
                  <a:schemeClr val="tx1"/>
                </a:solidFill>
              </a:rPr>
              <a:t>MPH</a:t>
            </a:r>
            <a:r>
              <a:rPr lang="en-US" altLang="en-US" sz="2200" b="1" dirty="0">
                <a:solidFill>
                  <a:schemeClr val="tx1"/>
                </a:solidFill>
              </a:rPr>
              <a:t/>
            </a:r>
            <a:br>
              <a:rPr lang="en-US" altLang="en-US" sz="2200" b="1" dirty="0">
                <a:solidFill>
                  <a:schemeClr val="tx1"/>
                </a:solidFill>
              </a:rPr>
            </a:br>
            <a:r>
              <a:rPr lang="en-US" altLang="en-US" sz="2200" b="1" dirty="0" smtClean="0">
                <a:solidFill>
                  <a:schemeClr val="tx1"/>
                </a:solidFill>
              </a:rPr>
              <a:t>OPTN </a:t>
            </a:r>
            <a:r>
              <a:rPr lang="en-US" altLang="en-US" sz="2200" b="1" dirty="0">
                <a:solidFill>
                  <a:schemeClr val="tx1"/>
                </a:solidFill>
              </a:rPr>
              <a:t>KPDPP Program Manager</a:t>
            </a:r>
            <a:br>
              <a:rPr lang="en-US" altLang="en-US" sz="2200" b="1" dirty="0">
                <a:solidFill>
                  <a:schemeClr val="tx1"/>
                </a:solidFill>
              </a:rPr>
            </a:br>
            <a:r>
              <a:rPr lang="en-US" altLang="en-US" sz="2200" b="1" dirty="0">
                <a:solidFill>
                  <a:schemeClr val="tx1"/>
                </a:solidFill>
              </a:rPr>
              <a:t>UNOS, Richmond, VA, USA</a:t>
            </a:r>
          </a:p>
        </p:txBody>
      </p:sp>
    </p:spTree>
    <p:extLst>
      <p:ext uri="{BB962C8B-B14F-4D97-AF65-F5344CB8AC3E}">
        <p14:creationId xmlns:p14="http://schemas.microsoft.com/office/powerpoint/2010/main" val="1548459974"/>
      </p:ext>
    </p:extLst>
  </p:cSld>
  <p:clrMapOvr>
    <a:masterClrMapping/>
  </p:clrMapOvr>
  <mc:AlternateContent xmlns:mc="http://schemas.openxmlformats.org/markup-compatibility/2006" xmlns:p14="http://schemas.microsoft.com/office/powerpoint/2010/main">
    <mc:Choice Requires="p14">
      <p:transition spd="slow" p14:dur="2000" advTm="2362"/>
    </mc:Choice>
    <mc:Fallback xmlns="">
      <p:transition spd="slow" advTm="236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18578" y="198444"/>
            <a:ext cx="7772400" cy="1143000"/>
          </a:xfrm>
        </p:spPr>
        <p:txBody>
          <a:bodyPr/>
          <a:lstStyle/>
          <a:p>
            <a:pPr eaLnBrk="1" hangingPunct="1"/>
            <a:r>
              <a:rPr lang="en-US" altLang="en-US" dirty="0" smtClean="0">
                <a:latin typeface="Arial "/>
                <a:ea typeface="Myriad Pro" pitchFamily="34" charset="0"/>
                <a:cs typeface="Myriad Pro" pitchFamily="34" charset="0"/>
              </a:rPr>
              <a:t>Acknowledgments</a:t>
            </a:r>
          </a:p>
        </p:txBody>
      </p:sp>
      <p:sp>
        <p:nvSpPr>
          <p:cNvPr id="4099" name="Content Placeholder 2"/>
          <p:cNvSpPr>
            <a:spLocks noGrp="1"/>
          </p:cNvSpPr>
          <p:nvPr>
            <p:ph idx="1"/>
          </p:nvPr>
        </p:nvSpPr>
        <p:spPr>
          <a:xfrm>
            <a:off x="513567" y="1341444"/>
            <a:ext cx="10321447" cy="4618037"/>
          </a:xfrm>
        </p:spPr>
        <p:txBody>
          <a:bodyPr>
            <a:normAutofit/>
          </a:bodyPr>
          <a:lstStyle/>
          <a:p>
            <a:pPr eaLnBrk="1" hangingPunct="1">
              <a:buFont typeface="Wingdings" panose="05000000000000000000" pitchFamily="2" charset="2"/>
              <a:buNone/>
            </a:pPr>
            <a:r>
              <a:rPr lang="en-US" altLang="en-US" sz="2500" dirty="0">
                <a:latin typeface="Calibri" panose="020F0502020204030204" pitchFamily="34" charset="0"/>
                <a:ea typeface="Myriad Pro" pitchFamily="34" charset="0"/>
                <a:cs typeface="Myriad Pro" pitchFamily="34" charset="0"/>
              </a:rPr>
              <a:t>	</a:t>
            </a:r>
            <a:r>
              <a:rPr lang="en-US" altLang="en-US" dirty="0">
                <a:latin typeface="Arial "/>
                <a:ea typeface="Myriad Pro" pitchFamily="34" charset="0"/>
                <a:cs typeface="Myriad Pro" pitchFamily="34" charset="0"/>
              </a:rPr>
              <a:t>This analysis reflects work performed on behalf of and in conjunction with the </a:t>
            </a:r>
            <a:r>
              <a:rPr lang="en-US" altLang="en-US" b="1" dirty="0">
                <a:latin typeface="Arial "/>
                <a:ea typeface="Myriad Pro" pitchFamily="34" charset="0"/>
                <a:cs typeface="Myriad Pro" pitchFamily="34" charset="0"/>
              </a:rPr>
              <a:t>OPTN Kidney Transplantation Committee and the </a:t>
            </a:r>
            <a:r>
              <a:rPr lang="en-US" altLang="en-US" b="1" dirty="0" smtClean="0">
                <a:latin typeface="Arial "/>
                <a:ea typeface="Myriad Pro" pitchFamily="34" charset="0"/>
                <a:cs typeface="Myriad Pro" pitchFamily="34" charset="0"/>
              </a:rPr>
              <a:t>Kidney Paired Donation Work </a:t>
            </a:r>
            <a:r>
              <a:rPr lang="en-US" altLang="en-US" b="1" dirty="0">
                <a:latin typeface="Arial "/>
                <a:ea typeface="Myriad Pro" pitchFamily="34" charset="0"/>
                <a:cs typeface="Myriad Pro" pitchFamily="34" charset="0"/>
              </a:rPr>
              <a:t>Group</a:t>
            </a:r>
            <a:r>
              <a:rPr lang="en-US" altLang="en-US" dirty="0">
                <a:latin typeface="Arial "/>
                <a:ea typeface="Myriad Pro" pitchFamily="34" charset="0"/>
                <a:cs typeface="Myriad Pro" pitchFamily="34" charset="0"/>
              </a:rPr>
              <a:t>.</a:t>
            </a:r>
          </a:p>
          <a:p>
            <a:pPr eaLnBrk="1" hangingPunct="1">
              <a:buFont typeface="Webdings" panose="05030102010509060703" pitchFamily="18" charset="2"/>
              <a:buNone/>
            </a:pPr>
            <a:r>
              <a:rPr lang="en-US" altLang="en-US" dirty="0">
                <a:latin typeface="Arial "/>
                <a:ea typeface="Myriad Pro" pitchFamily="34" charset="0"/>
                <a:cs typeface="Myriad Pro" pitchFamily="34" charset="0"/>
              </a:rPr>
              <a:t>	This work was supported wholly or in part by Health Resources and Services Administration contract 234-2005-370011C. The content is the responsibility of the authors alone and does not necessarily reflect the views or policies of the Department of Health and Human Services, nor does mention of trade names, commercial products, or organizations imply endorsement by the U.S. Government. </a:t>
            </a:r>
          </a:p>
          <a:p>
            <a:pPr eaLnBrk="1" hangingPunct="1">
              <a:buFont typeface="Webdings" panose="05030102010509060703" pitchFamily="18" charset="2"/>
              <a:buNone/>
            </a:pPr>
            <a:endParaRPr lang="en-US" altLang="en-US" sz="2500" dirty="0">
              <a:latin typeface="Calibri" panose="020F0502020204030204" pitchFamily="34" charset="0"/>
              <a:ea typeface="Myriad Pro" pitchFamily="34" charset="0"/>
              <a:cs typeface="Myriad Pro" pitchFamily="34" charset="0"/>
            </a:endParaRPr>
          </a:p>
        </p:txBody>
      </p:sp>
    </p:spTree>
    <p:extLst>
      <p:ext uri="{BB962C8B-B14F-4D97-AF65-F5344CB8AC3E}">
        <p14:creationId xmlns:p14="http://schemas.microsoft.com/office/powerpoint/2010/main" val="1522925260"/>
      </p:ext>
    </p:extLst>
  </p:cSld>
  <p:clrMapOvr>
    <a:masterClrMapping/>
  </p:clrMapOvr>
  <mc:AlternateContent xmlns:mc="http://schemas.openxmlformats.org/markup-compatibility/2006" xmlns:p14="http://schemas.microsoft.com/office/powerpoint/2010/main">
    <mc:Choice Requires="p14">
      <p:transition spd="slow" p14:dur="2000" advTm="5636"/>
    </mc:Choice>
    <mc:Fallback xmlns="">
      <p:transition spd="slow" advTm="563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200" dirty="0">
                <a:latin typeface="Arial "/>
              </a:rPr>
              <a:t>The OPTN KPDPP was launched in 2010 </a:t>
            </a:r>
          </a:p>
          <a:p>
            <a:r>
              <a:rPr lang="en-US" sz="3200" dirty="0" smtClean="0">
                <a:latin typeface="Arial "/>
              </a:rPr>
              <a:t>Algorithms </a:t>
            </a:r>
            <a:r>
              <a:rPr lang="en-US" sz="3200" dirty="0">
                <a:latin typeface="Arial "/>
              </a:rPr>
              <a:t>search for 2-way/3-way/chain exchanges</a:t>
            </a:r>
          </a:p>
          <a:p>
            <a:r>
              <a:rPr lang="en-US" sz="3200" dirty="0" smtClean="0">
                <a:latin typeface="Arial "/>
              </a:rPr>
              <a:t>The number of pairs entered, matches found, and transplants continues to increase</a:t>
            </a:r>
          </a:p>
          <a:p>
            <a:r>
              <a:rPr lang="en-US" sz="3200" dirty="0" smtClean="0">
                <a:latin typeface="Arial "/>
              </a:rPr>
              <a:t>Match </a:t>
            </a:r>
            <a:r>
              <a:rPr lang="en-US" sz="3200" dirty="0">
                <a:latin typeface="Arial "/>
              </a:rPr>
              <a:t>S</a:t>
            </a:r>
            <a:r>
              <a:rPr lang="en-US" sz="3200" dirty="0" smtClean="0">
                <a:latin typeface="Arial "/>
              </a:rPr>
              <a:t>uccess Rate ~8.3%  </a:t>
            </a:r>
          </a:p>
          <a:p>
            <a:pPr marL="228600" lvl="1" indent="0">
              <a:buNone/>
            </a:pPr>
            <a:r>
              <a:rPr lang="en-US" sz="2400" i="1" dirty="0" smtClean="0"/>
              <a:t>Match Success </a:t>
            </a:r>
            <a:r>
              <a:rPr lang="en-US" sz="2400" i="1" dirty="0"/>
              <a:t>Rate = </a:t>
            </a:r>
            <a:r>
              <a:rPr lang="en-US" sz="2400" i="1" dirty="0" smtClean="0"/>
              <a:t>Transplants/Matches offered</a:t>
            </a:r>
          </a:p>
          <a:p>
            <a:r>
              <a:rPr lang="en-US" sz="3200" dirty="0" smtClean="0">
                <a:solidFill>
                  <a:schemeClr val="tx1"/>
                </a:solidFill>
                <a:latin typeface="Arial "/>
              </a:rPr>
              <a:t>Strategies for </a:t>
            </a:r>
            <a:r>
              <a:rPr lang="en-US" sz="3200" dirty="0">
                <a:solidFill>
                  <a:schemeClr val="tx1"/>
                </a:solidFill>
                <a:latin typeface="Arial "/>
              </a:rPr>
              <a:t>i</a:t>
            </a:r>
            <a:r>
              <a:rPr lang="en-US" sz="3200" dirty="0" smtClean="0">
                <a:solidFill>
                  <a:schemeClr val="tx1"/>
                </a:solidFill>
                <a:latin typeface="Arial "/>
              </a:rPr>
              <a:t>mproving Match Success Rate</a:t>
            </a:r>
            <a:endParaRPr lang="en-US" sz="3200" dirty="0">
              <a:solidFill>
                <a:schemeClr val="tx1"/>
              </a:solidFill>
              <a:latin typeface="Arial "/>
            </a:endParaRPr>
          </a:p>
          <a:p>
            <a:pPr marL="0" indent="0">
              <a:buNone/>
            </a:pPr>
            <a:endParaRPr lang="en-US" sz="3200" dirty="0">
              <a:latin typeface="Arial "/>
            </a:endParaRPr>
          </a:p>
          <a:p>
            <a:endParaRPr lang="en-US" dirty="0"/>
          </a:p>
        </p:txBody>
      </p:sp>
      <p:sp>
        <p:nvSpPr>
          <p:cNvPr id="3" name="Title 2"/>
          <p:cNvSpPr>
            <a:spLocks noGrp="1"/>
          </p:cNvSpPr>
          <p:nvPr>
            <p:ph type="title"/>
          </p:nvPr>
        </p:nvSpPr>
        <p:spPr/>
        <p:txBody>
          <a:bodyPr/>
          <a:lstStyle/>
          <a:p>
            <a:r>
              <a:rPr lang="en-US" dirty="0">
                <a:latin typeface="Arial "/>
              </a:rPr>
              <a:t>Background</a:t>
            </a:r>
          </a:p>
        </p:txBody>
      </p:sp>
    </p:spTree>
    <p:extLst>
      <p:ext uri="{BB962C8B-B14F-4D97-AF65-F5344CB8AC3E}">
        <p14:creationId xmlns:p14="http://schemas.microsoft.com/office/powerpoint/2010/main" val="2417268641"/>
      </p:ext>
    </p:extLst>
  </p:cSld>
  <p:clrMapOvr>
    <a:masterClrMapping/>
  </p:clrMapOvr>
  <mc:AlternateContent xmlns:mc="http://schemas.openxmlformats.org/markup-compatibility/2006" xmlns:p14="http://schemas.microsoft.com/office/powerpoint/2010/main">
    <mc:Choice Requires="p14">
      <p:transition spd="slow" p14:dur="2000" advTm="43411"/>
    </mc:Choice>
    <mc:Fallback xmlns="">
      <p:transition spd="slow" advTm="4341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1446550396"/>
              </p:ext>
            </p:extLst>
          </p:nvPr>
        </p:nvGraphicFramePr>
        <p:xfrm>
          <a:off x="755506" y="1149132"/>
          <a:ext cx="10469542" cy="5330496"/>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2"/>
          <p:cNvSpPr>
            <a:spLocks noGrp="1"/>
          </p:cNvSpPr>
          <p:nvPr>
            <p:ph type="title"/>
          </p:nvPr>
        </p:nvSpPr>
        <p:spPr>
          <a:xfrm>
            <a:off x="253476" y="298200"/>
            <a:ext cx="11461531" cy="850932"/>
          </a:xfrm>
        </p:spPr>
        <p:txBody>
          <a:bodyPr/>
          <a:lstStyle/>
          <a:p>
            <a:r>
              <a:rPr lang="en-US" sz="3600" dirty="0"/>
              <a:t>Cumulative Transplants Facilitated through </a:t>
            </a:r>
            <a:r>
              <a:rPr lang="en-US" sz="3600" dirty="0" smtClean="0"/>
              <a:t>April 2015</a:t>
            </a:r>
            <a:endParaRPr lang="en-US" sz="3600" dirty="0"/>
          </a:p>
        </p:txBody>
      </p:sp>
    </p:spTree>
    <p:extLst>
      <p:ext uri="{BB962C8B-B14F-4D97-AF65-F5344CB8AC3E}">
        <p14:creationId xmlns:p14="http://schemas.microsoft.com/office/powerpoint/2010/main" val="1437700405"/>
      </p:ext>
    </p:extLst>
  </p:cSld>
  <p:clrMapOvr>
    <a:masterClrMapping/>
  </p:clrMapOvr>
  <mc:AlternateContent xmlns:mc="http://schemas.openxmlformats.org/markup-compatibility/2006" xmlns:p14="http://schemas.microsoft.com/office/powerpoint/2010/main">
    <mc:Choice Requires="p14">
      <p:transition spd="slow" p14:dur="2000" advTm="971"/>
    </mc:Choice>
    <mc:Fallback xmlns="">
      <p:transition spd="slow" advTm="97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49521" y="497836"/>
            <a:ext cx="11654804" cy="850932"/>
          </a:xfrm>
        </p:spPr>
        <p:txBody>
          <a:bodyPr/>
          <a:lstStyle/>
          <a:p>
            <a:r>
              <a:rPr lang="en-US" sz="4000" dirty="0">
                <a:solidFill>
                  <a:schemeClr val="tx1"/>
                </a:solidFill>
              </a:rPr>
              <a:t>Match Success </a:t>
            </a:r>
            <a:r>
              <a:rPr lang="en-US" sz="4000" dirty="0" smtClean="0">
                <a:solidFill>
                  <a:schemeClr val="tx1"/>
                </a:solidFill>
              </a:rPr>
              <a:t>Rates</a:t>
            </a:r>
            <a:br>
              <a:rPr lang="en-US" sz="4000" dirty="0" smtClean="0">
                <a:solidFill>
                  <a:schemeClr val="tx1"/>
                </a:solidFill>
              </a:rPr>
            </a:br>
            <a:r>
              <a:rPr lang="en-US" sz="2800" i="1" dirty="0" smtClean="0">
                <a:solidFill>
                  <a:schemeClr val="tx1"/>
                </a:solidFill>
              </a:rPr>
              <a:t>Sept 2011 - Sept 2014 Rolling 12-month average</a:t>
            </a:r>
            <a:r>
              <a:rPr lang="en-US" sz="2800" i="1" dirty="0">
                <a:solidFill>
                  <a:schemeClr val="tx1"/>
                </a:solidFill>
              </a:rPr>
              <a:t/>
            </a:r>
            <a:br>
              <a:rPr lang="en-US" sz="2800" i="1" dirty="0">
                <a:solidFill>
                  <a:schemeClr val="tx1"/>
                </a:solidFill>
              </a:rPr>
            </a:br>
            <a:r>
              <a:rPr lang="en-US" sz="2000" i="1" dirty="0">
                <a:solidFill>
                  <a:schemeClr val="tx1"/>
                </a:solidFill>
              </a:rPr>
              <a:t>(All Matches Resulting in </a:t>
            </a:r>
            <a:r>
              <a:rPr lang="en-US" sz="2000" i="1" dirty="0" err="1">
                <a:solidFill>
                  <a:schemeClr val="tx1"/>
                </a:solidFill>
              </a:rPr>
              <a:t>Tx</a:t>
            </a:r>
            <a:r>
              <a:rPr lang="en-US" sz="2000" i="1" dirty="0">
                <a:solidFill>
                  <a:schemeClr val="tx1"/>
                </a:solidFill>
              </a:rPr>
              <a:t> Including Repairs / All Matches Identified by Algorithm)</a:t>
            </a:r>
            <a:r>
              <a:rPr lang="en-US" sz="4000" dirty="0" smtClean="0">
                <a:solidFill>
                  <a:srgbClr val="000000">
                    <a:lumMod val="65000"/>
                    <a:lumOff val="35000"/>
                  </a:srgbClr>
                </a:solidFill>
              </a:rPr>
              <a:t/>
            </a:r>
            <a:br>
              <a:rPr lang="en-US" sz="4000" dirty="0" smtClean="0">
                <a:solidFill>
                  <a:srgbClr val="000000">
                    <a:lumMod val="65000"/>
                    <a:lumOff val="35000"/>
                  </a:srgbClr>
                </a:solidFill>
              </a:rPr>
            </a:br>
            <a:endParaRPr lang="en-US" sz="4000" dirty="0"/>
          </a:p>
        </p:txBody>
      </p:sp>
      <p:sp>
        <p:nvSpPr>
          <p:cNvPr id="4" name="Slide Number Placeholder 3"/>
          <p:cNvSpPr>
            <a:spLocks noGrp="1"/>
          </p:cNvSpPr>
          <p:nvPr>
            <p:ph type="sldNum" sz="quarter" idx="4"/>
          </p:nvPr>
        </p:nvSpPr>
        <p:spPr>
          <a:xfrm>
            <a:off x="9806151" y="5157416"/>
            <a:ext cx="2066826" cy="365125"/>
          </a:xfrm>
        </p:spPr>
        <p:txBody>
          <a:bodyPr/>
          <a:lstStyle/>
          <a:p>
            <a:fld id="{AFEF8753-48E3-DC43-B5AB-733E5321FD2E}" type="slidenum">
              <a:rPr lang="en-US" smtClean="0">
                <a:solidFill>
                  <a:srgbClr val="000000">
                    <a:tint val="75000"/>
                  </a:srgbClr>
                </a:solidFill>
              </a:rPr>
              <a:pPr/>
              <a:t>6</a:t>
            </a:fld>
            <a:endParaRPr lang="en-US" dirty="0">
              <a:solidFill>
                <a:srgbClr val="000000">
                  <a:tint val="75000"/>
                </a:srgbClr>
              </a:solidFill>
            </a:endParaRPr>
          </a:p>
        </p:txBody>
      </p:sp>
      <p:graphicFrame>
        <p:nvGraphicFramePr>
          <p:cNvPr id="6" name="Chart 5"/>
          <p:cNvGraphicFramePr>
            <a:graphicFrameLocks/>
          </p:cNvGraphicFramePr>
          <p:nvPr>
            <p:extLst>
              <p:ext uri="{D42A27DB-BD31-4B8C-83A1-F6EECF244321}">
                <p14:modId xmlns:p14="http://schemas.microsoft.com/office/powerpoint/2010/main" val="2483630615"/>
              </p:ext>
            </p:extLst>
          </p:nvPr>
        </p:nvGraphicFramePr>
        <p:xfrm>
          <a:off x="677917" y="1497725"/>
          <a:ext cx="10168759" cy="46192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7219808"/>
      </p:ext>
    </p:extLst>
  </p:cSld>
  <p:clrMapOvr>
    <a:masterClrMapping/>
  </p:clrMapOvr>
  <mc:AlternateContent xmlns:mc="http://schemas.openxmlformats.org/markup-compatibility/2006" xmlns:p14="http://schemas.microsoft.com/office/powerpoint/2010/main">
    <mc:Choice Requires="p14">
      <p:transition spd="slow" p14:dur="2000" advTm="401"/>
    </mc:Choice>
    <mc:Fallback xmlns="">
      <p:transition spd="slow" advTm="40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OPTN data from Jan 2014 - Sep </a:t>
            </a:r>
            <a:r>
              <a:rPr lang="en-US" sz="3200" dirty="0"/>
              <a:t>2014 </a:t>
            </a:r>
            <a:endParaRPr lang="en-US" sz="3200" dirty="0" smtClean="0"/>
          </a:p>
          <a:p>
            <a:r>
              <a:rPr lang="en-US" sz="3200" dirty="0" smtClean="0"/>
              <a:t>Analyzed 332 match </a:t>
            </a:r>
            <a:r>
              <a:rPr lang="en-US" sz="3200" dirty="0"/>
              <a:t>offers </a:t>
            </a:r>
            <a:r>
              <a:rPr lang="en-US" sz="3200" dirty="0" smtClean="0"/>
              <a:t>that </a:t>
            </a:r>
            <a:r>
              <a:rPr lang="en-US" sz="3200" dirty="0"/>
              <a:t>did not result in </a:t>
            </a:r>
            <a:r>
              <a:rPr lang="en-US" sz="3200" dirty="0" smtClean="0"/>
              <a:t>transplant</a:t>
            </a:r>
          </a:p>
          <a:p>
            <a:r>
              <a:rPr lang="en-US" sz="3200" dirty="0" smtClean="0"/>
              <a:t>Multiple refusal reasons for individual match offer </a:t>
            </a:r>
            <a:endParaRPr lang="en-US" sz="3200" dirty="0"/>
          </a:p>
          <a:p>
            <a:pPr marL="0" indent="0">
              <a:spcBef>
                <a:spcPts val="600"/>
              </a:spcBef>
              <a:buNone/>
            </a:pPr>
            <a:r>
              <a:rPr lang="en-US" sz="3200" dirty="0" smtClean="0"/>
              <a:t> 	</a:t>
            </a:r>
            <a:r>
              <a:rPr lang="en-US" sz="3200" i="1" dirty="0" smtClean="0"/>
              <a:t>percentage not equal to100%</a:t>
            </a:r>
          </a:p>
          <a:p>
            <a:r>
              <a:rPr lang="en-US" sz="3200" dirty="0" smtClean="0"/>
              <a:t>Repaired </a:t>
            </a:r>
            <a:r>
              <a:rPr lang="en-US" sz="3200" dirty="0"/>
              <a:t>matches were </a:t>
            </a:r>
            <a:r>
              <a:rPr lang="en-US" sz="3200" dirty="0" smtClean="0"/>
              <a:t>excluded </a:t>
            </a:r>
            <a:endParaRPr lang="en-US" sz="3200" dirty="0"/>
          </a:p>
        </p:txBody>
      </p:sp>
      <p:sp>
        <p:nvSpPr>
          <p:cNvPr id="3" name="Title 2"/>
          <p:cNvSpPr>
            <a:spLocks noGrp="1"/>
          </p:cNvSpPr>
          <p:nvPr>
            <p:ph type="title"/>
          </p:nvPr>
        </p:nvSpPr>
        <p:spPr/>
        <p:txBody>
          <a:bodyPr/>
          <a:lstStyle/>
          <a:p>
            <a:r>
              <a:rPr lang="en-US" dirty="0" smtClean="0"/>
              <a:t>Methods</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7</a:t>
            </a:fld>
            <a:endParaRPr lang="en-US" dirty="0">
              <a:solidFill>
                <a:srgbClr val="000000">
                  <a:tint val="75000"/>
                </a:srgbClr>
              </a:solidFill>
            </a:endParaRPr>
          </a:p>
        </p:txBody>
      </p:sp>
    </p:spTree>
    <p:extLst>
      <p:ext uri="{BB962C8B-B14F-4D97-AF65-F5344CB8AC3E}">
        <p14:creationId xmlns:p14="http://schemas.microsoft.com/office/powerpoint/2010/main" val="89039433"/>
      </p:ext>
    </p:extLst>
  </p:cSld>
  <p:clrMapOvr>
    <a:masterClrMapping/>
  </p:clrMapOvr>
  <mc:AlternateContent xmlns:mc="http://schemas.openxmlformats.org/markup-compatibility/2006" xmlns:p14="http://schemas.microsoft.com/office/powerpoint/2010/main">
    <mc:Choice Requires="p14">
      <p:transition spd="slow" p14:dur="2000" advTm="22974"/>
    </mc:Choice>
    <mc:Fallback xmlns="">
      <p:transition spd="slow" advTm="2297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5379" y="1087821"/>
            <a:ext cx="11654805" cy="5504246"/>
          </a:xfrm>
        </p:spPr>
        <p:txBody>
          <a:bodyPr>
            <a:normAutofit/>
          </a:bodyPr>
          <a:lstStyle/>
          <a:p>
            <a:pPr marL="0" indent="0">
              <a:spcBef>
                <a:spcPts val="600"/>
              </a:spcBef>
              <a:buNone/>
            </a:pPr>
            <a:r>
              <a:rPr lang="en-US" sz="3200" dirty="0" smtClean="0"/>
              <a:t>           2-way exchange: 2 matches</a:t>
            </a:r>
          </a:p>
          <a:p>
            <a:pPr marL="0" indent="0">
              <a:buNone/>
            </a:pPr>
            <a:endParaRPr lang="en-US" sz="3200" dirty="0" smtClean="0"/>
          </a:p>
          <a:p>
            <a:pPr marL="914400" lvl="4" indent="0">
              <a:buNone/>
            </a:pPr>
            <a:endParaRPr lang="en-US" dirty="0"/>
          </a:p>
        </p:txBody>
      </p:sp>
      <p:sp>
        <p:nvSpPr>
          <p:cNvPr id="3" name="Title 2"/>
          <p:cNvSpPr>
            <a:spLocks noGrp="1"/>
          </p:cNvSpPr>
          <p:nvPr>
            <p:ph type="title"/>
          </p:nvPr>
        </p:nvSpPr>
        <p:spPr>
          <a:xfrm>
            <a:off x="385379" y="72413"/>
            <a:ext cx="11654804" cy="850932"/>
          </a:xfrm>
        </p:spPr>
        <p:txBody>
          <a:bodyPr/>
          <a:lstStyle/>
          <a:p>
            <a:r>
              <a:rPr lang="en-US" dirty="0" smtClean="0"/>
              <a:t>Types of match declines</a:t>
            </a:r>
            <a:endParaRPr lang="en-US" dirty="0"/>
          </a:p>
        </p:txBody>
      </p:sp>
      <p:sp>
        <p:nvSpPr>
          <p:cNvPr id="4" name="Slide Number Placeholder 3"/>
          <p:cNvSpPr>
            <a:spLocks noGrp="1"/>
          </p:cNvSpPr>
          <p:nvPr>
            <p:ph type="sldNum" sz="quarter" idx="4"/>
          </p:nvPr>
        </p:nvSpPr>
        <p:spPr>
          <a:xfrm>
            <a:off x="9729951" y="6455446"/>
            <a:ext cx="2066826" cy="365125"/>
          </a:xfrm>
        </p:spPr>
        <p:txBody>
          <a:bodyPr/>
          <a:lstStyle/>
          <a:p>
            <a:fld id="{AFEF8753-48E3-DC43-B5AB-733E5321FD2E}" type="slidenum">
              <a:rPr lang="en-US" smtClean="0">
                <a:solidFill>
                  <a:srgbClr val="000000">
                    <a:tint val="75000"/>
                  </a:srgbClr>
                </a:solidFill>
              </a:rPr>
              <a:pPr/>
              <a:t>8</a:t>
            </a:fld>
            <a:endParaRPr lang="en-US" dirty="0">
              <a:solidFill>
                <a:srgbClr val="000000">
                  <a:tint val="75000"/>
                </a:srgbClr>
              </a:solidFill>
            </a:endParaRPr>
          </a:p>
        </p:txBody>
      </p:sp>
      <p:sp>
        <p:nvSpPr>
          <p:cNvPr id="5" name="Rectangle 12"/>
          <p:cNvSpPr>
            <a:spLocks noChangeArrowheads="1"/>
          </p:cNvSpPr>
          <p:nvPr/>
        </p:nvSpPr>
        <p:spPr bwMode="auto">
          <a:xfrm>
            <a:off x="972123" y="4479264"/>
            <a:ext cx="3076134" cy="1687961"/>
          </a:xfrm>
          <a:prstGeom prst="rect">
            <a:avLst/>
          </a:prstGeom>
          <a:solidFill>
            <a:srgbClr val="990033"/>
          </a:solidFill>
          <a:ln w="9525">
            <a:solidFill>
              <a:schemeClr val="tx1"/>
            </a:solidFill>
            <a:miter lim="800000"/>
            <a:headEnd/>
            <a:tailEnd/>
          </a:ln>
        </p:spPr>
        <p:txBody>
          <a:bodyPr wrap="none" anchor="ctr"/>
          <a:lstStyle/>
          <a:p>
            <a:pPr algn="ctr"/>
            <a:r>
              <a:rPr lang="en-US" sz="2400" b="1" dirty="0">
                <a:solidFill>
                  <a:schemeClr val="bg1"/>
                </a:solidFill>
              </a:rPr>
              <a:t>Donor 2</a:t>
            </a:r>
          </a:p>
          <a:p>
            <a:pPr algn="ctr"/>
            <a:r>
              <a:rPr lang="en-US" sz="2000" b="1" dirty="0">
                <a:solidFill>
                  <a:schemeClr val="bg1"/>
                </a:solidFill>
              </a:rPr>
              <a:t>Blood type B</a:t>
            </a:r>
            <a:endParaRPr lang="en-US" sz="2000" dirty="0">
              <a:solidFill>
                <a:schemeClr val="bg1"/>
              </a:solidFill>
            </a:endParaRPr>
          </a:p>
        </p:txBody>
      </p:sp>
      <p:sp>
        <p:nvSpPr>
          <p:cNvPr id="6" name="Rectangle 9"/>
          <p:cNvSpPr>
            <a:spLocks noChangeArrowheads="1"/>
          </p:cNvSpPr>
          <p:nvPr/>
        </p:nvSpPr>
        <p:spPr bwMode="auto">
          <a:xfrm>
            <a:off x="961698" y="1839843"/>
            <a:ext cx="3076134" cy="1687961"/>
          </a:xfrm>
          <a:prstGeom prst="rect">
            <a:avLst/>
          </a:prstGeom>
          <a:solidFill>
            <a:schemeClr val="tx2">
              <a:lumMod val="60000"/>
              <a:lumOff val="40000"/>
            </a:schemeClr>
          </a:solidFill>
          <a:ln w="9525">
            <a:solidFill>
              <a:schemeClr val="tx1"/>
            </a:solidFill>
            <a:miter lim="800000"/>
            <a:headEnd/>
            <a:tailEnd/>
          </a:ln>
        </p:spPr>
        <p:txBody>
          <a:bodyPr wrap="none" anchor="ctr"/>
          <a:lstStyle/>
          <a:p>
            <a:pPr algn="ctr"/>
            <a:r>
              <a:rPr lang="en-US" sz="2400" b="1" dirty="0">
                <a:solidFill>
                  <a:schemeClr val="bg1"/>
                </a:solidFill>
              </a:rPr>
              <a:t>Donor 1</a:t>
            </a:r>
          </a:p>
          <a:p>
            <a:pPr algn="ctr"/>
            <a:r>
              <a:rPr lang="en-US" sz="2000" b="1" dirty="0">
                <a:solidFill>
                  <a:schemeClr val="bg1"/>
                </a:solidFill>
              </a:rPr>
              <a:t>Blood type </a:t>
            </a:r>
            <a:r>
              <a:rPr lang="en-US" sz="2000" b="1" dirty="0" smtClean="0">
                <a:solidFill>
                  <a:schemeClr val="bg1"/>
                </a:solidFill>
              </a:rPr>
              <a:t>A</a:t>
            </a:r>
            <a:endParaRPr lang="en-US" sz="2000" b="1" dirty="0">
              <a:solidFill>
                <a:schemeClr val="bg1"/>
              </a:solidFill>
            </a:endParaRPr>
          </a:p>
        </p:txBody>
      </p:sp>
      <p:sp>
        <p:nvSpPr>
          <p:cNvPr id="7" name="Rectangle 10"/>
          <p:cNvSpPr>
            <a:spLocks noChangeArrowheads="1"/>
          </p:cNvSpPr>
          <p:nvPr/>
        </p:nvSpPr>
        <p:spPr bwMode="auto">
          <a:xfrm>
            <a:off x="4253215" y="1838453"/>
            <a:ext cx="3074379" cy="1687961"/>
          </a:xfrm>
          <a:prstGeom prst="rect">
            <a:avLst/>
          </a:prstGeom>
          <a:solidFill>
            <a:srgbClr val="990033"/>
          </a:solidFill>
          <a:ln w="9525">
            <a:solidFill>
              <a:schemeClr val="tx1"/>
            </a:solidFill>
            <a:miter lim="800000"/>
            <a:headEnd/>
            <a:tailEnd/>
          </a:ln>
        </p:spPr>
        <p:txBody>
          <a:bodyPr wrap="none" anchor="ctr"/>
          <a:lstStyle/>
          <a:p>
            <a:pPr algn="ctr"/>
            <a:r>
              <a:rPr lang="en-US" sz="2400" b="1" dirty="0" smtClean="0">
                <a:solidFill>
                  <a:schemeClr val="bg1"/>
                </a:solidFill>
              </a:rPr>
              <a:t>Candidate1</a:t>
            </a:r>
            <a:endParaRPr lang="en-US" sz="2400" b="1" dirty="0">
              <a:solidFill>
                <a:schemeClr val="bg1"/>
              </a:solidFill>
            </a:endParaRPr>
          </a:p>
          <a:p>
            <a:pPr algn="ctr"/>
            <a:r>
              <a:rPr lang="en-US" sz="2000" b="1" dirty="0">
                <a:solidFill>
                  <a:schemeClr val="bg1"/>
                </a:solidFill>
              </a:rPr>
              <a:t>Blood type B</a:t>
            </a:r>
            <a:endParaRPr lang="en-US" sz="2000" dirty="0">
              <a:solidFill>
                <a:schemeClr val="bg1"/>
              </a:solidFill>
            </a:endParaRPr>
          </a:p>
        </p:txBody>
      </p:sp>
      <p:sp>
        <p:nvSpPr>
          <p:cNvPr id="8" name="Rectangle 13"/>
          <p:cNvSpPr>
            <a:spLocks noChangeArrowheads="1"/>
          </p:cNvSpPr>
          <p:nvPr/>
        </p:nvSpPr>
        <p:spPr bwMode="auto">
          <a:xfrm>
            <a:off x="4393491" y="4538982"/>
            <a:ext cx="3076134" cy="1687961"/>
          </a:xfrm>
          <a:prstGeom prst="rect">
            <a:avLst/>
          </a:prstGeom>
          <a:solidFill>
            <a:schemeClr val="tx2">
              <a:lumMod val="60000"/>
              <a:lumOff val="40000"/>
            </a:schemeClr>
          </a:solidFill>
          <a:ln w="9525">
            <a:solidFill>
              <a:schemeClr val="tx1"/>
            </a:solidFill>
            <a:miter lim="800000"/>
            <a:headEnd/>
            <a:tailEnd/>
          </a:ln>
        </p:spPr>
        <p:txBody>
          <a:bodyPr wrap="none" anchor="ctr"/>
          <a:lstStyle/>
          <a:p>
            <a:pPr algn="ctr"/>
            <a:r>
              <a:rPr lang="en-US" sz="2400" b="1" dirty="0" smtClean="0">
                <a:solidFill>
                  <a:schemeClr val="bg1"/>
                </a:solidFill>
              </a:rPr>
              <a:t>Candidate 2</a:t>
            </a:r>
            <a:endParaRPr lang="en-US" sz="2400" b="1" dirty="0">
              <a:solidFill>
                <a:schemeClr val="bg1"/>
              </a:solidFill>
            </a:endParaRPr>
          </a:p>
          <a:p>
            <a:pPr algn="ctr"/>
            <a:r>
              <a:rPr lang="en-US" sz="2000" b="1" dirty="0">
                <a:solidFill>
                  <a:schemeClr val="bg1"/>
                </a:solidFill>
              </a:rPr>
              <a:t>Blood type A</a:t>
            </a:r>
            <a:endParaRPr lang="en-US" sz="2000" dirty="0">
              <a:solidFill>
                <a:schemeClr val="bg1"/>
              </a:solidFill>
            </a:endParaRPr>
          </a:p>
        </p:txBody>
      </p:sp>
      <p:cxnSp>
        <p:nvCxnSpPr>
          <p:cNvPr id="14" name="Straight Arrow Connector 13"/>
          <p:cNvCxnSpPr>
            <a:stCxn id="6" idx="2"/>
            <a:endCxn id="8" idx="0"/>
          </p:cNvCxnSpPr>
          <p:nvPr/>
        </p:nvCxnSpPr>
        <p:spPr>
          <a:xfrm>
            <a:off x="2499765" y="3527804"/>
            <a:ext cx="3431793" cy="101117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5" idx="0"/>
            <a:endCxn id="7" idx="2"/>
          </p:cNvCxnSpPr>
          <p:nvPr/>
        </p:nvCxnSpPr>
        <p:spPr>
          <a:xfrm flipV="1">
            <a:off x="2510190" y="3526414"/>
            <a:ext cx="3280215" cy="95285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7542977" y="2147128"/>
            <a:ext cx="6071303" cy="954107"/>
          </a:xfrm>
          <a:prstGeom prst="rect">
            <a:avLst/>
          </a:prstGeom>
          <a:noFill/>
        </p:spPr>
        <p:txBody>
          <a:bodyPr wrap="square" rtlCol="0">
            <a:spAutoFit/>
          </a:bodyPr>
          <a:lstStyle/>
          <a:p>
            <a:r>
              <a:rPr lang="en-US" sz="2800" b="1" dirty="0" smtClean="0"/>
              <a:t>1. Match 1</a:t>
            </a:r>
          </a:p>
          <a:p>
            <a:r>
              <a:rPr lang="en-US" sz="2800" b="1" dirty="0"/>
              <a:t>D</a:t>
            </a:r>
            <a:r>
              <a:rPr lang="en-US" sz="2800" b="1" dirty="0" smtClean="0"/>
              <a:t>irect decline</a:t>
            </a:r>
            <a:endParaRPr lang="en-US" sz="2800" b="1" dirty="0"/>
          </a:p>
        </p:txBody>
      </p:sp>
      <p:sp>
        <p:nvSpPr>
          <p:cNvPr id="22" name="TextBox 21"/>
          <p:cNvSpPr txBox="1"/>
          <p:nvPr/>
        </p:nvSpPr>
        <p:spPr>
          <a:xfrm>
            <a:off x="7542977" y="4609056"/>
            <a:ext cx="8077056" cy="1815882"/>
          </a:xfrm>
          <a:prstGeom prst="rect">
            <a:avLst/>
          </a:prstGeom>
          <a:noFill/>
        </p:spPr>
        <p:txBody>
          <a:bodyPr wrap="square" rtlCol="0">
            <a:spAutoFit/>
          </a:bodyPr>
          <a:lstStyle/>
          <a:p>
            <a:r>
              <a:rPr lang="en-US" sz="2800" b="1" dirty="0" smtClean="0"/>
              <a:t>2. Match 2 Indirect decline</a:t>
            </a:r>
          </a:p>
          <a:p>
            <a:r>
              <a:rPr lang="en-US" sz="2800" b="1" dirty="0" smtClean="0"/>
              <a:t> ‘Accepted but exchange</a:t>
            </a:r>
          </a:p>
          <a:p>
            <a:r>
              <a:rPr lang="en-US" sz="2800" b="1" dirty="0" smtClean="0"/>
              <a:t> fell through’</a:t>
            </a:r>
          </a:p>
          <a:p>
            <a:endParaRPr lang="en-US" sz="2800" b="1" dirty="0"/>
          </a:p>
        </p:txBody>
      </p:sp>
    </p:spTree>
    <p:extLst>
      <p:ext uri="{BB962C8B-B14F-4D97-AF65-F5344CB8AC3E}">
        <p14:creationId xmlns:p14="http://schemas.microsoft.com/office/powerpoint/2010/main" val="2042407407"/>
      </p:ext>
    </p:extLst>
  </p:cSld>
  <p:clrMapOvr>
    <a:masterClrMapping/>
  </p:clrMapOvr>
  <mc:AlternateContent xmlns:mc="http://schemas.openxmlformats.org/markup-compatibility/2006" xmlns:p14="http://schemas.microsoft.com/office/powerpoint/2010/main">
    <mc:Choice Requires="p14">
      <p:transition spd="slow" p14:dur="2000" advTm="25689"/>
    </mc:Choice>
    <mc:Fallback xmlns="">
      <p:transition spd="slow" advTm="25689"/>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Indirect declines: 52</a:t>
            </a:r>
            <a:r>
              <a:rPr lang="en-US" sz="3200" dirty="0"/>
              <a:t>% (n=172) </a:t>
            </a:r>
            <a:endParaRPr lang="en-US" sz="3200" dirty="0" smtClean="0"/>
          </a:p>
          <a:p>
            <a:r>
              <a:rPr lang="en-US" sz="3200" dirty="0" smtClean="0">
                <a:latin typeface="Arial" panose="020B0604020202020204" pitchFamily="34" charset="0"/>
                <a:cs typeface="Arial" panose="020B0604020202020204" pitchFamily="34" charset="0"/>
              </a:rPr>
              <a:t>Direct declines: 48</a:t>
            </a:r>
            <a:r>
              <a:rPr lang="en-US" sz="3200" dirty="0">
                <a:latin typeface="Arial" panose="020B0604020202020204" pitchFamily="34" charset="0"/>
                <a:cs typeface="Arial" panose="020B0604020202020204" pitchFamily="34" charset="0"/>
              </a:rPr>
              <a:t>% (n=160</a:t>
            </a:r>
            <a:r>
              <a:rPr lang="en-US" sz="3200" dirty="0" smtClean="0">
                <a:latin typeface="Arial" panose="020B0604020202020204" pitchFamily="34" charset="0"/>
                <a:cs typeface="Arial" panose="020B0604020202020204" pitchFamily="34" charset="0"/>
              </a:rPr>
              <a:t>)</a:t>
            </a:r>
            <a:endParaRPr lang="en-US" sz="3200" dirty="0"/>
          </a:p>
          <a:p>
            <a:endParaRPr lang="en-US" dirty="0"/>
          </a:p>
        </p:txBody>
      </p:sp>
      <p:sp>
        <p:nvSpPr>
          <p:cNvPr id="3" name="Title 2"/>
          <p:cNvSpPr>
            <a:spLocks noGrp="1"/>
          </p:cNvSpPr>
          <p:nvPr>
            <p:ph type="title"/>
          </p:nvPr>
        </p:nvSpPr>
        <p:spPr/>
        <p:txBody>
          <a:bodyPr/>
          <a:lstStyle/>
          <a:p>
            <a:r>
              <a:rPr lang="en-US" dirty="0" smtClean="0"/>
              <a:t>Results</a:t>
            </a:r>
            <a:endParaRPr lang="en-US" dirty="0"/>
          </a:p>
        </p:txBody>
      </p:sp>
      <p:sp>
        <p:nvSpPr>
          <p:cNvPr id="4" name="Slide Number Placeholder 3"/>
          <p:cNvSpPr>
            <a:spLocks noGrp="1"/>
          </p:cNvSpPr>
          <p:nvPr>
            <p:ph type="sldNum" sz="quarter" idx="4"/>
          </p:nvPr>
        </p:nvSpPr>
        <p:spPr/>
        <p:txBody>
          <a:bodyPr/>
          <a:lstStyle/>
          <a:p>
            <a:fld id="{AFEF8753-48E3-DC43-B5AB-733E5321FD2E}" type="slidenum">
              <a:rPr lang="en-US" smtClean="0">
                <a:solidFill>
                  <a:srgbClr val="000000">
                    <a:tint val="75000"/>
                  </a:srgbClr>
                </a:solidFill>
              </a:rPr>
              <a:pPr/>
              <a:t>9</a:t>
            </a:fld>
            <a:endParaRPr lang="en-US" dirty="0">
              <a:solidFill>
                <a:srgbClr val="000000">
                  <a:tint val="75000"/>
                </a:srgbClr>
              </a:solidFill>
            </a:endParaRPr>
          </a:p>
        </p:txBody>
      </p:sp>
    </p:spTree>
    <p:extLst>
      <p:ext uri="{BB962C8B-B14F-4D97-AF65-F5344CB8AC3E}">
        <p14:creationId xmlns:p14="http://schemas.microsoft.com/office/powerpoint/2010/main" val="3283996831"/>
      </p:ext>
    </p:extLst>
  </p:cSld>
  <p:clrMapOvr>
    <a:masterClrMapping/>
  </p:clrMapOvr>
  <mc:AlternateContent xmlns:mc="http://schemas.openxmlformats.org/markup-compatibility/2006" xmlns:p14="http://schemas.microsoft.com/office/powerpoint/2010/main">
    <mc:Choice Requires="p14">
      <p:transition spd="slow" p14:dur="2000" advTm="8522"/>
    </mc:Choice>
    <mc:Fallback xmlns="">
      <p:transition spd="slow" advTm="8522"/>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po">
  <a:themeElements>
    <a:clrScheme name="Custom 4">
      <a:dk1>
        <a:srgbClr val="000000"/>
      </a:dk1>
      <a:lt1>
        <a:sysClr val="window" lastClr="FFFFFF"/>
      </a:lt1>
      <a:dk2>
        <a:srgbClr val="0A468C"/>
      </a:dk2>
      <a:lt2>
        <a:srgbClr val="0FA0E4"/>
      </a:lt2>
      <a:accent1>
        <a:srgbClr val="FBC01E"/>
      </a:accent1>
      <a:accent2>
        <a:srgbClr val="78B43C"/>
      </a:accent2>
      <a:accent3>
        <a:srgbClr val="FA8716"/>
      </a:accent3>
      <a:accent4>
        <a:srgbClr val="BE0204"/>
      </a:accent4>
      <a:accent5>
        <a:srgbClr val="800040"/>
      </a:accent5>
      <a:accent6>
        <a:srgbClr val="7E13E3"/>
      </a:accent6>
      <a:hlink>
        <a:srgbClr val="0FA0E4"/>
      </a:hlink>
      <a:folHlink>
        <a:srgbClr val="D0B9F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po">
      <a:fillStyleLst>
        <a:solidFill>
          <a:schemeClr val="phClr"/>
        </a:solidFill>
        <a:gradFill rotWithShape="1">
          <a:gsLst>
            <a:gs pos="0">
              <a:schemeClr val="phClr">
                <a:tint val="100000"/>
                <a:satMod val="130000"/>
              </a:schemeClr>
            </a:gs>
            <a:gs pos="100000">
              <a:schemeClr val="phClr">
                <a:tint val="50000"/>
                <a:satMod val="150000"/>
              </a:schemeClr>
            </a:gs>
          </a:gsLst>
          <a:lin ang="16200000" scaled="1"/>
        </a:gradFill>
        <a:gradFill rotWithShape="1">
          <a:gsLst>
            <a:gs pos="0">
              <a:schemeClr val="phClr">
                <a:shade val="93000"/>
                <a:satMod val="130000"/>
              </a:schemeClr>
            </a:gs>
            <a:gs pos="60000">
              <a:schemeClr val="phClr">
                <a:tint val="80000"/>
                <a:shade val="93000"/>
                <a:satMod val="130000"/>
              </a:schemeClr>
            </a:gs>
            <a:gs pos="100000">
              <a:schemeClr val="phClr">
                <a:tint val="50000"/>
                <a:shade val="94000"/>
                <a:alpha val="100000"/>
                <a:satMod val="135000"/>
              </a:schemeClr>
            </a:gs>
          </a:gsLst>
          <a:lin ang="16200000" scaled="0"/>
        </a:gra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34925" cap="flat" cmpd="sng" algn="ctr">
          <a:gradFill>
            <a:gsLst>
              <a:gs pos="0">
                <a:schemeClr val="accent1">
                  <a:lumMod val="40000"/>
                  <a:lumOff val="60000"/>
                </a:schemeClr>
              </a:gs>
              <a:gs pos="50000">
                <a:schemeClr val="accent1"/>
              </a:gs>
              <a:gs pos="100000">
                <a:schemeClr val="accent1">
                  <a:lumMod val="50000"/>
                </a:schemeClr>
              </a:gs>
            </a:gsLst>
            <a:lin ang="18600000" scaled="0"/>
          </a:gradFill>
          <a:prstDash val="solid"/>
        </a:ln>
      </a:lnStyleLst>
      <a:effectStyleLst>
        <a:effectStyle>
          <a:effectLst/>
        </a:effectStyle>
        <a:effectStyle>
          <a:effectLst>
            <a:innerShdw blurRad="50800" dist="25400" dir="13500000">
              <a:srgbClr val="C0C0C0">
                <a:alpha val="75000"/>
              </a:srgbClr>
            </a:innerShdw>
            <a:outerShdw blurRad="63500" dist="38100" dir="5400000" sx="105000" sy="105000" algn="br" rotWithShape="0">
              <a:srgbClr val="000000">
                <a:alpha val="30000"/>
              </a:srgbClr>
            </a:outerShdw>
          </a:effectLst>
        </a:effectStyle>
        <a:effectStyle>
          <a:effectLst>
            <a:innerShdw blurRad="50800" dist="25400" dir="16200000">
              <a:srgbClr val="C0C0C0">
                <a:alpha val="75000"/>
              </a:srgbClr>
            </a:innerShdw>
            <a:reflection blurRad="63500" stA="40000" endPos="50000" dist="127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a:blip xmlns:r="http://schemas.openxmlformats.org/officeDocument/2006/relationships" r:embed="rId1"/>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1354</TotalTime>
  <Words>1903</Words>
  <Application>Microsoft Office PowerPoint</Application>
  <PresentationFormat>Widescreen</PresentationFormat>
  <Paragraphs>141</Paragraphs>
  <Slides>19</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vt:lpstr>
      <vt:lpstr>Calibri</vt:lpstr>
      <vt:lpstr>Myriad Pro</vt:lpstr>
      <vt:lpstr>Webdings</vt:lpstr>
      <vt:lpstr>Wingdings</vt:lpstr>
      <vt:lpstr>Expo</vt:lpstr>
      <vt:lpstr>Reasons for Match Offer Refusals and Efforts to Reduce them in the OPTN/UNOS Kidney Paired Donation Pilot Program (KPDPP) </vt:lpstr>
      <vt:lpstr>Ruthanne Leishman RN, MPH OPTN KPDPP Program Manager UNOS, Richmond, VA, USA</vt:lpstr>
      <vt:lpstr>Acknowledgments</vt:lpstr>
      <vt:lpstr>Background</vt:lpstr>
      <vt:lpstr>Cumulative Transplants Facilitated through April 2015</vt:lpstr>
      <vt:lpstr>Match Success Rates Sept 2011 - Sept 2014 Rolling 12-month average (All Matches Resulting in Tx Including Repairs / All Matches Identified by Algorithm) </vt:lpstr>
      <vt:lpstr>Methods</vt:lpstr>
      <vt:lpstr>Types of match declines</vt:lpstr>
      <vt:lpstr>Results</vt:lpstr>
      <vt:lpstr>PowerPoint Presentation</vt:lpstr>
      <vt:lpstr>Crossmatch-related refusal reasons</vt:lpstr>
      <vt:lpstr>Crossmatch decline follow up Match Runs: Jan-Sep 2014 </vt:lpstr>
      <vt:lpstr>Donor-related refusal reasons</vt:lpstr>
      <vt:lpstr>Candidate-related refusal reasons</vt:lpstr>
      <vt:lpstr> Strategies for improving Match Success Rate Donor Specific Antigen related </vt:lpstr>
      <vt:lpstr> Strategies for improving Match Success Rate Donor and Candidate related </vt:lpstr>
      <vt:lpstr> Strategies for improving Match Success Rate Overall </vt:lpstr>
      <vt:lpstr>Summary</vt:lpstr>
      <vt:lpstr>Thank you!</vt:lpstr>
    </vt:vector>
  </TitlesOfParts>
  <Company>UNOS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Reasons for Match Offer Refusals and Efforts to Reduce them in the OPTN/UNOS Kidney Paired Donation Pilot Program (KPDPP)</dc:title>
  <dc:creator>Ruthanne Leishman</dc:creator>
  <cp:lastModifiedBy>Ruthanne Leishman</cp:lastModifiedBy>
  <cp:revision>111</cp:revision>
  <dcterms:created xsi:type="dcterms:W3CDTF">2015-04-10T20:59:03Z</dcterms:created>
  <dcterms:modified xsi:type="dcterms:W3CDTF">2015-05-14T13:20:49Z</dcterms:modified>
</cp:coreProperties>
</file>