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5"/>
  </p:notesMasterIdLst>
  <p:sldIdLst>
    <p:sldId id="256" r:id="rId2"/>
    <p:sldId id="607" r:id="rId3"/>
    <p:sldId id="622" r:id="rId4"/>
    <p:sldId id="289" r:id="rId5"/>
    <p:sldId id="624" r:id="rId6"/>
    <p:sldId id="621" r:id="rId7"/>
    <p:sldId id="610" r:id="rId8"/>
    <p:sldId id="611" r:id="rId9"/>
    <p:sldId id="612" r:id="rId10"/>
    <p:sldId id="614" r:id="rId11"/>
    <p:sldId id="623" r:id="rId12"/>
    <p:sldId id="615" r:id="rId13"/>
    <p:sldId id="616" r:id="rId14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000" kern="1200">
        <a:solidFill>
          <a:schemeClr val="bg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000" kern="1200">
        <a:solidFill>
          <a:schemeClr val="bg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000" kern="1200">
        <a:solidFill>
          <a:schemeClr val="bg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000" kern="1200">
        <a:solidFill>
          <a:schemeClr val="bg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000" kern="1200">
        <a:solidFill>
          <a:schemeClr val="bg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bg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bg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bg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bg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660066"/>
    <a:srgbClr val="000000"/>
    <a:srgbClr val="E2DD00"/>
    <a:srgbClr val="EBE600"/>
    <a:srgbClr val="FF0000"/>
    <a:srgbClr val="441D61"/>
    <a:srgbClr val="FFFFE5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23" autoAdjust="0"/>
    <p:restoredTop sz="82857" autoAdjust="0"/>
  </p:normalViewPr>
  <p:slideViewPr>
    <p:cSldViewPr snapToGrid="0" showGuides="1">
      <p:cViewPr varScale="1">
        <p:scale>
          <a:sx n="129" d="100"/>
          <a:sy n="129" d="100"/>
        </p:scale>
        <p:origin x="-1386" y="-84"/>
      </p:cViewPr>
      <p:guideLst>
        <p:guide orient="horz" pos="2383"/>
        <p:guide pos="641"/>
      </p:guideLst>
    </p:cSldViewPr>
  </p:slideViewPr>
  <p:outlineViewPr>
    <p:cViewPr>
      <p:scale>
        <a:sx n="33" d="100"/>
        <a:sy n="33" d="100"/>
      </p:scale>
      <p:origin x="0" y="15647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962335942691036"/>
          <c:y val="3.6811314104674447E-2"/>
          <c:w val="0.70559832451529203"/>
          <c:h val="0.87187469741392998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Number of information sets</c:v>
                </c:pt>
              </c:strCache>
            </c:strRef>
          </c:tx>
          <c:xVal>
            <c:numRef>
              <c:f>Sheet1!$A$2:$A$10</c:f>
              <c:numCache>
                <c:formatCode>General</c:formatCode>
                <c:ptCount val="9"/>
                <c:pt idx="0">
                  <c:v>2005</c:v>
                </c:pt>
                <c:pt idx="1">
                  <c:v>2006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2014</c:v>
                </c:pt>
                <c:pt idx="8">
                  <c:v>2015</c:v>
                </c:pt>
              </c:numCache>
            </c:numRef>
          </c:xVal>
          <c:yVal>
            <c:numRef>
              <c:f>Sheet1!$B$2:$B$10</c:f>
              <c:numCache>
                <c:formatCode>#,##0</c:formatCode>
                <c:ptCount val="9"/>
                <c:pt idx="0">
                  <c:v>3940000</c:v>
                </c:pt>
                <c:pt idx="1">
                  <c:v>40476880</c:v>
                </c:pt>
                <c:pt idx="2" formatCode="General">
                  <c:v>118671936</c:v>
                </c:pt>
                <c:pt idx="3" formatCode="General">
                  <c:v>266135752</c:v>
                </c:pt>
                <c:pt idx="4" formatCode="General">
                  <c:v>797782952</c:v>
                </c:pt>
                <c:pt idx="5" formatCode="General">
                  <c:v>5816050892</c:v>
                </c:pt>
                <c:pt idx="6">
                  <c:v>38000000000</c:v>
                </c:pt>
                <c:pt idx="7" formatCode="0.00E+00">
                  <c:v>66000000000</c:v>
                </c:pt>
                <c:pt idx="8" formatCode="0.00E+00">
                  <c:v>13800000000000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0592768"/>
        <c:axId val="90594304"/>
      </c:scatterChart>
      <c:valAx>
        <c:axId val="90592768"/>
        <c:scaling>
          <c:orientation val="minMax"/>
          <c:max val="2015"/>
          <c:min val="2005"/>
        </c:scaling>
        <c:delete val="0"/>
        <c:axPos val="b"/>
        <c:numFmt formatCode="General" sourceLinked="1"/>
        <c:majorTickMark val="out"/>
        <c:minorTickMark val="none"/>
        <c:tickLblPos val="nextTo"/>
        <c:crossAx val="90594304"/>
        <c:crosses val="autoZero"/>
        <c:crossBetween val="midCat"/>
        <c:majorUnit val="1"/>
      </c:valAx>
      <c:valAx>
        <c:axId val="90594304"/>
        <c:scaling>
          <c:logBase val="10"/>
          <c:orientation val="minMax"/>
          <c:min val="1000000"/>
        </c:scaling>
        <c:delete val="0"/>
        <c:axPos val="l"/>
        <c:majorGridlines/>
        <c:numFmt formatCode="#,##0" sourceLinked="0"/>
        <c:majorTickMark val="out"/>
        <c:minorTickMark val="none"/>
        <c:tickLblPos val="nextTo"/>
        <c:crossAx val="90592768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8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2A4F6FF-05D7-4B0C-AC6E-DFADE5AB32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5848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B6B067-6CFA-47A8-9328-989BCA79F69E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091D5C-157C-410C-BB26-769AFD2DB99E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Safe.  Sometimes too conservative</a:t>
            </a:r>
          </a:p>
          <a:p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/>
              <a:t>Most valuable knowledge to generate is knowledge that enhances the value of the treatment plans most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F6FF-05D7-4B0C-AC6E-DFADE5AB327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5701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2"/>
            <a:r>
              <a:rPr lang="en-US" sz="1600" dirty="0" smtClean="0"/>
              <a:t>There’s data</a:t>
            </a:r>
          </a:p>
          <a:p>
            <a:pPr lvl="3"/>
            <a:r>
              <a:rPr lang="en-US" sz="1200" dirty="0" smtClean="0"/>
              <a:t>What locations are most typical mutation sites and what the most typical mutations at each site are</a:t>
            </a:r>
          </a:p>
          <a:p>
            <a:pPr lvl="3"/>
            <a:r>
              <a:rPr lang="en-US" sz="1200" dirty="0" smtClean="0"/>
              <a:t>Treatment outcomes for different segments of patient population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F6FF-05D7-4B0C-AC6E-DFADE5AB327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9705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F6FF-05D7-4B0C-AC6E-DFADE5AB327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3221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F6FF-05D7-4B0C-AC6E-DFADE5AB327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9389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smtClean="0"/>
              <a:t>Strategy</a:t>
            </a:r>
            <a:r>
              <a:rPr lang="en-US" sz="1200" baseline="0" dirty="0" smtClean="0"/>
              <a:t> </a:t>
            </a:r>
            <a:r>
              <a:rPr lang="en-US" sz="1200" dirty="0" smtClean="0"/>
              <a:t>(that uses only a given set of available manipulations and tests)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F6FF-05D7-4B0C-AC6E-DFADE5AB327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393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0213" y="152400"/>
            <a:ext cx="2182812" cy="62960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1775" y="152400"/>
            <a:ext cx="6396038" cy="62960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775" y="152400"/>
            <a:ext cx="8731250" cy="7493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14338" y="1330325"/>
            <a:ext cx="4143375" cy="5118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0113" y="1330325"/>
            <a:ext cx="4144962" cy="5118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775" y="152400"/>
            <a:ext cx="8731250" cy="7493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14338" y="1330325"/>
            <a:ext cx="8440737" cy="51181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4338" y="1330325"/>
            <a:ext cx="4143375" cy="5118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0113" y="1330325"/>
            <a:ext cx="4144962" cy="5118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003399"/>
            </a:gs>
            <a:gs pos="100000">
              <a:srgbClr val="000000"/>
            </a:gs>
          </a:gsLst>
          <a:path path="rect">
            <a:fillToRect t="100000" r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1775" y="152400"/>
            <a:ext cx="8731250" cy="74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14338" y="1330325"/>
            <a:ext cx="8440737" cy="511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Main Point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3863" y="6484938"/>
            <a:ext cx="8467725" cy="37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800">
                <a:solidFill>
                  <a:srgbClr val="66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FF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FF99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FF99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FF99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FF99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FF99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FF99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FF99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FF99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0055" y="835706"/>
            <a:ext cx="8991600" cy="1470025"/>
          </a:xfrm>
        </p:spPr>
        <p:txBody>
          <a:bodyPr/>
          <a:lstStyle/>
          <a:p>
            <a:r>
              <a:rPr lang="en-US" sz="2800" b="0" dirty="0"/>
              <a:t>Steering Evolution </a:t>
            </a:r>
            <a:r>
              <a:rPr lang="en-US" sz="2800" b="0" dirty="0" smtClean="0"/>
              <a:t>and Biological Adaptation Strategically:</a:t>
            </a:r>
            <a:r>
              <a:rPr lang="en-US" sz="2800" b="0" dirty="0"/>
              <a:t/>
            </a:r>
            <a:br>
              <a:rPr lang="en-US" sz="2800" b="0" dirty="0"/>
            </a:br>
            <a:r>
              <a:rPr lang="en-US" sz="2800" b="0" dirty="0">
                <a:solidFill>
                  <a:srgbClr val="FFC000"/>
                </a:solidFill>
              </a:rPr>
              <a:t>Computational Game Theory </a:t>
            </a:r>
            <a:r>
              <a:rPr lang="en-US" sz="2800" b="0" dirty="0" smtClean="0">
                <a:solidFill>
                  <a:srgbClr val="FFC000"/>
                </a:solidFill>
              </a:rPr>
              <a:t>and Opponent </a:t>
            </a:r>
            <a:r>
              <a:rPr lang="en-US" sz="2800" b="0" dirty="0">
                <a:solidFill>
                  <a:srgbClr val="FFC000"/>
                </a:solidFill>
              </a:rPr>
              <a:t>Exploitation </a:t>
            </a:r>
            <a:r>
              <a:rPr lang="en-US" sz="2800" b="0" dirty="0" smtClean="0">
                <a:solidFill>
                  <a:srgbClr val="FFC000"/>
                </a:solidFill>
              </a:rPr>
              <a:t/>
            </a:r>
            <a:br>
              <a:rPr lang="en-US" sz="2800" b="0" dirty="0" smtClean="0">
                <a:solidFill>
                  <a:srgbClr val="FFC000"/>
                </a:solidFill>
              </a:rPr>
            </a:br>
            <a:r>
              <a:rPr lang="en-US" sz="2800" b="0" dirty="0" smtClean="0">
                <a:solidFill>
                  <a:srgbClr val="FFC000"/>
                </a:solidFill>
              </a:rPr>
              <a:t>for </a:t>
            </a:r>
            <a:r>
              <a:rPr lang="en-US" sz="2800" b="0" dirty="0">
                <a:solidFill>
                  <a:srgbClr val="FFC000"/>
                </a:solidFill>
              </a:rPr>
              <a:t>Treatment Planning, Drug Design, and Synthetic Biology</a:t>
            </a:r>
            <a:endParaRPr lang="en-US" sz="3200" dirty="0" smtClean="0">
              <a:solidFill>
                <a:srgbClr val="FFC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3185037"/>
            <a:ext cx="8382000" cy="1752600"/>
          </a:xfrm>
        </p:spPr>
        <p:txBody>
          <a:bodyPr/>
          <a:lstStyle/>
          <a:p>
            <a:pPr>
              <a:defRPr/>
            </a:pPr>
            <a:r>
              <a:rPr lang="en-US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Tuomas Sandholm</a:t>
            </a:r>
          </a:p>
          <a:p>
            <a:pPr>
              <a:defRPr/>
            </a:pPr>
            <a:r>
              <a:rPr lang="en-US" sz="2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Professor</a:t>
            </a:r>
          </a:p>
          <a:p>
            <a:pPr>
              <a:defRPr/>
            </a:pPr>
            <a:r>
              <a:rPr lang="en-US" sz="2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Carnegie Mellon University</a:t>
            </a:r>
          </a:p>
          <a:p>
            <a:pPr>
              <a:defRPr/>
            </a:pPr>
            <a:r>
              <a:rPr lang="en-US" sz="2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Computer Science Department</a:t>
            </a:r>
          </a:p>
          <a:p>
            <a:pPr>
              <a:defRPr/>
            </a:pPr>
            <a:r>
              <a:rPr lang="en-US" sz="2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Machine Learning Department</a:t>
            </a:r>
          </a:p>
          <a:p>
            <a:pPr>
              <a:defRPr/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Ph.D. Program in Algorithms, </a:t>
            </a:r>
            <a:r>
              <a:rPr lang="en-US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Combinatorics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and 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Optimization</a:t>
            </a:r>
          </a:p>
          <a:p>
            <a:pPr>
              <a:defRPr/>
            </a:pP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CMU/UPitt 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Joint Ph.D. Program in Computational 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Biology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698069" y="6379649"/>
            <a:ext cx="17139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Patent pending</a:t>
            </a:r>
            <a:endParaRPr lang="en-US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Battling </a:t>
            </a:r>
            <a:r>
              <a:rPr lang="en-US" sz="4000" dirty="0" smtClean="0"/>
              <a:t>disease in patient population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67" y="1028032"/>
            <a:ext cx="8440737" cy="5509962"/>
          </a:xfrm>
        </p:spPr>
        <p:txBody>
          <a:bodyPr/>
          <a:lstStyle/>
          <a:p>
            <a:r>
              <a:rPr lang="en-US" sz="2800" dirty="0" smtClean="0"/>
              <a:t>E.g., opponent = pandemic</a:t>
            </a:r>
          </a:p>
          <a:p>
            <a:endParaRPr lang="en-US" sz="2800" dirty="0" smtClean="0"/>
          </a:p>
          <a:p>
            <a:r>
              <a:rPr lang="en-US" sz="2800" dirty="0" smtClean="0"/>
              <a:t>Actions of disease at any point in the game:</a:t>
            </a:r>
          </a:p>
          <a:p>
            <a:pPr lvl="1"/>
            <a:r>
              <a:rPr lang="en-US" sz="2400" dirty="0" smtClean="0"/>
              <a:t>Spread of various strands and mutations to different regions/population segments</a:t>
            </a:r>
          </a:p>
          <a:p>
            <a:endParaRPr lang="en-US" sz="2800" dirty="0" smtClean="0"/>
          </a:p>
          <a:p>
            <a:r>
              <a:rPr lang="en-US" sz="2800" dirty="0" smtClean="0"/>
              <a:t>Actions of </a:t>
            </a:r>
            <a:r>
              <a:rPr lang="en-US" sz="2800" dirty="0" err="1" smtClean="0"/>
              <a:t>treater</a:t>
            </a:r>
            <a:r>
              <a:rPr lang="en-US" sz="2800" dirty="0" smtClean="0"/>
              <a:t> </a:t>
            </a:r>
            <a:r>
              <a:rPr lang="en-US" sz="2800" dirty="0"/>
              <a:t>at any point in the </a:t>
            </a:r>
            <a:r>
              <a:rPr lang="en-US" sz="2800" dirty="0" smtClean="0"/>
              <a:t>game:</a:t>
            </a:r>
          </a:p>
          <a:p>
            <a:pPr lvl="1"/>
            <a:r>
              <a:rPr lang="en-US" sz="2400" dirty="0" smtClean="0"/>
              <a:t>Which drug/cocktail/</a:t>
            </a:r>
            <a:r>
              <a:rPr lang="en-US" sz="2400" dirty="0" err="1" smtClean="0"/>
              <a:t>quaranteening</a:t>
            </a:r>
            <a:r>
              <a:rPr lang="en-US" sz="2400" dirty="0" smtClean="0"/>
              <a:t>/tests to use in which part of the population</a:t>
            </a: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189807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sandholm\AppData\Local\Microsoft\Windows\Temporary Internet Files\Content.IE5\JI9WQ91X\green-funnel-md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1392" y="4674130"/>
            <a:ext cx="1835434" cy="1635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603" y="44816"/>
            <a:ext cx="8731250" cy="640976"/>
          </a:xfrm>
        </p:spPr>
        <p:txBody>
          <a:bodyPr/>
          <a:lstStyle/>
          <a:p>
            <a:r>
              <a:rPr lang="en-US" sz="3800" dirty="0" smtClean="0"/>
              <a:t>Steering a patient’s own immune system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711" y="685800"/>
            <a:ext cx="8958264" cy="3933265"/>
          </a:xfrm>
        </p:spPr>
        <p:txBody>
          <a:bodyPr/>
          <a:lstStyle/>
          <a:p>
            <a:r>
              <a:rPr lang="en-US" sz="2400" dirty="0" smtClean="0"/>
              <a:t>“Opponent” = one’s own T cell population</a:t>
            </a:r>
          </a:p>
          <a:p>
            <a:r>
              <a:rPr lang="en-US" sz="2400" dirty="0" smtClean="0"/>
              <a:t>Tune it to fight cancer, autoimmune disease, infection, …</a:t>
            </a:r>
          </a:p>
          <a:p>
            <a:r>
              <a:rPr lang="en-US" sz="2400" dirty="0" smtClean="0"/>
              <a:t>Actions of </a:t>
            </a:r>
            <a:r>
              <a:rPr lang="en-US" sz="2400" dirty="0" err="1" smtClean="0"/>
              <a:t>treater</a:t>
            </a:r>
            <a:r>
              <a:rPr lang="en-US" sz="2400" dirty="0" smtClean="0"/>
              <a:t> at any point in the game:</a:t>
            </a:r>
          </a:p>
          <a:p>
            <a:pPr lvl="1"/>
            <a:r>
              <a:rPr lang="en-US" sz="2000" dirty="0" smtClean="0"/>
              <a:t>Block </a:t>
            </a:r>
            <a:r>
              <a:rPr lang="en-US" sz="2000" dirty="0"/>
              <a:t>cytokine receptor </a:t>
            </a:r>
            <a:r>
              <a:rPr lang="en-US" sz="2000" dirty="0" smtClean="0"/>
              <a:t>signaling</a:t>
            </a:r>
          </a:p>
          <a:p>
            <a:pPr lvl="1"/>
            <a:r>
              <a:rPr lang="en-US" sz="2000" dirty="0" smtClean="0"/>
              <a:t>Alter </a:t>
            </a:r>
            <a:r>
              <a:rPr lang="en-US" sz="2000" dirty="0"/>
              <a:t>transcription factor </a:t>
            </a:r>
            <a:r>
              <a:rPr lang="en-US" sz="2000" dirty="0" smtClean="0"/>
              <a:t>expression</a:t>
            </a:r>
          </a:p>
          <a:p>
            <a:pPr lvl="1"/>
            <a:r>
              <a:rPr lang="en-US" sz="2000" dirty="0" smtClean="0"/>
              <a:t>Add </a:t>
            </a:r>
            <a:r>
              <a:rPr lang="en-US" sz="2000" dirty="0"/>
              <a:t>or </a:t>
            </a:r>
            <a:r>
              <a:rPr lang="en-US" sz="2000" dirty="0" smtClean="0"/>
              <a:t>remove cytokines</a:t>
            </a:r>
            <a:endParaRPr lang="en-US" sz="2000" dirty="0"/>
          </a:p>
          <a:p>
            <a:pPr lvl="1"/>
            <a:r>
              <a:rPr lang="en-US" sz="2000" dirty="0" smtClean="0"/>
              <a:t>Reversible </a:t>
            </a:r>
            <a:r>
              <a:rPr lang="en-US" sz="2000" dirty="0"/>
              <a:t>antisense translational </a:t>
            </a:r>
            <a:r>
              <a:rPr lang="en-US" sz="2000" dirty="0" smtClean="0"/>
              <a:t>repression</a:t>
            </a:r>
          </a:p>
          <a:p>
            <a:pPr lvl="1"/>
            <a:r>
              <a:rPr lang="en-US" sz="2000" dirty="0" smtClean="0"/>
              <a:t>Can be done in combinations and for different durations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0701" y="4486546"/>
            <a:ext cx="1797559" cy="2326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070" y="4204535"/>
            <a:ext cx="1795070" cy="939192"/>
          </a:xfrm>
          <a:prstGeom prst="rect">
            <a:avLst/>
          </a:prstGeom>
        </p:spPr>
      </p:pic>
      <p:grpSp>
        <p:nvGrpSpPr>
          <p:cNvPr id="6" name="Group 5"/>
          <p:cNvGrpSpPr/>
          <p:nvPr/>
        </p:nvGrpSpPr>
        <p:grpSpPr>
          <a:xfrm>
            <a:off x="6899202" y="3917161"/>
            <a:ext cx="962995" cy="1053881"/>
            <a:chOff x="5336109" y="2374844"/>
            <a:chExt cx="3112479" cy="3406230"/>
          </a:xfrm>
        </p:grpSpPr>
        <p:sp>
          <p:nvSpPr>
            <p:cNvPr id="7" name="Line 1"/>
            <p:cNvSpPr>
              <a:spLocks noChangeShapeType="1"/>
            </p:cNvSpPr>
            <p:nvPr/>
          </p:nvSpPr>
          <p:spPr bwMode="auto">
            <a:xfrm rot="10800000" flipH="1">
              <a:off x="6574638" y="5532624"/>
              <a:ext cx="174472" cy="24845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miter lim="800000"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5pPr>
              <a:lvl6pPr marL="22860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6pPr>
              <a:lvl7pPr marL="27432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7pPr>
              <a:lvl8pPr marL="32004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8pPr>
              <a:lvl9pPr marL="36576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9pPr>
            </a:lstStyle>
            <a:p>
              <a:endParaRPr lang="en-US"/>
            </a:p>
          </p:txBody>
        </p:sp>
        <p:sp>
          <p:nvSpPr>
            <p:cNvPr id="8" name="Line 2"/>
            <p:cNvSpPr>
              <a:spLocks noChangeShapeType="1"/>
            </p:cNvSpPr>
            <p:nvPr/>
          </p:nvSpPr>
          <p:spPr bwMode="auto">
            <a:xfrm rot="10800000">
              <a:off x="6908502" y="5588552"/>
              <a:ext cx="1077" cy="19252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miter lim="800000"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5pPr>
              <a:lvl6pPr marL="22860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6pPr>
              <a:lvl7pPr marL="27432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7pPr>
              <a:lvl8pPr marL="32004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8pPr>
              <a:lvl9pPr marL="36576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9pPr>
            </a:lstStyle>
            <a:p>
              <a:endParaRPr lang="en-US"/>
            </a:p>
          </p:txBody>
        </p:sp>
        <p:sp>
          <p:nvSpPr>
            <p:cNvPr id="9" name="Line 3"/>
            <p:cNvSpPr>
              <a:spLocks noChangeShapeType="1"/>
            </p:cNvSpPr>
            <p:nvPr/>
          </p:nvSpPr>
          <p:spPr bwMode="auto">
            <a:xfrm rot="10800000">
              <a:off x="8179342" y="4611963"/>
              <a:ext cx="269246" cy="3452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miter lim="800000"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5pPr>
              <a:lvl6pPr marL="22860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6pPr>
              <a:lvl7pPr marL="27432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7pPr>
              <a:lvl8pPr marL="32004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8pPr>
              <a:lvl9pPr marL="36576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9pPr>
            </a:lstStyle>
            <a:p>
              <a:endParaRPr lang="en-US"/>
            </a:p>
          </p:txBody>
        </p:sp>
        <p:sp>
          <p:nvSpPr>
            <p:cNvPr id="10" name="Line 4"/>
            <p:cNvSpPr>
              <a:spLocks noChangeShapeType="1"/>
            </p:cNvSpPr>
            <p:nvPr/>
          </p:nvSpPr>
          <p:spPr bwMode="auto">
            <a:xfrm rot="10800000" flipH="1">
              <a:off x="8045796" y="4676496"/>
              <a:ext cx="0" cy="46033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miter lim="800000"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5pPr>
              <a:lvl6pPr marL="22860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6pPr>
              <a:lvl7pPr marL="27432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7pPr>
              <a:lvl8pPr marL="32004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8pPr>
              <a:lvl9pPr marL="36576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9pPr>
            </a:lstStyle>
            <a:p>
              <a:endParaRPr lang="en-US"/>
            </a:p>
          </p:txBody>
        </p:sp>
        <p:sp>
          <p:nvSpPr>
            <p:cNvPr id="11" name="Line 5"/>
            <p:cNvSpPr>
              <a:spLocks noChangeShapeType="1"/>
            </p:cNvSpPr>
            <p:nvPr/>
          </p:nvSpPr>
          <p:spPr bwMode="auto">
            <a:xfrm rot="10800000" flipH="1">
              <a:off x="5336109" y="4611963"/>
              <a:ext cx="275707" cy="3452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miter lim="800000"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5pPr>
              <a:lvl6pPr marL="22860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6pPr>
              <a:lvl7pPr marL="27432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7pPr>
              <a:lvl8pPr marL="32004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8pPr>
              <a:lvl9pPr marL="36576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9pPr>
            </a:lstStyle>
            <a:p>
              <a:endParaRPr lang="en-US"/>
            </a:p>
          </p:txBody>
        </p:sp>
        <p:sp>
          <p:nvSpPr>
            <p:cNvPr id="12" name="Line 6"/>
            <p:cNvSpPr>
              <a:spLocks noChangeShapeType="1"/>
            </p:cNvSpPr>
            <p:nvPr/>
          </p:nvSpPr>
          <p:spPr bwMode="auto">
            <a:xfrm rot="10800000" flipH="1">
              <a:off x="5771210" y="4667891"/>
              <a:ext cx="0" cy="46033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miter lim="800000"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5pPr>
              <a:lvl6pPr marL="22860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6pPr>
              <a:lvl7pPr marL="27432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7pPr>
              <a:lvl8pPr marL="32004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8pPr>
              <a:lvl9pPr marL="36576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9pPr>
            </a:lstStyle>
            <a:p>
              <a:endParaRPr lang="en-US"/>
            </a:p>
          </p:txBody>
        </p:sp>
        <p:sp>
          <p:nvSpPr>
            <p:cNvPr id="13" name="Line 7"/>
            <p:cNvSpPr>
              <a:spLocks noChangeShapeType="1"/>
            </p:cNvSpPr>
            <p:nvPr/>
          </p:nvSpPr>
          <p:spPr bwMode="auto">
            <a:xfrm rot="10800000" flipH="1">
              <a:off x="6473402" y="4594755"/>
              <a:ext cx="275707" cy="3452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miter lim="800000"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5pPr>
              <a:lvl6pPr marL="22860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6pPr>
              <a:lvl7pPr marL="27432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7pPr>
              <a:lvl8pPr marL="32004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8pPr>
              <a:lvl9pPr marL="36576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9pPr>
            </a:lstStyle>
            <a:p>
              <a:endParaRPr lang="en-US"/>
            </a:p>
          </p:txBody>
        </p:sp>
        <p:sp>
          <p:nvSpPr>
            <p:cNvPr id="14" name="Line 8"/>
            <p:cNvSpPr>
              <a:spLocks noChangeShapeType="1"/>
            </p:cNvSpPr>
            <p:nvPr/>
          </p:nvSpPr>
          <p:spPr bwMode="auto">
            <a:xfrm rot="10800000" flipH="1">
              <a:off x="6908503" y="4659287"/>
              <a:ext cx="0" cy="46033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miter lim="800000"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5pPr>
              <a:lvl6pPr marL="22860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6pPr>
              <a:lvl7pPr marL="27432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7pPr>
              <a:lvl8pPr marL="32004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8pPr>
              <a:lvl9pPr marL="36576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9pPr>
            </a:lstStyle>
            <a:p>
              <a:endParaRPr lang="en-US"/>
            </a:p>
          </p:txBody>
        </p:sp>
        <p:sp>
          <p:nvSpPr>
            <p:cNvPr id="15" name="Line 9"/>
            <p:cNvSpPr>
              <a:spLocks noChangeShapeType="1"/>
            </p:cNvSpPr>
            <p:nvPr/>
          </p:nvSpPr>
          <p:spPr bwMode="auto">
            <a:xfrm rot="10800000">
              <a:off x="8179342" y="3682698"/>
              <a:ext cx="269246" cy="3452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miter lim="800000"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5pPr>
              <a:lvl6pPr marL="22860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6pPr>
              <a:lvl7pPr marL="27432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7pPr>
              <a:lvl8pPr marL="32004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8pPr>
              <a:lvl9pPr marL="36576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9pPr>
            </a:lstStyle>
            <a:p>
              <a:endParaRPr lang="en-US"/>
            </a:p>
          </p:txBody>
        </p:sp>
        <p:sp>
          <p:nvSpPr>
            <p:cNvPr id="16" name="Line 10"/>
            <p:cNvSpPr>
              <a:spLocks noChangeShapeType="1"/>
            </p:cNvSpPr>
            <p:nvPr/>
          </p:nvSpPr>
          <p:spPr bwMode="auto">
            <a:xfrm rot="10800000" flipH="1">
              <a:off x="8045796" y="3747230"/>
              <a:ext cx="0" cy="46033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miter lim="800000"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5pPr>
              <a:lvl6pPr marL="22860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6pPr>
              <a:lvl7pPr marL="27432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7pPr>
              <a:lvl8pPr marL="32004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8pPr>
              <a:lvl9pPr marL="36576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9pPr>
            </a:lstStyle>
            <a:p>
              <a:endParaRPr lang="en-US"/>
            </a:p>
          </p:txBody>
        </p:sp>
        <p:sp>
          <p:nvSpPr>
            <p:cNvPr id="17" name="Line 11"/>
            <p:cNvSpPr>
              <a:spLocks noChangeShapeType="1"/>
            </p:cNvSpPr>
            <p:nvPr/>
          </p:nvSpPr>
          <p:spPr bwMode="auto">
            <a:xfrm rot="10800000" flipH="1">
              <a:off x="5336109" y="3691302"/>
              <a:ext cx="275707" cy="3452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miter lim="800000"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5pPr>
              <a:lvl6pPr marL="22860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6pPr>
              <a:lvl7pPr marL="27432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7pPr>
              <a:lvl8pPr marL="32004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8pPr>
              <a:lvl9pPr marL="36576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9pPr>
            </a:lstStyle>
            <a:p>
              <a:endParaRPr lang="en-US"/>
            </a:p>
          </p:txBody>
        </p:sp>
        <p:sp>
          <p:nvSpPr>
            <p:cNvPr id="18" name="Line 12"/>
            <p:cNvSpPr>
              <a:spLocks noChangeShapeType="1"/>
            </p:cNvSpPr>
            <p:nvPr/>
          </p:nvSpPr>
          <p:spPr bwMode="auto">
            <a:xfrm rot="10800000" flipH="1">
              <a:off x="5771210" y="3747230"/>
              <a:ext cx="0" cy="46033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miter lim="800000"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5pPr>
              <a:lvl6pPr marL="22860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6pPr>
              <a:lvl7pPr marL="27432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7pPr>
              <a:lvl8pPr marL="32004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8pPr>
              <a:lvl9pPr marL="36576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9pPr>
            </a:lstStyle>
            <a:p>
              <a:endParaRPr lang="en-US"/>
            </a:p>
          </p:txBody>
        </p:sp>
        <p:sp>
          <p:nvSpPr>
            <p:cNvPr id="19" name="Line 13"/>
            <p:cNvSpPr>
              <a:spLocks noChangeShapeType="1"/>
            </p:cNvSpPr>
            <p:nvPr/>
          </p:nvSpPr>
          <p:spPr bwMode="auto">
            <a:xfrm rot="10800000" flipH="1">
              <a:off x="6908503" y="3747230"/>
              <a:ext cx="0" cy="46033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miter lim="800000"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5pPr>
              <a:lvl6pPr marL="22860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6pPr>
              <a:lvl7pPr marL="27432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7pPr>
              <a:lvl8pPr marL="32004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8pPr>
              <a:lvl9pPr marL="36576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9pPr>
            </a:lstStyle>
            <a:p>
              <a:endParaRPr lang="en-US"/>
            </a:p>
          </p:txBody>
        </p:sp>
        <p:sp>
          <p:nvSpPr>
            <p:cNvPr id="20" name="Line 14"/>
            <p:cNvSpPr>
              <a:spLocks noChangeShapeType="1"/>
            </p:cNvSpPr>
            <p:nvPr/>
          </p:nvSpPr>
          <p:spPr bwMode="auto">
            <a:xfrm rot="10800000" flipH="1">
              <a:off x="5935988" y="2732998"/>
              <a:ext cx="779735" cy="64747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miter lim="800000"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5pPr>
              <a:lvl6pPr marL="22860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6pPr>
              <a:lvl7pPr marL="27432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7pPr>
              <a:lvl8pPr marL="32004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8pPr>
              <a:lvl9pPr marL="36576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9pPr>
            </a:lstStyle>
            <a:p>
              <a:endParaRPr lang="en-US"/>
            </a:p>
          </p:txBody>
        </p:sp>
        <p:sp>
          <p:nvSpPr>
            <p:cNvPr id="21" name="Line 15"/>
            <p:cNvSpPr>
              <a:spLocks noChangeShapeType="1"/>
            </p:cNvSpPr>
            <p:nvPr/>
          </p:nvSpPr>
          <p:spPr bwMode="auto">
            <a:xfrm rot="10800000" flipH="1">
              <a:off x="6908503" y="2843778"/>
              <a:ext cx="0" cy="44527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miter lim="800000"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5pPr>
              <a:lvl6pPr marL="22860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6pPr>
              <a:lvl7pPr marL="27432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7pPr>
              <a:lvl8pPr marL="32004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8pPr>
              <a:lvl9pPr marL="36576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9pPr>
            </a:lstStyle>
            <a:p>
              <a:endParaRPr lang="en-US"/>
            </a:p>
          </p:txBody>
        </p:sp>
        <p:sp>
          <p:nvSpPr>
            <p:cNvPr id="22" name="Line 16"/>
            <p:cNvSpPr>
              <a:spLocks noChangeShapeType="1"/>
            </p:cNvSpPr>
            <p:nvPr/>
          </p:nvSpPr>
          <p:spPr bwMode="auto">
            <a:xfrm rot="10800000">
              <a:off x="7080820" y="2723318"/>
              <a:ext cx="780812" cy="66791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miter lim="800000"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5pPr>
              <a:lvl6pPr marL="22860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6pPr>
              <a:lvl7pPr marL="27432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7pPr>
              <a:lvl8pPr marL="32004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8pPr>
              <a:lvl9pPr marL="36576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9pPr>
            </a:lstStyle>
            <a:p>
              <a:endParaRPr lang="en-US"/>
            </a:p>
          </p:txBody>
        </p:sp>
        <p:sp>
          <p:nvSpPr>
            <p:cNvPr id="23" name="AutoShape 18"/>
            <p:cNvSpPr>
              <a:spLocks/>
            </p:cNvSpPr>
            <p:nvPr/>
          </p:nvSpPr>
          <p:spPr bwMode="auto">
            <a:xfrm>
              <a:off x="6504634" y="3166440"/>
              <a:ext cx="1921336" cy="722762"/>
            </a:xfrm>
            <a:prstGeom prst="roundRect">
              <a:avLst>
                <a:gd name="adj" fmla="val 50000"/>
              </a:avLst>
            </a:prstGeom>
            <a:solidFill>
              <a:schemeClr val="accent1">
                <a:alpha val="32941"/>
              </a:schemeClr>
            </a:solidFill>
            <a:ln w="25400">
              <a:solidFill>
                <a:schemeClr val="tx1">
                  <a:alpha val="32941"/>
                </a:schemeClr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5pPr>
              <a:lvl6pPr marL="22860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6pPr>
              <a:lvl7pPr marL="27432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7pPr>
              <a:lvl8pPr marL="32004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8pPr>
              <a:lvl9pPr marL="36576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9pPr>
            </a:lstStyle>
            <a:p>
              <a:endParaRPr lang="en-US"/>
            </a:p>
          </p:txBody>
        </p:sp>
        <p:sp>
          <p:nvSpPr>
            <p:cNvPr id="24" name="AutoShape 19"/>
            <p:cNvSpPr>
              <a:spLocks/>
            </p:cNvSpPr>
            <p:nvPr/>
          </p:nvSpPr>
          <p:spPr bwMode="auto">
            <a:xfrm>
              <a:off x="5367341" y="4069892"/>
              <a:ext cx="1921336" cy="722762"/>
            </a:xfrm>
            <a:prstGeom prst="roundRect">
              <a:avLst>
                <a:gd name="adj" fmla="val 50000"/>
              </a:avLst>
            </a:prstGeom>
            <a:solidFill>
              <a:schemeClr val="accent1">
                <a:alpha val="32941"/>
              </a:schemeClr>
            </a:solidFill>
            <a:ln w="25400">
              <a:solidFill>
                <a:schemeClr val="tx1">
                  <a:alpha val="32941"/>
                </a:schemeClr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5pPr>
              <a:lvl6pPr marL="22860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6pPr>
              <a:lvl7pPr marL="27432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7pPr>
              <a:lvl8pPr marL="32004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8pPr>
              <a:lvl9pPr marL="36576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9pPr>
            </a:lstStyle>
            <a:p>
              <a:endParaRPr lang="en-US"/>
            </a:p>
          </p:txBody>
        </p:sp>
        <p:sp>
          <p:nvSpPr>
            <p:cNvPr id="27" name="Rectangle 26"/>
            <p:cNvSpPr>
              <a:spLocks/>
            </p:cNvSpPr>
            <p:nvPr/>
          </p:nvSpPr>
          <p:spPr bwMode="auto">
            <a:xfrm>
              <a:off x="6726982" y="2901261"/>
              <a:ext cx="65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b">
              <a:spAutoFit/>
            </a:bodyPr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5pPr>
              <a:lvl6pPr marL="22860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6pPr>
              <a:lvl7pPr marL="27432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7pPr>
              <a:lvl8pPr marL="32004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8pPr>
              <a:lvl9pPr marL="36576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9pPr>
            </a:lstStyle>
            <a:p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9" name="Oval 28"/>
            <p:cNvSpPr>
              <a:spLocks/>
            </p:cNvSpPr>
            <p:nvPr/>
          </p:nvSpPr>
          <p:spPr bwMode="auto">
            <a:xfrm>
              <a:off x="5531042" y="3286900"/>
              <a:ext cx="473872" cy="473237"/>
            </a:xfrm>
            <a:prstGeom prst="ellipse">
              <a:avLst/>
            </a:prstGeom>
            <a:gradFill rotWithShape="0">
              <a:gsLst>
                <a:gs pos="0">
                  <a:srgbClr val="FF0017"/>
                </a:gs>
                <a:gs pos="100000">
                  <a:srgbClr val="FFFFFF"/>
                </a:gs>
              </a:gsLst>
              <a:lin ang="2280000" scaled="1"/>
            </a:gra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blurRad="127000"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5pPr>
              <a:lvl6pPr marL="22860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6pPr>
              <a:lvl7pPr marL="27432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7pPr>
              <a:lvl8pPr marL="32004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8pPr>
              <a:lvl9pPr marL="36576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9pPr>
            </a:lstStyle>
            <a:p>
              <a:endParaRPr lang="en-US"/>
            </a:p>
          </p:txBody>
        </p:sp>
        <p:sp>
          <p:nvSpPr>
            <p:cNvPr id="30" name="Oval 29"/>
            <p:cNvSpPr>
              <a:spLocks/>
            </p:cNvSpPr>
            <p:nvPr/>
          </p:nvSpPr>
          <p:spPr bwMode="auto">
            <a:xfrm>
              <a:off x="6668336" y="3286900"/>
              <a:ext cx="473872" cy="473237"/>
            </a:xfrm>
            <a:prstGeom prst="ellipse">
              <a:avLst/>
            </a:prstGeom>
            <a:gradFill rotWithShape="0">
              <a:gsLst>
                <a:gs pos="0">
                  <a:srgbClr val="FF0017"/>
                </a:gs>
                <a:gs pos="100000">
                  <a:srgbClr val="FFFFFF"/>
                </a:gs>
              </a:gsLst>
              <a:lin ang="2280000" scaled="1"/>
            </a:gra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blurRad="127000"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5pPr>
              <a:lvl6pPr marL="22860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6pPr>
              <a:lvl7pPr marL="27432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7pPr>
              <a:lvl8pPr marL="32004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8pPr>
              <a:lvl9pPr marL="36576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9pPr>
            </a:lstStyle>
            <a:p>
              <a:endParaRPr lang="en-US"/>
            </a:p>
          </p:txBody>
        </p:sp>
        <p:sp>
          <p:nvSpPr>
            <p:cNvPr id="31" name="Oval 30"/>
            <p:cNvSpPr>
              <a:spLocks/>
            </p:cNvSpPr>
            <p:nvPr/>
          </p:nvSpPr>
          <p:spPr bwMode="auto">
            <a:xfrm>
              <a:off x="7805629" y="3286900"/>
              <a:ext cx="473872" cy="473237"/>
            </a:xfrm>
            <a:prstGeom prst="ellipse">
              <a:avLst/>
            </a:prstGeom>
            <a:gradFill rotWithShape="0">
              <a:gsLst>
                <a:gs pos="0">
                  <a:srgbClr val="FF0017"/>
                </a:gs>
                <a:gs pos="100000">
                  <a:srgbClr val="FFFFFF"/>
                </a:gs>
              </a:gsLst>
              <a:lin ang="2280000" scaled="1"/>
            </a:gra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blurRad="127000"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5pPr>
              <a:lvl6pPr marL="22860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6pPr>
              <a:lvl7pPr marL="27432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7pPr>
              <a:lvl8pPr marL="32004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8pPr>
              <a:lvl9pPr marL="36576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9pPr>
            </a:lstStyle>
            <a:p>
              <a:endParaRPr lang="en-US"/>
            </a:p>
          </p:txBody>
        </p:sp>
        <p:sp>
          <p:nvSpPr>
            <p:cNvPr id="32" name="Oval 31"/>
            <p:cNvSpPr>
              <a:spLocks/>
            </p:cNvSpPr>
            <p:nvPr/>
          </p:nvSpPr>
          <p:spPr bwMode="auto">
            <a:xfrm>
              <a:off x="6668336" y="2374844"/>
              <a:ext cx="473872" cy="47323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blurRad="127000"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5pPr>
              <a:lvl6pPr marL="22860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6pPr>
              <a:lvl7pPr marL="27432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7pPr>
              <a:lvl8pPr marL="32004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8pPr>
              <a:lvl9pPr marL="36576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9pPr>
            </a:lstStyle>
            <a:p>
              <a:endParaRPr lang="en-US"/>
            </a:p>
          </p:txBody>
        </p:sp>
        <p:sp>
          <p:nvSpPr>
            <p:cNvPr id="33" name="Oval 32"/>
            <p:cNvSpPr>
              <a:spLocks/>
            </p:cNvSpPr>
            <p:nvPr/>
          </p:nvSpPr>
          <p:spPr bwMode="auto">
            <a:xfrm>
              <a:off x="5531042" y="4198957"/>
              <a:ext cx="473872" cy="473237"/>
            </a:xfrm>
            <a:prstGeom prst="ellipse">
              <a:avLst/>
            </a:prstGeom>
            <a:gradFill rotWithShape="0">
              <a:gsLst>
                <a:gs pos="0">
                  <a:srgbClr val="1400FE"/>
                </a:gs>
                <a:gs pos="100000">
                  <a:srgbClr val="FFFFFF"/>
                </a:gs>
              </a:gsLst>
              <a:lin ang="2280000" scaled="1"/>
            </a:gra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blurRad="127000"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5pPr>
              <a:lvl6pPr marL="22860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6pPr>
              <a:lvl7pPr marL="27432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7pPr>
              <a:lvl8pPr marL="32004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8pPr>
              <a:lvl9pPr marL="36576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9pPr>
            </a:lstStyle>
            <a:p>
              <a:endParaRPr lang="en-US"/>
            </a:p>
          </p:txBody>
        </p:sp>
        <p:sp>
          <p:nvSpPr>
            <p:cNvPr id="34" name="Oval 33"/>
            <p:cNvSpPr>
              <a:spLocks/>
            </p:cNvSpPr>
            <p:nvPr/>
          </p:nvSpPr>
          <p:spPr bwMode="auto">
            <a:xfrm>
              <a:off x="6668336" y="4198957"/>
              <a:ext cx="473872" cy="473237"/>
            </a:xfrm>
            <a:prstGeom prst="ellipse">
              <a:avLst/>
            </a:prstGeom>
            <a:gradFill rotWithShape="0">
              <a:gsLst>
                <a:gs pos="0">
                  <a:srgbClr val="1400FE"/>
                </a:gs>
                <a:gs pos="100000">
                  <a:srgbClr val="FFFFFF"/>
                </a:gs>
              </a:gsLst>
              <a:lin ang="2280000" scaled="1"/>
            </a:gra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blurRad="127000"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5pPr>
              <a:lvl6pPr marL="22860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6pPr>
              <a:lvl7pPr marL="27432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7pPr>
              <a:lvl8pPr marL="32004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8pPr>
              <a:lvl9pPr marL="36576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9pPr>
            </a:lstStyle>
            <a:p>
              <a:endParaRPr lang="en-US"/>
            </a:p>
          </p:txBody>
        </p:sp>
        <p:sp>
          <p:nvSpPr>
            <p:cNvPr id="35" name="Oval 34"/>
            <p:cNvSpPr>
              <a:spLocks/>
            </p:cNvSpPr>
            <p:nvPr/>
          </p:nvSpPr>
          <p:spPr bwMode="auto">
            <a:xfrm>
              <a:off x="6668336" y="5119617"/>
              <a:ext cx="473872" cy="473237"/>
            </a:xfrm>
            <a:prstGeom prst="ellipse">
              <a:avLst/>
            </a:prstGeom>
            <a:gradFill rotWithShape="0">
              <a:gsLst>
                <a:gs pos="0">
                  <a:srgbClr val="FF0017"/>
                </a:gs>
                <a:gs pos="100000">
                  <a:srgbClr val="FFFFFF"/>
                </a:gs>
              </a:gsLst>
              <a:lin ang="2280000" scaled="1"/>
            </a:gra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blurRad="127000"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5pPr>
              <a:lvl6pPr marL="22860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6pPr>
              <a:lvl7pPr marL="27432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7pPr>
              <a:lvl8pPr marL="32004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8pPr>
              <a:lvl9pPr marL="36576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9pPr>
            </a:lstStyle>
            <a:p>
              <a:endParaRPr lang="en-US"/>
            </a:p>
          </p:txBody>
        </p:sp>
        <p:sp>
          <p:nvSpPr>
            <p:cNvPr id="36" name="Oval 35"/>
            <p:cNvSpPr>
              <a:spLocks/>
            </p:cNvSpPr>
            <p:nvPr/>
          </p:nvSpPr>
          <p:spPr bwMode="auto">
            <a:xfrm>
              <a:off x="7805629" y="4198957"/>
              <a:ext cx="473872" cy="47323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blurRad="127000"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5pPr>
              <a:lvl6pPr marL="22860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6pPr>
              <a:lvl7pPr marL="27432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7pPr>
              <a:lvl8pPr marL="32004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8pPr>
              <a:lvl9pPr marL="36576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9pPr>
            </a:lstStyle>
            <a:p>
              <a:endParaRPr lang="en-US"/>
            </a:p>
          </p:txBody>
        </p:sp>
        <p:sp>
          <p:nvSpPr>
            <p:cNvPr id="37" name="Line 32"/>
            <p:cNvSpPr>
              <a:spLocks noChangeShapeType="1"/>
            </p:cNvSpPr>
            <p:nvPr/>
          </p:nvSpPr>
          <p:spPr bwMode="auto">
            <a:xfrm rot="10800000">
              <a:off x="7067897" y="3682698"/>
              <a:ext cx="269246" cy="3452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miter lim="800000"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5pPr>
              <a:lvl6pPr marL="22860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6pPr>
              <a:lvl7pPr marL="27432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7pPr>
              <a:lvl8pPr marL="32004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8pPr>
              <a:lvl9pPr marL="36576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9pPr>
            </a:lstStyle>
            <a:p>
              <a:endParaRPr lang="en-US"/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7073618" y="6239426"/>
            <a:ext cx="6399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Plan</a:t>
            </a:r>
            <a:endParaRPr lang="en-US" dirty="0"/>
          </a:p>
        </p:txBody>
      </p:sp>
      <p:cxnSp>
        <p:nvCxnSpPr>
          <p:cNvPr id="26" name="Straight Arrow Connector 25"/>
          <p:cNvCxnSpPr/>
          <p:nvPr/>
        </p:nvCxnSpPr>
        <p:spPr bwMode="auto">
          <a:xfrm>
            <a:off x="2680585" y="4199349"/>
            <a:ext cx="3661985" cy="2895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cxnSp>
        <p:nvCxnSpPr>
          <p:cNvPr id="40" name="Straight Arrow Connector 39"/>
          <p:cNvCxnSpPr/>
          <p:nvPr/>
        </p:nvCxnSpPr>
        <p:spPr bwMode="auto">
          <a:xfrm>
            <a:off x="2680585" y="5250792"/>
            <a:ext cx="860518" cy="54159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cxnSp>
        <p:nvCxnSpPr>
          <p:cNvPr id="45" name="Straight Arrow Connector 44"/>
          <p:cNvCxnSpPr/>
          <p:nvPr/>
        </p:nvCxnSpPr>
        <p:spPr bwMode="auto">
          <a:xfrm flipH="1">
            <a:off x="5482052" y="5290266"/>
            <a:ext cx="860518" cy="54159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pic>
        <p:nvPicPr>
          <p:cNvPr id="47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494" y="5143727"/>
            <a:ext cx="54610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3732721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Applications beyond battling diseases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4338" y="1106905"/>
            <a:ext cx="8440737" cy="5341520"/>
          </a:xfrm>
        </p:spPr>
        <p:txBody>
          <a:bodyPr/>
          <a:lstStyle/>
          <a:p>
            <a:r>
              <a:rPr lang="en-US" dirty="0" smtClean="0"/>
              <a:t>Cell repurposing</a:t>
            </a:r>
          </a:p>
          <a:p>
            <a:pPr lvl="1"/>
            <a:r>
              <a:rPr lang="en-US" dirty="0" smtClean="0"/>
              <a:t>Could one evolve</a:t>
            </a:r>
          </a:p>
          <a:p>
            <a:pPr lvl="2"/>
            <a:r>
              <a:rPr lang="en-US" dirty="0" smtClean="0"/>
              <a:t>a blood cell into a liver cell</a:t>
            </a:r>
          </a:p>
          <a:p>
            <a:pPr lvl="2"/>
            <a:r>
              <a:rPr lang="en-US" dirty="0" smtClean="0"/>
              <a:t>a cancer cell (T47D) into a (M1) macrophage</a:t>
            </a:r>
          </a:p>
          <a:p>
            <a:pPr lvl="2"/>
            <a:r>
              <a:rPr lang="en-US" dirty="0" smtClean="0"/>
              <a:t>…</a:t>
            </a:r>
          </a:p>
          <a:p>
            <a:pPr lvl="1"/>
            <a:r>
              <a:rPr lang="en-US" dirty="0" smtClean="0"/>
              <a:t>Could one grow a missing organ or limb?</a:t>
            </a:r>
          </a:p>
          <a:p>
            <a:endParaRPr lang="en-US" dirty="0" smtClean="0"/>
          </a:p>
          <a:p>
            <a:r>
              <a:rPr lang="en-US" dirty="0" smtClean="0"/>
              <a:t>Synthetic biology</a:t>
            </a:r>
          </a:p>
          <a:p>
            <a:pPr lvl="1"/>
            <a:r>
              <a:rPr lang="en-US" dirty="0" smtClean="0"/>
              <a:t>Evolve bacteria that eat toxins or biofilms without introducing foreign genetic material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2720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775" y="116305"/>
            <a:ext cx="8731250" cy="749300"/>
          </a:xfrm>
        </p:spPr>
        <p:txBody>
          <a:bodyPr/>
          <a:lstStyle/>
          <a:p>
            <a:r>
              <a:rPr lang="en-US" sz="4000" dirty="0" smtClean="0"/>
              <a:t>Tackling questions in natural science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278" y="1010658"/>
            <a:ext cx="8685076" cy="5594183"/>
          </a:xfrm>
        </p:spPr>
        <p:txBody>
          <a:bodyPr/>
          <a:lstStyle/>
          <a:p>
            <a:r>
              <a:rPr lang="en-US" sz="2800" dirty="0" smtClean="0"/>
              <a:t>Enables </a:t>
            </a:r>
            <a:r>
              <a:rPr lang="en-US" sz="2800" dirty="0"/>
              <a:t>one to </a:t>
            </a:r>
            <a:r>
              <a:rPr lang="en-US" sz="2800" dirty="0" smtClean="0"/>
              <a:t>formalize and </a:t>
            </a:r>
            <a:r>
              <a:rPr lang="en-US" sz="2800" dirty="0"/>
              <a:t>potentially answer fundamental questions in </a:t>
            </a:r>
            <a:r>
              <a:rPr lang="en-US" sz="2800" dirty="0" smtClean="0"/>
              <a:t>natural science</a:t>
            </a:r>
          </a:p>
          <a:p>
            <a:pPr lvl="1"/>
            <a:r>
              <a:rPr lang="en-US" sz="2400" dirty="0" smtClean="0"/>
              <a:t>Can a </a:t>
            </a:r>
            <a:r>
              <a:rPr lang="en-US" sz="2400" dirty="0"/>
              <a:t>certain kind of cell be </a:t>
            </a:r>
            <a:r>
              <a:rPr lang="en-US" sz="2400" dirty="0" smtClean="0"/>
              <a:t>transformed into </a:t>
            </a:r>
            <a:r>
              <a:rPr lang="en-US" sz="2400" dirty="0"/>
              <a:t>a certain other kind of cell using </a:t>
            </a:r>
            <a:r>
              <a:rPr lang="en-US" sz="2400" dirty="0" smtClean="0"/>
              <a:t>evolutionary pressures </a:t>
            </a:r>
            <a:r>
              <a:rPr lang="en-US" sz="2400" dirty="0"/>
              <a:t>using a given set of </a:t>
            </a:r>
            <a:r>
              <a:rPr lang="en-US" sz="2400" dirty="0" smtClean="0"/>
              <a:t>manipulations?</a:t>
            </a:r>
          </a:p>
          <a:p>
            <a:pPr lvl="1"/>
            <a:r>
              <a:rPr lang="en-US" sz="2400" dirty="0" smtClean="0"/>
              <a:t>How much more </a:t>
            </a:r>
            <a:r>
              <a:rPr lang="en-US" sz="2400" dirty="0"/>
              <a:t>power </a:t>
            </a:r>
            <a:r>
              <a:rPr lang="en-US" sz="2400"/>
              <a:t>do </a:t>
            </a:r>
            <a:r>
              <a:rPr lang="en-US" sz="2400" smtClean="0"/>
              <a:t>multi-step </a:t>
            </a:r>
            <a:r>
              <a:rPr lang="en-US" sz="2400" dirty="0"/>
              <a:t>treatment plans offer? </a:t>
            </a:r>
            <a:endParaRPr lang="en-US" sz="2400" dirty="0" smtClean="0"/>
          </a:p>
          <a:p>
            <a:pPr lvl="1"/>
            <a:r>
              <a:rPr lang="en-US" sz="2400" dirty="0" smtClean="0"/>
              <a:t>Does there exist </a:t>
            </a:r>
            <a:r>
              <a:rPr lang="en-US" sz="2400" dirty="0"/>
              <a:t>a strategy </a:t>
            </a:r>
            <a:r>
              <a:rPr lang="en-US" sz="2400" dirty="0" smtClean="0"/>
              <a:t>that </a:t>
            </a:r>
            <a:r>
              <a:rPr lang="en-US" sz="2400" dirty="0"/>
              <a:t>will destroy a given diverse </a:t>
            </a:r>
            <a:r>
              <a:rPr lang="en-US" sz="2400" dirty="0" smtClean="0"/>
              <a:t>cell </a:t>
            </a:r>
            <a:r>
              <a:rPr lang="en-US" sz="2400" dirty="0"/>
              <a:t>population (e.g., cancer) </a:t>
            </a:r>
            <a:r>
              <a:rPr lang="en-US" sz="2400" dirty="0" smtClean="0"/>
              <a:t>in </a:t>
            </a:r>
            <a:r>
              <a:rPr lang="en-US" sz="2400" dirty="0"/>
              <a:t>a way that leaves no </a:t>
            </a:r>
            <a:r>
              <a:rPr lang="en-US" sz="2400" dirty="0" err="1"/>
              <a:t>persistors</a:t>
            </a:r>
            <a:r>
              <a:rPr lang="en-US" sz="2400" dirty="0"/>
              <a:t>?</a:t>
            </a:r>
          </a:p>
          <a:p>
            <a:r>
              <a:rPr lang="en-US" sz="2800" dirty="0"/>
              <a:t>What is inherently impossible to achieve via evolution?</a:t>
            </a:r>
          </a:p>
        </p:txBody>
      </p:sp>
    </p:spTree>
    <p:extLst>
      <p:ext uri="{BB962C8B-B14F-4D97-AF65-F5344CB8AC3E}">
        <p14:creationId xmlns:p14="http://schemas.microsoft.com/office/powerpoint/2010/main" val="29953453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62078"/>
            <a:ext cx="8229600" cy="816225"/>
          </a:xfrm>
        </p:spPr>
        <p:txBody>
          <a:bodyPr>
            <a:noAutofit/>
          </a:bodyPr>
          <a:lstStyle/>
          <a:p>
            <a:r>
              <a:rPr lang="en-US" sz="4000" dirty="0" smtClean="0"/>
              <a:t>Vision </a:t>
            </a:r>
            <a:br>
              <a:rPr lang="en-US" sz="4000" dirty="0" smtClean="0"/>
            </a:br>
            <a:r>
              <a:rPr lang="en-US" sz="2000" dirty="0" smtClean="0">
                <a:solidFill>
                  <a:schemeClr val="accent2"/>
                </a:solidFill>
              </a:rPr>
              <a:t>[</a:t>
            </a:r>
            <a:r>
              <a:rPr lang="en-US" sz="2000" i="1" dirty="0" smtClean="0">
                <a:solidFill>
                  <a:schemeClr val="accent2"/>
                </a:solidFill>
              </a:rPr>
              <a:t>AAAI</a:t>
            </a:r>
            <a:r>
              <a:rPr lang="en-US" sz="2000" dirty="0" smtClean="0">
                <a:solidFill>
                  <a:schemeClr val="accent2"/>
                </a:solidFill>
              </a:rPr>
              <a:t>-15]</a:t>
            </a:r>
            <a:endParaRPr lang="en-US" sz="2000" dirty="0">
              <a:solidFill>
                <a:schemeClr val="accent2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29669" y="998783"/>
            <a:ext cx="8961199" cy="5521960"/>
          </a:xfrm>
        </p:spPr>
        <p:txBody>
          <a:bodyPr>
            <a:noAutofit/>
          </a:bodyPr>
          <a:lstStyle/>
          <a:p>
            <a:r>
              <a:rPr lang="en-US" sz="2000" dirty="0" smtClean="0"/>
              <a:t>Living organisms evolve/adapt to challenges =&gt;  key difficulty in developing therapies since challenged organisms develop resistance</a:t>
            </a:r>
          </a:p>
          <a:p>
            <a:r>
              <a:rPr lang="en-US" sz="2000" dirty="0" smtClean="0"/>
              <a:t>Idea: harness evolution/adaptation </a:t>
            </a:r>
            <a:r>
              <a:rPr lang="en-US" sz="2000" i="1" dirty="0" smtClean="0"/>
              <a:t>strategically</a:t>
            </a:r>
            <a:r>
              <a:rPr lang="en-US" sz="2000" dirty="0" smtClean="0"/>
              <a:t> for therapeutic/technological goals</a:t>
            </a:r>
          </a:p>
          <a:p>
            <a:r>
              <a:rPr lang="en-US" sz="2000" dirty="0" smtClean="0"/>
              <a:t>Model this as a 2-player 0-sum incomplete-information game</a:t>
            </a:r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A </a:t>
            </a:r>
            <a:r>
              <a:rPr lang="en-US" sz="2000" i="1" dirty="0" smtClean="0"/>
              <a:t>strategy</a:t>
            </a:r>
            <a:r>
              <a:rPr lang="en-US" sz="2000" dirty="0" smtClean="0"/>
              <a:t> (contingent plan) is computed for the specific game at hand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3016248" y="2468980"/>
            <a:ext cx="4117829" cy="3406230"/>
            <a:chOff x="5336109" y="2374844"/>
            <a:chExt cx="4117829" cy="3406230"/>
          </a:xfrm>
        </p:grpSpPr>
        <p:sp>
          <p:nvSpPr>
            <p:cNvPr id="6" name="Line 1"/>
            <p:cNvSpPr>
              <a:spLocks noChangeShapeType="1"/>
            </p:cNvSpPr>
            <p:nvPr/>
          </p:nvSpPr>
          <p:spPr bwMode="auto">
            <a:xfrm rot="10800000" flipH="1">
              <a:off x="6574638" y="5532624"/>
              <a:ext cx="174472" cy="24845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miter lim="800000"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5pPr>
              <a:lvl6pPr marL="22860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6pPr>
              <a:lvl7pPr marL="27432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7pPr>
              <a:lvl8pPr marL="32004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8pPr>
              <a:lvl9pPr marL="36576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9pPr>
            </a:lstStyle>
            <a:p>
              <a:endParaRPr lang="en-US"/>
            </a:p>
          </p:txBody>
        </p:sp>
        <p:sp>
          <p:nvSpPr>
            <p:cNvPr id="7" name="Line 2"/>
            <p:cNvSpPr>
              <a:spLocks noChangeShapeType="1"/>
            </p:cNvSpPr>
            <p:nvPr/>
          </p:nvSpPr>
          <p:spPr bwMode="auto">
            <a:xfrm rot="10800000">
              <a:off x="6908502" y="5588552"/>
              <a:ext cx="1077" cy="19252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miter lim="800000"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5pPr>
              <a:lvl6pPr marL="22860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6pPr>
              <a:lvl7pPr marL="27432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7pPr>
              <a:lvl8pPr marL="32004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8pPr>
              <a:lvl9pPr marL="36576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9pPr>
            </a:lstStyle>
            <a:p>
              <a:endParaRPr lang="en-US"/>
            </a:p>
          </p:txBody>
        </p:sp>
        <p:sp>
          <p:nvSpPr>
            <p:cNvPr id="8" name="Line 3"/>
            <p:cNvSpPr>
              <a:spLocks noChangeShapeType="1"/>
            </p:cNvSpPr>
            <p:nvPr/>
          </p:nvSpPr>
          <p:spPr bwMode="auto">
            <a:xfrm rot="10800000">
              <a:off x="8179342" y="4611963"/>
              <a:ext cx="269246" cy="3452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miter lim="800000"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5pPr>
              <a:lvl6pPr marL="22860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6pPr>
              <a:lvl7pPr marL="27432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7pPr>
              <a:lvl8pPr marL="32004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8pPr>
              <a:lvl9pPr marL="36576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9pPr>
            </a:lstStyle>
            <a:p>
              <a:endParaRPr lang="en-US"/>
            </a:p>
          </p:txBody>
        </p:sp>
        <p:sp>
          <p:nvSpPr>
            <p:cNvPr id="9" name="Line 4"/>
            <p:cNvSpPr>
              <a:spLocks noChangeShapeType="1"/>
            </p:cNvSpPr>
            <p:nvPr/>
          </p:nvSpPr>
          <p:spPr bwMode="auto">
            <a:xfrm rot="10800000" flipH="1">
              <a:off x="8045796" y="4676496"/>
              <a:ext cx="0" cy="46033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miter lim="800000"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5pPr>
              <a:lvl6pPr marL="22860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6pPr>
              <a:lvl7pPr marL="27432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7pPr>
              <a:lvl8pPr marL="32004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8pPr>
              <a:lvl9pPr marL="36576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9pPr>
            </a:lstStyle>
            <a:p>
              <a:endParaRPr lang="en-US"/>
            </a:p>
          </p:txBody>
        </p:sp>
        <p:sp>
          <p:nvSpPr>
            <p:cNvPr id="10" name="Line 5"/>
            <p:cNvSpPr>
              <a:spLocks noChangeShapeType="1"/>
            </p:cNvSpPr>
            <p:nvPr/>
          </p:nvSpPr>
          <p:spPr bwMode="auto">
            <a:xfrm rot="10800000" flipH="1">
              <a:off x="5336109" y="4611963"/>
              <a:ext cx="275707" cy="3452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miter lim="800000"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5pPr>
              <a:lvl6pPr marL="22860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6pPr>
              <a:lvl7pPr marL="27432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7pPr>
              <a:lvl8pPr marL="32004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8pPr>
              <a:lvl9pPr marL="36576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9pPr>
            </a:lstStyle>
            <a:p>
              <a:endParaRPr lang="en-US"/>
            </a:p>
          </p:txBody>
        </p:sp>
        <p:sp>
          <p:nvSpPr>
            <p:cNvPr id="11" name="Line 6"/>
            <p:cNvSpPr>
              <a:spLocks noChangeShapeType="1"/>
            </p:cNvSpPr>
            <p:nvPr/>
          </p:nvSpPr>
          <p:spPr bwMode="auto">
            <a:xfrm rot="10800000" flipH="1">
              <a:off x="5771210" y="4667891"/>
              <a:ext cx="0" cy="46033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miter lim="800000"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5pPr>
              <a:lvl6pPr marL="22860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6pPr>
              <a:lvl7pPr marL="27432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7pPr>
              <a:lvl8pPr marL="32004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8pPr>
              <a:lvl9pPr marL="36576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9pPr>
            </a:lstStyle>
            <a:p>
              <a:endParaRPr lang="en-US"/>
            </a:p>
          </p:txBody>
        </p:sp>
        <p:sp>
          <p:nvSpPr>
            <p:cNvPr id="12" name="Line 7"/>
            <p:cNvSpPr>
              <a:spLocks noChangeShapeType="1"/>
            </p:cNvSpPr>
            <p:nvPr/>
          </p:nvSpPr>
          <p:spPr bwMode="auto">
            <a:xfrm rot="10800000" flipH="1">
              <a:off x="6473402" y="4594755"/>
              <a:ext cx="275707" cy="3452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miter lim="800000"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5pPr>
              <a:lvl6pPr marL="22860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6pPr>
              <a:lvl7pPr marL="27432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7pPr>
              <a:lvl8pPr marL="32004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8pPr>
              <a:lvl9pPr marL="36576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9pPr>
            </a:lstStyle>
            <a:p>
              <a:endParaRPr lang="en-US"/>
            </a:p>
          </p:txBody>
        </p:sp>
        <p:sp>
          <p:nvSpPr>
            <p:cNvPr id="13" name="Line 8"/>
            <p:cNvSpPr>
              <a:spLocks noChangeShapeType="1"/>
            </p:cNvSpPr>
            <p:nvPr/>
          </p:nvSpPr>
          <p:spPr bwMode="auto">
            <a:xfrm rot="10800000" flipH="1">
              <a:off x="6908503" y="4659287"/>
              <a:ext cx="0" cy="46033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miter lim="800000"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5pPr>
              <a:lvl6pPr marL="22860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6pPr>
              <a:lvl7pPr marL="27432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7pPr>
              <a:lvl8pPr marL="32004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8pPr>
              <a:lvl9pPr marL="36576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9pPr>
            </a:lstStyle>
            <a:p>
              <a:endParaRPr lang="en-US"/>
            </a:p>
          </p:txBody>
        </p:sp>
        <p:sp>
          <p:nvSpPr>
            <p:cNvPr id="14" name="Line 9"/>
            <p:cNvSpPr>
              <a:spLocks noChangeShapeType="1"/>
            </p:cNvSpPr>
            <p:nvPr/>
          </p:nvSpPr>
          <p:spPr bwMode="auto">
            <a:xfrm rot="10800000">
              <a:off x="8179342" y="3682698"/>
              <a:ext cx="269246" cy="3452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miter lim="800000"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5pPr>
              <a:lvl6pPr marL="22860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6pPr>
              <a:lvl7pPr marL="27432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7pPr>
              <a:lvl8pPr marL="32004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8pPr>
              <a:lvl9pPr marL="36576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9pPr>
            </a:lstStyle>
            <a:p>
              <a:endParaRPr lang="en-US"/>
            </a:p>
          </p:txBody>
        </p:sp>
        <p:sp>
          <p:nvSpPr>
            <p:cNvPr id="15" name="Line 10"/>
            <p:cNvSpPr>
              <a:spLocks noChangeShapeType="1"/>
            </p:cNvSpPr>
            <p:nvPr/>
          </p:nvSpPr>
          <p:spPr bwMode="auto">
            <a:xfrm rot="10800000" flipH="1">
              <a:off x="8045796" y="3747230"/>
              <a:ext cx="0" cy="46033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miter lim="800000"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5pPr>
              <a:lvl6pPr marL="22860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6pPr>
              <a:lvl7pPr marL="27432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7pPr>
              <a:lvl8pPr marL="32004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8pPr>
              <a:lvl9pPr marL="36576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9pPr>
            </a:lstStyle>
            <a:p>
              <a:endParaRPr lang="en-US"/>
            </a:p>
          </p:txBody>
        </p:sp>
        <p:sp>
          <p:nvSpPr>
            <p:cNvPr id="16" name="Line 11"/>
            <p:cNvSpPr>
              <a:spLocks noChangeShapeType="1"/>
            </p:cNvSpPr>
            <p:nvPr/>
          </p:nvSpPr>
          <p:spPr bwMode="auto">
            <a:xfrm rot="10800000" flipH="1">
              <a:off x="5336109" y="3691302"/>
              <a:ext cx="275707" cy="3452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miter lim="800000"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5pPr>
              <a:lvl6pPr marL="22860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6pPr>
              <a:lvl7pPr marL="27432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7pPr>
              <a:lvl8pPr marL="32004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8pPr>
              <a:lvl9pPr marL="36576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9pPr>
            </a:lstStyle>
            <a:p>
              <a:endParaRPr lang="en-US"/>
            </a:p>
          </p:txBody>
        </p:sp>
        <p:sp>
          <p:nvSpPr>
            <p:cNvPr id="17" name="Line 12"/>
            <p:cNvSpPr>
              <a:spLocks noChangeShapeType="1"/>
            </p:cNvSpPr>
            <p:nvPr/>
          </p:nvSpPr>
          <p:spPr bwMode="auto">
            <a:xfrm rot="10800000" flipH="1">
              <a:off x="5771210" y="3747230"/>
              <a:ext cx="0" cy="46033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miter lim="800000"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5pPr>
              <a:lvl6pPr marL="22860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6pPr>
              <a:lvl7pPr marL="27432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7pPr>
              <a:lvl8pPr marL="32004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8pPr>
              <a:lvl9pPr marL="36576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9pPr>
            </a:lstStyle>
            <a:p>
              <a:endParaRPr lang="en-US"/>
            </a:p>
          </p:txBody>
        </p:sp>
        <p:sp>
          <p:nvSpPr>
            <p:cNvPr id="18" name="Line 13"/>
            <p:cNvSpPr>
              <a:spLocks noChangeShapeType="1"/>
            </p:cNvSpPr>
            <p:nvPr/>
          </p:nvSpPr>
          <p:spPr bwMode="auto">
            <a:xfrm rot="10800000" flipH="1">
              <a:off x="6908503" y="3747230"/>
              <a:ext cx="0" cy="46033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miter lim="800000"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5pPr>
              <a:lvl6pPr marL="22860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6pPr>
              <a:lvl7pPr marL="27432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7pPr>
              <a:lvl8pPr marL="32004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8pPr>
              <a:lvl9pPr marL="36576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9pPr>
            </a:lstStyle>
            <a:p>
              <a:endParaRPr lang="en-US"/>
            </a:p>
          </p:txBody>
        </p:sp>
        <p:sp>
          <p:nvSpPr>
            <p:cNvPr id="19" name="Line 14"/>
            <p:cNvSpPr>
              <a:spLocks noChangeShapeType="1"/>
            </p:cNvSpPr>
            <p:nvPr/>
          </p:nvSpPr>
          <p:spPr bwMode="auto">
            <a:xfrm rot="10800000" flipH="1">
              <a:off x="5935988" y="2732998"/>
              <a:ext cx="779735" cy="64747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miter lim="800000"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5pPr>
              <a:lvl6pPr marL="22860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6pPr>
              <a:lvl7pPr marL="27432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7pPr>
              <a:lvl8pPr marL="32004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8pPr>
              <a:lvl9pPr marL="36576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9pPr>
            </a:lstStyle>
            <a:p>
              <a:endParaRPr lang="en-US"/>
            </a:p>
          </p:txBody>
        </p:sp>
        <p:sp>
          <p:nvSpPr>
            <p:cNvPr id="20" name="Line 15"/>
            <p:cNvSpPr>
              <a:spLocks noChangeShapeType="1"/>
            </p:cNvSpPr>
            <p:nvPr/>
          </p:nvSpPr>
          <p:spPr bwMode="auto">
            <a:xfrm rot="10800000" flipH="1">
              <a:off x="6908503" y="2843778"/>
              <a:ext cx="0" cy="44527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miter lim="800000"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5pPr>
              <a:lvl6pPr marL="22860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6pPr>
              <a:lvl7pPr marL="27432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7pPr>
              <a:lvl8pPr marL="32004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8pPr>
              <a:lvl9pPr marL="36576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9pPr>
            </a:lstStyle>
            <a:p>
              <a:endParaRPr lang="en-US"/>
            </a:p>
          </p:txBody>
        </p:sp>
        <p:sp>
          <p:nvSpPr>
            <p:cNvPr id="21" name="Line 16"/>
            <p:cNvSpPr>
              <a:spLocks noChangeShapeType="1"/>
            </p:cNvSpPr>
            <p:nvPr/>
          </p:nvSpPr>
          <p:spPr bwMode="auto">
            <a:xfrm rot="10800000">
              <a:off x="7080820" y="2723318"/>
              <a:ext cx="780812" cy="66791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miter lim="800000"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5pPr>
              <a:lvl6pPr marL="22860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6pPr>
              <a:lvl7pPr marL="27432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7pPr>
              <a:lvl8pPr marL="32004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8pPr>
              <a:lvl9pPr marL="36576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9pPr>
            </a:lstStyle>
            <a:p>
              <a:endParaRPr lang="en-US"/>
            </a:p>
          </p:txBody>
        </p:sp>
        <p:sp>
          <p:nvSpPr>
            <p:cNvPr id="22" name="AutoShape 18"/>
            <p:cNvSpPr>
              <a:spLocks/>
            </p:cNvSpPr>
            <p:nvPr/>
          </p:nvSpPr>
          <p:spPr bwMode="auto">
            <a:xfrm>
              <a:off x="6504634" y="3166440"/>
              <a:ext cx="1921336" cy="722762"/>
            </a:xfrm>
            <a:prstGeom prst="roundRect">
              <a:avLst>
                <a:gd name="adj" fmla="val 50000"/>
              </a:avLst>
            </a:prstGeom>
            <a:solidFill>
              <a:schemeClr val="accent1">
                <a:alpha val="32941"/>
              </a:schemeClr>
            </a:solidFill>
            <a:ln w="25400">
              <a:solidFill>
                <a:schemeClr val="tx1">
                  <a:alpha val="32941"/>
                </a:schemeClr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5pPr>
              <a:lvl6pPr marL="22860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6pPr>
              <a:lvl7pPr marL="27432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7pPr>
              <a:lvl8pPr marL="32004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8pPr>
              <a:lvl9pPr marL="36576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9pPr>
            </a:lstStyle>
            <a:p>
              <a:endParaRPr lang="en-US"/>
            </a:p>
          </p:txBody>
        </p:sp>
        <p:sp>
          <p:nvSpPr>
            <p:cNvPr id="23" name="AutoShape 19"/>
            <p:cNvSpPr>
              <a:spLocks/>
            </p:cNvSpPr>
            <p:nvPr/>
          </p:nvSpPr>
          <p:spPr bwMode="auto">
            <a:xfrm>
              <a:off x="5367341" y="4069892"/>
              <a:ext cx="1921336" cy="722762"/>
            </a:xfrm>
            <a:prstGeom prst="roundRect">
              <a:avLst>
                <a:gd name="adj" fmla="val 50000"/>
              </a:avLst>
            </a:prstGeom>
            <a:solidFill>
              <a:schemeClr val="accent1">
                <a:alpha val="32941"/>
              </a:schemeClr>
            </a:solidFill>
            <a:ln w="25400">
              <a:solidFill>
                <a:schemeClr val="tx1">
                  <a:alpha val="32941"/>
                </a:schemeClr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5pPr>
              <a:lvl6pPr marL="22860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6pPr>
              <a:lvl7pPr marL="27432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7pPr>
              <a:lvl8pPr marL="32004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8pPr>
              <a:lvl9pPr marL="36576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9pPr>
            </a:lstStyle>
            <a:p>
              <a:endParaRPr lang="en-US"/>
            </a:p>
          </p:txBody>
        </p:sp>
        <p:sp>
          <p:nvSpPr>
            <p:cNvPr id="24" name="Rectangle 23"/>
            <p:cNvSpPr>
              <a:spLocks/>
            </p:cNvSpPr>
            <p:nvPr/>
          </p:nvSpPr>
          <p:spPr bwMode="auto">
            <a:xfrm>
              <a:off x="7927879" y="2880836"/>
              <a:ext cx="1526059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b">
              <a:spAutoFit/>
            </a:bodyPr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5pPr>
              <a:lvl6pPr marL="22860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6pPr>
              <a:lvl7pPr marL="27432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7pPr>
              <a:lvl8pPr marL="32004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8pPr>
              <a:lvl9pPr marL="36576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9pPr>
            </a:lstStyle>
            <a:p>
              <a:r>
                <a:rPr lang="en-US" sz="1800" dirty="0">
                  <a:solidFill>
                    <a:schemeClr val="tx1"/>
                  </a:solidFill>
                </a:rPr>
                <a:t>Information </a:t>
              </a:r>
              <a:r>
                <a:rPr lang="en-US" sz="1800" dirty="0" smtClean="0">
                  <a:solidFill>
                    <a:schemeClr val="tx1"/>
                  </a:solidFill>
                </a:rPr>
                <a:t>set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  <p:sp>
          <p:nvSpPr>
            <p:cNvPr id="25" name="Rectangle 24"/>
            <p:cNvSpPr>
              <a:spLocks/>
            </p:cNvSpPr>
            <p:nvPr/>
          </p:nvSpPr>
          <p:spPr bwMode="auto">
            <a:xfrm>
              <a:off x="6116921" y="2768963"/>
              <a:ext cx="292939" cy="249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b">
              <a:spAutoFit/>
            </a:bodyPr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5pPr>
              <a:lvl6pPr marL="22860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6pPr>
              <a:lvl7pPr marL="27432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7pPr>
              <a:lvl8pPr marL="32004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8pPr>
              <a:lvl9pPr marL="36576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9pPr>
            </a:lstStyle>
            <a:p>
              <a:r>
                <a:rPr lang="en-US" sz="1600" dirty="0">
                  <a:solidFill>
                    <a:schemeClr val="tx1"/>
                  </a:solidFill>
                </a:rPr>
                <a:t>0.3</a:t>
              </a:r>
            </a:p>
          </p:txBody>
        </p:sp>
        <p:sp>
          <p:nvSpPr>
            <p:cNvPr id="26" name="Rectangle 25"/>
            <p:cNvSpPr>
              <a:spLocks/>
            </p:cNvSpPr>
            <p:nvPr/>
          </p:nvSpPr>
          <p:spPr bwMode="auto">
            <a:xfrm>
              <a:off x="6580545" y="2897957"/>
              <a:ext cx="292939" cy="249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b">
              <a:spAutoFit/>
            </a:bodyPr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5pPr>
              <a:lvl6pPr marL="22860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6pPr>
              <a:lvl7pPr marL="27432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7pPr>
              <a:lvl8pPr marL="32004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8pPr>
              <a:lvl9pPr marL="36576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9pPr>
            </a:lstStyle>
            <a:p>
              <a:r>
                <a:rPr lang="en-US" sz="1600" dirty="0">
                  <a:solidFill>
                    <a:schemeClr val="tx1"/>
                  </a:solidFill>
                </a:rPr>
                <a:t>0.5</a:t>
              </a:r>
            </a:p>
          </p:txBody>
        </p:sp>
        <p:sp>
          <p:nvSpPr>
            <p:cNvPr id="27" name="Rectangle 26"/>
            <p:cNvSpPr>
              <a:spLocks/>
            </p:cNvSpPr>
            <p:nvPr/>
          </p:nvSpPr>
          <p:spPr bwMode="auto">
            <a:xfrm>
              <a:off x="7277535" y="2653679"/>
              <a:ext cx="292939" cy="249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b">
              <a:spAutoFit/>
            </a:bodyPr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5pPr>
              <a:lvl6pPr marL="22860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6pPr>
              <a:lvl7pPr marL="27432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7pPr>
              <a:lvl8pPr marL="32004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8pPr>
              <a:lvl9pPr marL="36576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9pPr>
            </a:lstStyle>
            <a:p>
              <a:r>
                <a:rPr lang="en-US" sz="1600" dirty="0">
                  <a:solidFill>
                    <a:schemeClr val="tx1"/>
                  </a:solidFill>
                </a:rPr>
                <a:t>0.2</a:t>
              </a:r>
            </a:p>
          </p:txBody>
        </p:sp>
        <p:sp>
          <p:nvSpPr>
            <p:cNvPr id="28" name="Oval 27"/>
            <p:cNvSpPr>
              <a:spLocks/>
            </p:cNvSpPr>
            <p:nvPr/>
          </p:nvSpPr>
          <p:spPr bwMode="auto">
            <a:xfrm>
              <a:off x="5531042" y="3286900"/>
              <a:ext cx="473872" cy="473237"/>
            </a:xfrm>
            <a:prstGeom prst="ellipse">
              <a:avLst/>
            </a:prstGeom>
            <a:gradFill rotWithShape="0">
              <a:gsLst>
                <a:gs pos="0">
                  <a:srgbClr val="FF0017"/>
                </a:gs>
                <a:gs pos="100000">
                  <a:srgbClr val="FFFFFF"/>
                </a:gs>
              </a:gsLst>
              <a:lin ang="2280000" scaled="1"/>
            </a:gra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blurRad="127000"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5pPr>
              <a:lvl6pPr marL="22860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6pPr>
              <a:lvl7pPr marL="27432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7pPr>
              <a:lvl8pPr marL="32004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8pPr>
              <a:lvl9pPr marL="36576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9pPr>
            </a:lstStyle>
            <a:p>
              <a:endParaRPr lang="en-US"/>
            </a:p>
          </p:txBody>
        </p:sp>
        <p:sp>
          <p:nvSpPr>
            <p:cNvPr id="29" name="Oval 28"/>
            <p:cNvSpPr>
              <a:spLocks/>
            </p:cNvSpPr>
            <p:nvPr/>
          </p:nvSpPr>
          <p:spPr bwMode="auto">
            <a:xfrm>
              <a:off x="6668336" y="3286900"/>
              <a:ext cx="473872" cy="473237"/>
            </a:xfrm>
            <a:prstGeom prst="ellipse">
              <a:avLst/>
            </a:prstGeom>
            <a:gradFill rotWithShape="0">
              <a:gsLst>
                <a:gs pos="0">
                  <a:srgbClr val="FF0017"/>
                </a:gs>
                <a:gs pos="100000">
                  <a:srgbClr val="FFFFFF"/>
                </a:gs>
              </a:gsLst>
              <a:lin ang="2280000" scaled="1"/>
            </a:gra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blurRad="127000"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5pPr>
              <a:lvl6pPr marL="22860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6pPr>
              <a:lvl7pPr marL="27432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7pPr>
              <a:lvl8pPr marL="32004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8pPr>
              <a:lvl9pPr marL="36576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9pPr>
            </a:lstStyle>
            <a:p>
              <a:endParaRPr lang="en-US"/>
            </a:p>
          </p:txBody>
        </p:sp>
        <p:sp>
          <p:nvSpPr>
            <p:cNvPr id="30" name="Oval 29"/>
            <p:cNvSpPr>
              <a:spLocks/>
            </p:cNvSpPr>
            <p:nvPr/>
          </p:nvSpPr>
          <p:spPr bwMode="auto">
            <a:xfrm>
              <a:off x="7805629" y="3286900"/>
              <a:ext cx="473872" cy="473237"/>
            </a:xfrm>
            <a:prstGeom prst="ellipse">
              <a:avLst/>
            </a:prstGeom>
            <a:gradFill rotWithShape="0">
              <a:gsLst>
                <a:gs pos="0">
                  <a:srgbClr val="FF0017"/>
                </a:gs>
                <a:gs pos="100000">
                  <a:srgbClr val="FFFFFF"/>
                </a:gs>
              </a:gsLst>
              <a:lin ang="2280000" scaled="1"/>
            </a:gra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blurRad="127000"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5pPr>
              <a:lvl6pPr marL="22860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6pPr>
              <a:lvl7pPr marL="27432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7pPr>
              <a:lvl8pPr marL="32004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8pPr>
              <a:lvl9pPr marL="36576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9pPr>
            </a:lstStyle>
            <a:p>
              <a:endParaRPr lang="en-US"/>
            </a:p>
          </p:txBody>
        </p:sp>
        <p:sp>
          <p:nvSpPr>
            <p:cNvPr id="31" name="Oval 30"/>
            <p:cNvSpPr>
              <a:spLocks/>
            </p:cNvSpPr>
            <p:nvPr/>
          </p:nvSpPr>
          <p:spPr bwMode="auto">
            <a:xfrm>
              <a:off x="6668336" y="2374844"/>
              <a:ext cx="473872" cy="47323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blurRad="127000"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5pPr>
              <a:lvl6pPr marL="22860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6pPr>
              <a:lvl7pPr marL="27432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7pPr>
              <a:lvl8pPr marL="32004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8pPr>
              <a:lvl9pPr marL="36576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9pPr>
            </a:lstStyle>
            <a:p>
              <a:endParaRPr lang="en-US"/>
            </a:p>
          </p:txBody>
        </p:sp>
        <p:sp>
          <p:nvSpPr>
            <p:cNvPr id="32" name="Oval 31"/>
            <p:cNvSpPr>
              <a:spLocks/>
            </p:cNvSpPr>
            <p:nvPr/>
          </p:nvSpPr>
          <p:spPr bwMode="auto">
            <a:xfrm>
              <a:off x="5531042" y="4198957"/>
              <a:ext cx="473872" cy="473237"/>
            </a:xfrm>
            <a:prstGeom prst="ellipse">
              <a:avLst/>
            </a:prstGeom>
            <a:gradFill rotWithShape="0">
              <a:gsLst>
                <a:gs pos="0">
                  <a:srgbClr val="1400FE"/>
                </a:gs>
                <a:gs pos="100000">
                  <a:srgbClr val="FFFFFF"/>
                </a:gs>
              </a:gsLst>
              <a:lin ang="2280000" scaled="1"/>
            </a:gra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blurRad="127000"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5pPr>
              <a:lvl6pPr marL="22860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6pPr>
              <a:lvl7pPr marL="27432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7pPr>
              <a:lvl8pPr marL="32004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8pPr>
              <a:lvl9pPr marL="36576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9pPr>
            </a:lstStyle>
            <a:p>
              <a:endParaRPr lang="en-US"/>
            </a:p>
          </p:txBody>
        </p:sp>
        <p:sp>
          <p:nvSpPr>
            <p:cNvPr id="33" name="Oval 32"/>
            <p:cNvSpPr>
              <a:spLocks/>
            </p:cNvSpPr>
            <p:nvPr/>
          </p:nvSpPr>
          <p:spPr bwMode="auto">
            <a:xfrm>
              <a:off x="6668336" y="4198957"/>
              <a:ext cx="473872" cy="473237"/>
            </a:xfrm>
            <a:prstGeom prst="ellipse">
              <a:avLst/>
            </a:prstGeom>
            <a:gradFill rotWithShape="0">
              <a:gsLst>
                <a:gs pos="0">
                  <a:srgbClr val="1400FE"/>
                </a:gs>
                <a:gs pos="100000">
                  <a:srgbClr val="FFFFFF"/>
                </a:gs>
              </a:gsLst>
              <a:lin ang="2280000" scaled="1"/>
            </a:gra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blurRad="127000"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5pPr>
              <a:lvl6pPr marL="22860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6pPr>
              <a:lvl7pPr marL="27432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7pPr>
              <a:lvl8pPr marL="32004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8pPr>
              <a:lvl9pPr marL="36576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9pPr>
            </a:lstStyle>
            <a:p>
              <a:endParaRPr lang="en-US"/>
            </a:p>
          </p:txBody>
        </p:sp>
        <p:sp>
          <p:nvSpPr>
            <p:cNvPr id="34" name="Oval 33"/>
            <p:cNvSpPr>
              <a:spLocks/>
            </p:cNvSpPr>
            <p:nvPr/>
          </p:nvSpPr>
          <p:spPr bwMode="auto">
            <a:xfrm>
              <a:off x="6668336" y="5119617"/>
              <a:ext cx="473872" cy="473237"/>
            </a:xfrm>
            <a:prstGeom prst="ellipse">
              <a:avLst/>
            </a:prstGeom>
            <a:gradFill rotWithShape="0">
              <a:gsLst>
                <a:gs pos="0">
                  <a:srgbClr val="FF0017"/>
                </a:gs>
                <a:gs pos="100000">
                  <a:srgbClr val="FFFFFF"/>
                </a:gs>
              </a:gsLst>
              <a:lin ang="2280000" scaled="1"/>
            </a:gra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blurRad="127000"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5pPr>
              <a:lvl6pPr marL="22860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6pPr>
              <a:lvl7pPr marL="27432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7pPr>
              <a:lvl8pPr marL="32004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8pPr>
              <a:lvl9pPr marL="36576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9pPr>
            </a:lstStyle>
            <a:p>
              <a:endParaRPr lang="en-US"/>
            </a:p>
          </p:txBody>
        </p:sp>
        <p:sp>
          <p:nvSpPr>
            <p:cNvPr id="35" name="Oval 34"/>
            <p:cNvSpPr>
              <a:spLocks/>
            </p:cNvSpPr>
            <p:nvPr/>
          </p:nvSpPr>
          <p:spPr bwMode="auto">
            <a:xfrm>
              <a:off x="7805629" y="4198957"/>
              <a:ext cx="473872" cy="47323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blurRad="127000"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5pPr>
              <a:lvl6pPr marL="22860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6pPr>
              <a:lvl7pPr marL="27432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7pPr>
              <a:lvl8pPr marL="32004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8pPr>
              <a:lvl9pPr marL="36576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9pPr>
            </a:lstStyle>
            <a:p>
              <a:endParaRPr lang="en-US"/>
            </a:p>
          </p:txBody>
        </p:sp>
        <p:sp>
          <p:nvSpPr>
            <p:cNvPr id="36" name="Line 32"/>
            <p:cNvSpPr>
              <a:spLocks noChangeShapeType="1"/>
            </p:cNvSpPr>
            <p:nvPr/>
          </p:nvSpPr>
          <p:spPr bwMode="auto">
            <a:xfrm rot="10800000">
              <a:off x="7067897" y="3682698"/>
              <a:ext cx="269246" cy="3452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miter lim="800000"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5pPr>
              <a:lvl6pPr marL="22860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6pPr>
              <a:lvl7pPr marL="27432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7pPr>
              <a:lvl8pPr marL="32004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8pPr>
              <a:lvl9pPr marL="36576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9pPr>
            </a:lstStyle>
            <a:p>
              <a:endParaRPr lang="en-US"/>
            </a:p>
          </p:txBody>
        </p:sp>
        <p:sp>
          <p:nvSpPr>
            <p:cNvPr id="37" name="Rectangle 36"/>
            <p:cNvSpPr>
              <a:spLocks/>
            </p:cNvSpPr>
            <p:nvPr/>
          </p:nvSpPr>
          <p:spPr bwMode="auto">
            <a:xfrm>
              <a:off x="7709222" y="4713466"/>
              <a:ext cx="292939" cy="249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b">
              <a:spAutoFit/>
            </a:bodyPr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5pPr>
              <a:lvl6pPr marL="22860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6pPr>
              <a:lvl7pPr marL="27432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7pPr>
              <a:lvl8pPr marL="32004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8pPr>
              <a:lvl9pPr marL="36576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9pPr>
            </a:lstStyle>
            <a:p>
              <a:r>
                <a:rPr lang="en-US" sz="1600" dirty="0">
                  <a:solidFill>
                    <a:schemeClr val="tx1"/>
                  </a:solidFill>
                </a:rPr>
                <a:t>0.5</a:t>
              </a:r>
            </a:p>
          </p:txBody>
        </p:sp>
        <p:sp>
          <p:nvSpPr>
            <p:cNvPr id="38" name="Rectangle 37"/>
            <p:cNvSpPr>
              <a:spLocks/>
            </p:cNvSpPr>
            <p:nvPr/>
          </p:nvSpPr>
          <p:spPr bwMode="auto">
            <a:xfrm>
              <a:off x="8296733" y="4543129"/>
              <a:ext cx="292939" cy="249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b">
              <a:spAutoFit/>
            </a:bodyPr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5pPr>
              <a:lvl6pPr marL="22860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6pPr>
              <a:lvl7pPr marL="27432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7pPr>
              <a:lvl8pPr marL="32004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8pPr>
              <a:lvl9pPr marL="36576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Helvetica Neue Light" pitchFamily="-84" charset="0"/>
                  <a:ea typeface="ヒラギノ角ゴ ProN W3" pitchFamily="-84" charset="-128"/>
                  <a:cs typeface="+mn-cs"/>
                  <a:sym typeface="Helvetica Neue Light" pitchFamily="-84" charset="0"/>
                </a:defRPr>
              </a:lvl9pPr>
            </a:lstStyle>
            <a:p>
              <a:r>
                <a:rPr lang="en-US" sz="1600">
                  <a:solidFill>
                    <a:schemeClr val="tx1"/>
                  </a:solidFill>
                </a:rPr>
                <a:t>0.5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985389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71718"/>
            <a:ext cx="9143999" cy="749300"/>
          </a:xfrm>
        </p:spPr>
        <p:txBody>
          <a:bodyPr/>
          <a:lstStyle/>
          <a:p>
            <a:r>
              <a:rPr lang="en-US" sz="2400" dirty="0"/>
              <a:t>Scalability of (near-)equilibrium finding in 2-player 0-sum </a:t>
            </a:r>
            <a:r>
              <a:rPr lang="en-US" sz="2400" dirty="0" smtClean="0"/>
              <a:t>games</a:t>
            </a:r>
            <a:endParaRPr lang="en-US" sz="2400" dirty="0"/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1136800042"/>
              </p:ext>
            </p:extLst>
          </p:nvPr>
        </p:nvGraphicFramePr>
        <p:xfrm>
          <a:off x="125152" y="1177018"/>
          <a:ext cx="8792202" cy="51638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 rot="2309435">
            <a:off x="1630145" y="4379845"/>
            <a:ext cx="2456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C000"/>
                </a:solidFill>
              </a:rPr>
              <a:t>GS3 [Gilpin, Sandholm &amp; </a:t>
            </a:r>
            <a:r>
              <a:rPr lang="en-US" sz="1200" dirty="0">
                <a:solidFill>
                  <a:srgbClr val="FFC000"/>
                </a:solidFill>
              </a:rPr>
              <a:t>Sørensen</a:t>
            </a:r>
            <a:r>
              <a:rPr lang="en-US" sz="1200" dirty="0" smtClean="0">
                <a:solidFill>
                  <a:srgbClr val="FFC000"/>
                </a:solidFill>
              </a:rPr>
              <a:t>]</a:t>
            </a:r>
            <a:endParaRPr lang="en-US" sz="1200" dirty="0">
              <a:solidFill>
                <a:srgbClr val="FFC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 rot="2351209">
            <a:off x="2454085" y="3926255"/>
            <a:ext cx="20008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C000"/>
                </a:solidFill>
              </a:rPr>
              <a:t>Hyperborean [Bowling et al.]</a:t>
            </a:r>
            <a:endParaRPr lang="en-US" sz="1200" dirty="0"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 rot="2496267">
            <a:off x="5464271" y="2600673"/>
            <a:ext cx="13356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>
                <a:solidFill>
                  <a:srgbClr val="FFC000"/>
                </a:solidFill>
              </a:rPr>
              <a:t>Slumbot</a:t>
            </a:r>
            <a:r>
              <a:rPr lang="en-US" sz="1200" dirty="0" smtClean="0">
                <a:solidFill>
                  <a:srgbClr val="FFC000"/>
                </a:solidFill>
              </a:rPr>
              <a:t> [Jackson]</a:t>
            </a:r>
            <a:endParaRPr lang="en-US" sz="1200" dirty="0">
              <a:solidFill>
                <a:srgbClr val="FFC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396458" y="5213544"/>
            <a:ext cx="16273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>
                <a:solidFill>
                  <a:srgbClr val="FFC000"/>
                </a:solidFill>
              </a:rPr>
              <a:t>Losslessly</a:t>
            </a:r>
            <a:r>
              <a:rPr lang="en-US" sz="1200" dirty="0" smtClean="0">
                <a:solidFill>
                  <a:srgbClr val="FFC000"/>
                </a:solidFill>
              </a:rPr>
              <a:t> abstracted</a:t>
            </a:r>
          </a:p>
          <a:p>
            <a:r>
              <a:rPr lang="en-US" sz="1200" dirty="0" smtClean="0">
                <a:solidFill>
                  <a:srgbClr val="FFC000"/>
                </a:solidFill>
              </a:rPr>
              <a:t>Rhode Island Hold’em </a:t>
            </a:r>
          </a:p>
          <a:p>
            <a:r>
              <a:rPr lang="en-US" sz="1200" dirty="0" smtClean="0">
                <a:solidFill>
                  <a:srgbClr val="FFC000"/>
                </a:solidFill>
              </a:rPr>
              <a:t>[Gilpin &amp; Sandholm]</a:t>
            </a:r>
            <a:endParaRPr lang="en-US" sz="1200" dirty="0">
              <a:solidFill>
                <a:srgbClr val="FFC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 rot="2351209">
            <a:off x="3023392" y="3675614"/>
            <a:ext cx="20008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C000"/>
                </a:solidFill>
              </a:rPr>
              <a:t>Hyperborean [Bowling et al.]</a:t>
            </a:r>
            <a:endParaRPr lang="en-US" sz="1200" dirty="0">
              <a:solidFill>
                <a:srgbClr val="FFC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 rot="2351209">
            <a:off x="3616375" y="3412278"/>
            <a:ext cx="20008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C000"/>
                </a:solidFill>
              </a:rPr>
              <a:t>Hyperborean [Bowling et al.]</a:t>
            </a:r>
            <a:endParaRPr lang="en-US" sz="1200" dirty="0">
              <a:solidFill>
                <a:srgbClr val="FFC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 rot="2351209">
            <a:off x="4216975" y="2936138"/>
            <a:ext cx="20008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C000"/>
                </a:solidFill>
              </a:rPr>
              <a:t>Hyperborean [Bowling et al.]</a:t>
            </a:r>
            <a:endParaRPr lang="en-US" sz="1200" dirty="0">
              <a:solidFill>
                <a:srgbClr val="FFC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 rot="2527264">
            <a:off x="5318533" y="1904936"/>
            <a:ext cx="2919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C000"/>
                </a:solidFill>
              </a:rPr>
              <a:t>Tartanian7 [Brown, Ganzfried &amp; Sandholm]</a:t>
            </a:r>
          </a:p>
          <a:p>
            <a:r>
              <a:rPr lang="en-US" sz="1200" dirty="0" smtClean="0">
                <a:solidFill>
                  <a:srgbClr val="FFFF00"/>
                </a:solidFill>
              </a:rPr>
              <a:t>5.5 * 10</a:t>
            </a:r>
            <a:r>
              <a:rPr lang="en-US" sz="1200" baseline="30000" dirty="0" smtClean="0">
                <a:solidFill>
                  <a:srgbClr val="FFFF00"/>
                </a:solidFill>
              </a:rPr>
              <a:t>15</a:t>
            </a:r>
            <a:r>
              <a:rPr lang="en-US" sz="1200" dirty="0" smtClean="0">
                <a:solidFill>
                  <a:srgbClr val="FFFF00"/>
                </a:solidFill>
              </a:rPr>
              <a:t> nodes</a:t>
            </a:r>
            <a:endParaRPr lang="en-US" sz="1200" dirty="0">
              <a:solidFill>
                <a:srgbClr val="FFFF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 rot="2527264">
            <a:off x="6917480" y="1315473"/>
            <a:ext cx="17267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C000"/>
                </a:solidFill>
              </a:rPr>
              <a:t>Cepheus [Bowling et al.]</a:t>
            </a:r>
            <a:endParaRPr lang="en-US" sz="1200" dirty="0">
              <a:solidFill>
                <a:srgbClr val="FFC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5152" y="772176"/>
            <a:ext cx="2125903" cy="42441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 sz="2158" b="1" i="0" u="none" strike="noStrike" kern="1200" baseline="0">
                <a:solidFill>
                  <a:srgbClr val="FFFFCC"/>
                </a:solidFill>
                <a:latin typeface="+mn-lt"/>
                <a:ea typeface="+mn-ea"/>
                <a:cs typeface="+mn-cs"/>
              </a:defRPr>
            </a:pPr>
            <a:r>
              <a:rPr lang="en-US" b="1" dirty="0" smtClean="0">
                <a:solidFill>
                  <a:srgbClr val="FFFFCC"/>
                </a:solidFill>
              </a:rPr>
              <a:t>Information sets</a:t>
            </a:r>
            <a:endParaRPr lang="en-US" b="1" dirty="0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93185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" y="108287"/>
            <a:ext cx="8969187" cy="1304179"/>
          </a:xfrm>
        </p:spPr>
        <p:txBody>
          <a:bodyPr/>
          <a:lstStyle/>
          <a:p>
            <a:pPr>
              <a:defRPr/>
            </a:pPr>
            <a:r>
              <a:rPr lang="en-US" sz="2800" dirty="0" smtClean="0"/>
              <a:t>Leading approach to computing game-theoretic strategies </a:t>
            </a:r>
            <a:br>
              <a:rPr lang="en-US" sz="2800" dirty="0" smtClean="0"/>
            </a:br>
            <a:r>
              <a:rPr lang="en-US" sz="2800" i="1" dirty="0" smtClean="0"/>
              <a:t>for even larger games </a:t>
            </a:r>
            <a:br>
              <a:rPr lang="en-US" sz="2800" i="1" dirty="0" smtClean="0"/>
            </a:br>
            <a:r>
              <a:rPr lang="en-US" sz="1800" dirty="0" smtClean="0">
                <a:solidFill>
                  <a:schemeClr val="accent2"/>
                </a:solidFill>
              </a:rPr>
              <a:t>[Gilpin &amp; Sandholm </a:t>
            </a:r>
            <a:r>
              <a:rPr lang="en-US" sz="1800" i="1" dirty="0" smtClean="0">
                <a:solidFill>
                  <a:schemeClr val="accent2"/>
                </a:solidFill>
              </a:rPr>
              <a:t>EC</a:t>
            </a:r>
            <a:r>
              <a:rPr lang="en-US" sz="1800" dirty="0" smtClean="0">
                <a:solidFill>
                  <a:schemeClr val="accent2"/>
                </a:solidFill>
              </a:rPr>
              <a:t>-06, </a:t>
            </a:r>
            <a:r>
              <a:rPr lang="en-US" sz="1800" i="1" dirty="0" smtClean="0">
                <a:solidFill>
                  <a:schemeClr val="accent2"/>
                </a:solidFill>
              </a:rPr>
              <a:t>J. of the ACM </a:t>
            </a:r>
            <a:r>
              <a:rPr lang="en-US" sz="1800" dirty="0" smtClean="0">
                <a:solidFill>
                  <a:schemeClr val="accent2"/>
                </a:solidFill>
              </a:rPr>
              <a:t>2007…]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Now used by all competitive No-Limit Texas Hold’em programs</a:t>
            </a:r>
            <a:endParaRPr lang="en-US" dirty="0" smtClean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2291" name="AutoShape 3"/>
          <p:cNvSpPr>
            <a:spLocks noChangeArrowheads="1"/>
          </p:cNvSpPr>
          <p:nvPr/>
        </p:nvSpPr>
        <p:spPr bwMode="auto">
          <a:xfrm>
            <a:off x="609600" y="2333979"/>
            <a:ext cx="2895600" cy="2667000"/>
          </a:xfrm>
          <a:prstGeom prst="triangle">
            <a:avLst>
              <a:gd name="adj" fmla="val 50000"/>
            </a:avLst>
          </a:prstGeom>
          <a:noFill/>
          <a:ln w="38100">
            <a:solidFill>
              <a:srgbClr val="00FF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3" name="Text Box 7"/>
          <p:cNvSpPr txBox="1">
            <a:spLocks noChangeArrowheads="1"/>
          </p:cNvSpPr>
          <p:nvPr/>
        </p:nvSpPr>
        <p:spPr bwMode="auto">
          <a:xfrm>
            <a:off x="5991453" y="5885495"/>
            <a:ext cx="1951037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Nash equilibrium</a:t>
            </a:r>
          </a:p>
        </p:txBody>
      </p:sp>
      <p:sp>
        <p:nvSpPr>
          <p:cNvPr id="50184" name="Text Box 8"/>
          <p:cNvSpPr txBox="1">
            <a:spLocks noChangeArrowheads="1"/>
          </p:cNvSpPr>
          <p:nvPr/>
        </p:nvSpPr>
        <p:spPr bwMode="auto">
          <a:xfrm>
            <a:off x="548668" y="5757243"/>
            <a:ext cx="3046026" cy="5847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/>
              <a:t>Nash equilibrium</a:t>
            </a:r>
          </a:p>
        </p:txBody>
      </p:sp>
      <p:sp>
        <p:nvSpPr>
          <p:cNvPr id="12295" name="Text Box 10"/>
          <p:cNvSpPr txBox="1">
            <a:spLocks noChangeArrowheads="1"/>
          </p:cNvSpPr>
          <p:nvPr/>
        </p:nvSpPr>
        <p:spPr bwMode="auto">
          <a:xfrm>
            <a:off x="703263" y="1713267"/>
            <a:ext cx="2520950" cy="57943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/>
              <a:t>Original game</a:t>
            </a:r>
          </a:p>
        </p:txBody>
      </p:sp>
      <p:sp>
        <p:nvSpPr>
          <p:cNvPr id="12304" name="AutoShape 5"/>
          <p:cNvSpPr>
            <a:spLocks noChangeArrowheads="1"/>
          </p:cNvSpPr>
          <p:nvPr/>
        </p:nvSpPr>
        <p:spPr bwMode="auto">
          <a:xfrm>
            <a:off x="6613906" y="3253400"/>
            <a:ext cx="507416" cy="462206"/>
          </a:xfrm>
          <a:prstGeom prst="triangle">
            <a:avLst>
              <a:gd name="adj" fmla="val 50000"/>
            </a:avLst>
          </a:prstGeom>
          <a:noFill/>
          <a:ln w="38100">
            <a:solidFill>
              <a:srgbClr val="00FF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5" name="Text Box 11"/>
          <p:cNvSpPr txBox="1">
            <a:spLocks noChangeArrowheads="1"/>
          </p:cNvSpPr>
          <p:nvPr/>
        </p:nvSpPr>
        <p:spPr bwMode="auto">
          <a:xfrm>
            <a:off x="6052676" y="2692558"/>
            <a:ext cx="1912704" cy="40011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Abstracted game</a:t>
            </a:r>
          </a:p>
        </p:txBody>
      </p:sp>
      <p:sp>
        <p:nvSpPr>
          <p:cNvPr id="12303" name="Text Box 12"/>
          <p:cNvSpPr txBox="1">
            <a:spLocks noChangeArrowheads="1"/>
          </p:cNvSpPr>
          <p:nvPr/>
        </p:nvSpPr>
        <p:spPr bwMode="auto">
          <a:xfrm>
            <a:off x="3499710" y="3183424"/>
            <a:ext cx="2486025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Automated abstraction</a:t>
            </a:r>
          </a:p>
        </p:txBody>
      </p:sp>
      <p:sp>
        <p:nvSpPr>
          <p:cNvPr id="12301" name="Text Box 15"/>
          <p:cNvSpPr txBox="1">
            <a:spLocks noChangeArrowheads="1"/>
          </p:cNvSpPr>
          <p:nvPr/>
        </p:nvSpPr>
        <p:spPr bwMode="auto">
          <a:xfrm>
            <a:off x="6878636" y="4450401"/>
            <a:ext cx="2308645" cy="707886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dirty="0" smtClean="0"/>
              <a:t>Equilibrium-finding </a:t>
            </a:r>
          </a:p>
          <a:p>
            <a:pPr algn="l"/>
            <a:r>
              <a:rPr lang="en-US" dirty="0" smtClean="0"/>
              <a:t>algorithm</a:t>
            </a:r>
            <a:endParaRPr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4007040" y="5685065"/>
            <a:ext cx="17129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Reverse model</a:t>
            </a:r>
          </a:p>
        </p:txBody>
      </p:sp>
      <p:cxnSp>
        <p:nvCxnSpPr>
          <p:cNvPr id="19" name="Straight Arrow Connector 18"/>
          <p:cNvCxnSpPr/>
          <p:nvPr/>
        </p:nvCxnSpPr>
        <p:spPr bwMode="auto">
          <a:xfrm>
            <a:off x="3444427" y="3590130"/>
            <a:ext cx="2776859" cy="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>
            <a:off x="6863611" y="4042614"/>
            <a:ext cx="19632" cy="184228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 rot="10800000">
            <a:off x="3696869" y="6098805"/>
            <a:ext cx="2187828" cy="1122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" name="TextBox 1"/>
          <p:cNvSpPr txBox="1"/>
          <p:nvPr/>
        </p:nvSpPr>
        <p:spPr>
          <a:xfrm>
            <a:off x="1594622" y="6372108"/>
            <a:ext cx="59362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accent2"/>
                </a:solidFill>
              </a:rPr>
              <a:t>[Foreshadowed by Shi &amp; Littman 01, Billings et al. </a:t>
            </a:r>
            <a:r>
              <a:rPr lang="en-US" sz="1800" i="1" dirty="0" smtClean="0">
                <a:solidFill>
                  <a:schemeClr val="accent2"/>
                </a:solidFill>
              </a:rPr>
              <a:t>IJCAI</a:t>
            </a:r>
            <a:r>
              <a:rPr lang="en-US" sz="1800" dirty="0" smtClean="0">
                <a:solidFill>
                  <a:schemeClr val="accent2"/>
                </a:solidFill>
              </a:rPr>
              <a:t>-03]</a:t>
            </a:r>
            <a:endParaRPr lang="en-US" sz="1800" dirty="0">
              <a:solidFill>
                <a:schemeClr val="accent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15892" y="3921108"/>
            <a:ext cx="131157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rgbClr val="00CC00"/>
                </a:solidFill>
              </a:rPr>
              <a:t>10</a:t>
            </a:r>
            <a:r>
              <a:rPr lang="en-US" sz="4400" baseline="30000" dirty="0" smtClean="0">
                <a:solidFill>
                  <a:srgbClr val="00CC00"/>
                </a:solidFill>
              </a:rPr>
              <a:t>161</a:t>
            </a:r>
            <a:endParaRPr lang="en-US" sz="4400" baseline="30000" dirty="0">
              <a:solidFill>
                <a:srgbClr val="00CC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0500" y="2676939"/>
            <a:ext cx="7896361" cy="749300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rgbClr val="FFC000"/>
                </a:solidFill>
              </a:rPr>
              <a:t>Safe</a:t>
            </a:r>
            <a:r>
              <a:rPr lang="en-US" dirty="0">
                <a:solidFill>
                  <a:srgbClr val="FFC000"/>
                </a:solidFill>
              </a:rPr>
              <a:t/>
            </a:r>
            <a:br>
              <a:rPr lang="en-US" dirty="0">
                <a:solidFill>
                  <a:srgbClr val="FFC000"/>
                </a:solidFill>
              </a:rPr>
            </a:br>
            <a:r>
              <a:rPr lang="en-US" dirty="0" smtClean="0">
                <a:solidFill>
                  <a:srgbClr val="FFC000"/>
                </a:solidFill>
              </a:rPr>
              <a:t/>
            </a:r>
            <a:br>
              <a:rPr lang="en-US" dirty="0" smtClean="0">
                <a:solidFill>
                  <a:srgbClr val="FFC000"/>
                </a:solidFill>
              </a:rPr>
            </a:br>
            <a:r>
              <a:rPr lang="en-US" dirty="0" smtClean="0">
                <a:solidFill>
                  <a:srgbClr val="FFC000"/>
                </a:solidFill>
              </a:rPr>
              <a:t>but sometimes to conservative…</a:t>
            </a:r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06979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Opponent modeling &amp; exploitation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06904"/>
            <a:ext cx="8758989" cy="5474369"/>
          </a:xfrm>
        </p:spPr>
        <p:txBody>
          <a:bodyPr/>
          <a:lstStyle/>
          <a:p>
            <a:r>
              <a:rPr lang="en-US" sz="2400" dirty="0" smtClean="0"/>
              <a:t>Start playing game theoretically. Adjust toward exploiting opponent in points of the game where good data about opponent’s play has been amassed </a:t>
            </a:r>
            <a:r>
              <a:rPr lang="en-US" sz="2000" dirty="0" smtClean="0">
                <a:solidFill>
                  <a:schemeClr val="accent2"/>
                </a:solidFill>
              </a:rPr>
              <a:t>[Ganzfried &amp; Sandholm 2011]</a:t>
            </a:r>
          </a:p>
          <a:p>
            <a:r>
              <a:rPr lang="en-US" sz="2400" dirty="0" smtClean="0">
                <a:sym typeface="Symbol"/>
              </a:rPr>
              <a:t></a:t>
            </a:r>
            <a:r>
              <a:rPr lang="en-US" sz="2400" dirty="0" smtClean="0"/>
              <a:t>-safe best response </a:t>
            </a:r>
            <a:r>
              <a:rPr lang="en-US" sz="2000" dirty="0" smtClean="0">
                <a:solidFill>
                  <a:schemeClr val="accent2"/>
                </a:solidFill>
              </a:rPr>
              <a:t>[Johanson et al. 2007, Johanson &amp; Bowling 2009]</a:t>
            </a:r>
            <a:endParaRPr lang="en-US" sz="2400" dirty="0" smtClean="0">
              <a:solidFill>
                <a:schemeClr val="accent2"/>
              </a:solidFill>
            </a:endParaRPr>
          </a:p>
          <a:p>
            <a:r>
              <a:rPr lang="en-US" sz="2400" dirty="0" smtClean="0"/>
              <a:t>Compute a set of strategies. Use (no-regret) learning to determine which performs best </a:t>
            </a:r>
            <a:r>
              <a:rPr lang="en-US" sz="2000" dirty="0" smtClean="0">
                <a:solidFill>
                  <a:schemeClr val="accent2"/>
                </a:solidFill>
              </a:rPr>
              <a:t>[Bard et al. 2013]</a:t>
            </a:r>
          </a:p>
          <a:p>
            <a:r>
              <a:rPr lang="en-US" sz="2400" dirty="0" smtClean="0"/>
              <a:t>Best response (stochastic optimization) -&gt; trajectory-based optimization, policy gradient, …</a:t>
            </a:r>
          </a:p>
          <a:p>
            <a:endParaRPr lang="en-US" sz="2400" i="1" dirty="0" smtClean="0"/>
          </a:p>
          <a:p>
            <a:r>
              <a:rPr lang="en-US" sz="2400" i="1" dirty="0" smtClean="0"/>
              <a:t>Safe</a:t>
            </a:r>
            <a:r>
              <a:rPr lang="en-US" sz="2400" dirty="0" smtClean="0"/>
              <a:t> opponent exploitation </a:t>
            </a:r>
            <a:r>
              <a:rPr lang="en-US" sz="2000" dirty="0" smtClean="0">
                <a:solidFill>
                  <a:schemeClr val="accent2"/>
                </a:solidFill>
              </a:rPr>
              <a:t>[Ganzfried &amp; Sandholm 2012, 2015]</a:t>
            </a:r>
          </a:p>
          <a:p>
            <a:endParaRPr lang="en-US" sz="2400" dirty="0" smtClean="0"/>
          </a:p>
          <a:p>
            <a:r>
              <a:rPr lang="en-US" sz="2400" dirty="0" smtClean="0">
                <a:solidFill>
                  <a:srgbClr val="FFC000"/>
                </a:solidFill>
              </a:rPr>
              <a:t>Evolution and biological adaptation are myopic =&gt; can trap it </a:t>
            </a:r>
          </a:p>
          <a:p>
            <a:pPr lvl="1"/>
            <a:r>
              <a:rPr lang="en-US" sz="1600" dirty="0" smtClean="0">
                <a:solidFill>
                  <a:srgbClr val="FFC000"/>
                </a:solidFill>
              </a:rPr>
              <a:t>More generally, minimize opponents’ utility (multi-trap, ...)  </a:t>
            </a:r>
            <a:endParaRPr lang="en-US" sz="1600" dirty="0" smtClean="0">
              <a:solidFill>
                <a:srgbClr val="FFC000"/>
              </a:solidFill>
            </a:endParaRPr>
          </a:p>
          <a:p>
            <a:pPr lvl="1"/>
            <a:r>
              <a:rPr lang="en-US" sz="1600" dirty="0" smtClean="0">
                <a:solidFill>
                  <a:srgbClr val="FFC000"/>
                </a:solidFill>
              </a:rPr>
              <a:t>Recently started studying complexity of, and algorithms for, this </a:t>
            </a:r>
            <a:r>
              <a:rPr lang="en-US" sz="1600" dirty="0" smtClean="0">
                <a:solidFill>
                  <a:srgbClr val="FFC000"/>
                </a:solidFill>
              </a:rPr>
              <a:t>[Kroer </a:t>
            </a:r>
            <a:r>
              <a:rPr lang="en-US" sz="1600" dirty="0" smtClean="0">
                <a:solidFill>
                  <a:srgbClr val="FFC000"/>
                </a:solidFill>
              </a:rPr>
              <a:t>&amp; Sandholm </a:t>
            </a:r>
            <a:r>
              <a:rPr lang="en-US" sz="1600" i="1" dirty="0" smtClean="0">
                <a:solidFill>
                  <a:srgbClr val="FFC000"/>
                </a:solidFill>
              </a:rPr>
              <a:t>IJCAI</a:t>
            </a:r>
            <a:r>
              <a:rPr lang="en-US" sz="1600" dirty="0" smtClean="0">
                <a:solidFill>
                  <a:srgbClr val="FFC000"/>
                </a:solidFill>
              </a:rPr>
              <a:t>-15]</a:t>
            </a:r>
          </a:p>
          <a:p>
            <a:endParaRPr lang="en-US" sz="2400" dirty="0"/>
          </a:p>
        </p:txBody>
      </p:sp>
      <p:sp>
        <p:nvSpPr>
          <p:cNvPr id="4" name="Lightning Bolt 3"/>
          <p:cNvSpPr/>
          <p:nvPr/>
        </p:nvSpPr>
        <p:spPr bwMode="auto">
          <a:xfrm>
            <a:off x="1167063" y="4427621"/>
            <a:ext cx="625642" cy="397042"/>
          </a:xfrm>
          <a:prstGeom prst="lightningBolt">
            <a:avLst/>
          </a:prstGeom>
          <a:solidFill>
            <a:schemeClr val="accent1"/>
          </a:solidFill>
          <a:ln w="38100" cap="flat" cmpd="sng" algn="ctr">
            <a:solidFill>
              <a:srgbClr val="00FF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84650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4338" y="1113749"/>
            <a:ext cx="8440737" cy="5118100"/>
          </a:xfrm>
        </p:spPr>
        <p:txBody>
          <a:bodyPr/>
          <a:lstStyle/>
          <a:p>
            <a:r>
              <a:rPr lang="en-US" sz="2800" dirty="0" smtClean="0"/>
              <a:t>Most medical treatment today is myopic</a:t>
            </a:r>
            <a:br>
              <a:rPr lang="en-US" sz="2800" dirty="0" smtClean="0"/>
            </a:br>
            <a:r>
              <a:rPr lang="en-US" sz="2800" dirty="0" smtClean="0"/>
              <a:t>=&gt; Puts </a:t>
            </a:r>
            <a:r>
              <a:rPr lang="en-US" sz="2800" dirty="0" err="1" smtClean="0"/>
              <a:t>treater</a:t>
            </a:r>
            <a:r>
              <a:rPr lang="en-US" sz="2800" dirty="0" smtClean="0"/>
              <a:t> at same disadvantage that opponent has</a:t>
            </a:r>
          </a:p>
          <a:p>
            <a:r>
              <a:rPr lang="en-US" sz="2800" dirty="0" smtClean="0"/>
              <a:t>Algorithms can often solve games better than humans</a:t>
            </a:r>
          </a:p>
          <a:p>
            <a:r>
              <a:rPr lang="en-US" sz="2800" dirty="0" smtClean="0"/>
              <a:t>Speed &amp; automation =&gt; custom plans</a:t>
            </a:r>
          </a:p>
          <a:p>
            <a:r>
              <a:rPr lang="en-US" sz="2800" dirty="0" smtClean="0"/>
              <a:t>Potential to guide medical research</a:t>
            </a:r>
          </a:p>
          <a:p>
            <a:endParaRPr lang="en-US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272339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5424" y="2991774"/>
            <a:ext cx="4499392" cy="1362075"/>
          </a:xfrm>
        </p:spPr>
        <p:txBody>
          <a:bodyPr/>
          <a:lstStyle/>
          <a:p>
            <a:r>
              <a:rPr lang="en-US" dirty="0" smtClean="0"/>
              <a:t>Applications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9108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775" y="116305"/>
            <a:ext cx="8731250" cy="749300"/>
          </a:xfrm>
        </p:spPr>
        <p:txBody>
          <a:bodyPr/>
          <a:lstStyle/>
          <a:p>
            <a:r>
              <a:rPr lang="en-US" sz="3200" dirty="0" smtClean="0"/>
              <a:t>Battling disease within an individual patient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526" y="1100044"/>
            <a:ext cx="8628809" cy="5365937"/>
          </a:xfrm>
        </p:spPr>
        <p:txBody>
          <a:bodyPr/>
          <a:lstStyle/>
          <a:p>
            <a:r>
              <a:rPr lang="en-US" sz="2400" dirty="0" smtClean="0"/>
              <a:t>E.g., opponent = HIV</a:t>
            </a:r>
          </a:p>
          <a:p>
            <a:endParaRPr lang="en-US" sz="2400" dirty="0" smtClean="0"/>
          </a:p>
          <a:p>
            <a:r>
              <a:rPr lang="en-US" sz="2400" dirty="0" smtClean="0"/>
              <a:t>Opponent’s actions include evolving </a:t>
            </a:r>
            <a:r>
              <a:rPr lang="en-US" sz="2400" dirty="0"/>
              <a:t>the </a:t>
            </a:r>
            <a:r>
              <a:rPr lang="en-US" sz="2400" dirty="0" smtClean="0"/>
              <a:t>virus pool within patient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Treater’s</a:t>
            </a:r>
            <a:r>
              <a:rPr lang="en-US" sz="2400" dirty="0" smtClean="0"/>
              <a:t> actions include treatments (e.g., drug/cocktail) and tests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Could even include </a:t>
            </a:r>
            <a:r>
              <a:rPr lang="en-US" sz="2000" i="1" dirty="0" smtClean="0"/>
              <a:t>de novo </a:t>
            </a:r>
            <a:r>
              <a:rPr lang="en-US" sz="2000" dirty="0" smtClean="0"/>
              <a:t>drugs from large/infinite space</a:t>
            </a:r>
          </a:p>
          <a:p>
            <a:pPr lvl="2"/>
            <a:r>
              <a:rPr lang="en-US" sz="1600" dirty="0" smtClean="0"/>
              <a:t>A </a:t>
            </a:r>
            <a:r>
              <a:rPr lang="en-US" sz="1600" dirty="0"/>
              <a:t>model can be used to predict how well each of the drugs in the cocktails would bind to each mutation at each site</a:t>
            </a: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34491722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ipnash.aaai05">
  <a:themeElements>
    <a:clrScheme name="">
      <a:dk1>
        <a:srgbClr val="FFFFCC"/>
      </a:dk1>
      <a:lt1>
        <a:srgbClr val="FFFFFF"/>
      </a:lt1>
      <a:dk2>
        <a:srgbClr val="FFFF66"/>
      </a:dk2>
      <a:lt2>
        <a:srgbClr val="808080"/>
      </a:lt2>
      <a:accent1>
        <a:srgbClr val="00CC99"/>
      </a:accent1>
      <a:accent2>
        <a:srgbClr val="99CCFF"/>
      </a:accent2>
      <a:accent3>
        <a:srgbClr val="FFFFFF"/>
      </a:accent3>
      <a:accent4>
        <a:srgbClr val="DADAAE"/>
      </a:accent4>
      <a:accent5>
        <a:srgbClr val="AAE2CA"/>
      </a:accent5>
      <a:accent6>
        <a:srgbClr val="8AB9E7"/>
      </a:accent6>
      <a:hlink>
        <a:srgbClr val="FF9999"/>
      </a:hlink>
      <a:folHlink>
        <a:srgbClr val="B2B2B2"/>
      </a:folHlink>
    </a:clrScheme>
    <a:fontScheme name="mipnash.aaai05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rgbClr val="00FF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spDef>
    <a:lnDef>
      <a:spPr bwMode="auto">
        <a:solidFill>
          <a:schemeClr val="accent1"/>
        </a:solidFill>
        <a:ln w="38100" cap="flat" cmpd="sng" algn="ctr">
          <a:solidFill>
            <a:srgbClr val="FF0000"/>
          </a:solidFill>
          <a:prstDash val="solid"/>
          <a:round/>
          <a:headEnd type="none" w="med" len="med"/>
          <a:tailEnd type="triangle"/>
        </a:ln>
        <a:effectLst/>
      </a:spPr>
      <a:bodyPr/>
      <a:lstStyle/>
    </a:lnDef>
  </a:objectDefaults>
  <a:extraClrSchemeLst>
    <a:extraClrScheme>
      <a:clrScheme name="mipnash.aaai05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pnash.aaai05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pnash.aaai05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pnash.aaai05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pnash.aaai05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pnash.aaai05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pnash.aaai05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D:\My Documents on D\ppt\mipnash.aaai05.ppt</Template>
  <TotalTime>14938</TotalTime>
  <Words>735</Words>
  <Application>Microsoft Office PowerPoint</Application>
  <PresentationFormat>On-screen Show (4:3)</PresentationFormat>
  <Paragraphs>129</Paragraphs>
  <Slides>13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mipnash.aaai05</vt:lpstr>
      <vt:lpstr>Steering Evolution and Biological Adaptation Strategically: Computational Game Theory and Opponent Exploitation  for Treatment Planning, Drug Design, and Synthetic Biology</vt:lpstr>
      <vt:lpstr>Vision  [AAAI-15]</vt:lpstr>
      <vt:lpstr>Scalability of (near-)equilibrium finding in 2-player 0-sum games</vt:lpstr>
      <vt:lpstr>Leading approach to computing game-theoretic strategies  for even larger games  [Gilpin &amp; Sandholm EC-06, J. of the ACM 2007…] Now used by all competitive No-Limit Texas Hold’em programs</vt:lpstr>
      <vt:lpstr>Safe  but sometimes to conservative…</vt:lpstr>
      <vt:lpstr>Opponent modeling &amp; exploitation</vt:lpstr>
      <vt:lpstr>Benefits</vt:lpstr>
      <vt:lpstr>Applications</vt:lpstr>
      <vt:lpstr>Battling disease within an individual patient</vt:lpstr>
      <vt:lpstr>Battling disease in patient population</vt:lpstr>
      <vt:lpstr>Steering a patient’s own immune system</vt:lpstr>
      <vt:lpstr>Applications beyond battling diseases</vt:lpstr>
      <vt:lpstr>Tackling questions in natural science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Tuomas Sandholm</dc:creator>
  <cp:lastModifiedBy>sandholm</cp:lastModifiedBy>
  <cp:revision>3300</cp:revision>
  <dcterms:created xsi:type="dcterms:W3CDTF">1601-01-01T00:00:00Z</dcterms:created>
  <dcterms:modified xsi:type="dcterms:W3CDTF">2015-10-27T21:48:12Z</dcterms:modified>
</cp:coreProperties>
</file>