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ppt/tags/tag2.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9" r:id="rId2"/>
    <p:sldId id="294" r:id="rId3"/>
    <p:sldId id="295" r:id="rId4"/>
    <p:sldId id="297" r:id="rId5"/>
    <p:sldId id="329" r:id="rId6"/>
    <p:sldId id="325" r:id="rId7"/>
    <p:sldId id="326" r:id="rId8"/>
    <p:sldId id="328" r:id="rId9"/>
    <p:sldId id="327" r:id="rId10"/>
    <p:sldId id="330" r:id="rId11"/>
    <p:sldId id="310" r:id="rId12"/>
    <p:sldId id="300" r:id="rId13"/>
    <p:sldId id="308" r:id="rId14"/>
    <p:sldId id="314" r:id="rId15"/>
    <p:sldId id="324" r:id="rId16"/>
    <p:sldId id="305"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rren E. Stewart" initials="DES" lastIdx="6" clrIdx="0">
    <p:extLst>
      <p:ext uri="{19B8F6BF-5375-455C-9EA6-DF929625EA0E}">
        <p15:presenceInfo xmlns:p15="http://schemas.microsoft.com/office/powerpoint/2012/main" userId="S-1-5-21-3838001524-2532167733-2738084025-66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8F8F8"/>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4" autoAdjust="0"/>
    <p:restoredTop sz="82583" autoAdjust="0"/>
  </p:normalViewPr>
  <p:slideViewPr>
    <p:cSldViewPr snapToGrid="0">
      <p:cViewPr varScale="1">
        <p:scale>
          <a:sx n="45" d="100"/>
          <a:sy n="45" d="100"/>
        </p:scale>
        <p:origin x="845" y="48"/>
      </p:cViewPr>
      <p:guideLst/>
    </p:cSldViewPr>
  </p:slideViewPr>
  <p:notesTextViewPr>
    <p:cViewPr>
      <p:scale>
        <a:sx n="1" d="1"/>
        <a:sy n="1" d="1"/>
      </p:scale>
      <p:origin x="0" y="0"/>
    </p:cViewPr>
  </p:notesTextViewPr>
  <p:sorterViewPr>
    <p:cViewPr>
      <p:scale>
        <a:sx n="40" d="100"/>
        <a:sy n="4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leishmra\Desktop\Presentations\WTC%202014\Copy%20of%20cumulative%20KPD%20transplants%2014JUL201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leishmra\Desktop\Presentations\WTC%202014\Copy%20of%20cumulative%20KPD%20transplants%2014JUL2014.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5.7722062343395927E-2"/>
          <c:y val="3.2376747608535691E-2"/>
          <c:w val="0.92002199785374361"/>
          <c:h val="0.83943566656816904"/>
        </c:manualLayout>
      </c:layout>
      <c:lineChart>
        <c:grouping val="standard"/>
        <c:varyColors val="0"/>
        <c:ser>
          <c:idx val="0"/>
          <c:order val="0"/>
          <c:spPr>
            <a:ln w="28575" cap="rnd">
              <a:solidFill>
                <a:schemeClr val="dk1">
                  <a:tint val="88500"/>
                </a:schemeClr>
              </a:solidFill>
              <a:round/>
            </a:ln>
            <a:effectLst/>
          </c:spPr>
          <c:marker>
            <c:symbol val="none"/>
          </c:marker>
          <c:dLbls>
            <c:dLbl>
              <c:idx val="2"/>
              <c:layout>
                <c:manualLayout>
                  <c:x val="-2.4279207057665984E-2"/>
                  <c:y val="-2.943340691685062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2.8325741567277057E-2"/>
                  <c:y val="-2.64900662251656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5"/>
              <c:layout>
                <c:manualLayout>
                  <c:x val="-2.2255939802860485E-2"/>
                  <c:y val="-2.649006622516556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8"/>
              <c:layout>
                <c:manualLayout>
                  <c:x val="-3.0349008822082482E-2"/>
                  <c:y val="-3.53200883002208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Sheet1!$A$2:$A$48</c:f>
              <c:numCache>
                <c:formatCode>[$-409]ddmmmyyyy</c:formatCode>
                <c:ptCount val="47"/>
                <c:pt idx="0">
                  <c:v>40452</c:v>
                </c:pt>
                <c:pt idx="1">
                  <c:v>40483</c:v>
                </c:pt>
                <c:pt idx="2">
                  <c:v>40513</c:v>
                </c:pt>
                <c:pt idx="3">
                  <c:v>40544</c:v>
                </c:pt>
                <c:pt idx="4">
                  <c:v>40575</c:v>
                </c:pt>
                <c:pt idx="5">
                  <c:v>40603</c:v>
                </c:pt>
                <c:pt idx="6">
                  <c:v>40634</c:v>
                </c:pt>
                <c:pt idx="7">
                  <c:v>40664</c:v>
                </c:pt>
                <c:pt idx="8">
                  <c:v>40695</c:v>
                </c:pt>
                <c:pt idx="9">
                  <c:v>40725</c:v>
                </c:pt>
                <c:pt idx="10">
                  <c:v>40756</c:v>
                </c:pt>
                <c:pt idx="11">
                  <c:v>40787</c:v>
                </c:pt>
                <c:pt idx="12">
                  <c:v>40817</c:v>
                </c:pt>
                <c:pt idx="13">
                  <c:v>40848</c:v>
                </c:pt>
                <c:pt idx="14">
                  <c:v>40878</c:v>
                </c:pt>
                <c:pt idx="15">
                  <c:v>40909</c:v>
                </c:pt>
                <c:pt idx="16">
                  <c:v>40940</c:v>
                </c:pt>
                <c:pt idx="17">
                  <c:v>40969</c:v>
                </c:pt>
                <c:pt idx="18">
                  <c:v>41000</c:v>
                </c:pt>
                <c:pt idx="19">
                  <c:v>41030</c:v>
                </c:pt>
                <c:pt idx="20">
                  <c:v>41061</c:v>
                </c:pt>
                <c:pt idx="21">
                  <c:v>41091</c:v>
                </c:pt>
                <c:pt idx="22">
                  <c:v>41122</c:v>
                </c:pt>
                <c:pt idx="23">
                  <c:v>41153</c:v>
                </c:pt>
                <c:pt idx="24">
                  <c:v>41183</c:v>
                </c:pt>
                <c:pt idx="25">
                  <c:v>41214</c:v>
                </c:pt>
                <c:pt idx="26">
                  <c:v>41244</c:v>
                </c:pt>
                <c:pt idx="27">
                  <c:v>41275</c:v>
                </c:pt>
                <c:pt idx="28">
                  <c:v>41306</c:v>
                </c:pt>
                <c:pt idx="29">
                  <c:v>41334</c:v>
                </c:pt>
                <c:pt idx="30">
                  <c:v>41365</c:v>
                </c:pt>
                <c:pt idx="31">
                  <c:v>41395</c:v>
                </c:pt>
                <c:pt idx="32">
                  <c:v>41426</c:v>
                </c:pt>
                <c:pt idx="33">
                  <c:v>41456</c:v>
                </c:pt>
                <c:pt idx="34">
                  <c:v>41487</c:v>
                </c:pt>
                <c:pt idx="35">
                  <c:v>41518</c:v>
                </c:pt>
                <c:pt idx="36">
                  <c:v>41548</c:v>
                </c:pt>
                <c:pt idx="37">
                  <c:v>41579</c:v>
                </c:pt>
                <c:pt idx="38">
                  <c:v>41609</c:v>
                </c:pt>
                <c:pt idx="39">
                  <c:v>41640</c:v>
                </c:pt>
                <c:pt idx="40">
                  <c:v>41671</c:v>
                </c:pt>
                <c:pt idx="41">
                  <c:v>41699</c:v>
                </c:pt>
                <c:pt idx="42">
                  <c:v>41730</c:v>
                </c:pt>
                <c:pt idx="43">
                  <c:v>41760</c:v>
                </c:pt>
                <c:pt idx="44">
                  <c:v>41791</c:v>
                </c:pt>
                <c:pt idx="45">
                  <c:v>41821</c:v>
                </c:pt>
                <c:pt idx="46">
                  <c:v>41852</c:v>
                </c:pt>
              </c:numCache>
            </c:numRef>
          </c:cat>
          <c:val>
            <c:numRef>
              <c:f>Sheet1!$E$2:$E$48</c:f>
              <c:numCache>
                <c:formatCode>General</c:formatCode>
                <c:ptCount val="47"/>
                <c:pt idx="0">
                  <c:v>0</c:v>
                </c:pt>
                <c:pt idx="1">
                  <c:v>0</c:v>
                </c:pt>
                <c:pt idx="2">
                  <c:v>2</c:v>
                </c:pt>
                <c:pt idx="3">
                  <c:v>2</c:v>
                </c:pt>
                <c:pt idx="4">
                  <c:v>2</c:v>
                </c:pt>
                <c:pt idx="5">
                  <c:v>2</c:v>
                </c:pt>
                <c:pt idx="6">
                  <c:v>2</c:v>
                </c:pt>
                <c:pt idx="7">
                  <c:v>2</c:v>
                </c:pt>
                <c:pt idx="8">
                  <c:v>2</c:v>
                </c:pt>
                <c:pt idx="9">
                  <c:v>2</c:v>
                </c:pt>
                <c:pt idx="10">
                  <c:v>2</c:v>
                </c:pt>
                <c:pt idx="11">
                  <c:v>9</c:v>
                </c:pt>
                <c:pt idx="12">
                  <c:v>9</c:v>
                </c:pt>
                <c:pt idx="13">
                  <c:v>13</c:v>
                </c:pt>
                <c:pt idx="14">
                  <c:v>17</c:v>
                </c:pt>
                <c:pt idx="15">
                  <c:v>18</c:v>
                </c:pt>
                <c:pt idx="16">
                  <c:v>18</c:v>
                </c:pt>
                <c:pt idx="17">
                  <c:v>19</c:v>
                </c:pt>
                <c:pt idx="18">
                  <c:v>19</c:v>
                </c:pt>
                <c:pt idx="19">
                  <c:v>19</c:v>
                </c:pt>
                <c:pt idx="20">
                  <c:v>21</c:v>
                </c:pt>
                <c:pt idx="21">
                  <c:v>21</c:v>
                </c:pt>
                <c:pt idx="22">
                  <c:v>21</c:v>
                </c:pt>
                <c:pt idx="23">
                  <c:v>21</c:v>
                </c:pt>
                <c:pt idx="24">
                  <c:v>25</c:v>
                </c:pt>
                <c:pt idx="25">
                  <c:v>27</c:v>
                </c:pt>
                <c:pt idx="26">
                  <c:v>27</c:v>
                </c:pt>
                <c:pt idx="27">
                  <c:v>27</c:v>
                </c:pt>
                <c:pt idx="28">
                  <c:v>35</c:v>
                </c:pt>
                <c:pt idx="29">
                  <c:v>40</c:v>
                </c:pt>
                <c:pt idx="30">
                  <c:v>44</c:v>
                </c:pt>
                <c:pt idx="31">
                  <c:v>44</c:v>
                </c:pt>
                <c:pt idx="32">
                  <c:v>51</c:v>
                </c:pt>
                <c:pt idx="33">
                  <c:v>57</c:v>
                </c:pt>
                <c:pt idx="34">
                  <c:v>60</c:v>
                </c:pt>
                <c:pt idx="35">
                  <c:v>63</c:v>
                </c:pt>
                <c:pt idx="36">
                  <c:v>68</c:v>
                </c:pt>
                <c:pt idx="37">
                  <c:v>73</c:v>
                </c:pt>
                <c:pt idx="38">
                  <c:v>79</c:v>
                </c:pt>
                <c:pt idx="39">
                  <c:v>82</c:v>
                </c:pt>
                <c:pt idx="40">
                  <c:v>85</c:v>
                </c:pt>
                <c:pt idx="41">
                  <c:v>88</c:v>
                </c:pt>
                <c:pt idx="42">
                  <c:v>88</c:v>
                </c:pt>
                <c:pt idx="43">
                  <c:v>92</c:v>
                </c:pt>
                <c:pt idx="44">
                  <c:v>97</c:v>
                </c:pt>
                <c:pt idx="45">
                  <c:v>110</c:v>
                </c:pt>
              </c:numCache>
            </c:numRef>
          </c:val>
          <c:smooth val="0"/>
        </c:ser>
        <c:ser>
          <c:idx val="1"/>
          <c:order val="1"/>
          <c:tx>
            <c:strRef>
              <c:f>Sheet1!$G$1</c:f>
              <c:strCache>
                <c:ptCount val="1"/>
                <c:pt idx="0">
                  <c:v>cum tx + sched</c:v>
                </c:pt>
              </c:strCache>
              <c:extLst xmlns:c15="http://schemas.microsoft.com/office/drawing/2012/chart"/>
            </c:strRef>
          </c:tx>
          <c:spPr>
            <a:ln w="28575" cap="rnd">
              <a:solidFill>
                <a:schemeClr val="dk1">
                  <a:tint val="55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Sheet1!$A$2:$A$48</c:f>
              <c:numCache>
                <c:formatCode>[$-409]ddmmmyyyy</c:formatCode>
                <c:ptCount val="47"/>
                <c:pt idx="0">
                  <c:v>40452</c:v>
                </c:pt>
                <c:pt idx="1">
                  <c:v>40483</c:v>
                </c:pt>
                <c:pt idx="2">
                  <c:v>40513</c:v>
                </c:pt>
                <c:pt idx="3">
                  <c:v>40544</c:v>
                </c:pt>
                <c:pt idx="4">
                  <c:v>40575</c:v>
                </c:pt>
                <c:pt idx="5">
                  <c:v>40603</c:v>
                </c:pt>
                <c:pt idx="6">
                  <c:v>40634</c:v>
                </c:pt>
                <c:pt idx="7">
                  <c:v>40664</c:v>
                </c:pt>
                <c:pt idx="8">
                  <c:v>40695</c:v>
                </c:pt>
                <c:pt idx="9">
                  <c:v>40725</c:v>
                </c:pt>
                <c:pt idx="10">
                  <c:v>40756</c:v>
                </c:pt>
                <c:pt idx="11">
                  <c:v>40787</c:v>
                </c:pt>
                <c:pt idx="12">
                  <c:v>40817</c:v>
                </c:pt>
                <c:pt idx="13">
                  <c:v>40848</c:v>
                </c:pt>
                <c:pt idx="14">
                  <c:v>40878</c:v>
                </c:pt>
                <c:pt idx="15">
                  <c:v>40909</c:v>
                </c:pt>
                <c:pt idx="16">
                  <c:v>40940</c:v>
                </c:pt>
                <c:pt idx="17">
                  <c:v>40969</c:v>
                </c:pt>
                <c:pt idx="18">
                  <c:v>41000</c:v>
                </c:pt>
                <c:pt idx="19">
                  <c:v>41030</c:v>
                </c:pt>
                <c:pt idx="20">
                  <c:v>41061</c:v>
                </c:pt>
                <c:pt idx="21">
                  <c:v>41091</c:v>
                </c:pt>
                <c:pt idx="22">
                  <c:v>41122</c:v>
                </c:pt>
                <c:pt idx="23">
                  <c:v>41153</c:v>
                </c:pt>
                <c:pt idx="24">
                  <c:v>41183</c:v>
                </c:pt>
                <c:pt idx="25">
                  <c:v>41214</c:v>
                </c:pt>
                <c:pt idx="26">
                  <c:v>41244</c:v>
                </c:pt>
                <c:pt idx="27">
                  <c:v>41275</c:v>
                </c:pt>
                <c:pt idx="28">
                  <c:v>41306</c:v>
                </c:pt>
                <c:pt idx="29">
                  <c:v>41334</c:v>
                </c:pt>
                <c:pt idx="30">
                  <c:v>41365</c:v>
                </c:pt>
                <c:pt idx="31">
                  <c:v>41395</c:v>
                </c:pt>
                <c:pt idx="32">
                  <c:v>41426</c:v>
                </c:pt>
                <c:pt idx="33">
                  <c:v>41456</c:v>
                </c:pt>
                <c:pt idx="34">
                  <c:v>41487</c:v>
                </c:pt>
                <c:pt idx="35">
                  <c:v>41518</c:v>
                </c:pt>
                <c:pt idx="36">
                  <c:v>41548</c:v>
                </c:pt>
                <c:pt idx="37">
                  <c:v>41579</c:v>
                </c:pt>
                <c:pt idx="38">
                  <c:v>41609</c:v>
                </c:pt>
                <c:pt idx="39">
                  <c:v>41640</c:v>
                </c:pt>
                <c:pt idx="40">
                  <c:v>41671</c:v>
                </c:pt>
                <c:pt idx="41">
                  <c:v>41699</c:v>
                </c:pt>
                <c:pt idx="42">
                  <c:v>41730</c:v>
                </c:pt>
                <c:pt idx="43">
                  <c:v>41760</c:v>
                </c:pt>
                <c:pt idx="44">
                  <c:v>41791</c:v>
                </c:pt>
                <c:pt idx="45">
                  <c:v>41821</c:v>
                </c:pt>
                <c:pt idx="46">
                  <c:v>41852</c:v>
                </c:pt>
              </c:numCache>
              <c:extLst xmlns:c15="http://schemas.microsoft.com/office/drawing/2012/chart"/>
            </c:numRef>
          </c:cat>
          <c:val>
            <c:numRef>
              <c:f>Sheet1!$G$2:$G$47</c:f>
              <c:numCache>
                <c:formatCode>General</c:formatCode>
                <c:ptCount val="46"/>
                <c:pt idx="45">
                  <c:v>110</c:v>
                </c:pt>
              </c:numCache>
            </c:numRef>
          </c:val>
          <c:smooth val="0"/>
        </c:ser>
        <c:ser>
          <c:idx val="2"/>
          <c:order val="2"/>
          <c:spPr>
            <a:ln w="28575" cap="rnd">
              <a:solidFill>
                <a:schemeClr val="dk1">
                  <a:tint val="75000"/>
                </a:schemeClr>
              </a:solidFill>
              <a:round/>
            </a:ln>
            <a:effectLst/>
          </c:spPr>
          <c:marker>
            <c:symbol val="none"/>
          </c:marker>
          <c:trendline>
            <c:spPr>
              <a:ln w="19050" cap="rnd">
                <a:solidFill>
                  <a:schemeClr val="dk1">
                    <a:tint val="75000"/>
                  </a:schemeClr>
                </a:solidFill>
                <a:prstDash val="sysDot"/>
              </a:ln>
              <a:effectLst/>
            </c:spPr>
            <c:trendlineType val="linear"/>
            <c:dispRSqr val="0"/>
            <c:dispEq val="0"/>
          </c:trendline>
          <c:cat>
            <c:numRef>
              <c:f>Sheet1!$A$2:$A$48</c:f>
              <c:numCache>
                <c:formatCode>[$-409]ddmmmyyyy</c:formatCode>
                <c:ptCount val="47"/>
                <c:pt idx="0">
                  <c:v>40452</c:v>
                </c:pt>
                <c:pt idx="1">
                  <c:v>40483</c:v>
                </c:pt>
                <c:pt idx="2">
                  <c:v>40513</c:v>
                </c:pt>
                <c:pt idx="3">
                  <c:v>40544</c:v>
                </c:pt>
                <c:pt idx="4">
                  <c:v>40575</c:v>
                </c:pt>
                <c:pt idx="5">
                  <c:v>40603</c:v>
                </c:pt>
                <c:pt idx="6">
                  <c:v>40634</c:v>
                </c:pt>
                <c:pt idx="7">
                  <c:v>40664</c:v>
                </c:pt>
                <c:pt idx="8">
                  <c:v>40695</c:v>
                </c:pt>
                <c:pt idx="9">
                  <c:v>40725</c:v>
                </c:pt>
                <c:pt idx="10">
                  <c:v>40756</c:v>
                </c:pt>
                <c:pt idx="11">
                  <c:v>40787</c:v>
                </c:pt>
                <c:pt idx="12">
                  <c:v>40817</c:v>
                </c:pt>
                <c:pt idx="13">
                  <c:v>40848</c:v>
                </c:pt>
                <c:pt idx="14">
                  <c:v>40878</c:v>
                </c:pt>
                <c:pt idx="15">
                  <c:v>40909</c:v>
                </c:pt>
                <c:pt idx="16">
                  <c:v>40940</c:v>
                </c:pt>
                <c:pt idx="17">
                  <c:v>40969</c:v>
                </c:pt>
                <c:pt idx="18">
                  <c:v>41000</c:v>
                </c:pt>
                <c:pt idx="19">
                  <c:v>41030</c:v>
                </c:pt>
                <c:pt idx="20">
                  <c:v>41061</c:v>
                </c:pt>
                <c:pt idx="21">
                  <c:v>41091</c:v>
                </c:pt>
                <c:pt idx="22">
                  <c:v>41122</c:v>
                </c:pt>
                <c:pt idx="23">
                  <c:v>41153</c:v>
                </c:pt>
                <c:pt idx="24">
                  <c:v>41183</c:v>
                </c:pt>
                <c:pt idx="25">
                  <c:v>41214</c:v>
                </c:pt>
                <c:pt idx="26">
                  <c:v>41244</c:v>
                </c:pt>
                <c:pt idx="27">
                  <c:v>41275</c:v>
                </c:pt>
                <c:pt idx="28">
                  <c:v>41306</c:v>
                </c:pt>
                <c:pt idx="29">
                  <c:v>41334</c:v>
                </c:pt>
                <c:pt idx="30">
                  <c:v>41365</c:v>
                </c:pt>
                <c:pt idx="31">
                  <c:v>41395</c:v>
                </c:pt>
                <c:pt idx="32">
                  <c:v>41426</c:v>
                </c:pt>
                <c:pt idx="33">
                  <c:v>41456</c:v>
                </c:pt>
                <c:pt idx="34">
                  <c:v>41487</c:v>
                </c:pt>
                <c:pt idx="35">
                  <c:v>41518</c:v>
                </c:pt>
                <c:pt idx="36">
                  <c:v>41548</c:v>
                </c:pt>
                <c:pt idx="37">
                  <c:v>41579</c:v>
                </c:pt>
                <c:pt idx="38">
                  <c:v>41609</c:v>
                </c:pt>
                <c:pt idx="39">
                  <c:v>41640</c:v>
                </c:pt>
                <c:pt idx="40">
                  <c:v>41671</c:v>
                </c:pt>
                <c:pt idx="41">
                  <c:v>41699</c:v>
                </c:pt>
                <c:pt idx="42">
                  <c:v>41730</c:v>
                </c:pt>
                <c:pt idx="43">
                  <c:v>41760</c:v>
                </c:pt>
                <c:pt idx="44">
                  <c:v>41791</c:v>
                </c:pt>
                <c:pt idx="45">
                  <c:v>41821</c:v>
                </c:pt>
                <c:pt idx="46">
                  <c:v>41852</c:v>
                </c:pt>
              </c:numCache>
            </c:numRef>
          </c:cat>
          <c:val>
            <c:numRef>
              <c:f>Sheet1!$J$2:$J$48</c:f>
              <c:numCache>
                <c:formatCode>General</c:formatCode>
                <c:ptCount val="47"/>
                <c:pt idx="0">
                  <c:v>100</c:v>
                </c:pt>
                <c:pt idx="46">
                  <c:v>100</c:v>
                </c:pt>
              </c:numCache>
            </c:numRef>
          </c:val>
          <c:smooth val="0"/>
        </c:ser>
        <c:dLbls>
          <c:showLegendKey val="0"/>
          <c:showVal val="0"/>
          <c:showCatName val="0"/>
          <c:showSerName val="0"/>
          <c:showPercent val="0"/>
          <c:showBubbleSize val="0"/>
        </c:dLbls>
        <c:smooth val="0"/>
        <c:axId val="359146864"/>
        <c:axId val="358351416"/>
        <c:extLst/>
      </c:lineChart>
      <c:dateAx>
        <c:axId val="359146864"/>
        <c:scaling>
          <c:orientation val="minMax"/>
        </c:scaling>
        <c:delete val="0"/>
        <c:axPos val="b"/>
        <c:numFmt formatCode="[$-409]mmm\-yy;@" sourceLinked="0"/>
        <c:majorTickMark val="out"/>
        <c:minorTickMark val="none"/>
        <c:tickLblPos val="nextTo"/>
        <c:spPr>
          <a:noFill/>
          <a:ln w="9525" cap="flat" cmpd="sng" algn="ctr">
            <a:solidFill>
              <a:schemeClr val="tx1"/>
            </a:solidFill>
            <a:round/>
          </a:ln>
          <a:effectLst/>
        </c:spPr>
        <c:txPr>
          <a:bodyPr rot="-2160000" spcFirstLastPara="1" vertOverflow="ellipsis"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358351416"/>
        <c:crosses val="autoZero"/>
        <c:auto val="1"/>
        <c:lblOffset val="100"/>
        <c:baseTimeUnit val="months"/>
      </c:dateAx>
      <c:valAx>
        <c:axId val="358351416"/>
        <c:scaling>
          <c:orientation val="minMax"/>
        </c:scaling>
        <c:delete val="0"/>
        <c:axPos val="l"/>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359146864"/>
        <c:crosses val="autoZero"/>
        <c:crossBetween val="between"/>
      </c:valAx>
      <c:spPr>
        <a:noFill/>
        <a:ln>
          <a:noFill/>
        </a:ln>
        <a:effectLst/>
      </c:spPr>
    </c:plotArea>
    <c:plotVisOnly val="1"/>
    <c:dispBlanksAs val="span"/>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dirty="0"/>
              <a:t>Rolling</a:t>
            </a:r>
            <a:r>
              <a:rPr lang="en-US" sz="1600" baseline="0" dirty="0"/>
              <a:t> 12-Month (Approximate*) Match Success </a:t>
            </a:r>
            <a:r>
              <a:rPr lang="en-US" sz="1600" baseline="0" dirty="0" smtClean="0"/>
              <a:t>Rates, Since 2012 </a:t>
            </a:r>
          </a:p>
          <a:p>
            <a:pPr>
              <a:defRPr/>
            </a:pPr>
            <a:r>
              <a:rPr lang="en-US" sz="1200" baseline="0" dirty="0" smtClean="0"/>
              <a:t>Includes Match Runs from Jan 2012 – April 2014</a:t>
            </a:r>
            <a:endParaRPr lang="en-US" sz="1200" baseline="0" dirty="0"/>
          </a:p>
          <a:p>
            <a:pPr>
              <a:defRPr/>
            </a:pPr>
            <a:r>
              <a:rPr lang="en-US" sz="1100" baseline="0" dirty="0"/>
              <a:t>Success Rate = Transplants/Matches produced by algorithm</a:t>
            </a:r>
          </a:p>
          <a:p>
            <a:pPr>
              <a:defRPr/>
            </a:pPr>
            <a:r>
              <a:rPr lang="en-US" sz="1100" baseline="0" dirty="0"/>
              <a:t>(Matches resulting from a manual repair not included in denominator)</a:t>
            </a:r>
            <a:endParaRPr lang="en-US" sz="1100"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8575" cap="rnd">
              <a:solidFill>
                <a:srgbClr val="0070C0"/>
              </a:solidFill>
              <a:round/>
            </a:ln>
            <a:effectLst/>
          </c:spPr>
          <c:marker>
            <c:symbol val="none"/>
          </c:marker>
          <c:dLbls>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2"/>
              <c:delete val="1"/>
              <c:extLst>
                <c:ext xmlns:c15="http://schemas.microsoft.com/office/drawing/2012/chart" uri="{CE6537A1-D6FC-4f65-9D91-7224C49458BB}"/>
              </c:extLst>
            </c:dLbl>
            <c:dLbl>
              <c:idx val="13"/>
              <c:delete val="1"/>
              <c:extLst>
                <c:ext xmlns:c15="http://schemas.microsoft.com/office/drawing/2012/chart" uri="{CE6537A1-D6FC-4f65-9D91-7224C49458BB}"/>
              </c:extLst>
            </c:dLbl>
            <c:dLbl>
              <c:idx val="14"/>
              <c:delete val="1"/>
              <c:extLst>
                <c:ext xmlns:c15="http://schemas.microsoft.com/office/drawing/2012/chart" uri="{CE6537A1-D6FC-4f65-9D91-7224C49458BB}"/>
              </c:extLst>
            </c:dLbl>
            <c:dLbl>
              <c:idx val="15"/>
              <c:delete val="1"/>
              <c:extLst>
                <c:ext xmlns:c15="http://schemas.microsoft.com/office/drawing/2012/chart" uri="{CE6537A1-D6FC-4f65-9D91-7224C49458BB}"/>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'Monthly Summary'!$A$32:$A$48</c:f>
              <c:strCache>
                <c:ptCount val="17"/>
                <c:pt idx="0">
                  <c:v>DEC2012</c:v>
                </c:pt>
                <c:pt idx="1">
                  <c:v>JAN2013</c:v>
                </c:pt>
                <c:pt idx="2">
                  <c:v>FEB2013</c:v>
                </c:pt>
                <c:pt idx="3">
                  <c:v>MAR2013</c:v>
                </c:pt>
                <c:pt idx="4">
                  <c:v>APR2013</c:v>
                </c:pt>
                <c:pt idx="5">
                  <c:v>MAY2013</c:v>
                </c:pt>
                <c:pt idx="6">
                  <c:v>JUN2013</c:v>
                </c:pt>
                <c:pt idx="7">
                  <c:v>JUL2013</c:v>
                </c:pt>
                <c:pt idx="8">
                  <c:v>AUG2013</c:v>
                </c:pt>
                <c:pt idx="9">
                  <c:v>SEP2013</c:v>
                </c:pt>
                <c:pt idx="10">
                  <c:v>OCT2013</c:v>
                </c:pt>
                <c:pt idx="11">
                  <c:v>NOV2013</c:v>
                </c:pt>
                <c:pt idx="12">
                  <c:v>DEC2013</c:v>
                </c:pt>
                <c:pt idx="13">
                  <c:v>JAN2014</c:v>
                </c:pt>
                <c:pt idx="14">
                  <c:v>FEB2014</c:v>
                </c:pt>
                <c:pt idx="15">
                  <c:v>MAR2014</c:v>
                </c:pt>
                <c:pt idx="16">
                  <c:v>APR2014</c:v>
                </c:pt>
              </c:strCache>
            </c:strRef>
          </c:cat>
          <c:val>
            <c:numRef>
              <c:f>'Monthly Summary'!$S$32:$S$48</c:f>
              <c:numCache>
                <c:formatCode>0.00%</c:formatCode>
                <c:ptCount val="17"/>
                <c:pt idx="0">
                  <c:v>5.3999999999999999E-2</c:v>
                </c:pt>
                <c:pt idx="1">
                  <c:v>5.3999999999999999E-2</c:v>
                </c:pt>
                <c:pt idx="2">
                  <c:v>5.6000000000000001E-2</c:v>
                </c:pt>
                <c:pt idx="3">
                  <c:v>7.0999999999999994E-2</c:v>
                </c:pt>
                <c:pt idx="4">
                  <c:v>7.0999999999999994E-2</c:v>
                </c:pt>
                <c:pt idx="5">
                  <c:v>7.6999999999999999E-2</c:v>
                </c:pt>
                <c:pt idx="6">
                  <c:v>8.5999999999999993E-2</c:v>
                </c:pt>
                <c:pt idx="7">
                  <c:v>9.4E-2</c:v>
                </c:pt>
                <c:pt idx="8">
                  <c:v>9.6000000000000002E-2</c:v>
                </c:pt>
                <c:pt idx="9">
                  <c:v>0.108</c:v>
                </c:pt>
                <c:pt idx="10">
                  <c:v>0.13100000000000001</c:v>
                </c:pt>
                <c:pt idx="11">
                  <c:v>0.14799999999999999</c:v>
                </c:pt>
                <c:pt idx="12">
                  <c:v>0.126</c:v>
                </c:pt>
                <c:pt idx="13">
                  <c:v>0.122</c:v>
                </c:pt>
                <c:pt idx="14">
                  <c:v>0.11600000000000001</c:v>
                </c:pt>
                <c:pt idx="15">
                  <c:v>9.6000000000000002E-2</c:v>
                </c:pt>
                <c:pt idx="16">
                  <c:v>0.1</c:v>
                </c:pt>
              </c:numCache>
            </c:numRef>
          </c:val>
          <c:smooth val="0"/>
        </c:ser>
        <c:dLbls>
          <c:showLegendKey val="0"/>
          <c:showVal val="0"/>
          <c:showCatName val="0"/>
          <c:showSerName val="0"/>
          <c:showPercent val="0"/>
          <c:showBubbleSize val="0"/>
        </c:dLbls>
        <c:smooth val="0"/>
        <c:axId val="357811688"/>
        <c:axId val="357812080"/>
      </c:lineChart>
      <c:catAx>
        <c:axId val="357811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57812080"/>
        <c:crosses val="autoZero"/>
        <c:auto val="1"/>
        <c:lblAlgn val="ctr"/>
        <c:lblOffset val="100"/>
        <c:noMultiLvlLbl val="0"/>
      </c:catAx>
      <c:valAx>
        <c:axId val="35781208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357811688"/>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5.7722062343395927E-2"/>
          <c:y val="3.2376747608535691E-2"/>
          <c:w val="0.92002199785374361"/>
          <c:h val="0.83943566656816904"/>
        </c:manualLayout>
      </c:layout>
      <c:lineChart>
        <c:grouping val="standard"/>
        <c:varyColors val="0"/>
        <c:ser>
          <c:idx val="0"/>
          <c:order val="0"/>
          <c:spPr>
            <a:ln w="28575" cap="rnd">
              <a:solidFill>
                <a:schemeClr val="bg2">
                  <a:lumMod val="75000"/>
                </a:schemeClr>
              </a:solidFill>
              <a:round/>
            </a:ln>
            <a:effectLst/>
          </c:spPr>
          <c:marker>
            <c:symbol val="none"/>
          </c:marker>
          <c:dLbls>
            <c:dLbl>
              <c:idx val="2"/>
              <c:layout>
                <c:manualLayout>
                  <c:x val="-2.4279207057665984E-2"/>
                  <c:y val="-2.943340691685062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4"/>
              <c:layout>
                <c:manualLayout>
                  <c:x val="-2.8325741567277057E-2"/>
                  <c:y val="-2.64900662251656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5"/>
              <c:layout>
                <c:manualLayout>
                  <c:x val="-2.2255939802860485E-2"/>
                  <c:y val="-2.649006622516556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8"/>
              <c:layout>
                <c:manualLayout>
                  <c:x val="-3.0349008822082482E-2"/>
                  <c:y val="-3.53200883002208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Sheet1!$A$2:$A$48</c:f>
              <c:numCache>
                <c:formatCode>[$-409]ddmmmyyyy</c:formatCode>
                <c:ptCount val="47"/>
                <c:pt idx="0">
                  <c:v>40452</c:v>
                </c:pt>
                <c:pt idx="1">
                  <c:v>40483</c:v>
                </c:pt>
                <c:pt idx="2">
                  <c:v>40513</c:v>
                </c:pt>
                <c:pt idx="3">
                  <c:v>40544</c:v>
                </c:pt>
                <c:pt idx="4">
                  <c:v>40575</c:v>
                </c:pt>
                <c:pt idx="5">
                  <c:v>40603</c:v>
                </c:pt>
                <c:pt idx="6">
                  <c:v>40634</c:v>
                </c:pt>
                <c:pt idx="7">
                  <c:v>40664</c:v>
                </c:pt>
                <c:pt idx="8">
                  <c:v>40695</c:v>
                </c:pt>
                <c:pt idx="9">
                  <c:v>40725</c:v>
                </c:pt>
                <c:pt idx="10">
                  <c:v>40756</c:v>
                </c:pt>
                <c:pt idx="11">
                  <c:v>40787</c:v>
                </c:pt>
                <c:pt idx="12">
                  <c:v>40817</c:v>
                </c:pt>
                <c:pt idx="13">
                  <c:v>40848</c:v>
                </c:pt>
                <c:pt idx="14">
                  <c:v>40878</c:v>
                </c:pt>
                <c:pt idx="15">
                  <c:v>40909</c:v>
                </c:pt>
                <c:pt idx="16">
                  <c:v>40940</c:v>
                </c:pt>
                <c:pt idx="17">
                  <c:v>40969</c:v>
                </c:pt>
                <c:pt idx="18">
                  <c:v>41000</c:v>
                </c:pt>
                <c:pt idx="19">
                  <c:v>41030</c:v>
                </c:pt>
                <c:pt idx="20">
                  <c:v>41061</c:v>
                </c:pt>
                <c:pt idx="21">
                  <c:v>41091</c:v>
                </c:pt>
                <c:pt idx="22">
                  <c:v>41122</c:v>
                </c:pt>
                <c:pt idx="23">
                  <c:v>41153</c:v>
                </c:pt>
                <c:pt idx="24">
                  <c:v>41183</c:v>
                </c:pt>
                <c:pt idx="25">
                  <c:v>41214</c:v>
                </c:pt>
                <c:pt idx="26">
                  <c:v>41244</c:v>
                </c:pt>
                <c:pt idx="27">
                  <c:v>41275</c:v>
                </c:pt>
                <c:pt idx="28">
                  <c:v>41306</c:v>
                </c:pt>
                <c:pt idx="29">
                  <c:v>41334</c:v>
                </c:pt>
                <c:pt idx="30">
                  <c:v>41365</c:v>
                </c:pt>
                <c:pt idx="31">
                  <c:v>41395</c:v>
                </c:pt>
                <c:pt idx="32">
                  <c:v>41426</c:v>
                </c:pt>
                <c:pt idx="33">
                  <c:v>41456</c:v>
                </c:pt>
                <c:pt idx="34">
                  <c:v>41487</c:v>
                </c:pt>
                <c:pt idx="35">
                  <c:v>41518</c:v>
                </c:pt>
                <c:pt idx="36">
                  <c:v>41548</c:v>
                </c:pt>
                <c:pt idx="37">
                  <c:v>41579</c:v>
                </c:pt>
                <c:pt idx="38">
                  <c:v>41609</c:v>
                </c:pt>
                <c:pt idx="39">
                  <c:v>41640</c:v>
                </c:pt>
                <c:pt idx="40">
                  <c:v>41671</c:v>
                </c:pt>
                <c:pt idx="41">
                  <c:v>41699</c:v>
                </c:pt>
                <c:pt idx="42">
                  <c:v>41730</c:v>
                </c:pt>
                <c:pt idx="43">
                  <c:v>41760</c:v>
                </c:pt>
                <c:pt idx="44">
                  <c:v>41791</c:v>
                </c:pt>
                <c:pt idx="45">
                  <c:v>41821</c:v>
                </c:pt>
                <c:pt idx="46">
                  <c:v>41852</c:v>
                </c:pt>
              </c:numCache>
            </c:numRef>
          </c:cat>
          <c:val>
            <c:numRef>
              <c:f>Sheet1!$E$2:$E$48</c:f>
              <c:numCache>
                <c:formatCode>General</c:formatCode>
                <c:ptCount val="47"/>
                <c:pt idx="0">
                  <c:v>0</c:v>
                </c:pt>
                <c:pt idx="1">
                  <c:v>0</c:v>
                </c:pt>
                <c:pt idx="2">
                  <c:v>2</c:v>
                </c:pt>
                <c:pt idx="3">
                  <c:v>2</c:v>
                </c:pt>
                <c:pt idx="4">
                  <c:v>2</c:v>
                </c:pt>
                <c:pt idx="5">
                  <c:v>2</c:v>
                </c:pt>
                <c:pt idx="6">
                  <c:v>2</c:v>
                </c:pt>
                <c:pt idx="7">
                  <c:v>2</c:v>
                </c:pt>
                <c:pt idx="8">
                  <c:v>2</c:v>
                </c:pt>
                <c:pt idx="9">
                  <c:v>2</c:v>
                </c:pt>
                <c:pt idx="10">
                  <c:v>2</c:v>
                </c:pt>
                <c:pt idx="11">
                  <c:v>9</c:v>
                </c:pt>
                <c:pt idx="12">
                  <c:v>9</c:v>
                </c:pt>
                <c:pt idx="13">
                  <c:v>13</c:v>
                </c:pt>
                <c:pt idx="14">
                  <c:v>17</c:v>
                </c:pt>
                <c:pt idx="15">
                  <c:v>18</c:v>
                </c:pt>
                <c:pt idx="16">
                  <c:v>18</c:v>
                </c:pt>
                <c:pt idx="17">
                  <c:v>19</c:v>
                </c:pt>
                <c:pt idx="18">
                  <c:v>19</c:v>
                </c:pt>
                <c:pt idx="19">
                  <c:v>19</c:v>
                </c:pt>
                <c:pt idx="20">
                  <c:v>21</c:v>
                </c:pt>
                <c:pt idx="21">
                  <c:v>21</c:v>
                </c:pt>
                <c:pt idx="22">
                  <c:v>21</c:v>
                </c:pt>
                <c:pt idx="23">
                  <c:v>21</c:v>
                </c:pt>
                <c:pt idx="24">
                  <c:v>25</c:v>
                </c:pt>
                <c:pt idx="25">
                  <c:v>27</c:v>
                </c:pt>
                <c:pt idx="26">
                  <c:v>27</c:v>
                </c:pt>
                <c:pt idx="27">
                  <c:v>27</c:v>
                </c:pt>
                <c:pt idx="28">
                  <c:v>35</c:v>
                </c:pt>
                <c:pt idx="29">
                  <c:v>40</c:v>
                </c:pt>
                <c:pt idx="30">
                  <c:v>44</c:v>
                </c:pt>
                <c:pt idx="31">
                  <c:v>44</c:v>
                </c:pt>
                <c:pt idx="32">
                  <c:v>51</c:v>
                </c:pt>
                <c:pt idx="33">
                  <c:v>57</c:v>
                </c:pt>
                <c:pt idx="34">
                  <c:v>60</c:v>
                </c:pt>
                <c:pt idx="35">
                  <c:v>63</c:v>
                </c:pt>
                <c:pt idx="36">
                  <c:v>68</c:v>
                </c:pt>
                <c:pt idx="37">
                  <c:v>73</c:v>
                </c:pt>
                <c:pt idx="38">
                  <c:v>79</c:v>
                </c:pt>
                <c:pt idx="39">
                  <c:v>82</c:v>
                </c:pt>
                <c:pt idx="40">
                  <c:v>85</c:v>
                </c:pt>
                <c:pt idx="41">
                  <c:v>88</c:v>
                </c:pt>
                <c:pt idx="42">
                  <c:v>88</c:v>
                </c:pt>
                <c:pt idx="43">
                  <c:v>92</c:v>
                </c:pt>
                <c:pt idx="44">
                  <c:v>97</c:v>
                </c:pt>
                <c:pt idx="45">
                  <c:v>110</c:v>
                </c:pt>
              </c:numCache>
            </c:numRef>
          </c:val>
          <c:smooth val="0"/>
        </c:ser>
        <c:ser>
          <c:idx val="1"/>
          <c:order val="1"/>
          <c:tx>
            <c:strRef>
              <c:f>Sheet1!$G$1</c:f>
              <c:strCache>
                <c:ptCount val="1"/>
                <c:pt idx="0">
                  <c:v>cum tx + sched</c:v>
                </c:pt>
              </c:strCache>
              <c:extLst xmlns:c15="http://schemas.microsoft.com/office/drawing/2012/chart"/>
            </c:strRef>
          </c:tx>
          <c:spPr>
            <a:ln w="28575" cap="rnd">
              <a:solidFill>
                <a:schemeClr val="dk1">
                  <a:tint val="55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Sheet1!$A$2:$A$48</c:f>
              <c:numCache>
                <c:formatCode>[$-409]ddmmmyyyy</c:formatCode>
                <c:ptCount val="47"/>
                <c:pt idx="0">
                  <c:v>40452</c:v>
                </c:pt>
                <c:pt idx="1">
                  <c:v>40483</c:v>
                </c:pt>
                <c:pt idx="2">
                  <c:v>40513</c:v>
                </c:pt>
                <c:pt idx="3">
                  <c:v>40544</c:v>
                </c:pt>
                <c:pt idx="4">
                  <c:v>40575</c:v>
                </c:pt>
                <c:pt idx="5">
                  <c:v>40603</c:v>
                </c:pt>
                <c:pt idx="6">
                  <c:v>40634</c:v>
                </c:pt>
                <c:pt idx="7">
                  <c:v>40664</c:v>
                </c:pt>
                <c:pt idx="8">
                  <c:v>40695</c:v>
                </c:pt>
                <c:pt idx="9">
                  <c:v>40725</c:v>
                </c:pt>
                <c:pt idx="10">
                  <c:v>40756</c:v>
                </c:pt>
                <c:pt idx="11">
                  <c:v>40787</c:v>
                </c:pt>
                <c:pt idx="12">
                  <c:v>40817</c:v>
                </c:pt>
                <c:pt idx="13">
                  <c:v>40848</c:v>
                </c:pt>
                <c:pt idx="14">
                  <c:v>40878</c:v>
                </c:pt>
                <c:pt idx="15">
                  <c:v>40909</c:v>
                </c:pt>
                <c:pt idx="16">
                  <c:v>40940</c:v>
                </c:pt>
                <c:pt idx="17">
                  <c:v>40969</c:v>
                </c:pt>
                <c:pt idx="18">
                  <c:v>41000</c:v>
                </c:pt>
                <c:pt idx="19">
                  <c:v>41030</c:v>
                </c:pt>
                <c:pt idx="20">
                  <c:v>41061</c:v>
                </c:pt>
                <c:pt idx="21">
                  <c:v>41091</c:v>
                </c:pt>
                <c:pt idx="22">
                  <c:v>41122</c:v>
                </c:pt>
                <c:pt idx="23">
                  <c:v>41153</c:v>
                </c:pt>
                <c:pt idx="24">
                  <c:v>41183</c:v>
                </c:pt>
                <c:pt idx="25">
                  <c:v>41214</c:v>
                </c:pt>
                <c:pt idx="26">
                  <c:v>41244</c:v>
                </c:pt>
                <c:pt idx="27">
                  <c:v>41275</c:v>
                </c:pt>
                <c:pt idx="28">
                  <c:v>41306</c:v>
                </c:pt>
                <c:pt idx="29">
                  <c:v>41334</c:v>
                </c:pt>
                <c:pt idx="30">
                  <c:v>41365</c:v>
                </c:pt>
                <c:pt idx="31">
                  <c:v>41395</c:v>
                </c:pt>
                <c:pt idx="32">
                  <c:v>41426</c:v>
                </c:pt>
                <c:pt idx="33">
                  <c:v>41456</c:v>
                </c:pt>
                <c:pt idx="34">
                  <c:v>41487</c:v>
                </c:pt>
                <c:pt idx="35">
                  <c:v>41518</c:v>
                </c:pt>
                <c:pt idx="36">
                  <c:v>41548</c:v>
                </c:pt>
                <c:pt idx="37">
                  <c:v>41579</c:v>
                </c:pt>
                <c:pt idx="38">
                  <c:v>41609</c:v>
                </c:pt>
                <c:pt idx="39">
                  <c:v>41640</c:v>
                </c:pt>
                <c:pt idx="40">
                  <c:v>41671</c:v>
                </c:pt>
                <c:pt idx="41">
                  <c:v>41699</c:v>
                </c:pt>
                <c:pt idx="42">
                  <c:v>41730</c:v>
                </c:pt>
                <c:pt idx="43">
                  <c:v>41760</c:v>
                </c:pt>
                <c:pt idx="44">
                  <c:v>41791</c:v>
                </c:pt>
                <c:pt idx="45">
                  <c:v>41821</c:v>
                </c:pt>
                <c:pt idx="46">
                  <c:v>41852</c:v>
                </c:pt>
              </c:numCache>
              <c:extLst xmlns:c15="http://schemas.microsoft.com/office/drawing/2012/chart"/>
            </c:numRef>
          </c:cat>
          <c:val>
            <c:numRef>
              <c:f>Sheet1!$G$2:$G$47</c:f>
              <c:numCache>
                <c:formatCode>General</c:formatCode>
                <c:ptCount val="46"/>
                <c:pt idx="45">
                  <c:v>110</c:v>
                </c:pt>
              </c:numCache>
            </c:numRef>
          </c:val>
          <c:smooth val="0"/>
        </c:ser>
        <c:ser>
          <c:idx val="2"/>
          <c:order val="2"/>
          <c:spPr>
            <a:ln w="28575" cap="rnd">
              <a:solidFill>
                <a:schemeClr val="dk1">
                  <a:tint val="75000"/>
                </a:schemeClr>
              </a:solidFill>
              <a:round/>
            </a:ln>
            <a:effectLst/>
          </c:spPr>
          <c:marker>
            <c:symbol val="none"/>
          </c:marker>
          <c:trendline>
            <c:spPr>
              <a:ln w="19050" cap="rnd">
                <a:solidFill>
                  <a:schemeClr val="dk1">
                    <a:tint val="75000"/>
                  </a:schemeClr>
                </a:solidFill>
                <a:prstDash val="sysDot"/>
              </a:ln>
              <a:effectLst/>
            </c:spPr>
            <c:trendlineType val="linear"/>
            <c:dispRSqr val="0"/>
            <c:dispEq val="0"/>
          </c:trendline>
          <c:cat>
            <c:numRef>
              <c:f>Sheet1!$A$2:$A$48</c:f>
              <c:numCache>
                <c:formatCode>[$-409]ddmmmyyyy</c:formatCode>
                <c:ptCount val="47"/>
                <c:pt idx="0">
                  <c:v>40452</c:v>
                </c:pt>
                <c:pt idx="1">
                  <c:v>40483</c:v>
                </c:pt>
                <c:pt idx="2">
                  <c:v>40513</c:v>
                </c:pt>
                <c:pt idx="3">
                  <c:v>40544</c:v>
                </c:pt>
                <c:pt idx="4">
                  <c:v>40575</c:v>
                </c:pt>
                <c:pt idx="5">
                  <c:v>40603</c:v>
                </c:pt>
                <c:pt idx="6">
                  <c:v>40634</c:v>
                </c:pt>
                <c:pt idx="7">
                  <c:v>40664</c:v>
                </c:pt>
                <c:pt idx="8">
                  <c:v>40695</c:v>
                </c:pt>
                <c:pt idx="9">
                  <c:v>40725</c:v>
                </c:pt>
                <c:pt idx="10">
                  <c:v>40756</c:v>
                </c:pt>
                <c:pt idx="11">
                  <c:v>40787</c:v>
                </c:pt>
                <c:pt idx="12">
                  <c:v>40817</c:v>
                </c:pt>
                <c:pt idx="13">
                  <c:v>40848</c:v>
                </c:pt>
                <c:pt idx="14">
                  <c:v>40878</c:v>
                </c:pt>
                <c:pt idx="15">
                  <c:v>40909</c:v>
                </c:pt>
                <c:pt idx="16">
                  <c:v>40940</c:v>
                </c:pt>
                <c:pt idx="17">
                  <c:v>40969</c:v>
                </c:pt>
                <c:pt idx="18">
                  <c:v>41000</c:v>
                </c:pt>
                <c:pt idx="19">
                  <c:v>41030</c:v>
                </c:pt>
                <c:pt idx="20">
                  <c:v>41061</c:v>
                </c:pt>
                <c:pt idx="21">
                  <c:v>41091</c:v>
                </c:pt>
                <c:pt idx="22">
                  <c:v>41122</c:v>
                </c:pt>
                <c:pt idx="23">
                  <c:v>41153</c:v>
                </c:pt>
                <c:pt idx="24">
                  <c:v>41183</c:v>
                </c:pt>
                <c:pt idx="25">
                  <c:v>41214</c:v>
                </c:pt>
                <c:pt idx="26">
                  <c:v>41244</c:v>
                </c:pt>
                <c:pt idx="27">
                  <c:v>41275</c:v>
                </c:pt>
                <c:pt idx="28">
                  <c:v>41306</c:v>
                </c:pt>
                <c:pt idx="29">
                  <c:v>41334</c:v>
                </c:pt>
                <c:pt idx="30">
                  <c:v>41365</c:v>
                </c:pt>
                <c:pt idx="31">
                  <c:v>41395</c:v>
                </c:pt>
                <c:pt idx="32">
                  <c:v>41426</c:v>
                </c:pt>
                <c:pt idx="33">
                  <c:v>41456</c:v>
                </c:pt>
                <c:pt idx="34">
                  <c:v>41487</c:v>
                </c:pt>
                <c:pt idx="35">
                  <c:v>41518</c:v>
                </c:pt>
                <c:pt idx="36">
                  <c:v>41548</c:v>
                </c:pt>
                <c:pt idx="37">
                  <c:v>41579</c:v>
                </c:pt>
                <c:pt idx="38">
                  <c:v>41609</c:v>
                </c:pt>
                <c:pt idx="39">
                  <c:v>41640</c:v>
                </c:pt>
                <c:pt idx="40">
                  <c:v>41671</c:v>
                </c:pt>
                <c:pt idx="41">
                  <c:v>41699</c:v>
                </c:pt>
                <c:pt idx="42">
                  <c:v>41730</c:v>
                </c:pt>
                <c:pt idx="43">
                  <c:v>41760</c:v>
                </c:pt>
                <c:pt idx="44">
                  <c:v>41791</c:v>
                </c:pt>
                <c:pt idx="45">
                  <c:v>41821</c:v>
                </c:pt>
                <c:pt idx="46">
                  <c:v>41852</c:v>
                </c:pt>
              </c:numCache>
            </c:numRef>
          </c:cat>
          <c:val>
            <c:numRef>
              <c:f>Sheet1!$J$2:$J$48</c:f>
              <c:numCache>
                <c:formatCode>General</c:formatCode>
                <c:ptCount val="47"/>
                <c:pt idx="0">
                  <c:v>100</c:v>
                </c:pt>
                <c:pt idx="46">
                  <c:v>100</c:v>
                </c:pt>
              </c:numCache>
            </c:numRef>
          </c:val>
          <c:smooth val="0"/>
        </c:ser>
        <c:dLbls>
          <c:showLegendKey val="0"/>
          <c:showVal val="0"/>
          <c:showCatName val="0"/>
          <c:showSerName val="0"/>
          <c:showPercent val="0"/>
          <c:showBubbleSize val="0"/>
        </c:dLbls>
        <c:smooth val="0"/>
        <c:axId val="161131632"/>
        <c:axId val="161132024"/>
        <c:extLst/>
      </c:lineChart>
      <c:dateAx>
        <c:axId val="161131632"/>
        <c:scaling>
          <c:orientation val="minMax"/>
        </c:scaling>
        <c:delete val="0"/>
        <c:axPos val="b"/>
        <c:numFmt formatCode="[$-409]mmm\-yy;@" sourceLinked="0"/>
        <c:majorTickMark val="out"/>
        <c:minorTickMark val="none"/>
        <c:tickLblPos val="nextTo"/>
        <c:spPr>
          <a:noFill/>
          <a:ln w="9525" cap="flat" cmpd="sng" algn="ctr">
            <a:solidFill>
              <a:schemeClr val="tx1"/>
            </a:solidFill>
            <a:round/>
          </a:ln>
          <a:effectLst/>
        </c:spPr>
        <c:txPr>
          <a:bodyPr rot="-2160000" spcFirstLastPara="1" vertOverflow="ellipsis"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61132024"/>
        <c:crosses val="autoZero"/>
        <c:auto val="1"/>
        <c:lblOffset val="100"/>
        <c:baseTimeUnit val="months"/>
      </c:dateAx>
      <c:valAx>
        <c:axId val="161132024"/>
        <c:scaling>
          <c:orientation val="minMax"/>
        </c:scaling>
        <c:delete val="0"/>
        <c:axPos val="l"/>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61131632"/>
        <c:crosses val="autoZero"/>
        <c:crossBetween val="between"/>
      </c:valAx>
      <c:spPr>
        <a:noFill/>
        <a:ln>
          <a:noFill/>
        </a:ln>
        <a:effectLst/>
      </c:spPr>
    </c:plotArea>
    <c:plotVisOnly val="1"/>
    <c:dispBlanksAs val="span"/>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4E2071-9CB9-4D4C-81AA-A96AC79AD6FE}" type="doc">
      <dgm:prSet loTypeId="urn:microsoft.com/office/officeart/2008/layout/LinedList" loCatId="list" qsTypeId="urn:microsoft.com/office/officeart/2005/8/quickstyle/simple1" qsCatId="simple" csTypeId="urn:microsoft.com/office/officeart/2005/8/colors/accent1_1" csCatId="accent1"/>
      <dgm:spPr/>
      <dgm:t>
        <a:bodyPr/>
        <a:lstStyle/>
        <a:p>
          <a:endParaRPr lang="en-US"/>
        </a:p>
      </dgm:t>
    </dgm:pt>
    <dgm:pt modelId="{C75D459D-2696-4DEC-B0EC-6856C4EFAB30}">
      <dgm:prSet/>
      <dgm:spPr/>
      <dgm:t>
        <a:bodyPr/>
        <a:lstStyle/>
        <a:p>
          <a:pPr rtl="0"/>
          <a:r>
            <a:rPr lang="en-US" smtClean="0"/>
            <a:t>Mark Aeder, MD (Chair)	</a:t>
          </a:r>
          <a:endParaRPr lang="en-US"/>
        </a:p>
      </dgm:t>
    </dgm:pt>
    <dgm:pt modelId="{E174635F-451B-4BE9-BE64-854D8122D523}" type="parTrans" cxnId="{5051E2A6-3524-468C-B7D2-2439E0FB8CBF}">
      <dgm:prSet/>
      <dgm:spPr/>
      <dgm:t>
        <a:bodyPr/>
        <a:lstStyle/>
        <a:p>
          <a:endParaRPr lang="en-US"/>
        </a:p>
      </dgm:t>
    </dgm:pt>
    <dgm:pt modelId="{2B702C49-AF34-462C-A0FD-39F25E21A11C}" type="sibTrans" cxnId="{5051E2A6-3524-468C-B7D2-2439E0FB8CBF}">
      <dgm:prSet/>
      <dgm:spPr/>
      <dgm:t>
        <a:bodyPr/>
        <a:lstStyle/>
        <a:p>
          <a:endParaRPr lang="en-US"/>
        </a:p>
      </dgm:t>
    </dgm:pt>
    <dgm:pt modelId="{5F990B38-EB48-49F3-8924-802463958211}">
      <dgm:prSet/>
      <dgm:spPr/>
      <dgm:t>
        <a:bodyPr/>
        <a:lstStyle/>
        <a:p>
          <a:pPr rtl="0"/>
          <a:r>
            <a:rPr lang="en-US" smtClean="0"/>
            <a:t>John Friedewald, MD 	</a:t>
          </a:r>
          <a:endParaRPr lang="en-US"/>
        </a:p>
      </dgm:t>
    </dgm:pt>
    <dgm:pt modelId="{AE14DBAB-2829-4E30-9D3A-1F0BDF3E135A}" type="parTrans" cxnId="{3562795A-F73C-4326-AB69-2B809A890DC5}">
      <dgm:prSet/>
      <dgm:spPr/>
      <dgm:t>
        <a:bodyPr/>
        <a:lstStyle/>
        <a:p>
          <a:endParaRPr lang="en-US"/>
        </a:p>
      </dgm:t>
    </dgm:pt>
    <dgm:pt modelId="{7B01FEF3-A5B2-40D8-BFCF-114D2E5A592F}" type="sibTrans" cxnId="{3562795A-F73C-4326-AB69-2B809A890DC5}">
      <dgm:prSet/>
      <dgm:spPr/>
      <dgm:t>
        <a:bodyPr/>
        <a:lstStyle/>
        <a:p>
          <a:endParaRPr lang="en-US"/>
        </a:p>
      </dgm:t>
    </dgm:pt>
    <dgm:pt modelId="{0025F200-2C0F-4ADC-8741-7B9B35C42179}">
      <dgm:prSet/>
      <dgm:spPr/>
      <dgm:t>
        <a:bodyPr/>
        <a:lstStyle/>
        <a:p>
          <a:pPr rtl="0"/>
          <a:r>
            <a:rPr lang="en-US" smtClean="0"/>
            <a:t>Richard Formica Jr., MD </a:t>
          </a:r>
          <a:endParaRPr lang="en-US"/>
        </a:p>
      </dgm:t>
    </dgm:pt>
    <dgm:pt modelId="{3A17E817-028A-4397-A74C-D610D98EFD68}" type="parTrans" cxnId="{C544184B-7D26-4481-B3FD-704B76A3D4AA}">
      <dgm:prSet/>
      <dgm:spPr/>
      <dgm:t>
        <a:bodyPr/>
        <a:lstStyle/>
        <a:p>
          <a:endParaRPr lang="en-US"/>
        </a:p>
      </dgm:t>
    </dgm:pt>
    <dgm:pt modelId="{B3158486-8B2B-488B-B0F1-F7FB13F880F7}" type="sibTrans" cxnId="{C544184B-7D26-4481-B3FD-704B76A3D4AA}">
      <dgm:prSet/>
      <dgm:spPr/>
      <dgm:t>
        <a:bodyPr/>
        <a:lstStyle/>
        <a:p>
          <a:endParaRPr lang="en-US"/>
        </a:p>
      </dgm:t>
    </dgm:pt>
    <dgm:pt modelId="{B5E77FB9-3682-48D5-A1B2-2C91FB86B194}">
      <dgm:prSet/>
      <dgm:spPr/>
      <dgm:t>
        <a:bodyPr/>
        <a:lstStyle/>
        <a:p>
          <a:pPr rtl="0"/>
          <a:r>
            <a:rPr lang="en-US" dirty="0" smtClean="0"/>
            <a:t>Adam Bingaman, MD, Ph.D 	</a:t>
          </a:r>
          <a:endParaRPr lang="en-US" dirty="0"/>
        </a:p>
      </dgm:t>
    </dgm:pt>
    <dgm:pt modelId="{5D3D9ACF-B554-418A-84B3-AE801AB05477}" type="parTrans" cxnId="{E90DF9BA-C6E4-49A6-A84C-1810C847CF63}">
      <dgm:prSet/>
      <dgm:spPr/>
      <dgm:t>
        <a:bodyPr/>
        <a:lstStyle/>
        <a:p>
          <a:endParaRPr lang="en-US"/>
        </a:p>
      </dgm:t>
    </dgm:pt>
    <dgm:pt modelId="{DB4D8ADA-69E9-4268-99DF-75F58FFA566F}" type="sibTrans" cxnId="{E90DF9BA-C6E4-49A6-A84C-1810C847CF63}">
      <dgm:prSet/>
      <dgm:spPr/>
      <dgm:t>
        <a:bodyPr/>
        <a:lstStyle/>
        <a:p>
          <a:endParaRPr lang="en-US"/>
        </a:p>
      </dgm:t>
    </dgm:pt>
    <dgm:pt modelId="{573E95FD-0A87-4551-84C6-C6C38EB0EC01}">
      <dgm:prSet/>
      <dgm:spPr/>
      <dgm:t>
        <a:bodyPr/>
        <a:lstStyle/>
        <a:p>
          <a:pPr rtl="0"/>
          <a:r>
            <a:rPr lang="en-US" smtClean="0"/>
            <a:t>Mary Amanda Dew, Ph.D 	</a:t>
          </a:r>
          <a:endParaRPr lang="en-US"/>
        </a:p>
      </dgm:t>
    </dgm:pt>
    <dgm:pt modelId="{419300B2-4423-4562-B83C-5E29057F4009}" type="parTrans" cxnId="{3E94A3F1-C8E5-4040-85A6-2867DC2ED39B}">
      <dgm:prSet/>
      <dgm:spPr/>
      <dgm:t>
        <a:bodyPr/>
        <a:lstStyle/>
        <a:p>
          <a:endParaRPr lang="en-US"/>
        </a:p>
      </dgm:t>
    </dgm:pt>
    <dgm:pt modelId="{5926A2F8-D7BB-4F77-989F-2FA9BC28E05B}" type="sibTrans" cxnId="{3E94A3F1-C8E5-4040-85A6-2867DC2ED39B}">
      <dgm:prSet/>
      <dgm:spPr/>
      <dgm:t>
        <a:bodyPr/>
        <a:lstStyle/>
        <a:p>
          <a:endParaRPr lang="en-US"/>
        </a:p>
      </dgm:t>
    </dgm:pt>
    <dgm:pt modelId="{C6F3A727-C498-44C1-86D4-186546B4DBC9}">
      <dgm:prSet/>
      <dgm:spPr/>
      <dgm:t>
        <a:bodyPr/>
        <a:lstStyle/>
        <a:p>
          <a:pPr rtl="0"/>
          <a:r>
            <a:rPr lang="en-US" smtClean="0"/>
            <a:t>Matthew Cooper, MD 		</a:t>
          </a:r>
          <a:endParaRPr lang="en-US"/>
        </a:p>
      </dgm:t>
    </dgm:pt>
    <dgm:pt modelId="{EA39146C-214F-45B9-9B2D-0CF779E68065}" type="parTrans" cxnId="{B33C8025-1D96-4662-8AD8-F586AA429C2C}">
      <dgm:prSet/>
      <dgm:spPr/>
      <dgm:t>
        <a:bodyPr/>
        <a:lstStyle/>
        <a:p>
          <a:endParaRPr lang="en-US"/>
        </a:p>
      </dgm:t>
    </dgm:pt>
    <dgm:pt modelId="{890023DA-7532-4144-88FE-E338195F61F5}" type="sibTrans" cxnId="{B33C8025-1D96-4662-8AD8-F586AA429C2C}">
      <dgm:prSet/>
      <dgm:spPr/>
      <dgm:t>
        <a:bodyPr/>
        <a:lstStyle/>
        <a:p>
          <a:endParaRPr lang="en-US"/>
        </a:p>
      </dgm:t>
    </dgm:pt>
    <dgm:pt modelId="{02E0CEC7-1259-4E67-8257-6427D2A13B8C}">
      <dgm:prSet/>
      <dgm:spPr/>
      <dgm:t>
        <a:bodyPr/>
        <a:lstStyle/>
        <a:p>
          <a:pPr rtl="0"/>
          <a:r>
            <a:rPr lang="en-US" smtClean="0"/>
            <a:t>Lloyd Ratner, MD 		</a:t>
          </a:r>
          <a:endParaRPr lang="en-US"/>
        </a:p>
      </dgm:t>
    </dgm:pt>
    <dgm:pt modelId="{E5EEC03B-444C-47C4-8155-457E0CDB4A81}" type="parTrans" cxnId="{7AB7FEB1-38A3-4D7A-B7D8-D93B983D9C97}">
      <dgm:prSet/>
      <dgm:spPr/>
      <dgm:t>
        <a:bodyPr/>
        <a:lstStyle/>
        <a:p>
          <a:endParaRPr lang="en-US"/>
        </a:p>
      </dgm:t>
    </dgm:pt>
    <dgm:pt modelId="{FE17D18C-88EB-4E1F-8C81-BB03F5C7BCDB}" type="sibTrans" cxnId="{7AB7FEB1-38A3-4D7A-B7D8-D93B983D9C97}">
      <dgm:prSet/>
      <dgm:spPr/>
      <dgm:t>
        <a:bodyPr/>
        <a:lstStyle/>
        <a:p>
          <a:endParaRPr lang="en-US"/>
        </a:p>
      </dgm:t>
    </dgm:pt>
    <dgm:pt modelId="{D95E46BC-AC4C-4CC9-8E3E-5A0F10C3C1F1}">
      <dgm:prSet/>
      <dgm:spPr/>
      <dgm:t>
        <a:bodyPr/>
        <a:lstStyle/>
        <a:p>
          <a:pPr rtl="0"/>
          <a:r>
            <a:rPr lang="en-US" dirty="0" smtClean="0"/>
            <a:t>Mariza Turner, RN 		</a:t>
          </a:r>
          <a:endParaRPr lang="en-US" dirty="0"/>
        </a:p>
      </dgm:t>
    </dgm:pt>
    <dgm:pt modelId="{20B745A5-E38F-4424-9953-DCCFD9DB4BEA}" type="parTrans" cxnId="{80F889F2-F3FA-4BA6-92FE-421D059B33C3}">
      <dgm:prSet/>
      <dgm:spPr/>
      <dgm:t>
        <a:bodyPr/>
        <a:lstStyle/>
        <a:p>
          <a:endParaRPr lang="en-US"/>
        </a:p>
      </dgm:t>
    </dgm:pt>
    <dgm:pt modelId="{040B1C86-515B-4D8A-BD04-C6F50307AFD5}" type="sibTrans" cxnId="{80F889F2-F3FA-4BA6-92FE-421D059B33C3}">
      <dgm:prSet/>
      <dgm:spPr/>
      <dgm:t>
        <a:bodyPr/>
        <a:lstStyle/>
        <a:p>
          <a:endParaRPr lang="en-US"/>
        </a:p>
      </dgm:t>
    </dgm:pt>
    <dgm:pt modelId="{FE37606F-311F-489E-B88C-03E678E1A9A6}">
      <dgm:prSet/>
      <dgm:spPr/>
      <dgm:t>
        <a:bodyPr/>
        <a:lstStyle/>
        <a:p>
          <a:pPr rtl="0"/>
          <a:r>
            <a:rPr lang="en-US" dirty="0" smtClean="0"/>
            <a:t>Mary Leffell, Ph.D </a:t>
          </a:r>
          <a:endParaRPr lang="en-US" dirty="0"/>
        </a:p>
      </dgm:t>
    </dgm:pt>
    <dgm:pt modelId="{15B0984A-FC6A-4D5E-BE52-F9B600C0861E}" type="parTrans" cxnId="{F77151E9-013F-4574-B197-C5C138D5A40E}">
      <dgm:prSet/>
      <dgm:spPr/>
      <dgm:t>
        <a:bodyPr/>
        <a:lstStyle/>
        <a:p>
          <a:endParaRPr lang="en-US"/>
        </a:p>
      </dgm:t>
    </dgm:pt>
    <dgm:pt modelId="{C60D68CF-B20D-4C51-8127-A309FD2D9003}" type="sibTrans" cxnId="{F77151E9-013F-4574-B197-C5C138D5A40E}">
      <dgm:prSet/>
      <dgm:spPr/>
      <dgm:t>
        <a:bodyPr/>
        <a:lstStyle/>
        <a:p>
          <a:endParaRPr lang="en-US"/>
        </a:p>
      </dgm:t>
    </dgm:pt>
    <dgm:pt modelId="{5C79A3FF-963B-497F-B67F-05304A5DF088}">
      <dgm:prSet/>
      <dgm:spPr/>
      <dgm:t>
        <a:bodyPr/>
        <a:lstStyle/>
        <a:p>
          <a:pPr rtl="0"/>
          <a:r>
            <a:rPr lang="en-US" smtClean="0"/>
            <a:t>Gene Ridolfi		</a:t>
          </a:r>
          <a:endParaRPr lang="en-US"/>
        </a:p>
      </dgm:t>
    </dgm:pt>
    <dgm:pt modelId="{CD5FACB6-EB05-49E4-8DAE-DEC7B0156191}" type="parTrans" cxnId="{780E7641-06FE-405B-A8E1-B8179FD8A153}">
      <dgm:prSet/>
      <dgm:spPr/>
      <dgm:t>
        <a:bodyPr/>
        <a:lstStyle/>
        <a:p>
          <a:endParaRPr lang="en-US"/>
        </a:p>
      </dgm:t>
    </dgm:pt>
    <dgm:pt modelId="{9C9087FA-29A9-4951-AA46-76954D293A3D}" type="sibTrans" cxnId="{780E7641-06FE-405B-A8E1-B8179FD8A153}">
      <dgm:prSet/>
      <dgm:spPr/>
      <dgm:t>
        <a:bodyPr/>
        <a:lstStyle/>
        <a:p>
          <a:endParaRPr lang="en-US"/>
        </a:p>
      </dgm:t>
    </dgm:pt>
    <dgm:pt modelId="{730224CF-48A7-46B7-8B32-37EF9B7C7F13}" type="pres">
      <dgm:prSet presAssocID="{324E2071-9CB9-4D4C-81AA-A96AC79AD6FE}" presName="vert0" presStyleCnt="0">
        <dgm:presLayoutVars>
          <dgm:dir/>
          <dgm:animOne val="branch"/>
          <dgm:animLvl val="lvl"/>
        </dgm:presLayoutVars>
      </dgm:prSet>
      <dgm:spPr/>
      <dgm:t>
        <a:bodyPr/>
        <a:lstStyle/>
        <a:p>
          <a:endParaRPr lang="en-US"/>
        </a:p>
      </dgm:t>
    </dgm:pt>
    <dgm:pt modelId="{048A7771-D435-4450-8727-520F5BC6D5A1}" type="pres">
      <dgm:prSet presAssocID="{C75D459D-2696-4DEC-B0EC-6856C4EFAB30}" presName="thickLine" presStyleLbl="alignNode1" presStyleIdx="0" presStyleCnt="10"/>
      <dgm:spPr/>
      <dgm:t>
        <a:bodyPr/>
        <a:lstStyle/>
        <a:p>
          <a:endParaRPr lang="en-US"/>
        </a:p>
      </dgm:t>
    </dgm:pt>
    <dgm:pt modelId="{DB18F9D2-024E-4CF1-BFC7-66CA31E0DB8F}" type="pres">
      <dgm:prSet presAssocID="{C75D459D-2696-4DEC-B0EC-6856C4EFAB30}" presName="horz1" presStyleCnt="0"/>
      <dgm:spPr/>
      <dgm:t>
        <a:bodyPr/>
        <a:lstStyle/>
        <a:p>
          <a:endParaRPr lang="en-US"/>
        </a:p>
      </dgm:t>
    </dgm:pt>
    <dgm:pt modelId="{3F852636-87E9-4A71-9567-8F44F63AF975}" type="pres">
      <dgm:prSet presAssocID="{C75D459D-2696-4DEC-B0EC-6856C4EFAB30}" presName="tx1" presStyleLbl="revTx" presStyleIdx="0" presStyleCnt="10"/>
      <dgm:spPr/>
      <dgm:t>
        <a:bodyPr/>
        <a:lstStyle/>
        <a:p>
          <a:endParaRPr lang="en-US"/>
        </a:p>
      </dgm:t>
    </dgm:pt>
    <dgm:pt modelId="{607D5602-CB86-4DB5-917B-656A17D1D267}" type="pres">
      <dgm:prSet presAssocID="{C75D459D-2696-4DEC-B0EC-6856C4EFAB30}" presName="vert1" presStyleCnt="0"/>
      <dgm:spPr/>
      <dgm:t>
        <a:bodyPr/>
        <a:lstStyle/>
        <a:p>
          <a:endParaRPr lang="en-US"/>
        </a:p>
      </dgm:t>
    </dgm:pt>
    <dgm:pt modelId="{82A2F310-2C47-4CAD-9ADE-EA4DA88DDC4D}" type="pres">
      <dgm:prSet presAssocID="{5F990B38-EB48-49F3-8924-802463958211}" presName="thickLine" presStyleLbl="alignNode1" presStyleIdx="1" presStyleCnt="10"/>
      <dgm:spPr/>
      <dgm:t>
        <a:bodyPr/>
        <a:lstStyle/>
        <a:p>
          <a:endParaRPr lang="en-US"/>
        </a:p>
      </dgm:t>
    </dgm:pt>
    <dgm:pt modelId="{7300821A-D0D8-480D-B084-D5C536F01D56}" type="pres">
      <dgm:prSet presAssocID="{5F990B38-EB48-49F3-8924-802463958211}" presName="horz1" presStyleCnt="0"/>
      <dgm:spPr/>
      <dgm:t>
        <a:bodyPr/>
        <a:lstStyle/>
        <a:p>
          <a:endParaRPr lang="en-US"/>
        </a:p>
      </dgm:t>
    </dgm:pt>
    <dgm:pt modelId="{78F616B6-E8FE-4582-8296-9E0D88026C16}" type="pres">
      <dgm:prSet presAssocID="{5F990B38-EB48-49F3-8924-802463958211}" presName="tx1" presStyleLbl="revTx" presStyleIdx="1" presStyleCnt="10"/>
      <dgm:spPr/>
      <dgm:t>
        <a:bodyPr/>
        <a:lstStyle/>
        <a:p>
          <a:endParaRPr lang="en-US"/>
        </a:p>
      </dgm:t>
    </dgm:pt>
    <dgm:pt modelId="{A4E0C31A-B85D-425F-A354-29BB698E0354}" type="pres">
      <dgm:prSet presAssocID="{5F990B38-EB48-49F3-8924-802463958211}" presName="vert1" presStyleCnt="0"/>
      <dgm:spPr/>
      <dgm:t>
        <a:bodyPr/>
        <a:lstStyle/>
        <a:p>
          <a:endParaRPr lang="en-US"/>
        </a:p>
      </dgm:t>
    </dgm:pt>
    <dgm:pt modelId="{76753BBC-8E14-408A-B681-B94049D93CFD}" type="pres">
      <dgm:prSet presAssocID="{0025F200-2C0F-4ADC-8741-7B9B35C42179}" presName="thickLine" presStyleLbl="alignNode1" presStyleIdx="2" presStyleCnt="10"/>
      <dgm:spPr/>
      <dgm:t>
        <a:bodyPr/>
        <a:lstStyle/>
        <a:p>
          <a:endParaRPr lang="en-US"/>
        </a:p>
      </dgm:t>
    </dgm:pt>
    <dgm:pt modelId="{B4C183C0-E70F-439C-9454-D78A65E8784B}" type="pres">
      <dgm:prSet presAssocID="{0025F200-2C0F-4ADC-8741-7B9B35C42179}" presName="horz1" presStyleCnt="0"/>
      <dgm:spPr/>
      <dgm:t>
        <a:bodyPr/>
        <a:lstStyle/>
        <a:p>
          <a:endParaRPr lang="en-US"/>
        </a:p>
      </dgm:t>
    </dgm:pt>
    <dgm:pt modelId="{E661F42B-549A-470A-82AD-92F6D805300A}" type="pres">
      <dgm:prSet presAssocID="{0025F200-2C0F-4ADC-8741-7B9B35C42179}" presName="tx1" presStyleLbl="revTx" presStyleIdx="2" presStyleCnt="10"/>
      <dgm:spPr/>
      <dgm:t>
        <a:bodyPr/>
        <a:lstStyle/>
        <a:p>
          <a:endParaRPr lang="en-US"/>
        </a:p>
      </dgm:t>
    </dgm:pt>
    <dgm:pt modelId="{3839137D-AD8D-4455-BEFF-65BE8AD9E1CC}" type="pres">
      <dgm:prSet presAssocID="{0025F200-2C0F-4ADC-8741-7B9B35C42179}" presName="vert1" presStyleCnt="0"/>
      <dgm:spPr/>
      <dgm:t>
        <a:bodyPr/>
        <a:lstStyle/>
        <a:p>
          <a:endParaRPr lang="en-US"/>
        </a:p>
      </dgm:t>
    </dgm:pt>
    <dgm:pt modelId="{CEF20DAE-5E8C-4937-A612-B45E1231E062}" type="pres">
      <dgm:prSet presAssocID="{B5E77FB9-3682-48D5-A1B2-2C91FB86B194}" presName="thickLine" presStyleLbl="alignNode1" presStyleIdx="3" presStyleCnt="10"/>
      <dgm:spPr/>
      <dgm:t>
        <a:bodyPr/>
        <a:lstStyle/>
        <a:p>
          <a:endParaRPr lang="en-US"/>
        </a:p>
      </dgm:t>
    </dgm:pt>
    <dgm:pt modelId="{82383850-95C6-4406-A54E-7E714F5BFB4B}" type="pres">
      <dgm:prSet presAssocID="{B5E77FB9-3682-48D5-A1B2-2C91FB86B194}" presName="horz1" presStyleCnt="0"/>
      <dgm:spPr/>
      <dgm:t>
        <a:bodyPr/>
        <a:lstStyle/>
        <a:p>
          <a:endParaRPr lang="en-US"/>
        </a:p>
      </dgm:t>
    </dgm:pt>
    <dgm:pt modelId="{1ED7AD6E-7F74-4B20-B46E-53078DD31DEB}" type="pres">
      <dgm:prSet presAssocID="{B5E77FB9-3682-48D5-A1B2-2C91FB86B194}" presName="tx1" presStyleLbl="revTx" presStyleIdx="3" presStyleCnt="10"/>
      <dgm:spPr/>
      <dgm:t>
        <a:bodyPr/>
        <a:lstStyle/>
        <a:p>
          <a:endParaRPr lang="en-US"/>
        </a:p>
      </dgm:t>
    </dgm:pt>
    <dgm:pt modelId="{68262726-C784-4687-9552-6C203171EE7D}" type="pres">
      <dgm:prSet presAssocID="{B5E77FB9-3682-48D5-A1B2-2C91FB86B194}" presName="vert1" presStyleCnt="0"/>
      <dgm:spPr/>
      <dgm:t>
        <a:bodyPr/>
        <a:lstStyle/>
        <a:p>
          <a:endParaRPr lang="en-US"/>
        </a:p>
      </dgm:t>
    </dgm:pt>
    <dgm:pt modelId="{03ECB61C-23EF-4C21-8909-4F991C96C03B}" type="pres">
      <dgm:prSet presAssocID="{573E95FD-0A87-4551-84C6-C6C38EB0EC01}" presName="thickLine" presStyleLbl="alignNode1" presStyleIdx="4" presStyleCnt="10"/>
      <dgm:spPr/>
      <dgm:t>
        <a:bodyPr/>
        <a:lstStyle/>
        <a:p>
          <a:endParaRPr lang="en-US"/>
        </a:p>
      </dgm:t>
    </dgm:pt>
    <dgm:pt modelId="{81D8806B-08BD-4C5C-AA68-7FA742DAA947}" type="pres">
      <dgm:prSet presAssocID="{573E95FD-0A87-4551-84C6-C6C38EB0EC01}" presName="horz1" presStyleCnt="0"/>
      <dgm:spPr/>
      <dgm:t>
        <a:bodyPr/>
        <a:lstStyle/>
        <a:p>
          <a:endParaRPr lang="en-US"/>
        </a:p>
      </dgm:t>
    </dgm:pt>
    <dgm:pt modelId="{D17FDE1A-0B63-4E21-A3EA-6060D0656B94}" type="pres">
      <dgm:prSet presAssocID="{573E95FD-0A87-4551-84C6-C6C38EB0EC01}" presName="tx1" presStyleLbl="revTx" presStyleIdx="4" presStyleCnt="10"/>
      <dgm:spPr/>
      <dgm:t>
        <a:bodyPr/>
        <a:lstStyle/>
        <a:p>
          <a:endParaRPr lang="en-US"/>
        </a:p>
      </dgm:t>
    </dgm:pt>
    <dgm:pt modelId="{7E8C045F-CBD8-469A-94B1-4F1C219866AE}" type="pres">
      <dgm:prSet presAssocID="{573E95FD-0A87-4551-84C6-C6C38EB0EC01}" presName="vert1" presStyleCnt="0"/>
      <dgm:spPr/>
      <dgm:t>
        <a:bodyPr/>
        <a:lstStyle/>
        <a:p>
          <a:endParaRPr lang="en-US"/>
        </a:p>
      </dgm:t>
    </dgm:pt>
    <dgm:pt modelId="{4880F5DA-2C7F-4E35-A4C0-3F9C0F31FB56}" type="pres">
      <dgm:prSet presAssocID="{C6F3A727-C498-44C1-86D4-186546B4DBC9}" presName="thickLine" presStyleLbl="alignNode1" presStyleIdx="5" presStyleCnt="10"/>
      <dgm:spPr/>
      <dgm:t>
        <a:bodyPr/>
        <a:lstStyle/>
        <a:p>
          <a:endParaRPr lang="en-US"/>
        </a:p>
      </dgm:t>
    </dgm:pt>
    <dgm:pt modelId="{620E16A8-3EFC-4F6B-A481-ABD394569689}" type="pres">
      <dgm:prSet presAssocID="{C6F3A727-C498-44C1-86D4-186546B4DBC9}" presName="horz1" presStyleCnt="0"/>
      <dgm:spPr/>
      <dgm:t>
        <a:bodyPr/>
        <a:lstStyle/>
        <a:p>
          <a:endParaRPr lang="en-US"/>
        </a:p>
      </dgm:t>
    </dgm:pt>
    <dgm:pt modelId="{FC2FF21A-3D02-490D-8774-7804BB1569BF}" type="pres">
      <dgm:prSet presAssocID="{C6F3A727-C498-44C1-86D4-186546B4DBC9}" presName="tx1" presStyleLbl="revTx" presStyleIdx="5" presStyleCnt="10"/>
      <dgm:spPr/>
      <dgm:t>
        <a:bodyPr/>
        <a:lstStyle/>
        <a:p>
          <a:endParaRPr lang="en-US"/>
        </a:p>
      </dgm:t>
    </dgm:pt>
    <dgm:pt modelId="{F3C4A37F-B93E-4AE3-99F4-2717B3382A31}" type="pres">
      <dgm:prSet presAssocID="{C6F3A727-C498-44C1-86D4-186546B4DBC9}" presName="vert1" presStyleCnt="0"/>
      <dgm:spPr/>
      <dgm:t>
        <a:bodyPr/>
        <a:lstStyle/>
        <a:p>
          <a:endParaRPr lang="en-US"/>
        </a:p>
      </dgm:t>
    </dgm:pt>
    <dgm:pt modelId="{A56B56D6-D567-4E66-8BAD-B95A3FBB1270}" type="pres">
      <dgm:prSet presAssocID="{02E0CEC7-1259-4E67-8257-6427D2A13B8C}" presName="thickLine" presStyleLbl="alignNode1" presStyleIdx="6" presStyleCnt="10"/>
      <dgm:spPr/>
      <dgm:t>
        <a:bodyPr/>
        <a:lstStyle/>
        <a:p>
          <a:endParaRPr lang="en-US"/>
        </a:p>
      </dgm:t>
    </dgm:pt>
    <dgm:pt modelId="{94EAA505-504C-4DFF-9946-D43AD76572F2}" type="pres">
      <dgm:prSet presAssocID="{02E0CEC7-1259-4E67-8257-6427D2A13B8C}" presName="horz1" presStyleCnt="0"/>
      <dgm:spPr/>
      <dgm:t>
        <a:bodyPr/>
        <a:lstStyle/>
        <a:p>
          <a:endParaRPr lang="en-US"/>
        </a:p>
      </dgm:t>
    </dgm:pt>
    <dgm:pt modelId="{37F38057-7203-4BD4-A2E1-F4F4569F8CAB}" type="pres">
      <dgm:prSet presAssocID="{02E0CEC7-1259-4E67-8257-6427D2A13B8C}" presName="tx1" presStyleLbl="revTx" presStyleIdx="6" presStyleCnt="10"/>
      <dgm:spPr/>
      <dgm:t>
        <a:bodyPr/>
        <a:lstStyle/>
        <a:p>
          <a:endParaRPr lang="en-US"/>
        </a:p>
      </dgm:t>
    </dgm:pt>
    <dgm:pt modelId="{300FFB98-77CB-4167-9010-F3D1FA30C073}" type="pres">
      <dgm:prSet presAssocID="{02E0CEC7-1259-4E67-8257-6427D2A13B8C}" presName="vert1" presStyleCnt="0"/>
      <dgm:spPr/>
      <dgm:t>
        <a:bodyPr/>
        <a:lstStyle/>
        <a:p>
          <a:endParaRPr lang="en-US"/>
        </a:p>
      </dgm:t>
    </dgm:pt>
    <dgm:pt modelId="{1BEC2049-8420-4172-AF66-2BC3440709BD}" type="pres">
      <dgm:prSet presAssocID="{D95E46BC-AC4C-4CC9-8E3E-5A0F10C3C1F1}" presName="thickLine" presStyleLbl="alignNode1" presStyleIdx="7" presStyleCnt="10"/>
      <dgm:spPr/>
      <dgm:t>
        <a:bodyPr/>
        <a:lstStyle/>
        <a:p>
          <a:endParaRPr lang="en-US"/>
        </a:p>
      </dgm:t>
    </dgm:pt>
    <dgm:pt modelId="{E1CE3E28-24A3-47AD-A6D3-D723A8063578}" type="pres">
      <dgm:prSet presAssocID="{D95E46BC-AC4C-4CC9-8E3E-5A0F10C3C1F1}" presName="horz1" presStyleCnt="0"/>
      <dgm:spPr/>
      <dgm:t>
        <a:bodyPr/>
        <a:lstStyle/>
        <a:p>
          <a:endParaRPr lang="en-US"/>
        </a:p>
      </dgm:t>
    </dgm:pt>
    <dgm:pt modelId="{139E977E-AEBA-40AC-9725-1011C6942257}" type="pres">
      <dgm:prSet presAssocID="{D95E46BC-AC4C-4CC9-8E3E-5A0F10C3C1F1}" presName="tx1" presStyleLbl="revTx" presStyleIdx="7" presStyleCnt="10"/>
      <dgm:spPr/>
      <dgm:t>
        <a:bodyPr/>
        <a:lstStyle/>
        <a:p>
          <a:endParaRPr lang="en-US"/>
        </a:p>
      </dgm:t>
    </dgm:pt>
    <dgm:pt modelId="{73849260-35CF-4772-BF5A-693B5D3252F8}" type="pres">
      <dgm:prSet presAssocID="{D95E46BC-AC4C-4CC9-8E3E-5A0F10C3C1F1}" presName="vert1" presStyleCnt="0"/>
      <dgm:spPr/>
      <dgm:t>
        <a:bodyPr/>
        <a:lstStyle/>
        <a:p>
          <a:endParaRPr lang="en-US"/>
        </a:p>
      </dgm:t>
    </dgm:pt>
    <dgm:pt modelId="{BDDA0EEE-1BC1-4B96-B433-352C395B3988}" type="pres">
      <dgm:prSet presAssocID="{FE37606F-311F-489E-B88C-03E678E1A9A6}" presName="thickLine" presStyleLbl="alignNode1" presStyleIdx="8" presStyleCnt="10"/>
      <dgm:spPr/>
      <dgm:t>
        <a:bodyPr/>
        <a:lstStyle/>
        <a:p>
          <a:endParaRPr lang="en-US"/>
        </a:p>
      </dgm:t>
    </dgm:pt>
    <dgm:pt modelId="{4BC70876-6917-4E9B-AC82-779CB3B2A96F}" type="pres">
      <dgm:prSet presAssocID="{FE37606F-311F-489E-B88C-03E678E1A9A6}" presName="horz1" presStyleCnt="0"/>
      <dgm:spPr/>
      <dgm:t>
        <a:bodyPr/>
        <a:lstStyle/>
        <a:p>
          <a:endParaRPr lang="en-US"/>
        </a:p>
      </dgm:t>
    </dgm:pt>
    <dgm:pt modelId="{19C5FAFD-6688-4048-956F-B595FBD32FA6}" type="pres">
      <dgm:prSet presAssocID="{FE37606F-311F-489E-B88C-03E678E1A9A6}" presName="tx1" presStyleLbl="revTx" presStyleIdx="8" presStyleCnt="10"/>
      <dgm:spPr/>
      <dgm:t>
        <a:bodyPr/>
        <a:lstStyle/>
        <a:p>
          <a:endParaRPr lang="en-US"/>
        </a:p>
      </dgm:t>
    </dgm:pt>
    <dgm:pt modelId="{8EC9CDC4-A311-443F-9FD3-ED7FA8F53EB8}" type="pres">
      <dgm:prSet presAssocID="{FE37606F-311F-489E-B88C-03E678E1A9A6}" presName="vert1" presStyleCnt="0"/>
      <dgm:spPr/>
      <dgm:t>
        <a:bodyPr/>
        <a:lstStyle/>
        <a:p>
          <a:endParaRPr lang="en-US"/>
        </a:p>
      </dgm:t>
    </dgm:pt>
    <dgm:pt modelId="{A0782CCF-AAC7-4D78-852D-C91E9B3B7286}" type="pres">
      <dgm:prSet presAssocID="{5C79A3FF-963B-497F-B67F-05304A5DF088}" presName="thickLine" presStyleLbl="alignNode1" presStyleIdx="9" presStyleCnt="10"/>
      <dgm:spPr/>
      <dgm:t>
        <a:bodyPr/>
        <a:lstStyle/>
        <a:p>
          <a:endParaRPr lang="en-US"/>
        </a:p>
      </dgm:t>
    </dgm:pt>
    <dgm:pt modelId="{1DB1A85B-37F7-411B-819E-DA9C6A97C2CA}" type="pres">
      <dgm:prSet presAssocID="{5C79A3FF-963B-497F-B67F-05304A5DF088}" presName="horz1" presStyleCnt="0"/>
      <dgm:spPr/>
      <dgm:t>
        <a:bodyPr/>
        <a:lstStyle/>
        <a:p>
          <a:endParaRPr lang="en-US"/>
        </a:p>
      </dgm:t>
    </dgm:pt>
    <dgm:pt modelId="{BA22B472-D953-4EBF-A6C3-8592BA8BFA98}" type="pres">
      <dgm:prSet presAssocID="{5C79A3FF-963B-497F-B67F-05304A5DF088}" presName="tx1" presStyleLbl="revTx" presStyleIdx="9" presStyleCnt="10"/>
      <dgm:spPr/>
      <dgm:t>
        <a:bodyPr/>
        <a:lstStyle/>
        <a:p>
          <a:endParaRPr lang="en-US"/>
        </a:p>
      </dgm:t>
    </dgm:pt>
    <dgm:pt modelId="{A438204E-C5CF-4C30-899D-ED40F377C673}" type="pres">
      <dgm:prSet presAssocID="{5C79A3FF-963B-497F-B67F-05304A5DF088}" presName="vert1" presStyleCnt="0"/>
      <dgm:spPr/>
      <dgm:t>
        <a:bodyPr/>
        <a:lstStyle/>
        <a:p>
          <a:endParaRPr lang="en-US"/>
        </a:p>
      </dgm:t>
    </dgm:pt>
  </dgm:ptLst>
  <dgm:cxnLst>
    <dgm:cxn modelId="{780E7641-06FE-405B-A8E1-B8179FD8A153}" srcId="{324E2071-9CB9-4D4C-81AA-A96AC79AD6FE}" destId="{5C79A3FF-963B-497F-B67F-05304A5DF088}" srcOrd="9" destOrd="0" parTransId="{CD5FACB6-EB05-49E4-8DAE-DEC7B0156191}" sibTransId="{9C9087FA-29A9-4951-AA46-76954D293A3D}"/>
    <dgm:cxn modelId="{3E94A3F1-C8E5-4040-85A6-2867DC2ED39B}" srcId="{324E2071-9CB9-4D4C-81AA-A96AC79AD6FE}" destId="{573E95FD-0A87-4551-84C6-C6C38EB0EC01}" srcOrd="4" destOrd="0" parTransId="{419300B2-4423-4562-B83C-5E29057F4009}" sibTransId="{5926A2F8-D7BB-4F77-989F-2FA9BC28E05B}"/>
    <dgm:cxn modelId="{B51656F0-9C39-4784-AC1B-CC9A41FF1262}" type="presOf" srcId="{C75D459D-2696-4DEC-B0EC-6856C4EFAB30}" destId="{3F852636-87E9-4A71-9567-8F44F63AF975}" srcOrd="0" destOrd="0" presId="urn:microsoft.com/office/officeart/2008/layout/LinedList"/>
    <dgm:cxn modelId="{D47D8D1F-2B78-44D2-B1B1-778017550E9B}" type="presOf" srcId="{C6F3A727-C498-44C1-86D4-186546B4DBC9}" destId="{FC2FF21A-3D02-490D-8774-7804BB1569BF}" srcOrd="0" destOrd="0" presId="urn:microsoft.com/office/officeart/2008/layout/LinedList"/>
    <dgm:cxn modelId="{E90DF9BA-C6E4-49A6-A84C-1810C847CF63}" srcId="{324E2071-9CB9-4D4C-81AA-A96AC79AD6FE}" destId="{B5E77FB9-3682-48D5-A1B2-2C91FB86B194}" srcOrd="3" destOrd="0" parTransId="{5D3D9ACF-B554-418A-84B3-AE801AB05477}" sibTransId="{DB4D8ADA-69E9-4268-99DF-75F58FFA566F}"/>
    <dgm:cxn modelId="{1E9D4873-95F5-48AE-80C3-CF24B80B505D}" type="presOf" srcId="{D95E46BC-AC4C-4CC9-8E3E-5A0F10C3C1F1}" destId="{139E977E-AEBA-40AC-9725-1011C6942257}" srcOrd="0" destOrd="0" presId="urn:microsoft.com/office/officeart/2008/layout/LinedList"/>
    <dgm:cxn modelId="{C544184B-7D26-4481-B3FD-704B76A3D4AA}" srcId="{324E2071-9CB9-4D4C-81AA-A96AC79AD6FE}" destId="{0025F200-2C0F-4ADC-8741-7B9B35C42179}" srcOrd="2" destOrd="0" parTransId="{3A17E817-028A-4397-A74C-D610D98EFD68}" sibTransId="{B3158486-8B2B-488B-B0F1-F7FB13F880F7}"/>
    <dgm:cxn modelId="{FC5D97E1-0C36-4FC8-84E0-D0F331736203}" type="presOf" srcId="{573E95FD-0A87-4551-84C6-C6C38EB0EC01}" destId="{D17FDE1A-0B63-4E21-A3EA-6060D0656B94}" srcOrd="0" destOrd="0" presId="urn:microsoft.com/office/officeart/2008/layout/LinedList"/>
    <dgm:cxn modelId="{80F889F2-F3FA-4BA6-92FE-421D059B33C3}" srcId="{324E2071-9CB9-4D4C-81AA-A96AC79AD6FE}" destId="{D95E46BC-AC4C-4CC9-8E3E-5A0F10C3C1F1}" srcOrd="7" destOrd="0" parTransId="{20B745A5-E38F-4424-9953-DCCFD9DB4BEA}" sibTransId="{040B1C86-515B-4D8A-BD04-C6F50307AFD5}"/>
    <dgm:cxn modelId="{657DDC63-EE21-470B-A88B-6255D3841BCE}" type="presOf" srcId="{5F990B38-EB48-49F3-8924-802463958211}" destId="{78F616B6-E8FE-4582-8296-9E0D88026C16}" srcOrd="0" destOrd="0" presId="urn:microsoft.com/office/officeart/2008/layout/LinedList"/>
    <dgm:cxn modelId="{B0C34EA3-52AF-4E53-84A4-069C0406F515}" type="presOf" srcId="{02E0CEC7-1259-4E67-8257-6427D2A13B8C}" destId="{37F38057-7203-4BD4-A2E1-F4F4569F8CAB}" srcOrd="0" destOrd="0" presId="urn:microsoft.com/office/officeart/2008/layout/LinedList"/>
    <dgm:cxn modelId="{D2C5FC4D-63A3-4864-AAD6-732DEA19545C}" type="presOf" srcId="{324E2071-9CB9-4D4C-81AA-A96AC79AD6FE}" destId="{730224CF-48A7-46B7-8B32-37EF9B7C7F13}" srcOrd="0" destOrd="0" presId="urn:microsoft.com/office/officeart/2008/layout/LinedList"/>
    <dgm:cxn modelId="{93E541F9-7F6B-423F-A053-DCBCF1C7DDC9}" type="presOf" srcId="{FE37606F-311F-489E-B88C-03E678E1A9A6}" destId="{19C5FAFD-6688-4048-956F-B595FBD32FA6}" srcOrd="0" destOrd="0" presId="urn:microsoft.com/office/officeart/2008/layout/LinedList"/>
    <dgm:cxn modelId="{E4DBCDD4-CAAB-45ED-8642-0D1F40C96906}" type="presOf" srcId="{B5E77FB9-3682-48D5-A1B2-2C91FB86B194}" destId="{1ED7AD6E-7F74-4B20-B46E-53078DD31DEB}" srcOrd="0" destOrd="0" presId="urn:microsoft.com/office/officeart/2008/layout/LinedList"/>
    <dgm:cxn modelId="{D072D7C4-C5F6-41B9-839D-C78BFF41CA75}" type="presOf" srcId="{5C79A3FF-963B-497F-B67F-05304A5DF088}" destId="{BA22B472-D953-4EBF-A6C3-8592BA8BFA98}" srcOrd="0" destOrd="0" presId="urn:microsoft.com/office/officeart/2008/layout/LinedList"/>
    <dgm:cxn modelId="{7AB7FEB1-38A3-4D7A-B7D8-D93B983D9C97}" srcId="{324E2071-9CB9-4D4C-81AA-A96AC79AD6FE}" destId="{02E0CEC7-1259-4E67-8257-6427D2A13B8C}" srcOrd="6" destOrd="0" parTransId="{E5EEC03B-444C-47C4-8155-457E0CDB4A81}" sibTransId="{FE17D18C-88EB-4E1F-8C81-BB03F5C7BCDB}"/>
    <dgm:cxn modelId="{B33C8025-1D96-4662-8AD8-F586AA429C2C}" srcId="{324E2071-9CB9-4D4C-81AA-A96AC79AD6FE}" destId="{C6F3A727-C498-44C1-86D4-186546B4DBC9}" srcOrd="5" destOrd="0" parTransId="{EA39146C-214F-45B9-9B2D-0CF779E68065}" sibTransId="{890023DA-7532-4144-88FE-E338195F61F5}"/>
    <dgm:cxn modelId="{F77151E9-013F-4574-B197-C5C138D5A40E}" srcId="{324E2071-9CB9-4D4C-81AA-A96AC79AD6FE}" destId="{FE37606F-311F-489E-B88C-03E678E1A9A6}" srcOrd="8" destOrd="0" parTransId="{15B0984A-FC6A-4D5E-BE52-F9B600C0861E}" sibTransId="{C60D68CF-B20D-4C51-8127-A309FD2D9003}"/>
    <dgm:cxn modelId="{B0E1F9CB-09C0-4605-B8C0-FB56AAF24097}" type="presOf" srcId="{0025F200-2C0F-4ADC-8741-7B9B35C42179}" destId="{E661F42B-549A-470A-82AD-92F6D805300A}" srcOrd="0" destOrd="0" presId="urn:microsoft.com/office/officeart/2008/layout/LinedList"/>
    <dgm:cxn modelId="{3562795A-F73C-4326-AB69-2B809A890DC5}" srcId="{324E2071-9CB9-4D4C-81AA-A96AC79AD6FE}" destId="{5F990B38-EB48-49F3-8924-802463958211}" srcOrd="1" destOrd="0" parTransId="{AE14DBAB-2829-4E30-9D3A-1F0BDF3E135A}" sibTransId="{7B01FEF3-A5B2-40D8-BFCF-114D2E5A592F}"/>
    <dgm:cxn modelId="{5051E2A6-3524-468C-B7D2-2439E0FB8CBF}" srcId="{324E2071-9CB9-4D4C-81AA-A96AC79AD6FE}" destId="{C75D459D-2696-4DEC-B0EC-6856C4EFAB30}" srcOrd="0" destOrd="0" parTransId="{E174635F-451B-4BE9-BE64-854D8122D523}" sibTransId="{2B702C49-AF34-462C-A0FD-39F25E21A11C}"/>
    <dgm:cxn modelId="{98097039-432A-4279-8F40-643510EE8C36}" type="presParOf" srcId="{730224CF-48A7-46B7-8B32-37EF9B7C7F13}" destId="{048A7771-D435-4450-8727-520F5BC6D5A1}" srcOrd="0" destOrd="0" presId="urn:microsoft.com/office/officeart/2008/layout/LinedList"/>
    <dgm:cxn modelId="{1F6F668F-C232-4B7E-87DB-442E14D00079}" type="presParOf" srcId="{730224CF-48A7-46B7-8B32-37EF9B7C7F13}" destId="{DB18F9D2-024E-4CF1-BFC7-66CA31E0DB8F}" srcOrd="1" destOrd="0" presId="urn:microsoft.com/office/officeart/2008/layout/LinedList"/>
    <dgm:cxn modelId="{073A60B9-2911-4D9E-800D-85F41F80D1C6}" type="presParOf" srcId="{DB18F9D2-024E-4CF1-BFC7-66CA31E0DB8F}" destId="{3F852636-87E9-4A71-9567-8F44F63AF975}" srcOrd="0" destOrd="0" presId="urn:microsoft.com/office/officeart/2008/layout/LinedList"/>
    <dgm:cxn modelId="{E4E6E298-05F2-4524-8C4C-D4B0B8BFC612}" type="presParOf" srcId="{DB18F9D2-024E-4CF1-BFC7-66CA31E0DB8F}" destId="{607D5602-CB86-4DB5-917B-656A17D1D267}" srcOrd="1" destOrd="0" presId="urn:microsoft.com/office/officeart/2008/layout/LinedList"/>
    <dgm:cxn modelId="{CDAC2EF4-D3BE-4918-AD33-42C5B581B8DB}" type="presParOf" srcId="{730224CF-48A7-46B7-8B32-37EF9B7C7F13}" destId="{82A2F310-2C47-4CAD-9ADE-EA4DA88DDC4D}" srcOrd="2" destOrd="0" presId="urn:microsoft.com/office/officeart/2008/layout/LinedList"/>
    <dgm:cxn modelId="{56F63D6E-996E-40AB-95A4-6AF2EF0D230E}" type="presParOf" srcId="{730224CF-48A7-46B7-8B32-37EF9B7C7F13}" destId="{7300821A-D0D8-480D-B084-D5C536F01D56}" srcOrd="3" destOrd="0" presId="urn:microsoft.com/office/officeart/2008/layout/LinedList"/>
    <dgm:cxn modelId="{A768195B-FFCA-4DFB-B62F-E2205E0F418B}" type="presParOf" srcId="{7300821A-D0D8-480D-B084-D5C536F01D56}" destId="{78F616B6-E8FE-4582-8296-9E0D88026C16}" srcOrd="0" destOrd="0" presId="urn:microsoft.com/office/officeart/2008/layout/LinedList"/>
    <dgm:cxn modelId="{4D51FE25-A377-46D5-AFC6-3503AC993921}" type="presParOf" srcId="{7300821A-D0D8-480D-B084-D5C536F01D56}" destId="{A4E0C31A-B85D-425F-A354-29BB698E0354}" srcOrd="1" destOrd="0" presId="urn:microsoft.com/office/officeart/2008/layout/LinedList"/>
    <dgm:cxn modelId="{F292C39C-1C04-40AD-A9DC-9529A753BAA4}" type="presParOf" srcId="{730224CF-48A7-46B7-8B32-37EF9B7C7F13}" destId="{76753BBC-8E14-408A-B681-B94049D93CFD}" srcOrd="4" destOrd="0" presId="urn:microsoft.com/office/officeart/2008/layout/LinedList"/>
    <dgm:cxn modelId="{88BED8CD-8E17-43BF-A05F-B21A3D58B636}" type="presParOf" srcId="{730224CF-48A7-46B7-8B32-37EF9B7C7F13}" destId="{B4C183C0-E70F-439C-9454-D78A65E8784B}" srcOrd="5" destOrd="0" presId="urn:microsoft.com/office/officeart/2008/layout/LinedList"/>
    <dgm:cxn modelId="{43BE02F5-0DAD-4E5C-BCFC-FAF789AAD3EB}" type="presParOf" srcId="{B4C183C0-E70F-439C-9454-D78A65E8784B}" destId="{E661F42B-549A-470A-82AD-92F6D805300A}" srcOrd="0" destOrd="0" presId="urn:microsoft.com/office/officeart/2008/layout/LinedList"/>
    <dgm:cxn modelId="{5E6AF1B2-6EF0-4B36-B270-A239B3BFD751}" type="presParOf" srcId="{B4C183C0-E70F-439C-9454-D78A65E8784B}" destId="{3839137D-AD8D-4455-BEFF-65BE8AD9E1CC}" srcOrd="1" destOrd="0" presId="urn:microsoft.com/office/officeart/2008/layout/LinedList"/>
    <dgm:cxn modelId="{FA50DA41-C723-4EC6-9604-D4D461F4868F}" type="presParOf" srcId="{730224CF-48A7-46B7-8B32-37EF9B7C7F13}" destId="{CEF20DAE-5E8C-4937-A612-B45E1231E062}" srcOrd="6" destOrd="0" presId="urn:microsoft.com/office/officeart/2008/layout/LinedList"/>
    <dgm:cxn modelId="{CEA01B3B-B405-43C8-A44A-7233B4BB4FB9}" type="presParOf" srcId="{730224CF-48A7-46B7-8B32-37EF9B7C7F13}" destId="{82383850-95C6-4406-A54E-7E714F5BFB4B}" srcOrd="7" destOrd="0" presId="urn:microsoft.com/office/officeart/2008/layout/LinedList"/>
    <dgm:cxn modelId="{B0B61688-916D-41FD-9B9E-017B510C2567}" type="presParOf" srcId="{82383850-95C6-4406-A54E-7E714F5BFB4B}" destId="{1ED7AD6E-7F74-4B20-B46E-53078DD31DEB}" srcOrd="0" destOrd="0" presId="urn:microsoft.com/office/officeart/2008/layout/LinedList"/>
    <dgm:cxn modelId="{A37DCEA2-4D65-4765-B263-163A847B1601}" type="presParOf" srcId="{82383850-95C6-4406-A54E-7E714F5BFB4B}" destId="{68262726-C784-4687-9552-6C203171EE7D}" srcOrd="1" destOrd="0" presId="urn:microsoft.com/office/officeart/2008/layout/LinedList"/>
    <dgm:cxn modelId="{407CA7BB-2740-455A-9CFD-A9DBE81A1EE2}" type="presParOf" srcId="{730224CF-48A7-46B7-8B32-37EF9B7C7F13}" destId="{03ECB61C-23EF-4C21-8909-4F991C96C03B}" srcOrd="8" destOrd="0" presId="urn:microsoft.com/office/officeart/2008/layout/LinedList"/>
    <dgm:cxn modelId="{A0AC1F7A-589C-4709-8486-EB0EA2517813}" type="presParOf" srcId="{730224CF-48A7-46B7-8B32-37EF9B7C7F13}" destId="{81D8806B-08BD-4C5C-AA68-7FA742DAA947}" srcOrd="9" destOrd="0" presId="urn:microsoft.com/office/officeart/2008/layout/LinedList"/>
    <dgm:cxn modelId="{59921132-30B0-429F-881F-E9B8E68347E3}" type="presParOf" srcId="{81D8806B-08BD-4C5C-AA68-7FA742DAA947}" destId="{D17FDE1A-0B63-4E21-A3EA-6060D0656B94}" srcOrd="0" destOrd="0" presId="urn:microsoft.com/office/officeart/2008/layout/LinedList"/>
    <dgm:cxn modelId="{97DBE91A-E220-47A1-851D-3FA03936E6F1}" type="presParOf" srcId="{81D8806B-08BD-4C5C-AA68-7FA742DAA947}" destId="{7E8C045F-CBD8-469A-94B1-4F1C219866AE}" srcOrd="1" destOrd="0" presId="urn:microsoft.com/office/officeart/2008/layout/LinedList"/>
    <dgm:cxn modelId="{7352E872-3565-40D7-B5FA-7F2FDA9C2DE7}" type="presParOf" srcId="{730224CF-48A7-46B7-8B32-37EF9B7C7F13}" destId="{4880F5DA-2C7F-4E35-A4C0-3F9C0F31FB56}" srcOrd="10" destOrd="0" presId="urn:microsoft.com/office/officeart/2008/layout/LinedList"/>
    <dgm:cxn modelId="{4FFE0E5B-4A55-42E3-8F8A-C79B40F04883}" type="presParOf" srcId="{730224CF-48A7-46B7-8B32-37EF9B7C7F13}" destId="{620E16A8-3EFC-4F6B-A481-ABD394569689}" srcOrd="11" destOrd="0" presId="urn:microsoft.com/office/officeart/2008/layout/LinedList"/>
    <dgm:cxn modelId="{321A9158-AB4C-48DA-85E8-881A83BEEBB8}" type="presParOf" srcId="{620E16A8-3EFC-4F6B-A481-ABD394569689}" destId="{FC2FF21A-3D02-490D-8774-7804BB1569BF}" srcOrd="0" destOrd="0" presId="urn:microsoft.com/office/officeart/2008/layout/LinedList"/>
    <dgm:cxn modelId="{7661BB76-B83F-4533-BBD7-3754F2EE13E6}" type="presParOf" srcId="{620E16A8-3EFC-4F6B-A481-ABD394569689}" destId="{F3C4A37F-B93E-4AE3-99F4-2717B3382A31}" srcOrd="1" destOrd="0" presId="urn:microsoft.com/office/officeart/2008/layout/LinedList"/>
    <dgm:cxn modelId="{8DDB3CBB-0690-4893-A87A-45BAB3973A1E}" type="presParOf" srcId="{730224CF-48A7-46B7-8B32-37EF9B7C7F13}" destId="{A56B56D6-D567-4E66-8BAD-B95A3FBB1270}" srcOrd="12" destOrd="0" presId="urn:microsoft.com/office/officeart/2008/layout/LinedList"/>
    <dgm:cxn modelId="{5EE76173-7375-4418-B8CB-D390BD8E86BD}" type="presParOf" srcId="{730224CF-48A7-46B7-8B32-37EF9B7C7F13}" destId="{94EAA505-504C-4DFF-9946-D43AD76572F2}" srcOrd="13" destOrd="0" presId="urn:microsoft.com/office/officeart/2008/layout/LinedList"/>
    <dgm:cxn modelId="{6D6C5F31-B6D3-4DDE-AD01-8F73F764DD80}" type="presParOf" srcId="{94EAA505-504C-4DFF-9946-D43AD76572F2}" destId="{37F38057-7203-4BD4-A2E1-F4F4569F8CAB}" srcOrd="0" destOrd="0" presId="urn:microsoft.com/office/officeart/2008/layout/LinedList"/>
    <dgm:cxn modelId="{E95D61B7-45C3-42D1-AEA1-69FDBA9C6081}" type="presParOf" srcId="{94EAA505-504C-4DFF-9946-D43AD76572F2}" destId="{300FFB98-77CB-4167-9010-F3D1FA30C073}" srcOrd="1" destOrd="0" presId="urn:microsoft.com/office/officeart/2008/layout/LinedList"/>
    <dgm:cxn modelId="{430CCE15-A510-4F2A-AA43-1896296DC46C}" type="presParOf" srcId="{730224CF-48A7-46B7-8B32-37EF9B7C7F13}" destId="{1BEC2049-8420-4172-AF66-2BC3440709BD}" srcOrd="14" destOrd="0" presId="urn:microsoft.com/office/officeart/2008/layout/LinedList"/>
    <dgm:cxn modelId="{D1DFD5CA-E24C-4206-BF8E-1EE1841A4ECD}" type="presParOf" srcId="{730224CF-48A7-46B7-8B32-37EF9B7C7F13}" destId="{E1CE3E28-24A3-47AD-A6D3-D723A8063578}" srcOrd="15" destOrd="0" presId="urn:microsoft.com/office/officeart/2008/layout/LinedList"/>
    <dgm:cxn modelId="{C72290E8-DC27-499A-85C2-8852AF2F9DC1}" type="presParOf" srcId="{E1CE3E28-24A3-47AD-A6D3-D723A8063578}" destId="{139E977E-AEBA-40AC-9725-1011C6942257}" srcOrd="0" destOrd="0" presId="urn:microsoft.com/office/officeart/2008/layout/LinedList"/>
    <dgm:cxn modelId="{7CCA187B-2E6F-4995-997F-CBE61EB74FA8}" type="presParOf" srcId="{E1CE3E28-24A3-47AD-A6D3-D723A8063578}" destId="{73849260-35CF-4772-BF5A-693B5D3252F8}" srcOrd="1" destOrd="0" presId="urn:microsoft.com/office/officeart/2008/layout/LinedList"/>
    <dgm:cxn modelId="{8C041416-E73B-430D-BDA0-5D6FC6ECBF1D}" type="presParOf" srcId="{730224CF-48A7-46B7-8B32-37EF9B7C7F13}" destId="{BDDA0EEE-1BC1-4B96-B433-352C395B3988}" srcOrd="16" destOrd="0" presId="urn:microsoft.com/office/officeart/2008/layout/LinedList"/>
    <dgm:cxn modelId="{6F543011-3292-4DF3-9FD1-8256FE505F42}" type="presParOf" srcId="{730224CF-48A7-46B7-8B32-37EF9B7C7F13}" destId="{4BC70876-6917-4E9B-AC82-779CB3B2A96F}" srcOrd="17" destOrd="0" presId="urn:microsoft.com/office/officeart/2008/layout/LinedList"/>
    <dgm:cxn modelId="{A3AA0FFA-9D50-4FB0-BD8A-5F77BF77B4CC}" type="presParOf" srcId="{4BC70876-6917-4E9B-AC82-779CB3B2A96F}" destId="{19C5FAFD-6688-4048-956F-B595FBD32FA6}" srcOrd="0" destOrd="0" presId="urn:microsoft.com/office/officeart/2008/layout/LinedList"/>
    <dgm:cxn modelId="{B80B6996-D33D-4B6F-B0AD-5AC8791F7CC8}" type="presParOf" srcId="{4BC70876-6917-4E9B-AC82-779CB3B2A96F}" destId="{8EC9CDC4-A311-443F-9FD3-ED7FA8F53EB8}" srcOrd="1" destOrd="0" presId="urn:microsoft.com/office/officeart/2008/layout/LinedList"/>
    <dgm:cxn modelId="{B6E38379-50BE-4E19-BE4B-11B31759ED7A}" type="presParOf" srcId="{730224CF-48A7-46B7-8B32-37EF9B7C7F13}" destId="{A0782CCF-AAC7-4D78-852D-C91E9B3B7286}" srcOrd="18" destOrd="0" presId="urn:microsoft.com/office/officeart/2008/layout/LinedList"/>
    <dgm:cxn modelId="{C9F21044-BF0D-4512-97EB-CEBA2C84A86D}" type="presParOf" srcId="{730224CF-48A7-46B7-8B32-37EF9B7C7F13}" destId="{1DB1A85B-37F7-411B-819E-DA9C6A97C2CA}" srcOrd="19" destOrd="0" presId="urn:microsoft.com/office/officeart/2008/layout/LinedList"/>
    <dgm:cxn modelId="{743955C4-E8B6-418A-90B8-EAC5B3649427}" type="presParOf" srcId="{1DB1A85B-37F7-411B-819E-DA9C6A97C2CA}" destId="{BA22B472-D953-4EBF-A6C3-8592BA8BFA98}" srcOrd="0" destOrd="0" presId="urn:microsoft.com/office/officeart/2008/layout/LinedList"/>
    <dgm:cxn modelId="{79F86B38-8050-4DD5-9E15-4B973F032BF6}" type="presParOf" srcId="{1DB1A85B-37F7-411B-819E-DA9C6A97C2CA}" destId="{A438204E-C5CF-4C30-899D-ED40F377C673}"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6D45B4-C651-4D2A-8BD9-8DB0F9226146}" type="doc">
      <dgm:prSet loTypeId="urn:microsoft.com/office/officeart/2008/layout/LinedList" loCatId="list" qsTypeId="urn:microsoft.com/office/officeart/2005/8/quickstyle/simple1" qsCatId="simple" csTypeId="urn:microsoft.com/office/officeart/2005/8/colors/accent1_1" csCatId="accent1" phldr="1"/>
      <dgm:spPr/>
      <dgm:t>
        <a:bodyPr/>
        <a:lstStyle/>
        <a:p>
          <a:endParaRPr lang="en-US"/>
        </a:p>
      </dgm:t>
    </dgm:pt>
    <dgm:pt modelId="{A30EEA85-8372-42D5-9B4E-1CAB032B649C}">
      <dgm:prSet/>
      <dgm:spPr/>
      <dgm:t>
        <a:bodyPr/>
        <a:lstStyle/>
        <a:p>
          <a:pPr rtl="0"/>
          <a:r>
            <a:rPr lang="en-US" smtClean="0"/>
            <a:t>Nancy Reinsmoen, Ph.D, D(ABHI) 	</a:t>
          </a:r>
          <a:endParaRPr lang="en-US"/>
        </a:p>
      </dgm:t>
    </dgm:pt>
    <dgm:pt modelId="{9063919F-F8F7-4B0F-B6F0-D30F18A2C490}" type="parTrans" cxnId="{4EF017AA-986D-40B2-9E19-398ACCD7AAAA}">
      <dgm:prSet/>
      <dgm:spPr/>
      <dgm:t>
        <a:bodyPr/>
        <a:lstStyle/>
        <a:p>
          <a:endParaRPr lang="en-US"/>
        </a:p>
      </dgm:t>
    </dgm:pt>
    <dgm:pt modelId="{05A4C35E-71E6-4CA2-A257-17576CB63A4F}" type="sibTrans" cxnId="{4EF017AA-986D-40B2-9E19-398ACCD7AAAA}">
      <dgm:prSet/>
      <dgm:spPr/>
      <dgm:t>
        <a:bodyPr/>
        <a:lstStyle/>
        <a:p>
          <a:endParaRPr lang="en-US"/>
        </a:p>
      </dgm:t>
    </dgm:pt>
    <dgm:pt modelId="{C8C1FDD4-BBB2-43F9-B73F-7B4E0CBCBF86}">
      <dgm:prSet/>
      <dgm:spPr/>
      <dgm:t>
        <a:bodyPr/>
        <a:lstStyle/>
        <a:p>
          <a:pPr rtl="0"/>
          <a:r>
            <a:rPr lang="en-US" smtClean="0"/>
            <a:t>Pat McDonough, RN, CPTC, CCTC</a:t>
          </a:r>
          <a:endParaRPr lang="en-US"/>
        </a:p>
      </dgm:t>
    </dgm:pt>
    <dgm:pt modelId="{FE48B483-D0EC-4FF2-9883-1BAB64161D71}" type="parTrans" cxnId="{CC864466-739E-4427-95F6-61D9A7CB7D1E}">
      <dgm:prSet/>
      <dgm:spPr/>
      <dgm:t>
        <a:bodyPr/>
        <a:lstStyle/>
        <a:p>
          <a:endParaRPr lang="en-US"/>
        </a:p>
      </dgm:t>
    </dgm:pt>
    <dgm:pt modelId="{D09843CE-C7D9-4686-BD4C-F3540B8542A1}" type="sibTrans" cxnId="{CC864466-739E-4427-95F6-61D9A7CB7D1E}">
      <dgm:prSet/>
      <dgm:spPr/>
      <dgm:t>
        <a:bodyPr/>
        <a:lstStyle/>
        <a:p>
          <a:endParaRPr lang="en-US"/>
        </a:p>
      </dgm:t>
    </dgm:pt>
    <dgm:pt modelId="{AA057D1B-3B0B-43BD-A2E7-E968011F50C2}">
      <dgm:prSet/>
      <dgm:spPr/>
      <dgm:t>
        <a:bodyPr/>
        <a:lstStyle/>
        <a:p>
          <a:pPr rtl="0"/>
          <a:r>
            <a:rPr lang="en-US" dirty="0" smtClean="0"/>
            <a:t>Michael Rees, MD, Ph.D 	</a:t>
          </a:r>
          <a:endParaRPr lang="en-US" dirty="0"/>
        </a:p>
      </dgm:t>
    </dgm:pt>
    <dgm:pt modelId="{5D56094D-8053-4E29-A620-FF30BAECA25B}" type="parTrans" cxnId="{8AA002A5-0D0B-44EE-A830-548064C568F2}">
      <dgm:prSet/>
      <dgm:spPr/>
      <dgm:t>
        <a:bodyPr/>
        <a:lstStyle/>
        <a:p>
          <a:endParaRPr lang="en-US"/>
        </a:p>
      </dgm:t>
    </dgm:pt>
    <dgm:pt modelId="{DE5945E6-FDC3-4746-9815-6F98A151B505}" type="sibTrans" cxnId="{8AA002A5-0D0B-44EE-A830-548064C568F2}">
      <dgm:prSet/>
      <dgm:spPr/>
      <dgm:t>
        <a:bodyPr/>
        <a:lstStyle/>
        <a:p>
          <a:endParaRPr lang="en-US"/>
        </a:p>
      </dgm:t>
    </dgm:pt>
    <dgm:pt modelId="{44225F3A-A30E-4E9D-8FE3-3152636F484A}">
      <dgm:prSet/>
      <dgm:spPr/>
      <dgm:t>
        <a:bodyPr/>
        <a:lstStyle/>
        <a:p>
          <a:pPr rtl="0"/>
          <a:r>
            <a:rPr lang="en-US" smtClean="0"/>
            <a:t>Mike Gallichio, MD 	</a:t>
          </a:r>
          <a:endParaRPr lang="en-US"/>
        </a:p>
      </dgm:t>
    </dgm:pt>
    <dgm:pt modelId="{DB108204-A307-43F2-A961-76080F2D89C7}" type="parTrans" cxnId="{4DDCE7FF-7BCA-4DDE-9805-932BAAEB055A}">
      <dgm:prSet/>
      <dgm:spPr/>
      <dgm:t>
        <a:bodyPr/>
        <a:lstStyle/>
        <a:p>
          <a:endParaRPr lang="en-US"/>
        </a:p>
      </dgm:t>
    </dgm:pt>
    <dgm:pt modelId="{83909CF9-D00B-4B88-9E07-9DE6A30C3F5B}" type="sibTrans" cxnId="{4DDCE7FF-7BCA-4DDE-9805-932BAAEB055A}">
      <dgm:prSet/>
      <dgm:spPr/>
      <dgm:t>
        <a:bodyPr/>
        <a:lstStyle/>
        <a:p>
          <a:endParaRPr lang="en-US"/>
        </a:p>
      </dgm:t>
    </dgm:pt>
    <dgm:pt modelId="{B5DE0B20-275B-437D-8BEE-3917469ACF64}">
      <dgm:prSet/>
      <dgm:spPr/>
      <dgm:t>
        <a:bodyPr/>
        <a:lstStyle/>
        <a:p>
          <a:pPr rtl="0"/>
          <a:r>
            <a:rPr lang="en-US" smtClean="0"/>
            <a:t>Eric Gibney, MD 	</a:t>
          </a:r>
          <a:endParaRPr lang="en-US"/>
        </a:p>
      </dgm:t>
    </dgm:pt>
    <dgm:pt modelId="{E605047B-6B7F-4D4D-B60B-FFA05082589A}" type="parTrans" cxnId="{C137A1AC-9F42-4A2E-97E5-C2E6184101B0}">
      <dgm:prSet/>
      <dgm:spPr/>
      <dgm:t>
        <a:bodyPr/>
        <a:lstStyle/>
        <a:p>
          <a:endParaRPr lang="en-US"/>
        </a:p>
      </dgm:t>
    </dgm:pt>
    <dgm:pt modelId="{34C8FB8A-118D-4966-89D2-800B7416D8D0}" type="sibTrans" cxnId="{C137A1AC-9F42-4A2E-97E5-C2E6184101B0}">
      <dgm:prSet/>
      <dgm:spPr/>
      <dgm:t>
        <a:bodyPr/>
        <a:lstStyle/>
        <a:p>
          <a:endParaRPr lang="en-US"/>
        </a:p>
      </dgm:t>
    </dgm:pt>
    <dgm:pt modelId="{B5B4F9D4-4F1E-4CE6-960F-D6E0E97C08A9}">
      <dgm:prSet/>
      <dgm:spPr/>
      <dgm:t>
        <a:bodyPr/>
        <a:lstStyle/>
        <a:p>
          <a:pPr rtl="0"/>
          <a:r>
            <a:rPr lang="en-US" smtClean="0"/>
            <a:t>Alvin Roth, Ph.D </a:t>
          </a:r>
          <a:endParaRPr lang="en-US"/>
        </a:p>
      </dgm:t>
    </dgm:pt>
    <dgm:pt modelId="{D2723E6B-3A09-45A6-B3B3-195282E6B94B}" type="parTrans" cxnId="{3753C848-E740-4219-96DE-F105970694B6}">
      <dgm:prSet/>
      <dgm:spPr/>
      <dgm:t>
        <a:bodyPr/>
        <a:lstStyle/>
        <a:p>
          <a:endParaRPr lang="en-US"/>
        </a:p>
      </dgm:t>
    </dgm:pt>
    <dgm:pt modelId="{B3695941-CA6F-48BB-958B-36E434ADCA4F}" type="sibTrans" cxnId="{3753C848-E740-4219-96DE-F105970694B6}">
      <dgm:prSet/>
      <dgm:spPr/>
      <dgm:t>
        <a:bodyPr/>
        <a:lstStyle/>
        <a:p>
          <a:endParaRPr lang="en-US"/>
        </a:p>
      </dgm:t>
    </dgm:pt>
    <dgm:pt modelId="{220302EF-6F10-4E00-8F12-F437C2A8F04C}">
      <dgm:prSet/>
      <dgm:spPr/>
      <dgm:t>
        <a:bodyPr/>
        <a:lstStyle/>
        <a:p>
          <a:pPr rtl="0"/>
          <a:r>
            <a:rPr lang="en-US" i="0" dirty="0" smtClean="0"/>
            <a:t>Stuart </a:t>
          </a:r>
          <a:r>
            <a:rPr lang="en-US" i="0" dirty="0" err="1" smtClean="0"/>
            <a:t>Flechner</a:t>
          </a:r>
          <a:r>
            <a:rPr lang="en-US" i="0" dirty="0" smtClean="0"/>
            <a:t>, MD, JSWG Chair</a:t>
          </a:r>
          <a:r>
            <a:rPr lang="en-US" i="1" dirty="0" smtClean="0"/>
            <a:t> </a:t>
          </a:r>
          <a:endParaRPr lang="en-US" dirty="0"/>
        </a:p>
      </dgm:t>
    </dgm:pt>
    <dgm:pt modelId="{141FDF3A-029C-4DAC-87F5-F4C529232DD5}" type="parTrans" cxnId="{C53B1F76-1372-47C8-BF82-459806527CAB}">
      <dgm:prSet/>
      <dgm:spPr/>
      <dgm:t>
        <a:bodyPr/>
        <a:lstStyle/>
        <a:p>
          <a:endParaRPr lang="en-US"/>
        </a:p>
      </dgm:t>
    </dgm:pt>
    <dgm:pt modelId="{3516AFEA-D2EE-427C-9E91-EF18B77C9D32}" type="sibTrans" cxnId="{C53B1F76-1372-47C8-BF82-459806527CAB}">
      <dgm:prSet/>
      <dgm:spPr/>
      <dgm:t>
        <a:bodyPr/>
        <a:lstStyle/>
        <a:p>
          <a:endParaRPr lang="en-US"/>
        </a:p>
      </dgm:t>
    </dgm:pt>
    <dgm:pt modelId="{AA0D7467-891A-4E31-98EE-C42C5F7D6B19}">
      <dgm:prSet/>
      <dgm:spPr/>
      <dgm:t>
        <a:bodyPr/>
        <a:lstStyle/>
        <a:p>
          <a:pPr rtl="0"/>
          <a:r>
            <a:rPr lang="en-US" dirty="0" err="1" smtClean="0"/>
            <a:t>Sommer</a:t>
          </a:r>
          <a:r>
            <a:rPr lang="en-US" dirty="0" smtClean="0"/>
            <a:t> Gentry, Ph.D, TA 	</a:t>
          </a:r>
          <a:endParaRPr lang="en-US" dirty="0"/>
        </a:p>
      </dgm:t>
    </dgm:pt>
    <dgm:pt modelId="{DA2B0BFE-025A-4484-BCE9-5F8EB932C141}" type="parTrans" cxnId="{C249E245-0E13-4A2B-ABB2-C284C7A96299}">
      <dgm:prSet/>
      <dgm:spPr/>
      <dgm:t>
        <a:bodyPr/>
        <a:lstStyle/>
        <a:p>
          <a:endParaRPr lang="en-US"/>
        </a:p>
      </dgm:t>
    </dgm:pt>
    <dgm:pt modelId="{4F577C90-5721-43D2-B4F2-9D43463AE4AE}" type="sibTrans" cxnId="{C249E245-0E13-4A2B-ABB2-C284C7A96299}">
      <dgm:prSet/>
      <dgm:spPr/>
      <dgm:t>
        <a:bodyPr/>
        <a:lstStyle/>
        <a:p>
          <a:endParaRPr lang="en-US"/>
        </a:p>
      </dgm:t>
    </dgm:pt>
    <dgm:pt modelId="{601D1247-D5E2-4E49-AABE-4DD3E1CB6C55}">
      <dgm:prSet/>
      <dgm:spPr/>
      <dgm:t>
        <a:bodyPr/>
        <a:lstStyle/>
        <a:p>
          <a:pPr rtl="0"/>
          <a:r>
            <a:rPr lang="en-US" dirty="0" smtClean="0"/>
            <a:t>Tuomas Sandholm, Ph.D, TA</a:t>
          </a:r>
          <a:endParaRPr lang="en-US" dirty="0"/>
        </a:p>
      </dgm:t>
    </dgm:pt>
    <dgm:pt modelId="{AB3157E0-6934-40A5-9D01-595EF8150244}" type="parTrans" cxnId="{54EDD3A7-A55F-4ED0-91B3-442F217D3920}">
      <dgm:prSet/>
      <dgm:spPr/>
      <dgm:t>
        <a:bodyPr/>
        <a:lstStyle/>
        <a:p>
          <a:endParaRPr lang="en-US"/>
        </a:p>
      </dgm:t>
    </dgm:pt>
    <dgm:pt modelId="{EC2DDE56-D6C1-40B1-909C-48BF2BCC0190}" type="sibTrans" cxnId="{54EDD3A7-A55F-4ED0-91B3-442F217D3920}">
      <dgm:prSet/>
      <dgm:spPr/>
      <dgm:t>
        <a:bodyPr/>
        <a:lstStyle/>
        <a:p>
          <a:endParaRPr lang="en-US"/>
        </a:p>
      </dgm:t>
    </dgm:pt>
    <dgm:pt modelId="{D6ADEAD8-6D3F-41CD-A8EE-506B57EC04CF}">
      <dgm:prSet/>
      <dgm:spPr/>
      <dgm:t>
        <a:bodyPr/>
        <a:lstStyle/>
        <a:p>
          <a:pPr rtl="0"/>
          <a:r>
            <a:rPr lang="en-US" dirty="0" smtClean="0"/>
            <a:t>Itai Ashlagi, Ph.D, TA</a:t>
          </a:r>
          <a:endParaRPr lang="en-US" dirty="0"/>
        </a:p>
      </dgm:t>
    </dgm:pt>
    <dgm:pt modelId="{BB8766D9-58D1-43E2-BBD6-697799181844}" type="parTrans" cxnId="{E411326F-E670-4028-A188-333498588F48}">
      <dgm:prSet/>
      <dgm:spPr/>
      <dgm:t>
        <a:bodyPr/>
        <a:lstStyle/>
        <a:p>
          <a:endParaRPr lang="en-US"/>
        </a:p>
      </dgm:t>
    </dgm:pt>
    <dgm:pt modelId="{E6E02750-A5F3-4FA5-A885-B714A25A6FCB}" type="sibTrans" cxnId="{E411326F-E670-4028-A188-333498588F48}">
      <dgm:prSet/>
      <dgm:spPr/>
      <dgm:t>
        <a:bodyPr/>
        <a:lstStyle/>
        <a:p>
          <a:endParaRPr lang="en-US"/>
        </a:p>
      </dgm:t>
    </dgm:pt>
    <dgm:pt modelId="{0CC27728-E564-4241-A55B-5807AD0DF658}" type="pres">
      <dgm:prSet presAssocID="{356D45B4-C651-4D2A-8BD9-8DB0F9226146}" presName="vert0" presStyleCnt="0">
        <dgm:presLayoutVars>
          <dgm:dir/>
          <dgm:animOne val="branch"/>
          <dgm:animLvl val="lvl"/>
        </dgm:presLayoutVars>
      </dgm:prSet>
      <dgm:spPr/>
      <dgm:t>
        <a:bodyPr/>
        <a:lstStyle/>
        <a:p>
          <a:endParaRPr lang="en-US"/>
        </a:p>
      </dgm:t>
    </dgm:pt>
    <dgm:pt modelId="{A7B44C29-52DD-4A02-AB25-48CE1D18A26E}" type="pres">
      <dgm:prSet presAssocID="{A30EEA85-8372-42D5-9B4E-1CAB032B649C}" presName="thickLine" presStyleLbl="alignNode1" presStyleIdx="0" presStyleCnt="10" custLinFactNeighborY="1239"/>
      <dgm:spPr/>
      <dgm:t>
        <a:bodyPr/>
        <a:lstStyle/>
        <a:p>
          <a:endParaRPr lang="en-US"/>
        </a:p>
      </dgm:t>
    </dgm:pt>
    <dgm:pt modelId="{0135E546-77A9-421E-B7AB-89DD3F6D8079}" type="pres">
      <dgm:prSet presAssocID="{A30EEA85-8372-42D5-9B4E-1CAB032B649C}" presName="horz1" presStyleCnt="0"/>
      <dgm:spPr/>
      <dgm:t>
        <a:bodyPr/>
        <a:lstStyle/>
        <a:p>
          <a:endParaRPr lang="en-US"/>
        </a:p>
      </dgm:t>
    </dgm:pt>
    <dgm:pt modelId="{CDE3E00E-3ED4-4ED5-B05F-026672850BB6}" type="pres">
      <dgm:prSet presAssocID="{A30EEA85-8372-42D5-9B4E-1CAB032B649C}" presName="tx1" presStyleLbl="revTx" presStyleIdx="0" presStyleCnt="10" custLinFactNeighborY="-10651"/>
      <dgm:spPr/>
      <dgm:t>
        <a:bodyPr/>
        <a:lstStyle/>
        <a:p>
          <a:endParaRPr lang="en-US"/>
        </a:p>
      </dgm:t>
    </dgm:pt>
    <dgm:pt modelId="{B0D03EC6-E45C-49D8-92FB-1E437B031EF7}" type="pres">
      <dgm:prSet presAssocID="{A30EEA85-8372-42D5-9B4E-1CAB032B649C}" presName="vert1" presStyleCnt="0"/>
      <dgm:spPr/>
      <dgm:t>
        <a:bodyPr/>
        <a:lstStyle/>
        <a:p>
          <a:endParaRPr lang="en-US"/>
        </a:p>
      </dgm:t>
    </dgm:pt>
    <dgm:pt modelId="{24091BCF-3FC1-4C1B-8493-DE15680818A5}" type="pres">
      <dgm:prSet presAssocID="{C8C1FDD4-BBB2-43F9-B73F-7B4E0CBCBF86}" presName="thickLine" presStyleLbl="alignNode1" presStyleIdx="1" presStyleCnt="10" custLinFactNeighborY="-1313"/>
      <dgm:spPr/>
      <dgm:t>
        <a:bodyPr/>
        <a:lstStyle/>
        <a:p>
          <a:endParaRPr lang="en-US"/>
        </a:p>
      </dgm:t>
    </dgm:pt>
    <dgm:pt modelId="{F403C25C-997C-433A-AAB6-5E31823584E9}" type="pres">
      <dgm:prSet presAssocID="{C8C1FDD4-BBB2-43F9-B73F-7B4E0CBCBF86}" presName="horz1" presStyleCnt="0"/>
      <dgm:spPr/>
      <dgm:t>
        <a:bodyPr/>
        <a:lstStyle/>
        <a:p>
          <a:endParaRPr lang="en-US"/>
        </a:p>
      </dgm:t>
    </dgm:pt>
    <dgm:pt modelId="{A165B6EB-A5DB-4427-AAA2-18A834CF7A20}" type="pres">
      <dgm:prSet presAssocID="{C8C1FDD4-BBB2-43F9-B73F-7B4E0CBCBF86}" presName="tx1" presStyleLbl="revTx" presStyleIdx="1" presStyleCnt="10"/>
      <dgm:spPr/>
      <dgm:t>
        <a:bodyPr/>
        <a:lstStyle/>
        <a:p>
          <a:endParaRPr lang="en-US"/>
        </a:p>
      </dgm:t>
    </dgm:pt>
    <dgm:pt modelId="{F60B112B-44EF-420C-9797-7DDB14692196}" type="pres">
      <dgm:prSet presAssocID="{C8C1FDD4-BBB2-43F9-B73F-7B4E0CBCBF86}" presName="vert1" presStyleCnt="0"/>
      <dgm:spPr/>
      <dgm:t>
        <a:bodyPr/>
        <a:lstStyle/>
        <a:p>
          <a:endParaRPr lang="en-US"/>
        </a:p>
      </dgm:t>
    </dgm:pt>
    <dgm:pt modelId="{1D3FE9A7-C223-4854-B452-F6DF2BEB9A6A}" type="pres">
      <dgm:prSet presAssocID="{AA057D1B-3B0B-43BD-A2E7-E968011F50C2}" presName="thickLine" presStyleLbl="alignNode1" presStyleIdx="2" presStyleCnt="10" custLinFactNeighborY="-2518"/>
      <dgm:spPr/>
      <dgm:t>
        <a:bodyPr/>
        <a:lstStyle/>
        <a:p>
          <a:endParaRPr lang="en-US"/>
        </a:p>
      </dgm:t>
    </dgm:pt>
    <dgm:pt modelId="{59E2335F-AE52-4336-8E84-0B5BF0045749}" type="pres">
      <dgm:prSet presAssocID="{AA057D1B-3B0B-43BD-A2E7-E968011F50C2}" presName="horz1" presStyleCnt="0"/>
      <dgm:spPr/>
      <dgm:t>
        <a:bodyPr/>
        <a:lstStyle/>
        <a:p>
          <a:endParaRPr lang="en-US"/>
        </a:p>
      </dgm:t>
    </dgm:pt>
    <dgm:pt modelId="{FB412FB3-6A36-4401-8ECC-23241E48CBFC}" type="pres">
      <dgm:prSet presAssocID="{AA057D1B-3B0B-43BD-A2E7-E968011F50C2}" presName="tx1" presStyleLbl="revTx" presStyleIdx="2" presStyleCnt="10"/>
      <dgm:spPr/>
      <dgm:t>
        <a:bodyPr/>
        <a:lstStyle/>
        <a:p>
          <a:endParaRPr lang="en-US"/>
        </a:p>
      </dgm:t>
    </dgm:pt>
    <dgm:pt modelId="{759DA8AE-E88A-4964-8442-DC9DCF071BB9}" type="pres">
      <dgm:prSet presAssocID="{AA057D1B-3B0B-43BD-A2E7-E968011F50C2}" presName="vert1" presStyleCnt="0"/>
      <dgm:spPr/>
      <dgm:t>
        <a:bodyPr/>
        <a:lstStyle/>
        <a:p>
          <a:endParaRPr lang="en-US"/>
        </a:p>
      </dgm:t>
    </dgm:pt>
    <dgm:pt modelId="{D78332B5-E45F-46D9-AC53-12615D799293}" type="pres">
      <dgm:prSet presAssocID="{44225F3A-A30E-4E9D-8FE3-3152636F484A}" presName="thickLine" presStyleLbl="alignNode1" presStyleIdx="3" presStyleCnt="10" custLinFactNeighborY="-5871"/>
      <dgm:spPr/>
      <dgm:t>
        <a:bodyPr/>
        <a:lstStyle/>
        <a:p>
          <a:endParaRPr lang="en-US"/>
        </a:p>
      </dgm:t>
    </dgm:pt>
    <dgm:pt modelId="{402E74DE-C577-416C-9A0E-7FB6ED8FDD6C}" type="pres">
      <dgm:prSet presAssocID="{44225F3A-A30E-4E9D-8FE3-3152636F484A}" presName="horz1" presStyleCnt="0"/>
      <dgm:spPr/>
      <dgm:t>
        <a:bodyPr/>
        <a:lstStyle/>
        <a:p>
          <a:endParaRPr lang="en-US"/>
        </a:p>
      </dgm:t>
    </dgm:pt>
    <dgm:pt modelId="{B48CB784-06AB-4D7A-9FF3-ADF131DA47EA}" type="pres">
      <dgm:prSet presAssocID="{44225F3A-A30E-4E9D-8FE3-3152636F484A}" presName="tx1" presStyleLbl="revTx" presStyleIdx="3" presStyleCnt="10"/>
      <dgm:spPr/>
      <dgm:t>
        <a:bodyPr/>
        <a:lstStyle/>
        <a:p>
          <a:endParaRPr lang="en-US"/>
        </a:p>
      </dgm:t>
    </dgm:pt>
    <dgm:pt modelId="{83F2C337-61AD-4883-89C0-636F00D7D0E3}" type="pres">
      <dgm:prSet presAssocID="{44225F3A-A30E-4E9D-8FE3-3152636F484A}" presName="vert1" presStyleCnt="0"/>
      <dgm:spPr/>
      <dgm:t>
        <a:bodyPr/>
        <a:lstStyle/>
        <a:p>
          <a:endParaRPr lang="en-US"/>
        </a:p>
      </dgm:t>
    </dgm:pt>
    <dgm:pt modelId="{5D18CDF1-3BE5-4F18-83D9-7FCC2B9D6287}" type="pres">
      <dgm:prSet presAssocID="{B5DE0B20-275B-437D-8BEE-3917469ACF64}" presName="thickLine" presStyleLbl="alignNode1" presStyleIdx="4" presStyleCnt="10" custLinFactNeighborY="-8187"/>
      <dgm:spPr/>
      <dgm:t>
        <a:bodyPr/>
        <a:lstStyle/>
        <a:p>
          <a:endParaRPr lang="en-US"/>
        </a:p>
      </dgm:t>
    </dgm:pt>
    <dgm:pt modelId="{35EC07C4-83A1-409B-A732-0060058E6FED}" type="pres">
      <dgm:prSet presAssocID="{B5DE0B20-275B-437D-8BEE-3917469ACF64}" presName="horz1" presStyleCnt="0"/>
      <dgm:spPr/>
      <dgm:t>
        <a:bodyPr/>
        <a:lstStyle/>
        <a:p>
          <a:endParaRPr lang="en-US"/>
        </a:p>
      </dgm:t>
    </dgm:pt>
    <dgm:pt modelId="{8D001943-4ED8-485C-8B71-AF273E5236C5}" type="pres">
      <dgm:prSet presAssocID="{B5DE0B20-275B-437D-8BEE-3917469ACF64}" presName="tx1" presStyleLbl="revTx" presStyleIdx="4" presStyleCnt="10"/>
      <dgm:spPr/>
      <dgm:t>
        <a:bodyPr/>
        <a:lstStyle/>
        <a:p>
          <a:endParaRPr lang="en-US"/>
        </a:p>
      </dgm:t>
    </dgm:pt>
    <dgm:pt modelId="{9CC591B6-C87A-45C7-9AF3-930AFC451CD3}" type="pres">
      <dgm:prSet presAssocID="{B5DE0B20-275B-437D-8BEE-3917469ACF64}" presName="vert1" presStyleCnt="0"/>
      <dgm:spPr/>
      <dgm:t>
        <a:bodyPr/>
        <a:lstStyle/>
        <a:p>
          <a:endParaRPr lang="en-US"/>
        </a:p>
      </dgm:t>
    </dgm:pt>
    <dgm:pt modelId="{AEF78AF2-26A7-42E3-9EAD-26069A9B075D}" type="pres">
      <dgm:prSet presAssocID="{B5B4F9D4-4F1E-4CE6-960F-D6E0E97C08A9}" presName="thickLine" presStyleLbl="alignNode1" presStyleIdx="5" presStyleCnt="10" custLinFactNeighborY="-10029"/>
      <dgm:spPr/>
      <dgm:t>
        <a:bodyPr/>
        <a:lstStyle/>
        <a:p>
          <a:endParaRPr lang="en-US"/>
        </a:p>
      </dgm:t>
    </dgm:pt>
    <dgm:pt modelId="{B4233B63-4A52-420D-8249-A1306A5FFDB4}" type="pres">
      <dgm:prSet presAssocID="{B5B4F9D4-4F1E-4CE6-960F-D6E0E97C08A9}" presName="horz1" presStyleCnt="0"/>
      <dgm:spPr/>
      <dgm:t>
        <a:bodyPr/>
        <a:lstStyle/>
        <a:p>
          <a:endParaRPr lang="en-US"/>
        </a:p>
      </dgm:t>
    </dgm:pt>
    <dgm:pt modelId="{9C95E9F3-5413-4D20-9864-1385C8F51E3F}" type="pres">
      <dgm:prSet presAssocID="{B5B4F9D4-4F1E-4CE6-960F-D6E0E97C08A9}" presName="tx1" presStyleLbl="revTx" presStyleIdx="5" presStyleCnt="10"/>
      <dgm:spPr/>
      <dgm:t>
        <a:bodyPr/>
        <a:lstStyle/>
        <a:p>
          <a:endParaRPr lang="en-US"/>
        </a:p>
      </dgm:t>
    </dgm:pt>
    <dgm:pt modelId="{E331C8B0-6BFB-497F-91E7-48725379281D}" type="pres">
      <dgm:prSet presAssocID="{B5B4F9D4-4F1E-4CE6-960F-D6E0E97C08A9}" presName="vert1" presStyleCnt="0"/>
      <dgm:spPr/>
      <dgm:t>
        <a:bodyPr/>
        <a:lstStyle/>
        <a:p>
          <a:endParaRPr lang="en-US"/>
        </a:p>
      </dgm:t>
    </dgm:pt>
    <dgm:pt modelId="{3DC8FEA3-AB2E-4F65-9A16-53FFF052E3C8}" type="pres">
      <dgm:prSet presAssocID="{220302EF-6F10-4E00-8F12-F437C2A8F04C}" presName="thickLine" presStyleLbl="alignNode1" presStyleIdx="6" presStyleCnt="10" custLinFactNeighborY="-11580"/>
      <dgm:spPr/>
      <dgm:t>
        <a:bodyPr/>
        <a:lstStyle/>
        <a:p>
          <a:endParaRPr lang="en-US"/>
        </a:p>
      </dgm:t>
    </dgm:pt>
    <dgm:pt modelId="{B55CC6D0-0AE2-4948-BAB3-29B4F1948C3C}" type="pres">
      <dgm:prSet presAssocID="{220302EF-6F10-4E00-8F12-F437C2A8F04C}" presName="horz1" presStyleCnt="0"/>
      <dgm:spPr/>
      <dgm:t>
        <a:bodyPr/>
        <a:lstStyle/>
        <a:p>
          <a:endParaRPr lang="en-US"/>
        </a:p>
      </dgm:t>
    </dgm:pt>
    <dgm:pt modelId="{2CDF2F44-90DB-48CC-BC0C-968830004D8B}" type="pres">
      <dgm:prSet presAssocID="{220302EF-6F10-4E00-8F12-F437C2A8F04C}" presName="tx1" presStyleLbl="revTx" presStyleIdx="6" presStyleCnt="10"/>
      <dgm:spPr/>
      <dgm:t>
        <a:bodyPr/>
        <a:lstStyle/>
        <a:p>
          <a:endParaRPr lang="en-US"/>
        </a:p>
      </dgm:t>
    </dgm:pt>
    <dgm:pt modelId="{9EC2F1B9-8006-45B2-8B70-F6DAB4491967}" type="pres">
      <dgm:prSet presAssocID="{220302EF-6F10-4E00-8F12-F437C2A8F04C}" presName="vert1" presStyleCnt="0"/>
      <dgm:spPr/>
      <dgm:t>
        <a:bodyPr/>
        <a:lstStyle/>
        <a:p>
          <a:endParaRPr lang="en-US"/>
        </a:p>
      </dgm:t>
    </dgm:pt>
    <dgm:pt modelId="{DFFD1472-1076-46AD-B1F8-5347F044750D}" type="pres">
      <dgm:prSet presAssocID="{AA0D7467-891A-4E31-98EE-C42C5F7D6B19}" presName="thickLine" presStyleLbl="alignNode1" presStyleIdx="7" presStyleCnt="10" custLinFactNeighborY="-13694"/>
      <dgm:spPr/>
      <dgm:t>
        <a:bodyPr/>
        <a:lstStyle/>
        <a:p>
          <a:endParaRPr lang="en-US"/>
        </a:p>
      </dgm:t>
    </dgm:pt>
    <dgm:pt modelId="{59F36382-93BB-4D80-93D4-58B1A000EA44}" type="pres">
      <dgm:prSet presAssocID="{AA0D7467-891A-4E31-98EE-C42C5F7D6B19}" presName="horz1" presStyleCnt="0"/>
      <dgm:spPr/>
      <dgm:t>
        <a:bodyPr/>
        <a:lstStyle/>
        <a:p>
          <a:endParaRPr lang="en-US"/>
        </a:p>
      </dgm:t>
    </dgm:pt>
    <dgm:pt modelId="{6000162D-0FDE-4722-A4D3-097BBB2F683A}" type="pres">
      <dgm:prSet presAssocID="{AA0D7467-891A-4E31-98EE-C42C5F7D6B19}" presName="tx1" presStyleLbl="revTx" presStyleIdx="7" presStyleCnt="10"/>
      <dgm:spPr/>
      <dgm:t>
        <a:bodyPr/>
        <a:lstStyle/>
        <a:p>
          <a:endParaRPr lang="en-US"/>
        </a:p>
      </dgm:t>
    </dgm:pt>
    <dgm:pt modelId="{6B60A44B-9D2A-4986-91F7-16B283B030AD}" type="pres">
      <dgm:prSet presAssocID="{AA0D7467-891A-4E31-98EE-C42C5F7D6B19}" presName="vert1" presStyleCnt="0"/>
      <dgm:spPr/>
      <dgm:t>
        <a:bodyPr/>
        <a:lstStyle/>
        <a:p>
          <a:endParaRPr lang="en-US"/>
        </a:p>
      </dgm:t>
    </dgm:pt>
    <dgm:pt modelId="{62573447-0750-4CB2-AE67-215D13065955}" type="pres">
      <dgm:prSet presAssocID="{601D1247-D5E2-4E49-AABE-4DD3E1CB6C55}" presName="thickLine" presStyleLbl="alignNode1" presStyleIdx="8" presStyleCnt="10" custLinFactNeighborY="-15698"/>
      <dgm:spPr/>
      <dgm:t>
        <a:bodyPr/>
        <a:lstStyle/>
        <a:p>
          <a:endParaRPr lang="en-US"/>
        </a:p>
      </dgm:t>
    </dgm:pt>
    <dgm:pt modelId="{4976FF8B-FA2E-47D2-B722-1CAC9A491C34}" type="pres">
      <dgm:prSet presAssocID="{601D1247-D5E2-4E49-AABE-4DD3E1CB6C55}" presName="horz1" presStyleCnt="0"/>
      <dgm:spPr/>
      <dgm:t>
        <a:bodyPr/>
        <a:lstStyle/>
        <a:p>
          <a:endParaRPr lang="en-US"/>
        </a:p>
      </dgm:t>
    </dgm:pt>
    <dgm:pt modelId="{F1071EB1-446B-4915-9391-BC02F901EC87}" type="pres">
      <dgm:prSet presAssocID="{601D1247-D5E2-4E49-AABE-4DD3E1CB6C55}" presName="tx1" presStyleLbl="revTx" presStyleIdx="8" presStyleCnt="10"/>
      <dgm:spPr/>
      <dgm:t>
        <a:bodyPr/>
        <a:lstStyle/>
        <a:p>
          <a:endParaRPr lang="en-US"/>
        </a:p>
      </dgm:t>
    </dgm:pt>
    <dgm:pt modelId="{23AEE56D-D92C-4C6A-B33A-388918FDC2B5}" type="pres">
      <dgm:prSet presAssocID="{601D1247-D5E2-4E49-AABE-4DD3E1CB6C55}" presName="vert1" presStyleCnt="0"/>
      <dgm:spPr/>
      <dgm:t>
        <a:bodyPr/>
        <a:lstStyle/>
        <a:p>
          <a:endParaRPr lang="en-US"/>
        </a:p>
      </dgm:t>
    </dgm:pt>
    <dgm:pt modelId="{C36128E1-4C65-4B69-8C31-B5302CFDDB0B}" type="pres">
      <dgm:prSet presAssocID="{D6ADEAD8-6D3F-41CD-A8EE-506B57EC04CF}" presName="thickLine" presStyleLbl="alignNode1" presStyleIdx="9" presStyleCnt="10" custLinFactNeighborY="-17763"/>
      <dgm:spPr/>
      <dgm:t>
        <a:bodyPr/>
        <a:lstStyle/>
        <a:p>
          <a:endParaRPr lang="en-US"/>
        </a:p>
      </dgm:t>
    </dgm:pt>
    <dgm:pt modelId="{E0DA5DBF-0F2C-4A2E-A388-BE62B6491F65}" type="pres">
      <dgm:prSet presAssocID="{D6ADEAD8-6D3F-41CD-A8EE-506B57EC04CF}" presName="horz1" presStyleCnt="0"/>
      <dgm:spPr/>
      <dgm:t>
        <a:bodyPr/>
        <a:lstStyle/>
        <a:p>
          <a:endParaRPr lang="en-US"/>
        </a:p>
      </dgm:t>
    </dgm:pt>
    <dgm:pt modelId="{F8FEF4B6-F647-46BB-8898-20A61ADFB351}" type="pres">
      <dgm:prSet presAssocID="{D6ADEAD8-6D3F-41CD-A8EE-506B57EC04CF}" presName="tx1" presStyleLbl="revTx" presStyleIdx="9" presStyleCnt="10"/>
      <dgm:spPr/>
      <dgm:t>
        <a:bodyPr/>
        <a:lstStyle/>
        <a:p>
          <a:endParaRPr lang="en-US"/>
        </a:p>
      </dgm:t>
    </dgm:pt>
    <dgm:pt modelId="{232CC2A9-A676-4AC5-91F1-86CAEB47557D}" type="pres">
      <dgm:prSet presAssocID="{D6ADEAD8-6D3F-41CD-A8EE-506B57EC04CF}" presName="vert1" presStyleCnt="0"/>
      <dgm:spPr/>
      <dgm:t>
        <a:bodyPr/>
        <a:lstStyle/>
        <a:p>
          <a:endParaRPr lang="en-US"/>
        </a:p>
      </dgm:t>
    </dgm:pt>
  </dgm:ptLst>
  <dgm:cxnLst>
    <dgm:cxn modelId="{8AA002A5-0D0B-44EE-A830-548064C568F2}" srcId="{356D45B4-C651-4D2A-8BD9-8DB0F9226146}" destId="{AA057D1B-3B0B-43BD-A2E7-E968011F50C2}" srcOrd="2" destOrd="0" parTransId="{5D56094D-8053-4E29-A620-FF30BAECA25B}" sibTransId="{DE5945E6-FDC3-4746-9815-6F98A151B505}"/>
    <dgm:cxn modelId="{4EF017AA-986D-40B2-9E19-398ACCD7AAAA}" srcId="{356D45B4-C651-4D2A-8BD9-8DB0F9226146}" destId="{A30EEA85-8372-42D5-9B4E-1CAB032B649C}" srcOrd="0" destOrd="0" parTransId="{9063919F-F8F7-4B0F-B6F0-D30F18A2C490}" sibTransId="{05A4C35E-71E6-4CA2-A257-17576CB63A4F}"/>
    <dgm:cxn modelId="{CC69DFDE-51B0-4175-8283-FF72E3F0F3C4}" type="presOf" srcId="{356D45B4-C651-4D2A-8BD9-8DB0F9226146}" destId="{0CC27728-E564-4241-A55B-5807AD0DF658}" srcOrd="0" destOrd="0" presId="urn:microsoft.com/office/officeart/2008/layout/LinedList"/>
    <dgm:cxn modelId="{FF6766CE-66ED-42B2-ADC7-68B974BFC9ED}" type="presOf" srcId="{A30EEA85-8372-42D5-9B4E-1CAB032B649C}" destId="{CDE3E00E-3ED4-4ED5-B05F-026672850BB6}" srcOrd="0" destOrd="0" presId="urn:microsoft.com/office/officeart/2008/layout/LinedList"/>
    <dgm:cxn modelId="{996D192B-BF36-49AE-A088-D73A7E27E318}" type="presOf" srcId="{220302EF-6F10-4E00-8F12-F437C2A8F04C}" destId="{2CDF2F44-90DB-48CC-BC0C-968830004D8B}" srcOrd="0" destOrd="0" presId="urn:microsoft.com/office/officeart/2008/layout/LinedList"/>
    <dgm:cxn modelId="{B41ACDDD-A4A0-4EAB-8295-8413CD6CE978}" type="presOf" srcId="{601D1247-D5E2-4E49-AABE-4DD3E1CB6C55}" destId="{F1071EB1-446B-4915-9391-BC02F901EC87}" srcOrd="0" destOrd="0" presId="urn:microsoft.com/office/officeart/2008/layout/LinedList"/>
    <dgm:cxn modelId="{C249E245-0E13-4A2B-ABB2-C284C7A96299}" srcId="{356D45B4-C651-4D2A-8BD9-8DB0F9226146}" destId="{AA0D7467-891A-4E31-98EE-C42C5F7D6B19}" srcOrd="7" destOrd="0" parTransId="{DA2B0BFE-025A-4484-BCE9-5F8EB932C141}" sibTransId="{4F577C90-5721-43D2-B4F2-9D43463AE4AE}"/>
    <dgm:cxn modelId="{D3A08082-2907-4FE4-A2BF-71D7BA22F1E1}" type="presOf" srcId="{B5DE0B20-275B-437D-8BEE-3917469ACF64}" destId="{8D001943-4ED8-485C-8B71-AF273E5236C5}" srcOrd="0" destOrd="0" presId="urn:microsoft.com/office/officeart/2008/layout/LinedList"/>
    <dgm:cxn modelId="{35AEAF84-C326-44CB-A39D-8A31A51A54F1}" type="presOf" srcId="{C8C1FDD4-BBB2-43F9-B73F-7B4E0CBCBF86}" destId="{A165B6EB-A5DB-4427-AAA2-18A834CF7A20}" srcOrd="0" destOrd="0" presId="urn:microsoft.com/office/officeart/2008/layout/LinedList"/>
    <dgm:cxn modelId="{ADB465AE-FB7C-41E1-9DAB-4493AAEC71F3}" type="presOf" srcId="{B5B4F9D4-4F1E-4CE6-960F-D6E0E97C08A9}" destId="{9C95E9F3-5413-4D20-9864-1385C8F51E3F}" srcOrd="0" destOrd="0" presId="urn:microsoft.com/office/officeart/2008/layout/LinedList"/>
    <dgm:cxn modelId="{3753C848-E740-4219-96DE-F105970694B6}" srcId="{356D45B4-C651-4D2A-8BD9-8DB0F9226146}" destId="{B5B4F9D4-4F1E-4CE6-960F-D6E0E97C08A9}" srcOrd="5" destOrd="0" parTransId="{D2723E6B-3A09-45A6-B3B3-195282E6B94B}" sibTransId="{B3695941-CA6F-48BB-958B-36E434ADCA4F}"/>
    <dgm:cxn modelId="{CF28C996-221A-4487-83EE-4AC7DB719FA1}" type="presOf" srcId="{AA0D7467-891A-4E31-98EE-C42C5F7D6B19}" destId="{6000162D-0FDE-4722-A4D3-097BBB2F683A}" srcOrd="0" destOrd="0" presId="urn:microsoft.com/office/officeart/2008/layout/LinedList"/>
    <dgm:cxn modelId="{4DDCE7FF-7BCA-4DDE-9805-932BAAEB055A}" srcId="{356D45B4-C651-4D2A-8BD9-8DB0F9226146}" destId="{44225F3A-A30E-4E9D-8FE3-3152636F484A}" srcOrd="3" destOrd="0" parTransId="{DB108204-A307-43F2-A961-76080F2D89C7}" sibTransId="{83909CF9-D00B-4B88-9E07-9DE6A30C3F5B}"/>
    <dgm:cxn modelId="{54EDD3A7-A55F-4ED0-91B3-442F217D3920}" srcId="{356D45B4-C651-4D2A-8BD9-8DB0F9226146}" destId="{601D1247-D5E2-4E49-AABE-4DD3E1CB6C55}" srcOrd="8" destOrd="0" parTransId="{AB3157E0-6934-40A5-9D01-595EF8150244}" sibTransId="{EC2DDE56-D6C1-40B1-909C-48BF2BCC0190}"/>
    <dgm:cxn modelId="{0A2FE77A-5036-492F-A03E-484ADBA3C76E}" type="presOf" srcId="{AA057D1B-3B0B-43BD-A2E7-E968011F50C2}" destId="{FB412FB3-6A36-4401-8ECC-23241E48CBFC}" srcOrd="0" destOrd="0" presId="urn:microsoft.com/office/officeart/2008/layout/LinedList"/>
    <dgm:cxn modelId="{704A1BC8-7204-4CB8-8D2F-D3E3B50B694C}" type="presOf" srcId="{D6ADEAD8-6D3F-41CD-A8EE-506B57EC04CF}" destId="{F8FEF4B6-F647-46BB-8898-20A61ADFB351}" srcOrd="0" destOrd="0" presId="urn:microsoft.com/office/officeart/2008/layout/LinedList"/>
    <dgm:cxn modelId="{E411326F-E670-4028-A188-333498588F48}" srcId="{356D45B4-C651-4D2A-8BD9-8DB0F9226146}" destId="{D6ADEAD8-6D3F-41CD-A8EE-506B57EC04CF}" srcOrd="9" destOrd="0" parTransId="{BB8766D9-58D1-43E2-BBD6-697799181844}" sibTransId="{E6E02750-A5F3-4FA5-A885-B714A25A6FCB}"/>
    <dgm:cxn modelId="{AB684C7A-22F0-4E31-A67C-02B066BAB7E0}" type="presOf" srcId="{44225F3A-A30E-4E9D-8FE3-3152636F484A}" destId="{B48CB784-06AB-4D7A-9FF3-ADF131DA47EA}" srcOrd="0" destOrd="0" presId="urn:microsoft.com/office/officeart/2008/layout/LinedList"/>
    <dgm:cxn modelId="{C53B1F76-1372-47C8-BF82-459806527CAB}" srcId="{356D45B4-C651-4D2A-8BD9-8DB0F9226146}" destId="{220302EF-6F10-4E00-8F12-F437C2A8F04C}" srcOrd="6" destOrd="0" parTransId="{141FDF3A-029C-4DAC-87F5-F4C529232DD5}" sibTransId="{3516AFEA-D2EE-427C-9E91-EF18B77C9D32}"/>
    <dgm:cxn modelId="{C137A1AC-9F42-4A2E-97E5-C2E6184101B0}" srcId="{356D45B4-C651-4D2A-8BD9-8DB0F9226146}" destId="{B5DE0B20-275B-437D-8BEE-3917469ACF64}" srcOrd="4" destOrd="0" parTransId="{E605047B-6B7F-4D4D-B60B-FFA05082589A}" sibTransId="{34C8FB8A-118D-4966-89D2-800B7416D8D0}"/>
    <dgm:cxn modelId="{CC864466-739E-4427-95F6-61D9A7CB7D1E}" srcId="{356D45B4-C651-4D2A-8BD9-8DB0F9226146}" destId="{C8C1FDD4-BBB2-43F9-B73F-7B4E0CBCBF86}" srcOrd="1" destOrd="0" parTransId="{FE48B483-D0EC-4FF2-9883-1BAB64161D71}" sibTransId="{D09843CE-C7D9-4686-BD4C-F3540B8542A1}"/>
    <dgm:cxn modelId="{487ABC44-217D-4BC0-AEB0-D3E5E6504BDE}" type="presParOf" srcId="{0CC27728-E564-4241-A55B-5807AD0DF658}" destId="{A7B44C29-52DD-4A02-AB25-48CE1D18A26E}" srcOrd="0" destOrd="0" presId="urn:microsoft.com/office/officeart/2008/layout/LinedList"/>
    <dgm:cxn modelId="{FA5D7080-0C0B-4BD4-A94D-C328A7298049}" type="presParOf" srcId="{0CC27728-E564-4241-A55B-5807AD0DF658}" destId="{0135E546-77A9-421E-B7AB-89DD3F6D8079}" srcOrd="1" destOrd="0" presId="urn:microsoft.com/office/officeart/2008/layout/LinedList"/>
    <dgm:cxn modelId="{44AA691E-2294-4AE2-9AF4-355496839F0A}" type="presParOf" srcId="{0135E546-77A9-421E-B7AB-89DD3F6D8079}" destId="{CDE3E00E-3ED4-4ED5-B05F-026672850BB6}" srcOrd="0" destOrd="0" presId="urn:microsoft.com/office/officeart/2008/layout/LinedList"/>
    <dgm:cxn modelId="{13662D09-BDE4-4298-A399-D5CEB85D49EF}" type="presParOf" srcId="{0135E546-77A9-421E-B7AB-89DD3F6D8079}" destId="{B0D03EC6-E45C-49D8-92FB-1E437B031EF7}" srcOrd="1" destOrd="0" presId="urn:microsoft.com/office/officeart/2008/layout/LinedList"/>
    <dgm:cxn modelId="{4B9EA5BC-308E-4EEB-B63A-006B8A8CE180}" type="presParOf" srcId="{0CC27728-E564-4241-A55B-5807AD0DF658}" destId="{24091BCF-3FC1-4C1B-8493-DE15680818A5}" srcOrd="2" destOrd="0" presId="urn:microsoft.com/office/officeart/2008/layout/LinedList"/>
    <dgm:cxn modelId="{E0DC9A50-6E41-47B8-8856-3B29EDDAA411}" type="presParOf" srcId="{0CC27728-E564-4241-A55B-5807AD0DF658}" destId="{F403C25C-997C-433A-AAB6-5E31823584E9}" srcOrd="3" destOrd="0" presId="urn:microsoft.com/office/officeart/2008/layout/LinedList"/>
    <dgm:cxn modelId="{EE144AEE-D01B-4503-8F53-FED7F1104A35}" type="presParOf" srcId="{F403C25C-997C-433A-AAB6-5E31823584E9}" destId="{A165B6EB-A5DB-4427-AAA2-18A834CF7A20}" srcOrd="0" destOrd="0" presId="urn:microsoft.com/office/officeart/2008/layout/LinedList"/>
    <dgm:cxn modelId="{564081B5-D638-43F3-9B2E-5CCDA4E0D1D0}" type="presParOf" srcId="{F403C25C-997C-433A-AAB6-5E31823584E9}" destId="{F60B112B-44EF-420C-9797-7DDB14692196}" srcOrd="1" destOrd="0" presId="urn:microsoft.com/office/officeart/2008/layout/LinedList"/>
    <dgm:cxn modelId="{2C14F392-2643-4FED-B9A8-0572FF753B69}" type="presParOf" srcId="{0CC27728-E564-4241-A55B-5807AD0DF658}" destId="{1D3FE9A7-C223-4854-B452-F6DF2BEB9A6A}" srcOrd="4" destOrd="0" presId="urn:microsoft.com/office/officeart/2008/layout/LinedList"/>
    <dgm:cxn modelId="{DEB6A599-310A-48B6-AD75-F391A9AA00F2}" type="presParOf" srcId="{0CC27728-E564-4241-A55B-5807AD0DF658}" destId="{59E2335F-AE52-4336-8E84-0B5BF0045749}" srcOrd="5" destOrd="0" presId="urn:microsoft.com/office/officeart/2008/layout/LinedList"/>
    <dgm:cxn modelId="{E94B9DD5-55EF-47B1-B260-2A5514127511}" type="presParOf" srcId="{59E2335F-AE52-4336-8E84-0B5BF0045749}" destId="{FB412FB3-6A36-4401-8ECC-23241E48CBFC}" srcOrd="0" destOrd="0" presId="urn:microsoft.com/office/officeart/2008/layout/LinedList"/>
    <dgm:cxn modelId="{B2160D37-A3A6-4D55-B4FC-6A6DCBBA0509}" type="presParOf" srcId="{59E2335F-AE52-4336-8E84-0B5BF0045749}" destId="{759DA8AE-E88A-4964-8442-DC9DCF071BB9}" srcOrd="1" destOrd="0" presId="urn:microsoft.com/office/officeart/2008/layout/LinedList"/>
    <dgm:cxn modelId="{6A700FFE-C487-4FB1-842B-F7BDB86FB956}" type="presParOf" srcId="{0CC27728-E564-4241-A55B-5807AD0DF658}" destId="{D78332B5-E45F-46D9-AC53-12615D799293}" srcOrd="6" destOrd="0" presId="urn:microsoft.com/office/officeart/2008/layout/LinedList"/>
    <dgm:cxn modelId="{31A44E3F-4670-41E2-BD26-B13D0A18A3C5}" type="presParOf" srcId="{0CC27728-E564-4241-A55B-5807AD0DF658}" destId="{402E74DE-C577-416C-9A0E-7FB6ED8FDD6C}" srcOrd="7" destOrd="0" presId="urn:microsoft.com/office/officeart/2008/layout/LinedList"/>
    <dgm:cxn modelId="{ECDE3FE3-5F69-4D93-BFE0-C276AEC76E91}" type="presParOf" srcId="{402E74DE-C577-416C-9A0E-7FB6ED8FDD6C}" destId="{B48CB784-06AB-4D7A-9FF3-ADF131DA47EA}" srcOrd="0" destOrd="0" presId="urn:microsoft.com/office/officeart/2008/layout/LinedList"/>
    <dgm:cxn modelId="{58E1CBEB-5032-416C-A196-E3C06A36D98B}" type="presParOf" srcId="{402E74DE-C577-416C-9A0E-7FB6ED8FDD6C}" destId="{83F2C337-61AD-4883-89C0-636F00D7D0E3}" srcOrd="1" destOrd="0" presId="urn:microsoft.com/office/officeart/2008/layout/LinedList"/>
    <dgm:cxn modelId="{5C8C9A84-344A-4D9D-8226-848FC154A6B9}" type="presParOf" srcId="{0CC27728-E564-4241-A55B-5807AD0DF658}" destId="{5D18CDF1-3BE5-4F18-83D9-7FCC2B9D6287}" srcOrd="8" destOrd="0" presId="urn:microsoft.com/office/officeart/2008/layout/LinedList"/>
    <dgm:cxn modelId="{E0BD929C-33B2-4696-801A-90DD2EEE453E}" type="presParOf" srcId="{0CC27728-E564-4241-A55B-5807AD0DF658}" destId="{35EC07C4-83A1-409B-A732-0060058E6FED}" srcOrd="9" destOrd="0" presId="urn:microsoft.com/office/officeart/2008/layout/LinedList"/>
    <dgm:cxn modelId="{F0163FD7-24B2-47ED-9877-7BF540B319C7}" type="presParOf" srcId="{35EC07C4-83A1-409B-A732-0060058E6FED}" destId="{8D001943-4ED8-485C-8B71-AF273E5236C5}" srcOrd="0" destOrd="0" presId="urn:microsoft.com/office/officeart/2008/layout/LinedList"/>
    <dgm:cxn modelId="{395C9C5F-C7E7-4C85-8D68-654852DA1824}" type="presParOf" srcId="{35EC07C4-83A1-409B-A732-0060058E6FED}" destId="{9CC591B6-C87A-45C7-9AF3-930AFC451CD3}" srcOrd="1" destOrd="0" presId="urn:microsoft.com/office/officeart/2008/layout/LinedList"/>
    <dgm:cxn modelId="{3EC22674-7382-4049-9BC8-47753C6302EB}" type="presParOf" srcId="{0CC27728-E564-4241-A55B-5807AD0DF658}" destId="{AEF78AF2-26A7-42E3-9EAD-26069A9B075D}" srcOrd="10" destOrd="0" presId="urn:microsoft.com/office/officeart/2008/layout/LinedList"/>
    <dgm:cxn modelId="{6B5AC0E0-937F-4766-ABE3-2D5043FBA321}" type="presParOf" srcId="{0CC27728-E564-4241-A55B-5807AD0DF658}" destId="{B4233B63-4A52-420D-8249-A1306A5FFDB4}" srcOrd="11" destOrd="0" presId="urn:microsoft.com/office/officeart/2008/layout/LinedList"/>
    <dgm:cxn modelId="{23350A22-B0BB-40DD-B57F-68CF7FAB31AA}" type="presParOf" srcId="{B4233B63-4A52-420D-8249-A1306A5FFDB4}" destId="{9C95E9F3-5413-4D20-9864-1385C8F51E3F}" srcOrd="0" destOrd="0" presId="urn:microsoft.com/office/officeart/2008/layout/LinedList"/>
    <dgm:cxn modelId="{3856EFE7-9877-4951-B8A5-A5CA81DC25FF}" type="presParOf" srcId="{B4233B63-4A52-420D-8249-A1306A5FFDB4}" destId="{E331C8B0-6BFB-497F-91E7-48725379281D}" srcOrd="1" destOrd="0" presId="urn:microsoft.com/office/officeart/2008/layout/LinedList"/>
    <dgm:cxn modelId="{C7121879-0A1F-4986-AFF0-2760F7B5D362}" type="presParOf" srcId="{0CC27728-E564-4241-A55B-5807AD0DF658}" destId="{3DC8FEA3-AB2E-4F65-9A16-53FFF052E3C8}" srcOrd="12" destOrd="0" presId="urn:microsoft.com/office/officeart/2008/layout/LinedList"/>
    <dgm:cxn modelId="{328043DF-211E-432D-B951-131D689C70F0}" type="presParOf" srcId="{0CC27728-E564-4241-A55B-5807AD0DF658}" destId="{B55CC6D0-0AE2-4948-BAB3-29B4F1948C3C}" srcOrd="13" destOrd="0" presId="urn:microsoft.com/office/officeart/2008/layout/LinedList"/>
    <dgm:cxn modelId="{878441DA-D659-4C32-9D05-8598E50C00A0}" type="presParOf" srcId="{B55CC6D0-0AE2-4948-BAB3-29B4F1948C3C}" destId="{2CDF2F44-90DB-48CC-BC0C-968830004D8B}" srcOrd="0" destOrd="0" presId="urn:microsoft.com/office/officeart/2008/layout/LinedList"/>
    <dgm:cxn modelId="{5695F71D-2D4B-43C9-9D82-0D7A42B3793F}" type="presParOf" srcId="{B55CC6D0-0AE2-4948-BAB3-29B4F1948C3C}" destId="{9EC2F1B9-8006-45B2-8B70-F6DAB4491967}" srcOrd="1" destOrd="0" presId="urn:microsoft.com/office/officeart/2008/layout/LinedList"/>
    <dgm:cxn modelId="{6584C7C3-FDCA-4D6F-81AC-980F460834E3}" type="presParOf" srcId="{0CC27728-E564-4241-A55B-5807AD0DF658}" destId="{DFFD1472-1076-46AD-B1F8-5347F044750D}" srcOrd="14" destOrd="0" presId="urn:microsoft.com/office/officeart/2008/layout/LinedList"/>
    <dgm:cxn modelId="{2302B088-E6BD-495A-83A7-868E778C7824}" type="presParOf" srcId="{0CC27728-E564-4241-A55B-5807AD0DF658}" destId="{59F36382-93BB-4D80-93D4-58B1A000EA44}" srcOrd="15" destOrd="0" presId="urn:microsoft.com/office/officeart/2008/layout/LinedList"/>
    <dgm:cxn modelId="{297EB54C-1FE3-4549-B378-575DCFFE13A0}" type="presParOf" srcId="{59F36382-93BB-4D80-93D4-58B1A000EA44}" destId="{6000162D-0FDE-4722-A4D3-097BBB2F683A}" srcOrd="0" destOrd="0" presId="urn:microsoft.com/office/officeart/2008/layout/LinedList"/>
    <dgm:cxn modelId="{4CF2CCF5-ACF0-407B-A147-B4FCA44E42D6}" type="presParOf" srcId="{59F36382-93BB-4D80-93D4-58B1A000EA44}" destId="{6B60A44B-9D2A-4986-91F7-16B283B030AD}" srcOrd="1" destOrd="0" presId="urn:microsoft.com/office/officeart/2008/layout/LinedList"/>
    <dgm:cxn modelId="{D6376F25-3B53-4252-BA58-42C8DFEA5A32}" type="presParOf" srcId="{0CC27728-E564-4241-A55B-5807AD0DF658}" destId="{62573447-0750-4CB2-AE67-215D13065955}" srcOrd="16" destOrd="0" presId="urn:microsoft.com/office/officeart/2008/layout/LinedList"/>
    <dgm:cxn modelId="{939BC246-1738-4B17-9AB9-1F9A9E94231A}" type="presParOf" srcId="{0CC27728-E564-4241-A55B-5807AD0DF658}" destId="{4976FF8B-FA2E-47D2-B722-1CAC9A491C34}" srcOrd="17" destOrd="0" presId="urn:microsoft.com/office/officeart/2008/layout/LinedList"/>
    <dgm:cxn modelId="{9C97A751-062A-4EED-BC4F-215ADB6906A4}" type="presParOf" srcId="{4976FF8B-FA2E-47D2-B722-1CAC9A491C34}" destId="{F1071EB1-446B-4915-9391-BC02F901EC87}" srcOrd="0" destOrd="0" presId="urn:microsoft.com/office/officeart/2008/layout/LinedList"/>
    <dgm:cxn modelId="{97EE8B7A-B8C9-4372-A1BF-1E76A4933CAD}" type="presParOf" srcId="{4976FF8B-FA2E-47D2-B722-1CAC9A491C34}" destId="{23AEE56D-D92C-4C6A-B33A-388918FDC2B5}" srcOrd="1" destOrd="0" presId="urn:microsoft.com/office/officeart/2008/layout/LinedList"/>
    <dgm:cxn modelId="{64BDCB1E-0466-4EF5-969F-1D566F14585A}" type="presParOf" srcId="{0CC27728-E564-4241-A55B-5807AD0DF658}" destId="{C36128E1-4C65-4B69-8C31-B5302CFDDB0B}" srcOrd="18" destOrd="0" presId="urn:microsoft.com/office/officeart/2008/layout/LinedList"/>
    <dgm:cxn modelId="{E700F711-5D43-4036-A643-EDE37BB2EA46}" type="presParOf" srcId="{0CC27728-E564-4241-A55B-5807AD0DF658}" destId="{E0DA5DBF-0F2C-4A2E-A388-BE62B6491F65}" srcOrd="19" destOrd="0" presId="urn:microsoft.com/office/officeart/2008/layout/LinedList"/>
    <dgm:cxn modelId="{52F5FDF8-A551-4538-A5D7-2094692092E2}" type="presParOf" srcId="{E0DA5DBF-0F2C-4A2E-A388-BE62B6491F65}" destId="{F8FEF4B6-F647-46BB-8898-20A61ADFB351}" srcOrd="0" destOrd="0" presId="urn:microsoft.com/office/officeart/2008/layout/LinedList"/>
    <dgm:cxn modelId="{59FBA5FA-1C44-4F46-AD49-4A48184E7B59}" type="presParOf" srcId="{E0DA5DBF-0F2C-4A2E-A388-BE62B6491F65}" destId="{232CC2A9-A676-4AC5-91F1-86CAEB47557D}" srcOrd="1"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8A7771-D435-4450-8727-520F5BC6D5A1}">
      <dsp:nvSpPr>
        <dsp:cNvPr id="0" name=""/>
        <dsp:cNvSpPr/>
      </dsp:nvSpPr>
      <dsp:spPr>
        <a:xfrm>
          <a:off x="0" y="613"/>
          <a:ext cx="4511675" cy="0"/>
        </a:xfrm>
        <a:prstGeom prst="line">
          <a:avLst/>
        </a:prstGeom>
        <a:solidFill>
          <a:schemeClr val="lt1">
            <a:hueOff val="0"/>
            <a:satOff val="0"/>
            <a:lumOff val="0"/>
            <a:alphaOff val="0"/>
          </a:schemeClr>
        </a:solidFill>
        <a:ln w="285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852636-87E9-4A71-9567-8F44F63AF975}">
      <dsp:nvSpPr>
        <dsp:cNvPr id="0" name=""/>
        <dsp:cNvSpPr/>
      </dsp:nvSpPr>
      <dsp:spPr>
        <a:xfrm>
          <a:off x="0" y="613"/>
          <a:ext cx="4511675" cy="502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smtClean="0"/>
            <a:t>Mark Aeder, MD (Chair)	</a:t>
          </a:r>
          <a:endParaRPr lang="en-US" sz="2300" kern="1200"/>
        </a:p>
      </dsp:txBody>
      <dsp:txXfrm>
        <a:off x="0" y="613"/>
        <a:ext cx="4511675" cy="502321"/>
      </dsp:txXfrm>
    </dsp:sp>
    <dsp:sp modelId="{82A2F310-2C47-4CAD-9ADE-EA4DA88DDC4D}">
      <dsp:nvSpPr>
        <dsp:cNvPr id="0" name=""/>
        <dsp:cNvSpPr/>
      </dsp:nvSpPr>
      <dsp:spPr>
        <a:xfrm>
          <a:off x="0" y="502934"/>
          <a:ext cx="4511675" cy="0"/>
        </a:xfrm>
        <a:prstGeom prst="line">
          <a:avLst/>
        </a:prstGeom>
        <a:solidFill>
          <a:schemeClr val="lt1">
            <a:hueOff val="0"/>
            <a:satOff val="0"/>
            <a:lumOff val="0"/>
            <a:alphaOff val="0"/>
          </a:schemeClr>
        </a:solidFill>
        <a:ln w="285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F616B6-E8FE-4582-8296-9E0D88026C16}">
      <dsp:nvSpPr>
        <dsp:cNvPr id="0" name=""/>
        <dsp:cNvSpPr/>
      </dsp:nvSpPr>
      <dsp:spPr>
        <a:xfrm>
          <a:off x="0" y="502934"/>
          <a:ext cx="4511675" cy="502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smtClean="0"/>
            <a:t>John Friedewald, MD 	</a:t>
          </a:r>
          <a:endParaRPr lang="en-US" sz="2300" kern="1200"/>
        </a:p>
      </dsp:txBody>
      <dsp:txXfrm>
        <a:off x="0" y="502934"/>
        <a:ext cx="4511675" cy="502321"/>
      </dsp:txXfrm>
    </dsp:sp>
    <dsp:sp modelId="{76753BBC-8E14-408A-B681-B94049D93CFD}">
      <dsp:nvSpPr>
        <dsp:cNvPr id="0" name=""/>
        <dsp:cNvSpPr/>
      </dsp:nvSpPr>
      <dsp:spPr>
        <a:xfrm>
          <a:off x="0" y="1005255"/>
          <a:ext cx="4511675" cy="0"/>
        </a:xfrm>
        <a:prstGeom prst="line">
          <a:avLst/>
        </a:prstGeom>
        <a:solidFill>
          <a:schemeClr val="lt1">
            <a:hueOff val="0"/>
            <a:satOff val="0"/>
            <a:lumOff val="0"/>
            <a:alphaOff val="0"/>
          </a:schemeClr>
        </a:solidFill>
        <a:ln w="285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61F42B-549A-470A-82AD-92F6D805300A}">
      <dsp:nvSpPr>
        <dsp:cNvPr id="0" name=""/>
        <dsp:cNvSpPr/>
      </dsp:nvSpPr>
      <dsp:spPr>
        <a:xfrm>
          <a:off x="0" y="1005255"/>
          <a:ext cx="4511675" cy="502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smtClean="0"/>
            <a:t>Richard Formica Jr., MD </a:t>
          </a:r>
          <a:endParaRPr lang="en-US" sz="2300" kern="1200"/>
        </a:p>
      </dsp:txBody>
      <dsp:txXfrm>
        <a:off x="0" y="1005255"/>
        <a:ext cx="4511675" cy="502321"/>
      </dsp:txXfrm>
    </dsp:sp>
    <dsp:sp modelId="{CEF20DAE-5E8C-4937-A612-B45E1231E062}">
      <dsp:nvSpPr>
        <dsp:cNvPr id="0" name=""/>
        <dsp:cNvSpPr/>
      </dsp:nvSpPr>
      <dsp:spPr>
        <a:xfrm>
          <a:off x="0" y="1507576"/>
          <a:ext cx="4511675" cy="0"/>
        </a:xfrm>
        <a:prstGeom prst="line">
          <a:avLst/>
        </a:prstGeom>
        <a:solidFill>
          <a:schemeClr val="lt1">
            <a:hueOff val="0"/>
            <a:satOff val="0"/>
            <a:lumOff val="0"/>
            <a:alphaOff val="0"/>
          </a:schemeClr>
        </a:solidFill>
        <a:ln w="285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D7AD6E-7F74-4B20-B46E-53078DD31DEB}">
      <dsp:nvSpPr>
        <dsp:cNvPr id="0" name=""/>
        <dsp:cNvSpPr/>
      </dsp:nvSpPr>
      <dsp:spPr>
        <a:xfrm>
          <a:off x="0" y="1507576"/>
          <a:ext cx="4511675" cy="502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dirty="0" smtClean="0"/>
            <a:t>Adam Bingaman, MD, Ph.D 	</a:t>
          </a:r>
          <a:endParaRPr lang="en-US" sz="2300" kern="1200" dirty="0"/>
        </a:p>
      </dsp:txBody>
      <dsp:txXfrm>
        <a:off x="0" y="1507576"/>
        <a:ext cx="4511675" cy="502321"/>
      </dsp:txXfrm>
    </dsp:sp>
    <dsp:sp modelId="{03ECB61C-23EF-4C21-8909-4F991C96C03B}">
      <dsp:nvSpPr>
        <dsp:cNvPr id="0" name=""/>
        <dsp:cNvSpPr/>
      </dsp:nvSpPr>
      <dsp:spPr>
        <a:xfrm>
          <a:off x="0" y="2009897"/>
          <a:ext cx="4511675" cy="0"/>
        </a:xfrm>
        <a:prstGeom prst="line">
          <a:avLst/>
        </a:prstGeom>
        <a:solidFill>
          <a:schemeClr val="lt1">
            <a:hueOff val="0"/>
            <a:satOff val="0"/>
            <a:lumOff val="0"/>
            <a:alphaOff val="0"/>
          </a:schemeClr>
        </a:solidFill>
        <a:ln w="285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7FDE1A-0B63-4E21-A3EA-6060D0656B94}">
      <dsp:nvSpPr>
        <dsp:cNvPr id="0" name=""/>
        <dsp:cNvSpPr/>
      </dsp:nvSpPr>
      <dsp:spPr>
        <a:xfrm>
          <a:off x="0" y="2009897"/>
          <a:ext cx="4511675" cy="502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smtClean="0"/>
            <a:t>Mary Amanda Dew, Ph.D 	</a:t>
          </a:r>
          <a:endParaRPr lang="en-US" sz="2300" kern="1200"/>
        </a:p>
      </dsp:txBody>
      <dsp:txXfrm>
        <a:off x="0" y="2009897"/>
        <a:ext cx="4511675" cy="502321"/>
      </dsp:txXfrm>
    </dsp:sp>
    <dsp:sp modelId="{4880F5DA-2C7F-4E35-A4C0-3F9C0F31FB56}">
      <dsp:nvSpPr>
        <dsp:cNvPr id="0" name=""/>
        <dsp:cNvSpPr/>
      </dsp:nvSpPr>
      <dsp:spPr>
        <a:xfrm>
          <a:off x="0" y="2512218"/>
          <a:ext cx="4511675" cy="0"/>
        </a:xfrm>
        <a:prstGeom prst="line">
          <a:avLst/>
        </a:prstGeom>
        <a:solidFill>
          <a:schemeClr val="lt1">
            <a:hueOff val="0"/>
            <a:satOff val="0"/>
            <a:lumOff val="0"/>
            <a:alphaOff val="0"/>
          </a:schemeClr>
        </a:solidFill>
        <a:ln w="285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2FF21A-3D02-490D-8774-7804BB1569BF}">
      <dsp:nvSpPr>
        <dsp:cNvPr id="0" name=""/>
        <dsp:cNvSpPr/>
      </dsp:nvSpPr>
      <dsp:spPr>
        <a:xfrm>
          <a:off x="0" y="2512218"/>
          <a:ext cx="4511675" cy="502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smtClean="0"/>
            <a:t>Matthew Cooper, MD 		</a:t>
          </a:r>
          <a:endParaRPr lang="en-US" sz="2300" kern="1200"/>
        </a:p>
      </dsp:txBody>
      <dsp:txXfrm>
        <a:off x="0" y="2512218"/>
        <a:ext cx="4511675" cy="502321"/>
      </dsp:txXfrm>
    </dsp:sp>
    <dsp:sp modelId="{A56B56D6-D567-4E66-8BAD-B95A3FBB1270}">
      <dsp:nvSpPr>
        <dsp:cNvPr id="0" name=""/>
        <dsp:cNvSpPr/>
      </dsp:nvSpPr>
      <dsp:spPr>
        <a:xfrm>
          <a:off x="0" y="3014539"/>
          <a:ext cx="4511675" cy="0"/>
        </a:xfrm>
        <a:prstGeom prst="line">
          <a:avLst/>
        </a:prstGeom>
        <a:solidFill>
          <a:schemeClr val="lt1">
            <a:hueOff val="0"/>
            <a:satOff val="0"/>
            <a:lumOff val="0"/>
            <a:alphaOff val="0"/>
          </a:schemeClr>
        </a:solidFill>
        <a:ln w="285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F38057-7203-4BD4-A2E1-F4F4569F8CAB}">
      <dsp:nvSpPr>
        <dsp:cNvPr id="0" name=""/>
        <dsp:cNvSpPr/>
      </dsp:nvSpPr>
      <dsp:spPr>
        <a:xfrm>
          <a:off x="0" y="3014539"/>
          <a:ext cx="4511675" cy="502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smtClean="0"/>
            <a:t>Lloyd Ratner, MD 		</a:t>
          </a:r>
          <a:endParaRPr lang="en-US" sz="2300" kern="1200"/>
        </a:p>
      </dsp:txBody>
      <dsp:txXfrm>
        <a:off x="0" y="3014539"/>
        <a:ext cx="4511675" cy="502321"/>
      </dsp:txXfrm>
    </dsp:sp>
    <dsp:sp modelId="{1BEC2049-8420-4172-AF66-2BC3440709BD}">
      <dsp:nvSpPr>
        <dsp:cNvPr id="0" name=""/>
        <dsp:cNvSpPr/>
      </dsp:nvSpPr>
      <dsp:spPr>
        <a:xfrm>
          <a:off x="0" y="3516860"/>
          <a:ext cx="4511675" cy="0"/>
        </a:xfrm>
        <a:prstGeom prst="line">
          <a:avLst/>
        </a:prstGeom>
        <a:solidFill>
          <a:schemeClr val="lt1">
            <a:hueOff val="0"/>
            <a:satOff val="0"/>
            <a:lumOff val="0"/>
            <a:alphaOff val="0"/>
          </a:schemeClr>
        </a:solidFill>
        <a:ln w="285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9E977E-AEBA-40AC-9725-1011C6942257}">
      <dsp:nvSpPr>
        <dsp:cNvPr id="0" name=""/>
        <dsp:cNvSpPr/>
      </dsp:nvSpPr>
      <dsp:spPr>
        <a:xfrm>
          <a:off x="0" y="3516860"/>
          <a:ext cx="4511675" cy="502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dirty="0" smtClean="0"/>
            <a:t>Mariza Turner, RN 		</a:t>
          </a:r>
          <a:endParaRPr lang="en-US" sz="2300" kern="1200" dirty="0"/>
        </a:p>
      </dsp:txBody>
      <dsp:txXfrm>
        <a:off x="0" y="3516860"/>
        <a:ext cx="4511675" cy="502321"/>
      </dsp:txXfrm>
    </dsp:sp>
    <dsp:sp modelId="{BDDA0EEE-1BC1-4B96-B433-352C395B3988}">
      <dsp:nvSpPr>
        <dsp:cNvPr id="0" name=""/>
        <dsp:cNvSpPr/>
      </dsp:nvSpPr>
      <dsp:spPr>
        <a:xfrm>
          <a:off x="0" y="4019181"/>
          <a:ext cx="4511675" cy="0"/>
        </a:xfrm>
        <a:prstGeom prst="line">
          <a:avLst/>
        </a:prstGeom>
        <a:solidFill>
          <a:schemeClr val="lt1">
            <a:hueOff val="0"/>
            <a:satOff val="0"/>
            <a:lumOff val="0"/>
            <a:alphaOff val="0"/>
          </a:schemeClr>
        </a:solidFill>
        <a:ln w="285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C5FAFD-6688-4048-956F-B595FBD32FA6}">
      <dsp:nvSpPr>
        <dsp:cNvPr id="0" name=""/>
        <dsp:cNvSpPr/>
      </dsp:nvSpPr>
      <dsp:spPr>
        <a:xfrm>
          <a:off x="0" y="4019181"/>
          <a:ext cx="4511675" cy="502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dirty="0" smtClean="0"/>
            <a:t>Mary Leffell, Ph.D </a:t>
          </a:r>
          <a:endParaRPr lang="en-US" sz="2300" kern="1200" dirty="0"/>
        </a:p>
      </dsp:txBody>
      <dsp:txXfrm>
        <a:off x="0" y="4019181"/>
        <a:ext cx="4511675" cy="502321"/>
      </dsp:txXfrm>
    </dsp:sp>
    <dsp:sp modelId="{A0782CCF-AAC7-4D78-852D-C91E9B3B7286}">
      <dsp:nvSpPr>
        <dsp:cNvPr id="0" name=""/>
        <dsp:cNvSpPr/>
      </dsp:nvSpPr>
      <dsp:spPr>
        <a:xfrm>
          <a:off x="0" y="4521502"/>
          <a:ext cx="4511675" cy="0"/>
        </a:xfrm>
        <a:prstGeom prst="line">
          <a:avLst/>
        </a:prstGeom>
        <a:solidFill>
          <a:schemeClr val="lt1">
            <a:hueOff val="0"/>
            <a:satOff val="0"/>
            <a:lumOff val="0"/>
            <a:alphaOff val="0"/>
          </a:schemeClr>
        </a:solidFill>
        <a:ln w="285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22B472-D953-4EBF-A6C3-8592BA8BFA98}">
      <dsp:nvSpPr>
        <dsp:cNvPr id="0" name=""/>
        <dsp:cNvSpPr/>
      </dsp:nvSpPr>
      <dsp:spPr>
        <a:xfrm>
          <a:off x="0" y="4521502"/>
          <a:ext cx="4511675" cy="502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smtClean="0"/>
            <a:t>Gene Ridolfi		</a:t>
          </a:r>
          <a:endParaRPr lang="en-US" sz="2300" kern="1200"/>
        </a:p>
      </dsp:txBody>
      <dsp:txXfrm>
        <a:off x="0" y="4521502"/>
        <a:ext cx="4511675" cy="50232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B44C29-52DD-4A02-AB25-48CE1D18A26E}">
      <dsp:nvSpPr>
        <dsp:cNvPr id="0" name=""/>
        <dsp:cNvSpPr/>
      </dsp:nvSpPr>
      <dsp:spPr>
        <a:xfrm>
          <a:off x="0" y="6977"/>
          <a:ext cx="4462463" cy="0"/>
        </a:xfrm>
        <a:prstGeom prst="line">
          <a:avLst/>
        </a:prstGeom>
        <a:solidFill>
          <a:schemeClr val="lt1">
            <a:hueOff val="0"/>
            <a:satOff val="0"/>
            <a:lumOff val="0"/>
            <a:alphaOff val="0"/>
          </a:schemeClr>
        </a:solidFill>
        <a:ln w="285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E3E00E-3ED4-4ED5-B05F-026672850BB6}">
      <dsp:nvSpPr>
        <dsp:cNvPr id="0" name=""/>
        <dsp:cNvSpPr/>
      </dsp:nvSpPr>
      <dsp:spPr>
        <a:xfrm>
          <a:off x="0" y="0"/>
          <a:ext cx="4462463" cy="5126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smtClean="0"/>
            <a:t>Nancy Reinsmoen, Ph.D, D(ABHI) 	</a:t>
          </a:r>
          <a:endParaRPr lang="en-US" sz="2300" kern="1200"/>
        </a:p>
      </dsp:txBody>
      <dsp:txXfrm>
        <a:off x="0" y="0"/>
        <a:ext cx="4462463" cy="512637"/>
      </dsp:txXfrm>
    </dsp:sp>
    <dsp:sp modelId="{24091BCF-3FC1-4C1B-8493-DE15680818A5}">
      <dsp:nvSpPr>
        <dsp:cNvPr id="0" name=""/>
        <dsp:cNvSpPr/>
      </dsp:nvSpPr>
      <dsp:spPr>
        <a:xfrm>
          <a:off x="0" y="506532"/>
          <a:ext cx="4462463" cy="0"/>
        </a:xfrm>
        <a:prstGeom prst="line">
          <a:avLst/>
        </a:prstGeom>
        <a:solidFill>
          <a:schemeClr val="lt1">
            <a:hueOff val="0"/>
            <a:satOff val="0"/>
            <a:lumOff val="0"/>
            <a:alphaOff val="0"/>
          </a:schemeClr>
        </a:solidFill>
        <a:ln w="285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65B6EB-A5DB-4427-AAA2-18A834CF7A20}">
      <dsp:nvSpPr>
        <dsp:cNvPr id="0" name=""/>
        <dsp:cNvSpPr/>
      </dsp:nvSpPr>
      <dsp:spPr>
        <a:xfrm>
          <a:off x="0" y="513263"/>
          <a:ext cx="4462463" cy="5126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smtClean="0"/>
            <a:t>Pat McDonough, RN, CPTC, CCTC</a:t>
          </a:r>
          <a:endParaRPr lang="en-US" sz="2300" kern="1200"/>
        </a:p>
      </dsp:txBody>
      <dsp:txXfrm>
        <a:off x="0" y="513263"/>
        <a:ext cx="4462463" cy="512637"/>
      </dsp:txXfrm>
    </dsp:sp>
    <dsp:sp modelId="{1D3FE9A7-C223-4854-B452-F6DF2BEB9A6A}">
      <dsp:nvSpPr>
        <dsp:cNvPr id="0" name=""/>
        <dsp:cNvSpPr/>
      </dsp:nvSpPr>
      <dsp:spPr>
        <a:xfrm>
          <a:off x="0" y="1012992"/>
          <a:ext cx="4462463" cy="0"/>
        </a:xfrm>
        <a:prstGeom prst="line">
          <a:avLst/>
        </a:prstGeom>
        <a:solidFill>
          <a:schemeClr val="lt1">
            <a:hueOff val="0"/>
            <a:satOff val="0"/>
            <a:lumOff val="0"/>
            <a:alphaOff val="0"/>
          </a:schemeClr>
        </a:solidFill>
        <a:ln w="285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412FB3-6A36-4401-8ECC-23241E48CBFC}">
      <dsp:nvSpPr>
        <dsp:cNvPr id="0" name=""/>
        <dsp:cNvSpPr/>
      </dsp:nvSpPr>
      <dsp:spPr>
        <a:xfrm>
          <a:off x="0" y="1025900"/>
          <a:ext cx="4462463" cy="5126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dirty="0" smtClean="0"/>
            <a:t>Michael Rees, MD, Ph.D 	</a:t>
          </a:r>
          <a:endParaRPr lang="en-US" sz="2300" kern="1200" dirty="0"/>
        </a:p>
      </dsp:txBody>
      <dsp:txXfrm>
        <a:off x="0" y="1025900"/>
        <a:ext cx="4462463" cy="512637"/>
      </dsp:txXfrm>
    </dsp:sp>
    <dsp:sp modelId="{D78332B5-E45F-46D9-AC53-12615D799293}">
      <dsp:nvSpPr>
        <dsp:cNvPr id="0" name=""/>
        <dsp:cNvSpPr/>
      </dsp:nvSpPr>
      <dsp:spPr>
        <a:xfrm>
          <a:off x="0" y="1508440"/>
          <a:ext cx="4462463" cy="0"/>
        </a:xfrm>
        <a:prstGeom prst="line">
          <a:avLst/>
        </a:prstGeom>
        <a:solidFill>
          <a:schemeClr val="lt1">
            <a:hueOff val="0"/>
            <a:satOff val="0"/>
            <a:lumOff val="0"/>
            <a:alphaOff val="0"/>
          </a:schemeClr>
        </a:solidFill>
        <a:ln w="285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8CB784-06AB-4D7A-9FF3-ADF131DA47EA}">
      <dsp:nvSpPr>
        <dsp:cNvPr id="0" name=""/>
        <dsp:cNvSpPr/>
      </dsp:nvSpPr>
      <dsp:spPr>
        <a:xfrm>
          <a:off x="0" y="1538537"/>
          <a:ext cx="4462463" cy="5126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smtClean="0"/>
            <a:t>Mike Gallichio, MD 	</a:t>
          </a:r>
          <a:endParaRPr lang="en-US" sz="2300" kern="1200"/>
        </a:p>
      </dsp:txBody>
      <dsp:txXfrm>
        <a:off x="0" y="1538537"/>
        <a:ext cx="4462463" cy="512637"/>
      </dsp:txXfrm>
    </dsp:sp>
    <dsp:sp modelId="{5D18CDF1-3BE5-4F18-83D9-7FCC2B9D6287}">
      <dsp:nvSpPr>
        <dsp:cNvPr id="0" name=""/>
        <dsp:cNvSpPr/>
      </dsp:nvSpPr>
      <dsp:spPr>
        <a:xfrm>
          <a:off x="0" y="2009205"/>
          <a:ext cx="4462463" cy="0"/>
        </a:xfrm>
        <a:prstGeom prst="line">
          <a:avLst/>
        </a:prstGeom>
        <a:solidFill>
          <a:schemeClr val="lt1">
            <a:hueOff val="0"/>
            <a:satOff val="0"/>
            <a:lumOff val="0"/>
            <a:alphaOff val="0"/>
          </a:schemeClr>
        </a:solidFill>
        <a:ln w="285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001943-4ED8-485C-8B71-AF273E5236C5}">
      <dsp:nvSpPr>
        <dsp:cNvPr id="0" name=""/>
        <dsp:cNvSpPr/>
      </dsp:nvSpPr>
      <dsp:spPr>
        <a:xfrm>
          <a:off x="0" y="2051175"/>
          <a:ext cx="4462463" cy="5126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smtClean="0"/>
            <a:t>Eric Gibney, MD 	</a:t>
          </a:r>
          <a:endParaRPr lang="en-US" sz="2300" kern="1200"/>
        </a:p>
      </dsp:txBody>
      <dsp:txXfrm>
        <a:off x="0" y="2051175"/>
        <a:ext cx="4462463" cy="512637"/>
      </dsp:txXfrm>
    </dsp:sp>
    <dsp:sp modelId="{AEF78AF2-26A7-42E3-9EAD-26069A9B075D}">
      <dsp:nvSpPr>
        <dsp:cNvPr id="0" name=""/>
        <dsp:cNvSpPr/>
      </dsp:nvSpPr>
      <dsp:spPr>
        <a:xfrm>
          <a:off x="0" y="2512400"/>
          <a:ext cx="4462463" cy="0"/>
        </a:xfrm>
        <a:prstGeom prst="line">
          <a:avLst/>
        </a:prstGeom>
        <a:solidFill>
          <a:schemeClr val="lt1">
            <a:hueOff val="0"/>
            <a:satOff val="0"/>
            <a:lumOff val="0"/>
            <a:alphaOff val="0"/>
          </a:schemeClr>
        </a:solidFill>
        <a:ln w="285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95E9F3-5413-4D20-9864-1385C8F51E3F}">
      <dsp:nvSpPr>
        <dsp:cNvPr id="0" name=""/>
        <dsp:cNvSpPr/>
      </dsp:nvSpPr>
      <dsp:spPr>
        <a:xfrm>
          <a:off x="0" y="2563812"/>
          <a:ext cx="4462463" cy="5126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smtClean="0"/>
            <a:t>Alvin Roth, Ph.D </a:t>
          </a:r>
          <a:endParaRPr lang="en-US" sz="2300" kern="1200"/>
        </a:p>
      </dsp:txBody>
      <dsp:txXfrm>
        <a:off x="0" y="2563812"/>
        <a:ext cx="4462463" cy="512637"/>
      </dsp:txXfrm>
    </dsp:sp>
    <dsp:sp modelId="{3DC8FEA3-AB2E-4F65-9A16-53FFF052E3C8}">
      <dsp:nvSpPr>
        <dsp:cNvPr id="0" name=""/>
        <dsp:cNvSpPr/>
      </dsp:nvSpPr>
      <dsp:spPr>
        <a:xfrm>
          <a:off x="0" y="3017086"/>
          <a:ext cx="4462463" cy="0"/>
        </a:xfrm>
        <a:prstGeom prst="line">
          <a:avLst/>
        </a:prstGeom>
        <a:solidFill>
          <a:schemeClr val="lt1">
            <a:hueOff val="0"/>
            <a:satOff val="0"/>
            <a:lumOff val="0"/>
            <a:alphaOff val="0"/>
          </a:schemeClr>
        </a:solidFill>
        <a:ln w="285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DF2F44-90DB-48CC-BC0C-968830004D8B}">
      <dsp:nvSpPr>
        <dsp:cNvPr id="0" name=""/>
        <dsp:cNvSpPr/>
      </dsp:nvSpPr>
      <dsp:spPr>
        <a:xfrm>
          <a:off x="0" y="3076449"/>
          <a:ext cx="4462463" cy="5126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i="0" kern="1200" dirty="0" smtClean="0"/>
            <a:t>Stuart </a:t>
          </a:r>
          <a:r>
            <a:rPr lang="en-US" sz="2300" i="0" kern="1200" dirty="0" err="1" smtClean="0"/>
            <a:t>Flechner</a:t>
          </a:r>
          <a:r>
            <a:rPr lang="en-US" sz="2300" i="0" kern="1200" dirty="0" smtClean="0"/>
            <a:t>, MD, JSWG Chair</a:t>
          </a:r>
          <a:r>
            <a:rPr lang="en-US" sz="2300" i="1" kern="1200" dirty="0" smtClean="0"/>
            <a:t> </a:t>
          </a:r>
          <a:endParaRPr lang="en-US" sz="2300" kern="1200" dirty="0"/>
        </a:p>
      </dsp:txBody>
      <dsp:txXfrm>
        <a:off x="0" y="3076449"/>
        <a:ext cx="4462463" cy="512637"/>
      </dsp:txXfrm>
    </dsp:sp>
    <dsp:sp modelId="{DFFD1472-1076-46AD-B1F8-5347F044750D}">
      <dsp:nvSpPr>
        <dsp:cNvPr id="0" name=""/>
        <dsp:cNvSpPr/>
      </dsp:nvSpPr>
      <dsp:spPr>
        <a:xfrm>
          <a:off x="0" y="3518886"/>
          <a:ext cx="4462463" cy="0"/>
        </a:xfrm>
        <a:prstGeom prst="line">
          <a:avLst/>
        </a:prstGeom>
        <a:solidFill>
          <a:schemeClr val="lt1">
            <a:hueOff val="0"/>
            <a:satOff val="0"/>
            <a:lumOff val="0"/>
            <a:alphaOff val="0"/>
          </a:schemeClr>
        </a:solidFill>
        <a:ln w="285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00162D-0FDE-4722-A4D3-097BBB2F683A}">
      <dsp:nvSpPr>
        <dsp:cNvPr id="0" name=""/>
        <dsp:cNvSpPr/>
      </dsp:nvSpPr>
      <dsp:spPr>
        <a:xfrm>
          <a:off x="0" y="3589087"/>
          <a:ext cx="4462463" cy="5126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dirty="0" err="1" smtClean="0"/>
            <a:t>Sommer</a:t>
          </a:r>
          <a:r>
            <a:rPr lang="en-US" sz="2300" kern="1200" dirty="0" smtClean="0"/>
            <a:t> Gentry, Ph.D, TA 	</a:t>
          </a:r>
          <a:endParaRPr lang="en-US" sz="2300" kern="1200" dirty="0"/>
        </a:p>
      </dsp:txBody>
      <dsp:txXfrm>
        <a:off x="0" y="3589087"/>
        <a:ext cx="4462463" cy="512637"/>
      </dsp:txXfrm>
    </dsp:sp>
    <dsp:sp modelId="{62573447-0750-4CB2-AE67-215D13065955}">
      <dsp:nvSpPr>
        <dsp:cNvPr id="0" name=""/>
        <dsp:cNvSpPr/>
      </dsp:nvSpPr>
      <dsp:spPr>
        <a:xfrm>
          <a:off x="0" y="4021250"/>
          <a:ext cx="4462463" cy="0"/>
        </a:xfrm>
        <a:prstGeom prst="line">
          <a:avLst/>
        </a:prstGeom>
        <a:solidFill>
          <a:schemeClr val="lt1">
            <a:hueOff val="0"/>
            <a:satOff val="0"/>
            <a:lumOff val="0"/>
            <a:alphaOff val="0"/>
          </a:schemeClr>
        </a:solidFill>
        <a:ln w="285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071EB1-446B-4915-9391-BC02F901EC87}">
      <dsp:nvSpPr>
        <dsp:cNvPr id="0" name=""/>
        <dsp:cNvSpPr/>
      </dsp:nvSpPr>
      <dsp:spPr>
        <a:xfrm>
          <a:off x="0" y="4101724"/>
          <a:ext cx="4462463" cy="5126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dirty="0" smtClean="0"/>
            <a:t>Tuomas Sandholm, Ph.D, TA</a:t>
          </a:r>
          <a:endParaRPr lang="en-US" sz="2300" kern="1200" dirty="0"/>
        </a:p>
      </dsp:txBody>
      <dsp:txXfrm>
        <a:off x="0" y="4101724"/>
        <a:ext cx="4462463" cy="512637"/>
      </dsp:txXfrm>
    </dsp:sp>
    <dsp:sp modelId="{C36128E1-4C65-4B69-8C31-B5302CFDDB0B}">
      <dsp:nvSpPr>
        <dsp:cNvPr id="0" name=""/>
        <dsp:cNvSpPr/>
      </dsp:nvSpPr>
      <dsp:spPr>
        <a:xfrm>
          <a:off x="0" y="4523301"/>
          <a:ext cx="4462463" cy="0"/>
        </a:xfrm>
        <a:prstGeom prst="line">
          <a:avLst/>
        </a:prstGeom>
        <a:solidFill>
          <a:schemeClr val="lt1">
            <a:hueOff val="0"/>
            <a:satOff val="0"/>
            <a:lumOff val="0"/>
            <a:alphaOff val="0"/>
          </a:schemeClr>
        </a:solidFill>
        <a:ln w="28575"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FEF4B6-F647-46BB-8898-20A61ADFB351}">
      <dsp:nvSpPr>
        <dsp:cNvPr id="0" name=""/>
        <dsp:cNvSpPr/>
      </dsp:nvSpPr>
      <dsp:spPr>
        <a:xfrm>
          <a:off x="0" y="4614361"/>
          <a:ext cx="4462463" cy="5126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dirty="0" smtClean="0"/>
            <a:t>Itai Ashlagi, Ph.D, TA</a:t>
          </a:r>
          <a:endParaRPr lang="en-US" sz="2300" kern="1200" dirty="0"/>
        </a:p>
      </dsp:txBody>
      <dsp:txXfrm>
        <a:off x="0" y="4614361"/>
        <a:ext cx="4462463" cy="51263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16E22D-EDFD-4C56-A007-1767665586AD}" type="datetimeFigureOut">
              <a:rPr lang="en-US" smtClean="0"/>
              <a:t>7/16/2014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27FEE7-675B-495D-91F6-ACCD29E85BAC}" type="slidenum">
              <a:rPr lang="en-US" smtClean="0"/>
              <a:t>‹#›</a:t>
            </a:fld>
            <a:endParaRPr lang="en-US"/>
          </a:p>
        </p:txBody>
      </p:sp>
    </p:spTree>
    <p:extLst>
      <p:ext uri="{BB962C8B-B14F-4D97-AF65-F5344CB8AC3E}">
        <p14:creationId xmlns:p14="http://schemas.microsoft.com/office/powerpoint/2010/main" val="612233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I have no disclosures.</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E0DEC6C-976F-4E7C-9E02-2E61CACD6850}" type="slidenum">
              <a:rPr lang="en-US" altLang="en-US"/>
              <a:pPr eaLnBrk="1" hangingPunct="1"/>
              <a:t>2</a:t>
            </a:fld>
            <a:endParaRPr lang="en-US" altLang="en-US"/>
          </a:p>
        </p:txBody>
      </p:sp>
    </p:spTree>
    <p:extLst>
      <p:ext uri="{BB962C8B-B14F-4D97-AF65-F5344CB8AC3E}">
        <p14:creationId xmlns:p14="http://schemas.microsoft.com/office/powerpoint/2010/main" val="40965244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other factor I mentioned that is helping to increase the # of transplants is the increases in matches found per month. Increasing </a:t>
            </a:r>
            <a:r>
              <a:rPr lang="en-US" altLang="en-US" baseline="0" dirty="0" smtClean="0"/>
              <a:t>the match run frequency has created more match opportunities for everyone in the system with an average of 44 matches offered each month in 2014, compared to 2012 where our average was less than 30 (???). We are currently running our matches 2x/week through the end of August, when we will evaluate its effect on number of people transplanted. </a:t>
            </a:r>
            <a:endParaRPr lang="en-US" altLang="en-US" dirty="0"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C732EC7-1527-4EF8-AF21-816F3C224542}" type="slidenum">
              <a:rPr lang="en-US" altLang="en-US" smtClean="0">
                <a:latin typeface="Calibri" panose="020F0502020204030204" pitchFamily="34" charset="0"/>
              </a:rPr>
              <a:pPr/>
              <a:t>11</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41221907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In addition to increased frequency</a:t>
            </a:r>
            <a:r>
              <a:rPr lang="en-US" baseline="0" dirty="0" smtClean="0"/>
              <a:t> of match runs, m</a:t>
            </a:r>
            <a:r>
              <a:rPr lang="en-US" dirty="0" smtClean="0"/>
              <a:t>atches offered has improved</a:t>
            </a:r>
            <a:r>
              <a:rPr lang="en-US" baseline="0" dirty="0" smtClean="0"/>
              <a:t> due to an increase in the number of candidates added to the system each month, with a total average of 25.  </a:t>
            </a:r>
            <a:r>
              <a:rPr lang="en-US" dirty="0" smtClean="0"/>
              <a:t>The first </a:t>
            </a:r>
            <a:r>
              <a:rPr lang="en-US" dirty="0" smtClean="0"/>
              <a:t>quarter 2014 </a:t>
            </a:r>
            <a:r>
              <a:rPr lang="en-US" dirty="0" smtClean="0"/>
              <a:t>with its</a:t>
            </a:r>
            <a:r>
              <a:rPr lang="en-US" baseline="0" dirty="0" smtClean="0"/>
              <a:t> monthly average of </a:t>
            </a:r>
            <a:r>
              <a:rPr lang="en-US" dirty="0" smtClean="0"/>
              <a:t>28 candidates added,</a:t>
            </a:r>
            <a:r>
              <a:rPr lang="en-US" baseline="0" dirty="0" smtClean="0"/>
              <a:t> reflects </a:t>
            </a:r>
            <a:r>
              <a:rPr lang="en-US" baseline="0" dirty="0" smtClean="0"/>
              <a:t>the continued growth of the </a:t>
            </a:r>
            <a:r>
              <a:rPr lang="en-US" baseline="0" dirty="0" smtClean="0"/>
              <a:t>program. </a:t>
            </a:r>
            <a:endParaRPr lang="en-US" dirty="0"/>
          </a:p>
        </p:txBody>
      </p:sp>
      <p:sp>
        <p:nvSpPr>
          <p:cNvPr id="4" name="Slide Number Placeholder 3"/>
          <p:cNvSpPr>
            <a:spLocks noGrp="1"/>
          </p:cNvSpPr>
          <p:nvPr>
            <p:ph type="sldNum" sz="quarter" idx="10"/>
          </p:nvPr>
        </p:nvSpPr>
        <p:spPr/>
        <p:txBody>
          <a:bodyPr/>
          <a:lstStyle/>
          <a:p>
            <a:fld id="{7327FEE7-675B-495D-91F6-ACCD29E85BAC}" type="slidenum">
              <a:rPr lang="en-US" smtClean="0"/>
              <a:t>12</a:t>
            </a:fld>
            <a:endParaRPr lang="en-US"/>
          </a:p>
        </p:txBody>
      </p:sp>
    </p:spTree>
    <p:extLst>
      <p:ext uri="{BB962C8B-B14F-4D97-AF65-F5344CB8AC3E}">
        <p14:creationId xmlns:p14="http://schemas.microsoft.com/office/powerpoint/2010/main" val="418265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increase</a:t>
            </a:r>
            <a:r>
              <a:rPr lang="en-US" altLang="en-US" baseline="0" dirty="0" smtClean="0"/>
              <a:t> in monthly additions </a:t>
            </a:r>
            <a:r>
              <a:rPr lang="en-US" altLang="en-US" dirty="0" smtClean="0"/>
              <a:t>has dramatically</a:t>
            </a:r>
            <a:r>
              <a:rPr lang="en-US" altLang="en-US" baseline="0" dirty="0" smtClean="0"/>
              <a:t> improved </a:t>
            </a:r>
            <a:r>
              <a:rPr lang="en-US" altLang="en-US" dirty="0" smtClean="0"/>
              <a:t>the number </a:t>
            </a:r>
            <a:r>
              <a:rPr lang="en-US" altLang="en-US" dirty="0" smtClean="0"/>
              <a:t>of candidate-donor pairs eligible for each match run </a:t>
            </a:r>
            <a:r>
              <a:rPr lang="en-US" altLang="en-US" dirty="0" smtClean="0"/>
              <a:t>since </a:t>
            </a:r>
            <a:r>
              <a:rPr lang="en-US" altLang="en-US" dirty="0" smtClean="0"/>
              <a:t>KPDPP </a:t>
            </a:r>
            <a:r>
              <a:rPr lang="en-US" altLang="en-US" dirty="0" smtClean="0"/>
              <a:t>first</a:t>
            </a:r>
            <a:r>
              <a:rPr lang="en-US" altLang="en-US" baseline="0" dirty="0" smtClean="0"/>
              <a:t> started</a:t>
            </a:r>
            <a:r>
              <a:rPr lang="en-US" altLang="en-US" dirty="0" smtClean="0"/>
              <a:t>. </a:t>
            </a:r>
            <a:r>
              <a:rPr lang="en-US" altLang="en-US" dirty="0" smtClean="0"/>
              <a:t>In the first quarter of 2014, the numbers had grown to average 247 donors and 235 candidates per match run, </a:t>
            </a:r>
            <a:r>
              <a:rPr lang="en-US" altLang="en-US" dirty="0" smtClean="0"/>
              <a:t>with a </a:t>
            </a:r>
            <a:r>
              <a:rPr lang="en-US" altLang="en-US" b="1" dirty="0" smtClean="0"/>
              <a:t>record of 270 </a:t>
            </a:r>
            <a:r>
              <a:rPr lang="en-US" altLang="en-US" b="1" dirty="0" smtClean="0"/>
              <a:t>donors and 256 candidates </a:t>
            </a:r>
            <a:r>
              <a:rPr lang="en-US" altLang="en-US" dirty="0" smtClean="0"/>
              <a:t>included in a recent match run. </a:t>
            </a:r>
            <a:endParaRPr lang="en-US" altLang="en-US" dirty="0" smtClean="0"/>
          </a:p>
          <a:p>
            <a:endParaRPr lang="en-US" altLang="en-US" dirty="0" smtClean="0"/>
          </a:p>
          <a:p>
            <a:r>
              <a:rPr lang="en-US" altLang="en-US" dirty="0" smtClean="0"/>
              <a:t>The KPD Work Group continues to explore ways to encourage programs to enter NDDs into the system, including providing the option of bridge donation.  In bridge donation, a paired donor at the end of a chain can opt to become a non-directed donor in a future match run, turning a short chain into a potentially much longer chain that will result in more patients receiving transplants </a:t>
            </a:r>
            <a:r>
              <a:rPr lang="en-US" altLang="en-US" b="1" dirty="0" smtClean="0"/>
              <a:t>Just a few weeks ago, we had our first bridge donor opt to become an NDD, which extended their chain by matching with an O candidate. </a:t>
            </a:r>
            <a:endParaRPr lang="en-US" altLang="en-US" dirty="0" smtClean="0"/>
          </a:p>
          <a:p>
            <a:endParaRPr lang="en-US" altLang="en-US" dirty="0" smtClean="0"/>
          </a:p>
          <a:p>
            <a:endParaRPr lang="en-US" altLang="en-US" dirty="0" smtClean="0"/>
          </a:p>
          <a:p>
            <a:endParaRPr lang="en-US" altLang="en-US" dirty="0"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44ECBAF-4A8B-4F97-B8D3-B69787B3E201}" type="slidenum">
              <a:rPr lang="en-US" altLang="en-US" smtClean="0">
                <a:latin typeface="Calibri" panose="020F0502020204030204" pitchFamily="34" charset="0"/>
              </a:rPr>
              <a:pPr/>
              <a:t>13</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35306158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The number of candidates entered by each transplant hospitals varies greatly with just</a:t>
            </a:r>
            <a:r>
              <a:rPr lang="en-US" baseline="0" dirty="0" smtClean="0"/>
              <a:t> 8 programs having entered 39% of candidates, ½ having entered at least 6 candidates, and the remaining ½ entering only 1-5 candidates. So we still have some work to do with hospitals entering more pairs into the system</a:t>
            </a:r>
            <a:endParaRPr lang="en-US" dirty="0"/>
          </a:p>
        </p:txBody>
      </p:sp>
      <p:sp>
        <p:nvSpPr>
          <p:cNvPr id="4" name="Slide Number Placeholder 3"/>
          <p:cNvSpPr>
            <a:spLocks noGrp="1"/>
          </p:cNvSpPr>
          <p:nvPr>
            <p:ph type="sldNum" sz="quarter" idx="10"/>
          </p:nvPr>
        </p:nvSpPr>
        <p:spPr/>
        <p:txBody>
          <a:bodyPr/>
          <a:lstStyle/>
          <a:p>
            <a:fld id="{7327FEE7-675B-495D-91F6-ACCD29E85BAC}" type="slidenum">
              <a:rPr lang="en-US" smtClean="0"/>
              <a:t>14</a:t>
            </a:fld>
            <a:endParaRPr lang="en-US"/>
          </a:p>
        </p:txBody>
      </p:sp>
    </p:spTree>
    <p:extLst>
      <p:ext uri="{BB962C8B-B14F-4D97-AF65-F5344CB8AC3E}">
        <p14:creationId xmlns:p14="http://schemas.microsoft.com/office/powerpoint/2010/main" val="315196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In Summary – increase in transplant program participation has led</a:t>
            </a:r>
            <a:r>
              <a:rPr lang="en-US" baseline="0" dirty="0" smtClean="0"/>
              <a:t> to an increase in pair in each match run which has increased the number of transplants </a:t>
            </a:r>
            <a:endParaRPr lang="en-US" dirty="0"/>
          </a:p>
        </p:txBody>
      </p:sp>
      <p:sp>
        <p:nvSpPr>
          <p:cNvPr id="4" name="Slide Number Placeholder 3"/>
          <p:cNvSpPr>
            <a:spLocks noGrp="1"/>
          </p:cNvSpPr>
          <p:nvPr>
            <p:ph type="sldNum" sz="quarter" idx="10"/>
          </p:nvPr>
        </p:nvSpPr>
        <p:spPr/>
        <p:txBody>
          <a:bodyPr/>
          <a:lstStyle/>
          <a:p>
            <a:fld id="{7327FEE7-675B-495D-91F6-ACCD29E85BAC}" type="slidenum">
              <a:rPr lang="en-US" smtClean="0"/>
              <a:t>15</a:t>
            </a:fld>
            <a:endParaRPr lang="en-US"/>
          </a:p>
        </p:txBody>
      </p:sp>
    </p:spTree>
    <p:extLst>
      <p:ext uri="{BB962C8B-B14F-4D97-AF65-F5344CB8AC3E}">
        <p14:creationId xmlns:p14="http://schemas.microsoft.com/office/powerpoint/2010/main" val="19678875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The OPTN KPDPP is a robust, increasingly successful KPD program available to all LKD programs. We have reached a tipping point in terms of number of transplant hospitals participating and the number</a:t>
            </a:r>
            <a:r>
              <a:rPr lang="en-US" baseline="0" dirty="0" smtClean="0"/>
              <a:t> of transplants facilitated. With a consistent pool of around 250 pairs for each math run, we are continuing to work on improving participation and match success rate. </a:t>
            </a:r>
            <a:endParaRPr lang="en-US" dirty="0"/>
          </a:p>
        </p:txBody>
      </p:sp>
      <p:sp>
        <p:nvSpPr>
          <p:cNvPr id="4" name="Slide Number Placeholder 3"/>
          <p:cNvSpPr>
            <a:spLocks noGrp="1"/>
          </p:cNvSpPr>
          <p:nvPr>
            <p:ph type="sldNum" sz="quarter" idx="10"/>
          </p:nvPr>
        </p:nvSpPr>
        <p:spPr/>
        <p:txBody>
          <a:bodyPr/>
          <a:lstStyle/>
          <a:p>
            <a:fld id="{7327FEE7-675B-495D-91F6-ACCD29E85BAC}" type="slidenum">
              <a:rPr lang="en-US" smtClean="0"/>
              <a:t>16</a:t>
            </a:fld>
            <a:endParaRPr lang="en-US"/>
          </a:p>
        </p:txBody>
      </p:sp>
    </p:spTree>
    <p:extLst>
      <p:ext uri="{BB962C8B-B14F-4D97-AF65-F5344CB8AC3E}">
        <p14:creationId xmlns:p14="http://schemas.microsoft.com/office/powerpoint/2010/main" val="10541676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 would also like to thank our workgroup and all the member of our subcommittees for all the work they are doing to help with the success of the OPTN KPD program. </a:t>
            </a:r>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7238" indent="-290513">
              <a:spcBef>
                <a:spcPct val="30000"/>
              </a:spcBef>
              <a:defRPr sz="1200">
                <a:solidFill>
                  <a:schemeClr val="tx1"/>
                </a:solidFill>
                <a:latin typeface="Calibri" panose="020F0502020204030204" pitchFamily="34" charset="0"/>
              </a:defRPr>
            </a:lvl2pPr>
            <a:lvl3pPr marL="1165225" indent="-231775">
              <a:spcBef>
                <a:spcPct val="30000"/>
              </a:spcBef>
              <a:defRPr sz="1200">
                <a:solidFill>
                  <a:schemeClr val="tx1"/>
                </a:solidFill>
                <a:latin typeface="Calibri" panose="020F0502020204030204" pitchFamily="34" charset="0"/>
              </a:defRPr>
            </a:lvl3pPr>
            <a:lvl4pPr marL="1631950" indent="-231775">
              <a:spcBef>
                <a:spcPct val="30000"/>
              </a:spcBef>
              <a:defRPr sz="1200">
                <a:solidFill>
                  <a:schemeClr val="tx1"/>
                </a:solidFill>
                <a:latin typeface="Calibri" panose="020F0502020204030204" pitchFamily="34" charset="0"/>
              </a:defRPr>
            </a:lvl4pPr>
            <a:lvl5pPr marL="2098675" indent="-231775">
              <a:spcBef>
                <a:spcPct val="30000"/>
              </a:spcBef>
              <a:defRPr sz="1200">
                <a:solidFill>
                  <a:schemeClr val="tx1"/>
                </a:solidFill>
                <a:latin typeface="Calibri" panose="020F0502020204030204" pitchFamily="34" charset="0"/>
              </a:defRPr>
            </a:lvl5pPr>
            <a:lvl6pPr marL="2555875" indent="-231775" eaLnBrk="0" fontAlgn="base" hangingPunct="0">
              <a:spcBef>
                <a:spcPct val="30000"/>
              </a:spcBef>
              <a:spcAft>
                <a:spcPct val="0"/>
              </a:spcAft>
              <a:defRPr sz="1200">
                <a:solidFill>
                  <a:schemeClr val="tx1"/>
                </a:solidFill>
                <a:latin typeface="Calibri" panose="020F0502020204030204" pitchFamily="34" charset="0"/>
              </a:defRPr>
            </a:lvl6pPr>
            <a:lvl7pPr marL="3013075" indent="-231775" eaLnBrk="0" fontAlgn="base" hangingPunct="0">
              <a:spcBef>
                <a:spcPct val="30000"/>
              </a:spcBef>
              <a:spcAft>
                <a:spcPct val="0"/>
              </a:spcAft>
              <a:defRPr sz="1200">
                <a:solidFill>
                  <a:schemeClr val="tx1"/>
                </a:solidFill>
                <a:latin typeface="Calibri" panose="020F0502020204030204" pitchFamily="34" charset="0"/>
              </a:defRPr>
            </a:lvl7pPr>
            <a:lvl8pPr marL="3470275" indent="-231775" eaLnBrk="0" fontAlgn="base" hangingPunct="0">
              <a:spcBef>
                <a:spcPct val="30000"/>
              </a:spcBef>
              <a:spcAft>
                <a:spcPct val="0"/>
              </a:spcAft>
              <a:defRPr sz="1200">
                <a:solidFill>
                  <a:schemeClr val="tx1"/>
                </a:solidFill>
                <a:latin typeface="Calibri" panose="020F0502020204030204" pitchFamily="34" charset="0"/>
              </a:defRPr>
            </a:lvl8pPr>
            <a:lvl9pPr marL="3927475"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1817FB9-B974-4D28-96DA-4D7F1E72ED52}" type="slidenum">
              <a:rPr lang="en-US" altLang="en-US" smtClean="0">
                <a:solidFill>
                  <a:srgbClr val="000000"/>
                </a:solidFill>
              </a:rPr>
              <a:pPr>
                <a:spcBef>
                  <a:spcPct val="0"/>
                </a:spcBef>
              </a:pPr>
              <a:t>17</a:t>
            </a:fld>
            <a:endParaRPr lang="en-US" altLang="en-US" smtClean="0">
              <a:solidFill>
                <a:srgbClr val="000000"/>
              </a:solidFill>
            </a:endParaRPr>
          </a:p>
        </p:txBody>
      </p:sp>
    </p:spTree>
    <p:extLst>
      <p:ext uri="{BB962C8B-B14F-4D97-AF65-F5344CB8AC3E}">
        <p14:creationId xmlns:p14="http://schemas.microsoft.com/office/powerpoint/2010/main" val="484114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This work was supported by HRSA under the OPTN contract specified here, though the content is solely the responsibility of the authors.  </a:t>
            </a: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236DB2E-F2D7-441B-BFAF-D7CDC1876E0B}" type="slidenum">
              <a:rPr lang="en-US" altLang="en-US"/>
              <a:pPr eaLnBrk="1" hangingPunct="1"/>
              <a:t>3</a:t>
            </a:fld>
            <a:endParaRPr lang="en-US" altLang="en-US"/>
          </a:p>
        </p:txBody>
      </p:sp>
    </p:spTree>
    <p:extLst>
      <p:ext uri="{BB962C8B-B14F-4D97-AF65-F5344CB8AC3E}">
        <p14:creationId xmlns:p14="http://schemas.microsoft.com/office/powerpoint/2010/main" val="3239485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The OPTN KPDPP was launched in 2010 the “valuable consideration” clause in NOTA was amended to exclude KPD</a:t>
            </a:r>
          </a:p>
          <a:p>
            <a:r>
              <a:rPr lang="en-US" dirty="0" smtClean="0"/>
              <a:t> The program continues to make important policy and online system enhancements to increase transplant opportunities for patients with willing but incompatible living donors</a:t>
            </a:r>
          </a:p>
          <a:p>
            <a:r>
              <a:rPr lang="en-US" dirty="0" smtClean="0"/>
              <a:t>This presentation highlights progress made by the OPTN KPDPP in participation, match offers, and </a:t>
            </a:r>
            <a:r>
              <a:rPr lang="en-US" dirty="0" err="1" smtClean="0"/>
              <a:t>txs</a:t>
            </a:r>
            <a:r>
              <a:rPr lang="en-US" dirty="0" smtClean="0"/>
              <a:t>.</a:t>
            </a:r>
          </a:p>
          <a:p>
            <a:endParaRPr lang="en-US" dirty="0"/>
          </a:p>
        </p:txBody>
      </p:sp>
      <p:sp>
        <p:nvSpPr>
          <p:cNvPr id="4" name="Slide Number Placeholder 3"/>
          <p:cNvSpPr>
            <a:spLocks noGrp="1"/>
          </p:cNvSpPr>
          <p:nvPr>
            <p:ph type="sldNum" sz="quarter" idx="10"/>
          </p:nvPr>
        </p:nvSpPr>
        <p:spPr/>
        <p:txBody>
          <a:bodyPr/>
          <a:lstStyle/>
          <a:p>
            <a:fld id="{7327FEE7-675B-495D-91F6-ACCD29E85BAC}" type="slidenum">
              <a:rPr lang="en-US" smtClean="0"/>
              <a:t>4</a:t>
            </a:fld>
            <a:endParaRPr lang="en-US"/>
          </a:p>
        </p:txBody>
      </p:sp>
    </p:spTree>
    <p:extLst>
      <p:ext uri="{BB962C8B-B14F-4D97-AF65-F5344CB8AC3E}">
        <p14:creationId xmlns:p14="http://schemas.microsoft.com/office/powerpoint/2010/main" val="2723844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baseline="0" dirty="0" smtClean="0"/>
              <a:t>Over 61%, or </a:t>
            </a:r>
            <a:r>
              <a:rPr lang="en-US" altLang="en-US" dirty="0" smtClean="0"/>
              <a:t>138 of the 231 active U.S. living donor kidney programs,</a:t>
            </a:r>
            <a:r>
              <a:rPr lang="en-US" altLang="en-US" baseline="0" dirty="0" smtClean="0"/>
              <a:t> have signed agreements to participate in the OPTN KPDPP. A</a:t>
            </a:r>
            <a:r>
              <a:rPr lang="en-US" altLang="en-US" dirty="0" smtClean="0"/>
              <a:t>ll 11 OPTN/UNOS regions participating </a:t>
            </a:r>
            <a:r>
              <a:rPr lang="en-US" altLang="en-US" baseline="0" dirty="0" smtClean="0"/>
              <a:t>we have</a:t>
            </a:r>
            <a:r>
              <a:rPr lang="en-US" altLang="en-US" dirty="0" smtClean="0"/>
              <a:t> </a:t>
            </a:r>
            <a:r>
              <a:rPr lang="en-US" altLang="en-US" dirty="0" smtClean="0"/>
              <a:t>truly become a national </a:t>
            </a:r>
            <a:r>
              <a:rPr lang="en-US" altLang="en-US" dirty="0" smtClean="0"/>
              <a:t>program. Here you see the number of programs</a:t>
            </a:r>
            <a:r>
              <a:rPr lang="en-US" altLang="en-US" baseline="0" dirty="0" smtClean="0"/>
              <a:t> participating in relation to the total number in each region.  The percentage of hospital participation in each region varies from 32-100% with an average of 60% per region participating. </a:t>
            </a:r>
            <a:endParaRPr lang="en-US" altLang="en-US" dirty="0" smtClean="0"/>
          </a:p>
          <a:p>
            <a:endParaRPr lang="en-US" altLang="en-US" dirty="0" smtClean="0"/>
          </a:p>
          <a:p>
            <a:endParaRPr lang="en-US" altLang="en-US" dirty="0" smtClean="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933232C-2CE9-4C23-B910-BFCD05BF881B}" type="slidenum">
              <a:rPr lang="en-US" altLang="en-US" smtClean="0">
                <a:latin typeface="Calibri" panose="020F0502020204030204" pitchFamily="34" charset="0"/>
              </a:rPr>
              <a:pPr/>
              <a:t>5</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4201021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fld id="{6B05B38A-F8E4-4C3D-8738-B3830FB1E098}" type="slidenum">
              <a:rPr lang="en-US" altLang="en-US"/>
              <a:pPr/>
              <a:t>6</a:t>
            </a:fld>
            <a:endParaRPr lang="en-US" altLang="en-US"/>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xfrm>
            <a:off x="974725" y="4560888"/>
            <a:ext cx="5365750" cy="4319587"/>
          </a:xfrm>
          <a:noFill/>
        </p:spPr>
        <p:txBody>
          <a:bodyPr/>
          <a:lstStyle/>
          <a:p>
            <a:pPr eaLnBrk="1" hangingPunct="1"/>
            <a:r>
              <a:rPr lang="en-US" altLang="en-US" dirty="0" smtClean="0"/>
              <a:t>Malcolm Gladwell popularized Everett Roger’s theory</a:t>
            </a:r>
            <a:r>
              <a:rPr lang="en-US" altLang="en-US" baseline="0" dirty="0" smtClean="0"/>
              <a:t> of diffusion of innovations in his best selling book The tipping point. </a:t>
            </a:r>
            <a:r>
              <a:rPr lang="en-US" altLang="en-US" i="1" dirty="0" smtClean="0"/>
              <a:t>The </a:t>
            </a:r>
            <a:r>
              <a:rPr lang="en-US" altLang="en-US" i="0" dirty="0" smtClean="0"/>
              <a:t>Tipping Point </a:t>
            </a:r>
            <a:r>
              <a:rPr lang="en-US" altLang="en-US" i="0" dirty="0" smtClean="0"/>
              <a:t>indicating</a:t>
            </a:r>
            <a:r>
              <a:rPr lang="en-US" altLang="en-US" i="0" baseline="0" dirty="0" smtClean="0"/>
              <a:t> </a:t>
            </a:r>
            <a:r>
              <a:rPr lang="en-US" altLang="en-US" dirty="0" smtClean="0"/>
              <a:t>where a </a:t>
            </a:r>
            <a:r>
              <a:rPr lang="en-US" altLang="en-US" dirty="0" smtClean="0"/>
              <a:t>new idea or approach </a:t>
            </a:r>
            <a:r>
              <a:rPr lang="en-US" altLang="en-US" dirty="0" smtClean="0"/>
              <a:t>‘catches fire’</a:t>
            </a:r>
            <a:endParaRPr lang="en-US" altLang="en-US" dirty="0" smtClean="0"/>
          </a:p>
        </p:txBody>
      </p:sp>
    </p:spTree>
    <p:extLst>
      <p:ext uri="{BB962C8B-B14F-4D97-AF65-F5344CB8AC3E}">
        <p14:creationId xmlns:p14="http://schemas.microsoft.com/office/powerpoint/2010/main" val="952100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defTabSz="966788">
              <a:defRPr>
                <a:solidFill>
                  <a:schemeClr val="tx1"/>
                </a:solidFill>
                <a:latin typeface="Arial" panose="020B0604020202020204" pitchFamily="34" charset="0"/>
              </a:defRPr>
            </a:lvl1pPr>
            <a:lvl2pPr marL="742950" indent="-285750" defTabSz="966788">
              <a:defRPr>
                <a:solidFill>
                  <a:schemeClr val="tx1"/>
                </a:solidFill>
                <a:latin typeface="Arial" panose="020B0604020202020204" pitchFamily="34" charset="0"/>
              </a:defRPr>
            </a:lvl2pPr>
            <a:lvl3pPr marL="1143000" indent="-228600" defTabSz="966788">
              <a:defRPr>
                <a:solidFill>
                  <a:schemeClr val="tx1"/>
                </a:solidFill>
                <a:latin typeface="Arial" panose="020B0604020202020204" pitchFamily="34" charset="0"/>
              </a:defRPr>
            </a:lvl3pPr>
            <a:lvl4pPr marL="1600200" indent="-228600" defTabSz="966788">
              <a:defRPr>
                <a:solidFill>
                  <a:schemeClr val="tx1"/>
                </a:solidFill>
                <a:latin typeface="Arial" panose="020B0604020202020204" pitchFamily="34" charset="0"/>
              </a:defRPr>
            </a:lvl4pPr>
            <a:lvl5pPr marL="2057400" indent="-228600" defTabSz="966788">
              <a:defRPr>
                <a:solidFill>
                  <a:schemeClr val="tx1"/>
                </a:solidFill>
                <a:latin typeface="Arial" panose="020B0604020202020204" pitchFamily="34" charset="0"/>
              </a:defRPr>
            </a:lvl5pPr>
            <a:lvl6pPr marL="2514600" indent="-228600" defTabSz="966788" eaLnBrk="0" fontAlgn="base" hangingPunct="0">
              <a:spcBef>
                <a:spcPct val="0"/>
              </a:spcBef>
              <a:spcAft>
                <a:spcPct val="0"/>
              </a:spcAft>
              <a:defRPr>
                <a:solidFill>
                  <a:schemeClr val="tx1"/>
                </a:solidFill>
                <a:latin typeface="Arial" panose="020B0604020202020204" pitchFamily="34" charset="0"/>
              </a:defRPr>
            </a:lvl6pPr>
            <a:lvl7pPr marL="2971800" indent="-228600" defTabSz="966788" eaLnBrk="0" fontAlgn="base" hangingPunct="0">
              <a:spcBef>
                <a:spcPct val="0"/>
              </a:spcBef>
              <a:spcAft>
                <a:spcPct val="0"/>
              </a:spcAft>
              <a:defRPr>
                <a:solidFill>
                  <a:schemeClr val="tx1"/>
                </a:solidFill>
                <a:latin typeface="Arial" panose="020B0604020202020204" pitchFamily="34" charset="0"/>
              </a:defRPr>
            </a:lvl7pPr>
            <a:lvl8pPr marL="3429000" indent="-228600" defTabSz="966788" eaLnBrk="0" fontAlgn="base" hangingPunct="0">
              <a:spcBef>
                <a:spcPct val="0"/>
              </a:spcBef>
              <a:spcAft>
                <a:spcPct val="0"/>
              </a:spcAft>
              <a:defRPr>
                <a:solidFill>
                  <a:schemeClr val="tx1"/>
                </a:solidFill>
                <a:latin typeface="Arial" panose="020B0604020202020204" pitchFamily="34" charset="0"/>
              </a:defRPr>
            </a:lvl8pPr>
            <a:lvl9pPr marL="3886200" indent="-228600" defTabSz="966788" eaLnBrk="0" fontAlgn="base" hangingPunct="0">
              <a:spcBef>
                <a:spcPct val="0"/>
              </a:spcBef>
              <a:spcAft>
                <a:spcPct val="0"/>
              </a:spcAft>
              <a:defRPr>
                <a:solidFill>
                  <a:schemeClr val="tx1"/>
                </a:solidFill>
                <a:latin typeface="Arial" panose="020B0604020202020204" pitchFamily="34" charset="0"/>
              </a:defRPr>
            </a:lvl9pPr>
          </a:lstStyle>
          <a:p>
            <a:fld id="{3503F257-CD36-458C-A3A8-B0B6C2C9D933}" type="slidenum">
              <a:rPr lang="en-US" altLang="en-US"/>
              <a:pPr/>
              <a:t>7</a:t>
            </a:fld>
            <a:endParaRPr lang="en-US" altLang="en-US"/>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xfrm>
            <a:off x="974725" y="4560888"/>
            <a:ext cx="5365750" cy="4319587"/>
          </a:xfrm>
          <a:noFill/>
        </p:spPr>
        <p:txBody>
          <a:bodyPr/>
          <a:lstStyle/>
          <a:p>
            <a:pPr eaLnBrk="1" hangingPunct="1"/>
            <a:r>
              <a:rPr lang="en-US" altLang="en-US" dirty="0" smtClean="0"/>
              <a:t>The tipping</a:t>
            </a:r>
            <a:r>
              <a:rPr lang="en-US" altLang="en-US" baseline="0" dirty="0" smtClean="0"/>
              <a:t> point is generally achieved when  about 20% of a population adopts a new initiative</a:t>
            </a:r>
            <a:endParaRPr lang="en-US" altLang="en-US" dirty="0" smtClean="0"/>
          </a:p>
        </p:txBody>
      </p:sp>
    </p:spTree>
    <p:extLst>
      <p:ext uri="{BB962C8B-B14F-4D97-AF65-F5344CB8AC3E}">
        <p14:creationId xmlns:p14="http://schemas.microsoft.com/office/powerpoint/2010/main" val="759829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aseline="0" dirty="0" smtClean="0"/>
              <a:t>Over 61%, of the</a:t>
            </a:r>
            <a:r>
              <a:rPr lang="en-US" altLang="en-US" dirty="0" smtClean="0"/>
              <a:t> active </a:t>
            </a:r>
            <a:r>
              <a:rPr lang="en-US" altLang="en-US" dirty="0" smtClean="0"/>
              <a:t>U.S. </a:t>
            </a:r>
            <a:r>
              <a:rPr lang="en-US" altLang="en-US" dirty="0" smtClean="0"/>
              <a:t>living donor kidney programs,</a:t>
            </a:r>
            <a:r>
              <a:rPr lang="en-US" altLang="en-US" baseline="0" dirty="0" smtClean="0"/>
              <a:t> have signed agreements to participate in the OPTN KPDPP –and more importantly </a:t>
            </a:r>
            <a:r>
              <a:rPr lang="en-US" altLang="en-US" dirty="0" smtClean="0"/>
              <a:t>98 </a:t>
            </a:r>
            <a:r>
              <a:rPr lang="en-US" altLang="en-US" dirty="0" smtClean="0"/>
              <a:t>programs </a:t>
            </a:r>
            <a:r>
              <a:rPr lang="en-US" altLang="en-US" dirty="0" smtClean="0"/>
              <a:t>having entered </a:t>
            </a:r>
            <a:r>
              <a:rPr lang="en-US" altLang="en-US" dirty="0" smtClean="0"/>
              <a:t>at least one donor/candidate pair into a match </a:t>
            </a:r>
            <a:r>
              <a:rPr lang="en-US" altLang="en-US" dirty="0" smtClean="0"/>
              <a:t>run </a:t>
            </a:r>
            <a:endParaRPr lang="en-US" altLang="en-US" dirty="0"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DE9F128-70A1-4473-BD4B-DA1086B83D47}" type="slidenum">
              <a:rPr lang="en-US" altLang="en-US" smtClean="0">
                <a:latin typeface="Calibri" panose="020F0502020204030204" pitchFamily="34" charset="0"/>
              </a:rPr>
              <a:pPr/>
              <a:t>8</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41097248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As the program has grown with increased center participation,</a:t>
            </a:r>
            <a:r>
              <a:rPr lang="en-US" altLang="en-US" baseline="0" dirty="0" smtClean="0"/>
              <a:t> we are also continuing to increase the number of </a:t>
            </a:r>
            <a:r>
              <a:rPr lang="en-US" altLang="en-US" dirty="0" smtClean="0"/>
              <a:t>transplants</a:t>
            </a:r>
            <a:r>
              <a:rPr lang="en-US" altLang="en-US" baseline="0" dirty="0" smtClean="0"/>
              <a:t> facilitated. </a:t>
            </a:r>
            <a:r>
              <a:rPr lang="en-US" altLang="en-US" dirty="0" smtClean="0"/>
              <a:t>  </a:t>
            </a:r>
            <a:r>
              <a:rPr lang="en-US" altLang="en-US" dirty="0" smtClean="0"/>
              <a:t>The first two transplants occurred in December 2010, and by the end of 2011 we had 17 total transplants.   By the end of 2012, 27 transplants had been facilitated, but 2013 is when the program really took off, resulting in an additional 52 transplants, for a total of 79 through the end of 2013.  </a:t>
            </a:r>
            <a:r>
              <a:rPr lang="en-US" altLang="en-US" dirty="0" smtClean="0"/>
              <a:t>As of just last week, 110 transplants have taken place. </a:t>
            </a:r>
            <a:endParaRPr lang="en-US" altLang="en-US" dirty="0" smtClean="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CDD1584-8315-46E6-B4C8-202866C9C2D5}" type="slidenum">
              <a:rPr lang="en-US" altLang="en-US" smtClean="0">
                <a:latin typeface="Calibri" panose="020F0502020204030204" pitchFamily="34" charset="0"/>
              </a:rPr>
              <a:pPr/>
              <a:t>9</a:t>
            </a:fld>
            <a:endParaRPr lang="en-US" altLang="en-US" smtClean="0">
              <a:latin typeface="Calibri" panose="020F0502020204030204" pitchFamily="34" charset="0"/>
            </a:endParaRPr>
          </a:p>
        </p:txBody>
      </p:sp>
    </p:spTree>
    <p:extLst>
      <p:ext uri="{BB962C8B-B14F-4D97-AF65-F5344CB8AC3E}">
        <p14:creationId xmlns:p14="http://schemas.microsoft.com/office/powerpoint/2010/main" val="792276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increase in transplant can</a:t>
            </a:r>
            <a:r>
              <a:rPr lang="en-US" baseline="0" dirty="0" smtClean="0"/>
              <a:t> be attributed to multiple improvements in the OPTN KPDPP, m</a:t>
            </a:r>
            <a:r>
              <a:rPr lang="en-US" dirty="0" smtClean="0"/>
              <a:t>ost notably,</a:t>
            </a:r>
            <a:r>
              <a:rPr lang="en-US" baseline="0" dirty="0" smtClean="0"/>
              <a:t> the </a:t>
            </a:r>
            <a:r>
              <a:rPr lang="en-US" dirty="0" smtClean="0"/>
              <a:t>increased </a:t>
            </a:r>
            <a:r>
              <a:rPr lang="en-US" dirty="0" smtClean="0"/>
              <a:t>number of matches being found coupled with a rise in the match success rate. Match success rates are defined as the percentage of matches (one TC and his matched donor) that were accepted and led to a transplant. </a:t>
            </a:r>
          </a:p>
          <a:p>
            <a:r>
              <a:rPr lang="en-US" dirty="0" smtClean="0"/>
              <a:t>DATA: from 3% in 2012 to 10% in 2013.  </a:t>
            </a:r>
            <a:endParaRPr lang="en-US" dirty="0"/>
          </a:p>
        </p:txBody>
      </p:sp>
      <p:sp>
        <p:nvSpPr>
          <p:cNvPr id="4" name="Slide Number Placeholder 3"/>
          <p:cNvSpPr>
            <a:spLocks noGrp="1"/>
          </p:cNvSpPr>
          <p:nvPr>
            <p:ph type="sldNum" sz="quarter" idx="10"/>
          </p:nvPr>
        </p:nvSpPr>
        <p:spPr/>
        <p:txBody>
          <a:bodyPr/>
          <a:lstStyle/>
          <a:p>
            <a:fld id="{7327FEE7-675B-495D-91F6-ACCD29E85BAC}" type="slidenum">
              <a:rPr lang="en-US" smtClean="0"/>
              <a:t>10</a:t>
            </a:fld>
            <a:endParaRPr lang="en-US"/>
          </a:p>
        </p:txBody>
      </p:sp>
    </p:spTree>
    <p:extLst>
      <p:ext uri="{BB962C8B-B14F-4D97-AF65-F5344CB8AC3E}">
        <p14:creationId xmlns:p14="http://schemas.microsoft.com/office/powerpoint/2010/main" val="2930512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7515" y="1721629"/>
            <a:ext cx="8307387" cy="1619250"/>
          </a:xfrm>
        </p:spPr>
        <p:txBody>
          <a:bodyPr/>
          <a:lstStyle>
            <a:lvl1pPr algn="ctr">
              <a:defRPr sz="4800"/>
            </a:lvl1pPr>
          </a:lstStyle>
          <a:p>
            <a:r>
              <a:rPr lang="en-US" smtClean="0"/>
              <a:t>Click to edit Master title style</a:t>
            </a:r>
            <a:endParaRPr dirty="0"/>
          </a:p>
        </p:txBody>
      </p:sp>
      <p:sp>
        <p:nvSpPr>
          <p:cNvPr id="3" name="Subtitle 2"/>
          <p:cNvSpPr>
            <a:spLocks noGrp="1"/>
          </p:cNvSpPr>
          <p:nvPr>
            <p:ph type="subTitle" idx="1"/>
          </p:nvPr>
        </p:nvSpPr>
        <p:spPr>
          <a:xfrm>
            <a:off x="417515" y="3810000"/>
            <a:ext cx="8307387" cy="753036"/>
          </a:xfrm>
        </p:spPr>
        <p:txBody>
          <a:bodyPr>
            <a:normAutofit/>
          </a:bodyPr>
          <a:lstStyle>
            <a:lvl1pPr marL="0" indent="0" algn="ctr">
              <a:spcBef>
                <a:spcPts val="300"/>
              </a:spcBef>
              <a:buNone/>
              <a:defRPr sz="2000" i="1">
                <a:solidFill>
                  <a:schemeClr val="bg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dirty="0"/>
          </a:p>
        </p:txBody>
      </p:sp>
    </p:spTree>
    <p:extLst>
      <p:ext uri="{BB962C8B-B14F-4D97-AF65-F5344CB8AC3E}">
        <p14:creationId xmlns:p14="http://schemas.microsoft.com/office/powerpoint/2010/main" val="1514429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Text Placeholder 2"/>
          <p:cNvSpPr>
            <a:spLocks noGrp="1"/>
          </p:cNvSpPr>
          <p:nvPr>
            <p:ph idx="1"/>
          </p:nvPr>
        </p:nvSpPr>
        <p:spPr>
          <a:xfrm>
            <a:off x="289035" y="1348831"/>
            <a:ext cx="8548414" cy="4405247"/>
          </a:xfrm>
          <a:prstGeom prst="rect">
            <a:avLst/>
          </a:prstGeom>
        </p:spPr>
        <p:txBody>
          <a:bodyPr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itle Placeholder 1"/>
          <p:cNvSpPr>
            <a:spLocks noGrp="1"/>
          </p:cNvSpPr>
          <p:nvPr>
            <p:ph type="title"/>
          </p:nvPr>
        </p:nvSpPr>
        <p:spPr>
          <a:xfrm>
            <a:off x="289034" y="156310"/>
            <a:ext cx="8741103" cy="850932"/>
          </a:xfrm>
          <a:prstGeom prst="rect">
            <a:avLst/>
          </a:prstGeom>
        </p:spPr>
        <p:txBody>
          <a:bodyPr rtlCol="0">
            <a:noAutofit/>
          </a:bodyPr>
          <a:lstStyle/>
          <a:p>
            <a:r>
              <a:rPr lang="en-US" smtClean="0"/>
              <a:t>Click to edit Master title style</a:t>
            </a:r>
            <a:endParaRPr dirty="0"/>
          </a:p>
        </p:txBody>
      </p:sp>
    </p:spTree>
    <p:extLst>
      <p:ext uri="{BB962C8B-B14F-4D97-AF65-F5344CB8AC3E}">
        <p14:creationId xmlns:p14="http://schemas.microsoft.com/office/powerpoint/2010/main" val="75454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772400" cy="762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762000" y="1524000"/>
            <a:ext cx="7772400" cy="4191000"/>
          </a:xfrm>
        </p:spPr>
        <p:txBody>
          <a:bodyPr/>
          <a:lstStyle/>
          <a:p>
            <a:pPr lvl="0"/>
            <a:endParaRPr lang="en-US" noProof="0" smtClean="0"/>
          </a:p>
        </p:txBody>
      </p:sp>
    </p:spTree>
    <p:extLst>
      <p:ext uri="{BB962C8B-B14F-4D97-AF65-F5344CB8AC3E}">
        <p14:creationId xmlns:p14="http://schemas.microsoft.com/office/powerpoint/2010/main" val="15040719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88928" y="155575"/>
            <a:ext cx="8740775"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288925" y="1349379"/>
            <a:ext cx="8548688" cy="440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28" name="Picture 3" descr="OPTN_trans.pn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88928" y="6273806"/>
            <a:ext cx="142557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4" descr="UNOS_logo_large.png"/>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421564" y="6199188"/>
            <a:ext cx="1495425"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42389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Lst>
  <p:timing>
    <p:tnLst>
      <p:par>
        <p:cTn id="1" dur="indefinite" restart="never" nodeType="tmRoot"/>
      </p:par>
    </p:tnLst>
  </p:timing>
  <p:txStyles>
    <p:titleStyle>
      <a:lvl1pPr algn="l" rtl="0" eaLnBrk="0" fontAlgn="base" hangingPunct="0">
        <a:spcBef>
          <a:spcPct val="0"/>
        </a:spcBef>
        <a:spcAft>
          <a:spcPct val="0"/>
        </a:spcAft>
        <a:defRPr sz="4000" b="1" kern="1200">
          <a:solidFill>
            <a:srgbClr val="001B37"/>
          </a:solidFill>
          <a:latin typeface="Calibri"/>
          <a:ea typeface="Myriad Pro"/>
          <a:cs typeface="Myriad Pro"/>
        </a:defRPr>
      </a:lvl1pPr>
      <a:lvl2pPr algn="l" rtl="0" eaLnBrk="0" fontAlgn="base" hangingPunct="0">
        <a:spcBef>
          <a:spcPct val="0"/>
        </a:spcBef>
        <a:spcAft>
          <a:spcPct val="0"/>
        </a:spcAft>
        <a:defRPr sz="4000" b="1">
          <a:solidFill>
            <a:srgbClr val="001B37"/>
          </a:solidFill>
          <a:latin typeface="Calibri" pitchFamily="34" charset="0"/>
          <a:ea typeface="Myriad Pro"/>
          <a:cs typeface="Myriad Pro"/>
        </a:defRPr>
      </a:lvl2pPr>
      <a:lvl3pPr algn="l" rtl="0" eaLnBrk="0" fontAlgn="base" hangingPunct="0">
        <a:spcBef>
          <a:spcPct val="0"/>
        </a:spcBef>
        <a:spcAft>
          <a:spcPct val="0"/>
        </a:spcAft>
        <a:defRPr sz="4000" b="1">
          <a:solidFill>
            <a:srgbClr val="001B37"/>
          </a:solidFill>
          <a:latin typeface="Calibri" pitchFamily="34" charset="0"/>
          <a:ea typeface="Myriad Pro"/>
          <a:cs typeface="Myriad Pro"/>
        </a:defRPr>
      </a:lvl3pPr>
      <a:lvl4pPr algn="l" rtl="0" eaLnBrk="0" fontAlgn="base" hangingPunct="0">
        <a:spcBef>
          <a:spcPct val="0"/>
        </a:spcBef>
        <a:spcAft>
          <a:spcPct val="0"/>
        </a:spcAft>
        <a:defRPr sz="4000" b="1">
          <a:solidFill>
            <a:srgbClr val="001B37"/>
          </a:solidFill>
          <a:latin typeface="Calibri" pitchFamily="34" charset="0"/>
          <a:ea typeface="Myriad Pro"/>
          <a:cs typeface="Myriad Pro"/>
        </a:defRPr>
      </a:lvl4pPr>
      <a:lvl5pPr algn="l" rtl="0" eaLnBrk="0" fontAlgn="base" hangingPunct="0">
        <a:spcBef>
          <a:spcPct val="0"/>
        </a:spcBef>
        <a:spcAft>
          <a:spcPct val="0"/>
        </a:spcAft>
        <a:defRPr sz="4000" b="1">
          <a:solidFill>
            <a:srgbClr val="001B37"/>
          </a:solidFill>
          <a:latin typeface="Calibri" pitchFamily="34" charset="0"/>
          <a:ea typeface="Myriad Pro"/>
          <a:cs typeface="Myriad Pro"/>
        </a:defRPr>
      </a:lvl5pPr>
      <a:lvl6pPr marL="457189" algn="l" rtl="0" fontAlgn="base">
        <a:spcBef>
          <a:spcPct val="0"/>
        </a:spcBef>
        <a:spcAft>
          <a:spcPct val="0"/>
        </a:spcAft>
        <a:defRPr sz="4000" b="1">
          <a:solidFill>
            <a:srgbClr val="001B37"/>
          </a:solidFill>
          <a:latin typeface="Calibri" pitchFamily="34" charset="0"/>
          <a:ea typeface="Myriad Pro"/>
          <a:cs typeface="Myriad Pro"/>
        </a:defRPr>
      </a:lvl6pPr>
      <a:lvl7pPr marL="914377" algn="l" rtl="0" fontAlgn="base">
        <a:spcBef>
          <a:spcPct val="0"/>
        </a:spcBef>
        <a:spcAft>
          <a:spcPct val="0"/>
        </a:spcAft>
        <a:defRPr sz="4000" b="1">
          <a:solidFill>
            <a:srgbClr val="001B37"/>
          </a:solidFill>
          <a:latin typeface="Calibri" pitchFamily="34" charset="0"/>
          <a:ea typeface="Myriad Pro"/>
          <a:cs typeface="Myriad Pro"/>
        </a:defRPr>
      </a:lvl7pPr>
      <a:lvl8pPr marL="1371566" algn="l" rtl="0" fontAlgn="base">
        <a:spcBef>
          <a:spcPct val="0"/>
        </a:spcBef>
        <a:spcAft>
          <a:spcPct val="0"/>
        </a:spcAft>
        <a:defRPr sz="4000" b="1">
          <a:solidFill>
            <a:srgbClr val="001B37"/>
          </a:solidFill>
          <a:latin typeface="Calibri" pitchFamily="34" charset="0"/>
          <a:ea typeface="Myriad Pro"/>
          <a:cs typeface="Myriad Pro"/>
        </a:defRPr>
      </a:lvl8pPr>
      <a:lvl9pPr marL="1828754" algn="l" rtl="0" fontAlgn="base">
        <a:spcBef>
          <a:spcPct val="0"/>
        </a:spcBef>
        <a:spcAft>
          <a:spcPct val="0"/>
        </a:spcAft>
        <a:defRPr sz="4000" b="1">
          <a:solidFill>
            <a:srgbClr val="001B37"/>
          </a:solidFill>
          <a:latin typeface="Calibri" pitchFamily="34" charset="0"/>
          <a:ea typeface="Myriad Pro"/>
          <a:cs typeface="Myriad Pro"/>
        </a:defRPr>
      </a:lvl9pPr>
    </p:titleStyle>
    <p:bodyStyle>
      <a:lvl1pPr marL="228594" indent="-228594" algn="l" rtl="0" eaLnBrk="0" fontAlgn="base" hangingPunct="0">
        <a:spcBef>
          <a:spcPts val="2000"/>
        </a:spcBef>
        <a:spcAft>
          <a:spcPct val="0"/>
        </a:spcAft>
        <a:buClr>
          <a:srgbClr val="002045"/>
        </a:buClr>
        <a:buSzPct val="70000"/>
        <a:buFont typeface="Wingdings" panose="05000000000000000000" pitchFamily="2" charset="2"/>
        <a:buChar char="§"/>
        <a:defRPr sz="2800" kern="1200">
          <a:solidFill>
            <a:srgbClr val="002045"/>
          </a:solidFill>
          <a:latin typeface="Calibri"/>
          <a:ea typeface="Myriad Pro"/>
          <a:cs typeface="Myriad Pro"/>
        </a:defRPr>
      </a:lvl1pPr>
      <a:lvl2pPr marL="457189" indent="-228594" algn="l" rtl="0" eaLnBrk="0" fontAlgn="base" hangingPunct="0">
        <a:spcBef>
          <a:spcPts val="600"/>
        </a:spcBef>
        <a:spcAft>
          <a:spcPct val="0"/>
        </a:spcAft>
        <a:buClr>
          <a:srgbClr val="002045"/>
        </a:buClr>
        <a:buSzPct val="70000"/>
        <a:buFont typeface="Wingdings" panose="05000000000000000000" pitchFamily="2" charset="2"/>
        <a:buChar char="§"/>
        <a:defRPr sz="2000" kern="1200">
          <a:solidFill>
            <a:schemeClr val="tx1"/>
          </a:solidFill>
          <a:latin typeface="Calibri"/>
          <a:ea typeface="Myriad Pro"/>
          <a:cs typeface="Myriad Pro"/>
        </a:defRPr>
      </a:lvl2pPr>
      <a:lvl3pPr marL="685783" indent="-228594" algn="l" rtl="0" eaLnBrk="0" fontAlgn="base" hangingPunct="0">
        <a:spcBef>
          <a:spcPts val="600"/>
        </a:spcBef>
        <a:spcAft>
          <a:spcPct val="0"/>
        </a:spcAft>
        <a:buClr>
          <a:srgbClr val="002045"/>
        </a:buClr>
        <a:buSzPct val="70000"/>
        <a:buFont typeface="Wingdings" panose="05000000000000000000" pitchFamily="2" charset="2"/>
        <a:buChar char="§"/>
        <a:defRPr sz="2000" kern="1200">
          <a:solidFill>
            <a:schemeClr val="tx1"/>
          </a:solidFill>
          <a:latin typeface="Calibri"/>
          <a:ea typeface="Myriad Pro"/>
          <a:cs typeface="Myriad Pro"/>
        </a:defRPr>
      </a:lvl3pPr>
      <a:lvl4pPr marL="914377" indent="-228594" algn="l" rtl="0" eaLnBrk="0" fontAlgn="base" hangingPunct="0">
        <a:spcBef>
          <a:spcPts val="600"/>
        </a:spcBef>
        <a:spcAft>
          <a:spcPct val="0"/>
        </a:spcAft>
        <a:buClr>
          <a:srgbClr val="002045"/>
        </a:buClr>
        <a:buSzPct val="70000"/>
        <a:buFont typeface="Wingdings" panose="05000000000000000000" pitchFamily="2" charset="2"/>
        <a:buChar char="§"/>
        <a:defRPr sz="2000" kern="1200">
          <a:solidFill>
            <a:schemeClr val="tx1"/>
          </a:solidFill>
          <a:latin typeface="Calibri"/>
          <a:ea typeface="Myriad Pro"/>
          <a:cs typeface="Myriad Pro"/>
        </a:defRPr>
      </a:lvl4pPr>
      <a:lvl5pPr marL="1142971" indent="-228594" algn="l" rtl="0" eaLnBrk="0" fontAlgn="base" hangingPunct="0">
        <a:spcBef>
          <a:spcPts val="600"/>
        </a:spcBef>
        <a:spcAft>
          <a:spcPct val="0"/>
        </a:spcAft>
        <a:buClr>
          <a:srgbClr val="002045"/>
        </a:buClr>
        <a:buSzPct val="70000"/>
        <a:buFont typeface="Wingdings" panose="05000000000000000000" pitchFamily="2" charset="2"/>
        <a:buChar char="§"/>
        <a:defRPr sz="2000" kern="1200">
          <a:solidFill>
            <a:schemeClr val="tx1"/>
          </a:solidFill>
          <a:latin typeface="Calibri"/>
          <a:ea typeface="Myriad Pro"/>
          <a:cs typeface="Myriad Pro"/>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insideunos/life/Documents/Regional%20Map%20Staff%20Assignments.pp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image" Target="../media/image8.emf"/><Relationship Id="rId5" Type="http://schemas.openxmlformats.org/officeDocument/2006/relationships/oleObject" Target="../embeddings/oleObject1.bin"/><Relationship Id="rId4"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6096" y="604451"/>
            <a:ext cx="8393103" cy="2357207"/>
          </a:xfrm>
        </p:spPr>
        <p:txBody>
          <a:bodyPr/>
          <a:lstStyle/>
          <a:p>
            <a:r>
              <a:rPr lang="en-US" sz="3200" dirty="0">
                <a:latin typeface="Arial "/>
              </a:rPr>
              <a:t>The OPTN Kidney Paired Donation Pilot Program (KPDPP): </a:t>
            </a:r>
            <a:br>
              <a:rPr lang="en-US" sz="3200" dirty="0">
                <a:latin typeface="Arial "/>
              </a:rPr>
            </a:br>
            <a:r>
              <a:rPr lang="en-US" sz="3200" dirty="0">
                <a:latin typeface="Arial "/>
              </a:rPr>
              <a:t>Reaching the Tipping Point in 2013</a:t>
            </a:r>
          </a:p>
        </p:txBody>
      </p:sp>
      <p:sp>
        <p:nvSpPr>
          <p:cNvPr id="3" name="Subtitle 2"/>
          <p:cNvSpPr>
            <a:spLocks noGrp="1"/>
          </p:cNvSpPr>
          <p:nvPr>
            <p:ph type="subTitle" idx="1"/>
          </p:nvPr>
        </p:nvSpPr>
        <p:spPr>
          <a:xfrm>
            <a:off x="487680" y="3241972"/>
            <a:ext cx="8205216" cy="2119747"/>
          </a:xfrm>
        </p:spPr>
        <p:txBody>
          <a:bodyPr>
            <a:normAutofit/>
          </a:bodyPr>
          <a:lstStyle/>
          <a:p>
            <a:r>
              <a:rPr lang="en-US" dirty="0">
                <a:solidFill>
                  <a:schemeClr val="tx1"/>
                </a:solidFill>
                <a:latin typeface="Arial "/>
              </a:rPr>
              <a:t>Ruthanne Leishman, RN,MPH</a:t>
            </a:r>
            <a:r>
              <a:rPr lang="en-US" baseline="30000" dirty="0">
                <a:solidFill>
                  <a:schemeClr val="tx1"/>
                </a:solidFill>
                <a:latin typeface="Arial "/>
              </a:rPr>
              <a:t>1</a:t>
            </a:r>
            <a:r>
              <a:rPr lang="en-US" dirty="0">
                <a:solidFill>
                  <a:schemeClr val="tx1"/>
                </a:solidFill>
                <a:latin typeface="Arial "/>
              </a:rPr>
              <a:t>, Darren Stewart, MS</a:t>
            </a:r>
            <a:r>
              <a:rPr lang="en-US" baseline="30000" dirty="0">
                <a:solidFill>
                  <a:schemeClr val="tx1"/>
                </a:solidFill>
                <a:latin typeface="Arial "/>
              </a:rPr>
              <a:t>1</a:t>
            </a:r>
            <a:r>
              <a:rPr lang="en-US" dirty="0">
                <a:solidFill>
                  <a:schemeClr val="tx1"/>
                </a:solidFill>
                <a:latin typeface="Arial "/>
              </a:rPr>
              <a:t>, Catherine Monstello, CPHQ</a:t>
            </a:r>
            <a:r>
              <a:rPr lang="en-US" baseline="30000" dirty="0">
                <a:solidFill>
                  <a:schemeClr val="tx1"/>
                </a:solidFill>
                <a:latin typeface="Arial "/>
              </a:rPr>
              <a:t>1</a:t>
            </a:r>
            <a:r>
              <a:rPr lang="en-US" dirty="0">
                <a:solidFill>
                  <a:schemeClr val="tx1"/>
                </a:solidFill>
                <a:latin typeface="Arial "/>
              </a:rPr>
              <a:t>, Wida Cherikh, PhD</a:t>
            </a:r>
            <a:r>
              <a:rPr lang="en-US" baseline="30000" dirty="0">
                <a:solidFill>
                  <a:schemeClr val="tx1"/>
                </a:solidFill>
                <a:latin typeface="Arial "/>
              </a:rPr>
              <a:t>1</a:t>
            </a:r>
            <a:r>
              <a:rPr lang="en-US" dirty="0">
                <a:solidFill>
                  <a:schemeClr val="tx1"/>
                </a:solidFill>
                <a:latin typeface="Arial "/>
              </a:rPr>
              <a:t>, Tuomas Sandholm, PhD</a:t>
            </a:r>
            <a:r>
              <a:rPr lang="en-US" baseline="30000" dirty="0">
                <a:solidFill>
                  <a:schemeClr val="tx1"/>
                </a:solidFill>
                <a:latin typeface="Arial "/>
              </a:rPr>
              <a:t>2</a:t>
            </a:r>
            <a:r>
              <a:rPr lang="en-US" dirty="0">
                <a:solidFill>
                  <a:schemeClr val="tx1"/>
                </a:solidFill>
                <a:latin typeface="Arial "/>
              </a:rPr>
              <a:t>, Rich Formica, MD</a:t>
            </a:r>
            <a:r>
              <a:rPr lang="en-US" baseline="30000" dirty="0">
                <a:solidFill>
                  <a:schemeClr val="tx1"/>
                </a:solidFill>
                <a:latin typeface="Arial "/>
              </a:rPr>
              <a:t>3</a:t>
            </a:r>
            <a:r>
              <a:rPr lang="en-US" dirty="0">
                <a:solidFill>
                  <a:schemeClr val="tx1"/>
                </a:solidFill>
                <a:latin typeface="Arial "/>
              </a:rPr>
              <a:t> and Mark Aeder, MD</a:t>
            </a:r>
            <a:r>
              <a:rPr lang="en-US" baseline="30000" dirty="0">
                <a:solidFill>
                  <a:schemeClr val="tx1"/>
                </a:solidFill>
                <a:latin typeface="Arial "/>
              </a:rPr>
              <a:t>4</a:t>
            </a:r>
            <a:r>
              <a:rPr lang="en-US" dirty="0">
                <a:solidFill>
                  <a:schemeClr val="tx1"/>
                </a:solidFill>
                <a:latin typeface="Arial "/>
              </a:rPr>
              <a:t>. </a:t>
            </a:r>
            <a:r>
              <a:rPr lang="en-US" baseline="30000" dirty="0">
                <a:solidFill>
                  <a:schemeClr val="tx1"/>
                </a:solidFill>
                <a:latin typeface="Arial "/>
              </a:rPr>
              <a:t>1</a:t>
            </a:r>
            <a:r>
              <a:rPr lang="en-US" dirty="0">
                <a:solidFill>
                  <a:schemeClr val="tx1"/>
                </a:solidFill>
                <a:latin typeface="Arial "/>
              </a:rPr>
              <a:t>UNOS, Richmond, VA; </a:t>
            </a:r>
            <a:r>
              <a:rPr lang="en-US" baseline="30000" dirty="0">
                <a:solidFill>
                  <a:schemeClr val="tx1"/>
                </a:solidFill>
                <a:latin typeface="Arial "/>
              </a:rPr>
              <a:t>2</a:t>
            </a:r>
            <a:r>
              <a:rPr lang="en-US" dirty="0">
                <a:solidFill>
                  <a:schemeClr val="tx1"/>
                </a:solidFill>
                <a:latin typeface="Arial "/>
              </a:rPr>
              <a:t>Carnegie Mellon </a:t>
            </a:r>
            <a:r>
              <a:rPr lang="en-US" dirty="0" err="1">
                <a:solidFill>
                  <a:schemeClr val="tx1"/>
                </a:solidFill>
                <a:latin typeface="Arial "/>
              </a:rPr>
              <a:t>Univ</a:t>
            </a:r>
            <a:r>
              <a:rPr lang="en-US" dirty="0">
                <a:solidFill>
                  <a:schemeClr val="tx1"/>
                </a:solidFill>
                <a:latin typeface="Arial "/>
              </a:rPr>
              <a:t>, Pittsburgh, PA; </a:t>
            </a:r>
            <a:r>
              <a:rPr lang="en-US" baseline="30000" dirty="0">
                <a:solidFill>
                  <a:schemeClr val="tx1"/>
                </a:solidFill>
                <a:latin typeface="Arial "/>
              </a:rPr>
              <a:t>3</a:t>
            </a:r>
            <a:r>
              <a:rPr lang="en-US" dirty="0">
                <a:solidFill>
                  <a:schemeClr val="tx1"/>
                </a:solidFill>
                <a:latin typeface="Arial "/>
              </a:rPr>
              <a:t>Yale </a:t>
            </a:r>
            <a:r>
              <a:rPr lang="en-US" dirty="0" err="1">
                <a:solidFill>
                  <a:schemeClr val="tx1"/>
                </a:solidFill>
                <a:latin typeface="Arial "/>
              </a:rPr>
              <a:t>Univ</a:t>
            </a:r>
            <a:r>
              <a:rPr lang="en-US" dirty="0">
                <a:solidFill>
                  <a:schemeClr val="tx1"/>
                </a:solidFill>
                <a:latin typeface="Arial "/>
              </a:rPr>
              <a:t>, New Haven, CT and </a:t>
            </a:r>
            <a:r>
              <a:rPr lang="en-US" baseline="30000" dirty="0">
                <a:solidFill>
                  <a:schemeClr val="tx1"/>
                </a:solidFill>
                <a:latin typeface="Arial "/>
              </a:rPr>
              <a:t>4</a:t>
            </a:r>
            <a:r>
              <a:rPr lang="en-US" dirty="0">
                <a:solidFill>
                  <a:schemeClr val="tx1"/>
                </a:solidFill>
                <a:latin typeface="Arial "/>
              </a:rPr>
              <a:t>Univ </a:t>
            </a:r>
            <a:r>
              <a:rPr lang="en-US" dirty="0" err="1">
                <a:solidFill>
                  <a:schemeClr val="tx1"/>
                </a:solidFill>
                <a:latin typeface="Arial "/>
              </a:rPr>
              <a:t>Hosp</a:t>
            </a:r>
            <a:r>
              <a:rPr lang="en-US" dirty="0">
                <a:solidFill>
                  <a:schemeClr val="tx1"/>
                </a:solidFill>
                <a:latin typeface="Arial "/>
              </a:rPr>
              <a:t> Case Med </a:t>
            </a:r>
            <a:r>
              <a:rPr lang="en-US" dirty="0" err="1">
                <a:solidFill>
                  <a:schemeClr val="tx1"/>
                </a:solidFill>
                <a:latin typeface="Arial "/>
              </a:rPr>
              <a:t>Ctr</a:t>
            </a:r>
            <a:r>
              <a:rPr lang="en-US" dirty="0">
                <a:solidFill>
                  <a:schemeClr val="tx1"/>
                </a:solidFill>
                <a:latin typeface="Arial "/>
              </a:rPr>
              <a:t>, Cleveland, OH. </a:t>
            </a:r>
          </a:p>
        </p:txBody>
      </p:sp>
      <p:sp>
        <p:nvSpPr>
          <p:cNvPr id="4" name="TextBox 3"/>
          <p:cNvSpPr txBox="1"/>
          <p:nvPr/>
        </p:nvSpPr>
        <p:spPr>
          <a:xfrm>
            <a:off x="1811535" y="5038550"/>
            <a:ext cx="4970591" cy="1384995"/>
          </a:xfrm>
          <a:prstGeom prst="rect">
            <a:avLst/>
          </a:prstGeom>
          <a:noFill/>
        </p:spPr>
        <p:txBody>
          <a:bodyPr wrap="none" rtlCol="0">
            <a:spAutoFit/>
          </a:bodyPr>
          <a:lstStyle/>
          <a:p>
            <a:pPr algn="ctr"/>
            <a:r>
              <a:rPr lang="en-US" sz="2800" b="1" dirty="0" smtClean="0">
                <a:latin typeface="Arial "/>
              </a:rPr>
              <a:t>2014</a:t>
            </a:r>
          </a:p>
          <a:p>
            <a:pPr algn="ctr"/>
            <a:r>
              <a:rPr lang="en-US" sz="2800" b="1" dirty="0" smtClean="0">
                <a:latin typeface="Arial "/>
              </a:rPr>
              <a:t>World </a:t>
            </a:r>
            <a:r>
              <a:rPr lang="en-US" sz="2800" b="1" dirty="0">
                <a:latin typeface="Arial "/>
              </a:rPr>
              <a:t>Transplant Congress </a:t>
            </a:r>
          </a:p>
          <a:p>
            <a:pPr algn="ctr"/>
            <a:r>
              <a:rPr lang="en-US" sz="2800" b="1" dirty="0">
                <a:latin typeface="Arial "/>
              </a:rPr>
              <a:t>San </a:t>
            </a:r>
            <a:r>
              <a:rPr lang="en-US" sz="2800" b="1" dirty="0" smtClean="0">
                <a:latin typeface="Arial "/>
              </a:rPr>
              <a:t>Francisco</a:t>
            </a:r>
            <a:endParaRPr lang="en-US" sz="2800" b="1" dirty="0">
              <a:latin typeface="Arial "/>
            </a:endParaRPr>
          </a:p>
        </p:txBody>
      </p:sp>
    </p:spTree>
    <p:extLst>
      <p:ext uri="{BB962C8B-B14F-4D97-AF65-F5344CB8AC3E}">
        <p14:creationId xmlns:p14="http://schemas.microsoft.com/office/powerpoint/2010/main" val="8882632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smtClean="0">
                <a:latin typeface="Arial "/>
              </a:rPr>
              <a:t>Improving Match Success Rates</a:t>
            </a:r>
            <a:endParaRPr lang="en-US" sz="2800" dirty="0">
              <a:latin typeface="Arial "/>
            </a:endParaRPr>
          </a:p>
        </p:txBody>
      </p:sp>
      <p:graphicFrame>
        <p:nvGraphicFramePr>
          <p:cNvPr id="5" name="Chart 4"/>
          <p:cNvGraphicFramePr>
            <a:graphicFrameLocks/>
          </p:cNvGraphicFramePr>
          <p:nvPr>
            <p:extLst/>
          </p:nvPr>
        </p:nvGraphicFramePr>
        <p:xfrm>
          <a:off x="617220" y="1142999"/>
          <a:ext cx="7943850" cy="4942211"/>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12"/>
          <p:cNvSpPr txBox="1">
            <a:spLocks noChangeArrowheads="1"/>
          </p:cNvSpPr>
          <p:nvPr/>
        </p:nvSpPr>
        <p:spPr bwMode="auto">
          <a:xfrm>
            <a:off x="1806847" y="6199510"/>
            <a:ext cx="57054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dirty="0" smtClean="0"/>
              <a:t>Success rates have improved, but work still needed.  Overall, about 10% of matches resulting in transplant. </a:t>
            </a:r>
            <a:endParaRPr lang="en-US" altLang="en-US" dirty="0"/>
          </a:p>
        </p:txBody>
      </p:sp>
    </p:spTree>
    <p:extLst>
      <p:ext uri="{BB962C8B-B14F-4D97-AF65-F5344CB8AC3E}">
        <p14:creationId xmlns:p14="http://schemas.microsoft.com/office/powerpoint/2010/main" val="37377937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2"/>
          <p:cNvSpPr>
            <a:spLocks noGrp="1"/>
          </p:cNvSpPr>
          <p:nvPr>
            <p:ph type="title"/>
          </p:nvPr>
        </p:nvSpPr>
        <p:spPr>
          <a:xfrm>
            <a:off x="288930" y="155575"/>
            <a:ext cx="8740775" cy="850900"/>
          </a:xfrm>
        </p:spPr>
        <p:txBody>
          <a:bodyPr/>
          <a:lstStyle/>
          <a:p>
            <a:r>
              <a:rPr lang="en-US" altLang="en-US" sz="2800" dirty="0" smtClean="0">
                <a:latin typeface="Arial" panose="020B0604020202020204" pitchFamily="34" charset="0"/>
                <a:cs typeface="Arial" panose="020B0604020202020204" pitchFamily="34" charset="0"/>
              </a:rPr>
              <a:t>Matches Found Per Month</a:t>
            </a:r>
          </a:p>
        </p:txBody>
      </p:sp>
      <p:pic>
        <p:nvPicPr>
          <p:cNvPr id="26627" name="Picture 3"/>
          <p:cNvPicPr>
            <a:picLocks noChangeAspect="1" noChangeArrowheads="1"/>
          </p:cNvPicPr>
          <p:nvPr/>
        </p:nvPicPr>
        <p:blipFill>
          <a:blip r:embed="rId3">
            <a:extLst>
              <a:ext uri="{28A0092B-C50C-407E-A947-70E740481C1C}">
                <a14:useLocalDpi xmlns:a14="http://schemas.microsoft.com/office/drawing/2010/main" val="0"/>
              </a:ext>
            </a:extLst>
          </a:blip>
          <a:srcRect b="1299"/>
          <a:stretch>
            <a:fillRect/>
          </a:stretch>
        </p:blipFill>
        <p:spPr bwMode="auto">
          <a:xfrm>
            <a:off x="689610" y="1261110"/>
            <a:ext cx="7620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1805939" y="6317672"/>
            <a:ext cx="5498375" cy="369332"/>
          </a:xfrm>
          <a:prstGeom prst="rect">
            <a:avLst/>
          </a:prstGeom>
          <a:noFill/>
        </p:spPr>
        <p:txBody>
          <a:bodyPr wrap="square" rtlCol="0">
            <a:spAutoFit/>
          </a:bodyPr>
          <a:lstStyle/>
          <a:p>
            <a:r>
              <a:rPr lang="en-US" dirty="0" smtClean="0">
                <a:latin typeface="Arial "/>
              </a:rPr>
              <a:t>Average of 44 match offers sent per month in 2014.</a:t>
            </a:r>
            <a:endParaRPr lang="en-US" dirty="0">
              <a:latin typeface="Arial "/>
            </a:endParaRPr>
          </a:p>
        </p:txBody>
      </p:sp>
    </p:spTree>
    <p:extLst>
      <p:ext uri="{BB962C8B-B14F-4D97-AF65-F5344CB8AC3E}">
        <p14:creationId xmlns:p14="http://schemas.microsoft.com/office/powerpoint/2010/main" val="22869502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p>
            <a:r>
              <a:rPr lang="en-US" sz="2800" dirty="0" smtClean="0">
                <a:latin typeface="Arial" panose="020B0604020202020204" pitchFamily="34" charset="0"/>
                <a:cs typeface="Arial" panose="020B0604020202020204" pitchFamily="34" charset="0"/>
              </a:rPr>
              <a:t>Trends in Candidates Added to OPTN KPD System</a:t>
            </a:r>
            <a:endParaRPr lang="en-US" sz="28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a:stretch>
            <a:fillRect/>
          </a:stretch>
        </p:blipFill>
        <p:spPr>
          <a:xfrm>
            <a:off x="711472" y="1007242"/>
            <a:ext cx="7420157" cy="5209326"/>
          </a:xfrm>
          <a:prstGeom prst="rect">
            <a:avLst/>
          </a:prstGeom>
        </p:spPr>
      </p:pic>
      <p:sp>
        <p:nvSpPr>
          <p:cNvPr id="6" name="TextBox 5"/>
          <p:cNvSpPr txBox="1"/>
          <p:nvPr/>
        </p:nvSpPr>
        <p:spPr>
          <a:xfrm>
            <a:off x="1760219" y="6317672"/>
            <a:ext cx="5544095" cy="369332"/>
          </a:xfrm>
          <a:prstGeom prst="rect">
            <a:avLst/>
          </a:prstGeom>
          <a:noFill/>
        </p:spPr>
        <p:txBody>
          <a:bodyPr wrap="square" rtlCol="0">
            <a:spAutoFit/>
          </a:bodyPr>
          <a:lstStyle/>
          <a:p>
            <a:r>
              <a:rPr lang="en-US" dirty="0" smtClean="0">
                <a:latin typeface="Arial "/>
              </a:rPr>
              <a:t>Over 1,000 candidates have been added so far.</a:t>
            </a:r>
            <a:endParaRPr lang="en-US" dirty="0">
              <a:latin typeface="Arial "/>
            </a:endParaRPr>
          </a:p>
        </p:txBody>
      </p:sp>
    </p:spTree>
    <p:extLst>
      <p:ext uri="{BB962C8B-B14F-4D97-AF65-F5344CB8AC3E}">
        <p14:creationId xmlns:p14="http://schemas.microsoft.com/office/powerpoint/2010/main" val="20627860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2"/>
          <p:cNvSpPr>
            <a:spLocks noGrp="1"/>
          </p:cNvSpPr>
          <p:nvPr>
            <p:ph type="title"/>
          </p:nvPr>
        </p:nvSpPr>
        <p:spPr>
          <a:xfrm>
            <a:off x="403852" y="155575"/>
            <a:ext cx="8244434" cy="8509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p>
            <a:r>
              <a:rPr lang="en-US" altLang="en-US" sz="2800" dirty="0">
                <a:latin typeface="Arial" panose="020B0604020202020204" pitchFamily="34" charset="0"/>
                <a:cs typeface="Arial" panose="020B0604020202020204" pitchFamily="34" charset="0"/>
              </a:rPr>
              <a:t>Average # of Eligible Candidates and Donors per Match Run</a:t>
            </a:r>
          </a:p>
        </p:txBody>
      </p:sp>
      <p:pic>
        <p:nvPicPr>
          <p:cNvPr id="22531" name="Picture 3"/>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3977" y="1006479"/>
            <a:ext cx="8004309" cy="5311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1662547" y="6317672"/>
            <a:ext cx="5641768" cy="369332"/>
          </a:xfrm>
          <a:prstGeom prst="rect">
            <a:avLst/>
          </a:prstGeom>
          <a:noFill/>
        </p:spPr>
        <p:txBody>
          <a:bodyPr wrap="square" rtlCol="0">
            <a:spAutoFit/>
          </a:bodyPr>
          <a:lstStyle/>
          <a:p>
            <a:r>
              <a:rPr lang="en-US" dirty="0" smtClean="0">
                <a:latin typeface="Arial "/>
              </a:rPr>
              <a:t>Consistently ~250 pairs entered into each match run.</a:t>
            </a:r>
            <a:endParaRPr lang="en-US" dirty="0">
              <a:latin typeface="Arial "/>
            </a:endParaRPr>
          </a:p>
        </p:txBody>
      </p:sp>
    </p:spTree>
    <p:extLst>
      <p:ext uri="{BB962C8B-B14F-4D97-AF65-F5344CB8AC3E}">
        <p14:creationId xmlns:p14="http://schemas.microsoft.com/office/powerpoint/2010/main" val="33994226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p:cNvSpPr>
            <a:spLocks noGrp="1"/>
          </p:cNvSpPr>
          <p:nvPr>
            <p:ph type="title"/>
          </p:nvPr>
        </p:nvSpPr>
        <p:spPr>
          <a:xfrm>
            <a:off x="289034" y="156310"/>
            <a:ext cx="8741103" cy="579960"/>
          </a:xfrm>
        </p:spPr>
        <p:txBody>
          <a:bodyPr/>
          <a:lstStyle/>
          <a:p>
            <a:r>
              <a:rPr lang="en-US" sz="2800" dirty="0" smtClean="0">
                <a:latin typeface="Arial" panose="020B0604020202020204" pitchFamily="34" charset="0"/>
                <a:cs typeface="Arial" panose="020B0604020202020204" pitchFamily="34" charset="0"/>
              </a:rPr>
              <a:t>Eligible Candidates by Program</a:t>
            </a:r>
            <a:endParaRPr lang="en-US" sz="2800" dirty="0">
              <a:latin typeface="Arial" panose="020B0604020202020204" pitchFamily="34" charset="0"/>
              <a:cs typeface="Arial" panose="020B0604020202020204" pitchFamily="34" charset="0"/>
            </a:endParaRPr>
          </a:p>
        </p:txBody>
      </p:sp>
      <p:sp>
        <p:nvSpPr>
          <p:cNvPr id="10" name="TextBox 9"/>
          <p:cNvSpPr txBox="1"/>
          <p:nvPr/>
        </p:nvSpPr>
        <p:spPr>
          <a:xfrm>
            <a:off x="1680209" y="6302106"/>
            <a:ext cx="5657851" cy="369332"/>
          </a:xfrm>
          <a:prstGeom prst="rect">
            <a:avLst/>
          </a:prstGeom>
          <a:noFill/>
        </p:spPr>
        <p:txBody>
          <a:bodyPr wrap="square" rtlCol="0">
            <a:spAutoFit/>
          </a:bodyPr>
          <a:lstStyle/>
          <a:p>
            <a:r>
              <a:rPr lang="en-US" dirty="0" smtClean="0">
                <a:latin typeface="Arial "/>
              </a:rPr>
              <a:t>Wide range in participation among the 98 programs.</a:t>
            </a:r>
            <a:endParaRPr lang="en-US" dirty="0">
              <a:latin typeface="Arial "/>
            </a:endParaRPr>
          </a:p>
        </p:txBody>
      </p:sp>
      <p:pic>
        <p:nvPicPr>
          <p:cNvPr id="11" name="Picture 10"/>
          <p:cNvPicPr>
            <a:picLocks noChangeAspect="1"/>
          </p:cNvPicPr>
          <p:nvPr/>
        </p:nvPicPr>
        <p:blipFill>
          <a:blip r:embed="rId3"/>
          <a:stretch>
            <a:fillRect/>
          </a:stretch>
        </p:blipFill>
        <p:spPr>
          <a:xfrm>
            <a:off x="800100" y="866992"/>
            <a:ext cx="7635240" cy="5304392"/>
          </a:xfrm>
          <a:prstGeom prst="rect">
            <a:avLst/>
          </a:prstGeom>
        </p:spPr>
      </p:pic>
    </p:spTree>
    <p:extLst>
      <p:ext uri="{BB962C8B-B14F-4D97-AF65-F5344CB8AC3E}">
        <p14:creationId xmlns:p14="http://schemas.microsoft.com/office/powerpoint/2010/main" val="26544059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16"/>
          <p:cNvSpPr>
            <a:spLocks noGrp="1"/>
          </p:cNvSpPr>
          <p:nvPr>
            <p:ph idx="1"/>
          </p:nvPr>
        </p:nvSpPr>
        <p:spPr>
          <a:xfrm>
            <a:off x="0" y="1007242"/>
            <a:ext cx="9144000" cy="4405247"/>
          </a:xfrm>
        </p:spPr>
        <p:txBody>
          <a:bodyPr/>
          <a:lstStyle/>
          <a:p>
            <a:pPr marL="0" indent="0">
              <a:buNone/>
            </a:pPr>
            <a:r>
              <a:rPr lang="en-US" dirty="0" smtClean="0"/>
              <a:t>Increase hospital participation            Increase number of pairs</a:t>
            </a:r>
          </a:p>
          <a:p>
            <a:pPr marL="0" indent="0">
              <a:buNone/>
            </a:pPr>
            <a:r>
              <a:rPr lang="en-US" dirty="0" smtClean="0"/>
              <a:t>                           = Increase number of transplants</a:t>
            </a:r>
            <a:endParaRPr lang="en-US" dirty="0"/>
          </a:p>
        </p:txBody>
      </p:sp>
      <p:sp>
        <p:nvSpPr>
          <p:cNvPr id="4" name="Title 3"/>
          <p:cNvSpPr>
            <a:spLocks noGrp="1"/>
          </p:cNvSpPr>
          <p:nvPr>
            <p:ph type="title"/>
          </p:nvPr>
        </p:nvSpPr>
        <p:spPr/>
        <p:txBody>
          <a:bodyPr/>
          <a:lstStyle/>
          <a:p>
            <a:r>
              <a:rPr lang="en-US" dirty="0" smtClean="0"/>
              <a:t>Summary</a:t>
            </a:r>
            <a:endParaRPr lang="en-US" dirty="0"/>
          </a:p>
        </p:txBody>
      </p:sp>
      <p:graphicFrame>
        <p:nvGraphicFramePr>
          <p:cNvPr id="18" name="Chart 17"/>
          <p:cNvGraphicFramePr>
            <a:graphicFrameLocks/>
          </p:cNvGraphicFramePr>
          <p:nvPr>
            <p:extLst>
              <p:ext uri="{D42A27DB-BD31-4B8C-83A1-F6EECF244321}">
                <p14:modId xmlns:p14="http://schemas.microsoft.com/office/powerpoint/2010/main" val="718723687"/>
              </p:ext>
            </p:extLst>
          </p:nvPr>
        </p:nvGraphicFramePr>
        <p:xfrm>
          <a:off x="592667" y="2167467"/>
          <a:ext cx="7955894" cy="4095954"/>
        </p:xfrm>
        <a:graphic>
          <a:graphicData uri="http://schemas.openxmlformats.org/drawingml/2006/chart">
            <c:chart xmlns:c="http://schemas.openxmlformats.org/drawingml/2006/chart" xmlns:r="http://schemas.openxmlformats.org/officeDocument/2006/relationships" r:id="rId3"/>
          </a:graphicData>
        </a:graphic>
      </p:graphicFrame>
      <p:cxnSp>
        <p:nvCxnSpPr>
          <p:cNvPr id="20" name="Straight Arrow Connector 19"/>
          <p:cNvCxnSpPr/>
          <p:nvPr/>
        </p:nvCxnSpPr>
        <p:spPr>
          <a:xfrm>
            <a:off x="4541054" y="1320800"/>
            <a:ext cx="792949"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485540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9035" y="1348831"/>
            <a:ext cx="8548414" cy="4747169"/>
          </a:xfrm>
        </p:spPr>
        <p:txBody>
          <a:bodyPr>
            <a:normAutofit fontScale="85000" lnSpcReduction="10000"/>
          </a:bodyPr>
          <a:lstStyle/>
          <a:p>
            <a:r>
              <a:rPr lang="en-US" sz="3200" dirty="0"/>
              <a:t>The OPTN KPDPP is a robust, increasingly successful KPD program available to all LKD programs.</a:t>
            </a:r>
          </a:p>
          <a:p>
            <a:r>
              <a:rPr lang="en-US" sz="3200" dirty="0" smtClean="0"/>
              <a:t>Reache</a:t>
            </a:r>
            <a:r>
              <a:rPr lang="en-US" sz="3200" dirty="0" smtClean="0"/>
              <a:t>d a ‘tipping point’ with the m</a:t>
            </a:r>
            <a:r>
              <a:rPr lang="en-US" sz="3200" dirty="0" smtClean="0"/>
              <a:t>ajority </a:t>
            </a:r>
            <a:r>
              <a:rPr lang="en-US" sz="3200" dirty="0"/>
              <a:t>of the U.S. LD transplant programs participating</a:t>
            </a:r>
          </a:p>
          <a:p>
            <a:r>
              <a:rPr lang="en-US" sz="3200" dirty="0" smtClean="0"/>
              <a:t>Reached </a:t>
            </a:r>
            <a:r>
              <a:rPr lang="en-US" sz="3200" dirty="0"/>
              <a:t>another ‘tipping point’ with 52 transplants in 2013</a:t>
            </a:r>
          </a:p>
          <a:p>
            <a:r>
              <a:rPr lang="en-US" sz="3200" dirty="0" smtClean="0"/>
              <a:t>Consistent </a:t>
            </a:r>
            <a:r>
              <a:rPr lang="en-US" sz="3200" dirty="0" smtClean="0"/>
              <a:t>pool of around 250 pairs for each match run</a:t>
            </a:r>
          </a:p>
          <a:p>
            <a:r>
              <a:rPr lang="en-US" sz="3200" dirty="0" smtClean="0"/>
              <a:t>Continue </a:t>
            </a:r>
            <a:r>
              <a:rPr lang="en-US" sz="3200" dirty="0"/>
              <a:t>to work on ways to increase the match success rate </a:t>
            </a:r>
          </a:p>
          <a:p>
            <a:pPr marL="0" indent="0">
              <a:buNone/>
            </a:pPr>
            <a:endParaRPr lang="en-US" dirty="0"/>
          </a:p>
        </p:txBody>
      </p:sp>
      <p:sp>
        <p:nvSpPr>
          <p:cNvPr id="3" name="Title 2"/>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37898408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nvPr>
        </p:nvGraphicFramePr>
        <p:xfrm>
          <a:off x="288930" y="1376367"/>
          <a:ext cx="4511675" cy="5024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147" name="Title 2"/>
          <p:cNvSpPr>
            <a:spLocks noGrp="1"/>
          </p:cNvSpPr>
          <p:nvPr>
            <p:ph type="title"/>
          </p:nvPr>
        </p:nvSpPr>
        <p:spPr>
          <a:xfrm>
            <a:off x="288930" y="155575"/>
            <a:ext cx="8740775" cy="850900"/>
          </a:xfrm>
        </p:spPr>
        <p:txBody>
          <a:bodyPr/>
          <a:lstStyle/>
          <a:p>
            <a:r>
              <a:rPr lang="en-US" altLang="en-US" smtClean="0">
                <a:latin typeface="Arial" panose="020B0604020202020204" pitchFamily="34" charset="0"/>
                <a:cs typeface="Arial" panose="020B0604020202020204" pitchFamily="34" charset="0"/>
              </a:rPr>
              <a:t>2013-2014 KPD Work Group </a:t>
            </a:r>
          </a:p>
        </p:txBody>
      </p:sp>
      <p:graphicFrame>
        <p:nvGraphicFramePr>
          <p:cNvPr id="4" name="Diagram 3"/>
          <p:cNvGraphicFramePr/>
          <p:nvPr>
            <p:extLst/>
          </p:nvPr>
        </p:nvGraphicFramePr>
        <p:xfrm>
          <a:off x="4325941" y="1373132"/>
          <a:ext cx="4462463" cy="512762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 name="TextBox 1"/>
          <p:cNvSpPr txBox="1"/>
          <p:nvPr/>
        </p:nvSpPr>
        <p:spPr>
          <a:xfrm>
            <a:off x="1752600" y="6553202"/>
            <a:ext cx="4038600" cy="261610"/>
          </a:xfrm>
          <a:prstGeom prst="rect">
            <a:avLst/>
          </a:prstGeom>
          <a:noFill/>
        </p:spPr>
        <p:txBody>
          <a:bodyPr wrap="square" rtlCol="0">
            <a:spAutoFit/>
          </a:bodyPr>
          <a:lstStyle/>
          <a:p>
            <a:r>
              <a:rPr lang="en-US" sz="1100" dirty="0"/>
              <a:t>JSWG = Joint Societies Work Group; TA = Technical Advisor</a:t>
            </a:r>
          </a:p>
        </p:txBody>
      </p:sp>
    </p:spTree>
    <p:extLst>
      <p:ext uri="{BB962C8B-B14F-4D97-AF65-F5344CB8AC3E}">
        <p14:creationId xmlns:p14="http://schemas.microsoft.com/office/powerpoint/2010/main" val="4146599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88930" y="155575"/>
            <a:ext cx="8740775" cy="850900"/>
          </a:xfrm>
        </p:spPr>
        <p:txBody>
          <a:bodyPr/>
          <a:lstStyle/>
          <a:p>
            <a:r>
              <a:rPr lang="en-US" altLang="en-US" sz="3600">
                <a:latin typeface="Calibri" panose="020F0502020204030204" pitchFamily="34" charset="0"/>
                <a:ea typeface="Myriad Pro" pitchFamily="34" charset="0"/>
                <a:cs typeface="Myriad Pro" pitchFamily="34" charset="0"/>
              </a:rPr>
              <a:t>Financial Disclosure Statement</a:t>
            </a:r>
          </a:p>
        </p:txBody>
      </p:sp>
      <p:sp>
        <p:nvSpPr>
          <p:cNvPr id="3075" name="Content Placeholder 3"/>
          <p:cNvSpPr>
            <a:spLocks noGrp="1"/>
          </p:cNvSpPr>
          <p:nvPr>
            <p:ph idx="1"/>
          </p:nvPr>
        </p:nvSpPr>
        <p:spPr>
          <a:xfrm>
            <a:off x="990600" y="2133600"/>
            <a:ext cx="7239000" cy="3429000"/>
          </a:xfrm>
        </p:spPr>
        <p:txBody>
          <a:bodyPr/>
          <a:lstStyle/>
          <a:p>
            <a:pPr>
              <a:buFont typeface="Wingdings" panose="05000000000000000000" pitchFamily="2" charset="2"/>
              <a:buChar char="Ø"/>
            </a:pPr>
            <a:r>
              <a:rPr lang="en-US" altLang="en-US" smtClean="0">
                <a:latin typeface="Calibri" panose="020F0502020204030204" pitchFamily="34" charset="0"/>
                <a:ea typeface="Myriad Pro" pitchFamily="34" charset="0"/>
                <a:cs typeface="Myriad Pro" pitchFamily="34" charset="0"/>
              </a:rPr>
              <a:t>I have no financial relationships to disclose within the past 12 months relevant to my presentation.</a:t>
            </a:r>
          </a:p>
          <a:p>
            <a:endParaRPr lang="en-US" altLang="en-US" smtClean="0">
              <a:latin typeface="Calibri" panose="020F0502020204030204" pitchFamily="34" charset="0"/>
              <a:ea typeface="Myriad Pro" pitchFamily="34" charset="0"/>
              <a:cs typeface="Myriad Pro" pitchFamily="34" charset="0"/>
            </a:endParaRPr>
          </a:p>
          <a:p>
            <a:endParaRPr lang="en-US" altLang="en-US" smtClean="0">
              <a:latin typeface="Calibri" panose="020F0502020204030204" pitchFamily="34" charset="0"/>
              <a:ea typeface="Myriad Pro" pitchFamily="34" charset="0"/>
              <a:cs typeface="Myriad Pro" pitchFamily="34" charset="0"/>
            </a:endParaRPr>
          </a:p>
        </p:txBody>
      </p:sp>
    </p:spTree>
    <p:extLst>
      <p:ext uri="{BB962C8B-B14F-4D97-AF65-F5344CB8AC3E}">
        <p14:creationId xmlns:p14="http://schemas.microsoft.com/office/powerpoint/2010/main" val="39488725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198439"/>
            <a:ext cx="7772400" cy="1143000"/>
          </a:xfrm>
        </p:spPr>
        <p:txBody>
          <a:bodyPr/>
          <a:lstStyle/>
          <a:p>
            <a:pPr eaLnBrk="1" hangingPunct="1"/>
            <a:r>
              <a:rPr lang="en-US" altLang="en-US" smtClean="0">
                <a:latin typeface="Calibri" panose="020F0502020204030204" pitchFamily="34" charset="0"/>
                <a:ea typeface="Myriad Pro" pitchFamily="34" charset="0"/>
                <a:cs typeface="Myriad Pro" pitchFamily="34" charset="0"/>
              </a:rPr>
              <a:t>Acknowledgments</a:t>
            </a:r>
          </a:p>
        </p:txBody>
      </p:sp>
      <p:sp>
        <p:nvSpPr>
          <p:cNvPr id="4099" name="Content Placeholder 2"/>
          <p:cNvSpPr>
            <a:spLocks noGrp="1"/>
          </p:cNvSpPr>
          <p:nvPr>
            <p:ph idx="1"/>
          </p:nvPr>
        </p:nvSpPr>
        <p:spPr>
          <a:xfrm>
            <a:off x="685800" y="1341443"/>
            <a:ext cx="7772400" cy="4618037"/>
          </a:xfrm>
        </p:spPr>
        <p:txBody>
          <a:bodyPr/>
          <a:lstStyle/>
          <a:p>
            <a:pPr eaLnBrk="1" hangingPunct="1">
              <a:buFont typeface="Wingdings" panose="05000000000000000000" pitchFamily="2" charset="2"/>
              <a:buNone/>
            </a:pPr>
            <a:r>
              <a:rPr lang="en-US" altLang="en-US" sz="2500">
                <a:latin typeface="Calibri" panose="020F0502020204030204" pitchFamily="34" charset="0"/>
                <a:ea typeface="Myriad Pro" pitchFamily="34" charset="0"/>
                <a:cs typeface="Myriad Pro" pitchFamily="34" charset="0"/>
              </a:rPr>
              <a:t>	This analysis reflects work performed on behalf of and in conjunction with the </a:t>
            </a:r>
            <a:r>
              <a:rPr lang="en-US" altLang="en-US" sz="2500" b="1">
                <a:latin typeface="Calibri" panose="020F0502020204030204" pitchFamily="34" charset="0"/>
                <a:ea typeface="Myriad Pro" pitchFamily="34" charset="0"/>
                <a:cs typeface="Myriad Pro" pitchFamily="34" charset="0"/>
              </a:rPr>
              <a:t>OPTN Kidney Transplantation Committee and the KPD Work Group</a:t>
            </a:r>
            <a:r>
              <a:rPr lang="en-US" altLang="en-US" sz="2500">
                <a:latin typeface="Calibri" panose="020F0502020204030204" pitchFamily="34" charset="0"/>
                <a:ea typeface="Myriad Pro" pitchFamily="34" charset="0"/>
                <a:cs typeface="Myriad Pro" pitchFamily="34" charset="0"/>
              </a:rPr>
              <a:t>.</a:t>
            </a:r>
          </a:p>
          <a:p>
            <a:pPr eaLnBrk="1" hangingPunct="1">
              <a:buFont typeface="Webdings" panose="05030102010509060703" pitchFamily="18" charset="2"/>
              <a:buNone/>
            </a:pPr>
            <a:r>
              <a:rPr lang="en-US" altLang="en-US" sz="2500">
                <a:latin typeface="Calibri" panose="020F0502020204030204" pitchFamily="34" charset="0"/>
                <a:ea typeface="Myriad Pro" pitchFamily="34" charset="0"/>
                <a:cs typeface="Myriad Pro" pitchFamily="34" charset="0"/>
              </a:rPr>
              <a:t>	This work was supported wholly or in part by Health Resources and Services Administration contract 234-2005-370011C. The content is the responsibility of the authors alone and does not necessarily reflect the views or policies of the Department of Health and Human Services, nor does mention of trade names, commercial products, or organizations imply endorsement by the U.S. Government. </a:t>
            </a:r>
          </a:p>
          <a:p>
            <a:pPr eaLnBrk="1" hangingPunct="1">
              <a:buFont typeface="Webdings" panose="05030102010509060703" pitchFamily="18" charset="2"/>
              <a:buNone/>
            </a:pPr>
            <a:endParaRPr lang="en-US" altLang="en-US" sz="2500">
              <a:latin typeface="Calibri" panose="020F0502020204030204" pitchFamily="34" charset="0"/>
              <a:ea typeface="Myriad Pro" pitchFamily="34" charset="0"/>
              <a:cs typeface="Myriad Pro" pitchFamily="34" charset="0"/>
            </a:endParaRPr>
          </a:p>
        </p:txBody>
      </p:sp>
    </p:spTree>
    <p:extLst>
      <p:ext uri="{BB962C8B-B14F-4D97-AF65-F5344CB8AC3E}">
        <p14:creationId xmlns:p14="http://schemas.microsoft.com/office/powerpoint/2010/main" val="1761725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sz="3200" dirty="0">
                <a:latin typeface="Arial "/>
              </a:rPr>
              <a:t>The OPTN KPDPP was launched in 2010 </a:t>
            </a:r>
          </a:p>
          <a:p>
            <a:r>
              <a:rPr lang="en-US" sz="3200" dirty="0">
                <a:latin typeface="Arial "/>
              </a:rPr>
              <a:t>Centers </a:t>
            </a:r>
            <a:r>
              <a:rPr lang="en-US" sz="3200" dirty="0" smtClean="0">
                <a:latin typeface="Arial "/>
              </a:rPr>
              <a:t>enter </a:t>
            </a:r>
            <a:r>
              <a:rPr lang="en-US" sz="3200" dirty="0">
                <a:latin typeface="Arial "/>
              </a:rPr>
              <a:t>candidates &amp;</a:t>
            </a:r>
            <a:r>
              <a:rPr lang="en-US" sz="3200" dirty="0" smtClean="0">
                <a:latin typeface="Arial "/>
              </a:rPr>
              <a:t> donors </a:t>
            </a:r>
            <a:r>
              <a:rPr lang="en-US" sz="3200" dirty="0">
                <a:latin typeface="Arial "/>
              </a:rPr>
              <a:t>into online system</a:t>
            </a:r>
          </a:p>
          <a:p>
            <a:r>
              <a:rPr lang="en-US" sz="3200" dirty="0">
                <a:latin typeface="Arial "/>
              </a:rPr>
              <a:t>Algorithms search for </a:t>
            </a:r>
            <a:r>
              <a:rPr lang="en-US" sz="3200" dirty="0" smtClean="0">
                <a:latin typeface="Arial "/>
              </a:rPr>
              <a:t>2-way/3-way/chain </a:t>
            </a:r>
            <a:r>
              <a:rPr lang="en-US" sz="3200" dirty="0">
                <a:latin typeface="Arial "/>
              </a:rPr>
              <a:t>exchanges</a:t>
            </a:r>
          </a:p>
          <a:p>
            <a:r>
              <a:rPr lang="en-US" sz="3200" dirty="0">
                <a:latin typeface="Arial "/>
              </a:rPr>
              <a:t>Policy and online system enhancements continue</a:t>
            </a:r>
          </a:p>
          <a:p>
            <a:r>
              <a:rPr lang="en-US" sz="3200" dirty="0" smtClean="0">
                <a:latin typeface="Arial "/>
              </a:rPr>
              <a:t>Increases in participation</a:t>
            </a:r>
            <a:r>
              <a:rPr lang="en-US" sz="3200" dirty="0">
                <a:latin typeface="Arial "/>
              </a:rPr>
              <a:t>, match offers, </a:t>
            </a:r>
            <a:r>
              <a:rPr lang="en-US" sz="3200" dirty="0" smtClean="0">
                <a:latin typeface="Arial "/>
              </a:rPr>
              <a:t>&amp; transplants</a:t>
            </a:r>
            <a:endParaRPr lang="en-US" sz="3200" dirty="0">
              <a:latin typeface="Arial "/>
            </a:endParaRPr>
          </a:p>
          <a:p>
            <a:r>
              <a:rPr lang="en-US" sz="3200" dirty="0">
                <a:latin typeface="Arial "/>
              </a:rPr>
              <a:t>Analyses based on OPTN KPD database </a:t>
            </a:r>
          </a:p>
          <a:p>
            <a:endParaRPr lang="en-US" dirty="0"/>
          </a:p>
        </p:txBody>
      </p:sp>
      <p:sp>
        <p:nvSpPr>
          <p:cNvPr id="3" name="Title 2"/>
          <p:cNvSpPr>
            <a:spLocks noGrp="1"/>
          </p:cNvSpPr>
          <p:nvPr>
            <p:ph type="title"/>
          </p:nvPr>
        </p:nvSpPr>
        <p:spPr/>
        <p:txBody>
          <a:bodyPr/>
          <a:lstStyle/>
          <a:p>
            <a:r>
              <a:rPr lang="en-US" sz="2800" dirty="0" smtClean="0">
                <a:latin typeface="Arial "/>
              </a:rPr>
              <a:t>Background</a:t>
            </a:r>
            <a:endParaRPr lang="en-US" sz="2800" dirty="0">
              <a:latin typeface="Arial "/>
            </a:endParaRPr>
          </a:p>
        </p:txBody>
      </p:sp>
    </p:spTree>
    <p:extLst>
      <p:ext uri="{BB962C8B-B14F-4D97-AF65-F5344CB8AC3E}">
        <p14:creationId xmlns:p14="http://schemas.microsoft.com/office/powerpoint/2010/main" val="625498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2"/>
          <p:cNvSpPr>
            <a:spLocks noGrp="1"/>
          </p:cNvSpPr>
          <p:nvPr>
            <p:ph type="title"/>
          </p:nvPr>
        </p:nvSpPr>
        <p:spPr>
          <a:xfrm>
            <a:off x="288930" y="155575"/>
            <a:ext cx="8740775" cy="850900"/>
          </a:xfrm>
        </p:spPr>
        <p:txBody>
          <a:bodyPr/>
          <a:lstStyle/>
          <a:p>
            <a:r>
              <a:rPr lang="en-US" altLang="en-US" sz="2800" dirty="0" smtClean="0">
                <a:latin typeface="Arial" panose="020B0604020202020204" pitchFamily="34" charset="0"/>
                <a:cs typeface="Arial" panose="020B0604020202020204" pitchFamily="34" charset="0"/>
              </a:rPr>
              <a:t>Participation by Region</a:t>
            </a:r>
          </a:p>
        </p:txBody>
      </p:sp>
      <p:pic>
        <p:nvPicPr>
          <p:cNvPr id="4099" name="Picture 3" descr="http://insideunos/life/PublishingImages/UNOSRegions.jpg">
            <a:hlinkClick r:id="rId3" tooltip="&quot;&quo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 y="1143003"/>
            <a:ext cx="6945759" cy="4407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p:cNvGraphicFramePr>
            <a:graphicFrameLocks noGrp="1"/>
          </p:cNvGraphicFramePr>
          <p:nvPr>
            <p:extLst/>
          </p:nvPr>
        </p:nvGraphicFramePr>
        <p:xfrm>
          <a:off x="6629400" y="155571"/>
          <a:ext cx="2514600" cy="6003914"/>
        </p:xfrm>
        <a:graphic>
          <a:graphicData uri="http://schemas.openxmlformats.org/drawingml/2006/table">
            <a:tbl>
              <a:tblPr firstRow="1" bandRow="1">
                <a:tableStyleId>{2D5ABB26-0587-4C30-8999-92F81FD0307C}</a:tableStyleId>
              </a:tblPr>
              <a:tblGrid>
                <a:gridCol w="1013508"/>
                <a:gridCol w="1501092"/>
              </a:tblGrid>
              <a:tr h="660413">
                <a:tc>
                  <a:txBody>
                    <a:bodyPr/>
                    <a:lstStyle/>
                    <a:p>
                      <a:r>
                        <a:rPr lang="en-US" sz="1900" b="1" dirty="0" smtClean="0">
                          <a:latin typeface="Arial" panose="020B0604020202020204" pitchFamily="34" charset="0"/>
                          <a:cs typeface="Arial" panose="020B0604020202020204" pitchFamily="34" charset="0"/>
                        </a:rPr>
                        <a:t>Region</a:t>
                      </a:r>
                      <a:endParaRPr lang="en-US" sz="1900" b="1" dirty="0">
                        <a:latin typeface="Arial" panose="020B0604020202020204" pitchFamily="34" charset="0"/>
                        <a:cs typeface="Arial" panose="020B0604020202020204" pitchFamily="34" charset="0"/>
                      </a:endParaRPr>
                    </a:p>
                  </a:txBody>
                  <a:tcPr marL="91439" marR="91439" marT="45727" marB="45727"/>
                </a:tc>
                <a:tc>
                  <a:txBody>
                    <a:bodyPr/>
                    <a:lstStyle/>
                    <a:p>
                      <a:r>
                        <a:rPr lang="en-US" sz="1900" b="1" dirty="0" smtClean="0">
                          <a:latin typeface="Arial" panose="020B0604020202020204" pitchFamily="34" charset="0"/>
                          <a:cs typeface="Arial" panose="020B0604020202020204" pitchFamily="34" charset="0"/>
                        </a:rPr>
                        <a:t>Programs/ Region</a:t>
                      </a:r>
                      <a:endParaRPr lang="en-US" sz="1900" b="1" dirty="0">
                        <a:latin typeface="Arial" panose="020B0604020202020204" pitchFamily="34" charset="0"/>
                        <a:cs typeface="Arial" panose="020B0604020202020204" pitchFamily="34" charset="0"/>
                      </a:endParaRPr>
                    </a:p>
                  </a:txBody>
                  <a:tcPr marL="91439" marR="91439" marT="45727" marB="45727"/>
                </a:tc>
              </a:tr>
              <a:tr h="444445">
                <a:tc>
                  <a:txBody>
                    <a:bodyPr/>
                    <a:lstStyle/>
                    <a:p>
                      <a:pPr algn="ctr"/>
                      <a:r>
                        <a:rPr lang="en-US" sz="1900" b="1" dirty="0" smtClean="0">
                          <a:latin typeface="Arial" panose="020B0604020202020204" pitchFamily="34" charset="0"/>
                          <a:cs typeface="Arial" panose="020B0604020202020204" pitchFamily="34" charset="0"/>
                        </a:rPr>
                        <a:t>1</a:t>
                      </a:r>
                      <a:endParaRPr lang="en-US" sz="1900" b="1" dirty="0">
                        <a:latin typeface="Arial" panose="020B0604020202020204" pitchFamily="34" charset="0"/>
                        <a:cs typeface="Arial" panose="020B0604020202020204" pitchFamily="34" charset="0"/>
                      </a:endParaRPr>
                    </a:p>
                  </a:txBody>
                  <a:tcPr marL="91439" marR="91439" marT="45727" marB="45727"/>
                </a:tc>
                <a:tc>
                  <a:txBody>
                    <a:bodyPr/>
                    <a:lstStyle/>
                    <a:p>
                      <a:pPr algn="ctr"/>
                      <a:r>
                        <a:rPr lang="en-US" sz="1900" dirty="0" smtClean="0">
                          <a:latin typeface="Arial" panose="020B0604020202020204" pitchFamily="34" charset="0"/>
                          <a:cs typeface="Arial" panose="020B0604020202020204" pitchFamily="34" charset="0"/>
                        </a:rPr>
                        <a:t>14/14</a:t>
                      </a:r>
                      <a:endParaRPr lang="en-US" sz="1900" dirty="0">
                        <a:latin typeface="Arial" panose="020B0604020202020204" pitchFamily="34" charset="0"/>
                        <a:cs typeface="Arial" panose="020B0604020202020204" pitchFamily="34" charset="0"/>
                      </a:endParaRPr>
                    </a:p>
                  </a:txBody>
                  <a:tcPr marL="91439" marR="91439" marT="45727" marB="45727"/>
                </a:tc>
              </a:tr>
              <a:tr h="444445">
                <a:tc>
                  <a:txBody>
                    <a:bodyPr/>
                    <a:lstStyle/>
                    <a:p>
                      <a:pPr algn="ctr"/>
                      <a:r>
                        <a:rPr lang="en-US" sz="1900" b="1" dirty="0" smtClean="0">
                          <a:latin typeface="Arial" panose="020B0604020202020204" pitchFamily="34" charset="0"/>
                          <a:cs typeface="Arial" panose="020B0604020202020204" pitchFamily="34" charset="0"/>
                        </a:rPr>
                        <a:t>2</a:t>
                      </a:r>
                      <a:endParaRPr lang="en-US" sz="1900" b="1" dirty="0">
                        <a:latin typeface="Arial" panose="020B0604020202020204" pitchFamily="34" charset="0"/>
                        <a:cs typeface="Arial" panose="020B0604020202020204" pitchFamily="34" charset="0"/>
                      </a:endParaRPr>
                    </a:p>
                  </a:txBody>
                  <a:tcPr marL="91439" marR="91439" marT="45727" marB="45727"/>
                </a:tc>
                <a:tc>
                  <a:txBody>
                    <a:bodyPr/>
                    <a:lstStyle/>
                    <a:p>
                      <a:pPr algn="ctr"/>
                      <a:r>
                        <a:rPr lang="en-US" sz="1900" dirty="0" smtClean="0">
                          <a:latin typeface="Arial" panose="020B0604020202020204" pitchFamily="34" charset="0"/>
                          <a:cs typeface="Arial" panose="020B0604020202020204" pitchFamily="34" charset="0"/>
                        </a:rPr>
                        <a:t>21/30</a:t>
                      </a:r>
                      <a:endParaRPr lang="en-US" sz="1900" dirty="0">
                        <a:latin typeface="Arial" panose="020B0604020202020204" pitchFamily="34" charset="0"/>
                        <a:cs typeface="Arial" panose="020B0604020202020204" pitchFamily="34" charset="0"/>
                      </a:endParaRPr>
                    </a:p>
                  </a:txBody>
                  <a:tcPr marL="91439" marR="91439" marT="45727" marB="45727"/>
                </a:tc>
              </a:tr>
              <a:tr h="444445">
                <a:tc>
                  <a:txBody>
                    <a:bodyPr/>
                    <a:lstStyle/>
                    <a:p>
                      <a:pPr algn="ctr"/>
                      <a:r>
                        <a:rPr lang="en-US" sz="1900" b="1" dirty="0" smtClean="0">
                          <a:latin typeface="Arial" panose="020B0604020202020204" pitchFamily="34" charset="0"/>
                          <a:cs typeface="Arial" panose="020B0604020202020204" pitchFamily="34" charset="0"/>
                        </a:rPr>
                        <a:t>3</a:t>
                      </a:r>
                      <a:endParaRPr lang="en-US" sz="1900" b="1" dirty="0">
                        <a:latin typeface="Arial" panose="020B0604020202020204" pitchFamily="34" charset="0"/>
                        <a:cs typeface="Arial" panose="020B0604020202020204" pitchFamily="34" charset="0"/>
                      </a:endParaRPr>
                    </a:p>
                  </a:txBody>
                  <a:tcPr marL="91439" marR="91439" marT="45727" marB="45727"/>
                </a:tc>
                <a:tc>
                  <a:txBody>
                    <a:bodyPr/>
                    <a:lstStyle/>
                    <a:p>
                      <a:pPr algn="ctr"/>
                      <a:r>
                        <a:rPr lang="en-US" sz="1900" dirty="0" smtClean="0">
                          <a:latin typeface="Arial" panose="020B0604020202020204" pitchFamily="34" charset="0"/>
                          <a:cs typeface="Arial" panose="020B0604020202020204" pitchFamily="34" charset="0"/>
                        </a:rPr>
                        <a:t>7/22</a:t>
                      </a:r>
                      <a:endParaRPr lang="en-US" sz="1900" dirty="0">
                        <a:latin typeface="Arial" panose="020B0604020202020204" pitchFamily="34" charset="0"/>
                        <a:cs typeface="Arial" panose="020B0604020202020204" pitchFamily="34" charset="0"/>
                      </a:endParaRPr>
                    </a:p>
                  </a:txBody>
                  <a:tcPr marL="91439" marR="91439" marT="45727" marB="45727"/>
                </a:tc>
              </a:tr>
              <a:tr h="444445">
                <a:tc>
                  <a:txBody>
                    <a:bodyPr/>
                    <a:lstStyle/>
                    <a:p>
                      <a:pPr algn="ctr"/>
                      <a:r>
                        <a:rPr lang="en-US" sz="1900" b="1" dirty="0" smtClean="0">
                          <a:latin typeface="Arial" panose="020B0604020202020204" pitchFamily="34" charset="0"/>
                          <a:cs typeface="Arial" panose="020B0604020202020204" pitchFamily="34" charset="0"/>
                        </a:rPr>
                        <a:t>4</a:t>
                      </a:r>
                      <a:endParaRPr lang="en-US" sz="1900" b="1" dirty="0">
                        <a:latin typeface="Arial" panose="020B0604020202020204" pitchFamily="34" charset="0"/>
                        <a:cs typeface="Arial" panose="020B0604020202020204" pitchFamily="34" charset="0"/>
                      </a:endParaRPr>
                    </a:p>
                  </a:txBody>
                  <a:tcPr marL="91439" marR="91439" marT="45727" marB="45727"/>
                </a:tc>
                <a:tc>
                  <a:txBody>
                    <a:bodyPr/>
                    <a:lstStyle/>
                    <a:p>
                      <a:pPr algn="ctr"/>
                      <a:r>
                        <a:rPr lang="en-US" sz="1900" dirty="0" smtClean="0">
                          <a:latin typeface="Arial" panose="020B0604020202020204" pitchFamily="34" charset="0"/>
                          <a:cs typeface="Arial" panose="020B0604020202020204" pitchFamily="34" charset="0"/>
                        </a:rPr>
                        <a:t>19/28</a:t>
                      </a:r>
                      <a:endParaRPr lang="en-US" sz="1900" dirty="0">
                        <a:latin typeface="Arial" panose="020B0604020202020204" pitchFamily="34" charset="0"/>
                        <a:cs typeface="Arial" panose="020B0604020202020204" pitchFamily="34" charset="0"/>
                      </a:endParaRPr>
                    </a:p>
                  </a:txBody>
                  <a:tcPr marL="91439" marR="91439" marT="45727" marB="45727"/>
                </a:tc>
              </a:tr>
              <a:tr h="444445">
                <a:tc>
                  <a:txBody>
                    <a:bodyPr/>
                    <a:lstStyle/>
                    <a:p>
                      <a:pPr algn="ctr"/>
                      <a:r>
                        <a:rPr lang="en-US" sz="1900" b="1" dirty="0" smtClean="0">
                          <a:latin typeface="Arial" panose="020B0604020202020204" pitchFamily="34" charset="0"/>
                          <a:cs typeface="Arial" panose="020B0604020202020204" pitchFamily="34" charset="0"/>
                        </a:rPr>
                        <a:t>5</a:t>
                      </a:r>
                      <a:endParaRPr lang="en-US" sz="1900" b="1" dirty="0">
                        <a:latin typeface="Arial" panose="020B0604020202020204" pitchFamily="34" charset="0"/>
                        <a:cs typeface="Arial" panose="020B0604020202020204" pitchFamily="34" charset="0"/>
                      </a:endParaRPr>
                    </a:p>
                  </a:txBody>
                  <a:tcPr marL="91439" marR="91439" marT="45727" marB="45727"/>
                </a:tc>
                <a:tc>
                  <a:txBody>
                    <a:bodyPr/>
                    <a:lstStyle/>
                    <a:p>
                      <a:pPr algn="ctr"/>
                      <a:r>
                        <a:rPr lang="en-US" sz="1900" dirty="0" smtClean="0">
                          <a:latin typeface="Arial" panose="020B0604020202020204" pitchFamily="34" charset="0"/>
                          <a:cs typeface="Arial" panose="020B0604020202020204" pitchFamily="34" charset="0"/>
                        </a:rPr>
                        <a:t>15/30</a:t>
                      </a:r>
                      <a:endParaRPr lang="en-US" sz="1900" dirty="0">
                        <a:latin typeface="Arial" panose="020B0604020202020204" pitchFamily="34" charset="0"/>
                        <a:cs typeface="Arial" panose="020B0604020202020204" pitchFamily="34" charset="0"/>
                      </a:endParaRPr>
                    </a:p>
                  </a:txBody>
                  <a:tcPr marL="91439" marR="91439" marT="45727" marB="45727"/>
                </a:tc>
              </a:tr>
              <a:tr h="444445">
                <a:tc>
                  <a:txBody>
                    <a:bodyPr/>
                    <a:lstStyle/>
                    <a:p>
                      <a:pPr algn="ctr"/>
                      <a:r>
                        <a:rPr lang="en-US" sz="1900" b="1" dirty="0" smtClean="0">
                          <a:latin typeface="Arial" panose="020B0604020202020204" pitchFamily="34" charset="0"/>
                          <a:cs typeface="Arial" panose="020B0604020202020204" pitchFamily="34" charset="0"/>
                        </a:rPr>
                        <a:t>6</a:t>
                      </a:r>
                      <a:endParaRPr lang="en-US" sz="1900" b="1" dirty="0">
                        <a:latin typeface="Arial" panose="020B0604020202020204" pitchFamily="34" charset="0"/>
                        <a:cs typeface="Arial" panose="020B0604020202020204" pitchFamily="34" charset="0"/>
                      </a:endParaRPr>
                    </a:p>
                  </a:txBody>
                  <a:tcPr marL="91439" marR="91439" marT="45727" marB="45727"/>
                </a:tc>
                <a:tc>
                  <a:txBody>
                    <a:bodyPr/>
                    <a:lstStyle/>
                    <a:p>
                      <a:pPr algn="ctr"/>
                      <a:r>
                        <a:rPr lang="en-US" sz="1900" dirty="0" smtClean="0">
                          <a:latin typeface="Arial" panose="020B0604020202020204" pitchFamily="34" charset="0"/>
                          <a:cs typeface="Arial" panose="020B0604020202020204" pitchFamily="34" charset="0"/>
                        </a:rPr>
                        <a:t>3/9</a:t>
                      </a:r>
                      <a:endParaRPr lang="en-US" sz="1900" dirty="0">
                        <a:latin typeface="Arial" panose="020B0604020202020204" pitchFamily="34" charset="0"/>
                        <a:cs typeface="Arial" panose="020B0604020202020204" pitchFamily="34" charset="0"/>
                      </a:endParaRPr>
                    </a:p>
                  </a:txBody>
                  <a:tcPr marL="91439" marR="91439" marT="45727" marB="45727"/>
                </a:tc>
              </a:tr>
              <a:tr h="444445">
                <a:tc>
                  <a:txBody>
                    <a:bodyPr/>
                    <a:lstStyle/>
                    <a:p>
                      <a:pPr algn="ctr"/>
                      <a:r>
                        <a:rPr lang="en-US" sz="1900" b="1" dirty="0" smtClean="0">
                          <a:latin typeface="Arial" panose="020B0604020202020204" pitchFamily="34" charset="0"/>
                          <a:cs typeface="Arial" panose="020B0604020202020204" pitchFamily="34" charset="0"/>
                        </a:rPr>
                        <a:t>7</a:t>
                      </a:r>
                      <a:endParaRPr lang="en-US" sz="1900" b="1" dirty="0">
                        <a:latin typeface="Arial" panose="020B0604020202020204" pitchFamily="34" charset="0"/>
                        <a:cs typeface="Arial" panose="020B0604020202020204" pitchFamily="34" charset="0"/>
                      </a:endParaRPr>
                    </a:p>
                  </a:txBody>
                  <a:tcPr marL="91439" marR="91439" marT="45727" marB="45727"/>
                </a:tc>
                <a:tc>
                  <a:txBody>
                    <a:bodyPr/>
                    <a:lstStyle/>
                    <a:p>
                      <a:pPr algn="ctr"/>
                      <a:r>
                        <a:rPr lang="en-US" sz="1900" dirty="0" smtClean="0">
                          <a:latin typeface="Arial" panose="020B0604020202020204" pitchFamily="34" charset="0"/>
                          <a:cs typeface="Arial" panose="020B0604020202020204" pitchFamily="34" charset="0"/>
                        </a:rPr>
                        <a:t>17/22</a:t>
                      </a:r>
                      <a:endParaRPr lang="en-US" sz="1900" dirty="0">
                        <a:latin typeface="Arial" panose="020B0604020202020204" pitchFamily="34" charset="0"/>
                        <a:cs typeface="Arial" panose="020B0604020202020204" pitchFamily="34" charset="0"/>
                      </a:endParaRPr>
                    </a:p>
                  </a:txBody>
                  <a:tcPr marL="91439" marR="91439" marT="45727" marB="45727"/>
                </a:tc>
              </a:tr>
              <a:tr h="444445">
                <a:tc>
                  <a:txBody>
                    <a:bodyPr/>
                    <a:lstStyle/>
                    <a:p>
                      <a:pPr algn="ctr"/>
                      <a:r>
                        <a:rPr lang="en-US" sz="1900" b="1" dirty="0" smtClean="0">
                          <a:latin typeface="Arial" panose="020B0604020202020204" pitchFamily="34" charset="0"/>
                          <a:cs typeface="Arial" panose="020B0604020202020204" pitchFamily="34" charset="0"/>
                        </a:rPr>
                        <a:t>8</a:t>
                      </a:r>
                      <a:endParaRPr lang="en-US" sz="1900" b="1" dirty="0">
                        <a:latin typeface="Arial" panose="020B0604020202020204" pitchFamily="34" charset="0"/>
                        <a:cs typeface="Arial" panose="020B0604020202020204" pitchFamily="34" charset="0"/>
                      </a:endParaRPr>
                    </a:p>
                  </a:txBody>
                  <a:tcPr marL="91439" marR="91439" marT="45727" marB="45727"/>
                </a:tc>
                <a:tc>
                  <a:txBody>
                    <a:bodyPr/>
                    <a:lstStyle/>
                    <a:p>
                      <a:pPr algn="ctr"/>
                      <a:r>
                        <a:rPr lang="en-US" sz="1900" dirty="0" smtClean="0">
                          <a:latin typeface="Arial" panose="020B0604020202020204" pitchFamily="34" charset="0"/>
                          <a:cs typeface="Arial" panose="020B0604020202020204" pitchFamily="34" charset="0"/>
                        </a:rPr>
                        <a:t>11/18</a:t>
                      </a:r>
                      <a:endParaRPr lang="en-US" sz="1900" dirty="0">
                        <a:latin typeface="Arial" panose="020B0604020202020204" pitchFamily="34" charset="0"/>
                        <a:cs typeface="Arial" panose="020B0604020202020204" pitchFamily="34" charset="0"/>
                      </a:endParaRPr>
                    </a:p>
                  </a:txBody>
                  <a:tcPr marL="91439" marR="91439" marT="45727" marB="45727"/>
                </a:tc>
              </a:tr>
              <a:tr h="444445">
                <a:tc>
                  <a:txBody>
                    <a:bodyPr/>
                    <a:lstStyle/>
                    <a:p>
                      <a:pPr algn="ctr"/>
                      <a:r>
                        <a:rPr lang="en-US" sz="1900" b="1" dirty="0" smtClean="0">
                          <a:latin typeface="Arial" panose="020B0604020202020204" pitchFamily="34" charset="0"/>
                          <a:cs typeface="Arial" panose="020B0604020202020204" pitchFamily="34" charset="0"/>
                        </a:rPr>
                        <a:t>9</a:t>
                      </a:r>
                      <a:endParaRPr lang="en-US" sz="1900" b="1" dirty="0">
                        <a:latin typeface="Arial" panose="020B0604020202020204" pitchFamily="34" charset="0"/>
                        <a:cs typeface="Arial" panose="020B0604020202020204" pitchFamily="34" charset="0"/>
                      </a:endParaRPr>
                    </a:p>
                  </a:txBody>
                  <a:tcPr marL="91439" marR="91439" marT="45727" marB="45727"/>
                </a:tc>
                <a:tc>
                  <a:txBody>
                    <a:bodyPr/>
                    <a:lstStyle/>
                    <a:p>
                      <a:pPr algn="ctr"/>
                      <a:r>
                        <a:rPr lang="en-US" sz="1900" dirty="0" smtClean="0">
                          <a:latin typeface="Arial" panose="020B0604020202020204" pitchFamily="34" charset="0"/>
                          <a:cs typeface="Arial" panose="020B0604020202020204" pitchFamily="34" charset="0"/>
                        </a:rPr>
                        <a:t>9/13</a:t>
                      </a:r>
                      <a:endParaRPr lang="en-US" sz="1900" dirty="0">
                        <a:latin typeface="Arial" panose="020B0604020202020204" pitchFamily="34" charset="0"/>
                        <a:cs typeface="Arial" panose="020B0604020202020204" pitchFamily="34" charset="0"/>
                      </a:endParaRPr>
                    </a:p>
                  </a:txBody>
                  <a:tcPr marL="91439" marR="91439" marT="45727" marB="45727"/>
                </a:tc>
              </a:tr>
              <a:tr h="444445">
                <a:tc>
                  <a:txBody>
                    <a:bodyPr/>
                    <a:lstStyle/>
                    <a:p>
                      <a:pPr algn="ctr"/>
                      <a:r>
                        <a:rPr lang="en-US" sz="1900" b="1" dirty="0" smtClean="0">
                          <a:latin typeface="Arial" panose="020B0604020202020204" pitchFamily="34" charset="0"/>
                          <a:cs typeface="Arial" panose="020B0604020202020204" pitchFamily="34" charset="0"/>
                        </a:rPr>
                        <a:t>10</a:t>
                      </a:r>
                      <a:endParaRPr lang="en-US" sz="1900" b="1" dirty="0">
                        <a:latin typeface="Arial" panose="020B0604020202020204" pitchFamily="34" charset="0"/>
                        <a:cs typeface="Arial" panose="020B0604020202020204" pitchFamily="34" charset="0"/>
                      </a:endParaRPr>
                    </a:p>
                  </a:txBody>
                  <a:tcPr marL="91439" marR="91439" marT="45727" marB="45727"/>
                </a:tc>
                <a:tc>
                  <a:txBody>
                    <a:bodyPr/>
                    <a:lstStyle/>
                    <a:p>
                      <a:pPr algn="ctr"/>
                      <a:r>
                        <a:rPr lang="en-US" sz="1900" dirty="0" smtClean="0">
                          <a:latin typeface="Arial" panose="020B0604020202020204" pitchFamily="34" charset="0"/>
                          <a:cs typeface="Arial" panose="020B0604020202020204" pitchFamily="34" charset="0"/>
                        </a:rPr>
                        <a:t>12/19</a:t>
                      </a:r>
                      <a:endParaRPr lang="en-US" sz="1900" dirty="0">
                        <a:latin typeface="Arial" panose="020B0604020202020204" pitchFamily="34" charset="0"/>
                        <a:cs typeface="Arial" panose="020B0604020202020204" pitchFamily="34" charset="0"/>
                      </a:endParaRPr>
                    </a:p>
                  </a:txBody>
                  <a:tcPr marL="91439" marR="91439" marT="45727" marB="45727"/>
                </a:tc>
              </a:tr>
              <a:tr h="444445">
                <a:tc>
                  <a:txBody>
                    <a:bodyPr/>
                    <a:lstStyle/>
                    <a:p>
                      <a:pPr algn="ctr"/>
                      <a:r>
                        <a:rPr lang="en-US" sz="1900" b="1" dirty="0" smtClean="0">
                          <a:latin typeface="Arial" panose="020B0604020202020204" pitchFamily="34" charset="0"/>
                          <a:cs typeface="Arial" panose="020B0604020202020204" pitchFamily="34" charset="0"/>
                        </a:rPr>
                        <a:t>11</a:t>
                      </a:r>
                      <a:endParaRPr lang="en-US" sz="1900" b="1" dirty="0">
                        <a:latin typeface="Arial" panose="020B0604020202020204" pitchFamily="34" charset="0"/>
                        <a:cs typeface="Arial" panose="020B0604020202020204" pitchFamily="34" charset="0"/>
                      </a:endParaRPr>
                    </a:p>
                  </a:txBody>
                  <a:tcPr marL="91439" marR="91439" marT="45727" marB="45727">
                    <a:lnB w="12700" cap="flat" cmpd="sng" algn="ctr">
                      <a:solidFill>
                        <a:schemeClr val="tx1"/>
                      </a:solidFill>
                      <a:prstDash val="solid"/>
                      <a:round/>
                      <a:headEnd type="none" w="med" len="med"/>
                      <a:tailEnd type="none" w="med" len="med"/>
                    </a:lnB>
                  </a:tcPr>
                </a:tc>
                <a:tc>
                  <a:txBody>
                    <a:bodyPr/>
                    <a:lstStyle/>
                    <a:p>
                      <a:pPr algn="ctr"/>
                      <a:r>
                        <a:rPr lang="en-US" sz="1900" dirty="0" smtClean="0">
                          <a:latin typeface="Arial" panose="020B0604020202020204" pitchFamily="34" charset="0"/>
                          <a:cs typeface="Arial" panose="020B0604020202020204" pitchFamily="34" charset="0"/>
                        </a:rPr>
                        <a:t>10/22</a:t>
                      </a:r>
                      <a:endParaRPr lang="en-US" sz="1900" dirty="0">
                        <a:latin typeface="Arial" panose="020B0604020202020204" pitchFamily="34" charset="0"/>
                        <a:cs typeface="Arial" panose="020B0604020202020204" pitchFamily="34" charset="0"/>
                      </a:endParaRPr>
                    </a:p>
                  </a:txBody>
                  <a:tcPr marL="91439" marR="91439" marT="45727" marB="45727">
                    <a:lnB w="12700" cap="flat" cmpd="sng" algn="ctr">
                      <a:solidFill>
                        <a:schemeClr val="tx1"/>
                      </a:solidFill>
                      <a:prstDash val="solid"/>
                      <a:round/>
                      <a:headEnd type="none" w="med" len="med"/>
                      <a:tailEnd type="none" w="med" len="med"/>
                    </a:lnB>
                  </a:tcPr>
                </a:tc>
              </a:tr>
              <a:tr h="444445">
                <a:tc>
                  <a:txBody>
                    <a:bodyPr/>
                    <a:lstStyle/>
                    <a:p>
                      <a:pPr algn="ctr"/>
                      <a:r>
                        <a:rPr lang="en-US" sz="1900" b="1" dirty="0" smtClean="0">
                          <a:latin typeface="Arial" panose="020B0604020202020204" pitchFamily="34" charset="0"/>
                          <a:cs typeface="Arial" panose="020B0604020202020204" pitchFamily="34" charset="0"/>
                        </a:rPr>
                        <a:t>Total</a:t>
                      </a:r>
                      <a:endParaRPr lang="en-US" sz="1900" b="1" dirty="0">
                        <a:latin typeface="Arial" panose="020B0604020202020204" pitchFamily="34" charset="0"/>
                        <a:cs typeface="Arial" panose="020B0604020202020204" pitchFamily="34" charset="0"/>
                      </a:endParaRPr>
                    </a:p>
                  </a:txBody>
                  <a:tcPr marL="91439" marR="91439" marT="45727" marB="45727">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900" dirty="0" smtClean="0">
                          <a:latin typeface="Arial" panose="020B0604020202020204" pitchFamily="34" charset="0"/>
                          <a:cs typeface="Arial" panose="020B0604020202020204" pitchFamily="34" charset="0"/>
                        </a:rPr>
                        <a:t>138/228</a:t>
                      </a:r>
                      <a:endParaRPr lang="en-US" sz="1900" dirty="0">
                        <a:latin typeface="Arial" panose="020B0604020202020204" pitchFamily="34" charset="0"/>
                        <a:cs typeface="Arial" panose="020B0604020202020204" pitchFamily="34" charset="0"/>
                      </a:endParaRPr>
                    </a:p>
                  </a:txBody>
                  <a:tcPr marL="91439" marR="91439" marT="45727" marB="45727">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18806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3"/>
          <p:cNvSpPr>
            <a:spLocks noChangeArrowheads="1"/>
          </p:cNvSpPr>
          <p:nvPr/>
        </p:nvSpPr>
        <p:spPr bwMode="auto">
          <a:xfrm>
            <a:off x="1689100" y="-593725"/>
            <a:ext cx="1841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a:latin typeface="Times New Roman" panose="02020603050405020304" pitchFamily="18" charset="0"/>
              </a:rPr>
              <a:t/>
            </a:r>
            <a:br>
              <a:rPr lang="en-US" altLang="en-US" sz="2400">
                <a:latin typeface="Times New Roman" panose="02020603050405020304" pitchFamily="18" charset="0"/>
              </a:rPr>
            </a:br>
            <a:endParaRPr lang="en-US" altLang="en-US" sz="2400">
              <a:latin typeface="Times New Roman" panose="02020603050405020304" pitchFamily="18" charset="0"/>
            </a:endParaRPr>
          </a:p>
        </p:txBody>
      </p:sp>
      <p:pic>
        <p:nvPicPr>
          <p:cNvPr id="27653" name="Picture 4" descr="Qffs+v35lertKfRTF+d3Tn2S1G3Ugp8Qeet7dzQOkH1XfhXo3j9jwx8zA1jInVhf">
            <a:hlinkClick r:id="" action="ppaction://noaction"/>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1295400"/>
            <a:ext cx="2982913"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4" name="Text Box 5"/>
          <p:cNvSpPr txBox="1">
            <a:spLocks noChangeArrowheads="1"/>
          </p:cNvSpPr>
          <p:nvPr/>
        </p:nvSpPr>
        <p:spPr bwMode="auto">
          <a:xfrm>
            <a:off x="804863" y="6248400"/>
            <a:ext cx="18621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chemeClr val="bg1"/>
                </a:solidFill>
                <a:latin typeface="Garamond" panose="02020404030301010803" pitchFamily="18" charset="0"/>
              </a:rPr>
              <a:t>Innovation Theory</a:t>
            </a:r>
          </a:p>
        </p:txBody>
      </p:sp>
      <p:sp>
        <p:nvSpPr>
          <p:cNvPr id="27655" name="Rectangle 7"/>
          <p:cNvSpPr>
            <a:spLocks noGrp="1" noChangeArrowheads="1"/>
          </p:cNvSpPr>
          <p:nvPr>
            <p:ph type="title"/>
          </p:nvPr>
        </p:nvSpPr>
        <p:spPr>
          <a:noFill/>
        </p:spPr>
        <p:txBody>
          <a:bodyPr/>
          <a:lstStyle/>
          <a:p>
            <a:pPr eaLnBrk="1" hangingPunct="1"/>
            <a:r>
              <a:rPr lang="en-US" altLang="en-US" smtClean="0"/>
              <a:t>The Tipping Point</a:t>
            </a:r>
          </a:p>
        </p:txBody>
      </p:sp>
      <p:pic>
        <p:nvPicPr>
          <p:cNvPr id="9"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61504" y="1219200"/>
            <a:ext cx="2925762"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1236964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609600"/>
            <a:ext cx="8305800" cy="762000"/>
          </a:xfrm>
        </p:spPr>
        <p:txBody>
          <a:bodyPr/>
          <a:lstStyle/>
          <a:p>
            <a:pPr eaLnBrk="1" hangingPunct="1"/>
            <a:r>
              <a:rPr lang="en-US" altLang="en-US" smtClean="0"/>
              <a:t>The “Diffusion Curve”:</a:t>
            </a:r>
            <a:br>
              <a:rPr lang="en-US" altLang="en-US" smtClean="0"/>
            </a:br>
            <a:r>
              <a:rPr lang="en-US" altLang="en-US" smtClean="0"/>
              <a:t>Reaching the Tipping Point</a:t>
            </a:r>
          </a:p>
        </p:txBody>
      </p:sp>
      <p:graphicFrame>
        <p:nvGraphicFramePr>
          <p:cNvPr id="29699" name="Object 3"/>
          <p:cNvGraphicFramePr>
            <a:graphicFrameLocks noChangeAspect="1"/>
          </p:cNvGraphicFramePr>
          <p:nvPr>
            <p:ph type="chart" idx="1"/>
          </p:nvPr>
        </p:nvGraphicFramePr>
        <p:xfrm>
          <a:off x="762000" y="1905000"/>
          <a:ext cx="7165975" cy="4108450"/>
        </p:xfrm>
        <a:graphic>
          <a:graphicData uri="http://schemas.openxmlformats.org/presentationml/2006/ole">
            <mc:AlternateContent xmlns:mc="http://schemas.openxmlformats.org/markup-compatibility/2006">
              <mc:Choice xmlns:v="urn:schemas-microsoft-com:vml" Requires="v">
                <p:oleObj spid="_x0000_s1034" name="Chart" r:id="rId5" imgW="7162719" imgH="4114867" progId="MSGraph.Chart.8">
                  <p:embed followColorScheme="full"/>
                </p:oleObj>
              </mc:Choice>
              <mc:Fallback>
                <p:oleObj name="Chart" r:id="rId5" imgW="7162719" imgH="4114867" progId="MSGraph.Chart.8">
                  <p:embed followColorScheme="full"/>
                  <p:pic>
                    <p:nvPicPr>
                      <p:cNvPr id="0" name=""/>
                      <p:cNvPicPr>
                        <a:picLocks noChangeAspect="1" noChangeArrowheads="1"/>
                      </p:cNvPicPr>
                      <p:nvPr/>
                    </p:nvPicPr>
                    <p:blipFill>
                      <a:blip r:embed="rId6"/>
                      <a:srcRect/>
                      <a:stretch>
                        <a:fillRect/>
                      </a:stretch>
                    </p:blipFill>
                    <p:spPr bwMode="auto">
                      <a:xfrm>
                        <a:off x="762000" y="1905000"/>
                        <a:ext cx="7165975" cy="4108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9700" name="Line 4"/>
          <p:cNvSpPr>
            <a:spLocks noChangeShapeType="1"/>
          </p:cNvSpPr>
          <p:nvPr/>
        </p:nvSpPr>
        <p:spPr bwMode="auto">
          <a:xfrm>
            <a:off x="4191000" y="5638800"/>
            <a:ext cx="14478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1717" name="Text Box 5"/>
          <p:cNvSpPr txBox="1">
            <a:spLocks noChangeArrowheads="1"/>
          </p:cNvSpPr>
          <p:nvPr/>
        </p:nvSpPr>
        <p:spPr bwMode="auto">
          <a:xfrm>
            <a:off x="5486400" y="43434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dirty="0">
                <a:latin typeface="Garamond" panose="02020404030301010803" pitchFamily="18" charset="0"/>
              </a:rPr>
              <a:t>Tipping Point</a:t>
            </a:r>
          </a:p>
        </p:txBody>
      </p:sp>
      <p:sp>
        <p:nvSpPr>
          <p:cNvPr id="371718" name="Line 6"/>
          <p:cNvSpPr>
            <a:spLocks noChangeShapeType="1"/>
          </p:cNvSpPr>
          <p:nvPr/>
        </p:nvSpPr>
        <p:spPr bwMode="auto">
          <a:xfrm flipH="1">
            <a:off x="4495800" y="4572000"/>
            <a:ext cx="914400" cy="0"/>
          </a:xfrm>
          <a:prstGeom prst="line">
            <a:avLst/>
          </a:prstGeom>
          <a:noFill/>
          <a:ln w="127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9703" name="Text Box 7"/>
          <p:cNvSpPr txBox="1">
            <a:spLocks noChangeArrowheads="1"/>
          </p:cNvSpPr>
          <p:nvPr/>
        </p:nvSpPr>
        <p:spPr bwMode="auto">
          <a:xfrm>
            <a:off x="804863" y="6248400"/>
            <a:ext cx="18621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chemeClr val="bg1"/>
                </a:solidFill>
                <a:latin typeface="Garamond" panose="02020404030301010803" pitchFamily="18" charset="0"/>
              </a:rPr>
              <a:t>Innovation Theory</a:t>
            </a:r>
          </a:p>
        </p:txBody>
      </p:sp>
    </p:spTree>
    <p:custDataLst>
      <p:tags r:id="rId2"/>
    </p:custDataLst>
    <p:extLst>
      <p:ext uri="{BB962C8B-B14F-4D97-AF65-F5344CB8AC3E}">
        <p14:creationId xmlns:p14="http://schemas.microsoft.com/office/powerpoint/2010/main" val="3346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3"/>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7056" y="830585"/>
            <a:ext cx="7946344" cy="557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5"/>
          <p:cNvSpPr txBox="1">
            <a:spLocks noChangeArrowheads="1"/>
          </p:cNvSpPr>
          <p:nvPr/>
        </p:nvSpPr>
        <p:spPr bwMode="auto">
          <a:xfrm>
            <a:off x="3916210" y="4021667"/>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dirty="0">
                <a:solidFill>
                  <a:srgbClr val="FF0000"/>
                </a:solidFill>
                <a:latin typeface="Garamond" panose="02020404030301010803" pitchFamily="18" charset="0"/>
              </a:rPr>
              <a:t>Tipping Point</a:t>
            </a:r>
          </a:p>
        </p:txBody>
      </p:sp>
      <p:sp>
        <p:nvSpPr>
          <p:cNvPr id="5" name="Line 6"/>
          <p:cNvSpPr>
            <a:spLocks noChangeShapeType="1"/>
          </p:cNvSpPr>
          <p:nvPr/>
        </p:nvSpPr>
        <p:spPr bwMode="auto">
          <a:xfrm flipH="1">
            <a:off x="3090333" y="4250267"/>
            <a:ext cx="914400" cy="0"/>
          </a:xfrm>
          <a:prstGeom prst="line">
            <a:avLst/>
          </a:prstGeom>
          <a:ln w="76200">
            <a:solidFill>
              <a:srgbClr val="FF0000"/>
            </a:solidFill>
            <a:headEnd/>
            <a:tailEnd type="triangle" w="med" len="med"/>
          </a:ln>
        </p:spPr>
        <p:style>
          <a:lnRef idx="2">
            <a:schemeClr val="accent3"/>
          </a:lnRef>
          <a:fillRef idx="0">
            <a:schemeClr val="accent3"/>
          </a:fillRef>
          <a:effectRef idx="1">
            <a:schemeClr val="accent3"/>
          </a:effectRef>
          <a:fontRef idx="minor">
            <a:schemeClr val="tx1"/>
          </a:fontRef>
        </p:style>
        <p:txBody>
          <a:bodyPr wrap="none"/>
          <a:lstStyle/>
          <a:p>
            <a:endParaRPr lang="en-US"/>
          </a:p>
        </p:txBody>
      </p:sp>
      <p:sp>
        <p:nvSpPr>
          <p:cNvPr id="6" name="Title 1"/>
          <p:cNvSpPr txBox="1">
            <a:spLocks/>
          </p:cNvSpPr>
          <p:nvPr/>
        </p:nvSpPr>
        <p:spPr bwMode="auto">
          <a:xfrm>
            <a:off x="207056" y="51654"/>
            <a:ext cx="8740775"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l" rtl="0" eaLnBrk="0" fontAlgn="base" hangingPunct="0">
              <a:spcBef>
                <a:spcPct val="0"/>
              </a:spcBef>
              <a:spcAft>
                <a:spcPct val="0"/>
              </a:spcAft>
              <a:defRPr sz="4000" b="1" kern="1200">
                <a:solidFill>
                  <a:srgbClr val="001B37"/>
                </a:solidFill>
                <a:latin typeface="Calibri"/>
                <a:ea typeface="Myriad Pro"/>
                <a:cs typeface="Myriad Pro"/>
              </a:defRPr>
            </a:lvl1pPr>
            <a:lvl2pPr algn="l" rtl="0" eaLnBrk="0" fontAlgn="base" hangingPunct="0">
              <a:spcBef>
                <a:spcPct val="0"/>
              </a:spcBef>
              <a:spcAft>
                <a:spcPct val="0"/>
              </a:spcAft>
              <a:defRPr sz="4000" b="1">
                <a:solidFill>
                  <a:srgbClr val="001B37"/>
                </a:solidFill>
                <a:latin typeface="Calibri" pitchFamily="34" charset="0"/>
                <a:ea typeface="Myriad Pro"/>
                <a:cs typeface="Myriad Pro"/>
              </a:defRPr>
            </a:lvl2pPr>
            <a:lvl3pPr algn="l" rtl="0" eaLnBrk="0" fontAlgn="base" hangingPunct="0">
              <a:spcBef>
                <a:spcPct val="0"/>
              </a:spcBef>
              <a:spcAft>
                <a:spcPct val="0"/>
              </a:spcAft>
              <a:defRPr sz="4000" b="1">
                <a:solidFill>
                  <a:srgbClr val="001B37"/>
                </a:solidFill>
                <a:latin typeface="Calibri" pitchFamily="34" charset="0"/>
                <a:ea typeface="Myriad Pro"/>
                <a:cs typeface="Myriad Pro"/>
              </a:defRPr>
            </a:lvl3pPr>
            <a:lvl4pPr algn="l" rtl="0" eaLnBrk="0" fontAlgn="base" hangingPunct="0">
              <a:spcBef>
                <a:spcPct val="0"/>
              </a:spcBef>
              <a:spcAft>
                <a:spcPct val="0"/>
              </a:spcAft>
              <a:defRPr sz="4000" b="1">
                <a:solidFill>
                  <a:srgbClr val="001B37"/>
                </a:solidFill>
                <a:latin typeface="Calibri" pitchFamily="34" charset="0"/>
                <a:ea typeface="Myriad Pro"/>
                <a:cs typeface="Myriad Pro"/>
              </a:defRPr>
            </a:lvl4pPr>
            <a:lvl5pPr algn="l" rtl="0" eaLnBrk="0" fontAlgn="base" hangingPunct="0">
              <a:spcBef>
                <a:spcPct val="0"/>
              </a:spcBef>
              <a:spcAft>
                <a:spcPct val="0"/>
              </a:spcAft>
              <a:defRPr sz="4000" b="1">
                <a:solidFill>
                  <a:srgbClr val="001B37"/>
                </a:solidFill>
                <a:latin typeface="Calibri" pitchFamily="34" charset="0"/>
                <a:ea typeface="Myriad Pro"/>
                <a:cs typeface="Myriad Pro"/>
              </a:defRPr>
            </a:lvl5pPr>
            <a:lvl6pPr marL="457189" algn="l" rtl="0" fontAlgn="base">
              <a:spcBef>
                <a:spcPct val="0"/>
              </a:spcBef>
              <a:spcAft>
                <a:spcPct val="0"/>
              </a:spcAft>
              <a:defRPr sz="4000" b="1">
                <a:solidFill>
                  <a:srgbClr val="001B37"/>
                </a:solidFill>
                <a:latin typeface="Calibri" pitchFamily="34" charset="0"/>
                <a:ea typeface="Myriad Pro"/>
                <a:cs typeface="Myriad Pro"/>
              </a:defRPr>
            </a:lvl6pPr>
            <a:lvl7pPr marL="914377" algn="l" rtl="0" fontAlgn="base">
              <a:spcBef>
                <a:spcPct val="0"/>
              </a:spcBef>
              <a:spcAft>
                <a:spcPct val="0"/>
              </a:spcAft>
              <a:defRPr sz="4000" b="1">
                <a:solidFill>
                  <a:srgbClr val="001B37"/>
                </a:solidFill>
                <a:latin typeface="Calibri" pitchFamily="34" charset="0"/>
                <a:ea typeface="Myriad Pro"/>
                <a:cs typeface="Myriad Pro"/>
              </a:defRPr>
            </a:lvl7pPr>
            <a:lvl8pPr marL="1371566" algn="l" rtl="0" fontAlgn="base">
              <a:spcBef>
                <a:spcPct val="0"/>
              </a:spcBef>
              <a:spcAft>
                <a:spcPct val="0"/>
              </a:spcAft>
              <a:defRPr sz="4000" b="1">
                <a:solidFill>
                  <a:srgbClr val="001B37"/>
                </a:solidFill>
                <a:latin typeface="Calibri" pitchFamily="34" charset="0"/>
                <a:ea typeface="Myriad Pro"/>
                <a:cs typeface="Myriad Pro"/>
              </a:defRPr>
            </a:lvl8pPr>
            <a:lvl9pPr marL="1828754" algn="l" rtl="0" fontAlgn="base">
              <a:spcBef>
                <a:spcPct val="0"/>
              </a:spcBef>
              <a:spcAft>
                <a:spcPct val="0"/>
              </a:spcAft>
              <a:defRPr sz="4000" b="1">
                <a:solidFill>
                  <a:srgbClr val="001B37"/>
                </a:solidFill>
                <a:latin typeface="Calibri" pitchFamily="34" charset="0"/>
                <a:ea typeface="Myriad Pro"/>
                <a:cs typeface="Myriad Pro"/>
              </a:defRPr>
            </a:lvl9pPr>
          </a:lstStyle>
          <a:p>
            <a:pPr eaLnBrk="1" hangingPunct="1"/>
            <a:r>
              <a:rPr lang="en-US" altLang="en-US" sz="3200" dirty="0" smtClean="0">
                <a:latin typeface="Arial" panose="020B0604020202020204" pitchFamily="34" charset="0"/>
                <a:cs typeface="Arial" panose="020B0604020202020204" pitchFamily="34" charset="0"/>
              </a:rPr>
              <a:t>Rate of Adoption of the OPTN KPDPP</a:t>
            </a:r>
            <a:endParaRPr lang="en-US" altLang="en-US" sz="3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76499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2"/>
          <p:cNvSpPr>
            <a:spLocks noGrp="1"/>
          </p:cNvSpPr>
          <p:nvPr>
            <p:ph type="title"/>
          </p:nvPr>
        </p:nvSpPr>
        <p:spPr>
          <a:xfrm>
            <a:off x="203200" y="34268"/>
            <a:ext cx="8229600" cy="850900"/>
          </a:xfrm>
        </p:spPr>
        <p:txBody>
          <a:bodyPr/>
          <a:lstStyle/>
          <a:p>
            <a:r>
              <a:rPr lang="en-US" altLang="en-US" sz="2800" dirty="0" smtClean="0">
                <a:latin typeface="Arial" panose="020B0604020202020204" pitchFamily="34" charset="0"/>
                <a:cs typeface="Arial" panose="020B0604020202020204" pitchFamily="34" charset="0"/>
              </a:rPr>
              <a:t>Sharply Increasing Number of Transplants</a:t>
            </a:r>
          </a:p>
        </p:txBody>
      </p:sp>
      <p:cxnSp>
        <p:nvCxnSpPr>
          <p:cNvPr id="11" name="Straight Connector 10"/>
          <p:cNvCxnSpPr/>
          <p:nvPr/>
        </p:nvCxnSpPr>
        <p:spPr>
          <a:xfrm>
            <a:off x="7834318" y="1371605"/>
            <a:ext cx="242887" cy="104775"/>
          </a:xfrm>
          <a:prstGeom prst="line">
            <a:avLst/>
          </a:prstGeom>
          <a:ln>
            <a:solidFill>
              <a:srgbClr val="00B050"/>
            </a:solidFill>
          </a:ln>
        </p:spPr>
        <p:style>
          <a:lnRef idx="2">
            <a:schemeClr val="accent1"/>
          </a:lnRef>
          <a:fillRef idx="0">
            <a:schemeClr val="accent1"/>
          </a:fillRef>
          <a:effectRef idx="1">
            <a:schemeClr val="accent1"/>
          </a:effectRef>
          <a:fontRef idx="minor">
            <a:schemeClr val="tx1"/>
          </a:fontRef>
        </p:style>
      </p:cxnSp>
      <p:sp>
        <p:nvSpPr>
          <p:cNvPr id="4102" name="TextBox 12"/>
          <p:cNvSpPr txBox="1">
            <a:spLocks noChangeArrowheads="1"/>
          </p:cNvSpPr>
          <p:nvPr/>
        </p:nvSpPr>
        <p:spPr bwMode="auto">
          <a:xfrm>
            <a:off x="1617668" y="6052613"/>
            <a:ext cx="57054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dirty="0"/>
              <a:t>As of </a:t>
            </a:r>
            <a:r>
              <a:rPr lang="en-US" altLang="en-US" dirty="0" smtClean="0"/>
              <a:t>July </a:t>
            </a:r>
            <a:r>
              <a:rPr lang="en-US" altLang="en-US" dirty="0" smtClean="0"/>
              <a:t>24: 110 transplants</a:t>
            </a:r>
            <a:endParaRPr lang="en-US" altLang="en-US" dirty="0"/>
          </a:p>
        </p:txBody>
      </p:sp>
      <p:graphicFrame>
        <p:nvGraphicFramePr>
          <p:cNvPr id="7" name="Chart 6"/>
          <p:cNvGraphicFramePr>
            <a:graphicFrameLocks/>
          </p:cNvGraphicFramePr>
          <p:nvPr>
            <p:extLst>
              <p:ext uri="{D42A27DB-BD31-4B8C-83A1-F6EECF244321}">
                <p14:modId xmlns:p14="http://schemas.microsoft.com/office/powerpoint/2010/main" val="2404539484"/>
              </p:ext>
            </p:extLst>
          </p:nvPr>
        </p:nvGraphicFramePr>
        <p:xfrm>
          <a:off x="541867" y="885169"/>
          <a:ext cx="7890933" cy="50245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4331093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PSNARRATION" val="13,760783550,C:\Documents and Settings\Owner\My Documents\Envisiontel\Customer Projects\NQC\Round 4\Tutorial 20_rev 9.ppc"/>
</p:tagLst>
</file>

<file path=ppt/tags/tag2.xml><?xml version="1.0" encoding="utf-8"?>
<p:tagLst xmlns:a="http://schemas.openxmlformats.org/drawingml/2006/main" xmlns:r="http://schemas.openxmlformats.org/officeDocument/2006/relationships" xmlns:p="http://schemas.openxmlformats.org/presentationml/2006/main">
  <p:tag name="PPSNARRATION" val="14,760783550,C:\Documents and Settings\Owner\My Documents\Envisiontel\Customer Projects\NQC\Round 4\Tutorial 20_rev 9.ppc"/>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NOSOPTNLight">
  <a:themeElements>
    <a:clrScheme name="Custom 12">
      <a:dk1>
        <a:sysClr val="windowText" lastClr="000000"/>
      </a:dk1>
      <a:lt1>
        <a:sysClr val="window" lastClr="FFFFFF"/>
      </a:lt1>
      <a:dk2>
        <a:srgbClr val="263B86"/>
      </a:dk2>
      <a:lt2>
        <a:srgbClr val="76B6F2"/>
      </a:lt2>
      <a:accent1>
        <a:srgbClr val="FBC01E"/>
      </a:accent1>
      <a:accent2>
        <a:srgbClr val="99CC4C"/>
      </a:accent2>
      <a:accent3>
        <a:srgbClr val="FA8716"/>
      </a:accent3>
      <a:accent4>
        <a:srgbClr val="BE0204"/>
      </a:accent4>
      <a:accent5>
        <a:srgbClr val="800040"/>
      </a:accent5>
      <a:accent6>
        <a:srgbClr val="7E13E3"/>
      </a:accent6>
      <a:hlink>
        <a:srgbClr val="76B6F2"/>
      </a:hlink>
      <a:folHlink>
        <a:srgbClr val="D0B9F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po">
      <a:fillStyleLst>
        <a:solidFill>
          <a:schemeClr val="phClr"/>
        </a:solidFill>
        <a:gradFill rotWithShape="1">
          <a:gsLst>
            <a:gs pos="0">
              <a:schemeClr val="phClr">
                <a:tint val="100000"/>
                <a:satMod val="130000"/>
              </a:schemeClr>
            </a:gs>
            <a:gs pos="100000">
              <a:schemeClr val="phClr">
                <a:tint val="50000"/>
                <a:satMod val="150000"/>
              </a:schemeClr>
            </a:gs>
          </a:gsLst>
          <a:lin ang="16200000" scaled="1"/>
        </a:gradFill>
        <a:gradFill rotWithShape="1">
          <a:gsLst>
            <a:gs pos="0">
              <a:schemeClr val="phClr">
                <a:shade val="93000"/>
                <a:satMod val="130000"/>
              </a:schemeClr>
            </a:gs>
            <a:gs pos="60000">
              <a:schemeClr val="phClr">
                <a:tint val="80000"/>
                <a:shade val="93000"/>
                <a:satMod val="130000"/>
              </a:schemeClr>
            </a:gs>
            <a:gs pos="100000">
              <a:schemeClr val="phClr">
                <a:tint val="50000"/>
                <a:shade val="94000"/>
                <a:alpha val="100000"/>
                <a:satMod val="135000"/>
              </a:schemeClr>
            </a:gs>
          </a:gsLst>
          <a:lin ang="16200000" scaled="0"/>
        </a:gra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34925" cap="flat" cmpd="sng" algn="ctr">
          <a:gradFill>
            <a:gsLst>
              <a:gs pos="0">
                <a:schemeClr val="accent1">
                  <a:lumMod val="40000"/>
                  <a:lumOff val="60000"/>
                </a:schemeClr>
              </a:gs>
              <a:gs pos="50000">
                <a:schemeClr val="accent1"/>
              </a:gs>
              <a:gs pos="100000">
                <a:schemeClr val="accent1">
                  <a:lumMod val="50000"/>
                </a:schemeClr>
              </a:gs>
            </a:gsLst>
            <a:lin ang="18600000" scaled="0"/>
          </a:gradFill>
          <a:prstDash val="solid"/>
        </a:ln>
      </a:lnStyleLst>
      <a:effectStyleLst>
        <a:effectStyle>
          <a:effectLst/>
        </a:effectStyle>
        <a:effectStyle>
          <a:effectLst>
            <a:innerShdw blurRad="50800" dist="25400" dir="13500000">
              <a:srgbClr val="C0C0C0">
                <a:alpha val="75000"/>
              </a:srgbClr>
            </a:innerShdw>
            <a:outerShdw blurRad="63500" dist="38100" dir="5400000" sx="105000" sy="105000" algn="br" rotWithShape="0">
              <a:srgbClr val="000000">
                <a:alpha val="30000"/>
              </a:srgbClr>
            </a:outerShdw>
          </a:effectLst>
        </a:effectStyle>
        <a:effectStyle>
          <a:effectLst>
            <a:innerShdw blurRad="50800" dist="25400" dir="16200000">
              <a:srgbClr val="C0C0C0">
                <a:alpha val="75000"/>
              </a:srgbClr>
            </a:innerShdw>
            <a:reflection blurRad="63500" stA="40000" endPos="50000" dist="12700" dir="54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a:blip xmlns:r="http://schemas.openxmlformats.org/officeDocument/2006/relationships" r:embed="rId1"/>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2277</TotalTime>
  <Words>1416</Words>
  <Application>Microsoft Office PowerPoint</Application>
  <PresentationFormat>On-screen Show (4:3)</PresentationFormat>
  <Paragraphs>145</Paragraphs>
  <Slides>17</Slides>
  <Notes>16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7" baseType="lpstr">
      <vt:lpstr>Arial</vt:lpstr>
      <vt:lpstr>Arial </vt:lpstr>
      <vt:lpstr>Calibri</vt:lpstr>
      <vt:lpstr>Garamond</vt:lpstr>
      <vt:lpstr>Myriad Pro</vt:lpstr>
      <vt:lpstr>Times New Roman</vt:lpstr>
      <vt:lpstr>Webdings</vt:lpstr>
      <vt:lpstr>Wingdings</vt:lpstr>
      <vt:lpstr>UNOSOPTNLight</vt:lpstr>
      <vt:lpstr>Microsoft Graph 2000 Chart</vt:lpstr>
      <vt:lpstr>The OPTN Kidney Paired Donation Pilot Program (KPDPP):  Reaching the Tipping Point in 2013</vt:lpstr>
      <vt:lpstr>Financial Disclosure Statement</vt:lpstr>
      <vt:lpstr>Acknowledgments</vt:lpstr>
      <vt:lpstr>Background</vt:lpstr>
      <vt:lpstr>Participation by Region</vt:lpstr>
      <vt:lpstr>The Tipping Point</vt:lpstr>
      <vt:lpstr>The “Diffusion Curve”: Reaching the Tipping Point</vt:lpstr>
      <vt:lpstr>PowerPoint Presentation</vt:lpstr>
      <vt:lpstr>Sharply Increasing Number of Transplants</vt:lpstr>
      <vt:lpstr>Improving Match Success Rates</vt:lpstr>
      <vt:lpstr>Matches Found Per Month</vt:lpstr>
      <vt:lpstr>Trends in Candidates Added to OPTN KPD System</vt:lpstr>
      <vt:lpstr>Average # of Eligible Candidates and Donors per Match Run</vt:lpstr>
      <vt:lpstr>Eligible Candidates by Program</vt:lpstr>
      <vt:lpstr>Summary</vt:lpstr>
      <vt:lpstr>Conclusion</vt:lpstr>
      <vt:lpstr>2013-2014 KPD Work Group </vt:lpstr>
    </vt:vector>
  </TitlesOfParts>
  <Company>UNOS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Ruthanne Leishman</dc:creator>
  <cp:lastModifiedBy>Ruthanne Leishman</cp:lastModifiedBy>
  <cp:revision>51</cp:revision>
  <dcterms:created xsi:type="dcterms:W3CDTF">2014-07-09T17:28:35Z</dcterms:created>
  <dcterms:modified xsi:type="dcterms:W3CDTF">2014-07-16T20:39:46Z</dcterms:modified>
</cp:coreProperties>
</file>