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24"/>
  </p:notesMasterIdLst>
  <p:handoutMasterIdLst>
    <p:handoutMasterId r:id="rId125"/>
  </p:handoutMasterIdLst>
  <p:sldIdLst>
    <p:sldId id="411" r:id="rId2"/>
    <p:sldId id="284" r:id="rId3"/>
    <p:sldId id="358" r:id="rId4"/>
    <p:sldId id="337" r:id="rId5"/>
    <p:sldId id="338" r:id="rId6"/>
    <p:sldId id="342" r:id="rId7"/>
    <p:sldId id="340" r:id="rId8"/>
    <p:sldId id="390" r:id="rId9"/>
    <p:sldId id="391" r:id="rId10"/>
    <p:sldId id="416" r:id="rId11"/>
    <p:sldId id="417" r:id="rId12"/>
    <p:sldId id="418" r:id="rId13"/>
    <p:sldId id="341" r:id="rId14"/>
    <p:sldId id="356" r:id="rId15"/>
    <p:sldId id="374" r:id="rId16"/>
    <p:sldId id="375" r:id="rId17"/>
    <p:sldId id="376" r:id="rId18"/>
    <p:sldId id="377" r:id="rId19"/>
    <p:sldId id="395" r:id="rId20"/>
    <p:sldId id="378" r:id="rId21"/>
    <p:sldId id="415" r:id="rId22"/>
    <p:sldId id="379" r:id="rId23"/>
    <p:sldId id="380" r:id="rId24"/>
    <p:sldId id="381" r:id="rId25"/>
    <p:sldId id="382" r:id="rId26"/>
    <p:sldId id="383" r:id="rId27"/>
    <p:sldId id="384" r:id="rId28"/>
    <p:sldId id="385" r:id="rId29"/>
    <p:sldId id="394" r:id="rId30"/>
    <p:sldId id="360" r:id="rId31"/>
    <p:sldId id="303" r:id="rId32"/>
    <p:sldId id="302" r:id="rId33"/>
    <p:sldId id="353" r:id="rId34"/>
    <p:sldId id="396" r:id="rId35"/>
    <p:sldId id="354" r:id="rId36"/>
    <p:sldId id="365" r:id="rId37"/>
    <p:sldId id="347" r:id="rId38"/>
    <p:sldId id="311" r:id="rId39"/>
    <p:sldId id="316" r:id="rId40"/>
    <p:sldId id="317" r:id="rId41"/>
    <p:sldId id="368" r:id="rId42"/>
    <p:sldId id="369" r:id="rId43"/>
    <p:sldId id="370" r:id="rId44"/>
    <p:sldId id="371" r:id="rId45"/>
    <p:sldId id="372" r:id="rId46"/>
    <p:sldId id="373" r:id="rId47"/>
    <p:sldId id="398" r:id="rId48"/>
    <p:sldId id="329" r:id="rId49"/>
    <p:sldId id="330" r:id="rId50"/>
    <p:sldId id="331" r:id="rId51"/>
    <p:sldId id="399" r:id="rId52"/>
    <p:sldId id="362" r:id="rId53"/>
    <p:sldId id="392" r:id="rId54"/>
    <p:sldId id="401" r:id="rId55"/>
    <p:sldId id="363" r:id="rId56"/>
    <p:sldId id="402" r:id="rId57"/>
    <p:sldId id="403" r:id="rId58"/>
    <p:sldId id="364" r:id="rId59"/>
    <p:sldId id="404" r:id="rId60"/>
    <p:sldId id="408" r:id="rId61"/>
    <p:sldId id="405" r:id="rId62"/>
    <p:sldId id="409" r:id="rId63"/>
    <p:sldId id="352" r:id="rId64"/>
    <p:sldId id="328" r:id="rId65"/>
    <p:sldId id="335" r:id="rId66"/>
    <p:sldId id="410" r:id="rId67"/>
    <p:sldId id="336" r:id="rId68"/>
    <p:sldId id="300" r:id="rId69"/>
    <p:sldId id="301" r:id="rId70"/>
    <p:sldId id="421" r:id="rId71"/>
    <p:sldId id="461" r:id="rId72"/>
    <p:sldId id="464" r:id="rId73"/>
    <p:sldId id="462" r:id="rId74"/>
    <p:sldId id="463" r:id="rId75"/>
    <p:sldId id="465" r:id="rId76"/>
    <p:sldId id="466" r:id="rId77"/>
    <p:sldId id="467" r:id="rId78"/>
    <p:sldId id="419" r:id="rId79"/>
    <p:sldId id="388" r:id="rId80"/>
    <p:sldId id="422" r:id="rId81"/>
    <p:sldId id="423" r:id="rId82"/>
    <p:sldId id="458" r:id="rId83"/>
    <p:sldId id="424" r:id="rId84"/>
    <p:sldId id="459" r:id="rId85"/>
    <p:sldId id="460" r:id="rId86"/>
    <p:sldId id="389" r:id="rId87"/>
    <p:sldId id="420" r:id="rId88"/>
    <p:sldId id="425" r:id="rId89"/>
    <p:sldId id="427" r:id="rId90"/>
    <p:sldId id="428" r:id="rId91"/>
    <p:sldId id="429" r:id="rId92"/>
    <p:sldId id="430" r:id="rId93"/>
    <p:sldId id="431" r:id="rId94"/>
    <p:sldId id="432" r:id="rId95"/>
    <p:sldId id="433" r:id="rId96"/>
    <p:sldId id="437" r:id="rId97"/>
    <p:sldId id="438" r:id="rId98"/>
    <p:sldId id="439"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5" r:id="rId115"/>
    <p:sldId id="457" r:id="rId116"/>
    <p:sldId id="355" r:id="rId117"/>
    <p:sldId id="290" r:id="rId118"/>
    <p:sldId id="308" r:id="rId119"/>
    <p:sldId id="323" r:id="rId120"/>
    <p:sldId id="322" r:id="rId121"/>
    <p:sldId id="397" r:id="rId122"/>
    <p:sldId id="299"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D0DA0C71-2DA0-2A4F-879D-6AABF8505C85}">
          <p14:sldIdLst>
            <p14:sldId id="411"/>
            <p14:sldId id="284"/>
          </p14:sldIdLst>
        </p14:section>
        <p14:section name="MOTIVATION" id="{B3153A4E-698E-164F-9FE2-2C9EEF0C02F1}">
          <p14:sldIdLst>
            <p14:sldId id="358"/>
            <p14:sldId id="337"/>
            <p14:sldId id="338"/>
            <p14:sldId id="342"/>
            <p14:sldId id="340"/>
            <p14:sldId id="390"/>
            <p14:sldId id="391"/>
            <p14:sldId id="416"/>
            <p14:sldId id="417"/>
            <p14:sldId id="418"/>
            <p14:sldId id="341"/>
          </p14:sldIdLst>
        </p14:section>
        <p14:section name="FAILURE-AWARE" id="{E957E27C-9DD6-0F4E-A6D3-F5CC2C147CBA}">
          <p14:sldIdLst>
            <p14:sldId id="356"/>
            <p14:sldId id="374"/>
            <p14:sldId id="375"/>
            <p14:sldId id="376"/>
            <p14:sldId id="377"/>
            <p14:sldId id="395"/>
            <p14:sldId id="378"/>
            <p14:sldId id="415"/>
            <p14:sldId id="379"/>
            <p14:sldId id="380"/>
            <p14:sldId id="381"/>
            <p14:sldId id="382"/>
            <p14:sldId id="383"/>
            <p14:sldId id="384"/>
            <p14:sldId id="385"/>
            <p14:sldId id="394"/>
          </p14:sldIdLst>
        </p14:section>
        <p14:section name="FAIRNESS" id="{37BC43F4-9320-404D-8A6F-3B8B9609A0AD}">
          <p14:sldIdLst>
            <p14:sldId id="360"/>
            <p14:sldId id="303"/>
            <p14:sldId id="302"/>
            <p14:sldId id="353"/>
            <p14:sldId id="396"/>
            <p14:sldId id="354"/>
            <p14:sldId id="365"/>
            <p14:sldId id="347"/>
            <p14:sldId id="311"/>
            <p14:sldId id="316"/>
            <p14:sldId id="317"/>
            <p14:sldId id="368"/>
            <p14:sldId id="369"/>
            <p14:sldId id="370"/>
            <p14:sldId id="371"/>
            <p14:sldId id="372"/>
            <p14:sldId id="373"/>
            <p14:sldId id="398"/>
            <p14:sldId id="329"/>
            <p14:sldId id="330"/>
            <p14:sldId id="331"/>
            <p14:sldId id="399"/>
          </p14:sldIdLst>
        </p14:section>
        <p14:section name="DYNAMIC" id="{2D1ED5AB-C2A0-0445-8273-E7BCFDA5B1B0}">
          <p14:sldIdLst>
            <p14:sldId id="362"/>
            <p14:sldId id="392"/>
            <p14:sldId id="401"/>
            <p14:sldId id="363"/>
            <p14:sldId id="402"/>
            <p14:sldId id="403"/>
            <p14:sldId id="364"/>
            <p14:sldId id="404"/>
            <p14:sldId id="408"/>
            <p14:sldId id="405"/>
            <p14:sldId id="409"/>
          </p14:sldIdLst>
        </p14:section>
        <p14:section name="FUTUREMATCH" id="{90191DA1-F71B-0B41-976B-C277B8DEC8D8}">
          <p14:sldIdLst>
            <p14:sldId id="352"/>
            <p14:sldId id="328"/>
            <p14:sldId id="335"/>
            <p14:sldId id="410"/>
            <p14:sldId id="336"/>
            <p14:sldId id="300"/>
            <p14:sldId id="301"/>
          </p14:sldIdLst>
        </p14:section>
        <p14:section name="DETERMINISTIC OPTIMIZATION" id="{F5196A8A-73B3-A045-AFAD-A185D8A91410}">
          <p14:sldIdLst>
            <p14:sldId id="421"/>
            <p14:sldId id="461"/>
            <p14:sldId id="464"/>
            <p14:sldId id="462"/>
            <p14:sldId id="463"/>
            <p14:sldId id="465"/>
            <p14:sldId id="466"/>
            <p14:sldId id="467"/>
          </p14:sldIdLst>
        </p14:section>
        <p14:section name="MULTI-ORGAN EXCHANGE" id="{9CD370A4-3ED5-0D46-B14F-26ED656C9A20}">
          <p14:sldIdLst>
            <p14:sldId id="419"/>
            <p14:sldId id="388"/>
            <p14:sldId id="422"/>
            <p14:sldId id="423"/>
            <p14:sldId id="458"/>
            <p14:sldId id="424"/>
            <p14:sldId id="459"/>
            <p14:sldId id="460"/>
            <p14:sldId id="389"/>
          </p14:sldIdLst>
        </p14:section>
        <p14:section name="STOCHASTIC MATCHING" id="{3851DD1C-2BAC-4342-804D-71B889B8505C}">
          <p14:sldIdLst>
            <p14:sldId id="420"/>
            <p14:sldId id="425"/>
            <p14:sldId id="427"/>
            <p14:sldId id="428"/>
            <p14:sldId id="429"/>
            <p14:sldId id="430"/>
            <p14:sldId id="431"/>
          </p14:sldIdLst>
        </p14:section>
        <p14:section name="COMPETING EXCHANGES" id="{C0A0BABE-9012-3248-AB38-5EC1FB81E840}">
          <p14:sldIdLst>
            <p14:sldId id="432"/>
            <p14:sldId id="433"/>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7"/>
            <p14:sldId id="355"/>
          </p14:sldIdLst>
        </p14:section>
        <p14:section name="BACKUP" id="{1921FB15-4B31-1B46-AC4A-378D83811D41}">
          <p14:sldIdLst>
            <p14:sldId id="290"/>
            <p14:sldId id="308"/>
            <p14:sldId id="323"/>
            <p14:sldId id="322"/>
            <p14:sldId id="397"/>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14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0820" autoAdjust="0"/>
  </p:normalViewPr>
  <p:slideViewPr>
    <p:cSldViewPr>
      <p:cViewPr>
        <p:scale>
          <a:sx n="99" d="100"/>
          <a:sy n="99" d="100"/>
        </p:scale>
        <p:origin x="-864" y="-264"/>
      </p:cViewPr>
      <p:guideLst>
        <p:guide orient="horz" pos="2160"/>
        <p:guide pos="2880"/>
      </p:guideLst>
    </p:cSldViewPr>
  </p:slideViewPr>
  <p:outlineViewPr>
    <p:cViewPr>
      <p:scale>
        <a:sx n="33" d="100"/>
        <a:sy n="33" d="100"/>
      </p:scale>
      <p:origin x="0" y="97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handoutMaster" Target="handoutMasters/handoutMaster1.xml"/><Relationship Id="rId126" Type="http://schemas.openxmlformats.org/officeDocument/2006/relationships/printerSettings" Target="printerSettings/printerSettings1.bin"/><Relationship Id="rId127" Type="http://schemas.openxmlformats.org/officeDocument/2006/relationships/presProps" Target="presProps.xml"/><Relationship Id="rId128" Type="http://schemas.openxmlformats.org/officeDocument/2006/relationships/viewProps" Target="viewProps.xml"/><Relationship Id="rId12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C:\graduate\conferences\2012_07_AAAI\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600" dirty="0"/>
              <a:t>Weighted myopic % improvement (relative to optimal)</a:t>
            </a:r>
          </a:p>
        </c:rich>
      </c:tx>
      <c:layout/>
      <c:overlay val="0"/>
    </c:title>
    <c:autoTitleDeleted val="0"/>
    <c:plotArea>
      <c:layout/>
      <c:lineChart>
        <c:grouping val="standard"/>
        <c:varyColors val="0"/>
        <c:ser>
          <c:idx val="1"/>
          <c:order val="0"/>
          <c:tx>
            <c:strRef>
              <c:f>Sheet1!$B$1</c:f>
              <c:strCache>
                <c:ptCount val="1"/>
                <c:pt idx="0">
                  <c:v>%improvement</c:v>
                </c:pt>
              </c:strCache>
            </c:strRef>
          </c:tx>
          <c:marker>
            <c:symbol val="none"/>
          </c:marker>
          <c:cat>
            <c:numRef>
              <c:f>Sheet1!$A$21:$A$27</c:f>
              <c:numCache>
                <c:formatCode>General</c:formatCode>
                <c:ptCount val="7"/>
                <c:pt idx="0">
                  <c:v>110.0</c:v>
                </c:pt>
                <c:pt idx="1">
                  <c:v>210.0</c:v>
                </c:pt>
                <c:pt idx="2">
                  <c:v>310.0</c:v>
                </c:pt>
                <c:pt idx="3">
                  <c:v>410.0</c:v>
                </c:pt>
                <c:pt idx="4">
                  <c:v>510.0</c:v>
                </c:pt>
                <c:pt idx="5">
                  <c:v>610.0</c:v>
                </c:pt>
                <c:pt idx="6">
                  <c:v>710.0</c:v>
                </c:pt>
              </c:numCache>
            </c:numRef>
          </c:cat>
          <c:val>
            <c:numRef>
              <c:f>Sheet1!$B$21:$B$27</c:f>
              <c:numCache>
                <c:formatCode>General</c:formatCode>
                <c:ptCount val="7"/>
                <c:pt idx="0">
                  <c:v>7.54</c:v>
                </c:pt>
                <c:pt idx="1">
                  <c:v>9.040000000000001</c:v>
                </c:pt>
                <c:pt idx="2">
                  <c:v>12.21</c:v>
                </c:pt>
                <c:pt idx="3">
                  <c:v>17.73999999999999</c:v>
                </c:pt>
                <c:pt idx="4">
                  <c:v>18.36</c:v>
                </c:pt>
                <c:pt idx="5">
                  <c:v>21.44</c:v>
                </c:pt>
                <c:pt idx="6">
                  <c:v>26.16</c:v>
                </c:pt>
              </c:numCache>
            </c:numRef>
          </c:val>
          <c:smooth val="0"/>
        </c:ser>
        <c:dLbls>
          <c:showLegendKey val="0"/>
          <c:showVal val="0"/>
          <c:showCatName val="0"/>
          <c:showSerName val="0"/>
          <c:showPercent val="0"/>
          <c:showBubbleSize val="0"/>
        </c:dLbls>
        <c:marker val="1"/>
        <c:smooth val="0"/>
        <c:axId val="-2113827224"/>
        <c:axId val="2144173224"/>
      </c:lineChart>
      <c:catAx>
        <c:axId val="-2113827224"/>
        <c:scaling>
          <c:orientation val="minMax"/>
        </c:scaling>
        <c:delete val="0"/>
        <c:axPos val="b"/>
        <c:title>
          <c:tx>
            <c:rich>
              <a:bodyPr/>
              <a:lstStyle/>
              <a:p>
                <a:pPr>
                  <a:defRPr/>
                </a:pPr>
                <a:r>
                  <a:rPr lang="en-US" dirty="0"/>
                  <a:t>|Patient-donor pairs|</a:t>
                </a:r>
              </a:p>
            </c:rich>
          </c:tx>
          <c:layout/>
          <c:overlay val="0"/>
        </c:title>
        <c:numFmt formatCode="General" sourceLinked="1"/>
        <c:majorTickMark val="none"/>
        <c:minorTickMark val="none"/>
        <c:tickLblPos val="nextTo"/>
        <c:crossAx val="2144173224"/>
        <c:crosses val="autoZero"/>
        <c:auto val="1"/>
        <c:lblAlgn val="ctr"/>
        <c:lblOffset val="100"/>
        <c:noMultiLvlLbl val="0"/>
      </c:catAx>
      <c:valAx>
        <c:axId val="2144173224"/>
        <c:scaling>
          <c:orientation val="minMax"/>
        </c:scaling>
        <c:delete val="0"/>
        <c:axPos val="l"/>
        <c:majorGridlines/>
        <c:title>
          <c:tx>
            <c:rich>
              <a:bodyPr/>
              <a:lstStyle/>
              <a:p>
                <a:pPr>
                  <a:defRPr/>
                </a:pPr>
                <a:r>
                  <a:rPr lang="en-US"/>
                  <a:t>Relative % improvement</a:t>
                </a:r>
              </a:p>
            </c:rich>
          </c:tx>
          <c:layout/>
          <c:overlay val="0"/>
        </c:title>
        <c:numFmt formatCode="General" sourceLinked="1"/>
        <c:majorTickMark val="none"/>
        <c:minorTickMark val="none"/>
        <c:tickLblPos val="nextTo"/>
        <c:crossAx val="-2113827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1BD435-8F94-0849-B752-A51D66B70EA8}" type="datetimeFigureOut">
              <a:rPr lang="en-US" smtClean="0"/>
              <a:t>11/29/15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3647ED-CA02-9147-B555-6022B0C8E2F4}" type="slidenum">
              <a:rPr lang="en-US" smtClean="0"/>
              <a:t>‹#›</a:t>
            </a:fld>
            <a:endParaRPr lang="en-US"/>
          </a:p>
        </p:txBody>
      </p:sp>
    </p:spTree>
    <p:extLst>
      <p:ext uri="{BB962C8B-B14F-4D97-AF65-F5344CB8AC3E}">
        <p14:creationId xmlns:p14="http://schemas.microsoft.com/office/powerpoint/2010/main" val="1602194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81509-675A-474A-B556-0FC012B57E79}" type="datetimeFigureOut">
              <a:rPr lang="en-US" smtClean="0"/>
              <a:t>11/29/15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91D9D-1B6F-EA4D-9268-1347CFC96163}" type="slidenum">
              <a:rPr lang="en-US" smtClean="0"/>
              <a:t>‹#›</a:t>
            </a:fld>
            <a:endParaRPr lang="en-US"/>
          </a:p>
        </p:txBody>
      </p:sp>
    </p:spTree>
    <p:extLst>
      <p:ext uri="{BB962C8B-B14F-4D97-AF65-F5344CB8AC3E}">
        <p14:creationId xmlns:p14="http://schemas.microsoft.com/office/powerpoint/2010/main" val="14575143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Under- and self-demanded pairs are white, over-demanded pairs are gray, and reciprocal pairs are black.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Regular edges appear in the efficient matching, while dashed edges represent 3-cycles from the efficient matching that may be disturbed via fair matching.</a:t>
            </a:r>
          </a:p>
          <a:p>
            <a:endParaRPr lang="en-US" dirty="0"/>
          </a:p>
        </p:txBody>
      </p:sp>
      <p:sp>
        <p:nvSpPr>
          <p:cNvPr id="4" name="Slide Number Placeholder 3"/>
          <p:cNvSpPr>
            <a:spLocks noGrp="1"/>
          </p:cNvSpPr>
          <p:nvPr>
            <p:ph type="sldNum" sz="quarter" idx="10"/>
          </p:nvPr>
        </p:nvSpPr>
        <p:spPr/>
        <p:txBody>
          <a:bodyPr/>
          <a:lstStyle/>
          <a:p>
            <a:fld id="{51391D9D-1B6F-EA4D-9268-1347CFC96163}" type="slidenum">
              <a:rPr lang="en-US" smtClean="0"/>
              <a:t>36</a:t>
            </a:fld>
            <a:endParaRPr lang="en-US"/>
          </a:p>
        </p:txBody>
      </p:sp>
    </p:spTree>
    <p:extLst>
      <p:ext uri="{BB962C8B-B14F-4D97-AF65-F5344CB8AC3E}">
        <p14:creationId xmlns:p14="http://schemas.microsoft.com/office/powerpoint/2010/main" val="3038559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we can get the Greedy exchange has substantially higher loss comparing to the Patient exchange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r>
              <a:t>The central question of this paper is what happens in a situation where a greedy exchange and a patient exchange exist simultaneously and compete with each other to match some shared portion of the population. </a:t>
            </a:r>
          </a:p>
          <a:p>
            <a:r>
              <a:t>How the global welfare is affected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pPr>
              <a:defRPr sz="1600"/>
            </a:pPr>
            <a:r>
              <a:t>Here if some details of model. </a:t>
            </a:r>
          </a:p>
          <a:p>
            <a:pPr>
              <a:defRPr sz="1600"/>
            </a:pPr>
            <a:r>
              <a:t>following akubarpour et al, we define the sojourn of an agent is the time until expiring.</a:t>
            </a:r>
          </a:p>
          <a:p>
            <a:pPr>
              <a:defRPr sz="1600"/>
            </a:pPr>
            <a:endParaRPr/>
          </a:p>
          <a:p>
            <a:pPr>
              <a:defRPr sz="1600"/>
            </a:pPr>
            <a:r>
              <a:t>Recall that the edge is formed between two agents if they are compatible for a match. d is the average degree of an agent in the graph thus formed, we set d to be smaller than 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r>
              <a:t>Every agent has 3 possibilities, she could enter both exchanges simultaneously, gamma</a:t>
            </a:r>
          </a:p>
          <a:p>
            <a:r>
              <a:t>or she could enter greedy…….</a:t>
            </a:r>
          </a:p>
          <a:p>
            <a:r>
              <a:t>or patient…/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t>As we’ve already complete the description of our model. Now let’s derive the overall loss of this com-m.</a:t>
            </a:r>
          </a:p>
          <a:p>
            <a:r>
              <a:t>\hat{Z}_{g,t} is the number of agents of greedy_c at any time</a:t>
            </a:r>
          </a:p>
          <a:p>
            <a:r>
              <a:t>the both_c are the common part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prstGeom prst="rect">
            <a:avLst/>
          </a:prstGeom>
        </p:spPr>
        <p:txBody>
          <a:bodyPr/>
          <a:lstStyle/>
          <a:p>
            <a:endParaRPr/>
          </a:p>
        </p:txBody>
      </p:sp>
      <p:sp>
        <p:nvSpPr>
          <p:cNvPr id="345" name="Shape 345"/>
          <p:cNvSpPr>
            <a:spLocks noGrp="1"/>
          </p:cNvSpPr>
          <p:nvPr>
            <p:ph type="body" sz="quarter" idx="1"/>
          </p:nvPr>
        </p:nvSpPr>
        <p:spPr>
          <a:prstGeom prst="rect">
            <a:avLst/>
          </a:prstGeom>
        </p:spPr>
        <p:txBody>
          <a:bodyPr/>
          <a:lstStyle/>
          <a:p>
            <a:r>
              <a:t>In the paper we have proof demonstration shows this is the lower bound on the loss of greedy-c part</a:t>
            </a:r>
          </a:p>
          <a:p>
            <a:r>
              <a:t>And of course Greedy-c is part of this whole market. </a:t>
            </a:r>
          </a:p>
          <a:p>
            <a:r>
              <a:t>therefore this is the lower bound on the loss of the whole competing markets </a:t>
            </a:r>
          </a:p>
          <a:p>
            <a:endParaRPr/>
          </a:p>
          <a:p>
            <a:r>
              <a:t>We proof a bound on the overall loss under the constraint that Greedyc is more likely to receive agents than the overlapping Bothc exchange</a:t>
            </a:r>
          </a:p>
          <a:p>
            <a:endParaRPr/>
          </a:p>
          <a:p>
            <a:r>
              <a:t>For large enough values of T and 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t>As Akbarpour et al’s paper showes that running an individual patient market results in exponentially small loss,</a:t>
            </a:r>
          </a:p>
          <a:p>
            <a:r>
              <a:t>So comparing to their results, we give our theorem 1, under these constrains, which showed that A single Patient market outperforms the Competing markets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r>
              <a:t>In the paper we show the exact expression for the loss of the competing markets in terms of the size of each component pool at any time, which is given by this integral</a:t>
            </a:r>
          </a:p>
          <a:p>
            <a:endParaRPr/>
          </a:p>
          <a:p>
            <a:r>
              <a:t>And it turns out, this can be well approximated by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r>
              <a:t>…. this expressions here, which makes use of these khi terms, these terms are the expected size of the component pool under the stationary distribution of the Markov chain, which follows AK’s analysis. And we will use this approximation in our simulation. </a:t>
            </a:r>
          </a:p>
          <a:p>
            <a:endParaRPr/>
          </a:p>
          <a:p>
            <a:pPr>
              <a:defRPr sz="1400"/>
            </a:pPr>
            <a:r>
              <a:t>the expected size of the component pool under the stationary distribution, as the Markov chain on the size of each component market has a unique stationary distribution. </a:t>
            </a:r>
          </a:p>
          <a:p>
            <a:pPr>
              <a:defRPr sz="1400"/>
            </a:pPr>
            <a:r>
              <a:t> </a:t>
            </a:r>
          </a:p>
          <a:p>
            <a:pPr>
              <a:defRPr sz="1400"/>
            </a:pPr>
            <a:r>
              <a:t>An numerical approximation, use it later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t>Agents arrival rate is = to 100</a:t>
            </a:r>
          </a:p>
          <a:p>
            <a:r>
              <a:t>the expected size of the component pools under the stationary distribution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91D9D-1B6F-EA4D-9268-1347CFC96163}" type="slidenum">
              <a:rPr lang="en-US" smtClean="0"/>
              <a:t>50</a:t>
            </a:fld>
            <a:endParaRPr lang="en-US"/>
          </a:p>
        </p:txBody>
      </p:sp>
    </p:spTree>
    <p:extLst>
      <p:ext uri="{BB962C8B-B14F-4D97-AF65-F5344CB8AC3E}">
        <p14:creationId xmlns:p14="http://schemas.microsoft.com/office/powerpoint/2010/main" val="114752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This result shows that </a:t>
            </a:r>
          </a:p>
          <a:p>
            <a:r>
              <a:t>Gamma is the probability of entering both markets. So we can see, with gamma increasing, the competing markets behave more and more like the single greedy market. because for the agents entering both markets, they would always take the first match from greedy market,</a:t>
            </a:r>
          </a:p>
          <a:p>
            <a:r>
              <a:t>Alpha is the probability … if the agents do not enter both</a:t>
            </a:r>
          </a:p>
          <a:p>
            <a:r>
              <a:t>One observation is that everything is worse than the patient market, so we can see the basic flavor of the theoretical results holds across the whole parameter range.</a:t>
            </a:r>
          </a:p>
          <a:p>
            <a:endParaRPr/>
          </a:p>
          <a:p>
            <a:r>
              <a:t>In the situation that the markets do not overlap substantially (i.e. \gamma is low )and agents are more likely to enter the greedy side of the market (\alpha is high), we can see the compete is worse than a greedy </a:t>
            </a:r>
          </a:p>
          <a:p>
            <a:endParaRPr/>
          </a:p>
          <a:p>
            <a:r>
              <a:t>This is due to the decrease in market thickness on the Patient market side</a:t>
            </a:r>
          </a:p>
          <a:p>
            <a:endParaRPr/>
          </a:p>
          <a:p>
            <a:r>
              <a:t>An agent chooses enter Both market with probability gamma and enter only greedy market with probability alpha(1-gamma). </a:t>
            </a:r>
          </a:p>
          <a:p>
            <a:endParaRPr/>
          </a:p>
          <a:p>
            <a:r>
              <a:t>Average loss under various values of γ and 𝛼. Everything is worse than a single centralized patient market </a:t>
            </a:r>
          </a:p>
          <a:p>
            <a:r>
              <a:t>Significant loss, even worse than greedy market only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r>
              <a:t>we perform our experiments on real data from United Network for Organ Sharing (UNOS) nationwide exchange and also simulate data base on the simulator from Saidman et al</a:t>
            </a:r>
          </a:p>
          <a:p>
            <a:r>
              <a:t>The results are quiet similar …..</a:t>
            </a:r>
          </a:p>
          <a:p>
            <a:r>
              <a:t>So far the model and simulation results we’ve talked about is based on classic matching setting which is pairwise matching </a:t>
            </a:r>
          </a:p>
          <a:p>
            <a:r>
              <a:t>but in KD, the longer cyc and chains are pretty important</a:t>
            </a:r>
          </a:p>
          <a:p>
            <a:r>
              <a:t>especially 3</a:t>
            </a:r>
          </a:p>
          <a:p>
            <a:r>
              <a:t>so we also incorporate 3-cycles in our experiments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In the left graph, We shows the results of kidney exp based on UNOS data with 2-cycles</a:t>
            </a:r>
          </a:p>
          <a:p>
            <a:r>
              <a:t>So we can see we get quiet Similar qualitative pattern as our simulation results here</a:t>
            </a:r>
          </a:p>
          <a:p>
            <a:r>
              <a:t>And also in the KD experiment, for any non-zero \alpha, the competing market is doing significantly worse than a single greedy Greedy market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r>
              <a:t>We then incorporate 3 cycles, here is the UNOS data with 2 and 3 cycles</a:t>
            </a:r>
          </a:p>
          <a:p>
            <a:r>
              <a:t>As you can see, we get lower loss but the pattern is same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r>
              <a:t>For future research, as our current model is stochastic in terms of which market of agent entering and which policy of platform using</a:t>
            </a:r>
          </a:p>
          <a:p>
            <a:r>
              <a:t>one  interesting next step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Altruist </a:t>
            </a:r>
            <a:r>
              <a:rPr lang="en-US" i="1" dirty="0" smtClean="0"/>
              <a:t>a</a:t>
            </a:r>
            <a:r>
              <a:rPr lang="en-US" dirty="0" smtClean="0"/>
              <a:t> and pairs </a:t>
            </a:r>
            <a:r>
              <a:rPr lang="en-US" i="1" dirty="0" smtClean="0"/>
              <a:t>p</a:t>
            </a:r>
            <a:r>
              <a:rPr lang="en-US" i="1" baseline="-25000" dirty="0" smtClean="0"/>
              <a:t>1</a:t>
            </a:r>
            <a:r>
              <a:rPr lang="en-US" dirty="0" smtClean="0"/>
              <a:t> and </a:t>
            </a:r>
            <a:r>
              <a:rPr lang="en-US" i="1" dirty="0" smtClean="0"/>
              <a:t>p</a:t>
            </a:r>
            <a:r>
              <a:rPr lang="en-US" i="1" baseline="-25000" dirty="0" smtClean="0"/>
              <a:t>2</a:t>
            </a:r>
            <a:r>
              <a:rPr lang="en-US" dirty="0" smtClean="0"/>
              <a:t> are in the pool for both time periods, pair </a:t>
            </a:r>
            <a:r>
              <a:rPr lang="en-US" i="1" dirty="0" smtClean="0"/>
              <a:t>p</a:t>
            </a:r>
            <a:r>
              <a:rPr lang="en-US" i="1" baseline="-25000" dirty="0" smtClean="0"/>
              <a:t>3</a:t>
            </a:r>
            <a:r>
              <a:rPr lang="en-US" dirty="0" smtClean="0"/>
              <a:t> arrives in the second period</a:t>
            </a:r>
          </a:p>
          <a:p>
            <a:r>
              <a:rPr lang="en-US" dirty="0" smtClean="0"/>
              <a:t>Myopic matching: use </a:t>
            </a:r>
            <a:r>
              <a:rPr lang="en-US" i="1" dirty="0" smtClean="0"/>
              <a:t>a </a:t>
            </a:r>
            <a:r>
              <a:rPr lang="en-US" dirty="0" smtClean="0"/>
              <a:t>to match </a:t>
            </a:r>
            <a:r>
              <a:rPr lang="en-US" i="1" dirty="0" smtClean="0"/>
              <a:t>p</a:t>
            </a:r>
            <a:r>
              <a:rPr lang="en-US" i="1" baseline="-25000" dirty="0" smtClean="0"/>
              <a:t>1</a:t>
            </a:r>
            <a:r>
              <a:rPr lang="en-US" dirty="0" smtClean="0"/>
              <a:t> and </a:t>
            </a:r>
            <a:r>
              <a:rPr lang="en-US" i="1" dirty="0" smtClean="0"/>
              <a:t>p</a:t>
            </a:r>
            <a:r>
              <a:rPr lang="en-US" i="1" baseline="-25000" dirty="0" smtClean="0"/>
              <a:t>2</a:t>
            </a:r>
            <a:r>
              <a:rPr lang="en-US" dirty="0" smtClean="0"/>
              <a:t>; leaves </a:t>
            </a:r>
            <a:r>
              <a:rPr lang="en-US" i="1" dirty="0" smtClean="0"/>
              <a:t>p</a:t>
            </a:r>
            <a:r>
              <a:rPr lang="en-US" i="1" baseline="-25000" dirty="0" smtClean="0"/>
              <a:t>3</a:t>
            </a:r>
            <a:r>
              <a:rPr lang="en-US" dirty="0" smtClean="0"/>
              <a:t> unmatched</a:t>
            </a:r>
          </a:p>
          <a:p>
            <a:r>
              <a:rPr lang="en-US" dirty="0" smtClean="0"/>
              <a:t>Assign positive potential to </a:t>
            </a:r>
            <a:r>
              <a:rPr lang="en-US" i="1" dirty="0" smtClean="0"/>
              <a:t>a</a:t>
            </a:r>
            <a:r>
              <a:rPr lang="en-US" dirty="0" smtClean="0"/>
              <a:t>: no match in period one, then</a:t>
            </a:r>
          </a:p>
          <a:p>
            <a:pPr lvl="1"/>
            <a:r>
              <a:rPr lang="en-US" dirty="0" smtClean="0"/>
              <a:t>Matches </a:t>
            </a:r>
            <a:r>
              <a:rPr lang="en-US" i="1" dirty="0" smtClean="0"/>
              <a:t>a</a:t>
            </a:r>
            <a:r>
              <a:rPr lang="en-US" dirty="0" smtClean="0"/>
              <a:t> with </a:t>
            </a:r>
            <a:r>
              <a:rPr lang="en-US" i="1" dirty="0" smtClean="0"/>
              <a:t>p</a:t>
            </a:r>
            <a:r>
              <a:rPr lang="en-US" i="1" baseline="-25000" dirty="0" smtClean="0"/>
              <a:t>1</a:t>
            </a:r>
            <a:r>
              <a:rPr lang="en-US" dirty="0" smtClean="0"/>
              <a:t>, </a:t>
            </a:r>
            <a:r>
              <a:rPr lang="en-US" i="1" dirty="0" smtClean="0"/>
              <a:t>p</a:t>
            </a:r>
            <a:r>
              <a:rPr lang="en-US" i="1" baseline="-25000" dirty="0" smtClean="0"/>
              <a:t>2</a:t>
            </a:r>
            <a:r>
              <a:rPr lang="en-US" dirty="0" smtClean="0"/>
              <a:t>, and </a:t>
            </a:r>
            <a:r>
              <a:rPr lang="en-US" i="1" dirty="0" smtClean="0"/>
              <a:t>p</a:t>
            </a:r>
            <a:r>
              <a:rPr lang="en-US" i="1" baseline="-25000" dirty="0" smtClean="0"/>
              <a:t>3</a:t>
            </a:r>
            <a:r>
              <a:rPr lang="en-US" dirty="0" smtClean="0"/>
              <a:t> in period two (if potential is “medium”)</a:t>
            </a:r>
          </a:p>
          <a:p>
            <a:pPr lvl="1"/>
            <a:r>
              <a:rPr lang="en-US" dirty="0" smtClean="0"/>
              <a:t>Matches </a:t>
            </a:r>
            <a:r>
              <a:rPr lang="en-US" i="1" dirty="0" smtClean="0"/>
              <a:t>p</a:t>
            </a:r>
            <a:r>
              <a:rPr lang="en-US" i="1" baseline="-25000" dirty="0" smtClean="0"/>
              <a:t>1</a:t>
            </a:r>
            <a:r>
              <a:rPr lang="en-US" dirty="0" smtClean="0"/>
              <a:t>, </a:t>
            </a:r>
            <a:r>
              <a:rPr lang="en-US" i="1" dirty="0" smtClean="0"/>
              <a:t>p</a:t>
            </a:r>
            <a:r>
              <a:rPr lang="en-US" i="1" baseline="-25000" dirty="0" smtClean="0"/>
              <a:t>2</a:t>
            </a:r>
            <a:r>
              <a:rPr lang="en-US" dirty="0" smtClean="0"/>
              <a:t>, and </a:t>
            </a:r>
            <a:r>
              <a:rPr lang="en-US" i="1" dirty="0" smtClean="0"/>
              <a:t>p</a:t>
            </a:r>
            <a:r>
              <a:rPr lang="en-US" i="1" baseline="-25000" dirty="0" smtClean="0"/>
              <a:t>3</a:t>
            </a:r>
            <a:r>
              <a:rPr lang="en-US" dirty="0" smtClean="0"/>
              <a:t> in a cycle without </a:t>
            </a:r>
            <a:r>
              <a:rPr lang="en-US" i="1" dirty="0" smtClean="0"/>
              <a:t>a</a:t>
            </a:r>
            <a:r>
              <a:rPr lang="en-US" dirty="0" smtClean="0"/>
              <a:t> (if </a:t>
            </a:r>
            <a:r>
              <a:rPr lang="en-US" i="1" dirty="0" smtClean="0"/>
              <a:t>a</a:t>
            </a:r>
            <a:r>
              <a:rPr lang="en-US" dirty="0" smtClean="0"/>
              <a:t>’s potential is high)</a:t>
            </a:r>
            <a:endParaRPr lang="en-US" dirty="0"/>
          </a:p>
        </p:txBody>
      </p:sp>
      <p:sp>
        <p:nvSpPr>
          <p:cNvPr id="4" name="Slide Number Placeholder 3"/>
          <p:cNvSpPr>
            <a:spLocks noGrp="1"/>
          </p:cNvSpPr>
          <p:nvPr>
            <p:ph type="sldNum" sz="quarter" idx="10"/>
          </p:nvPr>
        </p:nvSpPr>
        <p:spPr/>
        <p:txBody>
          <a:bodyPr/>
          <a:lstStyle/>
          <a:p>
            <a:fld id="{51391D9D-1B6F-EA4D-9268-1347CFC96163}" type="slidenum">
              <a:rPr lang="en-US" smtClean="0"/>
              <a:t>58</a:t>
            </a:fld>
            <a:endParaRPr lang="en-US"/>
          </a:p>
        </p:txBody>
      </p:sp>
    </p:spTree>
    <p:extLst>
      <p:ext uri="{BB962C8B-B14F-4D97-AF65-F5344CB8AC3E}">
        <p14:creationId xmlns:p14="http://schemas.microsoft.com/office/powerpoint/2010/main" val="12892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sz="1300"/>
            </a:pPr>
            <a:r>
              <a:t>I gonna talk about dynamic matching markets today.  The typical models of dynamic matching (you have seen of them) will have the market being isolated in a single market, and all the agents are constrained to enter that particular market. Traditional research focuses on the effects of different rules in that market on the outcomes of the population.</a:t>
            </a:r>
          </a:p>
          <a:p>
            <a:pPr>
              <a:defRPr sz="1300"/>
            </a:pPr>
            <a:endParaRPr/>
          </a:p>
          <a:p>
            <a:pPr>
              <a:defRPr sz="1300"/>
            </a:pPr>
            <a:r>
              <a:t>However, in reality, for example in markets like kidney exchange, there exists multiple platforms that are competing and they may have overlapping pools of agents they are drawing from. </a:t>
            </a:r>
          </a:p>
          <a:p>
            <a:pPr>
              <a:defRPr sz="1300"/>
            </a:pPr>
            <a:endParaRPr/>
          </a:p>
          <a:p>
            <a:pPr>
              <a:defRPr sz="1300"/>
            </a:pPr>
            <a:r>
              <a:t>This work is the initial step for us to understand what goes on in these kind of competing markets. And the particular questions I goanna focus on in today’s talk are:</a:t>
            </a:r>
          </a:p>
          <a:p>
            <a:pPr>
              <a:defRPr sz="1300"/>
            </a:pPr>
            <a:endParaRPr/>
          </a:p>
          <a:p>
            <a:pPr>
              <a:defRPr sz="1300"/>
            </a:pPr>
            <a:r>
              <a:t>first, in these competing markets whether some measure of social welfare which in this case is global loss that is the number of agents who end up being unmatched is increased relative to when there is a single centralized clearinghouse.</a:t>
            </a:r>
          </a:p>
          <a:p>
            <a:pPr>
              <a:defRPr sz="1300"/>
            </a:pPr>
            <a:endParaRPr/>
          </a:p>
          <a:p>
            <a:pPr>
              <a:defRPr sz="1300"/>
            </a:pPr>
            <a:r>
              <a:t>And the second question we gonna look at is how the policy that is used by each of the markets in this competing setting affects these measures of social welfare /*such as global loss*/</a:t>
            </a:r>
          </a:p>
          <a:p>
            <a:pPr>
              <a:defRPr sz="13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pPr>
              <a:defRPr sz="1600"/>
            </a:pPr>
            <a:r>
              <a:t>Why do I say a kidney exchange is dynamic?  It’s because, patient-donor paris, which are the agents, do not enter in a single time, instead, they arrive gradually over time.  </a:t>
            </a:r>
          </a:p>
          <a:p>
            <a:pPr>
              <a:defRPr sz="1600"/>
            </a:pPr>
            <a:endParaRPr/>
          </a:p>
          <a:p>
            <a:pPr>
              <a:defRPr sz="1600"/>
            </a:pPr>
            <a:r>
              <a:t>They will stay in the market until they find a compatible pair, unless the patient situation is too bad that kidney transplants are no longer feasible. in which case that the agents leave the market.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a:defRPr sz="1400"/>
            </a:pPr>
            <a:r>
              <a:t>So goal of  the planner is  to minimize number of the agents who do this which we call it perishing.  </a:t>
            </a:r>
          </a:p>
          <a:p>
            <a:pPr>
              <a:defRPr sz="1400"/>
            </a:pPr>
            <a:endParaRPr/>
          </a:p>
          <a:p>
            <a:pPr>
              <a:defRPr sz="1400"/>
            </a:pPr>
            <a:r>
              <a:t>following Akubarpour et al, we assume that the planner knows each agent’s expiration time</a:t>
            </a:r>
          </a:p>
          <a:p>
            <a:pPr>
              <a:defRPr sz="1400"/>
            </a:pPr>
            <a:endParaRPr/>
          </a:p>
          <a:p>
            <a:pPr>
              <a:defRPr sz="1400"/>
            </a:pPr>
            <a:r>
              <a:t>And the planner has only probabilistic knowledge about the future incoming agents, that is she knows the distribution of the agents that incoming and the probability of  edges being formed between two agents. But doesn’t know which agents will appear and who they will form edge with</a:t>
            </a:r>
          </a:p>
          <a:p>
            <a:pPr>
              <a:defRPr sz="1400"/>
            </a:pPr>
            <a:endParaRPr/>
          </a:p>
          <a:p>
            <a:pPr>
              <a:defRPr sz="1400"/>
            </a:pPr>
            <a:r>
              <a:t>select</a:t>
            </a:r>
          </a:p>
          <a:p>
            <a:pPr>
              <a:defRPr sz="1400"/>
            </a:pPr>
            <a:endParaRPr/>
          </a:p>
          <a:p>
            <a:pPr>
              <a:defRPr sz="1400"/>
            </a:pPr>
            <a:r>
              <a:t>The natural next question is what kind of algorithm to use for this matching?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lvl1pPr>
              <a:defRPr sz="1700"/>
            </a:lvl1pPr>
          </a:lstStyle>
          <a:p>
            <a:r>
              <a:t>In akbarpour et al’s paper they analyze two approaches, namely, greedy and patient exchanges.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pPr>
              <a:defRPr sz="1300"/>
            </a:pPr>
            <a:r>
              <a:t>In the  Greedy exchange, the only point at which the exchange tries to match is when an agent enters the market. If there are acceptable transactions between that agent and any others in the market, the exchange will randomly chose one, and these two agents leaves. </a:t>
            </a:r>
          </a:p>
          <a:p>
            <a:pPr>
              <a:defRPr sz="1300"/>
            </a:pPr>
            <a:endParaRPr/>
          </a:p>
          <a:p>
            <a:pPr>
              <a:defRPr sz="1300"/>
            </a:pPr>
            <a:r>
              <a:t>/*each entering agent immediately by selecting one of its neighbors (if a neighbor exists at the time of entry) uniformly at random. One obvious consequence of this is that the remaining graph of unmatched agents at any instant is always empty.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a:defRPr sz="1700"/>
            </a:pPr>
            <a:r>
              <a:t>The Patient exchange will allow the agents to accumulate in the market even if there are edges between them. When an agent becomes critical that is she is about to perish which is known by the planner, if there are edges from this agent to others, again, randomly pick one and these two agents leave. </a:t>
            </a:r>
          </a:p>
          <a:p>
            <a:pPr>
              <a:defRPr sz="1700"/>
            </a:pPr>
            <a:endParaRPr/>
          </a:p>
          <a:p>
            <a:pPr>
              <a:defRPr sz="1700"/>
            </a:pPr>
            <a:endParaRPr/>
          </a:p>
          <a:p>
            <a:pPr>
              <a:defRPr sz="1700"/>
            </a:pPr>
            <a:r>
              <a:t>attempts to match each agent only at the instant she becomes critical. As with Greedy, if a critical agent has multiple neighbors, only one is selected uniformly at random. </a:t>
            </a:r>
          </a:p>
          <a:p>
            <a:pPr>
              <a:defRPr sz="1700"/>
            </a:pPr>
            <a:endParaRPr/>
          </a:p>
          <a:p>
            <a:pPr>
              <a:defRPr sz="1700"/>
            </a:pPr>
            <a:r>
              <a:t>解释critical: here we define the agent is critical at the point that she is about to perish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2573A-6F14-AF44-94AD-1F479DAAB6CA}" type="datetime1">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02B39-7888-B241-AFD6-393D825F4FD7}" type="datetime1">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4A165-BC60-7741-872B-976EB95D08DB}" type="datetime1">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995980"/>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80B94-EE3E-0F4F-B2E0-D319BE3BB299}" type="datetime1">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1D649-1B2D-9B4B-9EB9-4E85EA4BA41B}" type="datetime1">
              <a:rPr lang="en-US" smtClean="0"/>
              <a:t>11/29/15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B7779C-99E9-8342-8F19-8551B6FA78B7}" type="datetime1">
              <a:rPr lang="en-US" smtClean="0"/>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392866-05AB-E949-92BF-6C46EC026170}" type="datetime1">
              <a:rPr lang="en-US" smtClean="0"/>
              <a:t>11/29/15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93254-9C36-6241-8D4C-558252CDE4BC}" type="datetime1">
              <a:rPr lang="en-US" smtClean="0"/>
              <a:t>11/29/15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2286B-6D3D-6F48-A509-F5212330E43B}" type="datetime1">
              <a:rPr lang="en-US" smtClean="0"/>
              <a:t>11/29/15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C2AD-A05B-D341-A3C2-91276A45DB37}" type="datetime1">
              <a:rPr lang="en-US" smtClean="0"/>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D3DF6-DFB1-1F4F-8078-F8799AF576F6}" type="datetime1">
              <a:rPr lang="en-US" smtClean="0"/>
              <a:t>11/29/15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E90C5-EE44-C44D-967F-B227F446D101}" type="datetime1">
              <a:rPr lang="en-US" smtClean="0"/>
              <a:t>11/29/15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3.png"/><Relationship Id="rId5"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0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2.xml.rels><?xml version="1.0" encoding="UTF-8" standalone="yes"?>
<Relationships xmlns="http://schemas.openxmlformats.org/package/2006/relationships"><Relationship Id="rId11" Type="http://schemas.openxmlformats.org/officeDocument/2006/relationships/image" Target="../media/image61.png"/><Relationship Id="rId12" Type="http://schemas.openxmlformats.org/officeDocument/2006/relationships/image" Target="../media/image62.png"/><Relationship Id="rId13" Type="http://schemas.openxmlformats.org/officeDocument/2006/relationships/image" Target="../media/image63.png"/><Relationship Id="rId14" Type="http://schemas.openxmlformats.org/officeDocument/2006/relationships/image" Target="../media/image64.png"/><Relationship Id="rId15" Type="http://schemas.openxmlformats.org/officeDocument/2006/relationships/image" Target="../media/image65.png"/><Relationship Id="rId16" Type="http://schemas.openxmlformats.org/officeDocument/2006/relationships/image" Target="../media/image66.png"/><Relationship Id="rId17" Type="http://schemas.openxmlformats.org/officeDocument/2006/relationships/image" Target="../media/image67.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9.png"/><Relationship Id="rId10" Type="http://schemas.openxmlformats.org/officeDocument/2006/relationships/image" Target="../media/image6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0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05.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78.png"/><Relationship Id="rId14" Type="http://schemas.openxmlformats.org/officeDocument/2006/relationships/image" Target="../media/image79.png"/><Relationship Id="rId15" Type="http://schemas.openxmlformats.org/officeDocument/2006/relationships/image" Target="../media/image80.png"/><Relationship Id="rId16" Type="http://schemas.openxmlformats.org/officeDocument/2006/relationships/image" Target="../media/image81.png"/><Relationship Id="rId17" Type="http://schemas.openxmlformats.org/officeDocument/2006/relationships/image" Target="../media/image82.png"/><Relationship Id="rId18" Type="http://schemas.openxmlformats.org/officeDocument/2006/relationships/image" Target="../media/image83.png"/><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0.png"/><Relationship Id="rId4" Type="http://schemas.openxmlformats.org/officeDocument/2006/relationships/image" Target="../media/image54.png"/><Relationship Id="rId5" Type="http://schemas.openxmlformats.org/officeDocument/2006/relationships/image" Target="../media/image53.png"/><Relationship Id="rId6" Type="http://schemas.openxmlformats.org/officeDocument/2006/relationships/image" Target="../media/image5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89.png"/><Relationship Id="rId9" Type="http://schemas.openxmlformats.org/officeDocument/2006/relationships/image" Target="../media/image90.png"/><Relationship Id="rId10" Type="http://schemas.openxmlformats.org/officeDocument/2006/relationships/image" Target="../media/image91.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07.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6" Type="http://schemas.openxmlformats.org/officeDocument/2006/relationships/image" Target="../media/image95.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08.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09.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0.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111.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04.png"/></Relationships>
</file>

<file path=ppt/slides/_rels/slide113.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5.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2.png"/><Relationship Id="rId5" Type="http://schemas.openxmlformats.org/officeDocument/2006/relationships/image" Target="../media/image103.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116.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9.jpeg"/><Relationship Id="rId5" Type="http://schemas.openxmlformats.org/officeDocument/2006/relationships/image" Target="../media/image110.png"/><Relationship Id="rId6" Type="http://schemas.openxmlformats.org/officeDocument/2006/relationships/image" Target="../media/image111.jpeg"/><Relationship Id="rId7"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image" Target="../media/image107.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3.wdp"/></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 Id="rId3" Type="http://schemas.openxmlformats.org/officeDocument/2006/relationships/image" Target="../media/image49.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0.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501775"/>
            <a:ext cx="8458200" cy="1470025"/>
          </a:xfrm>
        </p:spPr>
        <p:txBody>
          <a:bodyPr>
            <a:normAutofit/>
          </a:bodyPr>
          <a:lstStyle/>
          <a:p>
            <a:r>
              <a:rPr lang="en-US" dirty="0" smtClean="0"/>
              <a:t>Kidney Exchange</a:t>
            </a:r>
            <a:br>
              <a:rPr lang="en-US" dirty="0" smtClean="0"/>
            </a:br>
            <a:r>
              <a:rPr lang="en-US" sz="2400" dirty="0" smtClean="0"/>
              <a:t>With an emphasis on computation &amp; work from CMU</a:t>
            </a:r>
            <a:endParaRPr lang="en-US" sz="3600" dirty="0"/>
          </a:p>
        </p:txBody>
      </p:sp>
      <p:sp>
        <p:nvSpPr>
          <p:cNvPr id="3" name="Subtitle 2"/>
          <p:cNvSpPr>
            <a:spLocks noGrp="1"/>
          </p:cNvSpPr>
          <p:nvPr>
            <p:ph type="subTitle" idx="1"/>
          </p:nvPr>
        </p:nvSpPr>
        <p:spPr>
          <a:xfrm>
            <a:off x="1371600" y="3962400"/>
            <a:ext cx="6400800" cy="1447800"/>
          </a:xfrm>
        </p:spPr>
        <p:txBody>
          <a:bodyPr>
            <a:normAutofit/>
          </a:bodyPr>
          <a:lstStyle/>
          <a:p>
            <a:r>
              <a:rPr lang="en-US" sz="2800" dirty="0" smtClean="0"/>
              <a:t>John P. Dickerson</a:t>
            </a:r>
            <a:endParaRPr lang="en-US" sz="2000" i="1" dirty="0" smtClean="0"/>
          </a:p>
        </p:txBody>
      </p:sp>
      <p:pic>
        <p:nvPicPr>
          <p:cNvPr id="6" name="Picture 5" descr="flourish_01.gif"/>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936109" y="2960489"/>
            <a:ext cx="1271782" cy="849511"/>
          </a:xfrm>
          <a:prstGeom prst="rect">
            <a:avLst/>
          </a:prstGeom>
        </p:spPr>
      </p:pic>
      <p:grpSp>
        <p:nvGrpSpPr>
          <p:cNvPr id="1033" name="Group 9"/>
          <p:cNvGrpSpPr>
            <a:grpSpLocks noChangeAspect="1"/>
          </p:cNvGrpSpPr>
          <p:nvPr/>
        </p:nvGrpSpPr>
        <p:grpSpPr bwMode="auto">
          <a:xfrm>
            <a:off x="7239000" y="5562600"/>
            <a:ext cx="1828800" cy="1185182"/>
            <a:chOff x="96" y="3449"/>
            <a:chExt cx="1344" cy="871"/>
          </a:xfrm>
        </p:grpSpPr>
        <p:sp>
          <p:nvSpPr>
            <p:cNvPr id="1032" name="AutoShape 8"/>
            <p:cNvSpPr>
              <a:spLocks noChangeAspect="1" noChangeArrowheads="1" noTextEdit="1"/>
            </p:cNvSpPr>
            <p:nvPr/>
          </p:nvSpPr>
          <p:spPr bwMode="auto">
            <a:xfrm>
              <a:off x="96" y="3449"/>
              <a:ext cx="1344" cy="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96" y="3449"/>
              <a:ext cx="1344" cy="871"/>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99" y="3450"/>
              <a:ext cx="183" cy="238"/>
            </a:xfrm>
            <a:custGeom>
              <a:avLst/>
              <a:gdLst/>
              <a:ahLst/>
              <a:cxnLst>
                <a:cxn ang="0">
                  <a:pos x="348" y="3"/>
                </a:cxn>
                <a:cxn ang="0">
                  <a:pos x="404" y="20"/>
                </a:cxn>
                <a:cxn ang="0">
                  <a:pos x="454" y="41"/>
                </a:cxn>
                <a:cxn ang="0">
                  <a:pos x="496" y="51"/>
                </a:cxn>
                <a:cxn ang="0">
                  <a:pos x="519" y="43"/>
                </a:cxn>
                <a:cxn ang="0">
                  <a:pos x="528" y="21"/>
                </a:cxn>
                <a:cxn ang="0">
                  <a:pos x="545" y="250"/>
                </a:cxn>
                <a:cxn ang="0">
                  <a:pos x="521" y="219"/>
                </a:cxn>
                <a:cxn ang="0">
                  <a:pos x="497" y="156"/>
                </a:cxn>
                <a:cxn ang="0">
                  <a:pos x="459" y="97"/>
                </a:cxn>
                <a:cxn ang="0">
                  <a:pos x="410" y="49"/>
                </a:cxn>
                <a:cxn ang="0">
                  <a:pos x="352" y="21"/>
                </a:cxn>
                <a:cxn ang="0">
                  <a:pos x="295" y="20"/>
                </a:cxn>
                <a:cxn ang="0">
                  <a:pos x="253" y="36"/>
                </a:cxn>
                <a:cxn ang="0">
                  <a:pos x="218" y="70"/>
                </a:cxn>
                <a:cxn ang="0">
                  <a:pos x="192" y="125"/>
                </a:cxn>
                <a:cxn ang="0">
                  <a:pos x="173" y="201"/>
                </a:cxn>
                <a:cxn ang="0">
                  <a:pos x="163" y="300"/>
                </a:cxn>
                <a:cxn ang="0">
                  <a:pos x="163" y="419"/>
                </a:cxn>
                <a:cxn ang="0">
                  <a:pos x="172" y="522"/>
                </a:cxn>
                <a:cxn ang="0">
                  <a:pos x="192" y="600"/>
                </a:cxn>
                <a:cxn ang="0">
                  <a:pos x="221" y="655"/>
                </a:cxn>
                <a:cxn ang="0">
                  <a:pos x="262" y="687"/>
                </a:cxn>
                <a:cxn ang="0">
                  <a:pos x="316" y="698"/>
                </a:cxn>
                <a:cxn ang="0">
                  <a:pos x="379" y="687"/>
                </a:cxn>
                <a:cxn ang="0">
                  <a:pos x="431" y="656"/>
                </a:cxn>
                <a:cxn ang="0">
                  <a:pos x="473" y="615"/>
                </a:cxn>
                <a:cxn ang="0">
                  <a:pos x="503" y="566"/>
                </a:cxn>
                <a:cxn ang="0">
                  <a:pos x="523" y="517"/>
                </a:cxn>
                <a:cxn ang="0">
                  <a:pos x="534" y="461"/>
                </a:cxn>
                <a:cxn ang="0">
                  <a:pos x="548" y="699"/>
                </a:cxn>
                <a:cxn ang="0">
                  <a:pos x="530" y="689"/>
                </a:cxn>
                <a:cxn ang="0">
                  <a:pos x="518" y="670"/>
                </a:cxn>
                <a:cxn ang="0">
                  <a:pos x="497" y="660"/>
                </a:cxn>
                <a:cxn ang="0">
                  <a:pos x="474" y="667"/>
                </a:cxn>
                <a:cxn ang="0">
                  <a:pos x="443" y="683"/>
                </a:cxn>
                <a:cxn ang="0">
                  <a:pos x="401" y="700"/>
                </a:cxn>
                <a:cxn ang="0">
                  <a:pos x="343" y="713"/>
                </a:cxn>
                <a:cxn ang="0">
                  <a:pos x="264" y="713"/>
                </a:cxn>
                <a:cxn ang="0">
                  <a:pos x="187" y="689"/>
                </a:cxn>
                <a:cxn ang="0">
                  <a:pos x="122" y="648"/>
                </a:cxn>
                <a:cxn ang="0">
                  <a:pos x="69" y="592"/>
                </a:cxn>
                <a:cxn ang="0">
                  <a:pos x="32" y="525"/>
                </a:cxn>
                <a:cxn ang="0">
                  <a:pos x="8" y="449"/>
                </a:cxn>
                <a:cxn ang="0">
                  <a:pos x="0" y="369"/>
                </a:cxn>
                <a:cxn ang="0">
                  <a:pos x="7" y="295"/>
                </a:cxn>
                <a:cxn ang="0">
                  <a:pos x="28" y="220"/>
                </a:cxn>
                <a:cxn ang="0">
                  <a:pos x="62" y="152"/>
                </a:cxn>
                <a:cxn ang="0">
                  <a:pos x="110" y="91"/>
                </a:cxn>
                <a:cxn ang="0">
                  <a:pos x="168" y="43"/>
                </a:cxn>
                <a:cxn ang="0">
                  <a:pos x="238" y="11"/>
                </a:cxn>
                <a:cxn ang="0">
                  <a:pos x="319" y="0"/>
                </a:cxn>
              </a:cxnLst>
              <a:rect l="0" t="0" r="r" b="b"/>
              <a:pathLst>
                <a:path w="548" h="715">
                  <a:moveTo>
                    <a:pt x="319" y="0"/>
                  </a:moveTo>
                  <a:lnTo>
                    <a:pt x="348" y="3"/>
                  </a:lnTo>
                  <a:lnTo>
                    <a:pt x="377" y="10"/>
                  </a:lnTo>
                  <a:lnTo>
                    <a:pt x="404" y="20"/>
                  </a:lnTo>
                  <a:lnTo>
                    <a:pt x="431" y="31"/>
                  </a:lnTo>
                  <a:lnTo>
                    <a:pt x="454" y="41"/>
                  </a:lnTo>
                  <a:lnTo>
                    <a:pt x="476" y="48"/>
                  </a:lnTo>
                  <a:lnTo>
                    <a:pt x="496" y="51"/>
                  </a:lnTo>
                  <a:lnTo>
                    <a:pt x="509" y="49"/>
                  </a:lnTo>
                  <a:lnTo>
                    <a:pt x="519" y="43"/>
                  </a:lnTo>
                  <a:lnTo>
                    <a:pt x="525" y="35"/>
                  </a:lnTo>
                  <a:lnTo>
                    <a:pt x="528" y="21"/>
                  </a:lnTo>
                  <a:lnTo>
                    <a:pt x="545" y="21"/>
                  </a:lnTo>
                  <a:lnTo>
                    <a:pt x="545" y="250"/>
                  </a:lnTo>
                  <a:lnTo>
                    <a:pt x="528" y="250"/>
                  </a:lnTo>
                  <a:lnTo>
                    <a:pt x="521" y="219"/>
                  </a:lnTo>
                  <a:lnTo>
                    <a:pt x="510" y="187"/>
                  </a:lnTo>
                  <a:lnTo>
                    <a:pt x="497" y="156"/>
                  </a:lnTo>
                  <a:lnTo>
                    <a:pt x="479" y="125"/>
                  </a:lnTo>
                  <a:lnTo>
                    <a:pt x="459" y="97"/>
                  </a:lnTo>
                  <a:lnTo>
                    <a:pt x="436" y="71"/>
                  </a:lnTo>
                  <a:lnTo>
                    <a:pt x="410" y="49"/>
                  </a:lnTo>
                  <a:lnTo>
                    <a:pt x="381" y="32"/>
                  </a:lnTo>
                  <a:lnTo>
                    <a:pt x="352" y="21"/>
                  </a:lnTo>
                  <a:lnTo>
                    <a:pt x="319" y="18"/>
                  </a:lnTo>
                  <a:lnTo>
                    <a:pt x="295" y="20"/>
                  </a:lnTo>
                  <a:lnTo>
                    <a:pt x="273" y="26"/>
                  </a:lnTo>
                  <a:lnTo>
                    <a:pt x="253" y="36"/>
                  </a:lnTo>
                  <a:lnTo>
                    <a:pt x="234" y="51"/>
                  </a:lnTo>
                  <a:lnTo>
                    <a:pt x="218" y="70"/>
                  </a:lnTo>
                  <a:lnTo>
                    <a:pt x="204" y="95"/>
                  </a:lnTo>
                  <a:lnTo>
                    <a:pt x="192" y="125"/>
                  </a:lnTo>
                  <a:lnTo>
                    <a:pt x="181" y="159"/>
                  </a:lnTo>
                  <a:lnTo>
                    <a:pt x="173" y="201"/>
                  </a:lnTo>
                  <a:lnTo>
                    <a:pt x="167" y="247"/>
                  </a:lnTo>
                  <a:lnTo>
                    <a:pt x="163" y="300"/>
                  </a:lnTo>
                  <a:lnTo>
                    <a:pt x="162" y="358"/>
                  </a:lnTo>
                  <a:lnTo>
                    <a:pt x="163" y="419"/>
                  </a:lnTo>
                  <a:lnTo>
                    <a:pt x="167" y="474"/>
                  </a:lnTo>
                  <a:lnTo>
                    <a:pt x="172" y="522"/>
                  </a:lnTo>
                  <a:lnTo>
                    <a:pt x="181" y="565"/>
                  </a:lnTo>
                  <a:lnTo>
                    <a:pt x="192" y="600"/>
                  </a:lnTo>
                  <a:lnTo>
                    <a:pt x="205" y="631"/>
                  </a:lnTo>
                  <a:lnTo>
                    <a:pt x="221" y="655"/>
                  </a:lnTo>
                  <a:lnTo>
                    <a:pt x="240" y="675"/>
                  </a:lnTo>
                  <a:lnTo>
                    <a:pt x="262" y="687"/>
                  </a:lnTo>
                  <a:lnTo>
                    <a:pt x="288" y="696"/>
                  </a:lnTo>
                  <a:lnTo>
                    <a:pt x="316" y="698"/>
                  </a:lnTo>
                  <a:lnTo>
                    <a:pt x="349" y="696"/>
                  </a:lnTo>
                  <a:lnTo>
                    <a:pt x="379" y="687"/>
                  </a:lnTo>
                  <a:lnTo>
                    <a:pt x="407" y="674"/>
                  </a:lnTo>
                  <a:lnTo>
                    <a:pt x="431" y="656"/>
                  </a:lnTo>
                  <a:lnTo>
                    <a:pt x="453" y="637"/>
                  </a:lnTo>
                  <a:lnTo>
                    <a:pt x="473" y="615"/>
                  </a:lnTo>
                  <a:lnTo>
                    <a:pt x="490" y="590"/>
                  </a:lnTo>
                  <a:lnTo>
                    <a:pt x="503" y="566"/>
                  </a:lnTo>
                  <a:lnTo>
                    <a:pt x="514" y="540"/>
                  </a:lnTo>
                  <a:lnTo>
                    <a:pt x="523" y="517"/>
                  </a:lnTo>
                  <a:lnTo>
                    <a:pt x="528" y="494"/>
                  </a:lnTo>
                  <a:lnTo>
                    <a:pt x="534" y="461"/>
                  </a:lnTo>
                  <a:lnTo>
                    <a:pt x="548" y="461"/>
                  </a:lnTo>
                  <a:lnTo>
                    <a:pt x="548" y="699"/>
                  </a:lnTo>
                  <a:lnTo>
                    <a:pt x="534" y="699"/>
                  </a:lnTo>
                  <a:lnTo>
                    <a:pt x="530" y="689"/>
                  </a:lnTo>
                  <a:lnTo>
                    <a:pt x="525" y="680"/>
                  </a:lnTo>
                  <a:lnTo>
                    <a:pt x="518" y="670"/>
                  </a:lnTo>
                  <a:lnTo>
                    <a:pt x="508" y="663"/>
                  </a:lnTo>
                  <a:lnTo>
                    <a:pt x="497" y="660"/>
                  </a:lnTo>
                  <a:lnTo>
                    <a:pt x="486" y="663"/>
                  </a:lnTo>
                  <a:lnTo>
                    <a:pt x="474" y="667"/>
                  </a:lnTo>
                  <a:lnTo>
                    <a:pt x="460" y="675"/>
                  </a:lnTo>
                  <a:lnTo>
                    <a:pt x="443" y="683"/>
                  </a:lnTo>
                  <a:lnTo>
                    <a:pt x="424" y="692"/>
                  </a:lnTo>
                  <a:lnTo>
                    <a:pt x="401" y="700"/>
                  </a:lnTo>
                  <a:lnTo>
                    <a:pt x="374" y="708"/>
                  </a:lnTo>
                  <a:lnTo>
                    <a:pt x="343" y="713"/>
                  </a:lnTo>
                  <a:lnTo>
                    <a:pt x="306" y="715"/>
                  </a:lnTo>
                  <a:lnTo>
                    <a:pt x="264" y="713"/>
                  </a:lnTo>
                  <a:lnTo>
                    <a:pt x="223" y="703"/>
                  </a:lnTo>
                  <a:lnTo>
                    <a:pt x="187" y="689"/>
                  </a:lnTo>
                  <a:lnTo>
                    <a:pt x="153" y="671"/>
                  </a:lnTo>
                  <a:lnTo>
                    <a:pt x="122" y="648"/>
                  </a:lnTo>
                  <a:lnTo>
                    <a:pt x="94" y="622"/>
                  </a:lnTo>
                  <a:lnTo>
                    <a:pt x="69" y="592"/>
                  </a:lnTo>
                  <a:lnTo>
                    <a:pt x="49" y="559"/>
                  </a:lnTo>
                  <a:lnTo>
                    <a:pt x="32" y="525"/>
                  </a:lnTo>
                  <a:lnTo>
                    <a:pt x="18" y="487"/>
                  </a:lnTo>
                  <a:lnTo>
                    <a:pt x="8" y="449"/>
                  </a:lnTo>
                  <a:lnTo>
                    <a:pt x="2" y="410"/>
                  </a:lnTo>
                  <a:lnTo>
                    <a:pt x="0" y="369"/>
                  </a:lnTo>
                  <a:lnTo>
                    <a:pt x="1" y="333"/>
                  </a:lnTo>
                  <a:lnTo>
                    <a:pt x="7" y="295"/>
                  </a:lnTo>
                  <a:lnTo>
                    <a:pt x="16" y="257"/>
                  </a:lnTo>
                  <a:lnTo>
                    <a:pt x="28" y="220"/>
                  </a:lnTo>
                  <a:lnTo>
                    <a:pt x="44" y="186"/>
                  </a:lnTo>
                  <a:lnTo>
                    <a:pt x="62" y="152"/>
                  </a:lnTo>
                  <a:lnTo>
                    <a:pt x="84" y="120"/>
                  </a:lnTo>
                  <a:lnTo>
                    <a:pt x="110" y="91"/>
                  </a:lnTo>
                  <a:lnTo>
                    <a:pt x="138" y="65"/>
                  </a:lnTo>
                  <a:lnTo>
                    <a:pt x="168" y="43"/>
                  </a:lnTo>
                  <a:lnTo>
                    <a:pt x="201" y="25"/>
                  </a:lnTo>
                  <a:lnTo>
                    <a:pt x="238" y="11"/>
                  </a:lnTo>
                  <a:lnTo>
                    <a:pt x="277" y="3"/>
                  </a:lnTo>
                  <a:lnTo>
                    <a:pt x="3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noEditPoints="1"/>
            </p:cNvSpPr>
            <p:nvPr/>
          </p:nvSpPr>
          <p:spPr bwMode="auto">
            <a:xfrm>
              <a:off x="299" y="3539"/>
              <a:ext cx="159" cy="147"/>
            </a:xfrm>
            <a:custGeom>
              <a:avLst/>
              <a:gdLst/>
              <a:ahLst/>
              <a:cxnLst>
                <a:cxn ang="0">
                  <a:pos x="179" y="218"/>
                </a:cxn>
                <a:cxn ang="0">
                  <a:pos x="143" y="244"/>
                </a:cxn>
                <a:cxn ang="0">
                  <a:pos x="132" y="288"/>
                </a:cxn>
                <a:cxn ang="0">
                  <a:pos x="135" y="356"/>
                </a:cxn>
                <a:cxn ang="0">
                  <a:pos x="154" y="398"/>
                </a:cxn>
                <a:cxn ang="0">
                  <a:pos x="200" y="415"/>
                </a:cxn>
                <a:cxn ang="0">
                  <a:pos x="248" y="393"/>
                </a:cxn>
                <a:cxn ang="0">
                  <a:pos x="273" y="339"/>
                </a:cxn>
                <a:cxn ang="0">
                  <a:pos x="201" y="0"/>
                </a:cxn>
                <a:cxn ang="0">
                  <a:pos x="305" y="13"/>
                </a:cxn>
                <a:cxn ang="0">
                  <a:pos x="366" y="46"/>
                </a:cxn>
                <a:cxn ang="0">
                  <a:pos x="399" y="107"/>
                </a:cxn>
                <a:cxn ang="0">
                  <a:pos x="403" y="372"/>
                </a:cxn>
                <a:cxn ang="0">
                  <a:pos x="415" y="402"/>
                </a:cxn>
                <a:cxn ang="0">
                  <a:pos x="443" y="396"/>
                </a:cxn>
                <a:cxn ang="0">
                  <a:pos x="457" y="363"/>
                </a:cxn>
                <a:cxn ang="0">
                  <a:pos x="473" y="374"/>
                </a:cxn>
                <a:cxn ang="0">
                  <a:pos x="438" y="425"/>
                </a:cxn>
                <a:cxn ang="0">
                  <a:pos x="372" y="443"/>
                </a:cxn>
                <a:cxn ang="0">
                  <a:pos x="305" y="422"/>
                </a:cxn>
                <a:cxn ang="0">
                  <a:pos x="264" y="402"/>
                </a:cxn>
                <a:cxn ang="0">
                  <a:pos x="206" y="435"/>
                </a:cxn>
                <a:cxn ang="0">
                  <a:pos x="149" y="443"/>
                </a:cxn>
                <a:cxn ang="0">
                  <a:pos x="77" y="431"/>
                </a:cxn>
                <a:cxn ang="0">
                  <a:pos x="22" y="394"/>
                </a:cxn>
                <a:cxn ang="0">
                  <a:pos x="0" y="327"/>
                </a:cxn>
                <a:cxn ang="0">
                  <a:pos x="19" y="261"/>
                </a:cxn>
                <a:cxn ang="0">
                  <a:pos x="68" y="223"/>
                </a:cxn>
                <a:cxn ang="0">
                  <a:pos x="134" y="204"/>
                </a:cxn>
                <a:cxn ang="0">
                  <a:pos x="276" y="190"/>
                </a:cxn>
                <a:cxn ang="0">
                  <a:pos x="268" y="55"/>
                </a:cxn>
                <a:cxn ang="0">
                  <a:pos x="237" y="23"/>
                </a:cxn>
                <a:cxn ang="0">
                  <a:pos x="179" y="17"/>
                </a:cxn>
                <a:cxn ang="0">
                  <a:pos x="130" y="25"/>
                </a:cxn>
                <a:cxn ang="0">
                  <a:pos x="107" y="46"/>
                </a:cxn>
                <a:cxn ang="0">
                  <a:pos x="123" y="60"/>
                </a:cxn>
                <a:cxn ang="0">
                  <a:pos x="149" y="79"/>
                </a:cxn>
                <a:cxn ang="0">
                  <a:pos x="154" y="124"/>
                </a:cxn>
                <a:cxn ang="0">
                  <a:pos x="118" y="160"/>
                </a:cxn>
                <a:cxn ang="0">
                  <a:pos x="62" y="154"/>
                </a:cxn>
                <a:cxn ang="0">
                  <a:pos x="36" y="116"/>
                </a:cxn>
                <a:cxn ang="0">
                  <a:pos x="51" y="57"/>
                </a:cxn>
                <a:cxn ang="0">
                  <a:pos x="126" y="11"/>
                </a:cxn>
              </a:cxnLst>
              <a:rect l="0" t="0" r="r" b="b"/>
              <a:pathLst>
                <a:path w="475" h="443">
                  <a:moveTo>
                    <a:pt x="276" y="207"/>
                  </a:moveTo>
                  <a:lnTo>
                    <a:pt x="200" y="215"/>
                  </a:lnTo>
                  <a:lnTo>
                    <a:pt x="179" y="218"/>
                  </a:lnTo>
                  <a:lnTo>
                    <a:pt x="163" y="225"/>
                  </a:lnTo>
                  <a:lnTo>
                    <a:pt x="151" y="233"/>
                  </a:lnTo>
                  <a:lnTo>
                    <a:pt x="143" y="244"/>
                  </a:lnTo>
                  <a:lnTo>
                    <a:pt x="137" y="256"/>
                  </a:lnTo>
                  <a:lnTo>
                    <a:pt x="134" y="271"/>
                  </a:lnTo>
                  <a:lnTo>
                    <a:pt x="132" y="288"/>
                  </a:lnTo>
                  <a:lnTo>
                    <a:pt x="132" y="323"/>
                  </a:lnTo>
                  <a:lnTo>
                    <a:pt x="133" y="339"/>
                  </a:lnTo>
                  <a:lnTo>
                    <a:pt x="135" y="356"/>
                  </a:lnTo>
                  <a:lnTo>
                    <a:pt x="139" y="372"/>
                  </a:lnTo>
                  <a:lnTo>
                    <a:pt x="145" y="386"/>
                  </a:lnTo>
                  <a:lnTo>
                    <a:pt x="154" y="398"/>
                  </a:lnTo>
                  <a:lnTo>
                    <a:pt x="166" y="407"/>
                  </a:lnTo>
                  <a:lnTo>
                    <a:pt x="181" y="413"/>
                  </a:lnTo>
                  <a:lnTo>
                    <a:pt x="200" y="415"/>
                  </a:lnTo>
                  <a:lnTo>
                    <a:pt x="218" y="413"/>
                  </a:lnTo>
                  <a:lnTo>
                    <a:pt x="234" y="405"/>
                  </a:lnTo>
                  <a:lnTo>
                    <a:pt x="248" y="393"/>
                  </a:lnTo>
                  <a:lnTo>
                    <a:pt x="259" y="377"/>
                  </a:lnTo>
                  <a:lnTo>
                    <a:pt x="267" y="360"/>
                  </a:lnTo>
                  <a:lnTo>
                    <a:pt x="273" y="339"/>
                  </a:lnTo>
                  <a:lnTo>
                    <a:pt x="276" y="319"/>
                  </a:lnTo>
                  <a:lnTo>
                    <a:pt x="276" y="207"/>
                  </a:lnTo>
                  <a:close/>
                  <a:moveTo>
                    <a:pt x="201" y="0"/>
                  </a:moveTo>
                  <a:lnTo>
                    <a:pt x="255" y="2"/>
                  </a:lnTo>
                  <a:lnTo>
                    <a:pt x="281" y="7"/>
                  </a:lnTo>
                  <a:lnTo>
                    <a:pt x="305" y="13"/>
                  </a:lnTo>
                  <a:lnTo>
                    <a:pt x="327" y="22"/>
                  </a:lnTo>
                  <a:lnTo>
                    <a:pt x="348" y="33"/>
                  </a:lnTo>
                  <a:lnTo>
                    <a:pt x="366" y="46"/>
                  </a:lnTo>
                  <a:lnTo>
                    <a:pt x="381" y="63"/>
                  </a:lnTo>
                  <a:lnTo>
                    <a:pt x="392" y="84"/>
                  </a:lnTo>
                  <a:lnTo>
                    <a:pt x="399" y="107"/>
                  </a:lnTo>
                  <a:lnTo>
                    <a:pt x="402" y="135"/>
                  </a:lnTo>
                  <a:lnTo>
                    <a:pt x="402" y="355"/>
                  </a:lnTo>
                  <a:lnTo>
                    <a:pt x="403" y="372"/>
                  </a:lnTo>
                  <a:lnTo>
                    <a:pt x="404" y="386"/>
                  </a:lnTo>
                  <a:lnTo>
                    <a:pt x="409" y="396"/>
                  </a:lnTo>
                  <a:lnTo>
                    <a:pt x="415" y="402"/>
                  </a:lnTo>
                  <a:lnTo>
                    <a:pt x="424" y="404"/>
                  </a:lnTo>
                  <a:lnTo>
                    <a:pt x="435" y="402"/>
                  </a:lnTo>
                  <a:lnTo>
                    <a:pt x="443" y="396"/>
                  </a:lnTo>
                  <a:lnTo>
                    <a:pt x="449" y="386"/>
                  </a:lnTo>
                  <a:lnTo>
                    <a:pt x="454" y="375"/>
                  </a:lnTo>
                  <a:lnTo>
                    <a:pt x="457" y="363"/>
                  </a:lnTo>
                  <a:lnTo>
                    <a:pt x="458" y="350"/>
                  </a:lnTo>
                  <a:lnTo>
                    <a:pt x="475" y="350"/>
                  </a:lnTo>
                  <a:lnTo>
                    <a:pt x="473" y="374"/>
                  </a:lnTo>
                  <a:lnTo>
                    <a:pt x="465" y="393"/>
                  </a:lnTo>
                  <a:lnTo>
                    <a:pt x="454" y="410"/>
                  </a:lnTo>
                  <a:lnTo>
                    <a:pt x="438" y="425"/>
                  </a:lnTo>
                  <a:lnTo>
                    <a:pt x="420" y="435"/>
                  </a:lnTo>
                  <a:lnTo>
                    <a:pt x="398" y="441"/>
                  </a:lnTo>
                  <a:lnTo>
                    <a:pt x="372" y="443"/>
                  </a:lnTo>
                  <a:lnTo>
                    <a:pt x="348" y="441"/>
                  </a:lnTo>
                  <a:lnTo>
                    <a:pt x="325" y="433"/>
                  </a:lnTo>
                  <a:lnTo>
                    <a:pt x="305" y="422"/>
                  </a:lnTo>
                  <a:lnTo>
                    <a:pt x="289" y="405"/>
                  </a:lnTo>
                  <a:lnTo>
                    <a:pt x="277" y="383"/>
                  </a:lnTo>
                  <a:lnTo>
                    <a:pt x="264" y="402"/>
                  </a:lnTo>
                  <a:lnTo>
                    <a:pt x="246" y="415"/>
                  </a:lnTo>
                  <a:lnTo>
                    <a:pt x="227" y="426"/>
                  </a:lnTo>
                  <a:lnTo>
                    <a:pt x="206" y="435"/>
                  </a:lnTo>
                  <a:lnTo>
                    <a:pt x="185" y="440"/>
                  </a:lnTo>
                  <a:lnTo>
                    <a:pt x="166" y="442"/>
                  </a:lnTo>
                  <a:lnTo>
                    <a:pt x="149" y="443"/>
                  </a:lnTo>
                  <a:lnTo>
                    <a:pt x="124" y="442"/>
                  </a:lnTo>
                  <a:lnTo>
                    <a:pt x="100" y="438"/>
                  </a:lnTo>
                  <a:lnTo>
                    <a:pt x="77" y="431"/>
                  </a:lnTo>
                  <a:lnTo>
                    <a:pt x="56" y="422"/>
                  </a:lnTo>
                  <a:lnTo>
                    <a:pt x="38" y="410"/>
                  </a:lnTo>
                  <a:lnTo>
                    <a:pt x="22" y="394"/>
                  </a:lnTo>
                  <a:lnTo>
                    <a:pt x="9" y="375"/>
                  </a:lnTo>
                  <a:lnTo>
                    <a:pt x="2" y="353"/>
                  </a:lnTo>
                  <a:lnTo>
                    <a:pt x="0" y="327"/>
                  </a:lnTo>
                  <a:lnTo>
                    <a:pt x="2" y="301"/>
                  </a:lnTo>
                  <a:lnTo>
                    <a:pt x="8" y="279"/>
                  </a:lnTo>
                  <a:lnTo>
                    <a:pt x="19" y="261"/>
                  </a:lnTo>
                  <a:lnTo>
                    <a:pt x="33" y="245"/>
                  </a:lnTo>
                  <a:lnTo>
                    <a:pt x="49" y="233"/>
                  </a:lnTo>
                  <a:lnTo>
                    <a:pt x="68" y="223"/>
                  </a:lnTo>
                  <a:lnTo>
                    <a:pt x="89" y="215"/>
                  </a:lnTo>
                  <a:lnTo>
                    <a:pt x="111" y="209"/>
                  </a:lnTo>
                  <a:lnTo>
                    <a:pt x="134" y="204"/>
                  </a:lnTo>
                  <a:lnTo>
                    <a:pt x="159" y="200"/>
                  </a:lnTo>
                  <a:lnTo>
                    <a:pt x="182" y="198"/>
                  </a:lnTo>
                  <a:lnTo>
                    <a:pt x="276" y="190"/>
                  </a:lnTo>
                  <a:lnTo>
                    <a:pt x="276" y="89"/>
                  </a:lnTo>
                  <a:lnTo>
                    <a:pt x="273" y="71"/>
                  </a:lnTo>
                  <a:lnTo>
                    <a:pt x="268" y="55"/>
                  </a:lnTo>
                  <a:lnTo>
                    <a:pt x="262" y="41"/>
                  </a:lnTo>
                  <a:lnTo>
                    <a:pt x="251" y="32"/>
                  </a:lnTo>
                  <a:lnTo>
                    <a:pt x="237" y="23"/>
                  </a:lnTo>
                  <a:lnTo>
                    <a:pt x="218" y="18"/>
                  </a:lnTo>
                  <a:lnTo>
                    <a:pt x="194" y="17"/>
                  </a:lnTo>
                  <a:lnTo>
                    <a:pt x="179" y="17"/>
                  </a:lnTo>
                  <a:lnTo>
                    <a:pt x="162" y="19"/>
                  </a:lnTo>
                  <a:lnTo>
                    <a:pt x="146" y="22"/>
                  </a:lnTo>
                  <a:lnTo>
                    <a:pt x="130" y="25"/>
                  </a:lnTo>
                  <a:lnTo>
                    <a:pt x="118" y="30"/>
                  </a:lnTo>
                  <a:lnTo>
                    <a:pt x="110" y="38"/>
                  </a:lnTo>
                  <a:lnTo>
                    <a:pt x="107" y="46"/>
                  </a:lnTo>
                  <a:lnTo>
                    <a:pt x="110" y="51"/>
                  </a:lnTo>
                  <a:lnTo>
                    <a:pt x="116" y="56"/>
                  </a:lnTo>
                  <a:lnTo>
                    <a:pt x="123" y="60"/>
                  </a:lnTo>
                  <a:lnTo>
                    <a:pt x="132" y="64"/>
                  </a:lnTo>
                  <a:lnTo>
                    <a:pt x="141" y="71"/>
                  </a:lnTo>
                  <a:lnTo>
                    <a:pt x="149" y="79"/>
                  </a:lnTo>
                  <a:lnTo>
                    <a:pt x="154" y="90"/>
                  </a:lnTo>
                  <a:lnTo>
                    <a:pt x="156" y="105"/>
                  </a:lnTo>
                  <a:lnTo>
                    <a:pt x="154" y="124"/>
                  </a:lnTo>
                  <a:lnTo>
                    <a:pt x="146" y="140"/>
                  </a:lnTo>
                  <a:lnTo>
                    <a:pt x="134" y="152"/>
                  </a:lnTo>
                  <a:lnTo>
                    <a:pt x="118" y="160"/>
                  </a:lnTo>
                  <a:lnTo>
                    <a:pt x="97" y="162"/>
                  </a:lnTo>
                  <a:lnTo>
                    <a:pt x="78" y="160"/>
                  </a:lnTo>
                  <a:lnTo>
                    <a:pt x="62" y="154"/>
                  </a:lnTo>
                  <a:lnTo>
                    <a:pt x="50" y="144"/>
                  </a:lnTo>
                  <a:lnTo>
                    <a:pt x="41" y="132"/>
                  </a:lnTo>
                  <a:lnTo>
                    <a:pt x="36" y="116"/>
                  </a:lnTo>
                  <a:lnTo>
                    <a:pt x="35" y="100"/>
                  </a:lnTo>
                  <a:lnTo>
                    <a:pt x="39" y="78"/>
                  </a:lnTo>
                  <a:lnTo>
                    <a:pt x="51" y="57"/>
                  </a:lnTo>
                  <a:lnTo>
                    <a:pt x="71" y="38"/>
                  </a:lnTo>
                  <a:lnTo>
                    <a:pt x="95" y="22"/>
                  </a:lnTo>
                  <a:lnTo>
                    <a:pt x="126" y="11"/>
                  </a:lnTo>
                  <a:lnTo>
                    <a:pt x="162" y="2"/>
                  </a:lnTo>
                  <a:lnTo>
                    <a:pt x="2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59" y="3534"/>
              <a:ext cx="134" cy="149"/>
            </a:xfrm>
            <a:custGeom>
              <a:avLst/>
              <a:gdLst/>
              <a:ahLst/>
              <a:cxnLst>
                <a:cxn ang="0">
                  <a:pos x="197" y="0"/>
                </a:cxn>
                <a:cxn ang="0">
                  <a:pos x="197" y="98"/>
                </a:cxn>
                <a:cxn ang="0">
                  <a:pos x="199" y="98"/>
                </a:cxn>
                <a:cxn ang="0">
                  <a:pos x="210" y="75"/>
                </a:cxn>
                <a:cxn ang="0">
                  <a:pos x="226" y="53"/>
                </a:cxn>
                <a:cxn ang="0">
                  <a:pos x="245" y="35"/>
                </a:cxn>
                <a:cxn ang="0">
                  <a:pos x="269" y="21"/>
                </a:cxn>
                <a:cxn ang="0">
                  <a:pos x="296" y="11"/>
                </a:cxn>
                <a:cxn ang="0">
                  <a:pos x="325" y="8"/>
                </a:cxn>
                <a:cxn ang="0">
                  <a:pos x="346" y="10"/>
                </a:cxn>
                <a:cxn ang="0">
                  <a:pos x="365" y="16"/>
                </a:cxn>
                <a:cxn ang="0">
                  <a:pos x="380" y="27"/>
                </a:cxn>
                <a:cxn ang="0">
                  <a:pos x="391" y="42"/>
                </a:cxn>
                <a:cxn ang="0">
                  <a:pos x="398" y="60"/>
                </a:cxn>
                <a:cxn ang="0">
                  <a:pos x="401" y="82"/>
                </a:cxn>
                <a:cxn ang="0">
                  <a:pos x="398" y="99"/>
                </a:cxn>
                <a:cxn ang="0">
                  <a:pos x="392" y="116"/>
                </a:cxn>
                <a:cxn ang="0">
                  <a:pos x="381" y="130"/>
                </a:cxn>
                <a:cxn ang="0">
                  <a:pos x="366" y="142"/>
                </a:cxn>
                <a:cxn ang="0">
                  <a:pos x="349" y="149"/>
                </a:cxn>
                <a:cxn ang="0">
                  <a:pos x="327" y="152"/>
                </a:cxn>
                <a:cxn ang="0">
                  <a:pos x="307" y="149"/>
                </a:cxn>
                <a:cxn ang="0">
                  <a:pos x="288" y="141"/>
                </a:cxn>
                <a:cxn ang="0">
                  <a:pos x="275" y="127"/>
                </a:cxn>
                <a:cxn ang="0">
                  <a:pos x="266" y="110"/>
                </a:cxn>
                <a:cxn ang="0">
                  <a:pos x="263" y="89"/>
                </a:cxn>
                <a:cxn ang="0">
                  <a:pos x="264" y="72"/>
                </a:cxn>
                <a:cxn ang="0">
                  <a:pos x="269" y="59"/>
                </a:cxn>
                <a:cxn ang="0">
                  <a:pos x="276" y="46"/>
                </a:cxn>
                <a:cxn ang="0">
                  <a:pos x="286" y="33"/>
                </a:cxn>
                <a:cxn ang="0">
                  <a:pos x="282" y="33"/>
                </a:cxn>
                <a:cxn ang="0">
                  <a:pos x="258" y="47"/>
                </a:cxn>
                <a:cxn ang="0">
                  <a:pos x="239" y="63"/>
                </a:cxn>
                <a:cxn ang="0">
                  <a:pos x="223" y="81"/>
                </a:cxn>
                <a:cxn ang="0">
                  <a:pos x="212" y="103"/>
                </a:cxn>
                <a:cxn ang="0">
                  <a:pos x="205" y="127"/>
                </a:cxn>
                <a:cxn ang="0">
                  <a:pos x="200" y="154"/>
                </a:cxn>
                <a:cxn ang="0">
                  <a:pos x="199" y="185"/>
                </a:cxn>
                <a:cxn ang="0">
                  <a:pos x="199" y="429"/>
                </a:cxn>
                <a:cxn ang="0">
                  <a:pos x="287" y="429"/>
                </a:cxn>
                <a:cxn ang="0">
                  <a:pos x="287" y="446"/>
                </a:cxn>
                <a:cxn ang="0">
                  <a:pos x="0" y="446"/>
                </a:cxn>
                <a:cxn ang="0">
                  <a:pos x="0" y="429"/>
                </a:cxn>
                <a:cxn ang="0">
                  <a:pos x="67" y="429"/>
                </a:cxn>
                <a:cxn ang="0">
                  <a:pos x="67" y="42"/>
                </a:cxn>
                <a:cxn ang="0">
                  <a:pos x="0" y="42"/>
                </a:cxn>
                <a:cxn ang="0">
                  <a:pos x="0" y="25"/>
                </a:cxn>
                <a:cxn ang="0">
                  <a:pos x="106" y="25"/>
                </a:cxn>
                <a:cxn ang="0">
                  <a:pos x="150" y="20"/>
                </a:cxn>
                <a:cxn ang="0">
                  <a:pos x="170" y="16"/>
                </a:cxn>
                <a:cxn ang="0">
                  <a:pos x="186" y="9"/>
                </a:cxn>
                <a:cxn ang="0">
                  <a:pos x="197" y="0"/>
                </a:cxn>
              </a:cxnLst>
              <a:rect l="0" t="0" r="r" b="b"/>
              <a:pathLst>
                <a:path w="401" h="446">
                  <a:moveTo>
                    <a:pt x="197" y="0"/>
                  </a:moveTo>
                  <a:lnTo>
                    <a:pt x="197" y="98"/>
                  </a:lnTo>
                  <a:lnTo>
                    <a:pt x="199" y="98"/>
                  </a:lnTo>
                  <a:lnTo>
                    <a:pt x="210" y="75"/>
                  </a:lnTo>
                  <a:lnTo>
                    <a:pt x="226" y="53"/>
                  </a:lnTo>
                  <a:lnTo>
                    <a:pt x="245" y="35"/>
                  </a:lnTo>
                  <a:lnTo>
                    <a:pt x="269" y="21"/>
                  </a:lnTo>
                  <a:lnTo>
                    <a:pt x="296" y="11"/>
                  </a:lnTo>
                  <a:lnTo>
                    <a:pt x="325" y="8"/>
                  </a:lnTo>
                  <a:lnTo>
                    <a:pt x="346" y="10"/>
                  </a:lnTo>
                  <a:lnTo>
                    <a:pt x="365" y="16"/>
                  </a:lnTo>
                  <a:lnTo>
                    <a:pt x="380" y="27"/>
                  </a:lnTo>
                  <a:lnTo>
                    <a:pt x="391" y="42"/>
                  </a:lnTo>
                  <a:lnTo>
                    <a:pt x="398" y="60"/>
                  </a:lnTo>
                  <a:lnTo>
                    <a:pt x="401" y="82"/>
                  </a:lnTo>
                  <a:lnTo>
                    <a:pt x="398" y="99"/>
                  </a:lnTo>
                  <a:lnTo>
                    <a:pt x="392" y="116"/>
                  </a:lnTo>
                  <a:lnTo>
                    <a:pt x="381" y="130"/>
                  </a:lnTo>
                  <a:lnTo>
                    <a:pt x="366" y="142"/>
                  </a:lnTo>
                  <a:lnTo>
                    <a:pt x="349" y="149"/>
                  </a:lnTo>
                  <a:lnTo>
                    <a:pt x="327" y="152"/>
                  </a:lnTo>
                  <a:lnTo>
                    <a:pt x="307" y="149"/>
                  </a:lnTo>
                  <a:lnTo>
                    <a:pt x="288" y="141"/>
                  </a:lnTo>
                  <a:lnTo>
                    <a:pt x="275" y="127"/>
                  </a:lnTo>
                  <a:lnTo>
                    <a:pt x="266" y="110"/>
                  </a:lnTo>
                  <a:lnTo>
                    <a:pt x="263" y="89"/>
                  </a:lnTo>
                  <a:lnTo>
                    <a:pt x="264" y="72"/>
                  </a:lnTo>
                  <a:lnTo>
                    <a:pt x="269" y="59"/>
                  </a:lnTo>
                  <a:lnTo>
                    <a:pt x="276" y="46"/>
                  </a:lnTo>
                  <a:lnTo>
                    <a:pt x="286" y="33"/>
                  </a:lnTo>
                  <a:lnTo>
                    <a:pt x="282" y="33"/>
                  </a:lnTo>
                  <a:lnTo>
                    <a:pt x="258" y="47"/>
                  </a:lnTo>
                  <a:lnTo>
                    <a:pt x="239" y="63"/>
                  </a:lnTo>
                  <a:lnTo>
                    <a:pt x="223" y="81"/>
                  </a:lnTo>
                  <a:lnTo>
                    <a:pt x="212" y="103"/>
                  </a:lnTo>
                  <a:lnTo>
                    <a:pt x="205" y="127"/>
                  </a:lnTo>
                  <a:lnTo>
                    <a:pt x="200" y="154"/>
                  </a:lnTo>
                  <a:lnTo>
                    <a:pt x="199" y="185"/>
                  </a:lnTo>
                  <a:lnTo>
                    <a:pt x="199" y="429"/>
                  </a:lnTo>
                  <a:lnTo>
                    <a:pt x="287" y="429"/>
                  </a:lnTo>
                  <a:lnTo>
                    <a:pt x="287" y="446"/>
                  </a:lnTo>
                  <a:lnTo>
                    <a:pt x="0" y="446"/>
                  </a:lnTo>
                  <a:lnTo>
                    <a:pt x="0" y="429"/>
                  </a:lnTo>
                  <a:lnTo>
                    <a:pt x="67" y="429"/>
                  </a:lnTo>
                  <a:lnTo>
                    <a:pt x="67" y="42"/>
                  </a:lnTo>
                  <a:lnTo>
                    <a:pt x="0" y="42"/>
                  </a:lnTo>
                  <a:lnTo>
                    <a:pt x="0" y="25"/>
                  </a:lnTo>
                  <a:lnTo>
                    <a:pt x="106" y="25"/>
                  </a:lnTo>
                  <a:lnTo>
                    <a:pt x="150" y="20"/>
                  </a:lnTo>
                  <a:lnTo>
                    <a:pt x="170" y="16"/>
                  </a:lnTo>
                  <a:lnTo>
                    <a:pt x="186" y="9"/>
                  </a:lnTo>
                  <a:lnTo>
                    <a:pt x="1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598" y="3534"/>
              <a:ext cx="185" cy="149"/>
            </a:xfrm>
            <a:custGeom>
              <a:avLst/>
              <a:gdLst/>
              <a:ahLst/>
              <a:cxnLst>
                <a:cxn ang="0">
                  <a:pos x="199" y="0"/>
                </a:cxn>
                <a:cxn ang="0">
                  <a:pos x="199" y="103"/>
                </a:cxn>
                <a:cxn ang="0">
                  <a:pos x="201" y="103"/>
                </a:cxn>
                <a:cxn ang="0">
                  <a:pos x="214" y="80"/>
                </a:cxn>
                <a:cxn ang="0">
                  <a:pos x="231" y="60"/>
                </a:cxn>
                <a:cxn ang="0">
                  <a:pos x="252" y="44"/>
                </a:cxn>
                <a:cxn ang="0">
                  <a:pos x="275" y="31"/>
                </a:cxn>
                <a:cxn ang="0">
                  <a:pos x="301" y="21"/>
                </a:cxn>
                <a:cxn ang="0">
                  <a:pos x="327" y="16"/>
                </a:cxn>
                <a:cxn ang="0">
                  <a:pos x="355" y="14"/>
                </a:cxn>
                <a:cxn ang="0">
                  <a:pos x="386" y="16"/>
                </a:cxn>
                <a:cxn ang="0">
                  <a:pos x="413" y="22"/>
                </a:cxn>
                <a:cxn ang="0">
                  <a:pos x="436" y="33"/>
                </a:cxn>
                <a:cxn ang="0">
                  <a:pos x="456" y="49"/>
                </a:cxn>
                <a:cxn ang="0">
                  <a:pos x="471" y="70"/>
                </a:cxn>
                <a:cxn ang="0">
                  <a:pos x="480" y="96"/>
                </a:cxn>
                <a:cxn ang="0">
                  <a:pos x="487" y="126"/>
                </a:cxn>
                <a:cxn ang="0">
                  <a:pos x="489" y="162"/>
                </a:cxn>
                <a:cxn ang="0">
                  <a:pos x="489" y="429"/>
                </a:cxn>
                <a:cxn ang="0">
                  <a:pos x="555" y="429"/>
                </a:cxn>
                <a:cxn ang="0">
                  <a:pos x="555" y="446"/>
                </a:cxn>
                <a:cxn ang="0">
                  <a:pos x="302" y="446"/>
                </a:cxn>
                <a:cxn ang="0">
                  <a:pos x="302" y="429"/>
                </a:cxn>
                <a:cxn ang="0">
                  <a:pos x="357" y="429"/>
                </a:cxn>
                <a:cxn ang="0">
                  <a:pos x="357" y="126"/>
                </a:cxn>
                <a:cxn ang="0">
                  <a:pos x="356" y="104"/>
                </a:cxn>
                <a:cxn ang="0">
                  <a:pos x="352" y="86"/>
                </a:cxn>
                <a:cxn ang="0">
                  <a:pos x="346" y="72"/>
                </a:cxn>
                <a:cxn ang="0">
                  <a:pos x="339" y="63"/>
                </a:cxn>
                <a:cxn ang="0">
                  <a:pos x="330" y="55"/>
                </a:cxn>
                <a:cxn ang="0">
                  <a:pos x="320" y="50"/>
                </a:cxn>
                <a:cxn ang="0">
                  <a:pos x="301" y="48"/>
                </a:cxn>
                <a:cxn ang="0">
                  <a:pos x="279" y="52"/>
                </a:cxn>
                <a:cxn ang="0">
                  <a:pos x="257" y="63"/>
                </a:cxn>
                <a:cxn ang="0">
                  <a:pos x="239" y="80"/>
                </a:cxn>
                <a:cxn ang="0">
                  <a:pos x="223" y="99"/>
                </a:cxn>
                <a:cxn ang="0">
                  <a:pos x="210" y="121"/>
                </a:cxn>
                <a:cxn ang="0">
                  <a:pos x="202" y="144"/>
                </a:cxn>
                <a:cxn ang="0">
                  <a:pos x="199" y="166"/>
                </a:cxn>
                <a:cxn ang="0">
                  <a:pos x="199" y="429"/>
                </a:cxn>
                <a:cxn ang="0">
                  <a:pos x="256" y="429"/>
                </a:cxn>
                <a:cxn ang="0">
                  <a:pos x="256" y="446"/>
                </a:cxn>
                <a:cxn ang="0">
                  <a:pos x="0" y="446"/>
                </a:cxn>
                <a:cxn ang="0">
                  <a:pos x="0" y="429"/>
                </a:cxn>
                <a:cxn ang="0">
                  <a:pos x="67" y="429"/>
                </a:cxn>
                <a:cxn ang="0">
                  <a:pos x="67" y="42"/>
                </a:cxn>
                <a:cxn ang="0">
                  <a:pos x="0" y="42"/>
                </a:cxn>
                <a:cxn ang="0">
                  <a:pos x="0" y="25"/>
                </a:cxn>
                <a:cxn ang="0">
                  <a:pos x="108" y="25"/>
                </a:cxn>
                <a:cxn ang="0">
                  <a:pos x="152" y="20"/>
                </a:cxn>
                <a:cxn ang="0">
                  <a:pos x="171" y="16"/>
                </a:cxn>
                <a:cxn ang="0">
                  <a:pos x="187" y="9"/>
                </a:cxn>
                <a:cxn ang="0">
                  <a:pos x="199" y="0"/>
                </a:cxn>
              </a:cxnLst>
              <a:rect l="0" t="0" r="r" b="b"/>
              <a:pathLst>
                <a:path w="555" h="446">
                  <a:moveTo>
                    <a:pt x="199" y="0"/>
                  </a:moveTo>
                  <a:lnTo>
                    <a:pt x="199" y="103"/>
                  </a:lnTo>
                  <a:lnTo>
                    <a:pt x="201" y="103"/>
                  </a:lnTo>
                  <a:lnTo>
                    <a:pt x="214" y="80"/>
                  </a:lnTo>
                  <a:lnTo>
                    <a:pt x="231" y="60"/>
                  </a:lnTo>
                  <a:lnTo>
                    <a:pt x="252" y="44"/>
                  </a:lnTo>
                  <a:lnTo>
                    <a:pt x="275" y="31"/>
                  </a:lnTo>
                  <a:lnTo>
                    <a:pt x="301" y="21"/>
                  </a:lnTo>
                  <a:lnTo>
                    <a:pt x="327" y="16"/>
                  </a:lnTo>
                  <a:lnTo>
                    <a:pt x="355" y="14"/>
                  </a:lnTo>
                  <a:lnTo>
                    <a:pt x="386" y="16"/>
                  </a:lnTo>
                  <a:lnTo>
                    <a:pt x="413" y="22"/>
                  </a:lnTo>
                  <a:lnTo>
                    <a:pt x="436" y="33"/>
                  </a:lnTo>
                  <a:lnTo>
                    <a:pt x="456" y="49"/>
                  </a:lnTo>
                  <a:lnTo>
                    <a:pt x="471" y="70"/>
                  </a:lnTo>
                  <a:lnTo>
                    <a:pt x="480" y="96"/>
                  </a:lnTo>
                  <a:lnTo>
                    <a:pt x="487" y="126"/>
                  </a:lnTo>
                  <a:lnTo>
                    <a:pt x="489" y="162"/>
                  </a:lnTo>
                  <a:lnTo>
                    <a:pt x="489" y="429"/>
                  </a:lnTo>
                  <a:lnTo>
                    <a:pt x="555" y="429"/>
                  </a:lnTo>
                  <a:lnTo>
                    <a:pt x="555" y="446"/>
                  </a:lnTo>
                  <a:lnTo>
                    <a:pt x="302" y="446"/>
                  </a:lnTo>
                  <a:lnTo>
                    <a:pt x="302" y="429"/>
                  </a:lnTo>
                  <a:lnTo>
                    <a:pt x="357" y="429"/>
                  </a:lnTo>
                  <a:lnTo>
                    <a:pt x="357" y="126"/>
                  </a:lnTo>
                  <a:lnTo>
                    <a:pt x="356" y="104"/>
                  </a:lnTo>
                  <a:lnTo>
                    <a:pt x="352" y="86"/>
                  </a:lnTo>
                  <a:lnTo>
                    <a:pt x="346" y="72"/>
                  </a:lnTo>
                  <a:lnTo>
                    <a:pt x="339" y="63"/>
                  </a:lnTo>
                  <a:lnTo>
                    <a:pt x="330" y="55"/>
                  </a:lnTo>
                  <a:lnTo>
                    <a:pt x="320" y="50"/>
                  </a:lnTo>
                  <a:lnTo>
                    <a:pt x="301" y="48"/>
                  </a:lnTo>
                  <a:lnTo>
                    <a:pt x="279" y="52"/>
                  </a:lnTo>
                  <a:lnTo>
                    <a:pt x="257" y="63"/>
                  </a:lnTo>
                  <a:lnTo>
                    <a:pt x="239" y="80"/>
                  </a:lnTo>
                  <a:lnTo>
                    <a:pt x="223" y="99"/>
                  </a:lnTo>
                  <a:lnTo>
                    <a:pt x="210" y="121"/>
                  </a:lnTo>
                  <a:lnTo>
                    <a:pt x="202" y="144"/>
                  </a:lnTo>
                  <a:lnTo>
                    <a:pt x="199" y="166"/>
                  </a:lnTo>
                  <a:lnTo>
                    <a:pt x="199" y="429"/>
                  </a:lnTo>
                  <a:lnTo>
                    <a:pt x="256" y="429"/>
                  </a:lnTo>
                  <a:lnTo>
                    <a:pt x="256" y="446"/>
                  </a:lnTo>
                  <a:lnTo>
                    <a:pt x="0" y="446"/>
                  </a:lnTo>
                  <a:lnTo>
                    <a:pt x="0" y="429"/>
                  </a:lnTo>
                  <a:lnTo>
                    <a:pt x="67" y="429"/>
                  </a:lnTo>
                  <a:lnTo>
                    <a:pt x="67" y="42"/>
                  </a:lnTo>
                  <a:lnTo>
                    <a:pt x="0" y="42"/>
                  </a:lnTo>
                  <a:lnTo>
                    <a:pt x="0" y="25"/>
                  </a:lnTo>
                  <a:lnTo>
                    <a:pt x="108" y="25"/>
                  </a:lnTo>
                  <a:lnTo>
                    <a:pt x="152" y="20"/>
                  </a:lnTo>
                  <a:lnTo>
                    <a:pt x="171" y="16"/>
                  </a:lnTo>
                  <a:lnTo>
                    <a:pt x="187" y="9"/>
                  </a:lnTo>
                  <a:lnTo>
                    <a:pt x="1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922" y="3536"/>
              <a:ext cx="154" cy="231"/>
            </a:xfrm>
            <a:custGeom>
              <a:avLst/>
              <a:gdLst/>
              <a:ahLst/>
              <a:cxnLst>
                <a:cxn ang="0">
                  <a:pos x="65" y="528"/>
                </a:cxn>
                <a:cxn ang="0">
                  <a:pos x="67" y="608"/>
                </a:cxn>
                <a:cxn ang="0">
                  <a:pos x="135" y="667"/>
                </a:cxn>
                <a:cxn ang="0">
                  <a:pos x="263" y="666"/>
                </a:cxn>
                <a:cxn ang="0">
                  <a:pos x="362" y="592"/>
                </a:cxn>
                <a:cxn ang="0">
                  <a:pos x="370" y="506"/>
                </a:cxn>
                <a:cxn ang="0">
                  <a:pos x="309" y="477"/>
                </a:cxn>
                <a:cxn ang="0">
                  <a:pos x="187" y="27"/>
                </a:cxn>
                <a:cxn ang="0">
                  <a:pos x="151" y="72"/>
                </a:cxn>
                <a:cxn ang="0">
                  <a:pos x="148" y="179"/>
                </a:cxn>
                <a:cxn ang="0">
                  <a:pos x="165" y="257"/>
                </a:cxn>
                <a:cxn ang="0">
                  <a:pos x="214" y="272"/>
                </a:cxn>
                <a:cxn ang="0">
                  <a:pos x="248" y="253"/>
                </a:cxn>
                <a:cxn ang="0">
                  <a:pos x="264" y="179"/>
                </a:cxn>
                <a:cxn ang="0">
                  <a:pos x="259" y="66"/>
                </a:cxn>
                <a:cxn ang="0">
                  <a:pos x="230" y="27"/>
                </a:cxn>
                <a:cxn ang="0">
                  <a:pos x="412" y="2"/>
                </a:cxn>
                <a:cxn ang="0">
                  <a:pos x="459" y="36"/>
                </a:cxn>
                <a:cxn ang="0">
                  <a:pos x="445" y="90"/>
                </a:cxn>
                <a:cxn ang="0">
                  <a:pos x="386" y="91"/>
                </a:cxn>
                <a:cxn ang="0">
                  <a:pos x="371" y="42"/>
                </a:cxn>
                <a:cxn ang="0">
                  <a:pos x="396" y="11"/>
                </a:cxn>
                <a:cxn ang="0">
                  <a:pos x="348" y="37"/>
                </a:cxn>
                <a:cxn ang="0">
                  <a:pos x="358" y="90"/>
                </a:cxn>
                <a:cxn ang="0">
                  <a:pos x="371" y="178"/>
                </a:cxn>
                <a:cxn ang="0">
                  <a:pos x="320" y="255"/>
                </a:cxn>
                <a:cxn ang="0">
                  <a:pos x="228" y="287"/>
                </a:cxn>
                <a:cxn ang="0">
                  <a:pos x="149" y="279"/>
                </a:cxn>
                <a:cxn ang="0">
                  <a:pos x="80" y="294"/>
                </a:cxn>
                <a:cxn ang="0">
                  <a:pos x="57" y="339"/>
                </a:cxn>
                <a:cxn ang="0">
                  <a:pos x="99" y="355"/>
                </a:cxn>
                <a:cxn ang="0">
                  <a:pos x="355" y="372"/>
                </a:cxn>
                <a:cxn ang="0">
                  <a:pos x="408" y="455"/>
                </a:cxn>
                <a:cxn ang="0">
                  <a:pos x="388" y="583"/>
                </a:cxn>
                <a:cxn ang="0">
                  <a:pos x="297" y="671"/>
                </a:cxn>
                <a:cxn ang="0">
                  <a:pos x="151" y="692"/>
                </a:cxn>
                <a:cxn ang="0">
                  <a:pos x="32" y="639"/>
                </a:cxn>
                <a:cxn ang="0">
                  <a:pos x="4" y="546"/>
                </a:cxn>
                <a:cxn ang="0">
                  <a:pos x="63" y="482"/>
                </a:cxn>
                <a:cxn ang="0">
                  <a:pos x="49" y="452"/>
                </a:cxn>
                <a:cxn ang="0">
                  <a:pos x="21" y="377"/>
                </a:cxn>
                <a:cxn ang="0">
                  <a:pos x="49" y="300"/>
                </a:cxn>
                <a:cxn ang="0">
                  <a:pos x="102" y="269"/>
                </a:cxn>
                <a:cxn ang="0">
                  <a:pos x="66" y="228"/>
                </a:cxn>
                <a:cxn ang="0">
                  <a:pos x="40" y="119"/>
                </a:cxn>
                <a:cxn ang="0">
                  <a:pos x="101" y="37"/>
                </a:cxn>
                <a:cxn ang="0">
                  <a:pos x="204" y="8"/>
                </a:cxn>
                <a:cxn ang="0">
                  <a:pos x="305" y="31"/>
                </a:cxn>
                <a:cxn ang="0">
                  <a:pos x="363" y="9"/>
                </a:cxn>
              </a:cxnLst>
              <a:rect l="0" t="0" r="r" b="b"/>
              <a:pathLst>
                <a:path w="462" h="694">
                  <a:moveTo>
                    <a:pt x="98" y="474"/>
                  </a:moveTo>
                  <a:lnTo>
                    <a:pt x="84" y="492"/>
                  </a:lnTo>
                  <a:lnTo>
                    <a:pt x="72" y="509"/>
                  </a:lnTo>
                  <a:lnTo>
                    <a:pt x="65" y="528"/>
                  </a:lnTo>
                  <a:lnTo>
                    <a:pt x="58" y="549"/>
                  </a:lnTo>
                  <a:lnTo>
                    <a:pt x="57" y="572"/>
                  </a:lnTo>
                  <a:lnTo>
                    <a:pt x="60" y="590"/>
                  </a:lnTo>
                  <a:lnTo>
                    <a:pt x="67" y="608"/>
                  </a:lnTo>
                  <a:lnTo>
                    <a:pt x="78" y="626"/>
                  </a:lnTo>
                  <a:lnTo>
                    <a:pt x="94" y="642"/>
                  </a:lnTo>
                  <a:lnTo>
                    <a:pt x="112" y="656"/>
                  </a:lnTo>
                  <a:lnTo>
                    <a:pt x="135" y="667"/>
                  </a:lnTo>
                  <a:lnTo>
                    <a:pt x="162" y="675"/>
                  </a:lnTo>
                  <a:lnTo>
                    <a:pt x="193" y="677"/>
                  </a:lnTo>
                  <a:lnTo>
                    <a:pt x="228" y="675"/>
                  </a:lnTo>
                  <a:lnTo>
                    <a:pt x="263" y="666"/>
                  </a:lnTo>
                  <a:lnTo>
                    <a:pt x="293" y="653"/>
                  </a:lnTo>
                  <a:lnTo>
                    <a:pt x="321" y="636"/>
                  </a:lnTo>
                  <a:lnTo>
                    <a:pt x="343" y="615"/>
                  </a:lnTo>
                  <a:lnTo>
                    <a:pt x="362" y="592"/>
                  </a:lnTo>
                  <a:lnTo>
                    <a:pt x="373" y="567"/>
                  </a:lnTo>
                  <a:lnTo>
                    <a:pt x="376" y="542"/>
                  </a:lnTo>
                  <a:lnTo>
                    <a:pt x="375" y="522"/>
                  </a:lnTo>
                  <a:lnTo>
                    <a:pt x="370" y="506"/>
                  </a:lnTo>
                  <a:lnTo>
                    <a:pt x="362" y="495"/>
                  </a:lnTo>
                  <a:lnTo>
                    <a:pt x="348" y="485"/>
                  </a:lnTo>
                  <a:lnTo>
                    <a:pt x="331" y="481"/>
                  </a:lnTo>
                  <a:lnTo>
                    <a:pt x="309" y="477"/>
                  </a:lnTo>
                  <a:lnTo>
                    <a:pt x="281" y="474"/>
                  </a:lnTo>
                  <a:lnTo>
                    <a:pt x="98" y="474"/>
                  </a:lnTo>
                  <a:close/>
                  <a:moveTo>
                    <a:pt x="204" y="25"/>
                  </a:moveTo>
                  <a:lnTo>
                    <a:pt x="187" y="27"/>
                  </a:lnTo>
                  <a:lnTo>
                    <a:pt x="175" y="32"/>
                  </a:lnTo>
                  <a:lnTo>
                    <a:pt x="165" y="42"/>
                  </a:lnTo>
                  <a:lnTo>
                    <a:pt x="157" y="55"/>
                  </a:lnTo>
                  <a:lnTo>
                    <a:pt x="151" y="72"/>
                  </a:lnTo>
                  <a:lnTo>
                    <a:pt x="149" y="93"/>
                  </a:lnTo>
                  <a:lnTo>
                    <a:pt x="146" y="118"/>
                  </a:lnTo>
                  <a:lnTo>
                    <a:pt x="146" y="145"/>
                  </a:lnTo>
                  <a:lnTo>
                    <a:pt x="148" y="179"/>
                  </a:lnTo>
                  <a:lnTo>
                    <a:pt x="149" y="207"/>
                  </a:lnTo>
                  <a:lnTo>
                    <a:pt x="153" y="229"/>
                  </a:lnTo>
                  <a:lnTo>
                    <a:pt x="157" y="245"/>
                  </a:lnTo>
                  <a:lnTo>
                    <a:pt x="165" y="257"/>
                  </a:lnTo>
                  <a:lnTo>
                    <a:pt x="172" y="264"/>
                  </a:lnTo>
                  <a:lnTo>
                    <a:pt x="182" y="269"/>
                  </a:lnTo>
                  <a:lnTo>
                    <a:pt x="192" y="272"/>
                  </a:lnTo>
                  <a:lnTo>
                    <a:pt x="214" y="272"/>
                  </a:lnTo>
                  <a:lnTo>
                    <a:pt x="223" y="270"/>
                  </a:lnTo>
                  <a:lnTo>
                    <a:pt x="232" y="267"/>
                  </a:lnTo>
                  <a:lnTo>
                    <a:pt x="241" y="262"/>
                  </a:lnTo>
                  <a:lnTo>
                    <a:pt x="248" y="253"/>
                  </a:lnTo>
                  <a:lnTo>
                    <a:pt x="253" y="242"/>
                  </a:lnTo>
                  <a:lnTo>
                    <a:pt x="258" y="226"/>
                  </a:lnTo>
                  <a:lnTo>
                    <a:pt x="261" y="206"/>
                  </a:lnTo>
                  <a:lnTo>
                    <a:pt x="264" y="179"/>
                  </a:lnTo>
                  <a:lnTo>
                    <a:pt x="265" y="147"/>
                  </a:lnTo>
                  <a:lnTo>
                    <a:pt x="264" y="114"/>
                  </a:lnTo>
                  <a:lnTo>
                    <a:pt x="263" y="87"/>
                  </a:lnTo>
                  <a:lnTo>
                    <a:pt x="259" y="66"/>
                  </a:lnTo>
                  <a:lnTo>
                    <a:pt x="254" y="51"/>
                  </a:lnTo>
                  <a:lnTo>
                    <a:pt x="248" y="40"/>
                  </a:lnTo>
                  <a:lnTo>
                    <a:pt x="239" y="32"/>
                  </a:lnTo>
                  <a:lnTo>
                    <a:pt x="230" y="27"/>
                  </a:lnTo>
                  <a:lnTo>
                    <a:pt x="217" y="25"/>
                  </a:lnTo>
                  <a:lnTo>
                    <a:pt x="204" y="25"/>
                  </a:lnTo>
                  <a:close/>
                  <a:moveTo>
                    <a:pt x="397" y="0"/>
                  </a:moveTo>
                  <a:lnTo>
                    <a:pt x="412" y="2"/>
                  </a:lnTo>
                  <a:lnTo>
                    <a:pt x="426" y="7"/>
                  </a:lnTo>
                  <a:lnTo>
                    <a:pt x="440" y="13"/>
                  </a:lnTo>
                  <a:lnTo>
                    <a:pt x="451" y="22"/>
                  </a:lnTo>
                  <a:lnTo>
                    <a:pt x="459" y="36"/>
                  </a:lnTo>
                  <a:lnTo>
                    <a:pt x="462" y="51"/>
                  </a:lnTo>
                  <a:lnTo>
                    <a:pt x="459" y="65"/>
                  </a:lnTo>
                  <a:lnTo>
                    <a:pt x="453" y="79"/>
                  </a:lnTo>
                  <a:lnTo>
                    <a:pt x="445" y="90"/>
                  </a:lnTo>
                  <a:lnTo>
                    <a:pt x="431" y="97"/>
                  </a:lnTo>
                  <a:lnTo>
                    <a:pt x="414" y="99"/>
                  </a:lnTo>
                  <a:lnTo>
                    <a:pt x="398" y="97"/>
                  </a:lnTo>
                  <a:lnTo>
                    <a:pt x="386" y="91"/>
                  </a:lnTo>
                  <a:lnTo>
                    <a:pt x="377" y="80"/>
                  </a:lnTo>
                  <a:lnTo>
                    <a:pt x="371" y="69"/>
                  </a:lnTo>
                  <a:lnTo>
                    <a:pt x="370" y="55"/>
                  </a:lnTo>
                  <a:lnTo>
                    <a:pt x="371" y="42"/>
                  </a:lnTo>
                  <a:lnTo>
                    <a:pt x="376" y="31"/>
                  </a:lnTo>
                  <a:lnTo>
                    <a:pt x="383" y="21"/>
                  </a:lnTo>
                  <a:lnTo>
                    <a:pt x="396" y="14"/>
                  </a:lnTo>
                  <a:lnTo>
                    <a:pt x="396" y="11"/>
                  </a:lnTo>
                  <a:lnTo>
                    <a:pt x="379" y="15"/>
                  </a:lnTo>
                  <a:lnTo>
                    <a:pt x="366" y="21"/>
                  </a:lnTo>
                  <a:lnTo>
                    <a:pt x="357" y="29"/>
                  </a:lnTo>
                  <a:lnTo>
                    <a:pt x="348" y="37"/>
                  </a:lnTo>
                  <a:lnTo>
                    <a:pt x="341" y="46"/>
                  </a:lnTo>
                  <a:lnTo>
                    <a:pt x="332" y="54"/>
                  </a:lnTo>
                  <a:lnTo>
                    <a:pt x="347" y="70"/>
                  </a:lnTo>
                  <a:lnTo>
                    <a:pt x="358" y="90"/>
                  </a:lnTo>
                  <a:lnTo>
                    <a:pt x="366" y="110"/>
                  </a:lnTo>
                  <a:lnTo>
                    <a:pt x="373" y="132"/>
                  </a:lnTo>
                  <a:lnTo>
                    <a:pt x="374" y="152"/>
                  </a:lnTo>
                  <a:lnTo>
                    <a:pt x="371" y="178"/>
                  </a:lnTo>
                  <a:lnTo>
                    <a:pt x="364" y="201"/>
                  </a:lnTo>
                  <a:lnTo>
                    <a:pt x="353" y="222"/>
                  </a:lnTo>
                  <a:lnTo>
                    <a:pt x="337" y="239"/>
                  </a:lnTo>
                  <a:lnTo>
                    <a:pt x="320" y="255"/>
                  </a:lnTo>
                  <a:lnTo>
                    <a:pt x="299" y="267"/>
                  </a:lnTo>
                  <a:lnTo>
                    <a:pt x="277" y="277"/>
                  </a:lnTo>
                  <a:lnTo>
                    <a:pt x="253" y="283"/>
                  </a:lnTo>
                  <a:lnTo>
                    <a:pt x="228" y="287"/>
                  </a:lnTo>
                  <a:lnTo>
                    <a:pt x="204" y="289"/>
                  </a:lnTo>
                  <a:lnTo>
                    <a:pt x="182" y="287"/>
                  </a:lnTo>
                  <a:lnTo>
                    <a:pt x="164" y="284"/>
                  </a:lnTo>
                  <a:lnTo>
                    <a:pt x="149" y="279"/>
                  </a:lnTo>
                  <a:lnTo>
                    <a:pt x="133" y="278"/>
                  </a:lnTo>
                  <a:lnTo>
                    <a:pt x="115" y="280"/>
                  </a:lnTo>
                  <a:lnTo>
                    <a:pt x="96" y="285"/>
                  </a:lnTo>
                  <a:lnTo>
                    <a:pt x="80" y="294"/>
                  </a:lnTo>
                  <a:lnTo>
                    <a:pt x="67" y="303"/>
                  </a:lnTo>
                  <a:lnTo>
                    <a:pt x="58" y="316"/>
                  </a:lnTo>
                  <a:lnTo>
                    <a:pt x="55" y="328"/>
                  </a:lnTo>
                  <a:lnTo>
                    <a:pt x="57" y="339"/>
                  </a:lnTo>
                  <a:lnTo>
                    <a:pt x="65" y="346"/>
                  </a:lnTo>
                  <a:lnTo>
                    <a:pt x="74" y="351"/>
                  </a:lnTo>
                  <a:lnTo>
                    <a:pt x="87" y="353"/>
                  </a:lnTo>
                  <a:lnTo>
                    <a:pt x="99" y="355"/>
                  </a:lnTo>
                  <a:lnTo>
                    <a:pt x="270" y="355"/>
                  </a:lnTo>
                  <a:lnTo>
                    <a:pt x="303" y="356"/>
                  </a:lnTo>
                  <a:lnTo>
                    <a:pt x="331" y="361"/>
                  </a:lnTo>
                  <a:lnTo>
                    <a:pt x="355" y="372"/>
                  </a:lnTo>
                  <a:lnTo>
                    <a:pt x="375" y="385"/>
                  </a:lnTo>
                  <a:lnTo>
                    <a:pt x="391" y="405"/>
                  </a:lnTo>
                  <a:lnTo>
                    <a:pt x="402" y="428"/>
                  </a:lnTo>
                  <a:lnTo>
                    <a:pt x="408" y="455"/>
                  </a:lnTo>
                  <a:lnTo>
                    <a:pt x="410" y="488"/>
                  </a:lnTo>
                  <a:lnTo>
                    <a:pt x="408" y="522"/>
                  </a:lnTo>
                  <a:lnTo>
                    <a:pt x="401" y="554"/>
                  </a:lnTo>
                  <a:lnTo>
                    <a:pt x="388" y="583"/>
                  </a:lnTo>
                  <a:lnTo>
                    <a:pt x="371" y="611"/>
                  </a:lnTo>
                  <a:lnTo>
                    <a:pt x="351" y="634"/>
                  </a:lnTo>
                  <a:lnTo>
                    <a:pt x="325" y="655"/>
                  </a:lnTo>
                  <a:lnTo>
                    <a:pt x="297" y="671"/>
                  </a:lnTo>
                  <a:lnTo>
                    <a:pt x="264" y="685"/>
                  </a:lnTo>
                  <a:lnTo>
                    <a:pt x="228" y="692"/>
                  </a:lnTo>
                  <a:lnTo>
                    <a:pt x="190" y="694"/>
                  </a:lnTo>
                  <a:lnTo>
                    <a:pt x="151" y="692"/>
                  </a:lnTo>
                  <a:lnTo>
                    <a:pt x="116" y="685"/>
                  </a:lnTo>
                  <a:lnTo>
                    <a:pt x="83" y="674"/>
                  </a:lnTo>
                  <a:lnTo>
                    <a:pt x="55" y="658"/>
                  </a:lnTo>
                  <a:lnTo>
                    <a:pt x="32" y="639"/>
                  </a:lnTo>
                  <a:lnTo>
                    <a:pt x="15" y="619"/>
                  </a:lnTo>
                  <a:lnTo>
                    <a:pt x="4" y="594"/>
                  </a:lnTo>
                  <a:lnTo>
                    <a:pt x="0" y="568"/>
                  </a:lnTo>
                  <a:lnTo>
                    <a:pt x="4" y="546"/>
                  </a:lnTo>
                  <a:lnTo>
                    <a:pt x="13" y="526"/>
                  </a:lnTo>
                  <a:lnTo>
                    <a:pt x="27" y="507"/>
                  </a:lnTo>
                  <a:lnTo>
                    <a:pt x="44" y="493"/>
                  </a:lnTo>
                  <a:lnTo>
                    <a:pt x="63" y="482"/>
                  </a:lnTo>
                  <a:lnTo>
                    <a:pt x="83" y="474"/>
                  </a:lnTo>
                  <a:lnTo>
                    <a:pt x="83" y="472"/>
                  </a:lnTo>
                  <a:lnTo>
                    <a:pt x="65" y="465"/>
                  </a:lnTo>
                  <a:lnTo>
                    <a:pt x="49" y="452"/>
                  </a:lnTo>
                  <a:lnTo>
                    <a:pt x="37" y="438"/>
                  </a:lnTo>
                  <a:lnTo>
                    <a:pt x="28" y="421"/>
                  </a:lnTo>
                  <a:lnTo>
                    <a:pt x="22" y="400"/>
                  </a:lnTo>
                  <a:lnTo>
                    <a:pt x="21" y="377"/>
                  </a:lnTo>
                  <a:lnTo>
                    <a:pt x="23" y="352"/>
                  </a:lnTo>
                  <a:lnTo>
                    <a:pt x="28" y="331"/>
                  </a:lnTo>
                  <a:lnTo>
                    <a:pt x="38" y="313"/>
                  </a:lnTo>
                  <a:lnTo>
                    <a:pt x="49" y="300"/>
                  </a:lnTo>
                  <a:lnTo>
                    <a:pt x="61" y="287"/>
                  </a:lnTo>
                  <a:lnTo>
                    <a:pt x="74" y="279"/>
                  </a:lnTo>
                  <a:lnTo>
                    <a:pt x="89" y="273"/>
                  </a:lnTo>
                  <a:lnTo>
                    <a:pt x="102" y="269"/>
                  </a:lnTo>
                  <a:lnTo>
                    <a:pt x="116" y="267"/>
                  </a:lnTo>
                  <a:lnTo>
                    <a:pt x="116" y="264"/>
                  </a:lnTo>
                  <a:lnTo>
                    <a:pt x="88" y="248"/>
                  </a:lnTo>
                  <a:lnTo>
                    <a:pt x="66" y="228"/>
                  </a:lnTo>
                  <a:lnTo>
                    <a:pt x="50" y="204"/>
                  </a:lnTo>
                  <a:lnTo>
                    <a:pt x="40" y="178"/>
                  </a:lnTo>
                  <a:lnTo>
                    <a:pt x="37" y="147"/>
                  </a:lnTo>
                  <a:lnTo>
                    <a:pt x="40" y="119"/>
                  </a:lnTo>
                  <a:lnTo>
                    <a:pt x="49" y="94"/>
                  </a:lnTo>
                  <a:lnTo>
                    <a:pt x="62" y="72"/>
                  </a:lnTo>
                  <a:lnTo>
                    <a:pt x="79" y="53"/>
                  </a:lnTo>
                  <a:lnTo>
                    <a:pt x="101" y="37"/>
                  </a:lnTo>
                  <a:lnTo>
                    <a:pt x="124" y="25"/>
                  </a:lnTo>
                  <a:lnTo>
                    <a:pt x="150" y="15"/>
                  </a:lnTo>
                  <a:lnTo>
                    <a:pt x="177" y="10"/>
                  </a:lnTo>
                  <a:lnTo>
                    <a:pt x="204" y="8"/>
                  </a:lnTo>
                  <a:lnTo>
                    <a:pt x="233" y="9"/>
                  </a:lnTo>
                  <a:lnTo>
                    <a:pt x="260" y="14"/>
                  </a:lnTo>
                  <a:lnTo>
                    <a:pt x="285" y="21"/>
                  </a:lnTo>
                  <a:lnTo>
                    <a:pt x="305" y="31"/>
                  </a:lnTo>
                  <a:lnTo>
                    <a:pt x="322" y="42"/>
                  </a:lnTo>
                  <a:lnTo>
                    <a:pt x="335" y="30"/>
                  </a:lnTo>
                  <a:lnTo>
                    <a:pt x="347" y="19"/>
                  </a:lnTo>
                  <a:lnTo>
                    <a:pt x="363" y="9"/>
                  </a:lnTo>
                  <a:lnTo>
                    <a:pt x="379" y="3"/>
                  </a:lnTo>
                  <a:lnTo>
                    <a:pt x="39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1081" y="3534"/>
              <a:ext cx="88" cy="149"/>
            </a:xfrm>
            <a:custGeom>
              <a:avLst/>
              <a:gdLst/>
              <a:ahLst/>
              <a:cxnLst>
                <a:cxn ang="0">
                  <a:pos x="198" y="0"/>
                </a:cxn>
                <a:cxn ang="0">
                  <a:pos x="198" y="429"/>
                </a:cxn>
                <a:cxn ang="0">
                  <a:pos x="263" y="429"/>
                </a:cxn>
                <a:cxn ang="0">
                  <a:pos x="263" y="446"/>
                </a:cxn>
                <a:cxn ang="0">
                  <a:pos x="0" y="446"/>
                </a:cxn>
                <a:cxn ang="0">
                  <a:pos x="0" y="429"/>
                </a:cxn>
                <a:cxn ang="0">
                  <a:pos x="66" y="429"/>
                </a:cxn>
                <a:cxn ang="0">
                  <a:pos x="66" y="42"/>
                </a:cxn>
                <a:cxn ang="0">
                  <a:pos x="0" y="42"/>
                </a:cxn>
                <a:cxn ang="0">
                  <a:pos x="0" y="25"/>
                </a:cxn>
                <a:cxn ang="0">
                  <a:pos x="106" y="25"/>
                </a:cxn>
                <a:cxn ang="0">
                  <a:pos x="150" y="20"/>
                </a:cxn>
                <a:cxn ang="0">
                  <a:pos x="169" y="16"/>
                </a:cxn>
                <a:cxn ang="0">
                  <a:pos x="185" y="9"/>
                </a:cxn>
                <a:cxn ang="0">
                  <a:pos x="198" y="0"/>
                </a:cxn>
              </a:cxnLst>
              <a:rect l="0" t="0" r="r" b="b"/>
              <a:pathLst>
                <a:path w="263" h="446">
                  <a:moveTo>
                    <a:pt x="198" y="0"/>
                  </a:moveTo>
                  <a:lnTo>
                    <a:pt x="198" y="429"/>
                  </a:lnTo>
                  <a:lnTo>
                    <a:pt x="263" y="429"/>
                  </a:lnTo>
                  <a:lnTo>
                    <a:pt x="263" y="446"/>
                  </a:lnTo>
                  <a:lnTo>
                    <a:pt x="0" y="446"/>
                  </a:lnTo>
                  <a:lnTo>
                    <a:pt x="0" y="429"/>
                  </a:lnTo>
                  <a:lnTo>
                    <a:pt x="66" y="429"/>
                  </a:lnTo>
                  <a:lnTo>
                    <a:pt x="66" y="42"/>
                  </a:lnTo>
                  <a:lnTo>
                    <a:pt x="0" y="42"/>
                  </a:lnTo>
                  <a:lnTo>
                    <a:pt x="0" y="25"/>
                  </a:lnTo>
                  <a:lnTo>
                    <a:pt x="106" y="25"/>
                  </a:lnTo>
                  <a:lnTo>
                    <a:pt x="150" y="20"/>
                  </a:lnTo>
                  <a:lnTo>
                    <a:pt x="169" y="16"/>
                  </a:lnTo>
                  <a:lnTo>
                    <a:pt x="185" y="9"/>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1102" y="3470"/>
              <a:ext cx="46" cy="46"/>
            </a:xfrm>
            <a:custGeom>
              <a:avLst/>
              <a:gdLst/>
              <a:ahLst/>
              <a:cxnLst>
                <a:cxn ang="0">
                  <a:pos x="69" y="0"/>
                </a:cxn>
                <a:cxn ang="0">
                  <a:pos x="91" y="3"/>
                </a:cxn>
                <a:cxn ang="0">
                  <a:pos x="109" y="13"/>
                </a:cxn>
                <a:cxn ang="0">
                  <a:pos x="124" y="28"/>
                </a:cxn>
                <a:cxn ang="0">
                  <a:pos x="133" y="46"/>
                </a:cxn>
                <a:cxn ang="0">
                  <a:pos x="137" y="68"/>
                </a:cxn>
                <a:cxn ang="0">
                  <a:pos x="133" y="90"/>
                </a:cxn>
                <a:cxn ang="0">
                  <a:pos x="124" y="108"/>
                </a:cxn>
                <a:cxn ang="0">
                  <a:pos x="109" y="123"/>
                </a:cxn>
                <a:cxn ang="0">
                  <a:pos x="91" y="133"/>
                </a:cxn>
                <a:cxn ang="0">
                  <a:pos x="69" y="136"/>
                </a:cxn>
                <a:cxn ang="0">
                  <a:pos x="47" y="133"/>
                </a:cxn>
                <a:cxn ang="0">
                  <a:pos x="28" y="123"/>
                </a:cxn>
                <a:cxn ang="0">
                  <a:pos x="14" y="108"/>
                </a:cxn>
                <a:cxn ang="0">
                  <a:pos x="4" y="90"/>
                </a:cxn>
                <a:cxn ang="0">
                  <a:pos x="0" y="68"/>
                </a:cxn>
                <a:cxn ang="0">
                  <a:pos x="4" y="46"/>
                </a:cxn>
                <a:cxn ang="0">
                  <a:pos x="14" y="28"/>
                </a:cxn>
                <a:cxn ang="0">
                  <a:pos x="28" y="13"/>
                </a:cxn>
                <a:cxn ang="0">
                  <a:pos x="47" y="3"/>
                </a:cxn>
                <a:cxn ang="0">
                  <a:pos x="69" y="0"/>
                </a:cxn>
              </a:cxnLst>
              <a:rect l="0" t="0" r="r" b="b"/>
              <a:pathLst>
                <a:path w="137" h="136">
                  <a:moveTo>
                    <a:pt x="69" y="0"/>
                  </a:moveTo>
                  <a:lnTo>
                    <a:pt x="91" y="3"/>
                  </a:lnTo>
                  <a:lnTo>
                    <a:pt x="109" y="13"/>
                  </a:lnTo>
                  <a:lnTo>
                    <a:pt x="124" y="28"/>
                  </a:lnTo>
                  <a:lnTo>
                    <a:pt x="133" y="46"/>
                  </a:lnTo>
                  <a:lnTo>
                    <a:pt x="137" y="68"/>
                  </a:lnTo>
                  <a:lnTo>
                    <a:pt x="133" y="90"/>
                  </a:lnTo>
                  <a:lnTo>
                    <a:pt x="124" y="108"/>
                  </a:lnTo>
                  <a:lnTo>
                    <a:pt x="109" y="123"/>
                  </a:lnTo>
                  <a:lnTo>
                    <a:pt x="91" y="133"/>
                  </a:lnTo>
                  <a:lnTo>
                    <a:pt x="69" y="136"/>
                  </a:lnTo>
                  <a:lnTo>
                    <a:pt x="47" y="133"/>
                  </a:lnTo>
                  <a:lnTo>
                    <a:pt x="28" y="123"/>
                  </a:lnTo>
                  <a:lnTo>
                    <a:pt x="14" y="108"/>
                  </a:lnTo>
                  <a:lnTo>
                    <a:pt x="4" y="90"/>
                  </a:lnTo>
                  <a:lnTo>
                    <a:pt x="0" y="68"/>
                  </a:lnTo>
                  <a:lnTo>
                    <a:pt x="4" y="46"/>
                  </a:lnTo>
                  <a:lnTo>
                    <a:pt x="14" y="28"/>
                  </a:lnTo>
                  <a:lnTo>
                    <a:pt x="28" y="13"/>
                  </a:lnTo>
                  <a:lnTo>
                    <a:pt x="47" y="3"/>
                  </a:lnTo>
                  <a:lnTo>
                    <a:pt x="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noEditPoints="1"/>
            </p:cNvSpPr>
            <p:nvPr/>
          </p:nvSpPr>
          <p:spPr bwMode="auto">
            <a:xfrm>
              <a:off x="1168" y="3539"/>
              <a:ext cx="137" cy="147"/>
            </a:xfrm>
            <a:custGeom>
              <a:avLst/>
              <a:gdLst/>
              <a:ahLst/>
              <a:cxnLst>
                <a:cxn ang="0">
                  <a:pos x="191" y="18"/>
                </a:cxn>
                <a:cxn ang="0">
                  <a:pos x="166" y="30"/>
                </a:cxn>
                <a:cxn ang="0">
                  <a:pos x="149" y="57"/>
                </a:cxn>
                <a:cxn ang="0">
                  <a:pos x="143" y="101"/>
                </a:cxn>
                <a:cxn ang="0">
                  <a:pos x="264" y="183"/>
                </a:cxn>
                <a:cxn ang="0">
                  <a:pos x="263" y="80"/>
                </a:cxn>
                <a:cxn ang="0">
                  <a:pos x="254" y="46"/>
                </a:cxn>
                <a:cxn ang="0">
                  <a:pos x="236" y="24"/>
                </a:cxn>
                <a:cxn ang="0">
                  <a:pos x="204" y="17"/>
                </a:cxn>
                <a:cxn ang="0">
                  <a:pos x="243" y="2"/>
                </a:cxn>
                <a:cxn ang="0">
                  <a:pos x="306" y="28"/>
                </a:cxn>
                <a:cxn ang="0">
                  <a:pos x="358" y="74"/>
                </a:cxn>
                <a:cxn ang="0">
                  <a:pos x="393" y="134"/>
                </a:cxn>
                <a:cxn ang="0">
                  <a:pos x="407" y="201"/>
                </a:cxn>
                <a:cxn ang="0">
                  <a:pos x="143" y="300"/>
                </a:cxn>
                <a:cxn ang="0">
                  <a:pos x="148" y="341"/>
                </a:cxn>
                <a:cxn ang="0">
                  <a:pos x="159" y="376"/>
                </a:cxn>
                <a:cxn ang="0">
                  <a:pos x="181" y="403"/>
                </a:cxn>
                <a:cxn ang="0">
                  <a:pos x="218" y="419"/>
                </a:cxn>
                <a:cxn ang="0">
                  <a:pos x="273" y="418"/>
                </a:cxn>
                <a:cxn ang="0">
                  <a:pos x="326" y="392"/>
                </a:cxn>
                <a:cxn ang="0">
                  <a:pos x="367" y="344"/>
                </a:cxn>
                <a:cxn ang="0">
                  <a:pos x="393" y="276"/>
                </a:cxn>
                <a:cxn ang="0">
                  <a:pos x="403" y="304"/>
                </a:cxn>
                <a:cxn ang="0">
                  <a:pos x="381" y="354"/>
                </a:cxn>
                <a:cxn ang="0">
                  <a:pos x="348" y="396"/>
                </a:cxn>
                <a:cxn ang="0">
                  <a:pos x="304" y="425"/>
                </a:cxn>
                <a:cxn ang="0">
                  <a:pos x="247" y="441"/>
                </a:cxn>
                <a:cxn ang="0">
                  <a:pos x="174" y="440"/>
                </a:cxn>
                <a:cxn ang="0">
                  <a:pos x="103" y="415"/>
                </a:cxn>
                <a:cxn ang="0">
                  <a:pos x="49" y="369"/>
                </a:cxn>
                <a:cxn ang="0">
                  <a:pos x="12" y="304"/>
                </a:cxn>
                <a:cxn ang="0">
                  <a:pos x="0" y="227"/>
                </a:cxn>
                <a:cxn ang="0">
                  <a:pos x="13" y="146"/>
                </a:cxn>
                <a:cxn ang="0">
                  <a:pos x="50" y="79"/>
                </a:cxn>
                <a:cxn ang="0">
                  <a:pos x="106" y="30"/>
                </a:cxn>
                <a:cxn ang="0">
                  <a:pos x="174" y="3"/>
                </a:cxn>
              </a:cxnLst>
              <a:rect l="0" t="0" r="r" b="b"/>
              <a:pathLst>
                <a:path w="411" h="443">
                  <a:moveTo>
                    <a:pt x="204" y="17"/>
                  </a:moveTo>
                  <a:lnTo>
                    <a:pt x="191" y="18"/>
                  </a:lnTo>
                  <a:lnTo>
                    <a:pt x="177" y="23"/>
                  </a:lnTo>
                  <a:lnTo>
                    <a:pt x="166" y="30"/>
                  </a:lnTo>
                  <a:lnTo>
                    <a:pt x="156" y="41"/>
                  </a:lnTo>
                  <a:lnTo>
                    <a:pt x="149" y="57"/>
                  </a:lnTo>
                  <a:lnTo>
                    <a:pt x="144" y="77"/>
                  </a:lnTo>
                  <a:lnTo>
                    <a:pt x="143" y="101"/>
                  </a:lnTo>
                  <a:lnTo>
                    <a:pt x="145" y="183"/>
                  </a:lnTo>
                  <a:lnTo>
                    <a:pt x="264" y="183"/>
                  </a:lnTo>
                  <a:lnTo>
                    <a:pt x="264" y="101"/>
                  </a:lnTo>
                  <a:lnTo>
                    <a:pt x="263" y="80"/>
                  </a:lnTo>
                  <a:lnTo>
                    <a:pt x="260" y="62"/>
                  </a:lnTo>
                  <a:lnTo>
                    <a:pt x="254" y="46"/>
                  </a:lnTo>
                  <a:lnTo>
                    <a:pt x="247" y="34"/>
                  </a:lnTo>
                  <a:lnTo>
                    <a:pt x="236" y="24"/>
                  </a:lnTo>
                  <a:lnTo>
                    <a:pt x="221" y="19"/>
                  </a:lnTo>
                  <a:lnTo>
                    <a:pt x="204" y="17"/>
                  </a:lnTo>
                  <a:close/>
                  <a:moveTo>
                    <a:pt x="210" y="0"/>
                  </a:moveTo>
                  <a:lnTo>
                    <a:pt x="243" y="2"/>
                  </a:lnTo>
                  <a:lnTo>
                    <a:pt x="275" y="12"/>
                  </a:lnTo>
                  <a:lnTo>
                    <a:pt x="306" y="28"/>
                  </a:lnTo>
                  <a:lnTo>
                    <a:pt x="334" y="49"/>
                  </a:lnTo>
                  <a:lnTo>
                    <a:pt x="358" y="74"/>
                  </a:lnTo>
                  <a:lnTo>
                    <a:pt x="378" y="102"/>
                  </a:lnTo>
                  <a:lnTo>
                    <a:pt x="393" y="134"/>
                  </a:lnTo>
                  <a:lnTo>
                    <a:pt x="403" y="167"/>
                  </a:lnTo>
                  <a:lnTo>
                    <a:pt x="407" y="201"/>
                  </a:lnTo>
                  <a:lnTo>
                    <a:pt x="143" y="201"/>
                  </a:lnTo>
                  <a:lnTo>
                    <a:pt x="143" y="300"/>
                  </a:lnTo>
                  <a:lnTo>
                    <a:pt x="144" y="321"/>
                  </a:lnTo>
                  <a:lnTo>
                    <a:pt x="148" y="341"/>
                  </a:lnTo>
                  <a:lnTo>
                    <a:pt x="152" y="359"/>
                  </a:lnTo>
                  <a:lnTo>
                    <a:pt x="159" y="376"/>
                  </a:lnTo>
                  <a:lnTo>
                    <a:pt x="169" y="391"/>
                  </a:lnTo>
                  <a:lnTo>
                    <a:pt x="181" y="403"/>
                  </a:lnTo>
                  <a:lnTo>
                    <a:pt x="198" y="413"/>
                  </a:lnTo>
                  <a:lnTo>
                    <a:pt x="218" y="419"/>
                  </a:lnTo>
                  <a:lnTo>
                    <a:pt x="242" y="421"/>
                  </a:lnTo>
                  <a:lnTo>
                    <a:pt x="273" y="418"/>
                  </a:lnTo>
                  <a:lnTo>
                    <a:pt x="301" y="408"/>
                  </a:lnTo>
                  <a:lnTo>
                    <a:pt x="326" y="392"/>
                  </a:lnTo>
                  <a:lnTo>
                    <a:pt x="348" y="370"/>
                  </a:lnTo>
                  <a:lnTo>
                    <a:pt x="367" y="344"/>
                  </a:lnTo>
                  <a:lnTo>
                    <a:pt x="382" y="312"/>
                  </a:lnTo>
                  <a:lnTo>
                    <a:pt x="393" y="276"/>
                  </a:lnTo>
                  <a:lnTo>
                    <a:pt x="411" y="276"/>
                  </a:lnTo>
                  <a:lnTo>
                    <a:pt x="403" y="304"/>
                  </a:lnTo>
                  <a:lnTo>
                    <a:pt x="393" y="330"/>
                  </a:lnTo>
                  <a:lnTo>
                    <a:pt x="381" y="354"/>
                  </a:lnTo>
                  <a:lnTo>
                    <a:pt x="367" y="376"/>
                  </a:lnTo>
                  <a:lnTo>
                    <a:pt x="348" y="396"/>
                  </a:lnTo>
                  <a:lnTo>
                    <a:pt x="327" y="411"/>
                  </a:lnTo>
                  <a:lnTo>
                    <a:pt x="304" y="425"/>
                  </a:lnTo>
                  <a:lnTo>
                    <a:pt x="276" y="435"/>
                  </a:lnTo>
                  <a:lnTo>
                    <a:pt x="247" y="441"/>
                  </a:lnTo>
                  <a:lnTo>
                    <a:pt x="213" y="443"/>
                  </a:lnTo>
                  <a:lnTo>
                    <a:pt x="174" y="440"/>
                  </a:lnTo>
                  <a:lnTo>
                    <a:pt x="137" y="430"/>
                  </a:lnTo>
                  <a:lnTo>
                    <a:pt x="103" y="415"/>
                  </a:lnTo>
                  <a:lnTo>
                    <a:pt x="73" y="394"/>
                  </a:lnTo>
                  <a:lnTo>
                    <a:pt x="49" y="369"/>
                  </a:lnTo>
                  <a:lnTo>
                    <a:pt x="28" y="338"/>
                  </a:lnTo>
                  <a:lnTo>
                    <a:pt x="12" y="304"/>
                  </a:lnTo>
                  <a:lnTo>
                    <a:pt x="4" y="267"/>
                  </a:lnTo>
                  <a:lnTo>
                    <a:pt x="0" y="227"/>
                  </a:lnTo>
                  <a:lnTo>
                    <a:pt x="4" y="185"/>
                  </a:lnTo>
                  <a:lnTo>
                    <a:pt x="13" y="146"/>
                  </a:lnTo>
                  <a:lnTo>
                    <a:pt x="29" y="111"/>
                  </a:lnTo>
                  <a:lnTo>
                    <a:pt x="50" y="79"/>
                  </a:lnTo>
                  <a:lnTo>
                    <a:pt x="76" y="52"/>
                  </a:lnTo>
                  <a:lnTo>
                    <a:pt x="106" y="30"/>
                  </a:lnTo>
                  <a:lnTo>
                    <a:pt x="138" y="13"/>
                  </a:lnTo>
                  <a:lnTo>
                    <a:pt x="174" y="3"/>
                  </a:lnTo>
                  <a:lnTo>
                    <a:pt x="2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96" y="3739"/>
              <a:ext cx="268" cy="224"/>
            </a:xfrm>
            <a:custGeom>
              <a:avLst/>
              <a:gdLst/>
              <a:ahLst/>
              <a:cxnLst>
                <a:cxn ang="0">
                  <a:pos x="5" y="0"/>
                </a:cxn>
                <a:cxn ang="0">
                  <a:pos x="249" y="0"/>
                </a:cxn>
                <a:cxn ang="0">
                  <a:pos x="409" y="462"/>
                </a:cxn>
                <a:cxn ang="0">
                  <a:pos x="411" y="462"/>
                </a:cxn>
                <a:cxn ang="0">
                  <a:pos x="572" y="0"/>
                </a:cxn>
                <a:cxn ang="0">
                  <a:pos x="803" y="0"/>
                </a:cxn>
                <a:cxn ang="0">
                  <a:pos x="803" y="17"/>
                </a:cxn>
                <a:cxn ang="0">
                  <a:pos x="732" y="17"/>
                </a:cxn>
                <a:cxn ang="0">
                  <a:pos x="732" y="656"/>
                </a:cxn>
                <a:cxn ang="0">
                  <a:pos x="803" y="656"/>
                </a:cxn>
                <a:cxn ang="0">
                  <a:pos x="803" y="673"/>
                </a:cxn>
                <a:cxn ang="0">
                  <a:pos x="500" y="673"/>
                </a:cxn>
                <a:cxn ang="0">
                  <a:pos x="500" y="656"/>
                </a:cxn>
                <a:cxn ang="0">
                  <a:pos x="582" y="656"/>
                </a:cxn>
                <a:cxn ang="0">
                  <a:pos x="582" y="34"/>
                </a:cxn>
                <a:cxn ang="0">
                  <a:pos x="580" y="34"/>
                </a:cxn>
                <a:cxn ang="0">
                  <a:pos x="357" y="673"/>
                </a:cxn>
                <a:cxn ang="0">
                  <a:pos x="331" y="673"/>
                </a:cxn>
                <a:cxn ang="0">
                  <a:pos x="103" y="22"/>
                </a:cxn>
                <a:cxn ang="0">
                  <a:pos x="100" y="22"/>
                </a:cxn>
                <a:cxn ang="0">
                  <a:pos x="100" y="565"/>
                </a:cxn>
                <a:cxn ang="0">
                  <a:pos x="101" y="591"/>
                </a:cxn>
                <a:cxn ang="0">
                  <a:pos x="104" y="612"/>
                </a:cxn>
                <a:cxn ang="0">
                  <a:pos x="110" y="628"/>
                </a:cxn>
                <a:cxn ang="0">
                  <a:pos x="117" y="640"/>
                </a:cxn>
                <a:cxn ang="0">
                  <a:pos x="127" y="647"/>
                </a:cxn>
                <a:cxn ang="0">
                  <a:pos x="139" y="652"/>
                </a:cxn>
                <a:cxn ang="0">
                  <a:pos x="154" y="655"/>
                </a:cxn>
                <a:cxn ang="0">
                  <a:pos x="172" y="656"/>
                </a:cxn>
                <a:cxn ang="0">
                  <a:pos x="186" y="656"/>
                </a:cxn>
                <a:cxn ang="0">
                  <a:pos x="186" y="673"/>
                </a:cxn>
                <a:cxn ang="0">
                  <a:pos x="0" y="673"/>
                </a:cxn>
                <a:cxn ang="0">
                  <a:pos x="0" y="656"/>
                </a:cxn>
                <a:cxn ang="0">
                  <a:pos x="4" y="656"/>
                </a:cxn>
                <a:cxn ang="0">
                  <a:pos x="26" y="653"/>
                </a:cxn>
                <a:cxn ang="0">
                  <a:pos x="43" y="648"/>
                </a:cxn>
                <a:cxn ang="0">
                  <a:pos x="55" y="641"/>
                </a:cxn>
                <a:cxn ang="0">
                  <a:pos x="65" y="630"/>
                </a:cxn>
                <a:cxn ang="0">
                  <a:pos x="71" y="618"/>
                </a:cxn>
                <a:cxn ang="0">
                  <a:pos x="75" y="603"/>
                </a:cxn>
                <a:cxn ang="0">
                  <a:pos x="77" y="589"/>
                </a:cxn>
                <a:cxn ang="0">
                  <a:pos x="77" y="17"/>
                </a:cxn>
                <a:cxn ang="0">
                  <a:pos x="5" y="17"/>
                </a:cxn>
                <a:cxn ang="0">
                  <a:pos x="5" y="0"/>
                </a:cxn>
              </a:cxnLst>
              <a:rect l="0" t="0" r="r" b="b"/>
              <a:pathLst>
                <a:path w="803" h="673">
                  <a:moveTo>
                    <a:pt x="5" y="0"/>
                  </a:moveTo>
                  <a:lnTo>
                    <a:pt x="249" y="0"/>
                  </a:lnTo>
                  <a:lnTo>
                    <a:pt x="409" y="462"/>
                  </a:lnTo>
                  <a:lnTo>
                    <a:pt x="411" y="462"/>
                  </a:lnTo>
                  <a:lnTo>
                    <a:pt x="572" y="0"/>
                  </a:lnTo>
                  <a:lnTo>
                    <a:pt x="803" y="0"/>
                  </a:lnTo>
                  <a:lnTo>
                    <a:pt x="803" y="17"/>
                  </a:lnTo>
                  <a:lnTo>
                    <a:pt x="732" y="17"/>
                  </a:lnTo>
                  <a:lnTo>
                    <a:pt x="732" y="656"/>
                  </a:lnTo>
                  <a:lnTo>
                    <a:pt x="803" y="656"/>
                  </a:lnTo>
                  <a:lnTo>
                    <a:pt x="803" y="673"/>
                  </a:lnTo>
                  <a:lnTo>
                    <a:pt x="500" y="673"/>
                  </a:lnTo>
                  <a:lnTo>
                    <a:pt x="500" y="656"/>
                  </a:lnTo>
                  <a:lnTo>
                    <a:pt x="582" y="656"/>
                  </a:lnTo>
                  <a:lnTo>
                    <a:pt x="582" y="34"/>
                  </a:lnTo>
                  <a:lnTo>
                    <a:pt x="580" y="34"/>
                  </a:lnTo>
                  <a:lnTo>
                    <a:pt x="357" y="673"/>
                  </a:lnTo>
                  <a:lnTo>
                    <a:pt x="331" y="673"/>
                  </a:lnTo>
                  <a:lnTo>
                    <a:pt x="103" y="22"/>
                  </a:lnTo>
                  <a:lnTo>
                    <a:pt x="100" y="22"/>
                  </a:lnTo>
                  <a:lnTo>
                    <a:pt x="100" y="565"/>
                  </a:lnTo>
                  <a:lnTo>
                    <a:pt x="101" y="591"/>
                  </a:lnTo>
                  <a:lnTo>
                    <a:pt x="104" y="612"/>
                  </a:lnTo>
                  <a:lnTo>
                    <a:pt x="110" y="628"/>
                  </a:lnTo>
                  <a:lnTo>
                    <a:pt x="117" y="640"/>
                  </a:lnTo>
                  <a:lnTo>
                    <a:pt x="127" y="647"/>
                  </a:lnTo>
                  <a:lnTo>
                    <a:pt x="139" y="652"/>
                  </a:lnTo>
                  <a:lnTo>
                    <a:pt x="154" y="655"/>
                  </a:lnTo>
                  <a:lnTo>
                    <a:pt x="172" y="656"/>
                  </a:lnTo>
                  <a:lnTo>
                    <a:pt x="186" y="656"/>
                  </a:lnTo>
                  <a:lnTo>
                    <a:pt x="186" y="673"/>
                  </a:lnTo>
                  <a:lnTo>
                    <a:pt x="0" y="673"/>
                  </a:lnTo>
                  <a:lnTo>
                    <a:pt x="0" y="656"/>
                  </a:lnTo>
                  <a:lnTo>
                    <a:pt x="4" y="656"/>
                  </a:lnTo>
                  <a:lnTo>
                    <a:pt x="26" y="653"/>
                  </a:lnTo>
                  <a:lnTo>
                    <a:pt x="43" y="648"/>
                  </a:lnTo>
                  <a:lnTo>
                    <a:pt x="55" y="641"/>
                  </a:lnTo>
                  <a:lnTo>
                    <a:pt x="65" y="630"/>
                  </a:lnTo>
                  <a:lnTo>
                    <a:pt x="71" y="618"/>
                  </a:lnTo>
                  <a:lnTo>
                    <a:pt x="75" y="603"/>
                  </a:lnTo>
                  <a:lnTo>
                    <a:pt x="77" y="589"/>
                  </a:lnTo>
                  <a:lnTo>
                    <a:pt x="77" y="17"/>
                  </a:lnTo>
                  <a:lnTo>
                    <a:pt x="5" y="17"/>
                  </a:lnTo>
                  <a:lnTo>
                    <a:pt x="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361" y="3819"/>
              <a:ext cx="137" cy="148"/>
            </a:xfrm>
            <a:custGeom>
              <a:avLst/>
              <a:gdLst/>
              <a:ahLst/>
              <a:cxnLst>
                <a:cxn ang="0">
                  <a:pos x="191" y="19"/>
                </a:cxn>
                <a:cxn ang="0">
                  <a:pos x="166" y="30"/>
                </a:cxn>
                <a:cxn ang="0">
                  <a:pos x="149" y="57"/>
                </a:cxn>
                <a:cxn ang="0">
                  <a:pos x="143" y="102"/>
                </a:cxn>
                <a:cxn ang="0">
                  <a:pos x="264" y="184"/>
                </a:cxn>
                <a:cxn ang="0">
                  <a:pos x="263" y="81"/>
                </a:cxn>
                <a:cxn ang="0">
                  <a:pos x="254" y="47"/>
                </a:cxn>
                <a:cxn ang="0">
                  <a:pos x="236" y="25"/>
                </a:cxn>
                <a:cxn ang="0">
                  <a:pos x="204" y="18"/>
                </a:cxn>
                <a:cxn ang="0">
                  <a:pos x="243" y="3"/>
                </a:cxn>
                <a:cxn ang="0">
                  <a:pos x="306" y="29"/>
                </a:cxn>
                <a:cxn ang="0">
                  <a:pos x="358" y="74"/>
                </a:cxn>
                <a:cxn ang="0">
                  <a:pos x="394" y="134"/>
                </a:cxn>
                <a:cxn ang="0">
                  <a:pos x="407" y="201"/>
                </a:cxn>
                <a:cxn ang="0">
                  <a:pos x="143" y="301"/>
                </a:cxn>
                <a:cxn ang="0">
                  <a:pos x="148" y="341"/>
                </a:cxn>
                <a:cxn ang="0">
                  <a:pos x="159" y="377"/>
                </a:cxn>
                <a:cxn ang="0">
                  <a:pos x="181" y="404"/>
                </a:cxn>
                <a:cxn ang="0">
                  <a:pos x="218" y="419"/>
                </a:cxn>
                <a:cxn ang="0">
                  <a:pos x="273" y="418"/>
                </a:cxn>
                <a:cxn ang="0">
                  <a:pos x="326" y="393"/>
                </a:cxn>
                <a:cxn ang="0">
                  <a:pos x="367" y="345"/>
                </a:cxn>
                <a:cxn ang="0">
                  <a:pos x="394" y="277"/>
                </a:cxn>
                <a:cxn ang="0">
                  <a:pos x="403" y="305"/>
                </a:cxn>
                <a:cxn ang="0">
                  <a:pos x="381" y="355"/>
                </a:cxn>
                <a:cxn ang="0">
                  <a:pos x="348" y="396"/>
                </a:cxn>
                <a:cxn ang="0">
                  <a:pos x="304" y="426"/>
                </a:cxn>
                <a:cxn ang="0">
                  <a:pos x="247" y="441"/>
                </a:cxn>
                <a:cxn ang="0">
                  <a:pos x="174" y="440"/>
                </a:cxn>
                <a:cxn ang="0">
                  <a:pos x="103" y="416"/>
                </a:cxn>
                <a:cxn ang="0">
                  <a:pos x="49" y="368"/>
                </a:cxn>
                <a:cxn ang="0">
                  <a:pos x="12" y="305"/>
                </a:cxn>
                <a:cxn ang="0">
                  <a:pos x="0" y="228"/>
                </a:cxn>
                <a:cxn ang="0">
                  <a:pos x="14" y="147"/>
                </a:cxn>
                <a:cxn ang="0">
                  <a:pos x="50" y="80"/>
                </a:cxn>
                <a:cxn ang="0">
                  <a:pos x="106" y="31"/>
                </a:cxn>
                <a:cxn ang="0">
                  <a:pos x="174" y="4"/>
                </a:cxn>
              </a:cxnLst>
              <a:rect l="0" t="0" r="r" b="b"/>
              <a:pathLst>
                <a:path w="411" h="444">
                  <a:moveTo>
                    <a:pt x="204" y="18"/>
                  </a:moveTo>
                  <a:lnTo>
                    <a:pt x="191" y="19"/>
                  </a:lnTo>
                  <a:lnTo>
                    <a:pt x="177" y="22"/>
                  </a:lnTo>
                  <a:lnTo>
                    <a:pt x="166" y="30"/>
                  </a:lnTo>
                  <a:lnTo>
                    <a:pt x="157" y="42"/>
                  </a:lnTo>
                  <a:lnTo>
                    <a:pt x="149" y="57"/>
                  </a:lnTo>
                  <a:lnTo>
                    <a:pt x="144" y="76"/>
                  </a:lnTo>
                  <a:lnTo>
                    <a:pt x="143" y="102"/>
                  </a:lnTo>
                  <a:lnTo>
                    <a:pt x="143" y="184"/>
                  </a:lnTo>
                  <a:lnTo>
                    <a:pt x="264" y="184"/>
                  </a:lnTo>
                  <a:lnTo>
                    <a:pt x="264" y="102"/>
                  </a:lnTo>
                  <a:lnTo>
                    <a:pt x="263" y="81"/>
                  </a:lnTo>
                  <a:lnTo>
                    <a:pt x="260" y="63"/>
                  </a:lnTo>
                  <a:lnTo>
                    <a:pt x="254" y="47"/>
                  </a:lnTo>
                  <a:lnTo>
                    <a:pt x="247" y="35"/>
                  </a:lnTo>
                  <a:lnTo>
                    <a:pt x="236" y="25"/>
                  </a:lnTo>
                  <a:lnTo>
                    <a:pt x="221" y="20"/>
                  </a:lnTo>
                  <a:lnTo>
                    <a:pt x="204" y="18"/>
                  </a:lnTo>
                  <a:close/>
                  <a:moveTo>
                    <a:pt x="210" y="0"/>
                  </a:moveTo>
                  <a:lnTo>
                    <a:pt x="243" y="3"/>
                  </a:lnTo>
                  <a:lnTo>
                    <a:pt x="275" y="13"/>
                  </a:lnTo>
                  <a:lnTo>
                    <a:pt x="306" y="29"/>
                  </a:lnTo>
                  <a:lnTo>
                    <a:pt x="334" y="49"/>
                  </a:lnTo>
                  <a:lnTo>
                    <a:pt x="358" y="74"/>
                  </a:lnTo>
                  <a:lnTo>
                    <a:pt x="378" y="103"/>
                  </a:lnTo>
                  <a:lnTo>
                    <a:pt x="394" y="134"/>
                  </a:lnTo>
                  <a:lnTo>
                    <a:pt x="403" y="167"/>
                  </a:lnTo>
                  <a:lnTo>
                    <a:pt x="407" y="201"/>
                  </a:lnTo>
                  <a:lnTo>
                    <a:pt x="143" y="201"/>
                  </a:lnTo>
                  <a:lnTo>
                    <a:pt x="143" y="301"/>
                  </a:lnTo>
                  <a:lnTo>
                    <a:pt x="144" y="322"/>
                  </a:lnTo>
                  <a:lnTo>
                    <a:pt x="148" y="341"/>
                  </a:lnTo>
                  <a:lnTo>
                    <a:pt x="152" y="360"/>
                  </a:lnTo>
                  <a:lnTo>
                    <a:pt x="159" y="377"/>
                  </a:lnTo>
                  <a:lnTo>
                    <a:pt x="169" y="391"/>
                  </a:lnTo>
                  <a:lnTo>
                    <a:pt x="181" y="404"/>
                  </a:lnTo>
                  <a:lnTo>
                    <a:pt x="198" y="413"/>
                  </a:lnTo>
                  <a:lnTo>
                    <a:pt x="218" y="419"/>
                  </a:lnTo>
                  <a:lnTo>
                    <a:pt x="242" y="422"/>
                  </a:lnTo>
                  <a:lnTo>
                    <a:pt x="273" y="418"/>
                  </a:lnTo>
                  <a:lnTo>
                    <a:pt x="301" y="408"/>
                  </a:lnTo>
                  <a:lnTo>
                    <a:pt x="326" y="393"/>
                  </a:lnTo>
                  <a:lnTo>
                    <a:pt x="348" y="371"/>
                  </a:lnTo>
                  <a:lnTo>
                    <a:pt x="367" y="345"/>
                  </a:lnTo>
                  <a:lnTo>
                    <a:pt x="383" y="313"/>
                  </a:lnTo>
                  <a:lnTo>
                    <a:pt x="394" y="277"/>
                  </a:lnTo>
                  <a:lnTo>
                    <a:pt x="411" y="277"/>
                  </a:lnTo>
                  <a:lnTo>
                    <a:pt x="403" y="305"/>
                  </a:lnTo>
                  <a:lnTo>
                    <a:pt x="394" y="330"/>
                  </a:lnTo>
                  <a:lnTo>
                    <a:pt x="381" y="355"/>
                  </a:lnTo>
                  <a:lnTo>
                    <a:pt x="367" y="377"/>
                  </a:lnTo>
                  <a:lnTo>
                    <a:pt x="348" y="396"/>
                  </a:lnTo>
                  <a:lnTo>
                    <a:pt x="328" y="412"/>
                  </a:lnTo>
                  <a:lnTo>
                    <a:pt x="304" y="426"/>
                  </a:lnTo>
                  <a:lnTo>
                    <a:pt x="276" y="435"/>
                  </a:lnTo>
                  <a:lnTo>
                    <a:pt x="247" y="441"/>
                  </a:lnTo>
                  <a:lnTo>
                    <a:pt x="213" y="444"/>
                  </a:lnTo>
                  <a:lnTo>
                    <a:pt x="174" y="440"/>
                  </a:lnTo>
                  <a:lnTo>
                    <a:pt x="137" y="430"/>
                  </a:lnTo>
                  <a:lnTo>
                    <a:pt x="103" y="416"/>
                  </a:lnTo>
                  <a:lnTo>
                    <a:pt x="73" y="394"/>
                  </a:lnTo>
                  <a:lnTo>
                    <a:pt x="49" y="368"/>
                  </a:lnTo>
                  <a:lnTo>
                    <a:pt x="28" y="339"/>
                  </a:lnTo>
                  <a:lnTo>
                    <a:pt x="12" y="305"/>
                  </a:lnTo>
                  <a:lnTo>
                    <a:pt x="4" y="268"/>
                  </a:lnTo>
                  <a:lnTo>
                    <a:pt x="0" y="228"/>
                  </a:lnTo>
                  <a:lnTo>
                    <a:pt x="4" y="186"/>
                  </a:lnTo>
                  <a:lnTo>
                    <a:pt x="14" y="147"/>
                  </a:lnTo>
                  <a:lnTo>
                    <a:pt x="30" y="112"/>
                  </a:lnTo>
                  <a:lnTo>
                    <a:pt x="50" y="80"/>
                  </a:lnTo>
                  <a:lnTo>
                    <a:pt x="76" y="53"/>
                  </a:lnTo>
                  <a:lnTo>
                    <a:pt x="106" y="31"/>
                  </a:lnTo>
                  <a:lnTo>
                    <a:pt x="138" y="14"/>
                  </a:lnTo>
                  <a:lnTo>
                    <a:pt x="174" y="4"/>
                  </a:lnTo>
                  <a:lnTo>
                    <a:pt x="2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98" y="3729"/>
              <a:ext cx="88" cy="234"/>
            </a:xfrm>
            <a:custGeom>
              <a:avLst/>
              <a:gdLst/>
              <a:ahLst/>
              <a:cxnLst>
                <a:cxn ang="0">
                  <a:pos x="198" y="0"/>
                </a:cxn>
                <a:cxn ang="0">
                  <a:pos x="198" y="686"/>
                </a:cxn>
                <a:cxn ang="0">
                  <a:pos x="264" y="686"/>
                </a:cxn>
                <a:cxn ang="0">
                  <a:pos x="264" y="703"/>
                </a:cxn>
                <a:cxn ang="0">
                  <a:pos x="0" y="703"/>
                </a:cxn>
                <a:cxn ang="0">
                  <a:pos x="0" y="686"/>
                </a:cxn>
                <a:cxn ang="0">
                  <a:pos x="66" y="686"/>
                </a:cxn>
                <a:cxn ang="0">
                  <a:pos x="66" y="47"/>
                </a:cxn>
                <a:cxn ang="0">
                  <a:pos x="0" y="47"/>
                </a:cxn>
                <a:cxn ang="0">
                  <a:pos x="0" y="30"/>
                </a:cxn>
                <a:cxn ang="0">
                  <a:pos x="88" y="30"/>
                </a:cxn>
                <a:cxn ang="0">
                  <a:pos x="113" y="29"/>
                </a:cxn>
                <a:cxn ang="0">
                  <a:pos x="138" y="27"/>
                </a:cxn>
                <a:cxn ang="0">
                  <a:pos x="157" y="25"/>
                </a:cxn>
                <a:cxn ang="0">
                  <a:pos x="174" y="19"/>
                </a:cxn>
                <a:cxn ang="0">
                  <a:pos x="188" y="11"/>
                </a:cxn>
                <a:cxn ang="0">
                  <a:pos x="198" y="0"/>
                </a:cxn>
              </a:cxnLst>
              <a:rect l="0" t="0" r="r" b="b"/>
              <a:pathLst>
                <a:path w="264" h="703">
                  <a:moveTo>
                    <a:pt x="198" y="0"/>
                  </a:moveTo>
                  <a:lnTo>
                    <a:pt x="198" y="686"/>
                  </a:lnTo>
                  <a:lnTo>
                    <a:pt x="264" y="686"/>
                  </a:lnTo>
                  <a:lnTo>
                    <a:pt x="264" y="703"/>
                  </a:lnTo>
                  <a:lnTo>
                    <a:pt x="0" y="703"/>
                  </a:lnTo>
                  <a:lnTo>
                    <a:pt x="0" y="686"/>
                  </a:lnTo>
                  <a:lnTo>
                    <a:pt x="66" y="686"/>
                  </a:lnTo>
                  <a:lnTo>
                    <a:pt x="66" y="47"/>
                  </a:lnTo>
                  <a:lnTo>
                    <a:pt x="0" y="47"/>
                  </a:lnTo>
                  <a:lnTo>
                    <a:pt x="0" y="30"/>
                  </a:lnTo>
                  <a:lnTo>
                    <a:pt x="88" y="30"/>
                  </a:lnTo>
                  <a:lnTo>
                    <a:pt x="113" y="29"/>
                  </a:lnTo>
                  <a:lnTo>
                    <a:pt x="138" y="27"/>
                  </a:lnTo>
                  <a:lnTo>
                    <a:pt x="157" y="25"/>
                  </a:lnTo>
                  <a:lnTo>
                    <a:pt x="174" y="19"/>
                  </a:lnTo>
                  <a:lnTo>
                    <a:pt x="188" y="11"/>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591" y="3729"/>
              <a:ext cx="88" cy="234"/>
            </a:xfrm>
            <a:custGeom>
              <a:avLst/>
              <a:gdLst/>
              <a:ahLst/>
              <a:cxnLst>
                <a:cxn ang="0">
                  <a:pos x="198" y="0"/>
                </a:cxn>
                <a:cxn ang="0">
                  <a:pos x="198" y="686"/>
                </a:cxn>
                <a:cxn ang="0">
                  <a:pos x="264" y="686"/>
                </a:cxn>
                <a:cxn ang="0">
                  <a:pos x="264" y="703"/>
                </a:cxn>
                <a:cxn ang="0">
                  <a:pos x="0" y="703"/>
                </a:cxn>
                <a:cxn ang="0">
                  <a:pos x="0" y="686"/>
                </a:cxn>
                <a:cxn ang="0">
                  <a:pos x="66" y="686"/>
                </a:cxn>
                <a:cxn ang="0">
                  <a:pos x="66" y="47"/>
                </a:cxn>
                <a:cxn ang="0">
                  <a:pos x="0" y="47"/>
                </a:cxn>
                <a:cxn ang="0">
                  <a:pos x="0" y="30"/>
                </a:cxn>
                <a:cxn ang="0">
                  <a:pos x="88" y="30"/>
                </a:cxn>
                <a:cxn ang="0">
                  <a:pos x="113" y="29"/>
                </a:cxn>
                <a:cxn ang="0">
                  <a:pos x="138" y="27"/>
                </a:cxn>
                <a:cxn ang="0">
                  <a:pos x="157" y="25"/>
                </a:cxn>
                <a:cxn ang="0">
                  <a:pos x="174" y="19"/>
                </a:cxn>
                <a:cxn ang="0">
                  <a:pos x="188" y="11"/>
                </a:cxn>
                <a:cxn ang="0">
                  <a:pos x="198" y="0"/>
                </a:cxn>
              </a:cxnLst>
              <a:rect l="0" t="0" r="r" b="b"/>
              <a:pathLst>
                <a:path w="264" h="703">
                  <a:moveTo>
                    <a:pt x="198" y="0"/>
                  </a:moveTo>
                  <a:lnTo>
                    <a:pt x="198" y="686"/>
                  </a:lnTo>
                  <a:lnTo>
                    <a:pt x="264" y="686"/>
                  </a:lnTo>
                  <a:lnTo>
                    <a:pt x="264" y="703"/>
                  </a:lnTo>
                  <a:lnTo>
                    <a:pt x="0" y="703"/>
                  </a:lnTo>
                  <a:lnTo>
                    <a:pt x="0" y="686"/>
                  </a:lnTo>
                  <a:lnTo>
                    <a:pt x="66" y="686"/>
                  </a:lnTo>
                  <a:lnTo>
                    <a:pt x="66" y="47"/>
                  </a:lnTo>
                  <a:lnTo>
                    <a:pt x="0" y="47"/>
                  </a:lnTo>
                  <a:lnTo>
                    <a:pt x="0" y="30"/>
                  </a:lnTo>
                  <a:lnTo>
                    <a:pt x="88" y="30"/>
                  </a:lnTo>
                  <a:lnTo>
                    <a:pt x="113" y="29"/>
                  </a:lnTo>
                  <a:lnTo>
                    <a:pt x="138" y="27"/>
                  </a:lnTo>
                  <a:lnTo>
                    <a:pt x="157" y="25"/>
                  </a:lnTo>
                  <a:lnTo>
                    <a:pt x="174" y="19"/>
                  </a:lnTo>
                  <a:lnTo>
                    <a:pt x="188" y="11"/>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noEditPoints="1"/>
            </p:cNvSpPr>
            <p:nvPr/>
          </p:nvSpPr>
          <p:spPr bwMode="auto">
            <a:xfrm>
              <a:off x="676" y="3819"/>
              <a:ext cx="152" cy="148"/>
            </a:xfrm>
            <a:custGeom>
              <a:avLst/>
              <a:gdLst/>
              <a:ahLst/>
              <a:cxnLst>
                <a:cxn ang="0">
                  <a:pos x="209" y="20"/>
                </a:cxn>
                <a:cxn ang="0">
                  <a:pos x="177" y="35"/>
                </a:cxn>
                <a:cxn ang="0">
                  <a:pos x="156" y="68"/>
                </a:cxn>
                <a:cxn ang="0">
                  <a:pos x="149" y="119"/>
                </a:cxn>
                <a:cxn ang="0">
                  <a:pos x="152" y="353"/>
                </a:cxn>
                <a:cxn ang="0">
                  <a:pos x="165" y="395"/>
                </a:cxn>
                <a:cxn ang="0">
                  <a:pos x="192" y="419"/>
                </a:cxn>
                <a:cxn ang="0">
                  <a:pos x="229" y="427"/>
                </a:cxn>
                <a:cxn ang="0">
                  <a:pos x="265" y="419"/>
                </a:cxn>
                <a:cxn ang="0">
                  <a:pos x="291" y="395"/>
                </a:cxn>
                <a:cxn ang="0">
                  <a:pos x="306" y="353"/>
                </a:cxn>
                <a:cxn ang="0">
                  <a:pos x="307" y="119"/>
                </a:cxn>
                <a:cxn ang="0">
                  <a:pos x="299" y="68"/>
                </a:cxn>
                <a:cxn ang="0">
                  <a:pos x="280" y="35"/>
                </a:cxn>
                <a:cxn ang="0">
                  <a:pos x="248" y="20"/>
                </a:cxn>
                <a:cxn ang="0">
                  <a:pos x="229" y="0"/>
                </a:cxn>
                <a:cxn ang="0">
                  <a:pos x="301" y="11"/>
                </a:cxn>
                <a:cxn ang="0">
                  <a:pos x="363" y="41"/>
                </a:cxn>
                <a:cxn ang="0">
                  <a:pos x="412" y="87"/>
                </a:cxn>
                <a:cxn ang="0">
                  <a:pos x="445" y="149"/>
                </a:cxn>
                <a:cxn ang="0">
                  <a:pos x="456" y="223"/>
                </a:cxn>
                <a:cxn ang="0">
                  <a:pos x="445" y="296"/>
                </a:cxn>
                <a:cxn ang="0">
                  <a:pos x="412" y="357"/>
                </a:cxn>
                <a:cxn ang="0">
                  <a:pos x="363" y="404"/>
                </a:cxn>
                <a:cxn ang="0">
                  <a:pos x="301" y="433"/>
                </a:cxn>
                <a:cxn ang="0">
                  <a:pos x="229" y="444"/>
                </a:cxn>
                <a:cxn ang="0">
                  <a:pos x="156" y="433"/>
                </a:cxn>
                <a:cxn ang="0">
                  <a:pos x="93" y="404"/>
                </a:cxn>
                <a:cxn ang="0">
                  <a:pos x="44" y="357"/>
                </a:cxn>
                <a:cxn ang="0">
                  <a:pos x="11" y="296"/>
                </a:cxn>
                <a:cxn ang="0">
                  <a:pos x="0" y="223"/>
                </a:cxn>
                <a:cxn ang="0">
                  <a:pos x="11" y="149"/>
                </a:cxn>
                <a:cxn ang="0">
                  <a:pos x="44" y="87"/>
                </a:cxn>
                <a:cxn ang="0">
                  <a:pos x="93" y="41"/>
                </a:cxn>
                <a:cxn ang="0">
                  <a:pos x="156" y="11"/>
                </a:cxn>
                <a:cxn ang="0">
                  <a:pos x="229" y="0"/>
                </a:cxn>
              </a:cxnLst>
              <a:rect l="0" t="0" r="r" b="b"/>
              <a:pathLst>
                <a:path w="456" h="444">
                  <a:moveTo>
                    <a:pt x="229" y="18"/>
                  </a:moveTo>
                  <a:lnTo>
                    <a:pt x="209" y="20"/>
                  </a:lnTo>
                  <a:lnTo>
                    <a:pt x="192" y="25"/>
                  </a:lnTo>
                  <a:lnTo>
                    <a:pt x="177" y="35"/>
                  </a:lnTo>
                  <a:lnTo>
                    <a:pt x="165" y="49"/>
                  </a:lnTo>
                  <a:lnTo>
                    <a:pt x="156" y="68"/>
                  </a:lnTo>
                  <a:lnTo>
                    <a:pt x="152" y="91"/>
                  </a:lnTo>
                  <a:lnTo>
                    <a:pt x="149" y="119"/>
                  </a:lnTo>
                  <a:lnTo>
                    <a:pt x="149" y="325"/>
                  </a:lnTo>
                  <a:lnTo>
                    <a:pt x="152" y="353"/>
                  </a:lnTo>
                  <a:lnTo>
                    <a:pt x="156" y="377"/>
                  </a:lnTo>
                  <a:lnTo>
                    <a:pt x="165" y="395"/>
                  </a:lnTo>
                  <a:lnTo>
                    <a:pt x="177" y="410"/>
                  </a:lnTo>
                  <a:lnTo>
                    <a:pt x="192" y="419"/>
                  </a:lnTo>
                  <a:lnTo>
                    <a:pt x="209" y="424"/>
                  </a:lnTo>
                  <a:lnTo>
                    <a:pt x="229" y="427"/>
                  </a:lnTo>
                  <a:lnTo>
                    <a:pt x="248" y="424"/>
                  </a:lnTo>
                  <a:lnTo>
                    <a:pt x="265" y="419"/>
                  </a:lnTo>
                  <a:lnTo>
                    <a:pt x="280" y="410"/>
                  </a:lnTo>
                  <a:lnTo>
                    <a:pt x="291" y="395"/>
                  </a:lnTo>
                  <a:lnTo>
                    <a:pt x="299" y="377"/>
                  </a:lnTo>
                  <a:lnTo>
                    <a:pt x="306" y="353"/>
                  </a:lnTo>
                  <a:lnTo>
                    <a:pt x="307" y="325"/>
                  </a:lnTo>
                  <a:lnTo>
                    <a:pt x="307" y="119"/>
                  </a:lnTo>
                  <a:lnTo>
                    <a:pt x="306" y="91"/>
                  </a:lnTo>
                  <a:lnTo>
                    <a:pt x="299" y="68"/>
                  </a:lnTo>
                  <a:lnTo>
                    <a:pt x="291" y="49"/>
                  </a:lnTo>
                  <a:lnTo>
                    <a:pt x="280" y="35"/>
                  </a:lnTo>
                  <a:lnTo>
                    <a:pt x="265" y="25"/>
                  </a:lnTo>
                  <a:lnTo>
                    <a:pt x="248" y="20"/>
                  </a:lnTo>
                  <a:lnTo>
                    <a:pt x="229" y="18"/>
                  </a:lnTo>
                  <a:close/>
                  <a:moveTo>
                    <a:pt x="229" y="0"/>
                  </a:moveTo>
                  <a:lnTo>
                    <a:pt x="265" y="3"/>
                  </a:lnTo>
                  <a:lnTo>
                    <a:pt x="301" y="11"/>
                  </a:lnTo>
                  <a:lnTo>
                    <a:pt x="334" y="24"/>
                  </a:lnTo>
                  <a:lnTo>
                    <a:pt x="363" y="41"/>
                  </a:lnTo>
                  <a:lnTo>
                    <a:pt x="390" y="62"/>
                  </a:lnTo>
                  <a:lnTo>
                    <a:pt x="412" y="87"/>
                  </a:lnTo>
                  <a:lnTo>
                    <a:pt x="430" y="116"/>
                  </a:lnTo>
                  <a:lnTo>
                    <a:pt x="445" y="149"/>
                  </a:lnTo>
                  <a:lnTo>
                    <a:pt x="453" y="185"/>
                  </a:lnTo>
                  <a:lnTo>
                    <a:pt x="456" y="223"/>
                  </a:lnTo>
                  <a:lnTo>
                    <a:pt x="453" y="261"/>
                  </a:lnTo>
                  <a:lnTo>
                    <a:pt x="445" y="296"/>
                  </a:lnTo>
                  <a:lnTo>
                    <a:pt x="430" y="328"/>
                  </a:lnTo>
                  <a:lnTo>
                    <a:pt x="412" y="357"/>
                  </a:lnTo>
                  <a:lnTo>
                    <a:pt x="390" y="383"/>
                  </a:lnTo>
                  <a:lnTo>
                    <a:pt x="363" y="404"/>
                  </a:lnTo>
                  <a:lnTo>
                    <a:pt x="334" y="421"/>
                  </a:lnTo>
                  <a:lnTo>
                    <a:pt x="301" y="433"/>
                  </a:lnTo>
                  <a:lnTo>
                    <a:pt x="265" y="441"/>
                  </a:lnTo>
                  <a:lnTo>
                    <a:pt x="229" y="444"/>
                  </a:lnTo>
                  <a:lnTo>
                    <a:pt x="191" y="441"/>
                  </a:lnTo>
                  <a:lnTo>
                    <a:pt x="156" y="433"/>
                  </a:lnTo>
                  <a:lnTo>
                    <a:pt x="123" y="421"/>
                  </a:lnTo>
                  <a:lnTo>
                    <a:pt x="93" y="404"/>
                  </a:lnTo>
                  <a:lnTo>
                    <a:pt x="66" y="383"/>
                  </a:lnTo>
                  <a:lnTo>
                    <a:pt x="44" y="357"/>
                  </a:lnTo>
                  <a:lnTo>
                    <a:pt x="26" y="328"/>
                  </a:lnTo>
                  <a:lnTo>
                    <a:pt x="11" y="296"/>
                  </a:lnTo>
                  <a:lnTo>
                    <a:pt x="3" y="261"/>
                  </a:lnTo>
                  <a:lnTo>
                    <a:pt x="0" y="223"/>
                  </a:lnTo>
                  <a:lnTo>
                    <a:pt x="3" y="185"/>
                  </a:lnTo>
                  <a:lnTo>
                    <a:pt x="11" y="149"/>
                  </a:lnTo>
                  <a:lnTo>
                    <a:pt x="26" y="116"/>
                  </a:lnTo>
                  <a:lnTo>
                    <a:pt x="44" y="87"/>
                  </a:lnTo>
                  <a:lnTo>
                    <a:pt x="66" y="62"/>
                  </a:lnTo>
                  <a:lnTo>
                    <a:pt x="93" y="41"/>
                  </a:lnTo>
                  <a:lnTo>
                    <a:pt x="123" y="24"/>
                  </a:lnTo>
                  <a:lnTo>
                    <a:pt x="156" y="11"/>
                  </a:lnTo>
                  <a:lnTo>
                    <a:pt x="191" y="3"/>
                  </a:lnTo>
                  <a:lnTo>
                    <a:pt x="22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827" y="3815"/>
              <a:ext cx="185" cy="148"/>
            </a:xfrm>
            <a:custGeom>
              <a:avLst/>
              <a:gdLst/>
              <a:ahLst/>
              <a:cxnLst>
                <a:cxn ang="0">
                  <a:pos x="198" y="0"/>
                </a:cxn>
                <a:cxn ang="0">
                  <a:pos x="198" y="103"/>
                </a:cxn>
                <a:cxn ang="0">
                  <a:pos x="201" y="103"/>
                </a:cxn>
                <a:cxn ang="0">
                  <a:pos x="214" y="79"/>
                </a:cxn>
                <a:cxn ang="0">
                  <a:pos x="231" y="60"/>
                </a:cxn>
                <a:cxn ang="0">
                  <a:pos x="252" y="44"/>
                </a:cxn>
                <a:cxn ang="0">
                  <a:pos x="275" y="31"/>
                </a:cxn>
                <a:cxn ang="0">
                  <a:pos x="300" y="21"/>
                </a:cxn>
                <a:cxn ang="0">
                  <a:pos x="326" y="16"/>
                </a:cxn>
                <a:cxn ang="0">
                  <a:pos x="353" y="13"/>
                </a:cxn>
                <a:cxn ang="0">
                  <a:pos x="385" y="16"/>
                </a:cxn>
                <a:cxn ang="0">
                  <a:pos x="413" y="22"/>
                </a:cxn>
                <a:cxn ang="0">
                  <a:pos x="436" y="33"/>
                </a:cxn>
                <a:cxn ang="0">
                  <a:pos x="456" y="49"/>
                </a:cxn>
                <a:cxn ang="0">
                  <a:pos x="471" y="70"/>
                </a:cxn>
                <a:cxn ang="0">
                  <a:pos x="480" y="95"/>
                </a:cxn>
                <a:cxn ang="0">
                  <a:pos x="486" y="126"/>
                </a:cxn>
                <a:cxn ang="0">
                  <a:pos x="489" y="161"/>
                </a:cxn>
                <a:cxn ang="0">
                  <a:pos x="489" y="429"/>
                </a:cxn>
                <a:cxn ang="0">
                  <a:pos x="555" y="429"/>
                </a:cxn>
                <a:cxn ang="0">
                  <a:pos x="555" y="446"/>
                </a:cxn>
                <a:cxn ang="0">
                  <a:pos x="302" y="446"/>
                </a:cxn>
                <a:cxn ang="0">
                  <a:pos x="302" y="429"/>
                </a:cxn>
                <a:cxn ang="0">
                  <a:pos x="356" y="429"/>
                </a:cxn>
                <a:cxn ang="0">
                  <a:pos x="356" y="126"/>
                </a:cxn>
                <a:cxn ang="0">
                  <a:pos x="354" y="104"/>
                </a:cxn>
                <a:cxn ang="0">
                  <a:pos x="351" y="86"/>
                </a:cxn>
                <a:cxn ang="0">
                  <a:pos x="346" y="72"/>
                </a:cxn>
                <a:cxn ang="0">
                  <a:pos x="339" y="62"/>
                </a:cxn>
                <a:cxn ang="0">
                  <a:pos x="330" y="55"/>
                </a:cxn>
                <a:cxn ang="0">
                  <a:pos x="320" y="50"/>
                </a:cxn>
                <a:cxn ang="0">
                  <a:pos x="311" y="49"/>
                </a:cxn>
                <a:cxn ang="0">
                  <a:pos x="300" y="48"/>
                </a:cxn>
                <a:cxn ang="0">
                  <a:pos x="278" y="51"/>
                </a:cxn>
                <a:cxn ang="0">
                  <a:pos x="256" y="62"/>
                </a:cxn>
                <a:cxn ang="0">
                  <a:pos x="237" y="79"/>
                </a:cxn>
                <a:cxn ang="0">
                  <a:pos x="221" y="99"/>
                </a:cxn>
                <a:cxn ang="0">
                  <a:pos x="209" y="121"/>
                </a:cxn>
                <a:cxn ang="0">
                  <a:pos x="201" y="144"/>
                </a:cxn>
                <a:cxn ang="0">
                  <a:pos x="198" y="166"/>
                </a:cxn>
                <a:cxn ang="0">
                  <a:pos x="198" y="429"/>
                </a:cxn>
                <a:cxn ang="0">
                  <a:pos x="254" y="429"/>
                </a:cxn>
                <a:cxn ang="0">
                  <a:pos x="254" y="446"/>
                </a:cxn>
                <a:cxn ang="0">
                  <a:pos x="0" y="446"/>
                </a:cxn>
                <a:cxn ang="0">
                  <a:pos x="0" y="429"/>
                </a:cxn>
                <a:cxn ang="0">
                  <a:pos x="66" y="429"/>
                </a:cxn>
                <a:cxn ang="0">
                  <a:pos x="66" y="42"/>
                </a:cxn>
                <a:cxn ang="0">
                  <a:pos x="0" y="42"/>
                </a:cxn>
                <a:cxn ang="0">
                  <a:pos x="0" y="24"/>
                </a:cxn>
                <a:cxn ang="0">
                  <a:pos x="108" y="24"/>
                </a:cxn>
                <a:cxn ang="0">
                  <a:pos x="152" y="20"/>
                </a:cxn>
                <a:cxn ang="0">
                  <a:pos x="171" y="16"/>
                </a:cxn>
                <a:cxn ang="0">
                  <a:pos x="187" y="9"/>
                </a:cxn>
                <a:cxn ang="0">
                  <a:pos x="198" y="0"/>
                </a:cxn>
              </a:cxnLst>
              <a:rect l="0" t="0" r="r" b="b"/>
              <a:pathLst>
                <a:path w="555" h="446">
                  <a:moveTo>
                    <a:pt x="198" y="0"/>
                  </a:moveTo>
                  <a:lnTo>
                    <a:pt x="198" y="103"/>
                  </a:lnTo>
                  <a:lnTo>
                    <a:pt x="201" y="103"/>
                  </a:lnTo>
                  <a:lnTo>
                    <a:pt x="214" y="79"/>
                  </a:lnTo>
                  <a:lnTo>
                    <a:pt x="231" y="60"/>
                  </a:lnTo>
                  <a:lnTo>
                    <a:pt x="252" y="44"/>
                  </a:lnTo>
                  <a:lnTo>
                    <a:pt x="275" y="31"/>
                  </a:lnTo>
                  <a:lnTo>
                    <a:pt x="300" y="21"/>
                  </a:lnTo>
                  <a:lnTo>
                    <a:pt x="326" y="16"/>
                  </a:lnTo>
                  <a:lnTo>
                    <a:pt x="353" y="13"/>
                  </a:lnTo>
                  <a:lnTo>
                    <a:pt x="385" y="16"/>
                  </a:lnTo>
                  <a:lnTo>
                    <a:pt x="413" y="22"/>
                  </a:lnTo>
                  <a:lnTo>
                    <a:pt x="436" y="33"/>
                  </a:lnTo>
                  <a:lnTo>
                    <a:pt x="456" y="49"/>
                  </a:lnTo>
                  <a:lnTo>
                    <a:pt x="471" y="70"/>
                  </a:lnTo>
                  <a:lnTo>
                    <a:pt x="480" y="95"/>
                  </a:lnTo>
                  <a:lnTo>
                    <a:pt x="486" y="126"/>
                  </a:lnTo>
                  <a:lnTo>
                    <a:pt x="489" y="161"/>
                  </a:lnTo>
                  <a:lnTo>
                    <a:pt x="489" y="429"/>
                  </a:lnTo>
                  <a:lnTo>
                    <a:pt x="555" y="429"/>
                  </a:lnTo>
                  <a:lnTo>
                    <a:pt x="555" y="446"/>
                  </a:lnTo>
                  <a:lnTo>
                    <a:pt x="302" y="446"/>
                  </a:lnTo>
                  <a:lnTo>
                    <a:pt x="302" y="429"/>
                  </a:lnTo>
                  <a:lnTo>
                    <a:pt x="356" y="429"/>
                  </a:lnTo>
                  <a:lnTo>
                    <a:pt x="356" y="126"/>
                  </a:lnTo>
                  <a:lnTo>
                    <a:pt x="354" y="104"/>
                  </a:lnTo>
                  <a:lnTo>
                    <a:pt x="351" y="86"/>
                  </a:lnTo>
                  <a:lnTo>
                    <a:pt x="346" y="72"/>
                  </a:lnTo>
                  <a:lnTo>
                    <a:pt x="339" y="62"/>
                  </a:lnTo>
                  <a:lnTo>
                    <a:pt x="330" y="55"/>
                  </a:lnTo>
                  <a:lnTo>
                    <a:pt x="320" y="50"/>
                  </a:lnTo>
                  <a:lnTo>
                    <a:pt x="311" y="49"/>
                  </a:lnTo>
                  <a:lnTo>
                    <a:pt x="300" y="48"/>
                  </a:lnTo>
                  <a:lnTo>
                    <a:pt x="278" y="51"/>
                  </a:lnTo>
                  <a:lnTo>
                    <a:pt x="256" y="62"/>
                  </a:lnTo>
                  <a:lnTo>
                    <a:pt x="237" y="79"/>
                  </a:lnTo>
                  <a:lnTo>
                    <a:pt x="221" y="99"/>
                  </a:lnTo>
                  <a:lnTo>
                    <a:pt x="209" y="121"/>
                  </a:lnTo>
                  <a:lnTo>
                    <a:pt x="201" y="144"/>
                  </a:lnTo>
                  <a:lnTo>
                    <a:pt x="198" y="166"/>
                  </a:lnTo>
                  <a:lnTo>
                    <a:pt x="198" y="429"/>
                  </a:lnTo>
                  <a:lnTo>
                    <a:pt x="254" y="429"/>
                  </a:lnTo>
                  <a:lnTo>
                    <a:pt x="254" y="446"/>
                  </a:lnTo>
                  <a:lnTo>
                    <a:pt x="0" y="446"/>
                  </a:lnTo>
                  <a:lnTo>
                    <a:pt x="0" y="429"/>
                  </a:lnTo>
                  <a:lnTo>
                    <a:pt x="66" y="429"/>
                  </a:lnTo>
                  <a:lnTo>
                    <a:pt x="66" y="42"/>
                  </a:lnTo>
                  <a:lnTo>
                    <a:pt x="0" y="42"/>
                  </a:lnTo>
                  <a:lnTo>
                    <a:pt x="0" y="24"/>
                  </a:lnTo>
                  <a:lnTo>
                    <a:pt x="108" y="24"/>
                  </a:lnTo>
                  <a:lnTo>
                    <a:pt x="152" y="20"/>
                  </a:lnTo>
                  <a:lnTo>
                    <a:pt x="171" y="16"/>
                  </a:lnTo>
                  <a:lnTo>
                    <a:pt x="187" y="9"/>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97" y="4013"/>
              <a:ext cx="220" cy="230"/>
            </a:xfrm>
            <a:custGeom>
              <a:avLst/>
              <a:gdLst/>
              <a:ahLst/>
              <a:cxnLst>
                <a:cxn ang="0">
                  <a:pos x="301" y="0"/>
                </a:cxn>
                <a:cxn ang="0">
                  <a:pos x="224" y="17"/>
                </a:cxn>
                <a:cxn ang="0">
                  <a:pos x="226" y="497"/>
                </a:cxn>
                <a:cxn ang="0">
                  <a:pos x="236" y="549"/>
                </a:cxn>
                <a:cxn ang="0">
                  <a:pos x="256" y="593"/>
                </a:cxn>
                <a:cxn ang="0">
                  <a:pos x="286" y="626"/>
                </a:cxn>
                <a:cxn ang="0">
                  <a:pos x="330" y="648"/>
                </a:cxn>
                <a:cxn ang="0">
                  <a:pos x="391" y="655"/>
                </a:cxn>
                <a:cxn ang="0">
                  <a:pos x="445" y="648"/>
                </a:cxn>
                <a:cxn ang="0">
                  <a:pos x="492" y="624"/>
                </a:cxn>
                <a:cxn ang="0">
                  <a:pos x="529" y="585"/>
                </a:cxn>
                <a:cxn ang="0">
                  <a:pos x="554" y="532"/>
                </a:cxn>
                <a:cxn ang="0">
                  <a:pos x="562" y="462"/>
                </a:cxn>
                <a:cxn ang="0">
                  <a:pos x="561" y="76"/>
                </a:cxn>
                <a:cxn ang="0">
                  <a:pos x="553" y="43"/>
                </a:cxn>
                <a:cxn ang="0">
                  <a:pos x="533" y="23"/>
                </a:cxn>
                <a:cxn ang="0">
                  <a:pos x="499" y="17"/>
                </a:cxn>
                <a:cxn ang="0">
                  <a:pos x="471" y="0"/>
                </a:cxn>
                <a:cxn ang="0">
                  <a:pos x="660" y="17"/>
                </a:cxn>
                <a:cxn ang="0">
                  <a:pos x="620" y="20"/>
                </a:cxn>
                <a:cxn ang="0">
                  <a:pos x="598" y="37"/>
                </a:cxn>
                <a:cxn ang="0">
                  <a:pos x="587" y="72"/>
                </a:cxn>
                <a:cxn ang="0">
                  <a:pos x="586" y="456"/>
                </a:cxn>
                <a:cxn ang="0">
                  <a:pos x="578" y="528"/>
                </a:cxn>
                <a:cxn ang="0">
                  <a:pos x="554" y="588"/>
                </a:cxn>
                <a:cxn ang="0">
                  <a:pos x="514" y="635"/>
                </a:cxn>
                <a:cxn ang="0">
                  <a:pos x="455" y="670"/>
                </a:cxn>
                <a:cxn ang="0">
                  <a:pos x="378" y="687"/>
                </a:cxn>
                <a:cxn ang="0">
                  <a:pos x="288" y="687"/>
                </a:cxn>
                <a:cxn ang="0">
                  <a:pos x="208" y="666"/>
                </a:cxn>
                <a:cxn ang="0">
                  <a:pos x="146" y="626"/>
                </a:cxn>
                <a:cxn ang="0">
                  <a:pos x="102" y="567"/>
                </a:cxn>
                <a:cxn ang="0">
                  <a:pos x="77" y="494"/>
                </a:cxn>
                <a:cxn ang="0">
                  <a:pos x="75" y="17"/>
                </a:cxn>
                <a:cxn ang="0">
                  <a:pos x="0" y="0"/>
                </a:cxn>
              </a:cxnLst>
              <a:rect l="0" t="0" r="r" b="b"/>
              <a:pathLst>
                <a:path w="660" h="689">
                  <a:moveTo>
                    <a:pt x="0" y="0"/>
                  </a:moveTo>
                  <a:lnTo>
                    <a:pt x="301" y="0"/>
                  </a:lnTo>
                  <a:lnTo>
                    <a:pt x="301" y="17"/>
                  </a:lnTo>
                  <a:lnTo>
                    <a:pt x="224" y="17"/>
                  </a:lnTo>
                  <a:lnTo>
                    <a:pt x="224" y="439"/>
                  </a:lnTo>
                  <a:lnTo>
                    <a:pt x="226" y="497"/>
                  </a:lnTo>
                  <a:lnTo>
                    <a:pt x="230" y="524"/>
                  </a:lnTo>
                  <a:lnTo>
                    <a:pt x="236" y="549"/>
                  </a:lnTo>
                  <a:lnTo>
                    <a:pt x="245" y="572"/>
                  </a:lnTo>
                  <a:lnTo>
                    <a:pt x="256" y="593"/>
                  </a:lnTo>
                  <a:lnTo>
                    <a:pt x="269" y="611"/>
                  </a:lnTo>
                  <a:lnTo>
                    <a:pt x="286" y="626"/>
                  </a:lnTo>
                  <a:lnTo>
                    <a:pt x="306" y="638"/>
                  </a:lnTo>
                  <a:lnTo>
                    <a:pt x="330" y="648"/>
                  </a:lnTo>
                  <a:lnTo>
                    <a:pt x="358" y="652"/>
                  </a:lnTo>
                  <a:lnTo>
                    <a:pt x="391" y="655"/>
                  </a:lnTo>
                  <a:lnTo>
                    <a:pt x="418" y="652"/>
                  </a:lnTo>
                  <a:lnTo>
                    <a:pt x="445" y="648"/>
                  </a:lnTo>
                  <a:lnTo>
                    <a:pt x="470" y="638"/>
                  </a:lnTo>
                  <a:lnTo>
                    <a:pt x="492" y="624"/>
                  </a:lnTo>
                  <a:lnTo>
                    <a:pt x="511" y="607"/>
                  </a:lnTo>
                  <a:lnTo>
                    <a:pt x="529" y="585"/>
                  </a:lnTo>
                  <a:lnTo>
                    <a:pt x="543" y="561"/>
                  </a:lnTo>
                  <a:lnTo>
                    <a:pt x="554" y="532"/>
                  </a:lnTo>
                  <a:lnTo>
                    <a:pt x="560" y="499"/>
                  </a:lnTo>
                  <a:lnTo>
                    <a:pt x="562" y="462"/>
                  </a:lnTo>
                  <a:lnTo>
                    <a:pt x="562" y="98"/>
                  </a:lnTo>
                  <a:lnTo>
                    <a:pt x="561" y="76"/>
                  </a:lnTo>
                  <a:lnTo>
                    <a:pt x="559" y="58"/>
                  </a:lnTo>
                  <a:lnTo>
                    <a:pt x="553" y="43"/>
                  </a:lnTo>
                  <a:lnTo>
                    <a:pt x="544" y="31"/>
                  </a:lnTo>
                  <a:lnTo>
                    <a:pt x="533" y="23"/>
                  </a:lnTo>
                  <a:lnTo>
                    <a:pt x="517" y="18"/>
                  </a:lnTo>
                  <a:lnTo>
                    <a:pt x="499" y="17"/>
                  </a:lnTo>
                  <a:lnTo>
                    <a:pt x="471" y="17"/>
                  </a:lnTo>
                  <a:lnTo>
                    <a:pt x="471" y="0"/>
                  </a:lnTo>
                  <a:lnTo>
                    <a:pt x="660" y="0"/>
                  </a:lnTo>
                  <a:lnTo>
                    <a:pt x="660" y="17"/>
                  </a:lnTo>
                  <a:lnTo>
                    <a:pt x="636" y="17"/>
                  </a:lnTo>
                  <a:lnTo>
                    <a:pt x="620" y="20"/>
                  </a:lnTo>
                  <a:lnTo>
                    <a:pt x="608" y="26"/>
                  </a:lnTo>
                  <a:lnTo>
                    <a:pt x="598" y="37"/>
                  </a:lnTo>
                  <a:lnTo>
                    <a:pt x="591" y="51"/>
                  </a:lnTo>
                  <a:lnTo>
                    <a:pt x="587" y="72"/>
                  </a:lnTo>
                  <a:lnTo>
                    <a:pt x="586" y="98"/>
                  </a:lnTo>
                  <a:lnTo>
                    <a:pt x="586" y="456"/>
                  </a:lnTo>
                  <a:lnTo>
                    <a:pt x="583" y="492"/>
                  </a:lnTo>
                  <a:lnTo>
                    <a:pt x="578" y="528"/>
                  </a:lnTo>
                  <a:lnTo>
                    <a:pt x="569" y="560"/>
                  </a:lnTo>
                  <a:lnTo>
                    <a:pt x="554" y="588"/>
                  </a:lnTo>
                  <a:lnTo>
                    <a:pt x="536" y="613"/>
                  </a:lnTo>
                  <a:lnTo>
                    <a:pt x="514" y="635"/>
                  </a:lnTo>
                  <a:lnTo>
                    <a:pt x="487" y="655"/>
                  </a:lnTo>
                  <a:lnTo>
                    <a:pt x="455" y="670"/>
                  </a:lnTo>
                  <a:lnTo>
                    <a:pt x="420" y="681"/>
                  </a:lnTo>
                  <a:lnTo>
                    <a:pt x="378" y="687"/>
                  </a:lnTo>
                  <a:lnTo>
                    <a:pt x="333" y="689"/>
                  </a:lnTo>
                  <a:lnTo>
                    <a:pt x="288" y="687"/>
                  </a:lnTo>
                  <a:lnTo>
                    <a:pt x="246" y="678"/>
                  </a:lnTo>
                  <a:lnTo>
                    <a:pt x="208" y="666"/>
                  </a:lnTo>
                  <a:lnTo>
                    <a:pt x="175" y="648"/>
                  </a:lnTo>
                  <a:lnTo>
                    <a:pt x="146" y="626"/>
                  </a:lnTo>
                  <a:lnTo>
                    <a:pt x="121" y="599"/>
                  </a:lnTo>
                  <a:lnTo>
                    <a:pt x="102" y="567"/>
                  </a:lnTo>
                  <a:lnTo>
                    <a:pt x="87" y="533"/>
                  </a:lnTo>
                  <a:lnTo>
                    <a:pt x="77" y="494"/>
                  </a:lnTo>
                  <a:lnTo>
                    <a:pt x="75" y="451"/>
                  </a:lnTo>
                  <a:lnTo>
                    <a:pt x="75" y="17"/>
                  </a:lnTo>
                  <a:lnTo>
                    <a:pt x="0" y="1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04" y="4089"/>
              <a:ext cx="185" cy="149"/>
            </a:xfrm>
            <a:custGeom>
              <a:avLst/>
              <a:gdLst/>
              <a:ahLst/>
              <a:cxnLst>
                <a:cxn ang="0">
                  <a:pos x="198" y="0"/>
                </a:cxn>
                <a:cxn ang="0">
                  <a:pos x="198" y="103"/>
                </a:cxn>
                <a:cxn ang="0">
                  <a:pos x="201" y="103"/>
                </a:cxn>
                <a:cxn ang="0">
                  <a:pos x="214" y="81"/>
                </a:cxn>
                <a:cxn ang="0">
                  <a:pos x="231" y="61"/>
                </a:cxn>
                <a:cxn ang="0">
                  <a:pos x="252" y="44"/>
                </a:cxn>
                <a:cxn ang="0">
                  <a:pos x="275" y="32"/>
                </a:cxn>
                <a:cxn ang="0">
                  <a:pos x="300" y="22"/>
                </a:cxn>
                <a:cxn ang="0">
                  <a:pos x="327" y="16"/>
                </a:cxn>
                <a:cxn ang="0">
                  <a:pos x="353" y="14"/>
                </a:cxn>
                <a:cxn ang="0">
                  <a:pos x="385" y="16"/>
                </a:cxn>
                <a:cxn ang="0">
                  <a:pos x="413" y="22"/>
                </a:cxn>
                <a:cxn ang="0">
                  <a:pos x="437" y="33"/>
                </a:cxn>
                <a:cxn ang="0">
                  <a:pos x="456" y="49"/>
                </a:cxn>
                <a:cxn ang="0">
                  <a:pos x="471" y="70"/>
                </a:cxn>
                <a:cxn ang="0">
                  <a:pos x="481" y="96"/>
                </a:cxn>
                <a:cxn ang="0">
                  <a:pos x="487" y="126"/>
                </a:cxn>
                <a:cxn ang="0">
                  <a:pos x="489" y="163"/>
                </a:cxn>
                <a:cxn ang="0">
                  <a:pos x="489" y="429"/>
                </a:cxn>
                <a:cxn ang="0">
                  <a:pos x="555" y="429"/>
                </a:cxn>
                <a:cxn ang="0">
                  <a:pos x="555" y="446"/>
                </a:cxn>
                <a:cxn ang="0">
                  <a:pos x="302" y="446"/>
                </a:cxn>
                <a:cxn ang="0">
                  <a:pos x="302" y="429"/>
                </a:cxn>
                <a:cxn ang="0">
                  <a:pos x="357" y="429"/>
                </a:cxn>
                <a:cxn ang="0">
                  <a:pos x="357" y="127"/>
                </a:cxn>
                <a:cxn ang="0">
                  <a:pos x="356" y="104"/>
                </a:cxn>
                <a:cxn ang="0">
                  <a:pos x="352" y="87"/>
                </a:cxn>
                <a:cxn ang="0">
                  <a:pos x="346" y="74"/>
                </a:cxn>
                <a:cxn ang="0">
                  <a:pos x="339" y="63"/>
                </a:cxn>
                <a:cxn ang="0">
                  <a:pos x="330" y="57"/>
                </a:cxn>
                <a:cxn ang="0">
                  <a:pos x="320" y="52"/>
                </a:cxn>
                <a:cxn ang="0">
                  <a:pos x="311" y="49"/>
                </a:cxn>
                <a:cxn ang="0">
                  <a:pos x="301" y="49"/>
                </a:cxn>
                <a:cxn ang="0">
                  <a:pos x="278" y="53"/>
                </a:cxn>
                <a:cxn ang="0">
                  <a:pos x="257" y="64"/>
                </a:cxn>
                <a:cxn ang="0">
                  <a:pos x="237" y="81"/>
                </a:cxn>
                <a:cxn ang="0">
                  <a:pos x="221" y="101"/>
                </a:cxn>
                <a:cxn ang="0">
                  <a:pos x="209" y="123"/>
                </a:cxn>
                <a:cxn ang="0">
                  <a:pos x="201" y="146"/>
                </a:cxn>
                <a:cxn ang="0">
                  <a:pos x="198" y="168"/>
                </a:cxn>
                <a:cxn ang="0">
                  <a:pos x="198" y="429"/>
                </a:cxn>
                <a:cxn ang="0">
                  <a:pos x="256" y="429"/>
                </a:cxn>
                <a:cxn ang="0">
                  <a:pos x="256" y="446"/>
                </a:cxn>
                <a:cxn ang="0">
                  <a:pos x="0" y="446"/>
                </a:cxn>
                <a:cxn ang="0">
                  <a:pos x="0" y="429"/>
                </a:cxn>
                <a:cxn ang="0">
                  <a:pos x="66" y="429"/>
                </a:cxn>
                <a:cxn ang="0">
                  <a:pos x="66" y="43"/>
                </a:cxn>
                <a:cxn ang="0">
                  <a:pos x="0" y="43"/>
                </a:cxn>
                <a:cxn ang="0">
                  <a:pos x="0" y="26"/>
                </a:cxn>
                <a:cxn ang="0">
                  <a:pos x="108" y="26"/>
                </a:cxn>
                <a:cxn ang="0">
                  <a:pos x="152" y="21"/>
                </a:cxn>
                <a:cxn ang="0">
                  <a:pos x="171" y="16"/>
                </a:cxn>
                <a:cxn ang="0">
                  <a:pos x="187" y="10"/>
                </a:cxn>
                <a:cxn ang="0">
                  <a:pos x="198" y="0"/>
                </a:cxn>
              </a:cxnLst>
              <a:rect l="0" t="0" r="r" b="b"/>
              <a:pathLst>
                <a:path w="555" h="446">
                  <a:moveTo>
                    <a:pt x="198" y="0"/>
                  </a:moveTo>
                  <a:lnTo>
                    <a:pt x="198" y="103"/>
                  </a:lnTo>
                  <a:lnTo>
                    <a:pt x="201" y="103"/>
                  </a:lnTo>
                  <a:lnTo>
                    <a:pt x="214" y="81"/>
                  </a:lnTo>
                  <a:lnTo>
                    <a:pt x="231" y="61"/>
                  </a:lnTo>
                  <a:lnTo>
                    <a:pt x="252" y="44"/>
                  </a:lnTo>
                  <a:lnTo>
                    <a:pt x="275" y="32"/>
                  </a:lnTo>
                  <a:lnTo>
                    <a:pt x="300" y="22"/>
                  </a:lnTo>
                  <a:lnTo>
                    <a:pt x="327" y="16"/>
                  </a:lnTo>
                  <a:lnTo>
                    <a:pt x="353" y="14"/>
                  </a:lnTo>
                  <a:lnTo>
                    <a:pt x="385" y="16"/>
                  </a:lnTo>
                  <a:lnTo>
                    <a:pt x="413" y="22"/>
                  </a:lnTo>
                  <a:lnTo>
                    <a:pt x="437" y="33"/>
                  </a:lnTo>
                  <a:lnTo>
                    <a:pt x="456" y="49"/>
                  </a:lnTo>
                  <a:lnTo>
                    <a:pt x="471" y="70"/>
                  </a:lnTo>
                  <a:lnTo>
                    <a:pt x="481" y="96"/>
                  </a:lnTo>
                  <a:lnTo>
                    <a:pt x="487" y="126"/>
                  </a:lnTo>
                  <a:lnTo>
                    <a:pt x="489" y="163"/>
                  </a:lnTo>
                  <a:lnTo>
                    <a:pt x="489" y="429"/>
                  </a:lnTo>
                  <a:lnTo>
                    <a:pt x="555" y="429"/>
                  </a:lnTo>
                  <a:lnTo>
                    <a:pt x="555" y="446"/>
                  </a:lnTo>
                  <a:lnTo>
                    <a:pt x="302" y="446"/>
                  </a:lnTo>
                  <a:lnTo>
                    <a:pt x="302" y="429"/>
                  </a:lnTo>
                  <a:lnTo>
                    <a:pt x="357" y="429"/>
                  </a:lnTo>
                  <a:lnTo>
                    <a:pt x="357" y="127"/>
                  </a:lnTo>
                  <a:lnTo>
                    <a:pt x="356" y="104"/>
                  </a:lnTo>
                  <a:lnTo>
                    <a:pt x="352" y="87"/>
                  </a:lnTo>
                  <a:lnTo>
                    <a:pt x="346" y="74"/>
                  </a:lnTo>
                  <a:lnTo>
                    <a:pt x="339" y="63"/>
                  </a:lnTo>
                  <a:lnTo>
                    <a:pt x="330" y="57"/>
                  </a:lnTo>
                  <a:lnTo>
                    <a:pt x="320" y="52"/>
                  </a:lnTo>
                  <a:lnTo>
                    <a:pt x="311" y="49"/>
                  </a:lnTo>
                  <a:lnTo>
                    <a:pt x="301" y="49"/>
                  </a:lnTo>
                  <a:lnTo>
                    <a:pt x="278" y="53"/>
                  </a:lnTo>
                  <a:lnTo>
                    <a:pt x="257" y="64"/>
                  </a:lnTo>
                  <a:lnTo>
                    <a:pt x="237" y="81"/>
                  </a:lnTo>
                  <a:lnTo>
                    <a:pt x="221" y="101"/>
                  </a:lnTo>
                  <a:lnTo>
                    <a:pt x="209" y="123"/>
                  </a:lnTo>
                  <a:lnTo>
                    <a:pt x="201" y="146"/>
                  </a:lnTo>
                  <a:lnTo>
                    <a:pt x="198" y="168"/>
                  </a:lnTo>
                  <a:lnTo>
                    <a:pt x="198" y="429"/>
                  </a:lnTo>
                  <a:lnTo>
                    <a:pt x="256" y="429"/>
                  </a:lnTo>
                  <a:lnTo>
                    <a:pt x="256" y="446"/>
                  </a:lnTo>
                  <a:lnTo>
                    <a:pt x="0" y="446"/>
                  </a:lnTo>
                  <a:lnTo>
                    <a:pt x="0" y="429"/>
                  </a:lnTo>
                  <a:lnTo>
                    <a:pt x="66" y="429"/>
                  </a:lnTo>
                  <a:lnTo>
                    <a:pt x="66" y="43"/>
                  </a:lnTo>
                  <a:lnTo>
                    <a:pt x="0" y="43"/>
                  </a:lnTo>
                  <a:lnTo>
                    <a:pt x="0" y="26"/>
                  </a:lnTo>
                  <a:lnTo>
                    <a:pt x="108" y="26"/>
                  </a:lnTo>
                  <a:lnTo>
                    <a:pt x="152" y="21"/>
                  </a:lnTo>
                  <a:lnTo>
                    <a:pt x="171" y="16"/>
                  </a:lnTo>
                  <a:lnTo>
                    <a:pt x="187" y="10"/>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494" y="4089"/>
              <a:ext cx="88" cy="149"/>
            </a:xfrm>
            <a:custGeom>
              <a:avLst/>
              <a:gdLst/>
              <a:ahLst/>
              <a:cxnLst>
                <a:cxn ang="0">
                  <a:pos x="198" y="0"/>
                </a:cxn>
                <a:cxn ang="0">
                  <a:pos x="198" y="429"/>
                </a:cxn>
                <a:cxn ang="0">
                  <a:pos x="264" y="429"/>
                </a:cxn>
                <a:cxn ang="0">
                  <a:pos x="264" y="446"/>
                </a:cxn>
                <a:cxn ang="0">
                  <a:pos x="0" y="446"/>
                </a:cxn>
                <a:cxn ang="0">
                  <a:pos x="0" y="429"/>
                </a:cxn>
                <a:cxn ang="0">
                  <a:pos x="66" y="429"/>
                </a:cxn>
                <a:cxn ang="0">
                  <a:pos x="66" y="43"/>
                </a:cxn>
                <a:cxn ang="0">
                  <a:pos x="0" y="43"/>
                </a:cxn>
                <a:cxn ang="0">
                  <a:pos x="0" y="26"/>
                </a:cxn>
                <a:cxn ang="0">
                  <a:pos x="106" y="26"/>
                </a:cxn>
                <a:cxn ang="0">
                  <a:pos x="150" y="21"/>
                </a:cxn>
                <a:cxn ang="0">
                  <a:pos x="170" y="16"/>
                </a:cxn>
                <a:cxn ang="0">
                  <a:pos x="185" y="10"/>
                </a:cxn>
                <a:cxn ang="0">
                  <a:pos x="198" y="0"/>
                </a:cxn>
              </a:cxnLst>
              <a:rect l="0" t="0" r="r" b="b"/>
              <a:pathLst>
                <a:path w="264" h="446">
                  <a:moveTo>
                    <a:pt x="198" y="0"/>
                  </a:moveTo>
                  <a:lnTo>
                    <a:pt x="198" y="429"/>
                  </a:lnTo>
                  <a:lnTo>
                    <a:pt x="264" y="429"/>
                  </a:lnTo>
                  <a:lnTo>
                    <a:pt x="264" y="446"/>
                  </a:lnTo>
                  <a:lnTo>
                    <a:pt x="0" y="446"/>
                  </a:lnTo>
                  <a:lnTo>
                    <a:pt x="0" y="429"/>
                  </a:lnTo>
                  <a:lnTo>
                    <a:pt x="66" y="429"/>
                  </a:lnTo>
                  <a:lnTo>
                    <a:pt x="66" y="43"/>
                  </a:lnTo>
                  <a:lnTo>
                    <a:pt x="0" y="43"/>
                  </a:lnTo>
                  <a:lnTo>
                    <a:pt x="0" y="26"/>
                  </a:lnTo>
                  <a:lnTo>
                    <a:pt x="106" y="26"/>
                  </a:lnTo>
                  <a:lnTo>
                    <a:pt x="150" y="21"/>
                  </a:lnTo>
                  <a:lnTo>
                    <a:pt x="170" y="16"/>
                  </a:lnTo>
                  <a:lnTo>
                    <a:pt x="185" y="10"/>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515" y="4025"/>
              <a:ext cx="46" cy="46"/>
            </a:xfrm>
            <a:custGeom>
              <a:avLst/>
              <a:gdLst/>
              <a:ahLst/>
              <a:cxnLst>
                <a:cxn ang="0">
                  <a:pos x="69" y="0"/>
                </a:cxn>
                <a:cxn ang="0">
                  <a:pos x="91" y="3"/>
                </a:cxn>
                <a:cxn ang="0">
                  <a:pos x="109" y="13"/>
                </a:cxn>
                <a:cxn ang="0">
                  <a:pos x="124" y="28"/>
                </a:cxn>
                <a:cxn ang="0">
                  <a:pos x="133" y="46"/>
                </a:cxn>
                <a:cxn ang="0">
                  <a:pos x="137" y="68"/>
                </a:cxn>
                <a:cxn ang="0">
                  <a:pos x="133" y="90"/>
                </a:cxn>
                <a:cxn ang="0">
                  <a:pos x="124" y="108"/>
                </a:cxn>
                <a:cxn ang="0">
                  <a:pos x="109" y="123"/>
                </a:cxn>
                <a:cxn ang="0">
                  <a:pos x="91" y="133"/>
                </a:cxn>
                <a:cxn ang="0">
                  <a:pos x="69" y="136"/>
                </a:cxn>
                <a:cxn ang="0">
                  <a:pos x="47" y="133"/>
                </a:cxn>
                <a:cxn ang="0">
                  <a:pos x="28" y="123"/>
                </a:cxn>
                <a:cxn ang="0">
                  <a:pos x="14" y="108"/>
                </a:cxn>
                <a:cxn ang="0">
                  <a:pos x="4" y="90"/>
                </a:cxn>
                <a:cxn ang="0">
                  <a:pos x="0" y="68"/>
                </a:cxn>
                <a:cxn ang="0">
                  <a:pos x="4" y="46"/>
                </a:cxn>
                <a:cxn ang="0">
                  <a:pos x="14" y="28"/>
                </a:cxn>
                <a:cxn ang="0">
                  <a:pos x="28" y="13"/>
                </a:cxn>
                <a:cxn ang="0">
                  <a:pos x="47" y="3"/>
                </a:cxn>
                <a:cxn ang="0">
                  <a:pos x="69" y="0"/>
                </a:cxn>
              </a:cxnLst>
              <a:rect l="0" t="0" r="r" b="b"/>
              <a:pathLst>
                <a:path w="137" h="136">
                  <a:moveTo>
                    <a:pt x="69" y="0"/>
                  </a:moveTo>
                  <a:lnTo>
                    <a:pt x="91" y="3"/>
                  </a:lnTo>
                  <a:lnTo>
                    <a:pt x="109" y="13"/>
                  </a:lnTo>
                  <a:lnTo>
                    <a:pt x="124" y="28"/>
                  </a:lnTo>
                  <a:lnTo>
                    <a:pt x="133" y="46"/>
                  </a:lnTo>
                  <a:lnTo>
                    <a:pt x="137" y="68"/>
                  </a:lnTo>
                  <a:lnTo>
                    <a:pt x="133" y="90"/>
                  </a:lnTo>
                  <a:lnTo>
                    <a:pt x="124" y="108"/>
                  </a:lnTo>
                  <a:lnTo>
                    <a:pt x="109" y="123"/>
                  </a:lnTo>
                  <a:lnTo>
                    <a:pt x="91" y="133"/>
                  </a:lnTo>
                  <a:lnTo>
                    <a:pt x="69" y="136"/>
                  </a:lnTo>
                  <a:lnTo>
                    <a:pt x="47" y="133"/>
                  </a:lnTo>
                  <a:lnTo>
                    <a:pt x="28" y="123"/>
                  </a:lnTo>
                  <a:lnTo>
                    <a:pt x="14" y="108"/>
                  </a:lnTo>
                  <a:lnTo>
                    <a:pt x="4" y="90"/>
                  </a:lnTo>
                  <a:lnTo>
                    <a:pt x="0" y="68"/>
                  </a:lnTo>
                  <a:lnTo>
                    <a:pt x="4" y="46"/>
                  </a:lnTo>
                  <a:lnTo>
                    <a:pt x="14" y="28"/>
                  </a:lnTo>
                  <a:lnTo>
                    <a:pt x="28" y="13"/>
                  </a:lnTo>
                  <a:lnTo>
                    <a:pt x="47" y="3"/>
                  </a:lnTo>
                  <a:lnTo>
                    <a:pt x="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573" y="4098"/>
              <a:ext cx="154" cy="144"/>
            </a:xfrm>
            <a:custGeom>
              <a:avLst/>
              <a:gdLst/>
              <a:ahLst/>
              <a:cxnLst>
                <a:cxn ang="0">
                  <a:pos x="0" y="0"/>
                </a:cxn>
                <a:cxn ang="0">
                  <a:pos x="240" y="0"/>
                </a:cxn>
                <a:cxn ang="0">
                  <a:pos x="240" y="17"/>
                </a:cxn>
                <a:cxn ang="0">
                  <a:pos x="183" y="17"/>
                </a:cxn>
                <a:cxn ang="0">
                  <a:pos x="294" y="269"/>
                </a:cxn>
                <a:cxn ang="0">
                  <a:pos x="360" y="116"/>
                </a:cxn>
                <a:cxn ang="0">
                  <a:pos x="369" y="90"/>
                </a:cxn>
                <a:cxn ang="0">
                  <a:pos x="375" y="70"/>
                </a:cxn>
                <a:cxn ang="0">
                  <a:pos x="376" y="53"/>
                </a:cxn>
                <a:cxn ang="0">
                  <a:pos x="374" y="39"/>
                </a:cxn>
                <a:cxn ang="0">
                  <a:pos x="369" y="29"/>
                </a:cxn>
                <a:cxn ang="0">
                  <a:pos x="360" y="22"/>
                </a:cxn>
                <a:cxn ang="0">
                  <a:pos x="348" y="18"/>
                </a:cxn>
                <a:cxn ang="0">
                  <a:pos x="332" y="17"/>
                </a:cxn>
                <a:cxn ang="0">
                  <a:pos x="314" y="17"/>
                </a:cxn>
                <a:cxn ang="0">
                  <a:pos x="314" y="0"/>
                </a:cxn>
                <a:cxn ang="0">
                  <a:pos x="463" y="0"/>
                </a:cxn>
                <a:cxn ang="0">
                  <a:pos x="463" y="17"/>
                </a:cxn>
                <a:cxn ang="0">
                  <a:pos x="454" y="17"/>
                </a:cxn>
                <a:cxn ang="0">
                  <a:pos x="441" y="21"/>
                </a:cxn>
                <a:cxn ang="0">
                  <a:pos x="429" y="31"/>
                </a:cxn>
                <a:cxn ang="0">
                  <a:pos x="415" y="46"/>
                </a:cxn>
                <a:cxn ang="0">
                  <a:pos x="403" y="68"/>
                </a:cxn>
                <a:cxn ang="0">
                  <a:pos x="388" y="98"/>
                </a:cxn>
                <a:cxn ang="0">
                  <a:pos x="247" y="432"/>
                </a:cxn>
                <a:cxn ang="0">
                  <a:pos x="221" y="432"/>
                </a:cxn>
                <a:cxn ang="0">
                  <a:pos x="41" y="17"/>
                </a:cxn>
                <a:cxn ang="0">
                  <a:pos x="0" y="17"/>
                </a:cxn>
                <a:cxn ang="0">
                  <a:pos x="0" y="0"/>
                </a:cxn>
              </a:cxnLst>
              <a:rect l="0" t="0" r="r" b="b"/>
              <a:pathLst>
                <a:path w="463" h="432">
                  <a:moveTo>
                    <a:pt x="0" y="0"/>
                  </a:moveTo>
                  <a:lnTo>
                    <a:pt x="240" y="0"/>
                  </a:lnTo>
                  <a:lnTo>
                    <a:pt x="240" y="17"/>
                  </a:lnTo>
                  <a:lnTo>
                    <a:pt x="183" y="17"/>
                  </a:lnTo>
                  <a:lnTo>
                    <a:pt x="294" y="269"/>
                  </a:lnTo>
                  <a:lnTo>
                    <a:pt x="360" y="116"/>
                  </a:lnTo>
                  <a:lnTo>
                    <a:pt x="369" y="90"/>
                  </a:lnTo>
                  <a:lnTo>
                    <a:pt x="375" y="70"/>
                  </a:lnTo>
                  <a:lnTo>
                    <a:pt x="376" y="53"/>
                  </a:lnTo>
                  <a:lnTo>
                    <a:pt x="374" y="39"/>
                  </a:lnTo>
                  <a:lnTo>
                    <a:pt x="369" y="29"/>
                  </a:lnTo>
                  <a:lnTo>
                    <a:pt x="360" y="22"/>
                  </a:lnTo>
                  <a:lnTo>
                    <a:pt x="348" y="18"/>
                  </a:lnTo>
                  <a:lnTo>
                    <a:pt x="332" y="17"/>
                  </a:lnTo>
                  <a:lnTo>
                    <a:pt x="314" y="17"/>
                  </a:lnTo>
                  <a:lnTo>
                    <a:pt x="314" y="0"/>
                  </a:lnTo>
                  <a:lnTo>
                    <a:pt x="463" y="0"/>
                  </a:lnTo>
                  <a:lnTo>
                    <a:pt x="463" y="17"/>
                  </a:lnTo>
                  <a:lnTo>
                    <a:pt x="454" y="17"/>
                  </a:lnTo>
                  <a:lnTo>
                    <a:pt x="441" y="21"/>
                  </a:lnTo>
                  <a:lnTo>
                    <a:pt x="429" y="31"/>
                  </a:lnTo>
                  <a:lnTo>
                    <a:pt x="415" y="46"/>
                  </a:lnTo>
                  <a:lnTo>
                    <a:pt x="403" y="68"/>
                  </a:lnTo>
                  <a:lnTo>
                    <a:pt x="388" y="98"/>
                  </a:lnTo>
                  <a:lnTo>
                    <a:pt x="247" y="432"/>
                  </a:lnTo>
                  <a:lnTo>
                    <a:pt x="221" y="432"/>
                  </a:lnTo>
                  <a:lnTo>
                    <a:pt x="41" y="17"/>
                  </a:lnTo>
                  <a:lnTo>
                    <a:pt x="0" y="1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717" y="4094"/>
              <a:ext cx="137" cy="148"/>
            </a:xfrm>
            <a:custGeom>
              <a:avLst/>
              <a:gdLst/>
              <a:ahLst/>
              <a:cxnLst>
                <a:cxn ang="0">
                  <a:pos x="191" y="18"/>
                </a:cxn>
                <a:cxn ang="0">
                  <a:pos x="166" y="30"/>
                </a:cxn>
                <a:cxn ang="0">
                  <a:pos x="151" y="57"/>
                </a:cxn>
                <a:cxn ang="0">
                  <a:pos x="144" y="101"/>
                </a:cxn>
                <a:cxn ang="0">
                  <a:pos x="264" y="184"/>
                </a:cxn>
                <a:cxn ang="0">
                  <a:pos x="263" y="80"/>
                </a:cxn>
                <a:cxn ang="0">
                  <a:pos x="256" y="46"/>
                </a:cxn>
                <a:cxn ang="0">
                  <a:pos x="236" y="24"/>
                </a:cxn>
                <a:cxn ang="0">
                  <a:pos x="204" y="17"/>
                </a:cxn>
                <a:cxn ang="0">
                  <a:pos x="243" y="3"/>
                </a:cxn>
                <a:cxn ang="0">
                  <a:pos x="307" y="28"/>
                </a:cxn>
                <a:cxn ang="0">
                  <a:pos x="358" y="74"/>
                </a:cxn>
                <a:cxn ang="0">
                  <a:pos x="395" y="134"/>
                </a:cxn>
                <a:cxn ang="0">
                  <a:pos x="408" y="201"/>
                </a:cxn>
                <a:cxn ang="0">
                  <a:pos x="144" y="302"/>
                </a:cxn>
                <a:cxn ang="0">
                  <a:pos x="148" y="341"/>
                </a:cxn>
                <a:cxn ang="0">
                  <a:pos x="160" y="376"/>
                </a:cxn>
                <a:cxn ang="0">
                  <a:pos x="182" y="403"/>
                </a:cxn>
                <a:cxn ang="0">
                  <a:pos x="218" y="419"/>
                </a:cxn>
                <a:cxn ang="0">
                  <a:pos x="273" y="418"/>
                </a:cxn>
                <a:cxn ang="0">
                  <a:pos x="326" y="393"/>
                </a:cxn>
                <a:cxn ang="0">
                  <a:pos x="368" y="344"/>
                </a:cxn>
                <a:cxn ang="0">
                  <a:pos x="394" y="277"/>
                </a:cxn>
                <a:cxn ang="0">
                  <a:pos x="403" y="305"/>
                </a:cxn>
                <a:cxn ang="0">
                  <a:pos x="381" y="355"/>
                </a:cxn>
                <a:cxn ang="0">
                  <a:pos x="348" y="396"/>
                </a:cxn>
                <a:cxn ang="0">
                  <a:pos x="305" y="426"/>
                </a:cxn>
                <a:cxn ang="0">
                  <a:pos x="247" y="442"/>
                </a:cxn>
                <a:cxn ang="0">
                  <a:pos x="175" y="441"/>
                </a:cxn>
                <a:cxn ang="0">
                  <a:pos x="104" y="416"/>
                </a:cxn>
                <a:cxn ang="0">
                  <a:pos x="49" y="369"/>
                </a:cxn>
                <a:cxn ang="0">
                  <a:pos x="14" y="305"/>
                </a:cxn>
                <a:cxn ang="0">
                  <a:pos x="0" y="227"/>
                </a:cxn>
                <a:cxn ang="0">
                  <a:pos x="14" y="146"/>
                </a:cxn>
                <a:cxn ang="0">
                  <a:pos x="50" y="79"/>
                </a:cxn>
                <a:cxn ang="0">
                  <a:pos x="107" y="30"/>
                </a:cxn>
                <a:cxn ang="0">
                  <a:pos x="174" y="3"/>
                </a:cxn>
              </a:cxnLst>
              <a:rect l="0" t="0" r="r" b="b"/>
              <a:pathLst>
                <a:path w="411" h="444">
                  <a:moveTo>
                    <a:pt x="204" y="17"/>
                  </a:moveTo>
                  <a:lnTo>
                    <a:pt x="191" y="18"/>
                  </a:lnTo>
                  <a:lnTo>
                    <a:pt x="177" y="23"/>
                  </a:lnTo>
                  <a:lnTo>
                    <a:pt x="166" y="30"/>
                  </a:lnTo>
                  <a:lnTo>
                    <a:pt x="158" y="41"/>
                  </a:lnTo>
                  <a:lnTo>
                    <a:pt x="151" y="57"/>
                  </a:lnTo>
                  <a:lnTo>
                    <a:pt x="146" y="77"/>
                  </a:lnTo>
                  <a:lnTo>
                    <a:pt x="144" y="101"/>
                  </a:lnTo>
                  <a:lnTo>
                    <a:pt x="144" y="184"/>
                  </a:lnTo>
                  <a:lnTo>
                    <a:pt x="264" y="184"/>
                  </a:lnTo>
                  <a:lnTo>
                    <a:pt x="264" y="101"/>
                  </a:lnTo>
                  <a:lnTo>
                    <a:pt x="263" y="80"/>
                  </a:lnTo>
                  <a:lnTo>
                    <a:pt x="261" y="62"/>
                  </a:lnTo>
                  <a:lnTo>
                    <a:pt x="256" y="46"/>
                  </a:lnTo>
                  <a:lnTo>
                    <a:pt x="247" y="34"/>
                  </a:lnTo>
                  <a:lnTo>
                    <a:pt x="236" y="24"/>
                  </a:lnTo>
                  <a:lnTo>
                    <a:pt x="223" y="19"/>
                  </a:lnTo>
                  <a:lnTo>
                    <a:pt x="204" y="17"/>
                  </a:lnTo>
                  <a:close/>
                  <a:moveTo>
                    <a:pt x="210" y="0"/>
                  </a:moveTo>
                  <a:lnTo>
                    <a:pt x="243" y="3"/>
                  </a:lnTo>
                  <a:lnTo>
                    <a:pt x="276" y="13"/>
                  </a:lnTo>
                  <a:lnTo>
                    <a:pt x="307" y="28"/>
                  </a:lnTo>
                  <a:lnTo>
                    <a:pt x="334" y="49"/>
                  </a:lnTo>
                  <a:lnTo>
                    <a:pt x="358" y="74"/>
                  </a:lnTo>
                  <a:lnTo>
                    <a:pt x="379" y="102"/>
                  </a:lnTo>
                  <a:lnTo>
                    <a:pt x="395" y="134"/>
                  </a:lnTo>
                  <a:lnTo>
                    <a:pt x="405" y="167"/>
                  </a:lnTo>
                  <a:lnTo>
                    <a:pt x="408" y="201"/>
                  </a:lnTo>
                  <a:lnTo>
                    <a:pt x="144" y="201"/>
                  </a:lnTo>
                  <a:lnTo>
                    <a:pt x="144" y="302"/>
                  </a:lnTo>
                  <a:lnTo>
                    <a:pt x="146" y="321"/>
                  </a:lnTo>
                  <a:lnTo>
                    <a:pt x="148" y="341"/>
                  </a:lnTo>
                  <a:lnTo>
                    <a:pt x="152" y="359"/>
                  </a:lnTo>
                  <a:lnTo>
                    <a:pt x="160" y="376"/>
                  </a:lnTo>
                  <a:lnTo>
                    <a:pt x="169" y="391"/>
                  </a:lnTo>
                  <a:lnTo>
                    <a:pt x="182" y="403"/>
                  </a:lnTo>
                  <a:lnTo>
                    <a:pt x="198" y="413"/>
                  </a:lnTo>
                  <a:lnTo>
                    <a:pt x="218" y="419"/>
                  </a:lnTo>
                  <a:lnTo>
                    <a:pt x="242" y="421"/>
                  </a:lnTo>
                  <a:lnTo>
                    <a:pt x="273" y="418"/>
                  </a:lnTo>
                  <a:lnTo>
                    <a:pt x="301" y="408"/>
                  </a:lnTo>
                  <a:lnTo>
                    <a:pt x="326" y="393"/>
                  </a:lnTo>
                  <a:lnTo>
                    <a:pt x="348" y="371"/>
                  </a:lnTo>
                  <a:lnTo>
                    <a:pt x="368" y="344"/>
                  </a:lnTo>
                  <a:lnTo>
                    <a:pt x="383" y="314"/>
                  </a:lnTo>
                  <a:lnTo>
                    <a:pt x="394" y="277"/>
                  </a:lnTo>
                  <a:lnTo>
                    <a:pt x="411" y="277"/>
                  </a:lnTo>
                  <a:lnTo>
                    <a:pt x="403" y="305"/>
                  </a:lnTo>
                  <a:lnTo>
                    <a:pt x="394" y="331"/>
                  </a:lnTo>
                  <a:lnTo>
                    <a:pt x="381" y="355"/>
                  </a:lnTo>
                  <a:lnTo>
                    <a:pt x="367" y="376"/>
                  </a:lnTo>
                  <a:lnTo>
                    <a:pt x="348" y="396"/>
                  </a:lnTo>
                  <a:lnTo>
                    <a:pt x="328" y="413"/>
                  </a:lnTo>
                  <a:lnTo>
                    <a:pt x="305" y="426"/>
                  </a:lnTo>
                  <a:lnTo>
                    <a:pt x="278" y="436"/>
                  </a:lnTo>
                  <a:lnTo>
                    <a:pt x="247" y="442"/>
                  </a:lnTo>
                  <a:lnTo>
                    <a:pt x="214" y="444"/>
                  </a:lnTo>
                  <a:lnTo>
                    <a:pt x="175" y="441"/>
                  </a:lnTo>
                  <a:lnTo>
                    <a:pt x="138" y="431"/>
                  </a:lnTo>
                  <a:lnTo>
                    <a:pt x="104" y="416"/>
                  </a:lnTo>
                  <a:lnTo>
                    <a:pt x="75" y="394"/>
                  </a:lnTo>
                  <a:lnTo>
                    <a:pt x="49" y="369"/>
                  </a:lnTo>
                  <a:lnTo>
                    <a:pt x="28" y="338"/>
                  </a:lnTo>
                  <a:lnTo>
                    <a:pt x="14" y="305"/>
                  </a:lnTo>
                  <a:lnTo>
                    <a:pt x="4" y="267"/>
                  </a:lnTo>
                  <a:lnTo>
                    <a:pt x="0" y="227"/>
                  </a:lnTo>
                  <a:lnTo>
                    <a:pt x="4" y="185"/>
                  </a:lnTo>
                  <a:lnTo>
                    <a:pt x="14" y="146"/>
                  </a:lnTo>
                  <a:lnTo>
                    <a:pt x="30" y="111"/>
                  </a:lnTo>
                  <a:lnTo>
                    <a:pt x="50" y="79"/>
                  </a:lnTo>
                  <a:lnTo>
                    <a:pt x="76" y="52"/>
                  </a:lnTo>
                  <a:lnTo>
                    <a:pt x="107" y="30"/>
                  </a:lnTo>
                  <a:lnTo>
                    <a:pt x="138" y="13"/>
                  </a:lnTo>
                  <a:lnTo>
                    <a:pt x="174" y="3"/>
                  </a:lnTo>
                  <a:lnTo>
                    <a:pt x="2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854" y="4089"/>
              <a:ext cx="133" cy="149"/>
            </a:xfrm>
            <a:custGeom>
              <a:avLst/>
              <a:gdLst/>
              <a:ahLst/>
              <a:cxnLst>
                <a:cxn ang="0">
                  <a:pos x="196" y="0"/>
                </a:cxn>
                <a:cxn ang="0">
                  <a:pos x="196" y="98"/>
                </a:cxn>
                <a:cxn ang="0">
                  <a:pos x="198" y="98"/>
                </a:cxn>
                <a:cxn ang="0">
                  <a:pos x="209" y="75"/>
                </a:cxn>
                <a:cxn ang="0">
                  <a:pos x="226" y="54"/>
                </a:cxn>
                <a:cxn ang="0">
                  <a:pos x="245" y="36"/>
                </a:cxn>
                <a:cxn ang="0">
                  <a:pos x="268" y="21"/>
                </a:cxn>
                <a:cxn ang="0">
                  <a:pos x="295" y="13"/>
                </a:cxn>
                <a:cxn ang="0">
                  <a:pos x="325" y="9"/>
                </a:cxn>
                <a:cxn ang="0">
                  <a:pos x="345" y="11"/>
                </a:cxn>
                <a:cxn ang="0">
                  <a:pos x="365" y="17"/>
                </a:cxn>
                <a:cxn ang="0">
                  <a:pos x="380" y="28"/>
                </a:cxn>
                <a:cxn ang="0">
                  <a:pos x="391" y="43"/>
                </a:cxn>
                <a:cxn ang="0">
                  <a:pos x="398" y="60"/>
                </a:cxn>
                <a:cxn ang="0">
                  <a:pos x="400" y="82"/>
                </a:cxn>
                <a:cxn ang="0">
                  <a:pos x="398" y="101"/>
                </a:cxn>
                <a:cxn ang="0">
                  <a:pos x="392" y="116"/>
                </a:cxn>
                <a:cxn ang="0">
                  <a:pos x="381" y="131"/>
                </a:cxn>
                <a:cxn ang="0">
                  <a:pos x="366" y="142"/>
                </a:cxn>
                <a:cxn ang="0">
                  <a:pos x="349" y="149"/>
                </a:cxn>
                <a:cxn ang="0">
                  <a:pos x="327" y="152"/>
                </a:cxn>
                <a:cxn ang="0">
                  <a:pos x="310" y="149"/>
                </a:cxn>
                <a:cxn ang="0">
                  <a:pos x="294" y="145"/>
                </a:cxn>
                <a:cxn ang="0">
                  <a:pos x="281" y="135"/>
                </a:cxn>
                <a:cxn ang="0">
                  <a:pos x="271" y="123"/>
                </a:cxn>
                <a:cxn ang="0">
                  <a:pos x="265" y="108"/>
                </a:cxn>
                <a:cxn ang="0">
                  <a:pos x="262" y="90"/>
                </a:cxn>
                <a:cxn ang="0">
                  <a:pos x="265" y="69"/>
                </a:cxn>
                <a:cxn ang="0">
                  <a:pos x="272" y="50"/>
                </a:cxn>
                <a:cxn ang="0">
                  <a:pos x="285" y="33"/>
                </a:cxn>
                <a:cxn ang="0">
                  <a:pos x="282" y="33"/>
                </a:cxn>
                <a:cxn ang="0">
                  <a:pos x="257" y="47"/>
                </a:cxn>
                <a:cxn ang="0">
                  <a:pos x="238" y="63"/>
                </a:cxn>
                <a:cxn ang="0">
                  <a:pos x="223" y="81"/>
                </a:cxn>
                <a:cxn ang="0">
                  <a:pos x="211" y="103"/>
                </a:cxn>
                <a:cxn ang="0">
                  <a:pos x="204" y="127"/>
                </a:cxn>
                <a:cxn ang="0">
                  <a:pos x="199" y="155"/>
                </a:cxn>
                <a:cxn ang="0">
                  <a:pos x="198" y="186"/>
                </a:cxn>
                <a:cxn ang="0">
                  <a:pos x="198" y="429"/>
                </a:cxn>
                <a:cxn ang="0">
                  <a:pos x="287" y="429"/>
                </a:cxn>
                <a:cxn ang="0">
                  <a:pos x="287" y="446"/>
                </a:cxn>
                <a:cxn ang="0">
                  <a:pos x="0" y="446"/>
                </a:cxn>
                <a:cxn ang="0">
                  <a:pos x="0" y="429"/>
                </a:cxn>
                <a:cxn ang="0">
                  <a:pos x="66" y="429"/>
                </a:cxn>
                <a:cxn ang="0">
                  <a:pos x="66" y="43"/>
                </a:cxn>
                <a:cxn ang="0">
                  <a:pos x="0" y="43"/>
                </a:cxn>
                <a:cxn ang="0">
                  <a:pos x="0" y="26"/>
                </a:cxn>
                <a:cxn ang="0">
                  <a:pos x="106" y="26"/>
                </a:cxn>
                <a:cxn ang="0">
                  <a:pos x="128" y="24"/>
                </a:cxn>
                <a:cxn ang="0">
                  <a:pos x="149" y="21"/>
                </a:cxn>
                <a:cxn ang="0">
                  <a:pos x="168" y="16"/>
                </a:cxn>
                <a:cxn ang="0">
                  <a:pos x="184" y="10"/>
                </a:cxn>
                <a:cxn ang="0">
                  <a:pos x="196" y="0"/>
                </a:cxn>
              </a:cxnLst>
              <a:rect l="0" t="0" r="r" b="b"/>
              <a:pathLst>
                <a:path w="400" h="446">
                  <a:moveTo>
                    <a:pt x="196" y="0"/>
                  </a:moveTo>
                  <a:lnTo>
                    <a:pt x="196" y="98"/>
                  </a:lnTo>
                  <a:lnTo>
                    <a:pt x="198" y="98"/>
                  </a:lnTo>
                  <a:lnTo>
                    <a:pt x="209" y="75"/>
                  </a:lnTo>
                  <a:lnTo>
                    <a:pt x="226" y="54"/>
                  </a:lnTo>
                  <a:lnTo>
                    <a:pt x="245" y="36"/>
                  </a:lnTo>
                  <a:lnTo>
                    <a:pt x="268" y="21"/>
                  </a:lnTo>
                  <a:lnTo>
                    <a:pt x="295" y="13"/>
                  </a:lnTo>
                  <a:lnTo>
                    <a:pt x="325" y="9"/>
                  </a:lnTo>
                  <a:lnTo>
                    <a:pt x="345" y="11"/>
                  </a:lnTo>
                  <a:lnTo>
                    <a:pt x="365" y="17"/>
                  </a:lnTo>
                  <a:lnTo>
                    <a:pt x="380" y="28"/>
                  </a:lnTo>
                  <a:lnTo>
                    <a:pt x="391" y="43"/>
                  </a:lnTo>
                  <a:lnTo>
                    <a:pt x="398" y="60"/>
                  </a:lnTo>
                  <a:lnTo>
                    <a:pt x="400" y="82"/>
                  </a:lnTo>
                  <a:lnTo>
                    <a:pt x="398" y="101"/>
                  </a:lnTo>
                  <a:lnTo>
                    <a:pt x="392" y="116"/>
                  </a:lnTo>
                  <a:lnTo>
                    <a:pt x="381" y="131"/>
                  </a:lnTo>
                  <a:lnTo>
                    <a:pt x="366" y="142"/>
                  </a:lnTo>
                  <a:lnTo>
                    <a:pt x="349" y="149"/>
                  </a:lnTo>
                  <a:lnTo>
                    <a:pt x="327" y="152"/>
                  </a:lnTo>
                  <a:lnTo>
                    <a:pt x="310" y="149"/>
                  </a:lnTo>
                  <a:lnTo>
                    <a:pt x="294" y="145"/>
                  </a:lnTo>
                  <a:lnTo>
                    <a:pt x="281" y="135"/>
                  </a:lnTo>
                  <a:lnTo>
                    <a:pt x="271" y="123"/>
                  </a:lnTo>
                  <a:lnTo>
                    <a:pt x="265" y="108"/>
                  </a:lnTo>
                  <a:lnTo>
                    <a:pt x="262" y="90"/>
                  </a:lnTo>
                  <a:lnTo>
                    <a:pt x="265" y="69"/>
                  </a:lnTo>
                  <a:lnTo>
                    <a:pt x="272" y="50"/>
                  </a:lnTo>
                  <a:lnTo>
                    <a:pt x="285" y="33"/>
                  </a:lnTo>
                  <a:lnTo>
                    <a:pt x="282" y="33"/>
                  </a:lnTo>
                  <a:lnTo>
                    <a:pt x="257" y="47"/>
                  </a:lnTo>
                  <a:lnTo>
                    <a:pt x="238" y="63"/>
                  </a:lnTo>
                  <a:lnTo>
                    <a:pt x="223" y="81"/>
                  </a:lnTo>
                  <a:lnTo>
                    <a:pt x="211" y="103"/>
                  </a:lnTo>
                  <a:lnTo>
                    <a:pt x="204" y="127"/>
                  </a:lnTo>
                  <a:lnTo>
                    <a:pt x="199" y="155"/>
                  </a:lnTo>
                  <a:lnTo>
                    <a:pt x="198" y="186"/>
                  </a:lnTo>
                  <a:lnTo>
                    <a:pt x="198" y="429"/>
                  </a:lnTo>
                  <a:lnTo>
                    <a:pt x="287" y="429"/>
                  </a:lnTo>
                  <a:lnTo>
                    <a:pt x="287" y="446"/>
                  </a:lnTo>
                  <a:lnTo>
                    <a:pt x="0" y="446"/>
                  </a:lnTo>
                  <a:lnTo>
                    <a:pt x="0" y="429"/>
                  </a:lnTo>
                  <a:lnTo>
                    <a:pt x="66" y="429"/>
                  </a:lnTo>
                  <a:lnTo>
                    <a:pt x="66" y="43"/>
                  </a:lnTo>
                  <a:lnTo>
                    <a:pt x="0" y="43"/>
                  </a:lnTo>
                  <a:lnTo>
                    <a:pt x="0" y="26"/>
                  </a:lnTo>
                  <a:lnTo>
                    <a:pt x="106" y="26"/>
                  </a:lnTo>
                  <a:lnTo>
                    <a:pt x="128" y="24"/>
                  </a:lnTo>
                  <a:lnTo>
                    <a:pt x="149" y="21"/>
                  </a:lnTo>
                  <a:lnTo>
                    <a:pt x="168" y="16"/>
                  </a:lnTo>
                  <a:lnTo>
                    <a:pt x="184" y="10"/>
                  </a:lnTo>
                  <a:lnTo>
                    <a:pt x="1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993" y="4094"/>
              <a:ext cx="107" cy="148"/>
            </a:xfrm>
            <a:custGeom>
              <a:avLst/>
              <a:gdLst/>
              <a:ahLst/>
              <a:cxnLst>
                <a:cxn ang="0">
                  <a:pos x="163" y="1"/>
                </a:cxn>
                <a:cxn ang="0">
                  <a:pos x="227" y="21"/>
                </a:cxn>
                <a:cxn ang="0">
                  <a:pos x="254" y="21"/>
                </a:cxn>
                <a:cxn ang="0">
                  <a:pos x="270" y="8"/>
                </a:cxn>
                <a:cxn ang="0">
                  <a:pos x="286" y="0"/>
                </a:cxn>
                <a:cxn ang="0">
                  <a:pos x="277" y="137"/>
                </a:cxn>
                <a:cxn ang="0">
                  <a:pos x="256" y="91"/>
                </a:cxn>
                <a:cxn ang="0">
                  <a:pos x="228" y="54"/>
                </a:cxn>
                <a:cxn ang="0">
                  <a:pos x="190" y="27"/>
                </a:cxn>
                <a:cxn ang="0">
                  <a:pos x="143" y="17"/>
                </a:cxn>
                <a:cxn ang="0">
                  <a:pos x="96" y="25"/>
                </a:cxn>
                <a:cxn ang="0">
                  <a:pos x="64" y="50"/>
                </a:cxn>
                <a:cxn ang="0">
                  <a:pos x="52" y="89"/>
                </a:cxn>
                <a:cxn ang="0">
                  <a:pos x="60" y="118"/>
                </a:cxn>
                <a:cxn ang="0">
                  <a:pos x="83" y="135"/>
                </a:cxn>
                <a:cxn ang="0">
                  <a:pos x="117" y="144"/>
                </a:cxn>
                <a:cxn ang="0">
                  <a:pos x="166" y="151"/>
                </a:cxn>
                <a:cxn ang="0">
                  <a:pos x="217" y="161"/>
                </a:cxn>
                <a:cxn ang="0">
                  <a:pos x="259" y="174"/>
                </a:cxn>
                <a:cxn ang="0">
                  <a:pos x="292" y="198"/>
                </a:cxn>
                <a:cxn ang="0">
                  <a:pos x="314" y="233"/>
                </a:cxn>
                <a:cxn ang="0">
                  <a:pos x="321" y="287"/>
                </a:cxn>
                <a:cxn ang="0">
                  <a:pos x="312" y="338"/>
                </a:cxn>
                <a:cxn ang="0">
                  <a:pos x="288" y="386"/>
                </a:cxn>
                <a:cxn ang="0">
                  <a:pos x="249" y="421"/>
                </a:cxn>
                <a:cxn ang="0">
                  <a:pos x="198" y="442"/>
                </a:cxn>
                <a:cxn ang="0">
                  <a:pos x="144" y="443"/>
                </a:cxn>
                <a:cxn ang="0">
                  <a:pos x="104" y="433"/>
                </a:cxn>
                <a:cxn ang="0">
                  <a:pos x="73" y="422"/>
                </a:cxn>
                <a:cxn ang="0">
                  <a:pos x="47" y="422"/>
                </a:cxn>
                <a:cxn ang="0">
                  <a:pos x="27" y="435"/>
                </a:cxn>
                <a:cxn ang="0">
                  <a:pos x="3" y="444"/>
                </a:cxn>
                <a:cxn ang="0">
                  <a:pos x="20" y="283"/>
                </a:cxn>
                <a:cxn ang="0">
                  <a:pos x="41" y="335"/>
                </a:cxn>
                <a:cxn ang="0">
                  <a:pos x="75" y="381"/>
                </a:cxn>
                <a:cxn ang="0">
                  <a:pos x="119" y="415"/>
                </a:cxn>
                <a:cxn ang="0">
                  <a:pos x="171" y="427"/>
                </a:cxn>
                <a:cxn ang="0">
                  <a:pos x="211" y="420"/>
                </a:cxn>
                <a:cxn ang="0">
                  <a:pos x="243" y="398"/>
                </a:cxn>
                <a:cxn ang="0">
                  <a:pos x="261" y="365"/>
                </a:cxn>
                <a:cxn ang="0">
                  <a:pos x="262" y="327"/>
                </a:cxn>
                <a:cxn ang="0">
                  <a:pos x="248" y="305"/>
                </a:cxn>
                <a:cxn ang="0">
                  <a:pos x="216" y="293"/>
                </a:cxn>
                <a:cxn ang="0">
                  <a:pos x="167" y="286"/>
                </a:cxn>
                <a:cxn ang="0">
                  <a:pos x="129" y="281"/>
                </a:cxn>
                <a:cxn ang="0">
                  <a:pos x="91" y="272"/>
                </a:cxn>
                <a:cxn ang="0">
                  <a:pos x="56" y="258"/>
                </a:cxn>
                <a:cxn ang="0">
                  <a:pos x="27" y="233"/>
                </a:cxn>
                <a:cxn ang="0">
                  <a:pos x="7" y="195"/>
                </a:cxn>
                <a:cxn ang="0">
                  <a:pos x="0" y="143"/>
                </a:cxn>
                <a:cxn ang="0">
                  <a:pos x="7" y="100"/>
                </a:cxn>
                <a:cxn ang="0">
                  <a:pos x="28" y="58"/>
                </a:cxn>
                <a:cxn ang="0">
                  <a:pos x="63" y="23"/>
                </a:cxn>
                <a:cxn ang="0">
                  <a:pos x="112" y="2"/>
                </a:cxn>
              </a:cxnLst>
              <a:rect l="0" t="0" r="r" b="b"/>
              <a:pathLst>
                <a:path w="321" h="444">
                  <a:moveTo>
                    <a:pt x="143" y="0"/>
                  </a:moveTo>
                  <a:lnTo>
                    <a:pt x="163" y="1"/>
                  </a:lnTo>
                  <a:lnTo>
                    <a:pt x="198" y="11"/>
                  </a:lnTo>
                  <a:lnTo>
                    <a:pt x="227" y="21"/>
                  </a:lnTo>
                  <a:lnTo>
                    <a:pt x="242" y="22"/>
                  </a:lnTo>
                  <a:lnTo>
                    <a:pt x="254" y="21"/>
                  </a:lnTo>
                  <a:lnTo>
                    <a:pt x="264" y="16"/>
                  </a:lnTo>
                  <a:lnTo>
                    <a:pt x="270" y="8"/>
                  </a:lnTo>
                  <a:lnTo>
                    <a:pt x="272" y="0"/>
                  </a:lnTo>
                  <a:lnTo>
                    <a:pt x="286" y="0"/>
                  </a:lnTo>
                  <a:lnTo>
                    <a:pt x="292" y="137"/>
                  </a:lnTo>
                  <a:lnTo>
                    <a:pt x="277" y="137"/>
                  </a:lnTo>
                  <a:lnTo>
                    <a:pt x="267" y="113"/>
                  </a:lnTo>
                  <a:lnTo>
                    <a:pt x="256" y="91"/>
                  </a:lnTo>
                  <a:lnTo>
                    <a:pt x="243" y="72"/>
                  </a:lnTo>
                  <a:lnTo>
                    <a:pt x="228" y="54"/>
                  </a:lnTo>
                  <a:lnTo>
                    <a:pt x="210" y="39"/>
                  </a:lnTo>
                  <a:lnTo>
                    <a:pt x="190" y="27"/>
                  </a:lnTo>
                  <a:lnTo>
                    <a:pt x="168" y="19"/>
                  </a:lnTo>
                  <a:lnTo>
                    <a:pt x="143" y="17"/>
                  </a:lnTo>
                  <a:lnTo>
                    <a:pt x="118" y="19"/>
                  </a:lnTo>
                  <a:lnTo>
                    <a:pt x="96" y="25"/>
                  </a:lnTo>
                  <a:lnTo>
                    <a:pt x="78" y="36"/>
                  </a:lnTo>
                  <a:lnTo>
                    <a:pt x="64" y="50"/>
                  </a:lnTo>
                  <a:lnTo>
                    <a:pt x="56" y="68"/>
                  </a:lnTo>
                  <a:lnTo>
                    <a:pt x="52" y="89"/>
                  </a:lnTo>
                  <a:lnTo>
                    <a:pt x="55" y="105"/>
                  </a:lnTo>
                  <a:lnTo>
                    <a:pt x="60" y="118"/>
                  </a:lnTo>
                  <a:lnTo>
                    <a:pt x="69" y="128"/>
                  </a:lnTo>
                  <a:lnTo>
                    <a:pt x="83" y="135"/>
                  </a:lnTo>
                  <a:lnTo>
                    <a:pt x="99" y="140"/>
                  </a:lnTo>
                  <a:lnTo>
                    <a:pt x="117" y="144"/>
                  </a:lnTo>
                  <a:lnTo>
                    <a:pt x="139" y="148"/>
                  </a:lnTo>
                  <a:lnTo>
                    <a:pt x="166" y="151"/>
                  </a:lnTo>
                  <a:lnTo>
                    <a:pt x="193" y="156"/>
                  </a:lnTo>
                  <a:lnTo>
                    <a:pt x="217" y="161"/>
                  </a:lnTo>
                  <a:lnTo>
                    <a:pt x="239" y="167"/>
                  </a:lnTo>
                  <a:lnTo>
                    <a:pt x="259" y="174"/>
                  </a:lnTo>
                  <a:lnTo>
                    <a:pt x="277" y="184"/>
                  </a:lnTo>
                  <a:lnTo>
                    <a:pt x="292" y="198"/>
                  </a:lnTo>
                  <a:lnTo>
                    <a:pt x="304" y="214"/>
                  </a:lnTo>
                  <a:lnTo>
                    <a:pt x="314" y="233"/>
                  </a:lnTo>
                  <a:lnTo>
                    <a:pt x="319" y="258"/>
                  </a:lnTo>
                  <a:lnTo>
                    <a:pt x="321" y="287"/>
                  </a:lnTo>
                  <a:lnTo>
                    <a:pt x="319" y="314"/>
                  </a:lnTo>
                  <a:lnTo>
                    <a:pt x="312" y="338"/>
                  </a:lnTo>
                  <a:lnTo>
                    <a:pt x="301" y="363"/>
                  </a:lnTo>
                  <a:lnTo>
                    <a:pt x="288" y="386"/>
                  </a:lnTo>
                  <a:lnTo>
                    <a:pt x="270" y="405"/>
                  </a:lnTo>
                  <a:lnTo>
                    <a:pt x="249" y="421"/>
                  </a:lnTo>
                  <a:lnTo>
                    <a:pt x="224" y="433"/>
                  </a:lnTo>
                  <a:lnTo>
                    <a:pt x="198" y="442"/>
                  </a:lnTo>
                  <a:lnTo>
                    <a:pt x="168" y="444"/>
                  </a:lnTo>
                  <a:lnTo>
                    <a:pt x="144" y="443"/>
                  </a:lnTo>
                  <a:lnTo>
                    <a:pt x="122" y="438"/>
                  </a:lnTo>
                  <a:lnTo>
                    <a:pt x="104" y="433"/>
                  </a:lnTo>
                  <a:lnTo>
                    <a:pt x="88" y="427"/>
                  </a:lnTo>
                  <a:lnTo>
                    <a:pt x="73" y="422"/>
                  </a:lnTo>
                  <a:lnTo>
                    <a:pt x="61" y="421"/>
                  </a:lnTo>
                  <a:lnTo>
                    <a:pt x="47" y="422"/>
                  </a:lnTo>
                  <a:lnTo>
                    <a:pt x="35" y="427"/>
                  </a:lnTo>
                  <a:lnTo>
                    <a:pt x="27" y="435"/>
                  </a:lnTo>
                  <a:lnTo>
                    <a:pt x="20" y="444"/>
                  </a:lnTo>
                  <a:lnTo>
                    <a:pt x="3" y="444"/>
                  </a:lnTo>
                  <a:lnTo>
                    <a:pt x="3" y="283"/>
                  </a:lnTo>
                  <a:lnTo>
                    <a:pt x="20" y="283"/>
                  </a:lnTo>
                  <a:lnTo>
                    <a:pt x="29" y="309"/>
                  </a:lnTo>
                  <a:lnTo>
                    <a:pt x="41" y="335"/>
                  </a:lnTo>
                  <a:lnTo>
                    <a:pt x="57" y="359"/>
                  </a:lnTo>
                  <a:lnTo>
                    <a:pt x="75" y="381"/>
                  </a:lnTo>
                  <a:lnTo>
                    <a:pt x="96" y="400"/>
                  </a:lnTo>
                  <a:lnTo>
                    <a:pt x="119" y="415"/>
                  </a:lnTo>
                  <a:lnTo>
                    <a:pt x="144" y="424"/>
                  </a:lnTo>
                  <a:lnTo>
                    <a:pt x="171" y="427"/>
                  </a:lnTo>
                  <a:lnTo>
                    <a:pt x="191" y="425"/>
                  </a:lnTo>
                  <a:lnTo>
                    <a:pt x="211" y="420"/>
                  </a:lnTo>
                  <a:lnTo>
                    <a:pt x="229" y="410"/>
                  </a:lnTo>
                  <a:lnTo>
                    <a:pt x="243" y="398"/>
                  </a:lnTo>
                  <a:lnTo>
                    <a:pt x="254" y="383"/>
                  </a:lnTo>
                  <a:lnTo>
                    <a:pt x="261" y="365"/>
                  </a:lnTo>
                  <a:lnTo>
                    <a:pt x="264" y="344"/>
                  </a:lnTo>
                  <a:lnTo>
                    <a:pt x="262" y="327"/>
                  </a:lnTo>
                  <a:lnTo>
                    <a:pt x="256" y="315"/>
                  </a:lnTo>
                  <a:lnTo>
                    <a:pt x="248" y="305"/>
                  </a:lnTo>
                  <a:lnTo>
                    <a:pt x="234" y="298"/>
                  </a:lnTo>
                  <a:lnTo>
                    <a:pt x="216" y="293"/>
                  </a:lnTo>
                  <a:lnTo>
                    <a:pt x="194" y="289"/>
                  </a:lnTo>
                  <a:lnTo>
                    <a:pt x="167" y="286"/>
                  </a:lnTo>
                  <a:lnTo>
                    <a:pt x="149" y="283"/>
                  </a:lnTo>
                  <a:lnTo>
                    <a:pt x="129" y="281"/>
                  </a:lnTo>
                  <a:lnTo>
                    <a:pt x="110" y="277"/>
                  </a:lnTo>
                  <a:lnTo>
                    <a:pt x="91" y="272"/>
                  </a:lnTo>
                  <a:lnTo>
                    <a:pt x="73" y="266"/>
                  </a:lnTo>
                  <a:lnTo>
                    <a:pt x="56" y="258"/>
                  </a:lnTo>
                  <a:lnTo>
                    <a:pt x="40" y="247"/>
                  </a:lnTo>
                  <a:lnTo>
                    <a:pt x="27" y="233"/>
                  </a:lnTo>
                  <a:lnTo>
                    <a:pt x="16" y="216"/>
                  </a:lnTo>
                  <a:lnTo>
                    <a:pt x="7" y="195"/>
                  </a:lnTo>
                  <a:lnTo>
                    <a:pt x="2" y="171"/>
                  </a:lnTo>
                  <a:lnTo>
                    <a:pt x="0" y="143"/>
                  </a:lnTo>
                  <a:lnTo>
                    <a:pt x="1" y="122"/>
                  </a:lnTo>
                  <a:lnTo>
                    <a:pt x="7" y="100"/>
                  </a:lnTo>
                  <a:lnTo>
                    <a:pt x="16" y="78"/>
                  </a:lnTo>
                  <a:lnTo>
                    <a:pt x="28" y="58"/>
                  </a:lnTo>
                  <a:lnTo>
                    <a:pt x="44" y="39"/>
                  </a:lnTo>
                  <a:lnTo>
                    <a:pt x="63" y="23"/>
                  </a:lnTo>
                  <a:lnTo>
                    <a:pt x="86" y="11"/>
                  </a:lnTo>
                  <a:lnTo>
                    <a:pt x="112" y="2"/>
                  </a:lnTo>
                  <a:lnTo>
                    <a:pt x="1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1106" y="4089"/>
              <a:ext cx="88" cy="149"/>
            </a:xfrm>
            <a:custGeom>
              <a:avLst/>
              <a:gdLst/>
              <a:ahLst/>
              <a:cxnLst>
                <a:cxn ang="0">
                  <a:pos x="198" y="0"/>
                </a:cxn>
                <a:cxn ang="0">
                  <a:pos x="198" y="429"/>
                </a:cxn>
                <a:cxn ang="0">
                  <a:pos x="264" y="429"/>
                </a:cxn>
                <a:cxn ang="0">
                  <a:pos x="264" y="446"/>
                </a:cxn>
                <a:cxn ang="0">
                  <a:pos x="0" y="446"/>
                </a:cxn>
                <a:cxn ang="0">
                  <a:pos x="0" y="429"/>
                </a:cxn>
                <a:cxn ang="0">
                  <a:pos x="66" y="429"/>
                </a:cxn>
                <a:cxn ang="0">
                  <a:pos x="66" y="43"/>
                </a:cxn>
                <a:cxn ang="0">
                  <a:pos x="0" y="43"/>
                </a:cxn>
                <a:cxn ang="0">
                  <a:pos x="0" y="26"/>
                </a:cxn>
                <a:cxn ang="0">
                  <a:pos x="106" y="26"/>
                </a:cxn>
                <a:cxn ang="0">
                  <a:pos x="129" y="24"/>
                </a:cxn>
                <a:cxn ang="0">
                  <a:pos x="150" y="21"/>
                </a:cxn>
                <a:cxn ang="0">
                  <a:pos x="170" y="16"/>
                </a:cxn>
                <a:cxn ang="0">
                  <a:pos x="187" y="10"/>
                </a:cxn>
                <a:cxn ang="0">
                  <a:pos x="198" y="0"/>
                </a:cxn>
              </a:cxnLst>
              <a:rect l="0" t="0" r="r" b="b"/>
              <a:pathLst>
                <a:path w="264" h="446">
                  <a:moveTo>
                    <a:pt x="198" y="0"/>
                  </a:moveTo>
                  <a:lnTo>
                    <a:pt x="198" y="429"/>
                  </a:lnTo>
                  <a:lnTo>
                    <a:pt x="264" y="429"/>
                  </a:lnTo>
                  <a:lnTo>
                    <a:pt x="264" y="446"/>
                  </a:lnTo>
                  <a:lnTo>
                    <a:pt x="0" y="446"/>
                  </a:lnTo>
                  <a:lnTo>
                    <a:pt x="0" y="429"/>
                  </a:lnTo>
                  <a:lnTo>
                    <a:pt x="66" y="429"/>
                  </a:lnTo>
                  <a:lnTo>
                    <a:pt x="66" y="43"/>
                  </a:lnTo>
                  <a:lnTo>
                    <a:pt x="0" y="43"/>
                  </a:lnTo>
                  <a:lnTo>
                    <a:pt x="0" y="26"/>
                  </a:lnTo>
                  <a:lnTo>
                    <a:pt x="106" y="26"/>
                  </a:lnTo>
                  <a:lnTo>
                    <a:pt x="129" y="24"/>
                  </a:lnTo>
                  <a:lnTo>
                    <a:pt x="150" y="21"/>
                  </a:lnTo>
                  <a:lnTo>
                    <a:pt x="170" y="16"/>
                  </a:lnTo>
                  <a:lnTo>
                    <a:pt x="187" y="10"/>
                  </a:lnTo>
                  <a:lnTo>
                    <a:pt x="19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127" y="4025"/>
              <a:ext cx="45" cy="46"/>
            </a:xfrm>
            <a:custGeom>
              <a:avLst/>
              <a:gdLst/>
              <a:ahLst/>
              <a:cxnLst>
                <a:cxn ang="0">
                  <a:pos x="69" y="0"/>
                </a:cxn>
                <a:cxn ang="0">
                  <a:pos x="91" y="3"/>
                </a:cxn>
                <a:cxn ang="0">
                  <a:pos x="109" y="13"/>
                </a:cxn>
                <a:cxn ang="0">
                  <a:pos x="124" y="28"/>
                </a:cxn>
                <a:cxn ang="0">
                  <a:pos x="134" y="46"/>
                </a:cxn>
                <a:cxn ang="0">
                  <a:pos x="137" y="68"/>
                </a:cxn>
                <a:cxn ang="0">
                  <a:pos x="134" y="90"/>
                </a:cxn>
                <a:cxn ang="0">
                  <a:pos x="124" y="108"/>
                </a:cxn>
                <a:cxn ang="0">
                  <a:pos x="109" y="123"/>
                </a:cxn>
                <a:cxn ang="0">
                  <a:pos x="91" y="133"/>
                </a:cxn>
                <a:cxn ang="0">
                  <a:pos x="69" y="136"/>
                </a:cxn>
                <a:cxn ang="0">
                  <a:pos x="47" y="133"/>
                </a:cxn>
                <a:cxn ang="0">
                  <a:pos x="29" y="123"/>
                </a:cxn>
                <a:cxn ang="0">
                  <a:pos x="14" y="108"/>
                </a:cxn>
                <a:cxn ang="0">
                  <a:pos x="4" y="90"/>
                </a:cxn>
                <a:cxn ang="0">
                  <a:pos x="0" y="68"/>
                </a:cxn>
                <a:cxn ang="0">
                  <a:pos x="4" y="46"/>
                </a:cxn>
                <a:cxn ang="0">
                  <a:pos x="14" y="28"/>
                </a:cxn>
                <a:cxn ang="0">
                  <a:pos x="29" y="13"/>
                </a:cxn>
                <a:cxn ang="0">
                  <a:pos x="47" y="3"/>
                </a:cxn>
                <a:cxn ang="0">
                  <a:pos x="69" y="0"/>
                </a:cxn>
              </a:cxnLst>
              <a:rect l="0" t="0" r="r" b="b"/>
              <a:pathLst>
                <a:path w="137" h="136">
                  <a:moveTo>
                    <a:pt x="69" y="0"/>
                  </a:moveTo>
                  <a:lnTo>
                    <a:pt x="91" y="3"/>
                  </a:lnTo>
                  <a:lnTo>
                    <a:pt x="109" y="13"/>
                  </a:lnTo>
                  <a:lnTo>
                    <a:pt x="124" y="28"/>
                  </a:lnTo>
                  <a:lnTo>
                    <a:pt x="134" y="46"/>
                  </a:lnTo>
                  <a:lnTo>
                    <a:pt x="137" y="68"/>
                  </a:lnTo>
                  <a:lnTo>
                    <a:pt x="134" y="90"/>
                  </a:lnTo>
                  <a:lnTo>
                    <a:pt x="124" y="108"/>
                  </a:lnTo>
                  <a:lnTo>
                    <a:pt x="109" y="123"/>
                  </a:lnTo>
                  <a:lnTo>
                    <a:pt x="91" y="133"/>
                  </a:lnTo>
                  <a:lnTo>
                    <a:pt x="69" y="136"/>
                  </a:lnTo>
                  <a:lnTo>
                    <a:pt x="47" y="133"/>
                  </a:lnTo>
                  <a:lnTo>
                    <a:pt x="29" y="123"/>
                  </a:lnTo>
                  <a:lnTo>
                    <a:pt x="14" y="108"/>
                  </a:lnTo>
                  <a:lnTo>
                    <a:pt x="4" y="90"/>
                  </a:lnTo>
                  <a:lnTo>
                    <a:pt x="0" y="68"/>
                  </a:lnTo>
                  <a:lnTo>
                    <a:pt x="4" y="46"/>
                  </a:lnTo>
                  <a:lnTo>
                    <a:pt x="14" y="28"/>
                  </a:lnTo>
                  <a:lnTo>
                    <a:pt x="29" y="13"/>
                  </a:lnTo>
                  <a:lnTo>
                    <a:pt x="47" y="3"/>
                  </a:lnTo>
                  <a:lnTo>
                    <a:pt x="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1192" y="4029"/>
              <a:ext cx="94" cy="213"/>
            </a:xfrm>
            <a:custGeom>
              <a:avLst/>
              <a:gdLst/>
              <a:ahLst/>
              <a:cxnLst>
                <a:cxn ang="0">
                  <a:pos x="165" y="0"/>
                </a:cxn>
                <a:cxn ang="0">
                  <a:pos x="183" y="0"/>
                </a:cxn>
                <a:cxn ang="0">
                  <a:pos x="183" y="206"/>
                </a:cxn>
                <a:cxn ang="0">
                  <a:pos x="271" y="206"/>
                </a:cxn>
                <a:cxn ang="0">
                  <a:pos x="271" y="223"/>
                </a:cxn>
                <a:cxn ang="0">
                  <a:pos x="183" y="223"/>
                </a:cxn>
                <a:cxn ang="0">
                  <a:pos x="183" y="548"/>
                </a:cxn>
                <a:cxn ang="0">
                  <a:pos x="184" y="565"/>
                </a:cxn>
                <a:cxn ang="0">
                  <a:pos x="189" y="580"/>
                </a:cxn>
                <a:cxn ang="0">
                  <a:pos x="197" y="590"/>
                </a:cxn>
                <a:cxn ang="0">
                  <a:pos x="206" y="596"/>
                </a:cxn>
                <a:cxn ang="0">
                  <a:pos x="220" y="598"/>
                </a:cxn>
                <a:cxn ang="0">
                  <a:pos x="233" y="596"/>
                </a:cxn>
                <a:cxn ang="0">
                  <a:pos x="245" y="588"/>
                </a:cxn>
                <a:cxn ang="0">
                  <a:pos x="255" y="580"/>
                </a:cxn>
                <a:cxn ang="0">
                  <a:pos x="264" y="569"/>
                </a:cxn>
                <a:cxn ang="0">
                  <a:pos x="271" y="558"/>
                </a:cxn>
                <a:cxn ang="0">
                  <a:pos x="283" y="565"/>
                </a:cxn>
                <a:cxn ang="0">
                  <a:pos x="267" y="587"/>
                </a:cxn>
                <a:cxn ang="0">
                  <a:pos x="250" y="605"/>
                </a:cxn>
                <a:cxn ang="0">
                  <a:pos x="231" y="620"/>
                </a:cxn>
                <a:cxn ang="0">
                  <a:pos x="209" y="630"/>
                </a:cxn>
                <a:cxn ang="0">
                  <a:pos x="183" y="636"/>
                </a:cxn>
                <a:cxn ang="0">
                  <a:pos x="156" y="638"/>
                </a:cxn>
                <a:cxn ang="0">
                  <a:pos x="147" y="638"/>
                </a:cxn>
                <a:cxn ang="0">
                  <a:pos x="136" y="636"/>
                </a:cxn>
                <a:cxn ang="0">
                  <a:pos x="122" y="632"/>
                </a:cxn>
                <a:cxn ang="0">
                  <a:pos x="107" y="626"/>
                </a:cxn>
                <a:cxn ang="0">
                  <a:pos x="93" y="618"/>
                </a:cxn>
                <a:cxn ang="0">
                  <a:pos x="79" y="607"/>
                </a:cxn>
                <a:cxn ang="0">
                  <a:pos x="68" y="593"/>
                </a:cxn>
                <a:cxn ang="0">
                  <a:pos x="59" y="576"/>
                </a:cxn>
                <a:cxn ang="0">
                  <a:pos x="52" y="554"/>
                </a:cxn>
                <a:cxn ang="0">
                  <a:pos x="50" y="530"/>
                </a:cxn>
                <a:cxn ang="0">
                  <a:pos x="50" y="223"/>
                </a:cxn>
                <a:cxn ang="0">
                  <a:pos x="0" y="223"/>
                </a:cxn>
                <a:cxn ang="0">
                  <a:pos x="0" y="206"/>
                </a:cxn>
                <a:cxn ang="0">
                  <a:pos x="28" y="204"/>
                </a:cxn>
                <a:cxn ang="0">
                  <a:pos x="54" y="194"/>
                </a:cxn>
                <a:cxn ang="0">
                  <a:pos x="78" y="180"/>
                </a:cxn>
                <a:cxn ang="0">
                  <a:pos x="100" y="162"/>
                </a:cxn>
                <a:cxn ang="0">
                  <a:pos x="118" y="141"/>
                </a:cxn>
                <a:cxn ang="0">
                  <a:pos x="134" y="116"/>
                </a:cxn>
                <a:cxn ang="0">
                  <a:pos x="148" y="89"/>
                </a:cxn>
                <a:cxn ang="0">
                  <a:pos x="158" y="59"/>
                </a:cxn>
                <a:cxn ang="0">
                  <a:pos x="162" y="30"/>
                </a:cxn>
                <a:cxn ang="0">
                  <a:pos x="165" y="0"/>
                </a:cxn>
              </a:cxnLst>
              <a:rect l="0" t="0" r="r" b="b"/>
              <a:pathLst>
                <a:path w="283" h="638">
                  <a:moveTo>
                    <a:pt x="165" y="0"/>
                  </a:moveTo>
                  <a:lnTo>
                    <a:pt x="183" y="0"/>
                  </a:lnTo>
                  <a:lnTo>
                    <a:pt x="183" y="206"/>
                  </a:lnTo>
                  <a:lnTo>
                    <a:pt x="271" y="206"/>
                  </a:lnTo>
                  <a:lnTo>
                    <a:pt x="271" y="223"/>
                  </a:lnTo>
                  <a:lnTo>
                    <a:pt x="183" y="223"/>
                  </a:lnTo>
                  <a:lnTo>
                    <a:pt x="183" y="548"/>
                  </a:lnTo>
                  <a:lnTo>
                    <a:pt x="184" y="565"/>
                  </a:lnTo>
                  <a:lnTo>
                    <a:pt x="189" y="580"/>
                  </a:lnTo>
                  <a:lnTo>
                    <a:pt x="197" y="590"/>
                  </a:lnTo>
                  <a:lnTo>
                    <a:pt x="206" y="596"/>
                  </a:lnTo>
                  <a:lnTo>
                    <a:pt x="220" y="598"/>
                  </a:lnTo>
                  <a:lnTo>
                    <a:pt x="233" y="596"/>
                  </a:lnTo>
                  <a:lnTo>
                    <a:pt x="245" y="588"/>
                  </a:lnTo>
                  <a:lnTo>
                    <a:pt x="255" y="580"/>
                  </a:lnTo>
                  <a:lnTo>
                    <a:pt x="264" y="569"/>
                  </a:lnTo>
                  <a:lnTo>
                    <a:pt x="271" y="558"/>
                  </a:lnTo>
                  <a:lnTo>
                    <a:pt x="283" y="565"/>
                  </a:lnTo>
                  <a:lnTo>
                    <a:pt x="267" y="587"/>
                  </a:lnTo>
                  <a:lnTo>
                    <a:pt x="250" y="605"/>
                  </a:lnTo>
                  <a:lnTo>
                    <a:pt x="231" y="620"/>
                  </a:lnTo>
                  <a:lnTo>
                    <a:pt x="209" y="630"/>
                  </a:lnTo>
                  <a:lnTo>
                    <a:pt x="183" y="636"/>
                  </a:lnTo>
                  <a:lnTo>
                    <a:pt x="156" y="638"/>
                  </a:lnTo>
                  <a:lnTo>
                    <a:pt x="147" y="638"/>
                  </a:lnTo>
                  <a:lnTo>
                    <a:pt x="136" y="636"/>
                  </a:lnTo>
                  <a:lnTo>
                    <a:pt x="122" y="632"/>
                  </a:lnTo>
                  <a:lnTo>
                    <a:pt x="107" y="626"/>
                  </a:lnTo>
                  <a:lnTo>
                    <a:pt x="93" y="618"/>
                  </a:lnTo>
                  <a:lnTo>
                    <a:pt x="79" y="607"/>
                  </a:lnTo>
                  <a:lnTo>
                    <a:pt x="68" y="593"/>
                  </a:lnTo>
                  <a:lnTo>
                    <a:pt x="59" y="576"/>
                  </a:lnTo>
                  <a:lnTo>
                    <a:pt x="52" y="554"/>
                  </a:lnTo>
                  <a:lnTo>
                    <a:pt x="50" y="530"/>
                  </a:lnTo>
                  <a:lnTo>
                    <a:pt x="50" y="223"/>
                  </a:lnTo>
                  <a:lnTo>
                    <a:pt x="0" y="223"/>
                  </a:lnTo>
                  <a:lnTo>
                    <a:pt x="0" y="206"/>
                  </a:lnTo>
                  <a:lnTo>
                    <a:pt x="28" y="204"/>
                  </a:lnTo>
                  <a:lnTo>
                    <a:pt x="54" y="194"/>
                  </a:lnTo>
                  <a:lnTo>
                    <a:pt x="78" y="180"/>
                  </a:lnTo>
                  <a:lnTo>
                    <a:pt x="100" y="162"/>
                  </a:lnTo>
                  <a:lnTo>
                    <a:pt x="118" y="141"/>
                  </a:lnTo>
                  <a:lnTo>
                    <a:pt x="134" y="116"/>
                  </a:lnTo>
                  <a:lnTo>
                    <a:pt x="148" y="89"/>
                  </a:lnTo>
                  <a:lnTo>
                    <a:pt x="158" y="59"/>
                  </a:lnTo>
                  <a:lnTo>
                    <a:pt x="162" y="30"/>
                  </a:lnTo>
                  <a:lnTo>
                    <a:pt x="1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281" y="4098"/>
              <a:ext cx="155" cy="222"/>
            </a:xfrm>
            <a:custGeom>
              <a:avLst/>
              <a:gdLst/>
              <a:ahLst/>
              <a:cxnLst>
                <a:cxn ang="0">
                  <a:pos x="247" y="0"/>
                </a:cxn>
                <a:cxn ang="0">
                  <a:pos x="184" y="17"/>
                </a:cxn>
                <a:cxn ang="0">
                  <a:pos x="351" y="138"/>
                </a:cxn>
                <a:cxn ang="0">
                  <a:pos x="371" y="88"/>
                </a:cxn>
                <a:cxn ang="0">
                  <a:pos x="379" y="50"/>
                </a:cxn>
                <a:cxn ang="0">
                  <a:pos x="373" y="32"/>
                </a:cxn>
                <a:cxn ang="0">
                  <a:pos x="351" y="20"/>
                </a:cxn>
                <a:cxn ang="0">
                  <a:pos x="314" y="17"/>
                </a:cxn>
                <a:cxn ang="0">
                  <a:pos x="464" y="0"/>
                </a:cxn>
                <a:cxn ang="0">
                  <a:pos x="456" y="17"/>
                </a:cxn>
                <a:cxn ang="0">
                  <a:pos x="432" y="28"/>
                </a:cxn>
                <a:cxn ang="0">
                  <a:pos x="407" y="64"/>
                </a:cxn>
                <a:cxn ang="0">
                  <a:pos x="300" y="302"/>
                </a:cxn>
                <a:cxn ang="0">
                  <a:pos x="225" y="544"/>
                </a:cxn>
                <a:cxn ang="0">
                  <a:pos x="218" y="572"/>
                </a:cxn>
                <a:cxn ang="0">
                  <a:pos x="207" y="605"/>
                </a:cxn>
                <a:cxn ang="0">
                  <a:pos x="189" y="635"/>
                </a:cxn>
                <a:cxn ang="0">
                  <a:pos x="161" y="658"/>
                </a:cxn>
                <a:cxn ang="0">
                  <a:pos x="121" y="667"/>
                </a:cxn>
                <a:cxn ang="0">
                  <a:pos x="82" y="658"/>
                </a:cxn>
                <a:cxn ang="0">
                  <a:pos x="54" y="634"/>
                </a:cxn>
                <a:cxn ang="0">
                  <a:pos x="43" y="600"/>
                </a:cxn>
                <a:cxn ang="0">
                  <a:pos x="51" y="567"/>
                </a:cxn>
                <a:cxn ang="0">
                  <a:pos x="71" y="544"/>
                </a:cxn>
                <a:cxn ang="0">
                  <a:pos x="106" y="535"/>
                </a:cxn>
                <a:cxn ang="0">
                  <a:pos x="140" y="542"/>
                </a:cxn>
                <a:cxn ang="0">
                  <a:pos x="162" y="563"/>
                </a:cxn>
                <a:cxn ang="0">
                  <a:pos x="169" y="592"/>
                </a:cxn>
                <a:cxn ang="0">
                  <a:pos x="164" y="624"/>
                </a:cxn>
                <a:cxn ang="0">
                  <a:pos x="174" y="622"/>
                </a:cxn>
                <a:cxn ang="0">
                  <a:pos x="192" y="591"/>
                </a:cxn>
                <a:cxn ang="0">
                  <a:pos x="206" y="551"/>
                </a:cxn>
                <a:cxn ang="0">
                  <a:pos x="214" y="509"/>
                </a:cxn>
                <a:cxn ang="0">
                  <a:pos x="219" y="481"/>
                </a:cxn>
                <a:cxn ang="0">
                  <a:pos x="41" y="17"/>
                </a:cxn>
                <a:cxn ang="0">
                  <a:pos x="0" y="0"/>
                </a:cxn>
              </a:cxnLst>
              <a:rect l="0" t="0" r="r" b="b"/>
              <a:pathLst>
                <a:path w="464" h="667">
                  <a:moveTo>
                    <a:pt x="0" y="0"/>
                  </a:moveTo>
                  <a:lnTo>
                    <a:pt x="247" y="0"/>
                  </a:lnTo>
                  <a:lnTo>
                    <a:pt x="247" y="17"/>
                  </a:lnTo>
                  <a:lnTo>
                    <a:pt x="184" y="17"/>
                  </a:lnTo>
                  <a:lnTo>
                    <a:pt x="296" y="269"/>
                  </a:lnTo>
                  <a:lnTo>
                    <a:pt x="351" y="138"/>
                  </a:lnTo>
                  <a:lnTo>
                    <a:pt x="362" y="111"/>
                  </a:lnTo>
                  <a:lnTo>
                    <a:pt x="371" y="88"/>
                  </a:lnTo>
                  <a:lnTo>
                    <a:pt x="377" y="67"/>
                  </a:lnTo>
                  <a:lnTo>
                    <a:pt x="379" y="50"/>
                  </a:lnTo>
                  <a:lnTo>
                    <a:pt x="378" y="40"/>
                  </a:lnTo>
                  <a:lnTo>
                    <a:pt x="373" y="32"/>
                  </a:lnTo>
                  <a:lnTo>
                    <a:pt x="363" y="24"/>
                  </a:lnTo>
                  <a:lnTo>
                    <a:pt x="351" y="20"/>
                  </a:lnTo>
                  <a:lnTo>
                    <a:pt x="335" y="17"/>
                  </a:lnTo>
                  <a:lnTo>
                    <a:pt x="314" y="17"/>
                  </a:lnTo>
                  <a:lnTo>
                    <a:pt x="314" y="0"/>
                  </a:lnTo>
                  <a:lnTo>
                    <a:pt x="464" y="0"/>
                  </a:lnTo>
                  <a:lnTo>
                    <a:pt x="464" y="17"/>
                  </a:lnTo>
                  <a:lnTo>
                    <a:pt x="456" y="17"/>
                  </a:lnTo>
                  <a:lnTo>
                    <a:pt x="444" y="20"/>
                  </a:lnTo>
                  <a:lnTo>
                    <a:pt x="432" y="28"/>
                  </a:lnTo>
                  <a:lnTo>
                    <a:pt x="420" y="43"/>
                  </a:lnTo>
                  <a:lnTo>
                    <a:pt x="407" y="64"/>
                  </a:lnTo>
                  <a:lnTo>
                    <a:pt x="395" y="89"/>
                  </a:lnTo>
                  <a:lnTo>
                    <a:pt x="300" y="302"/>
                  </a:lnTo>
                  <a:lnTo>
                    <a:pt x="251" y="426"/>
                  </a:lnTo>
                  <a:lnTo>
                    <a:pt x="225" y="544"/>
                  </a:lnTo>
                  <a:lnTo>
                    <a:pt x="223" y="557"/>
                  </a:lnTo>
                  <a:lnTo>
                    <a:pt x="218" y="572"/>
                  </a:lnTo>
                  <a:lnTo>
                    <a:pt x="213" y="588"/>
                  </a:lnTo>
                  <a:lnTo>
                    <a:pt x="207" y="605"/>
                  </a:lnTo>
                  <a:lnTo>
                    <a:pt x="198" y="621"/>
                  </a:lnTo>
                  <a:lnTo>
                    <a:pt x="189" y="635"/>
                  </a:lnTo>
                  <a:lnTo>
                    <a:pt x="175" y="647"/>
                  </a:lnTo>
                  <a:lnTo>
                    <a:pt x="161" y="658"/>
                  </a:lnTo>
                  <a:lnTo>
                    <a:pt x="142" y="665"/>
                  </a:lnTo>
                  <a:lnTo>
                    <a:pt x="121" y="667"/>
                  </a:lnTo>
                  <a:lnTo>
                    <a:pt x="101" y="665"/>
                  </a:lnTo>
                  <a:lnTo>
                    <a:pt x="82" y="658"/>
                  </a:lnTo>
                  <a:lnTo>
                    <a:pt x="66" y="649"/>
                  </a:lnTo>
                  <a:lnTo>
                    <a:pt x="54" y="634"/>
                  </a:lnTo>
                  <a:lnTo>
                    <a:pt x="46" y="618"/>
                  </a:lnTo>
                  <a:lnTo>
                    <a:pt x="43" y="600"/>
                  </a:lnTo>
                  <a:lnTo>
                    <a:pt x="44" y="583"/>
                  </a:lnTo>
                  <a:lnTo>
                    <a:pt x="51" y="567"/>
                  </a:lnTo>
                  <a:lnTo>
                    <a:pt x="59" y="553"/>
                  </a:lnTo>
                  <a:lnTo>
                    <a:pt x="71" y="544"/>
                  </a:lnTo>
                  <a:lnTo>
                    <a:pt x="86" y="538"/>
                  </a:lnTo>
                  <a:lnTo>
                    <a:pt x="106" y="535"/>
                  </a:lnTo>
                  <a:lnTo>
                    <a:pt x="124" y="538"/>
                  </a:lnTo>
                  <a:lnTo>
                    <a:pt x="140" y="542"/>
                  </a:lnTo>
                  <a:lnTo>
                    <a:pt x="152" y="551"/>
                  </a:lnTo>
                  <a:lnTo>
                    <a:pt x="162" y="563"/>
                  </a:lnTo>
                  <a:lnTo>
                    <a:pt x="167" y="577"/>
                  </a:lnTo>
                  <a:lnTo>
                    <a:pt x="169" y="592"/>
                  </a:lnTo>
                  <a:lnTo>
                    <a:pt x="168" y="607"/>
                  </a:lnTo>
                  <a:lnTo>
                    <a:pt x="164" y="624"/>
                  </a:lnTo>
                  <a:lnTo>
                    <a:pt x="164" y="628"/>
                  </a:lnTo>
                  <a:lnTo>
                    <a:pt x="174" y="622"/>
                  </a:lnTo>
                  <a:lnTo>
                    <a:pt x="184" y="608"/>
                  </a:lnTo>
                  <a:lnTo>
                    <a:pt x="192" y="591"/>
                  </a:lnTo>
                  <a:lnTo>
                    <a:pt x="198" y="572"/>
                  </a:lnTo>
                  <a:lnTo>
                    <a:pt x="206" y="551"/>
                  </a:lnTo>
                  <a:lnTo>
                    <a:pt x="211" y="530"/>
                  </a:lnTo>
                  <a:lnTo>
                    <a:pt x="214" y="509"/>
                  </a:lnTo>
                  <a:lnTo>
                    <a:pt x="218" y="494"/>
                  </a:lnTo>
                  <a:lnTo>
                    <a:pt x="219" y="481"/>
                  </a:lnTo>
                  <a:lnTo>
                    <a:pt x="225" y="442"/>
                  </a:lnTo>
                  <a:lnTo>
                    <a:pt x="41" y="17"/>
                  </a:lnTo>
                  <a:lnTo>
                    <a:pt x="0" y="1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783" y="3539"/>
              <a:ext cx="137" cy="147"/>
            </a:xfrm>
            <a:custGeom>
              <a:avLst/>
              <a:gdLst/>
              <a:ahLst/>
              <a:cxnLst>
                <a:cxn ang="0">
                  <a:pos x="191" y="18"/>
                </a:cxn>
                <a:cxn ang="0">
                  <a:pos x="166" y="30"/>
                </a:cxn>
                <a:cxn ang="0">
                  <a:pos x="150" y="57"/>
                </a:cxn>
                <a:cxn ang="0">
                  <a:pos x="144" y="101"/>
                </a:cxn>
                <a:cxn ang="0">
                  <a:pos x="264" y="183"/>
                </a:cxn>
                <a:cxn ang="0">
                  <a:pos x="263" y="80"/>
                </a:cxn>
                <a:cxn ang="0">
                  <a:pos x="255" y="46"/>
                </a:cxn>
                <a:cxn ang="0">
                  <a:pos x="236" y="24"/>
                </a:cxn>
                <a:cxn ang="0">
                  <a:pos x="204" y="17"/>
                </a:cxn>
                <a:cxn ang="0">
                  <a:pos x="243" y="2"/>
                </a:cxn>
                <a:cxn ang="0">
                  <a:pos x="307" y="28"/>
                </a:cxn>
                <a:cxn ang="0">
                  <a:pos x="358" y="74"/>
                </a:cxn>
                <a:cxn ang="0">
                  <a:pos x="395" y="134"/>
                </a:cxn>
                <a:cxn ang="0">
                  <a:pos x="408" y="201"/>
                </a:cxn>
                <a:cxn ang="0">
                  <a:pos x="144" y="300"/>
                </a:cxn>
                <a:cxn ang="0">
                  <a:pos x="148" y="341"/>
                </a:cxn>
                <a:cxn ang="0">
                  <a:pos x="160" y="376"/>
                </a:cxn>
                <a:cxn ang="0">
                  <a:pos x="182" y="403"/>
                </a:cxn>
                <a:cxn ang="0">
                  <a:pos x="217" y="419"/>
                </a:cxn>
                <a:cxn ang="0">
                  <a:pos x="272" y="418"/>
                </a:cxn>
                <a:cxn ang="0">
                  <a:pos x="326" y="392"/>
                </a:cxn>
                <a:cxn ang="0">
                  <a:pos x="368" y="344"/>
                </a:cxn>
                <a:cxn ang="0">
                  <a:pos x="393" y="276"/>
                </a:cxn>
                <a:cxn ang="0">
                  <a:pos x="402" y="306"/>
                </a:cxn>
                <a:cxn ang="0">
                  <a:pos x="376" y="361"/>
                </a:cxn>
                <a:cxn ang="0">
                  <a:pos x="337" y="405"/>
                </a:cxn>
                <a:cxn ang="0">
                  <a:pos x="283" y="433"/>
                </a:cxn>
                <a:cxn ang="0">
                  <a:pos x="214" y="443"/>
                </a:cxn>
                <a:cxn ang="0">
                  <a:pos x="138" y="430"/>
                </a:cxn>
                <a:cxn ang="0">
                  <a:pos x="75" y="394"/>
                </a:cxn>
                <a:cxn ang="0">
                  <a:pos x="28" y="338"/>
                </a:cxn>
                <a:cxn ang="0">
                  <a:pos x="4" y="267"/>
                </a:cxn>
                <a:cxn ang="0">
                  <a:pos x="4" y="185"/>
                </a:cxn>
                <a:cxn ang="0">
                  <a:pos x="29" y="111"/>
                </a:cxn>
                <a:cxn ang="0">
                  <a:pos x="76" y="52"/>
                </a:cxn>
                <a:cxn ang="0">
                  <a:pos x="138" y="13"/>
                </a:cxn>
                <a:cxn ang="0">
                  <a:pos x="210" y="0"/>
                </a:cxn>
              </a:cxnLst>
              <a:rect l="0" t="0" r="r" b="b"/>
              <a:pathLst>
                <a:path w="411" h="443">
                  <a:moveTo>
                    <a:pt x="204" y="17"/>
                  </a:moveTo>
                  <a:lnTo>
                    <a:pt x="191" y="18"/>
                  </a:lnTo>
                  <a:lnTo>
                    <a:pt x="177" y="23"/>
                  </a:lnTo>
                  <a:lnTo>
                    <a:pt x="166" y="30"/>
                  </a:lnTo>
                  <a:lnTo>
                    <a:pt x="158" y="41"/>
                  </a:lnTo>
                  <a:lnTo>
                    <a:pt x="150" y="57"/>
                  </a:lnTo>
                  <a:lnTo>
                    <a:pt x="145" y="77"/>
                  </a:lnTo>
                  <a:lnTo>
                    <a:pt x="144" y="101"/>
                  </a:lnTo>
                  <a:lnTo>
                    <a:pt x="145" y="183"/>
                  </a:lnTo>
                  <a:lnTo>
                    <a:pt x="264" y="183"/>
                  </a:lnTo>
                  <a:lnTo>
                    <a:pt x="264" y="101"/>
                  </a:lnTo>
                  <a:lnTo>
                    <a:pt x="263" y="80"/>
                  </a:lnTo>
                  <a:lnTo>
                    <a:pt x="260" y="62"/>
                  </a:lnTo>
                  <a:lnTo>
                    <a:pt x="255" y="46"/>
                  </a:lnTo>
                  <a:lnTo>
                    <a:pt x="247" y="34"/>
                  </a:lnTo>
                  <a:lnTo>
                    <a:pt x="236" y="24"/>
                  </a:lnTo>
                  <a:lnTo>
                    <a:pt x="222" y="19"/>
                  </a:lnTo>
                  <a:lnTo>
                    <a:pt x="204" y="17"/>
                  </a:lnTo>
                  <a:close/>
                  <a:moveTo>
                    <a:pt x="210" y="0"/>
                  </a:moveTo>
                  <a:lnTo>
                    <a:pt x="243" y="2"/>
                  </a:lnTo>
                  <a:lnTo>
                    <a:pt x="276" y="12"/>
                  </a:lnTo>
                  <a:lnTo>
                    <a:pt x="307" y="28"/>
                  </a:lnTo>
                  <a:lnTo>
                    <a:pt x="334" y="49"/>
                  </a:lnTo>
                  <a:lnTo>
                    <a:pt x="358" y="74"/>
                  </a:lnTo>
                  <a:lnTo>
                    <a:pt x="379" y="102"/>
                  </a:lnTo>
                  <a:lnTo>
                    <a:pt x="395" y="134"/>
                  </a:lnTo>
                  <a:lnTo>
                    <a:pt x="404" y="167"/>
                  </a:lnTo>
                  <a:lnTo>
                    <a:pt x="408" y="201"/>
                  </a:lnTo>
                  <a:lnTo>
                    <a:pt x="144" y="201"/>
                  </a:lnTo>
                  <a:lnTo>
                    <a:pt x="144" y="300"/>
                  </a:lnTo>
                  <a:lnTo>
                    <a:pt x="145" y="321"/>
                  </a:lnTo>
                  <a:lnTo>
                    <a:pt x="148" y="341"/>
                  </a:lnTo>
                  <a:lnTo>
                    <a:pt x="153" y="359"/>
                  </a:lnTo>
                  <a:lnTo>
                    <a:pt x="160" y="376"/>
                  </a:lnTo>
                  <a:lnTo>
                    <a:pt x="169" y="391"/>
                  </a:lnTo>
                  <a:lnTo>
                    <a:pt x="182" y="403"/>
                  </a:lnTo>
                  <a:lnTo>
                    <a:pt x="198" y="413"/>
                  </a:lnTo>
                  <a:lnTo>
                    <a:pt x="217" y="419"/>
                  </a:lnTo>
                  <a:lnTo>
                    <a:pt x="242" y="421"/>
                  </a:lnTo>
                  <a:lnTo>
                    <a:pt x="272" y="418"/>
                  </a:lnTo>
                  <a:lnTo>
                    <a:pt x="301" y="408"/>
                  </a:lnTo>
                  <a:lnTo>
                    <a:pt x="326" y="392"/>
                  </a:lnTo>
                  <a:lnTo>
                    <a:pt x="348" y="370"/>
                  </a:lnTo>
                  <a:lnTo>
                    <a:pt x="368" y="344"/>
                  </a:lnTo>
                  <a:lnTo>
                    <a:pt x="382" y="312"/>
                  </a:lnTo>
                  <a:lnTo>
                    <a:pt x="393" y="276"/>
                  </a:lnTo>
                  <a:lnTo>
                    <a:pt x="411" y="276"/>
                  </a:lnTo>
                  <a:lnTo>
                    <a:pt x="402" y="306"/>
                  </a:lnTo>
                  <a:lnTo>
                    <a:pt x="391" y="336"/>
                  </a:lnTo>
                  <a:lnTo>
                    <a:pt x="376" y="361"/>
                  </a:lnTo>
                  <a:lnTo>
                    <a:pt x="358" y="385"/>
                  </a:lnTo>
                  <a:lnTo>
                    <a:pt x="337" y="405"/>
                  </a:lnTo>
                  <a:lnTo>
                    <a:pt x="313" y="421"/>
                  </a:lnTo>
                  <a:lnTo>
                    <a:pt x="283" y="433"/>
                  </a:lnTo>
                  <a:lnTo>
                    <a:pt x="250" y="441"/>
                  </a:lnTo>
                  <a:lnTo>
                    <a:pt x="214" y="443"/>
                  </a:lnTo>
                  <a:lnTo>
                    <a:pt x="175" y="440"/>
                  </a:lnTo>
                  <a:lnTo>
                    <a:pt x="138" y="430"/>
                  </a:lnTo>
                  <a:lnTo>
                    <a:pt x="104" y="415"/>
                  </a:lnTo>
                  <a:lnTo>
                    <a:pt x="75" y="394"/>
                  </a:lnTo>
                  <a:lnTo>
                    <a:pt x="49" y="369"/>
                  </a:lnTo>
                  <a:lnTo>
                    <a:pt x="28" y="338"/>
                  </a:lnTo>
                  <a:lnTo>
                    <a:pt x="13" y="304"/>
                  </a:lnTo>
                  <a:lnTo>
                    <a:pt x="4" y="267"/>
                  </a:lnTo>
                  <a:lnTo>
                    <a:pt x="0" y="227"/>
                  </a:lnTo>
                  <a:lnTo>
                    <a:pt x="4" y="185"/>
                  </a:lnTo>
                  <a:lnTo>
                    <a:pt x="13" y="146"/>
                  </a:lnTo>
                  <a:lnTo>
                    <a:pt x="29" y="111"/>
                  </a:lnTo>
                  <a:lnTo>
                    <a:pt x="50" y="79"/>
                  </a:lnTo>
                  <a:lnTo>
                    <a:pt x="76" y="52"/>
                  </a:lnTo>
                  <a:lnTo>
                    <a:pt x="106" y="30"/>
                  </a:lnTo>
                  <a:lnTo>
                    <a:pt x="138" y="13"/>
                  </a:lnTo>
                  <a:lnTo>
                    <a:pt x="173" y="3"/>
                  </a:lnTo>
                  <a:lnTo>
                    <a:pt x="2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76200" y="6426456"/>
            <a:ext cx="6477000" cy="338554"/>
          </a:xfrm>
          <a:prstGeom prst="rect">
            <a:avLst/>
          </a:prstGeom>
          <a:noFill/>
        </p:spPr>
        <p:txBody>
          <a:bodyPr wrap="square" rtlCol="0">
            <a:spAutoFit/>
          </a:bodyPr>
          <a:lstStyle/>
          <a:p>
            <a:r>
              <a:rPr lang="en-US" sz="1600" i="1" dirty="0" smtClean="0"/>
              <a:t>15-892 – Foundations of Electronic Marketplaces</a:t>
            </a:r>
            <a:endParaRPr lang="en-US" sz="1600" i="1" dirty="0"/>
          </a:p>
        </p:txBody>
      </p:sp>
    </p:spTree>
    <p:extLst>
      <p:ext uri="{BB962C8B-B14F-4D97-AF65-F5344CB8AC3E}">
        <p14:creationId xmlns:p14="http://schemas.microsoft.com/office/powerpoint/2010/main" val="36649719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asic IP formulation #1</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Binary variable </a:t>
            </a:r>
            <a:r>
              <a:rPr lang="en-US" i="1" dirty="0" err="1" smtClean="0"/>
              <a:t>x</a:t>
            </a:r>
            <a:r>
              <a:rPr lang="en-US" i="1" baseline="-25000" dirty="0" err="1" smtClean="0"/>
              <a:t>ij</a:t>
            </a:r>
            <a:r>
              <a:rPr lang="en-US" dirty="0" smtClean="0"/>
              <a:t> for each edge from </a:t>
            </a:r>
            <a:r>
              <a:rPr lang="en-US" i="1" dirty="0" err="1" smtClean="0"/>
              <a:t>i</a:t>
            </a:r>
            <a:r>
              <a:rPr lang="en-US" dirty="0" smtClean="0"/>
              <a:t> to </a:t>
            </a:r>
            <a:r>
              <a:rPr lang="en-US" i="1" dirty="0" smtClean="0"/>
              <a:t>j</a:t>
            </a:r>
          </a:p>
          <a:p>
            <a:pPr marL="0" indent="0">
              <a:buNone/>
            </a:pPr>
            <a:r>
              <a:rPr lang="en-US" b="1" dirty="0" smtClean="0"/>
              <a:t>Maximize</a:t>
            </a:r>
            <a:endParaRPr lang="en-US" dirty="0" smtClean="0"/>
          </a:p>
          <a:p>
            <a:pPr marL="0" indent="0">
              <a:buNone/>
            </a:pPr>
            <a:r>
              <a:rPr lang="en-US" b="1" dirty="0"/>
              <a:t>	</a:t>
            </a:r>
            <a:r>
              <a:rPr lang="en-US" dirty="0" err="1" smtClean="0"/>
              <a:t>Σ</a:t>
            </a:r>
            <a:r>
              <a:rPr lang="en-US" dirty="0" smtClean="0"/>
              <a:t> </a:t>
            </a:r>
            <a:r>
              <a:rPr lang="en-US" i="1" dirty="0" err="1" smtClean="0"/>
              <a:t>x</a:t>
            </a:r>
            <a:r>
              <a:rPr lang="en-US" i="1" baseline="-25000" dirty="0" err="1" smtClean="0"/>
              <a:t>ij</a:t>
            </a:r>
            <a:endParaRPr lang="en-US" b="1" i="1" baseline="-25000" dirty="0" smtClean="0"/>
          </a:p>
          <a:p>
            <a:pPr marL="0" indent="0">
              <a:buNone/>
            </a:pPr>
            <a:r>
              <a:rPr lang="en-US" b="1" dirty="0" smtClean="0"/>
              <a:t>Subject to</a:t>
            </a:r>
            <a:endParaRPr lang="en-US" dirty="0" smtClean="0"/>
          </a:p>
          <a:p>
            <a:pPr marL="0" indent="0">
              <a:buNone/>
            </a:pPr>
            <a:r>
              <a:rPr lang="en-US" b="1" dirty="0"/>
              <a:t>	</a:t>
            </a:r>
            <a:r>
              <a:rPr lang="en-US" dirty="0" err="1" smtClean="0"/>
              <a:t>Σ</a:t>
            </a:r>
            <a:r>
              <a:rPr lang="en-US" baseline="-25000" dirty="0" err="1" smtClean="0"/>
              <a:t>j</a:t>
            </a:r>
            <a:r>
              <a:rPr lang="en-US" dirty="0" smtClean="0"/>
              <a:t> </a:t>
            </a:r>
            <a:r>
              <a:rPr lang="en-US" i="1" dirty="0" err="1" smtClean="0"/>
              <a:t>x</a:t>
            </a:r>
            <a:r>
              <a:rPr lang="en-US" i="1" baseline="-25000" dirty="0" err="1" smtClean="0"/>
              <a:t>ij</a:t>
            </a:r>
            <a:r>
              <a:rPr lang="en-US" i="1" dirty="0" smtClean="0"/>
              <a:t> = </a:t>
            </a:r>
            <a:r>
              <a:rPr lang="en-US" dirty="0" err="1"/>
              <a:t>Σ</a:t>
            </a:r>
            <a:r>
              <a:rPr lang="en-US" baseline="-25000" dirty="0" err="1"/>
              <a:t>j</a:t>
            </a:r>
            <a:r>
              <a:rPr lang="en-US" dirty="0"/>
              <a:t> </a:t>
            </a:r>
            <a:r>
              <a:rPr lang="en-US" i="1" dirty="0" err="1" smtClean="0"/>
              <a:t>x</a:t>
            </a:r>
            <a:r>
              <a:rPr lang="en-US" i="1" baseline="-25000" dirty="0" err="1" smtClean="0"/>
              <a:t>ji</a:t>
            </a:r>
            <a:r>
              <a:rPr lang="en-US" i="1" dirty="0"/>
              <a:t>	</a:t>
            </a:r>
            <a:r>
              <a:rPr lang="en-US" i="1" dirty="0" smtClean="0"/>
              <a:t>		</a:t>
            </a:r>
            <a:r>
              <a:rPr lang="en-US" dirty="0" smtClean="0"/>
              <a:t>for each vertex </a:t>
            </a:r>
            <a:r>
              <a:rPr lang="en-US" i="1" dirty="0" err="1" smtClean="0"/>
              <a:t>i</a:t>
            </a:r>
            <a:endParaRPr lang="en-US" i="1" dirty="0" smtClean="0"/>
          </a:p>
          <a:p>
            <a:pPr marL="0" indent="0">
              <a:buNone/>
            </a:pPr>
            <a:r>
              <a:rPr lang="en-US" b="1" i="1" dirty="0" smtClean="0"/>
              <a:t>	</a:t>
            </a:r>
            <a:r>
              <a:rPr lang="en-US" dirty="0" err="1" smtClean="0"/>
              <a:t>Σ</a:t>
            </a:r>
            <a:r>
              <a:rPr lang="en-US" baseline="-25000" dirty="0" err="1"/>
              <a:t>j</a:t>
            </a:r>
            <a:r>
              <a:rPr lang="en-US" dirty="0" smtClean="0"/>
              <a:t> </a:t>
            </a:r>
            <a:r>
              <a:rPr lang="en-US" i="1" dirty="0" err="1"/>
              <a:t>x</a:t>
            </a:r>
            <a:r>
              <a:rPr lang="en-US" i="1" baseline="-25000" dirty="0" err="1"/>
              <a:t>ij</a:t>
            </a:r>
            <a:r>
              <a:rPr lang="en-US" i="1" dirty="0"/>
              <a:t> </a:t>
            </a:r>
            <a:r>
              <a:rPr lang="en-US" dirty="0" smtClean="0"/>
              <a:t>≤ 1			for each vertex </a:t>
            </a:r>
            <a:r>
              <a:rPr lang="en-US" i="1" dirty="0"/>
              <a:t>i</a:t>
            </a:r>
            <a:endParaRPr lang="en-US" i="1" dirty="0" smtClean="0"/>
          </a:p>
          <a:p>
            <a:pPr marL="0" indent="0">
              <a:buNone/>
            </a:pPr>
            <a:r>
              <a:rPr lang="en-US" b="1" i="1" dirty="0" smtClean="0"/>
              <a:t>	</a:t>
            </a:r>
            <a:r>
              <a:rPr lang="en-US" dirty="0" smtClean="0"/>
              <a:t>Σ</a:t>
            </a:r>
            <a:r>
              <a:rPr lang="en-US" baseline="-25000" dirty="0" smtClean="0"/>
              <a:t>1≤k≤L </a:t>
            </a:r>
            <a:r>
              <a:rPr lang="en-US" dirty="0" smtClean="0"/>
              <a:t>x</a:t>
            </a:r>
            <a:r>
              <a:rPr lang="en-US" baseline="-25000" dirty="0" smtClean="0"/>
              <a:t>i(k)</a:t>
            </a:r>
            <a:r>
              <a:rPr lang="en-US" baseline="-25000" dirty="0" err="1" smtClean="0"/>
              <a:t>i</a:t>
            </a:r>
            <a:r>
              <a:rPr lang="en-US" baseline="-25000" dirty="0" smtClean="0"/>
              <a:t>(k+1)</a:t>
            </a:r>
            <a:r>
              <a:rPr lang="en-US" dirty="0" smtClean="0"/>
              <a:t> ≤ L-1	for paths </a:t>
            </a:r>
            <a:r>
              <a:rPr lang="en-US" dirty="0" err="1" smtClean="0"/>
              <a:t>i</a:t>
            </a:r>
            <a:r>
              <a:rPr lang="en-US" dirty="0" smtClean="0"/>
              <a:t>(1)…</a:t>
            </a:r>
            <a:r>
              <a:rPr lang="en-US" dirty="0" err="1" smtClean="0"/>
              <a:t>i</a:t>
            </a:r>
            <a:r>
              <a:rPr lang="en-US" dirty="0" smtClean="0"/>
              <a:t>(L+1)</a:t>
            </a:r>
          </a:p>
          <a:p>
            <a:pPr marL="0" indent="0">
              <a:buNone/>
            </a:pPr>
            <a:r>
              <a:rPr lang="en-US" b="1" i="1" dirty="0"/>
              <a:t>	</a:t>
            </a:r>
            <a:r>
              <a:rPr lang="en-US" b="1" i="1" dirty="0" smtClean="0"/>
              <a:t> </a:t>
            </a:r>
            <a:r>
              <a:rPr lang="en-US" sz="2000" i="1" dirty="0" smtClean="0"/>
              <a:t>(no path of length L that doesn’t end where it started – cycle cap)</a:t>
            </a:r>
            <a:endParaRPr lang="en-US" i="1"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extBox 4"/>
          <p:cNvSpPr txBox="1"/>
          <p:nvPr/>
        </p:nvSpPr>
        <p:spPr>
          <a:xfrm>
            <a:off x="1866900" y="1078092"/>
            <a:ext cx="5410200" cy="381000"/>
          </a:xfrm>
          <a:prstGeom prst="rect">
            <a:avLst/>
          </a:prstGeom>
          <a:noFill/>
        </p:spPr>
        <p:txBody>
          <a:bodyPr wrap="square" rtlCol="0">
            <a:spAutoFit/>
          </a:bodyPr>
          <a:lstStyle/>
          <a:p>
            <a:pPr algn="ctr"/>
            <a:r>
              <a:rPr lang="en-US" i="1" dirty="0" smtClean="0"/>
              <a:t>“Best” = maximum cardinality</a:t>
            </a:r>
            <a:endParaRPr lang="en-US" i="1" dirty="0"/>
          </a:p>
        </p:txBody>
      </p:sp>
    </p:spTree>
    <p:extLst>
      <p:ext uri="{BB962C8B-B14F-4D97-AF65-F5344CB8AC3E}">
        <p14:creationId xmlns:p14="http://schemas.microsoft.com/office/powerpoint/2010/main" val="2321813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Patient exchange</a:t>
            </a:r>
          </a:p>
        </p:txBody>
      </p:sp>
      <p:sp>
        <p:nvSpPr>
          <p:cNvPr id="226" name="Shape 22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100</a:t>
            </a:fld>
            <a:endParaRPr/>
          </a:p>
        </p:txBody>
      </p:sp>
      <p:pic>
        <p:nvPicPr>
          <p:cNvPr id="227" name="pasted-image.pdf"/>
          <p:cNvPicPr>
            <a:picLocks noChangeAspect="1"/>
          </p:cNvPicPr>
          <p:nvPr/>
        </p:nvPicPr>
        <p:blipFill>
          <a:blip r:embed="rId3">
            <a:extLst/>
          </a:blip>
          <a:stretch>
            <a:fillRect/>
          </a:stretch>
        </p:blipFill>
        <p:spPr>
          <a:xfrm>
            <a:off x="2413450" y="2430229"/>
            <a:ext cx="1993796" cy="2394024"/>
          </a:xfrm>
          <a:prstGeom prst="rect">
            <a:avLst/>
          </a:prstGeom>
          <a:ln w="12700">
            <a:miter lim="400000"/>
          </a:ln>
        </p:spPr>
      </p:pic>
      <p:pic>
        <p:nvPicPr>
          <p:cNvPr id="228" name="pasted-image.pdf"/>
          <p:cNvPicPr>
            <a:picLocks noChangeAspect="1"/>
          </p:cNvPicPr>
          <p:nvPr/>
        </p:nvPicPr>
        <p:blipFill>
          <a:blip r:embed="rId4">
            <a:extLst/>
          </a:blip>
          <a:stretch>
            <a:fillRect/>
          </a:stretch>
        </p:blipFill>
        <p:spPr>
          <a:xfrm>
            <a:off x="4613138" y="2929898"/>
            <a:ext cx="972246" cy="1212095"/>
          </a:xfrm>
          <a:prstGeom prst="rect">
            <a:avLst/>
          </a:prstGeom>
          <a:ln w="12700">
            <a:miter lim="400000"/>
          </a:ln>
        </p:spPr>
      </p:pic>
      <p:pic>
        <p:nvPicPr>
          <p:cNvPr id="229" name="pasted-image.pdf"/>
          <p:cNvPicPr>
            <a:picLocks noChangeAspect="1"/>
          </p:cNvPicPr>
          <p:nvPr/>
        </p:nvPicPr>
        <p:blipFill>
          <a:blip r:embed="rId5">
            <a:extLst/>
          </a:blip>
          <a:stretch>
            <a:fillRect/>
          </a:stretch>
        </p:blipFill>
        <p:spPr>
          <a:xfrm>
            <a:off x="3634362" y="2723343"/>
            <a:ext cx="169736" cy="165964"/>
          </a:xfrm>
          <a:prstGeom prst="rect">
            <a:avLst/>
          </a:prstGeom>
          <a:ln w="12700">
            <a:miter lim="400000"/>
          </a:ln>
        </p:spPr>
      </p:pic>
      <p:pic>
        <p:nvPicPr>
          <p:cNvPr id="230" name="pasted-image.pdf"/>
          <p:cNvPicPr>
            <a:picLocks noChangeAspect="1"/>
          </p:cNvPicPr>
          <p:nvPr/>
        </p:nvPicPr>
        <p:blipFill>
          <a:blip r:embed="rId5">
            <a:extLst/>
          </a:blip>
          <a:stretch>
            <a:fillRect/>
          </a:stretch>
        </p:blipFill>
        <p:spPr>
          <a:xfrm>
            <a:off x="2856928" y="3107667"/>
            <a:ext cx="169736" cy="165964"/>
          </a:xfrm>
          <a:prstGeom prst="rect">
            <a:avLst/>
          </a:prstGeom>
          <a:ln w="12700">
            <a:miter lim="400000"/>
          </a:ln>
        </p:spPr>
      </p:pic>
      <p:pic>
        <p:nvPicPr>
          <p:cNvPr id="231" name="pasted-image.pdf"/>
          <p:cNvPicPr>
            <a:picLocks noChangeAspect="1"/>
          </p:cNvPicPr>
          <p:nvPr/>
        </p:nvPicPr>
        <p:blipFill>
          <a:blip r:embed="rId5">
            <a:extLst/>
          </a:blip>
          <a:stretch>
            <a:fillRect/>
          </a:stretch>
        </p:blipFill>
        <p:spPr>
          <a:xfrm>
            <a:off x="3134443" y="3702147"/>
            <a:ext cx="169736" cy="165964"/>
          </a:xfrm>
          <a:prstGeom prst="rect">
            <a:avLst/>
          </a:prstGeom>
          <a:ln w="12700">
            <a:miter lim="400000"/>
          </a:ln>
        </p:spPr>
      </p:pic>
      <p:sp>
        <p:nvSpPr>
          <p:cNvPr id="232" name="Shape 232"/>
          <p:cNvSpPr/>
          <p:nvPr/>
        </p:nvSpPr>
        <p:spPr>
          <a:xfrm flipV="1">
            <a:off x="3007199" y="2819665"/>
            <a:ext cx="640907" cy="351602"/>
          </a:xfrm>
          <a:prstGeom prst="line">
            <a:avLst/>
          </a:prstGeom>
          <a:ln w="25400">
            <a:solidFill>
              <a:srgbClr val="000000"/>
            </a:solidFill>
            <a:miter lim="400000"/>
          </a:ln>
        </p:spPr>
        <p:txBody>
          <a:bodyPr lIns="35717" tIns="35717" rIns="35717" bIns="35717" anchor="ctr"/>
          <a:lstStyle/>
          <a:p>
            <a:pPr>
              <a:defRPr sz="2400"/>
            </a:pPr>
            <a:endParaRPr/>
          </a:p>
        </p:txBody>
      </p:sp>
      <p:pic>
        <p:nvPicPr>
          <p:cNvPr id="233" name="pasted-image.pdf"/>
          <p:cNvPicPr>
            <a:picLocks noChangeAspect="1"/>
          </p:cNvPicPr>
          <p:nvPr/>
        </p:nvPicPr>
        <p:blipFill>
          <a:blip r:embed="rId5">
            <a:extLst/>
          </a:blip>
          <a:stretch>
            <a:fillRect/>
          </a:stretch>
        </p:blipFill>
        <p:spPr>
          <a:xfrm>
            <a:off x="3731869" y="4081342"/>
            <a:ext cx="169736" cy="165964"/>
          </a:xfrm>
          <a:prstGeom prst="rect">
            <a:avLst/>
          </a:prstGeom>
          <a:ln w="12700">
            <a:miter lim="400000"/>
          </a:ln>
        </p:spPr>
      </p:pic>
      <p:sp>
        <p:nvSpPr>
          <p:cNvPr id="234" name="Shape 234"/>
          <p:cNvSpPr/>
          <p:nvPr/>
        </p:nvSpPr>
        <p:spPr>
          <a:xfrm>
            <a:off x="3259008" y="3807331"/>
            <a:ext cx="493207" cy="310942"/>
          </a:xfrm>
          <a:prstGeom prst="line">
            <a:avLst/>
          </a:prstGeom>
          <a:ln w="25400">
            <a:solidFill>
              <a:srgbClr val="000000"/>
            </a:solidFill>
            <a:miter lim="400000"/>
          </a:ln>
        </p:spPr>
        <p:txBody>
          <a:bodyPr lIns="35717" tIns="35717" rIns="35717" bIns="35717" anchor="ctr"/>
          <a:lstStyle/>
          <a:p>
            <a:pPr>
              <a:defRPr sz="2400"/>
            </a:pPr>
            <a:endParaRPr/>
          </a:p>
        </p:txBody>
      </p:sp>
      <p:sp>
        <p:nvSpPr>
          <p:cNvPr id="235" name="Shape 235"/>
          <p:cNvSpPr/>
          <p:nvPr/>
        </p:nvSpPr>
        <p:spPr>
          <a:xfrm flipV="1">
            <a:off x="3241419" y="2811316"/>
            <a:ext cx="465877" cy="924638"/>
          </a:xfrm>
          <a:prstGeom prst="line">
            <a:avLst/>
          </a:prstGeom>
          <a:ln w="25400">
            <a:solidFill>
              <a:srgbClr val="000000"/>
            </a:solidFill>
            <a:miter lim="400000"/>
          </a:ln>
        </p:spPr>
        <p:txBody>
          <a:bodyPr lIns="35717" tIns="35717" rIns="35717" bIns="35717" anchor="ctr"/>
          <a:lstStyle/>
          <a:p>
            <a:pPr>
              <a:defRPr sz="2400"/>
            </a:pPr>
            <a:endParaRPr/>
          </a:p>
        </p:txBody>
      </p:sp>
      <p:sp>
        <p:nvSpPr>
          <p:cNvPr id="237" name="Shape 237"/>
          <p:cNvSpPr/>
          <p:nvPr/>
        </p:nvSpPr>
        <p:spPr>
          <a:xfrm>
            <a:off x="3624983" y="2394069"/>
            <a:ext cx="718417"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Critical</a:t>
            </a:r>
          </a:p>
        </p:txBody>
      </p:sp>
      <p:sp>
        <p:nvSpPr>
          <p:cNvPr id="238" name="Shape 238"/>
          <p:cNvSpPr/>
          <p:nvPr/>
        </p:nvSpPr>
        <p:spPr>
          <a:xfrm>
            <a:off x="5655353" y="3870584"/>
            <a:ext cx="182311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Patient algorithm</a:t>
            </a:r>
          </a:p>
        </p:txBody>
      </p:sp>
      <p:pic>
        <p:nvPicPr>
          <p:cNvPr id="239" name="pasted-image.pdf"/>
          <p:cNvPicPr>
            <a:picLocks noChangeAspect="1"/>
          </p:cNvPicPr>
          <p:nvPr/>
        </p:nvPicPr>
        <p:blipFill>
          <a:blip r:embed="rId5">
            <a:extLst/>
          </a:blip>
          <a:stretch>
            <a:fillRect/>
          </a:stretch>
        </p:blipFill>
        <p:spPr>
          <a:xfrm>
            <a:off x="3913903" y="3544259"/>
            <a:ext cx="169736" cy="165964"/>
          </a:xfrm>
          <a:prstGeom prst="rect">
            <a:avLst/>
          </a:prstGeom>
          <a:ln w="12700">
            <a:miter lim="400000"/>
          </a:ln>
        </p:spPr>
      </p:pic>
      <p:pic>
        <p:nvPicPr>
          <p:cNvPr id="240" name="pasted-image.pdf"/>
          <p:cNvPicPr>
            <a:picLocks noChangeAspect="1"/>
          </p:cNvPicPr>
          <p:nvPr/>
        </p:nvPicPr>
        <p:blipFill>
          <a:blip r:embed="rId5">
            <a:extLst/>
          </a:blip>
          <a:stretch>
            <a:fillRect/>
          </a:stretch>
        </p:blipFill>
        <p:spPr>
          <a:xfrm>
            <a:off x="3242784" y="4391163"/>
            <a:ext cx="169736" cy="165964"/>
          </a:xfrm>
          <a:prstGeom prst="rect">
            <a:avLst/>
          </a:prstGeom>
          <a:ln w="12700">
            <a:miter lim="400000"/>
          </a:ln>
        </p:spPr>
      </p:pic>
    </p:spTree>
    <p:extLst>
      <p:ext uri="{BB962C8B-B14F-4D97-AF65-F5344CB8AC3E}">
        <p14:creationId xmlns:p14="http://schemas.microsoft.com/office/powerpoint/2010/main" val="1107600633"/>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29"/>
                                        </p:tgtEl>
                                        <p:attrNameLst>
                                          <p:attrName>style.visibility</p:attrName>
                                        </p:attrNameLst>
                                      </p:cBhvr>
                                      <p:to>
                                        <p:strVal val="visible"/>
                                      </p:to>
                                    </p:set>
                                    <p:anim calcmode="lin" valueType="num">
                                      <p:cBhvr>
                                        <p:cTn id="7" dur="700" fill="hold"/>
                                        <p:tgtEl>
                                          <p:spTgt spid="229"/>
                                        </p:tgtEl>
                                        <p:attrNameLst>
                                          <p:attrName>ppt_x</p:attrName>
                                        </p:attrNameLst>
                                      </p:cBhvr>
                                      <p:tavLst>
                                        <p:tav tm="0">
                                          <p:val>
                                            <p:strVal val="0-#ppt_w/2"/>
                                          </p:val>
                                        </p:tav>
                                        <p:tav tm="100000">
                                          <p:val>
                                            <p:strVal val="#ppt_x"/>
                                          </p:val>
                                        </p:tav>
                                      </p:tavLst>
                                    </p:anim>
                                    <p:anim calcmode="lin" valueType="num">
                                      <p:cBhvr>
                                        <p:cTn id="8" dur="700" fill="hold"/>
                                        <p:tgtEl>
                                          <p:spTgt spid="229"/>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 presetClass="entr" presetSubtype="8" fill="hold" grpId="0" nodeType="afterEffect">
                                  <p:stCondLst>
                                    <p:cond delay="500"/>
                                  </p:stCondLst>
                                  <p:iterate>
                                    <p:tmAbs val="0"/>
                                  </p:iterate>
                                  <p:childTnLst>
                                    <p:set>
                                      <p:cBhvr>
                                        <p:cTn id="11" fill="hold"/>
                                        <p:tgtEl>
                                          <p:spTgt spid="230"/>
                                        </p:tgtEl>
                                        <p:attrNameLst>
                                          <p:attrName>style.visibility</p:attrName>
                                        </p:attrNameLst>
                                      </p:cBhvr>
                                      <p:to>
                                        <p:strVal val="visible"/>
                                      </p:to>
                                    </p:set>
                                    <p:anim calcmode="lin" valueType="num">
                                      <p:cBhvr>
                                        <p:cTn id="12" dur="499" fill="hold"/>
                                        <p:tgtEl>
                                          <p:spTgt spid="230"/>
                                        </p:tgtEl>
                                        <p:attrNameLst>
                                          <p:attrName>ppt_x</p:attrName>
                                        </p:attrNameLst>
                                      </p:cBhvr>
                                      <p:tavLst>
                                        <p:tav tm="0">
                                          <p:val>
                                            <p:strVal val="0-#ppt_w/2"/>
                                          </p:val>
                                        </p:tav>
                                        <p:tav tm="100000">
                                          <p:val>
                                            <p:strVal val="#ppt_x"/>
                                          </p:val>
                                        </p:tav>
                                      </p:tavLst>
                                    </p:anim>
                                    <p:anim calcmode="lin" valueType="num">
                                      <p:cBhvr>
                                        <p:cTn id="13" dur="499" fill="hold"/>
                                        <p:tgtEl>
                                          <p:spTgt spid="230"/>
                                        </p:tgtEl>
                                        <p:attrNameLst>
                                          <p:attrName>ppt_y</p:attrName>
                                        </p:attrNameLst>
                                      </p:cBhvr>
                                      <p:tavLst>
                                        <p:tav tm="0">
                                          <p:val>
                                            <p:strVal val="#ppt_y"/>
                                          </p:val>
                                        </p:tav>
                                        <p:tav tm="100000">
                                          <p:val>
                                            <p:strVal val="#ppt_y"/>
                                          </p:val>
                                        </p:tav>
                                      </p:tavLst>
                                    </p:anim>
                                  </p:childTnLst>
                                </p:cTn>
                              </p:par>
                            </p:childTnLst>
                          </p:cTn>
                        </p:par>
                        <p:par>
                          <p:cTn id="14" fill="hold">
                            <p:stCondLst>
                              <p:cond delay="1699"/>
                            </p:stCondLst>
                            <p:childTnLst>
                              <p:par>
                                <p:cTn id="15" presetID="1" presetClass="entr" presetSubtype="0" fill="hold" grpId="0" nodeType="afterEffect">
                                  <p:stCondLst>
                                    <p:cond delay="300"/>
                                  </p:stCondLst>
                                  <p:iterate>
                                    <p:tmAbs val="0"/>
                                  </p:iterate>
                                  <p:childTnLst>
                                    <p:set>
                                      <p:cBhvr>
                                        <p:cTn id="16" fill="hold"/>
                                        <p:tgtEl>
                                          <p:spTgt spid="232"/>
                                        </p:tgtEl>
                                        <p:attrNameLst>
                                          <p:attrName>style.visibility</p:attrName>
                                        </p:attrNameLst>
                                      </p:cBhvr>
                                      <p:to>
                                        <p:strVal val="visible"/>
                                      </p:to>
                                    </p:set>
                                  </p:childTnLst>
                                </p:cTn>
                              </p:par>
                            </p:childTnLst>
                          </p:cTn>
                        </p:par>
                        <p:par>
                          <p:cTn id="17" fill="hold">
                            <p:stCondLst>
                              <p:cond delay="1999"/>
                            </p:stCondLst>
                            <p:childTnLst>
                              <p:par>
                                <p:cTn id="18" presetID="2" presetClass="entr" presetSubtype="8" fill="hold" grpId="0" nodeType="afterEffect">
                                  <p:stCondLst>
                                    <p:cond delay="500"/>
                                  </p:stCondLst>
                                  <p:iterate>
                                    <p:tmAbs val="0"/>
                                  </p:iterate>
                                  <p:childTnLst>
                                    <p:set>
                                      <p:cBhvr>
                                        <p:cTn id="19" fill="hold"/>
                                        <p:tgtEl>
                                          <p:spTgt spid="233"/>
                                        </p:tgtEl>
                                        <p:attrNameLst>
                                          <p:attrName>style.visibility</p:attrName>
                                        </p:attrNameLst>
                                      </p:cBhvr>
                                      <p:to>
                                        <p:strVal val="visible"/>
                                      </p:to>
                                    </p:set>
                                    <p:anim calcmode="lin" valueType="num">
                                      <p:cBhvr>
                                        <p:cTn id="20" dur="700" fill="hold"/>
                                        <p:tgtEl>
                                          <p:spTgt spid="233"/>
                                        </p:tgtEl>
                                        <p:attrNameLst>
                                          <p:attrName>ppt_x</p:attrName>
                                        </p:attrNameLst>
                                      </p:cBhvr>
                                      <p:tavLst>
                                        <p:tav tm="0">
                                          <p:val>
                                            <p:strVal val="0-#ppt_w/2"/>
                                          </p:val>
                                        </p:tav>
                                        <p:tav tm="100000">
                                          <p:val>
                                            <p:strVal val="#ppt_x"/>
                                          </p:val>
                                        </p:tav>
                                      </p:tavLst>
                                    </p:anim>
                                    <p:anim calcmode="lin" valueType="num">
                                      <p:cBhvr>
                                        <p:cTn id="21" dur="700" fill="hold"/>
                                        <p:tgtEl>
                                          <p:spTgt spid="233"/>
                                        </p:tgtEl>
                                        <p:attrNameLst>
                                          <p:attrName>ppt_y</p:attrName>
                                        </p:attrNameLst>
                                      </p:cBhvr>
                                      <p:tavLst>
                                        <p:tav tm="0">
                                          <p:val>
                                            <p:strVal val="#ppt_y"/>
                                          </p:val>
                                        </p:tav>
                                        <p:tav tm="100000">
                                          <p:val>
                                            <p:strVal val="#ppt_y"/>
                                          </p:val>
                                        </p:tav>
                                      </p:tavLst>
                                    </p:anim>
                                  </p:childTnLst>
                                </p:cTn>
                              </p:par>
                            </p:childTnLst>
                          </p:cTn>
                        </p:par>
                        <p:par>
                          <p:cTn id="22" fill="hold">
                            <p:stCondLst>
                              <p:cond delay="3199"/>
                            </p:stCondLst>
                            <p:childTnLst>
                              <p:par>
                                <p:cTn id="23" presetID="2" presetClass="entr" presetSubtype="8" fill="hold" grpId="0" nodeType="afterEffect">
                                  <p:stCondLst>
                                    <p:cond delay="500"/>
                                  </p:stCondLst>
                                  <p:iterate>
                                    <p:tmAbs val="0"/>
                                  </p:iterate>
                                  <p:childTnLst>
                                    <p:set>
                                      <p:cBhvr>
                                        <p:cTn id="24" fill="hold"/>
                                        <p:tgtEl>
                                          <p:spTgt spid="231"/>
                                        </p:tgtEl>
                                        <p:attrNameLst>
                                          <p:attrName>style.visibility</p:attrName>
                                        </p:attrNameLst>
                                      </p:cBhvr>
                                      <p:to>
                                        <p:strVal val="visible"/>
                                      </p:to>
                                    </p:set>
                                    <p:anim calcmode="lin" valueType="num">
                                      <p:cBhvr>
                                        <p:cTn id="25" dur="499" fill="hold"/>
                                        <p:tgtEl>
                                          <p:spTgt spid="231"/>
                                        </p:tgtEl>
                                        <p:attrNameLst>
                                          <p:attrName>ppt_x</p:attrName>
                                        </p:attrNameLst>
                                      </p:cBhvr>
                                      <p:tavLst>
                                        <p:tav tm="0">
                                          <p:val>
                                            <p:strVal val="0-#ppt_w/2"/>
                                          </p:val>
                                        </p:tav>
                                        <p:tav tm="100000">
                                          <p:val>
                                            <p:strVal val="#ppt_x"/>
                                          </p:val>
                                        </p:tav>
                                      </p:tavLst>
                                    </p:anim>
                                    <p:anim calcmode="lin" valueType="num">
                                      <p:cBhvr>
                                        <p:cTn id="26" dur="499" fill="hold"/>
                                        <p:tgtEl>
                                          <p:spTgt spid="231"/>
                                        </p:tgtEl>
                                        <p:attrNameLst>
                                          <p:attrName>ppt_y</p:attrName>
                                        </p:attrNameLst>
                                      </p:cBhvr>
                                      <p:tavLst>
                                        <p:tav tm="0">
                                          <p:val>
                                            <p:strVal val="#ppt_y"/>
                                          </p:val>
                                        </p:tav>
                                        <p:tav tm="100000">
                                          <p:val>
                                            <p:strVal val="#ppt_y"/>
                                          </p:val>
                                        </p:tav>
                                      </p:tavLst>
                                    </p:anim>
                                  </p:childTnLst>
                                </p:cTn>
                              </p:par>
                            </p:childTnLst>
                          </p:cTn>
                        </p:par>
                        <p:par>
                          <p:cTn id="27" fill="hold">
                            <p:stCondLst>
                              <p:cond delay="4198"/>
                            </p:stCondLst>
                            <p:childTnLst>
                              <p:par>
                                <p:cTn id="28" presetID="1" presetClass="entr" presetSubtype="0" fill="hold" grpId="0" nodeType="afterEffect">
                                  <p:stCondLst>
                                    <p:cond delay="300"/>
                                  </p:stCondLst>
                                  <p:iterate>
                                    <p:tmAbs val="0"/>
                                  </p:iterate>
                                  <p:childTnLst>
                                    <p:set>
                                      <p:cBhvr>
                                        <p:cTn id="29" fill="hold"/>
                                        <p:tgtEl>
                                          <p:spTgt spid="234"/>
                                        </p:tgtEl>
                                        <p:attrNameLst>
                                          <p:attrName>style.visibility</p:attrName>
                                        </p:attrNameLst>
                                      </p:cBhvr>
                                      <p:to>
                                        <p:strVal val="visible"/>
                                      </p:to>
                                    </p:set>
                                  </p:childTnLst>
                                </p:cTn>
                              </p:par>
                            </p:childTnLst>
                          </p:cTn>
                        </p:par>
                        <p:par>
                          <p:cTn id="30" fill="hold">
                            <p:stCondLst>
                              <p:cond delay="4498"/>
                            </p:stCondLst>
                            <p:childTnLst>
                              <p:par>
                                <p:cTn id="31" presetID="1" presetClass="entr" presetSubtype="0" fill="hold" grpId="0" nodeType="afterEffect">
                                  <p:stCondLst>
                                    <p:cond delay="0"/>
                                  </p:stCondLst>
                                  <p:iterate>
                                    <p:tmAbs val="0"/>
                                  </p:iterate>
                                  <p:childTnLst>
                                    <p:set>
                                      <p:cBhvr>
                                        <p:cTn id="32" fill="hold"/>
                                        <p:tgtEl>
                                          <p:spTgt spid="2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emph" presetSubtype="0" repeatCount="4000" fill="hold" grpId="1" nodeType="clickEffect">
                                  <p:stCondLst>
                                    <p:cond delay="0"/>
                                  </p:stCondLst>
                                  <p:childTnLst>
                                    <p:anim calcmode="discrete" valueType="str">
                                      <p:cBhvr>
                                        <p:cTn id="36" dur="1000" fill="hold"/>
                                        <p:tgtEl>
                                          <p:spTgt spid="229"/>
                                        </p:tgtEl>
                                        <p:attrNameLst>
                                          <p:attrName>style.visibility</p:attrName>
                                        </p:attrNameLst>
                                      </p:cBhvr>
                                      <p:tavLst>
                                        <p:tav tm="0">
                                          <p:val>
                                            <p:strVal val="hidden"/>
                                          </p:val>
                                        </p:tav>
                                        <p:tav tm="50000">
                                          <p:val>
                                            <p:strVal val="visible"/>
                                          </p:val>
                                        </p:tav>
                                      </p:tavLst>
                                    </p:anim>
                                  </p:childTnLst>
                                </p:cTn>
                              </p:par>
                              <p:par>
                                <p:cTn id="37" presetID="1" presetClass="entr" presetSubtype="0" fill="hold" grpId="0" nodeType="withEffect">
                                  <p:stCondLst>
                                    <p:cond delay="0"/>
                                  </p:stCondLst>
                                  <p:iterate>
                                    <p:tmAbs val="0"/>
                                  </p:iterate>
                                  <p:childTnLst>
                                    <p:set>
                                      <p:cBhvr>
                                        <p:cTn id="38" fill="hold"/>
                                        <p:tgtEl>
                                          <p:spTgt spid="2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2" nodeType="clickEffect">
                                  <p:stCondLst>
                                    <p:cond delay="0"/>
                                  </p:stCondLst>
                                  <p:iterate>
                                    <p:tmAbs val="0"/>
                                  </p:iterate>
                                  <p:childTnLst>
                                    <p:animEffect transition="out" filter="wipe(left)">
                                      <p:cBhvr>
                                        <p:cTn id="42" dur="1000" fill="hold"/>
                                        <p:tgtEl>
                                          <p:spTgt spid="229"/>
                                        </p:tgtEl>
                                      </p:cBhvr>
                                    </p:animEffect>
                                    <p:set>
                                      <p:cBhvr>
                                        <p:cTn id="43" fill="hold">
                                          <p:stCondLst>
                                            <p:cond delay="999"/>
                                          </p:stCondLst>
                                        </p:cTn>
                                        <p:tgtEl>
                                          <p:spTgt spid="229"/>
                                        </p:tgtEl>
                                        <p:attrNameLst>
                                          <p:attrName>style.visibility</p:attrName>
                                        </p:attrNameLst>
                                      </p:cBhvr>
                                      <p:to>
                                        <p:strVal val="hidden"/>
                                      </p:to>
                                    </p:set>
                                  </p:childTnLst>
                                </p:cTn>
                              </p:par>
                            </p:childTnLst>
                          </p:cTn>
                        </p:par>
                        <p:par>
                          <p:cTn id="44" fill="hold">
                            <p:stCondLst>
                              <p:cond delay="1000"/>
                            </p:stCondLst>
                            <p:childTnLst>
                              <p:par>
                                <p:cTn id="45" presetID="22" presetClass="exit" presetSubtype="8" fill="hold" grpId="1" nodeType="afterEffect">
                                  <p:stCondLst>
                                    <p:cond delay="0"/>
                                  </p:stCondLst>
                                  <p:iterate>
                                    <p:tmAbs val="0"/>
                                  </p:iterate>
                                  <p:childTnLst>
                                    <p:animEffect transition="out" filter="wipe(left)">
                                      <p:cBhvr>
                                        <p:cTn id="46" dur="1000" fill="hold"/>
                                        <p:tgtEl>
                                          <p:spTgt spid="232"/>
                                        </p:tgtEl>
                                      </p:cBhvr>
                                    </p:animEffect>
                                    <p:set>
                                      <p:cBhvr>
                                        <p:cTn id="47" fill="hold">
                                          <p:stCondLst>
                                            <p:cond delay="999"/>
                                          </p:stCondLst>
                                        </p:cTn>
                                        <p:tgtEl>
                                          <p:spTgt spid="232"/>
                                        </p:tgtEl>
                                        <p:attrNameLst>
                                          <p:attrName>style.visibility</p:attrName>
                                        </p:attrNameLst>
                                      </p:cBhvr>
                                      <p:to>
                                        <p:strVal val="hidden"/>
                                      </p:to>
                                    </p:set>
                                  </p:childTnLst>
                                </p:cTn>
                              </p:par>
                            </p:childTnLst>
                          </p:cTn>
                        </p:par>
                        <p:par>
                          <p:cTn id="48" fill="hold">
                            <p:stCondLst>
                              <p:cond delay="2000"/>
                            </p:stCondLst>
                            <p:childTnLst>
                              <p:par>
                                <p:cTn id="49" presetID="22" presetClass="exit" presetSubtype="8" fill="hold" grpId="1" nodeType="afterEffect">
                                  <p:stCondLst>
                                    <p:cond delay="0"/>
                                  </p:stCondLst>
                                  <p:iterate>
                                    <p:tmAbs val="0"/>
                                  </p:iterate>
                                  <p:childTnLst>
                                    <p:animEffect transition="out" filter="wipe(left)">
                                      <p:cBhvr>
                                        <p:cTn id="50" dur="1000" fill="hold"/>
                                        <p:tgtEl>
                                          <p:spTgt spid="230"/>
                                        </p:tgtEl>
                                      </p:cBhvr>
                                    </p:animEffect>
                                    <p:set>
                                      <p:cBhvr>
                                        <p:cTn id="51" fill="hold">
                                          <p:stCondLst>
                                            <p:cond delay="999"/>
                                          </p:stCondLst>
                                        </p:cTn>
                                        <p:tgtEl>
                                          <p:spTgt spid="230"/>
                                        </p:tgtEl>
                                        <p:attrNameLst>
                                          <p:attrName>style.visibility</p:attrName>
                                        </p:attrNameLst>
                                      </p:cBhvr>
                                      <p:to>
                                        <p:strVal val="hidden"/>
                                      </p:to>
                                    </p:set>
                                  </p:childTnLst>
                                </p:cTn>
                              </p:par>
                            </p:childTnLst>
                          </p:cTn>
                        </p:par>
                        <p:par>
                          <p:cTn id="52" fill="hold">
                            <p:stCondLst>
                              <p:cond delay="3000"/>
                            </p:stCondLst>
                            <p:childTnLst>
                              <p:par>
                                <p:cTn id="53" presetID="1" presetClass="exit" presetSubtype="0" fill="hold" grpId="1" nodeType="afterEffect">
                                  <p:stCondLst>
                                    <p:cond delay="0"/>
                                  </p:stCondLst>
                                  <p:iterate>
                                    <p:tmAbs val="0"/>
                                  </p:iterate>
                                  <p:childTnLst>
                                    <p:set>
                                      <p:cBhvr>
                                        <p:cTn id="54" fill="hold">
                                          <p:stCondLst>
                                            <p:cond delay="0"/>
                                          </p:stCondLst>
                                        </p:cTn>
                                        <p:tgtEl>
                                          <p:spTgt spid="235"/>
                                        </p:tgtEl>
                                        <p:attrNameLst>
                                          <p:attrName>style.visibility</p:attrName>
                                        </p:attrNameLst>
                                      </p:cBhvr>
                                      <p:to>
                                        <p:strVal val="hidden"/>
                                      </p:to>
                                    </p:set>
                                  </p:childTnLst>
                                </p:cTn>
                              </p:par>
                            </p:childTnLst>
                          </p:cTn>
                        </p:par>
                        <p:par>
                          <p:cTn id="55" fill="hold">
                            <p:stCondLst>
                              <p:cond delay="3000"/>
                            </p:stCondLst>
                            <p:childTnLst>
                              <p:par>
                                <p:cTn id="56" presetID="1" presetClass="exit" presetSubtype="0" fill="hold" grpId="1" nodeType="afterEffect">
                                  <p:stCondLst>
                                    <p:cond delay="0"/>
                                  </p:stCondLst>
                                  <p:iterate>
                                    <p:tmAbs val="0"/>
                                  </p:iterate>
                                  <p:childTnLst>
                                    <p:set>
                                      <p:cBhvr>
                                        <p:cTn id="57" fill="hold">
                                          <p:stCondLst>
                                            <p:cond delay="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29" grpId="1" animBg="1" advAuto="0"/>
      <p:bldP spid="229" grpId="2" animBg="1" advAuto="0"/>
      <p:bldP spid="230" grpId="0" animBg="1" advAuto="0"/>
      <p:bldP spid="230" grpId="1" animBg="1" advAuto="0"/>
      <p:bldP spid="231" grpId="0" animBg="1" advAuto="0"/>
      <p:bldP spid="232" grpId="0" animBg="1" advAuto="0"/>
      <p:bldP spid="232" grpId="1" animBg="1" advAuto="0"/>
      <p:bldP spid="233" grpId="0" animBg="1" advAuto="0"/>
      <p:bldP spid="234" grpId="0" animBg="1" advAuto="0"/>
      <p:bldP spid="235" grpId="0" animBg="1" advAuto="0"/>
      <p:bldP spid="235" grpId="1" animBg="1" advAuto="0"/>
      <p:bldP spid="237" grpId="0" animBg="1" advAuto="0"/>
      <p:bldP spid="237" grpId="1"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1371600"/>
            <a:ext cx="777240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Shape 244"/>
          <p:cNvSpPr>
            <a:spLocks noGrp="1"/>
          </p:cNvSpPr>
          <p:nvPr>
            <p:ph type="title"/>
          </p:nvPr>
        </p:nvSpPr>
        <p:spPr>
          <a:prstGeom prst="rect">
            <a:avLst/>
          </a:prstGeom>
        </p:spPr>
        <p:txBody>
          <a:bodyPr>
            <a:noAutofit/>
          </a:bodyPr>
          <a:lstStyle>
            <a:lvl1pPr defTabSz="490727">
              <a:defRPr sz="6719"/>
            </a:lvl1pPr>
          </a:lstStyle>
          <a:p>
            <a:r>
              <a:rPr sz="3600" dirty="0"/>
              <a:t>Greedy and patient exchanges</a:t>
            </a:r>
          </a:p>
        </p:txBody>
      </p:sp>
      <p:sp>
        <p:nvSpPr>
          <p:cNvPr id="245" name="Shape 24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101</a:t>
            </a:fld>
            <a:endParaRPr/>
          </a:p>
        </p:txBody>
      </p:sp>
      <p:pic>
        <p:nvPicPr>
          <p:cNvPr id="246" name="pasted-image.pdf"/>
          <p:cNvPicPr>
            <a:picLocks noChangeAspect="1"/>
          </p:cNvPicPr>
          <p:nvPr/>
        </p:nvPicPr>
        <p:blipFill>
          <a:blip r:embed="rId3">
            <a:extLst/>
          </a:blip>
          <a:stretch>
            <a:fillRect/>
          </a:stretch>
        </p:blipFill>
        <p:spPr>
          <a:xfrm>
            <a:off x="1982405" y="2810943"/>
            <a:ext cx="1993797" cy="2394025"/>
          </a:xfrm>
          <a:prstGeom prst="rect">
            <a:avLst/>
          </a:prstGeom>
          <a:ln w="12700">
            <a:miter lim="400000"/>
          </a:ln>
        </p:spPr>
      </p:pic>
      <p:pic>
        <p:nvPicPr>
          <p:cNvPr id="247" name="pasted-image.pdf"/>
          <p:cNvPicPr>
            <a:picLocks noChangeAspect="1"/>
          </p:cNvPicPr>
          <p:nvPr/>
        </p:nvPicPr>
        <p:blipFill>
          <a:blip r:embed="rId4">
            <a:extLst/>
          </a:blip>
          <a:stretch>
            <a:fillRect/>
          </a:stretch>
        </p:blipFill>
        <p:spPr>
          <a:xfrm>
            <a:off x="588509" y="5042701"/>
            <a:ext cx="1341965" cy="1124741"/>
          </a:xfrm>
          <a:prstGeom prst="rect">
            <a:avLst/>
          </a:prstGeom>
          <a:ln w="12700">
            <a:miter lim="400000"/>
          </a:ln>
        </p:spPr>
      </p:pic>
      <p:pic>
        <p:nvPicPr>
          <p:cNvPr id="248" name="pasted-image.pdf"/>
          <p:cNvPicPr>
            <a:picLocks noChangeAspect="1"/>
          </p:cNvPicPr>
          <p:nvPr/>
        </p:nvPicPr>
        <p:blipFill>
          <a:blip r:embed="rId5">
            <a:extLst/>
          </a:blip>
          <a:stretch>
            <a:fillRect/>
          </a:stretch>
        </p:blipFill>
        <p:spPr>
          <a:xfrm>
            <a:off x="2255720" y="3445524"/>
            <a:ext cx="1447119" cy="1124741"/>
          </a:xfrm>
          <a:prstGeom prst="rect">
            <a:avLst/>
          </a:prstGeom>
          <a:ln w="12700">
            <a:miter lim="400000"/>
          </a:ln>
        </p:spPr>
      </p:pic>
      <p:pic>
        <p:nvPicPr>
          <p:cNvPr id="249" name="pasted-image.pdf"/>
          <p:cNvPicPr>
            <a:picLocks noChangeAspect="1"/>
          </p:cNvPicPr>
          <p:nvPr/>
        </p:nvPicPr>
        <p:blipFill>
          <a:blip r:embed="rId6">
            <a:extLst/>
          </a:blip>
          <a:stretch>
            <a:fillRect/>
          </a:stretch>
        </p:blipFill>
        <p:spPr>
          <a:xfrm>
            <a:off x="7821699" y="4900468"/>
            <a:ext cx="972247" cy="1212095"/>
          </a:xfrm>
          <a:prstGeom prst="rect">
            <a:avLst/>
          </a:prstGeom>
          <a:ln w="12700">
            <a:miter lim="400000"/>
          </a:ln>
        </p:spPr>
      </p:pic>
      <p:pic>
        <p:nvPicPr>
          <p:cNvPr id="250" name="pasted-image.pdf"/>
          <p:cNvPicPr>
            <a:picLocks noChangeAspect="1"/>
          </p:cNvPicPr>
          <p:nvPr/>
        </p:nvPicPr>
        <p:blipFill>
          <a:blip r:embed="rId7">
            <a:extLst/>
          </a:blip>
          <a:stretch>
            <a:fillRect/>
          </a:stretch>
        </p:blipFill>
        <p:spPr>
          <a:xfrm>
            <a:off x="5370044" y="2810943"/>
            <a:ext cx="1993796" cy="2394025"/>
          </a:xfrm>
          <a:prstGeom prst="rect">
            <a:avLst/>
          </a:prstGeom>
          <a:ln w="12700">
            <a:miter lim="400000"/>
          </a:ln>
        </p:spPr>
      </p:pic>
      <p:pic>
        <p:nvPicPr>
          <p:cNvPr id="251" name="pasted-image.pdf"/>
          <p:cNvPicPr>
            <a:picLocks noChangeAspect="1"/>
          </p:cNvPicPr>
          <p:nvPr/>
        </p:nvPicPr>
        <p:blipFill>
          <a:blip r:embed="rId8">
            <a:extLst/>
          </a:blip>
          <a:stretch>
            <a:fillRect/>
          </a:stretch>
        </p:blipFill>
        <p:spPr>
          <a:xfrm>
            <a:off x="5695959" y="3199462"/>
            <a:ext cx="1341965" cy="1616986"/>
          </a:xfrm>
          <a:prstGeom prst="rect">
            <a:avLst/>
          </a:prstGeom>
          <a:ln w="12700">
            <a:miter lim="400000"/>
          </a:ln>
        </p:spPr>
      </p:pic>
      <p:sp>
        <p:nvSpPr>
          <p:cNvPr id="252" name="Shape 252"/>
          <p:cNvSpPr/>
          <p:nvPr/>
        </p:nvSpPr>
        <p:spPr>
          <a:xfrm>
            <a:off x="4434061" y="3541002"/>
            <a:ext cx="643352" cy="93390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5600">
                <a:latin typeface="Lucida Grande"/>
                <a:ea typeface="Lucida Grande"/>
                <a:cs typeface="Lucida Grande"/>
                <a:sym typeface="Lucida Grande"/>
              </a:defRPr>
            </a:lvl1pPr>
          </a:lstStyle>
          <a:p>
            <a:r>
              <a:rPr dirty="0"/>
              <a:t>≥</a:t>
            </a:r>
          </a:p>
        </p:txBody>
      </p:sp>
      <p:sp>
        <p:nvSpPr>
          <p:cNvPr id="254" name="Shape 254"/>
          <p:cNvSpPr/>
          <p:nvPr/>
        </p:nvSpPr>
        <p:spPr>
          <a:xfrm>
            <a:off x="4495800" y="3460869"/>
            <a:ext cx="471467"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Loss</a:t>
            </a:r>
          </a:p>
        </p:txBody>
      </p:sp>
      <p:sp>
        <p:nvSpPr>
          <p:cNvPr id="255" name="Shape 255"/>
          <p:cNvSpPr/>
          <p:nvPr/>
        </p:nvSpPr>
        <p:spPr>
          <a:xfrm>
            <a:off x="2055431" y="5257800"/>
            <a:ext cx="1813644"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Greedy algorithm</a:t>
            </a:r>
          </a:p>
        </p:txBody>
      </p:sp>
      <p:sp>
        <p:nvSpPr>
          <p:cNvPr id="256" name="Shape 256"/>
          <p:cNvSpPr/>
          <p:nvPr/>
        </p:nvSpPr>
        <p:spPr>
          <a:xfrm>
            <a:off x="5461120" y="5257800"/>
            <a:ext cx="182311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Patient algorithm</a:t>
            </a:r>
          </a:p>
        </p:txBody>
      </p:sp>
      <p:pic>
        <p:nvPicPr>
          <p:cNvPr id="257" name="pasted-image.pdf"/>
          <p:cNvPicPr>
            <a:picLocks noChangeAspect="1"/>
          </p:cNvPicPr>
          <p:nvPr/>
        </p:nvPicPr>
        <p:blipFill>
          <a:blip r:embed="rId9">
            <a:extLst/>
          </a:blip>
          <a:stretch>
            <a:fillRect/>
          </a:stretch>
        </p:blipFill>
        <p:spPr>
          <a:xfrm>
            <a:off x="973336" y="1600200"/>
            <a:ext cx="7197328" cy="732235"/>
          </a:xfrm>
          <a:prstGeom prst="rect">
            <a:avLst/>
          </a:prstGeom>
          <a:ln w="12700">
            <a:miter lim="400000"/>
          </a:ln>
        </p:spPr>
      </p:pic>
      <p:cxnSp>
        <p:nvCxnSpPr>
          <p:cNvPr id="4" name="Straight Arrow Connector 3"/>
          <p:cNvCxnSpPr/>
          <p:nvPr/>
        </p:nvCxnSpPr>
        <p:spPr>
          <a:xfrm flipV="1">
            <a:off x="4572000" y="4343400"/>
            <a:ext cx="152400" cy="19050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9" name="Shape 190"/>
          <p:cNvSpPr/>
          <p:nvPr/>
        </p:nvSpPr>
        <p:spPr>
          <a:xfrm>
            <a:off x="3429000" y="6248400"/>
            <a:ext cx="2166342" cy="318353"/>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defTabSz="457200">
              <a:spcBef>
                <a:spcPts val="1200"/>
              </a:spcBef>
              <a:defRPr sz="2200">
                <a:latin typeface="Times"/>
                <a:ea typeface="Times"/>
                <a:cs typeface="Times"/>
                <a:sym typeface="Times"/>
              </a:defRPr>
            </a:lvl1pPr>
          </a:lstStyle>
          <a:p>
            <a:r>
              <a:rPr lang="en-US" sz="1600" i="1" dirty="0" smtClean="0">
                <a:latin typeface="+mn-lt"/>
              </a:rPr>
              <a:t>[</a:t>
            </a:r>
            <a:r>
              <a:rPr lang="en-US" sz="1600" i="1" dirty="0" err="1" smtClean="0">
                <a:latin typeface="+mn-lt"/>
              </a:rPr>
              <a:t>Akbarpour</a:t>
            </a:r>
            <a:r>
              <a:rPr lang="en-US" sz="1600" i="1" dirty="0" smtClean="0">
                <a:latin typeface="+mn-lt"/>
              </a:rPr>
              <a:t> et al., </a:t>
            </a:r>
            <a:r>
              <a:rPr sz="1600" i="1" dirty="0" smtClean="0">
                <a:latin typeface="+mn-lt"/>
              </a:rPr>
              <a:t>EC</a:t>
            </a:r>
            <a:r>
              <a:rPr lang="en-US" sz="1600" i="1" dirty="0" smtClean="0">
                <a:latin typeface="+mn-lt"/>
              </a:rPr>
              <a:t>-</a:t>
            </a:r>
            <a:r>
              <a:rPr sz="1600" i="1" dirty="0" smtClean="0">
                <a:latin typeface="+mn-lt"/>
              </a:rPr>
              <a:t>14</a:t>
            </a:r>
            <a:r>
              <a:rPr lang="en-US" sz="1600" i="1" dirty="0" smtClean="0">
                <a:latin typeface="+mn-lt"/>
              </a:rPr>
              <a:t>]</a:t>
            </a:r>
            <a:endParaRPr sz="1600" i="1" dirty="0">
              <a:latin typeface="+mn-lt"/>
            </a:endParaRPr>
          </a:p>
        </p:txBody>
      </p:sp>
    </p:spTree>
    <p:extLst>
      <p:ext uri="{BB962C8B-B14F-4D97-AF65-F5344CB8AC3E}">
        <p14:creationId xmlns:p14="http://schemas.microsoft.com/office/powerpoint/2010/main" val="2077274800"/>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5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advAuto="0"/>
      <p:bldP spid="254" grpId="0" animBg="1" advAuto="0"/>
      <p:bldP spid="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prstGeom prst="rect">
            <a:avLst/>
          </a:prstGeom>
        </p:spPr>
        <p:txBody>
          <a:bodyPr/>
          <a:lstStyle/>
          <a:p>
            <a:r>
              <a:t>Competing exchanges</a:t>
            </a:r>
          </a:p>
        </p:txBody>
      </p:sp>
      <p:sp>
        <p:nvSpPr>
          <p:cNvPr id="262" name="Shape 2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102</a:t>
            </a:fld>
            <a:endParaRPr/>
          </a:p>
        </p:txBody>
      </p:sp>
      <p:pic>
        <p:nvPicPr>
          <p:cNvPr id="263" name="pasted-image.pdf"/>
          <p:cNvPicPr>
            <a:picLocks noChangeAspect="1"/>
          </p:cNvPicPr>
          <p:nvPr/>
        </p:nvPicPr>
        <p:blipFill>
          <a:blip r:embed="rId3">
            <a:extLst/>
          </a:blip>
          <a:stretch>
            <a:fillRect/>
          </a:stretch>
        </p:blipFill>
        <p:spPr>
          <a:xfrm>
            <a:off x="4975191" y="1650912"/>
            <a:ext cx="972246" cy="1212096"/>
          </a:xfrm>
          <a:prstGeom prst="rect">
            <a:avLst/>
          </a:prstGeom>
          <a:ln w="12700">
            <a:miter lim="400000"/>
          </a:ln>
        </p:spPr>
      </p:pic>
      <p:pic>
        <p:nvPicPr>
          <p:cNvPr id="264" name="pasted-image.pdf"/>
          <p:cNvPicPr>
            <a:picLocks noChangeAspect="1"/>
          </p:cNvPicPr>
          <p:nvPr/>
        </p:nvPicPr>
        <p:blipFill>
          <a:blip r:embed="rId4">
            <a:extLst/>
          </a:blip>
          <a:stretch>
            <a:fillRect/>
          </a:stretch>
        </p:blipFill>
        <p:spPr>
          <a:xfrm>
            <a:off x="3013853" y="1725747"/>
            <a:ext cx="1993796" cy="2394025"/>
          </a:xfrm>
          <a:prstGeom prst="rect">
            <a:avLst/>
          </a:prstGeom>
          <a:ln w="12700">
            <a:miter lim="400000"/>
          </a:ln>
        </p:spPr>
      </p:pic>
      <p:pic>
        <p:nvPicPr>
          <p:cNvPr id="265" name="pasted-image.pdf"/>
          <p:cNvPicPr>
            <a:picLocks noChangeAspect="1"/>
          </p:cNvPicPr>
          <p:nvPr/>
        </p:nvPicPr>
        <p:blipFill>
          <a:blip r:embed="rId5">
            <a:extLst/>
          </a:blip>
          <a:stretch>
            <a:fillRect/>
          </a:stretch>
        </p:blipFill>
        <p:spPr>
          <a:xfrm>
            <a:off x="3380823" y="2060206"/>
            <a:ext cx="1341965" cy="1616986"/>
          </a:xfrm>
          <a:prstGeom prst="rect">
            <a:avLst/>
          </a:prstGeom>
          <a:ln w="12700">
            <a:miter lim="400000"/>
          </a:ln>
        </p:spPr>
      </p:pic>
      <p:pic>
        <p:nvPicPr>
          <p:cNvPr id="266" name="pasted-image.pdf"/>
          <p:cNvPicPr>
            <a:picLocks noChangeAspect="1"/>
          </p:cNvPicPr>
          <p:nvPr/>
        </p:nvPicPr>
        <p:blipFill>
          <a:blip r:embed="rId6">
            <a:extLst/>
          </a:blip>
          <a:stretch>
            <a:fillRect/>
          </a:stretch>
        </p:blipFill>
        <p:spPr>
          <a:xfrm>
            <a:off x="3013853" y="4301644"/>
            <a:ext cx="1993796" cy="2394024"/>
          </a:xfrm>
          <a:prstGeom prst="rect">
            <a:avLst/>
          </a:prstGeom>
          <a:ln w="12700">
            <a:miter lim="400000"/>
          </a:ln>
        </p:spPr>
      </p:pic>
      <p:pic>
        <p:nvPicPr>
          <p:cNvPr id="267" name="pasted-image.pdf"/>
          <p:cNvPicPr>
            <a:picLocks noChangeAspect="1"/>
          </p:cNvPicPr>
          <p:nvPr/>
        </p:nvPicPr>
        <p:blipFill>
          <a:blip r:embed="rId7">
            <a:extLst/>
          </a:blip>
          <a:stretch>
            <a:fillRect/>
          </a:stretch>
        </p:blipFill>
        <p:spPr>
          <a:xfrm>
            <a:off x="4726026" y="5457737"/>
            <a:ext cx="1341965" cy="1124741"/>
          </a:xfrm>
          <a:prstGeom prst="rect">
            <a:avLst/>
          </a:prstGeom>
          <a:ln w="12700">
            <a:miter lim="400000"/>
          </a:ln>
        </p:spPr>
      </p:pic>
      <p:pic>
        <p:nvPicPr>
          <p:cNvPr id="268" name="pasted-image.pdf"/>
          <p:cNvPicPr>
            <a:picLocks noChangeAspect="1"/>
          </p:cNvPicPr>
          <p:nvPr/>
        </p:nvPicPr>
        <p:blipFill>
          <a:blip r:embed="rId8">
            <a:extLst/>
          </a:blip>
          <a:stretch>
            <a:fillRect/>
          </a:stretch>
        </p:blipFill>
        <p:spPr>
          <a:xfrm>
            <a:off x="3287167" y="5013350"/>
            <a:ext cx="1447119" cy="1124741"/>
          </a:xfrm>
          <a:prstGeom prst="rect">
            <a:avLst/>
          </a:prstGeom>
          <a:ln w="12700">
            <a:miter lim="400000"/>
          </a:ln>
        </p:spPr>
      </p:pic>
      <p:pic>
        <p:nvPicPr>
          <p:cNvPr id="269" name="pasted-image.pdf"/>
          <p:cNvPicPr>
            <a:picLocks noChangeAspect="1"/>
          </p:cNvPicPr>
          <p:nvPr/>
        </p:nvPicPr>
        <p:blipFill>
          <a:blip r:embed="rId9">
            <a:extLst/>
          </a:blip>
          <a:stretch>
            <a:fillRect/>
          </a:stretch>
        </p:blipFill>
        <p:spPr>
          <a:xfrm>
            <a:off x="870960" y="3662456"/>
            <a:ext cx="713725" cy="713725"/>
          </a:xfrm>
          <a:prstGeom prst="rect">
            <a:avLst/>
          </a:prstGeom>
          <a:ln w="12700">
            <a:miter lim="400000"/>
          </a:ln>
        </p:spPr>
      </p:pic>
      <p:pic>
        <p:nvPicPr>
          <p:cNvPr id="270" name="pasted-image.pdf"/>
          <p:cNvPicPr>
            <a:picLocks noChangeAspect="1"/>
          </p:cNvPicPr>
          <p:nvPr/>
        </p:nvPicPr>
        <p:blipFill>
          <a:blip r:embed="rId10">
            <a:extLst/>
          </a:blip>
          <a:stretch>
            <a:fillRect/>
          </a:stretch>
        </p:blipFill>
        <p:spPr>
          <a:xfrm>
            <a:off x="1914958" y="3564001"/>
            <a:ext cx="623455" cy="331211"/>
          </a:xfrm>
          <a:prstGeom prst="rect">
            <a:avLst/>
          </a:prstGeom>
          <a:ln w="12700">
            <a:miter lim="400000"/>
          </a:ln>
        </p:spPr>
      </p:pic>
      <p:pic>
        <p:nvPicPr>
          <p:cNvPr id="271" name="pasted-image.pdf"/>
          <p:cNvPicPr>
            <a:picLocks noChangeAspect="1"/>
          </p:cNvPicPr>
          <p:nvPr/>
        </p:nvPicPr>
        <p:blipFill>
          <a:blip r:embed="rId11">
            <a:extLst/>
          </a:blip>
          <a:stretch>
            <a:fillRect/>
          </a:stretch>
        </p:blipFill>
        <p:spPr>
          <a:xfrm>
            <a:off x="1520234" y="2512299"/>
            <a:ext cx="1342023" cy="292493"/>
          </a:xfrm>
          <a:prstGeom prst="rect">
            <a:avLst/>
          </a:prstGeom>
          <a:ln w="12700">
            <a:miter lim="400000"/>
          </a:ln>
        </p:spPr>
      </p:pic>
      <p:pic>
        <p:nvPicPr>
          <p:cNvPr id="272" name="pasted-image.pdf"/>
          <p:cNvPicPr>
            <a:picLocks noChangeAspect="1"/>
          </p:cNvPicPr>
          <p:nvPr/>
        </p:nvPicPr>
        <p:blipFill>
          <a:blip r:embed="rId12">
            <a:extLst/>
          </a:blip>
          <a:stretch>
            <a:fillRect/>
          </a:stretch>
        </p:blipFill>
        <p:spPr>
          <a:xfrm>
            <a:off x="1481803" y="5312523"/>
            <a:ext cx="1418827" cy="309232"/>
          </a:xfrm>
          <a:prstGeom prst="rect">
            <a:avLst/>
          </a:prstGeom>
          <a:ln w="12700">
            <a:miter lim="400000"/>
          </a:ln>
        </p:spPr>
      </p:pic>
      <p:pic>
        <p:nvPicPr>
          <p:cNvPr id="273" name="pasted-image.pdf"/>
          <p:cNvPicPr>
            <a:picLocks noChangeAspect="1"/>
          </p:cNvPicPr>
          <p:nvPr/>
        </p:nvPicPr>
        <p:blipFill>
          <a:blip r:embed="rId13">
            <a:extLst/>
          </a:blip>
          <a:stretch>
            <a:fillRect/>
          </a:stretch>
        </p:blipFill>
        <p:spPr>
          <a:xfrm>
            <a:off x="1050219" y="6155119"/>
            <a:ext cx="2088840" cy="650473"/>
          </a:xfrm>
          <a:prstGeom prst="rect">
            <a:avLst/>
          </a:prstGeom>
          <a:ln w="12700">
            <a:miter lim="400000"/>
          </a:ln>
        </p:spPr>
      </p:pic>
      <p:pic>
        <p:nvPicPr>
          <p:cNvPr id="274" name="pasted-image.pdf"/>
          <p:cNvPicPr>
            <a:picLocks noChangeAspect="1"/>
          </p:cNvPicPr>
          <p:nvPr/>
        </p:nvPicPr>
        <p:blipFill>
          <a:blip r:embed="rId14">
            <a:extLst/>
          </a:blip>
          <a:stretch>
            <a:fillRect/>
          </a:stretch>
        </p:blipFill>
        <p:spPr>
          <a:xfrm>
            <a:off x="4874621" y="3340868"/>
            <a:ext cx="401205" cy="1397300"/>
          </a:xfrm>
          <a:prstGeom prst="rect">
            <a:avLst/>
          </a:prstGeom>
          <a:ln w="12700">
            <a:miter lim="400000"/>
          </a:ln>
        </p:spPr>
      </p:pic>
      <p:sp>
        <p:nvSpPr>
          <p:cNvPr id="275" name="Shape 275"/>
          <p:cNvSpPr/>
          <p:nvPr/>
        </p:nvSpPr>
        <p:spPr>
          <a:xfrm>
            <a:off x="5427657" y="3022469"/>
            <a:ext cx="2894383" cy="199573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defTabSz="457200">
              <a:defRPr sz="2500" i="1">
                <a:latin typeface="Arial"/>
                <a:ea typeface="Arial"/>
                <a:cs typeface="Arial"/>
                <a:sym typeface="Arial"/>
              </a:defRPr>
            </a:lvl1pPr>
          </a:lstStyle>
          <a:p>
            <a:r>
              <a:rPr dirty="0">
                <a:latin typeface="+mn-lt"/>
              </a:rPr>
              <a:t>How do interactions between overlapping pools, different policies affect social welfare?</a:t>
            </a:r>
          </a:p>
        </p:txBody>
      </p:sp>
      <p:pic>
        <p:nvPicPr>
          <p:cNvPr id="276" name="pasted-image.pdf"/>
          <p:cNvPicPr>
            <a:picLocks noChangeAspect="1"/>
          </p:cNvPicPr>
          <p:nvPr/>
        </p:nvPicPr>
        <p:blipFill>
          <a:blip r:embed="rId15">
            <a:extLst/>
          </a:blip>
          <a:stretch>
            <a:fillRect/>
          </a:stretch>
        </p:blipFill>
        <p:spPr>
          <a:xfrm>
            <a:off x="1121543" y="2798772"/>
            <a:ext cx="2139346" cy="938936"/>
          </a:xfrm>
          <a:prstGeom prst="rect">
            <a:avLst/>
          </a:prstGeom>
          <a:ln w="12700">
            <a:miter lim="400000"/>
          </a:ln>
        </p:spPr>
      </p:pic>
      <p:pic>
        <p:nvPicPr>
          <p:cNvPr id="277" name="pasted-image.pdf"/>
          <p:cNvPicPr>
            <a:picLocks noChangeAspect="1"/>
          </p:cNvPicPr>
          <p:nvPr/>
        </p:nvPicPr>
        <p:blipFill>
          <a:blip r:embed="rId16">
            <a:extLst/>
          </a:blip>
          <a:stretch>
            <a:fillRect/>
          </a:stretch>
        </p:blipFill>
        <p:spPr>
          <a:xfrm>
            <a:off x="1547996" y="3843395"/>
            <a:ext cx="1909702" cy="352561"/>
          </a:xfrm>
          <a:prstGeom prst="rect">
            <a:avLst/>
          </a:prstGeom>
          <a:ln w="12700">
            <a:miter lim="400000"/>
          </a:ln>
        </p:spPr>
      </p:pic>
      <p:pic>
        <p:nvPicPr>
          <p:cNvPr id="278" name="pasted-image.pdf"/>
          <p:cNvPicPr>
            <a:picLocks noChangeAspect="1"/>
          </p:cNvPicPr>
          <p:nvPr/>
        </p:nvPicPr>
        <p:blipFill>
          <a:blip r:embed="rId17">
            <a:extLst/>
          </a:blip>
          <a:stretch>
            <a:fillRect/>
          </a:stretch>
        </p:blipFill>
        <p:spPr>
          <a:xfrm>
            <a:off x="1121929" y="4318124"/>
            <a:ext cx="2209514" cy="1009519"/>
          </a:xfrm>
          <a:prstGeom prst="rect">
            <a:avLst/>
          </a:prstGeom>
          <a:ln w="12700">
            <a:miter lim="400000"/>
          </a:ln>
        </p:spPr>
      </p:pic>
      <p:sp>
        <p:nvSpPr>
          <p:cNvPr id="279" name="Shape 279"/>
          <p:cNvSpPr/>
          <p:nvPr/>
        </p:nvSpPr>
        <p:spPr>
          <a:xfrm>
            <a:off x="5927835" y="6072056"/>
            <a:ext cx="1813644"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Greedy algorithm</a:t>
            </a:r>
          </a:p>
        </p:txBody>
      </p:sp>
      <p:sp>
        <p:nvSpPr>
          <p:cNvPr id="280" name="Shape 280"/>
          <p:cNvSpPr/>
          <p:nvPr/>
        </p:nvSpPr>
        <p:spPr>
          <a:xfrm>
            <a:off x="5945886" y="1905000"/>
            <a:ext cx="182311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Patient algorithm</a:t>
            </a:r>
          </a:p>
        </p:txBody>
      </p:sp>
    </p:spTree>
    <p:extLst>
      <p:ext uri="{BB962C8B-B14F-4D97-AF65-F5344CB8AC3E}">
        <p14:creationId xmlns:p14="http://schemas.microsoft.com/office/powerpoint/2010/main" val="3809985060"/>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118866" pathEditMode="relative">
                                      <p:cBhvr>
                                        <p:cTn id="6" dur="300" fill="hold"/>
                                        <p:tgtEl>
                                          <p:spTgt spid="266"/>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000000 0.047939" pathEditMode="relative">
                                      <p:cBhvr>
                                        <p:cTn id="9" dur="300" fill="hold"/>
                                        <p:tgtEl>
                                          <p:spTgt spid="263"/>
                                        </p:tgtEl>
                                        <p:attrNameLst>
                                          <p:attrName>ppt_x</p:attrName>
                                          <p:attrName>ppt_y</p:attrName>
                                        </p:attrNameLst>
                                      </p:cBhvr>
                                    </p:animMotion>
                                  </p:childTnLst>
                                </p:cTn>
                              </p:par>
                            </p:childTnLst>
                          </p:cTn>
                        </p:par>
                        <p:par>
                          <p:cTn id="10" fill="hold">
                            <p:stCondLst>
                              <p:cond delay="0"/>
                            </p:stCondLst>
                            <p:childTnLst>
                              <p:par>
                                <p:cTn id="11" presetID="-1" presetClass="path" presetSubtype="0" accel="50000" decel="50000" fill="hold" nodeType="withEffect">
                                  <p:stCondLst>
                                    <p:cond delay="0"/>
                                  </p:stCondLst>
                                  <p:childTnLst>
                                    <p:animMotion origin="layout" path="M 0.000000 0.000000 L -0.000000 0.058069" pathEditMode="relative">
                                      <p:cBhvr>
                                        <p:cTn id="12" dur="300" fill="hold"/>
                                        <p:tgtEl>
                                          <p:spTgt spid="265"/>
                                        </p:tgtEl>
                                        <p:attrNameLst>
                                          <p:attrName>ppt_x</p:attrName>
                                          <p:attrName>ppt_y</p:attrName>
                                        </p:attrNameLst>
                                      </p:cBhvr>
                                    </p:animMotion>
                                  </p:childTnLst>
                                </p:cTn>
                              </p:par>
                            </p:childTnLst>
                          </p:cTn>
                        </p:par>
                        <p:par>
                          <p:cTn id="13" fill="hold">
                            <p:stCondLst>
                              <p:cond delay="0"/>
                            </p:stCondLst>
                            <p:childTnLst>
                              <p:par>
                                <p:cTn id="14" presetID="-1" presetClass="path" presetSubtype="0" accel="50000" decel="50000" fill="hold" nodeType="withEffect">
                                  <p:stCondLst>
                                    <p:cond delay="0"/>
                                  </p:stCondLst>
                                  <p:childTnLst>
                                    <p:animMotion origin="layout" path="M 0.000000 0.000000 L 0.000000 0.058069" pathEditMode="relative">
                                      <p:cBhvr>
                                        <p:cTn id="15" dur="300" fill="hold"/>
                                        <p:tgtEl>
                                          <p:spTgt spid="264"/>
                                        </p:tgtEl>
                                        <p:attrNameLst>
                                          <p:attrName>ppt_x</p:attrName>
                                          <p:attrName>ppt_y</p:attrName>
                                        </p:attrNameLst>
                                      </p:cBhvr>
                                    </p:animMotion>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0.000000 0.000000 L 0.001190 -0.119397" pathEditMode="relative">
                                      <p:cBhvr>
                                        <p:cTn id="18" dur="300" fill="hold"/>
                                        <p:tgtEl>
                                          <p:spTgt spid="268"/>
                                        </p:tgtEl>
                                        <p:attrNameLst>
                                          <p:attrName>ppt_x</p:attrName>
                                          <p:attrName>ppt_y</p:attrName>
                                        </p:attrNameLst>
                                      </p:cBhvr>
                                    </p:animMotion>
                                  </p:childTnLst>
                                </p:cTn>
                              </p:par>
                            </p:childTnLst>
                          </p:cTn>
                        </p:par>
                        <p:par>
                          <p:cTn id="19" fill="hold">
                            <p:stCondLst>
                              <p:cond delay="0"/>
                            </p:stCondLst>
                            <p:childTnLst>
                              <p:par>
                                <p:cTn id="20" presetID="-1" presetClass="path" presetSubtype="0" accel="50000" decel="50000" fill="hold" nodeType="withEffect">
                                  <p:stCondLst>
                                    <p:cond delay="0"/>
                                  </p:stCondLst>
                                  <p:childTnLst>
                                    <p:animMotion origin="layout" path="M 0.000000 0.000000 L -0.006288 -0.080544" pathEditMode="relative">
                                      <p:cBhvr>
                                        <p:cTn id="21" dur="300" fill="hold"/>
                                        <p:tgtEl>
                                          <p:spTgt spid="267"/>
                                        </p:tgtEl>
                                        <p:attrNameLst>
                                          <p:attrName>ppt_x</p:attrName>
                                          <p:attrName>ppt_y</p:attrName>
                                        </p:attrNameLst>
                                      </p:cBhvr>
                                    </p:animMotion>
                                  </p:childTnLst>
                                </p:cTn>
                              </p:par>
                            </p:childTnLst>
                          </p:cTn>
                        </p:par>
                        <p:par>
                          <p:cTn id="22" fill="hold">
                            <p:stCondLst>
                              <p:cond delay="0"/>
                            </p:stCondLst>
                            <p:childTnLst>
                              <p:par>
                                <p:cTn id="23" presetID="-1" presetClass="path" presetSubtype="0" accel="50000" decel="50000" fill="hold" nodeType="withEffect">
                                  <p:stCondLst>
                                    <p:cond delay="0"/>
                                  </p:stCondLst>
                                  <p:childTnLst>
                                    <p:animMotion origin="layout" path="M 0.000000 0.000000 L 0.000000 0.088558" pathEditMode="relative">
                                      <p:cBhvr>
                                        <p:cTn id="24" dur="300" fill="hold"/>
                                        <p:tgtEl>
                                          <p:spTgt spid="280"/>
                                        </p:tgtEl>
                                        <p:attrNameLst>
                                          <p:attrName>ppt_x</p:attrName>
                                          <p:attrName>ppt_y</p:attrName>
                                        </p:attrNameLst>
                                      </p:cBhvr>
                                    </p:animMotion>
                                  </p:childTnLst>
                                </p:cTn>
                              </p:par>
                            </p:childTnLst>
                          </p:cTn>
                        </p:par>
                        <p:par>
                          <p:cTn id="25" fill="hold">
                            <p:stCondLst>
                              <p:cond delay="0"/>
                            </p:stCondLst>
                            <p:childTnLst>
                              <p:par>
                                <p:cTn id="26" presetID="-1" presetClass="path" presetSubtype="0" accel="50000" decel="50000" fill="hold" nodeType="withEffect">
                                  <p:stCondLst>
                                    <p:cond delay="0"/>
                                  </p:stCondLst>
                                  <p:childTnLst>
                                    <p:animMotion origin="layout" path="M 0.000000 0.000000 L -0.000000 -0.122666" pathEditMode="relative">
                                      <p:cBhvr>
                                        <p:cTn id="27" dur="300" fill="hold"/>
                                        <p:tgtEl>
                                          <p:spTgt spid="279"/>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26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27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iterate>
                                    <p:tmAbs val="0"/>
                                  </p:iterate>
                                  <p:childTnLst>
                                    <p:set>
                                      <p:cBhvr>
                                        <p:cTn id="41" fill="hold"/>
                                        <p:tgtEl>
                                          <p:spTgt spid="27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p:tmAbs val="0"/>
                                  </p:iterate>
                                  <p:childTnLst>
                                    <p:set>
                                      <p:cBhvr>
                                        <p:cTn id="45" fill="hold"/>
                                        <p:tgtEl>
                                          <p:spTgt spid="271"/>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iterate>
                                    <p:tmAbs val="0"/>
                                  </p:iterate>
                                  <p:childTnLst>
                                    <p:set>
                                      <p:cBhvr>
                                        <p:cTn id="48" fill="hold"/>
                                        <p:tgtEl>
                                          <p:spTgt spid="2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p:tmAbs val="0"/>
                                  </p:iterate>
                                  <p:childTnLst>
                                    <p:set>
                                      <p:cBhvr>
                                        <p:cTn id="52" fill="hold"/>
                                        <p:tgtEl>
                                          <p:spTgt spid="27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27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274"/>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iterate>
                                    <p:tmAbs val="0"/>
                                  </p:iterate>
                                  <p:childTnLst>
                                    <p:set>
                                      <p:cBhvr>
                                        <p:cTn id="62" fill="hold"/>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advAuto="0"/>
      <p:bldP spid="270" grpId="0" animBg="1" advAuto="0"/>
      <p:bldP spid="271" grpId="0" animBg="1" advAuto="0"/>
      <p:bldP spid="272" grpId="0" animBg="1" advAuto="0"/>
      <p:bldP spid="273" grpId="0" animBg="1" advAuto="0"/>
      <p:bldP spid="274" grpId="0" animBg="1" advAuto="0"/>
      <p:bldP spid="275" grpId="0" animBg="1" advAuto="0"/>
      <p:bldP spid="276" grpId="0" animBg="1" advAuto="0"/>
      <p:bldP spid="277" grpId="0" animBg="1" advAuto="0"/>
      <p:bldP spid="278" grpId="0"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r>
              <a:rPr dirty="0"/>
              <a:t>Model details</a:t>
            </a:r>
          </a:p>
        </p:txBody>
      </p:sp>
      <p:sp>
        <p:nvSpPr>
          <p:cNvPr id="285" name="Shape 285"/>
          <p:cNvSpPr>
            <a:spLocks noGrp="1"/>
          </p:cNvSpPr>
          <p:nvPr>
            <p:ph type="body" idx="1"/>
          </p:nvPr>
        </p:nvSpPr>
        <p:spPr>
          <a:prstGeom prst="rect">
            <a:avLst/>
          </a:prstGeom>
        </p:spPr>
        <p:txBody>
          <a:bodyPr/>
          <a:lstStyle/>
          <a:p>
            <a:r>
              <a:rPr dirty="0"/>
              <a:t>Agents (patient-donor pairs) arrive at the market according to a Poisson process, with rate parameter </a:t>
            </a:r>
            <a:r>
              <a:rPr i="1" dirty="0"/>
              <a:t>m ≥ 1</a:t>
            </a:r>
          </a:p>
          <a:p>
            <a:r>
              <a:rPr dirty="0"/>
              <a:t>The sojourn of an agent is drawn from an exponential distribution, with rate parameter λ = </a:t>
            </a:r>
            <a:r>
              <a:rPr i="1" dirty="0"/>
              <a:t>1</a:t>
            </a:r>
            <a:r>
              <a:rPr dirty="0"/>
              <a:t> </a:t>
            </a:r>
          </a:p>
          <a:p>
            <a:r>
              <a:rPr dirty="0"/>
              <a:t>Pr(acceptable transaction) = </a:t>
            </a:r>
            <a:r>
              <a:rPr i="1" dirty="0"/>
              <a:t>d/m, 0 ≤ d ≤ m</a:t>
            </a:r>
          </a:p>
        </p:txBody>
      </p:sp>
      <p:sp>
        <p:nvSpPr>
          <p:cNvPr id="286" name="Shape 28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103</a:t>
            </a:fld>
            <a:endParaRPr/>
          </a:p>
        </p:txBody>
      </p:sp>
      <p:sp>
        <p:nvSpPr>
          <p:cNvPr id="287" name="Shape 287"/>
          <p:cNvSpPr/>
          <p:nvPr/>
        </p:nvSpPr>
        <p:spPr>
          <a:xfrm>
            <a:off x="5562600" y="4800600"/>
            <a:ext cx="381000" cy="503861"/>
          </a:xfrm>
          <a:prstGeom prst="rect">
            <a:avLst/>
          </a:prstGeom>
          <a:ln w="50800">
            <a:solidFill>
              <a:schemeClr val="accent1"/>
            </a:solidFill>
            <a:miter lim="400000"/>
          </a:ln>
        </p:spPr>
        <p:txBody>
          <a:bodyPr lIns="35717" tIns="35717" rIns="35717" bIns="35717" anchor="ctr"/>
          <a:lstStyle/>
          <a:p>
            <a:pPr>
              <a:defRPr sz="2400"/>
            </a:pPr>
            <a:endParaRPr/>
          </a:p>
        </p:txBody>
      </p:sp>
      <p:cxnSp>
        <p:nvCxnSpPr>
          <p:cNvPr id="3" name="Straight Arrow Connector 2"/>
          <p:cNvCxnSpPr/>
          <p:nvPr/>
        </p:nvCxnSpPr>
        <p:spPr>
          <a:xfrm flipV="1">
            <a:off x="5181600" y="5257800"/>
            <a:ext cx="3810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352800" y="5943600"/>
            <a:ext cx="1981200" cy="646331"/>
          </a:xfrm>
          <a:prstGeom prst="rect">
            <a:avLst/>
          </a:prstGeom>
          <a:noFill/>
        </p:spPr>
        <p:txBody>
          <a:bodyPr wrap="square" rtlCol="0">
            <a:spAutoFit/>
          </a:bodyPr>
          <a:lstStyle/>
          <a:p>
            <a:r>
              <a:rPr lang="en-US" dirty="0" smtClean="0"/>
              <a:t>Average degree of node in graph</a:t>
            </a:r>
            <a:endParaRPr lang="en-US" dirty="0"/>
          </a:p>
        </p:txBody>
      </p:sp>
    </p:spTree>
    <p:extLst>
      <p:ext uri="{BB962C8B-B14F-4D97-AF65-F5344CB8AC3E}">
        <p14:creationId xmlns:p14="http://schemas.microsoft.com/office/powerpoint/2010/main" val="276246438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8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build="p" bldLvl="5" animBg="1" advAuto="0"/>
      <p:bldP spid="287" grpId="0" animBg="1" advAuto="0"/>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4267200"/>
            <a:ext cx="670560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Shape 291"/>
          <p:cNvSpPr>
            <a:spLocks noGrp="1"/>
          </p:cNvSpPr>
          <p:nvPr>
            <p:ph type="title"/>
          </p:nvPr>
        </p:nvSpPr>
        <p:spPr>
          <a:prstGeom prst="rect">
            <a:avLst/>
          </a:prstGeom>
        </p:spPr>
        <p:txBody>
          <a:bodyPr/>
          <a:lstStyle/>
          <a:p>
            <a:r>
              <a:t>Model details</a:t>
            </a:r>
          </a:p>
        </p:txBody>
      </p:sp>
      <p:sp>
        <p:nvSpPr>
          <p:cNvPr id="292" name="Shape 292"/>
          <p:cNvSpPr>
            <a:spLocks noGrp="1"/>
          </p:cNvSpPr>
          <p:nvPr>
            <p:ph type="sldNum" sz="quarter" idx="2"/>
          </p:nvPr>
        </p:nvSpPr>
        <p:spPr>
          <a:xfrm>
            <a:off x="4426036" y="6600859"/>
            <a:ext cx="259104"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104</a:t>
            </a:fld>
            <a:endParaRPr/>
          </a:p>
        </p:txBody>
      </p:sp>
      <p:pic>
        <p:nvPicPr>
          <p:cNvPr id="293" name="pasted-image.pdf"/>
          <p:cNvPicPr>
            <a:picLocks noChangeAspect="1"/>
          </p:cNvPicPr>
          <p:nvPr/>
        </p:nvPicPr>
        <p:blipFill>
          <a:blip r:embed="rId3">
            <a:extLst/>
          </a:blip>
          <a:stretch>
            <a:fillRect/>
          </a:stretch>
        </p:blipFill>
        <p:spPr>
          <a:xfrm>
            <a:off x="2019278" y="4443745"/>
            <a:ext cx="3384352" cy="321469"/>
          </a:xfrm>
          <a:prstGeom prst="rect">
            <a:avLst/>
          </a:prstGeom>
          <a:ln w="12700">
            <a:miter lim="400000"/>
          </a:ln>
        </p:spPr>
      </p:pic>
      <p:pic>
        <p:nvPicPr>
          <p:cNvPr id="294" name="pasted-image.pdf"/>
          <p:cNvPicPr>
            <a:picLocks noChangeAspect="1"/>
          </p:cNvPicPr>
          <p:nvPr/>
        </p:nvPicPr>
        <p:blipFill>
          <a:blip r:embed="rId4">
            <a:extLst/>
          </a:blip>
          <a:stretch>
            <a:fillRect/>
          </a:stretch>
        </p:blipFill>
        <p:spPr>
          <a:xfrm>
            <a:off x="2018813" y="5244693"/>
            <a:ext cx="5420321" cy="321469"/>
          </a:xfrm>
          <a:prstGeom prst="rect">
            <a:avLst/>
          </a:prstGeom>
          <a:ln w="12700">
            <a:miter lim="400000"/>
          </a:ln>
        </p:spPr>
      </p:pic>
      <p:pic>
        <p:nvPicPr>
          <p:cNvPr id="295" name="pasted-image.pdf"/>
          <p:cNvPicPr>
            <a:picLocks noChangeAspect="1"/>
          </p:cNvPicPr>
          <p:nvPr/>
        </p:nvPicPr>
        <p:blipFill>
          <a:blip r:embed="rId5">
            <a:extLst/>
          </a:blip>
          <a:stretch>
            <a:fillRect/>
          </a:stretch>
        </p:blipFill>
        <p:spPr>
          <a:xfrm>
            <a:off x="2012359" y="6045640"/>
            <a:ext cx="6215063" cy="321469"/>
          </a:xfrm>
          <a:prstGeom prst="rect">
            <a:avLst/>
          </a:prstGeom>
          <a:ln w="12700">
            <a:miter lim="400000"/>
          </a:ln>
        </p:spPr>
      </p:pic>
      <p:pic>
        <p:nvPicPr>
          <p:cNvPr id="296" name="Screenshot 2015-07-22 09.48.55.png"/>
          <p:cNvPicPr>
            <a:picLocks noChangeAspect="1"/>
          </p:cNvPicPr>
          <p:nvPr/>
        </p:nvPicPr>
        <p:blipFill>
          <a:blip r:embed="rId6">
            <a:extLst/>
          </a:blip>
          <a:stretch>
            <a:fillRect/>
          </a:stretch>
        </p:blipFill>
        <p:spPr>
          <a:xfrm>
            <a:off x="1664718" y="1529014"/>
            <a:ext cx="5255213" cy="2680980"/>
          </a:xfrm>
          <a:prstGeom prst="rect">
            <a:avLst/>
          </a:prstGeom>
          <a:ln w="12700">
            <a:miter lim="400000"/>
          </a:ln>
        </p:spPr>
      </p:pic>
    </p:spTree>
    <p:extLst>
      <p:ext uri="{BB962C8B-B14F-4D97-AF65-F5344CB8AC3E}">
        <p14:creationId xmlns:p14="http://schemas.microsoft.com/office/powerpoint/2010/main" val="238561565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3" grpId="0" animBg="1" advAuto="0"/>
      <p:bldP spid="294" grpId="0" animBg="1" advAuto="0"/>
      <p:bldP spid="295" grpId="0"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prstGeom prst="rect">
            <a:avLst/>
          </a:prstGeom>
        </p:spPr>
        <p:txBody>
          <a:bodyPr/>
          <a:lstStyle/>
          <a:p>
            <a:r>
              <a:t>Three pools</a:t>
            </a:r>
          </a:p>
        </p:txBody>
      </p:sp>
      <p:sp>
        <p:nvSpPr>
          <p:cNvPr id="301" name="Shape 301"/>
          <p:cNvSpPr>
            <a:spLocks noGrp="1"/>
          </p:cNvSpPr>
          <p:nvPr>
            <p:ph type="sldNum" sz="quarter" idx="2"/>
          </p:nvPr>
        </p:nvSpPr>
        <p:spPr>
          <a:xfrm>
            <a:off x="4533565" y="6529173"/>
            <a:ext cx="259104"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105</a:t>
            </a:fld>
            <a:endParaRPr/>
          </a:p>
        </p:txBody>
      </p:sp>
      <p:pic>
        <p:nvPicPr>
          <p:cNvPr id="302" name="pasted-image.pdf"/>
          <p:cNvPicPr>
            <a:picLocks noChangeAspect="1"/>
          </p:cNvPicPr>
          <p:nvPr/>
        </p:nvPicPr>
        <p:blipFill>
          <a:blip r:embed="rId3">
            <a:extLst/>
          </a:blip>
          <a:stretch>
            <a:fillRect/>
          </a:stretch>
        </p:blipFill>
        <p:spPr>
          <a:xfrm>
            <a:off x="3556300" y="3323148"/>
            <a:ext cx="1993796" cy="2394025"/>
          </a:xfrm>
          <a:prstGeom prst="rect">
            <a:avLst/>
          </a:prstGeom>
          <a:ln w="12700">
            <a:miter lim="400000"/>
          </a:ln>
        </p:spPr>
      </p:pic>
      <p:pic>
        <p:nvPicPr>
          <p:cNvPr id="303" name="pasted-image.pdf"/>
          <p:cNvPicPr>
            <a:picLocks noChangeAspect="1"/>
          </p:cNvPicPr>
          <p:nvPr/>
        </p:nvPicPr>
        <p:blipFill>
          <a:blip r:embed="rId4">
            <a:extLst/>
          </a:blip>
          <a:stretch>
            <a:fillRect/>
          </a:stretch>
        </p:blipFill>
        <p:spPr>
          <a:xfrm>
            <a:off x="3556300" y="1960672"/>
            <a:ext cx="1993796" cy="2394024"/>
          </a:xfrm>
          <a:prstGeom prst="rect">
            <a:avLst/>
          </a:prstGeom>
          <a:ln w="12700">
            <a:miter lim="400000"/>
          </a:ln>
        </p:spPr>
      </p:pic>
      <p:pic>
        <p:nvPicPr>
          <p:cNvPr id="304" name="pasted-image.pdf"/>
          <p:cNvPicPr>
            <a:picLocks noChangeAspect="1"/>
          </p:cNvPicPr>
          <p:nvPr/>
        </p:nvPicPr>
        <p:blipFill>
          <a:blip r:embed="rId5">
            <a:extLst/>
          </a:blip>
          <a:stretch>
            <a:fillRect/>
          </a:stretch>
        </p:blipFill>
        <p:spPr>
          <a:xfrm>
            <a:off x="2237899" y="2181504"/>
            <a:ext cx="972247" cy="1212095"/>
          </a:xfrm>
          <a:prstGeom prst="rect">
            <a:avLst/>
          </a:prstGeom>
          <a:ln w="12700">
            <a:miter lim="400000"/>
          </a:ln>
        </p:spPr>
      </p:pic>
      <p:pic>
        <p:nvPicPr>
          <p:cNvPr id="305" name="pasted-image.pdf"/>
          <p:cNvPicPr>
            <a:picLocks noChangeAspect="1"/>
          </p:cNvPicPr>
          <p:nvPr/>
        </p:nvPicPr>
        <p:blipFill>
          <a:blip r:embed="rId6">
            <a:extLst/>
          </a:blip>
          <a:stretch>
            <a:fillRect/>
          </a:stretch>
        </p:blipFill>
        <p:spPr>
          <a:xfrm>
            <a:off x="2053040" y="4139772"/>
            <a:ext cx="1341965" cy="1124741"/>
          </a:xfrm>
          <a:prstGeom prst="rect">
            <a:avLst/>
          </a:prstGeom>
          <a:ln w="12700">
            <a:miter lim="400000"/>
          </a:ln>
        </p:spPr>
      </p:pic>
      <p:pic>
        <p:nvPicPr>
          <p:cNvPr id="306" name="pasted-image.pdf"/>
          <p:cNvPicPr>
            <a:picLocks noChangeAspect="1"/>
          </p:cNvPicPr>
          <p:nvPr/>
        </p:nvPicPr>
        <p:blipFill>
          <a:blip r:embed="rId7">
            <a:extLst/>
          </a:blip>
          <a:stretch>
            <a:fillRect/>
          </a:stretch>
        </p:blipFill>
        <p:spPr>
          <a:xfrm>
            <a:off x="6141043" y="5159362"/>
            <a:ext cx="1107282" cy="312540"/>
          </a:xfrm>
          <a:prstGeom prst="rect">
            <a:avLst/>
          </a:prstGeom>
          <a:ln w="12700">
            <a:miter lim="400000"/>
          </a:ln>
        </p:spPr>
      </p:pic>
      <p:pic>
        <p:nvPicPr>
          <p:cNvPr id="307" name="pasted-image.pdf"/>
          <p:cNvPicPr>
            <a:picLocks noChangeAspect="1"/>
          </p:cNvPicPr>
          <p:nvPr/>
        </p:nvPicPr>
        <p:blipFill>
          <a:blip r:embed="rId8">
            <a:extLst/>
          </a:blip>
          <a:stretch>
            <a:fillRect/>
          </a:stretch>
        </p:blipFill>
        <p:spPr>
          <a:xfrm>
            <a:off x="6156983" y="2241786"/>
            <a:ext cx="1125141" cy="276821"/>
          </a:xfrm>
          <a:prstGeom prst="rect">
            <a:avLst/>
          </a:prstGeom>
          <a:ln w="12700">
            <a:miter lim="400000"/>
          </a:ln>
        </p:spPr>
      </p:pic>
      <p:pic>
        <p:nvPicPr>
          <p:cNvPr id="308" name="pasted-image.pdf"/>
          <p:cNvPicPr>
            <a:picLocks noChangeAspect="1"/>
          </p:cNvPicPr>
          <p:nvPr/>
        </p:nvPicPr>
        <p:blipFill>
          <a:blip r:embed="rId9">
            <a:extLst/>
          </a:blip>
          <a:stretch>
            <a:fillRect/>
          </a:stretch>
        </p:blipFill>
        <p:spPr>
          <a:xfrm>
            <a:off x="6144372" y="3696110"/>
            <a:ext cx="803673" cy="285751"/>
          </a:xfrm>
          <a:prstGeom prst="rect">
            <a:avLst/>
          </a:prstGeom>
          <a:ln w="12700">
            <a:miter lim="400000"/>
          </a:ln>
        </p:spPr>
      </p:pic>
      <p:sp>
        <p:nvSpPr>
          <p:cNvPr id="309" name="Shape 309"/>
          <p:cNvSpPr/>
          <p:nvPr/>
        </p:nvSpPr>
        <p:spPr>
          <a:xfrm flipH="1">
            <a:off x="5134394" y="3838985"/>
            <a:ext cx="972246"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310" name="Shape 310"/>
          <p:cNvSpPr/>
          <p:nvPr/>
        </p:nvSpPr>
        <p:spPr>
          <a:xfrm flipH="1">
            <a:off x="5134394" y="2380196"/>
            <a:ext cx="972247"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311" name="Shape 311"/>
          <p:cNvSpPr/>
          <p:nvPr/>
        </p:nvSpPr>
        <p:spPr>
          <a:xfrm flipH="1">
            <a:off x="5109524" y="5239666"/>
            <a:ext cx="972246"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312" name="pasted-image.pdf"/>
          <p:cNvPicPr>
            <a:picLocks noChangeAspect="1"/>
          </p:cNvPicPr>
          <p:nvPr/>
        </p:nvPicPr>
        <p:blipFill>
          <a:blip r:embed="rId10">
            <a:extLst/>
          </a:blip>
          <a:stretch>
            <a:fillRect/>
          </a:stretch>
        </p:blipFill>
        <p:spPr>
          <a:xfrm>
            <a:off x="3922819" y="4558989"/>
            <a:ext cx="1179542" cy="759111"/>
          </a:xfrm>
          <a:prstGeom prst="rect">
            <a:avLst/>
          </a:prstGeom>
          <a:ln w="12700">
            <a:miter lim="400000"/>
          </a:ln>
        </p:spPr>
      </p:pic>
      <p:pic>
        <p:nvPicPr>
          <p:cNvPr id="313" name="pasted-image.pdf"/>
          <p:cNvPicPr>
            <a:picLocks noChangeAspect="1"/>
          </p:cNvPicPr>
          <p:nvPr/>
        </p:nvPicPr>
        <p:blipFill>
          <a:blip r:embed="rId11">
            <a:extLst/>
          </a:blip>
          <a:stretch>
            <a:fillRect/>
          </a:stretch>
        </p:blipFill>
        <p:spPr>
          <a:xfrm>
            <a:off x="4067075" y="3459430"/>
            <a:ext cx="972247" cy="759111"/>
          </a:xfrm>
          <a:prstGeom prst="rect">
            <a:avLst/>
          </a:prstGeom>
          <a:ln w="12700">
            <a:miter lim="400000"/>
          </a:ln>
        </p:spPr>
      </p:pic>
      <p:pic>
        <p:nvPicPr>
          <p:cNvPr id="314" name="pasted-image.pdf"/>
          <p:cNvPicPr>
            <a:picLocks noChangeAspect="1"/>
          </p:cNvPicPr>
          <p:nvPr/>
        </p:nvPicPr>
        <p:blipFill>
          <a:blip r:embed="rId12">
            <a:extLst/>
          </a:blip>
          <a:stretch>
            <a:fillRect/>
          </a:stretch>
        </p:blipFill>
        <p:spPr>
          <a:xfrm>
            <a:off x="3945858" y="2405788"/>
            <a:ext cx="1214679" cy="599842"/>
          </a:xfrm>
          <a:prstGeom prst="rect">
            <a:avLst/>
          </a:prstGeom>
          <a:ln w="12700">
            <a:miter lim="400000"/>
          </a:ln>
        </p:spPr>
      </p:pic>
      <p:sp>
        <p:nvSpPr>
          <p:cNvPr id="315" name="Shape 315"/>
          <p:cNvSpPr/>
          <p:nvPr/>
        </p:nvSpPr>
        <p:spPr>
          <a:xfrm flipH="1" flipV="1">
            <a:off x="4000884" y="2874309"/>
            <a:ext cx="127368" cy="1122891"/>
          </a:xfrm>
          <a:prstGeom prst="line">
            <a:avLst/>
          </a:prstGeom>
          <a:ln w="25400">
            <a:solidFill>
              <a:srgbClr val="000000"/>
            </a:solidFill>
            <a:miter lim="400000"/>
          </a:ln>
        </p:spPr>
        <p:txBody>
          <a:bodyPr lIns="35717" tIns="35717" rIns="35717" bIns="35717" anchor="ctr"/>
          <a:lstStyle/>
          <a:p>
            <a:pPr>
              <a:defRPr sz="2400"/>
            </a:pPr>
            <a:endParaRPr/>
          </a:p>
        </p:txBody>
      </p:sp>
      <p:sp>
        <p:nvSpPr>
          <p:cNvPr id="316" name="Shape 316"/>
          <p:cNvSpPr/>
          <p:nvPr/>
        </p:nvSpPr>
        <p:spPr>
          <a:xfrm flipH="1" flipV="1">
            <a:off x="4330841" y="2907277"/>
            <a:ext cx="90991" cy="843957"/>
          </a:xfrm>
          <a:prstGeom prst="line">
            <a:avLst/>
          </a:prstGeom>
          <a:ln w="25400">
            <a:solidFill>
              <a:srgbClr val="000000"/>
            </a:solidFill>
            <a:miter lim="400000"/>
          </a:ln>
        </p:spPr>
        <p:txBody>
          <a:bodyPr lIns="35717" tIns="35717" rIns="35717" bIns="35717" anchor="ctr"/>
          <a:lstStyle/>
          <a:p>
            <a:pPr>
              <a:defRPr sz="2400"/>
            </a:pPr>
            <a:endParaRPr/>
          </a:p>
        </p:txBody>
      </p:sp>
      <p:sp>
        <p:nvSpPr>
          <p:cNvPr id="317" name="Shape 317"/>
          <p:cNvSpPr/>
          <p:nvPr/>
        </p:nvSpPr>
        <p:spPr>
          <a:xfrm flipV="1">
            <a:off x="3996153" y="2606300"/>
            <a:ext cx="163619" cy="305299"/>
          </a:xfrm>
          <a:prstGeom prst="line">
            <a:avLst/>
          </a:prstGeom>
          <a:ln w="25400">
            <a:solidFill>
              <a:srgbClr val="000000"/>
            </a:solidFill>
            <a:miter lim="400000"/>
          </a:ln>
        </p:spPr>
        <p:txBody>
          <a:bodyPr lIns="35717" tIns="35717" rIns="35717" bIns="35717" anchor="ctr"/>
          <a:lstStyle/>
          <a:p>
            <a:pPr>
              <a:defRPr sz="2400"/>
            </a:pPr>
            <a:endParaRPr/>
          </a:p>
        </p:txBody>
      </p:sp>
      <p:sp>
        <p:nvSpPr>
          <p:cNvPr id="318" name="Shape 318"/>
          <p:cNvSpPr/>
          <p:nvPr/>
        </p:nvSpPr>
        <p:spPr>
          <a:xfrm flipV="1">
            <a:off x="4334710" y="2461427"/>
            <a:ext cx="198805" cy="396932"/>
          </a:xfrm>
          <a:prstGeom prst="line">
            <a:avLst/>
          </a:prstGeom>
          <a:ln w="25400">
            <a:solidFill>
              <a:srgbClr val="000000"/>
            </a:solidFill>
            <a:miter lim="400000"/>
          </a:ln>
        </p:spPr>
        <p:txBody>
          <a:bodyPr lIns="35717" tIns="35717" rIns="35717" bIns="35717" anchor="ctr"/>
          <a:lstStyle/>
          <a:p>
            <a:pPr>
              <a:defRPr sz="2400"/>
            </a:pPr>
            <a:endParaRPr/>
          </a:p>
        </p:txBody>
      </p:sp>
      <p:sp>
        <p:nvSpPr>
          <p:cNvPr id="319" name="Shape 319"/>
          <p:cNvSpPr/>
          <p:nvPr/>
        </p:nvSpPr>
        <p:spPr>
          <a:xfrm flipV="1">
            <a:off x="4323943" y="2804246"/>
            <a:ext cx="458510" cy="80368"/>
          </a:xfrm>
          <a:prstGeom prst="line">
            <a:avLst/>
          </a:prstGeom>
          <a:ln w="25400">
            <a:solidFill>
              <a:srgbClr val="000000"/>
            </a:solidFill>
            <a:miter lim="400000"/>
          </a:ln>
        </p:spPr>
        <p:txBody>
          <a:bodyPr lIns="35717" tIns="35717" rIns="35717" bIns="35717" anchor="ctr"/>
          <a:lstStyle/>
          <a:p>
            <a:pPr>
              <a:defRPr sz="2400"/>
            </a:pPr>
            <a:endParaRPr/>
          </a:p>
        </p:txBody>
      </p:sp>
      <p:sp>
        <p:nvSpPr>
          <p:cNvPr id="320" name="Shape 320"/>
          <p:cNvSpPr/>
          <p:nvPr/>
        </p:nvSpPr>
        <p:spPr>
          <a:xfrm>
            <a:off x="4781442" y="2809328"/>
            <a:ext cx="301927" cy="132263"/>
          </a:xfrm>
          <a:prstGeom prst="line">
            <a:avLst/>
          </a:prstGeom>
          <a:ln w="25400">
            <a:solidFill>
              <a:srgbClr val="000000"/>
            </a:solidFill>
            <a:miter lim="400000"/>
          </a:ln>
        </p:spPr>
        <p:txBody>
          <a:bodyPr lIns="35717" tIns="35717" rIns="35717" bIns="35717" anchor="ctr"/>
          <a:lstStyle/>
          <a:p>
            <a:pPr>
              <a:defRPr sz="2400"/>
            </a:pPr>
            <a:endParaRPr/>
          </a:p>
        </p:txBody>
      </p:sp>
      <p:sp>
        <p:nvSpPr>
          <p:cNvPr id="321" name="Shape 321"/>
          <p:cNvSpPr/>
          <p:nvPr/>
        </p:nvSpPr>
        <p:spPr>
          <a:xfrm flipV="1">
            <a:off x="4972505" y="2919030"/>
            <a:ext cx="116729" cy="844964"/>
          </a:xfrm>
          <a:prstGeom prst="line">
            <a:avLst/>
          </a:prstGeom>
          <a:ln w="25400">
            <a:solidFill>
              <a:srgbClr val="000000"/>
            </a:solidFill>
            <a:miter lim="400000"/>
          </a:ln>
        </p:spPr>
        <p:txBody>
          <a:bodyPr lIns="35717" tIns="35717" rIns="35717" bIns="35717" anchor="ctr"/>
          <a:lstStyle/>
          <a:p>
            <a:pPr>
              <a:defRPr sz="2400"/>
            </a:pPr>
            <a:endParaRPr/>
          </a:p>
        </p:txBody>
      </p:sp>
      <p:pic>
        <p:nvPicPr>
          <p:cNvPr id="322" name="Picture 321"/>
          <p:cNvPicPr>
            <a:picLocks/>
          </p:cNvPicPr>
          <p:nvPr/>
        </p:nvPicPr>
        <p:blipFill>
          <a:blip r:embed="rId13">
            <a:extLst/>
          </a:blip>
          <a:stretch>
            <a:fillRect/>
          </a:stretch>
        </p:blipFill>
        <p:spPr>
          <a:xfrm>
            <a:off x="3710005" y="3303990"/>
            <a:ext cx="1706202" cy="1076091"/>
          </a:xfrm>
          <a:prstGeom prst="rect">
            <a:avLst/>
          </a:prstGeom>
        </p:spPr>
      </p:pic>
      <p:pic>
        <p:nvPicPr>
          <p:cNvPr id="324" name="Picture 323"/>
          <p:cNvPicPr>
            <a:picLocks/>
          </p:cNvPicPr>
          <p:nvPr/>
        </p:nvPicPr>
        <p:blipFill>
          <a:blip r:embed="rId14">
            <a:extLst/>
          </a:blip>
          <a:stretch>
            <a:fillRect/>
          </a:stretch>
        </p:blipFill>
        <p:spPr>
          <a:xfrm>
            <a:off x="3539396" y="3791180"/>
            <a:ext cx="2054787" cy="1949130"/>
          </a:xfrm>
          <a:prstGeom prst="rect">
            <a:avLst/>
          </a:prstGeom>
        </p:spPr>
      </p:pic>
      <p:pic>
        <p:nvPicPr>
          <p:cNvPr id="326" name="Picture 325"/>
          <p:cNvPicPr>
            <a:picLocks/>
          </p:cNvPicPr>
          <p:nvPr/>
        </p:nvPicPr>
        <p:blipFill>
          <a:blip r:embed="rId15">
            <a:extLst/>
          </a:blip>
          <a:stretch>
            <a:fillRect/>
          </a:stretch>
        </p:blipFill>
        <p:spPr>
          <a:xfrm>
            <a:off x="3547387" y="1941961"/>
            <a:ext cx="2038912" cy="1970745"/>
          </a:xfrm>
          <a:prstGeom prst="rect">
            <a:avLst/>
          </a:prstGeom>
        </p:spPr>
      </p:pic>
      <p:pic>
        <p:nvPicPr>
          <p:cNvPr id="328" name="pasted-image.pdf"/>
          <p:cNvPicPr>
            <a:picLocks noChangeAspect="1"/>
          </p:cNvPicPr>
          <p:nvPr/>
        </p:nvPicPr>
        <p:blipFill>
          <a:blip r:embed="rId16">
            <a:extLst/>
          </a:blip>
          <a:stretch>
            <a:fillRect/>
          </a:stretch>
        </p:blipFill>
        <p:spPr>
          <a:xfrm>
            <a:off x="5638601" y="5394991"/>
            <a:ext cx="2857501" cy="410766"/>
          </a:xfrm>
          <a:prstGeom prst="rect">
            <a:avLst/>
          </a:prstGeom>
          <a:ln w="12700">
            <a:miter lim="400000"/>
          </a:ln>
        </p:spPr>
      </p:pic>
      <p:pic>
        <p:nvPicPr>
          <p:cNvPr id="329" name="pasted-image.pdf"/>
          <p:cNvPicPr>
            <a:picLocks noChangeAspect="1"/>
          </p:cNvPicPr>
          <p:nvPr/>
        </p:nvPicPr>
        <p:blipFill>
          <a:blip r:embed="rId17">
            <a:extLst/>
          </a:blip>
          <a:stretch>
            <a:fillRect/>
          </a:stretch>
        </p:blipFill>
        <p:spPr>
          <a:xfrm>
            <a:off x="5634137" y="2510730"/>
            <a:ext cx="2866430" cy="401837"/>
          </a:xfrm>
          <a:prstGeom prst="rect">
            <a:avLst/>
          </a:prstGeom>
          <a:ln w="12700">
            <a:miter lim="400000"/>
          </a:ln>
        </p:spPr>
      </p:pic>
      <p:pic>
        <p:nvPicPr>
          <p:cNvPr id="330" name="pasted-image.pdf"/>
          <p:cNvPicPr>
            <a:picLocks noChangeAspect="1"/>
          </p:cNvPicPr>
          <p:nvPr/>
        </p:nvPicPr>
        <p:blipFill>
          <a:blip r:embed="rId18">
            <a:extLst/>
          </a:blip>
          <a:stretch>
            <a:fillRect/>
          </a:stretch>
        </p:blipFill>
        <p:spPr>
          <a:xfrm>
            <a:off x="5641747" y="3952860"/>
            <a:ext cx="2518173" cy="401837"/>
          </a:xfrm>
          <a:prstGeom prst="rect">
            <a:avLst/>
          </a:prstGeom>
          <a:ln w="12700">
            <a:miter lim="400000"/>
          </a:ln>
        </p:spPr>
      </p:pic>
    </p:spTree>
    <p:extLst>
      <p:ext uri="{BB962C8B-B14F-4D97-AF65-F5344CB8AC3E}">
        <p14:creationId xmlns:p14="http://schemas.microsoft.com/office/powerpoint/2010/main" val="277549488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iterate>
                                    <p:tmAbs val="0"/>
                                  </p:iterate>
                                  <p:childTnLst>
                                    <p:set>
                                      <p:cBhvr>
                                        <p:cTn id="20" fill="hold">
                                          <p:stCondLst>
                                            <p:cond delay="0"/>
                                          </p:stCondLst>
                                        </p:cTn>
                                        <p:tgtEl>
                                          <p:spTgt spid="324"/>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0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3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3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3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iterate>
                                    <p:tmAbs val="0"/>
                                  </p:iterate>
                                  <p:childTnLst>
                                    <p:set>
                                      <p:cBhvr>
                                        <p:cTn id="37" fill="hold">
                                          <p:stCondLst>
                                            <p:cond delay="0"/>
                                          </p:stCondLst>
                                        </p:cTn>
                                        <p:tgtEl>
                                          <p:spTgt spid="326"/>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0"/>
                                  </p:stCondLst>
                                  <p:iterate>
                                    <p:tmAbs val="0"/>
                                  </p:iterate>
                                  <p:childTnLst>
                                    <p:set>
                                      <p:cBhvr>
                                        <p:cTn id="40" fill="hold"/>
                                        <p:tgtEl>
                                          <p:spTgt spid="30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309"/>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3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p:tmAbs val="0"/>
                                  </p:iterate>
                                  <p:childTnLst>
                                    <p:set>
                                      <p:cBhvr>
                                        <p:cTn id="50"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advAuto="0"/>
      <p:bldP spid="307" grpId="0" animBg="1" advAuto="0"/>
      <p:bldP spid="308" grpId="0" animBg="1" advAuto="0"/>
      <p:bldP spid="309" grpId="0" animBg="1" advAuto="0"/>
      <p:bldP spid="310" grpId="0" animBg="1" advAuto="0"/>
      <p:bldP spid="311" grpId="0" animBg="1" advAuto="0"/>
      <p:bldP spid="322" grpId="0" animBg="1" advAuto="0"/>
      <p:bldP spid="324" grpId="0" animBg="1" advAuto="0"/>
      <p:bldP spid="324" grpId="1" animBg="1" advAuto="0"/>
      <p:bldP spid="326" grpId="0" animBg="1" advAuto="0"/>
      <p:bldP spid="326" grpId="1" animBg="1" advAuto="0"/>
      <p:bldP spid="328" grpId="0" animBg="1" advAuto="0"/>
      <p:bldP spid="329" grpId="0" animBg="1" advAuto="0"/>
      <p:bldP spid="330" grpId="0" animBg="1" advAuto="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994028"/>
            <a:ext cx="58674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Shape 334"/>
          <p:cNvSpPr>
            <a:spLocks noGrp="1"/>
          </p:cNvSpPr>
          <p:nvPr>
            <p:ph type="title"/>
          </p:nvPr>
        </p:nvSpPr>
        <p:spPr>
          <a:prstGeom prst="rect">
            <a:avLst/>
          </a:prstGeom>
        </p:spPr>
        <p:txBody>
          <a:bodyPr>
            <a:noAutofit/>
          </a:bodyPr>
          <a:lstStyle>
            <a:lvl1pPr defTabSz="490727">
              <a:defRPr sz="6719"/>
            </a:lvl1pPr>
          </a:lstStyle>
          <a:p>
            <a:r>
              <a:rPr sz="4000" dirty="0"/>
              <a:t>Proof sketch - bound on overall loss</a:t>
            </a:r>
          </a:p>
        </p:txBody>
      </p:sp>
      <p:sp>
        <p:nvSpPr>
          <p:cNvPr id="335" name="Shape 335"/>
          <p:cNvSpPr/>
          <p:nvPr/>
        </p:nvSpPr>
        <p:spPr>
          <a:xfrm>
            <a:off x="6039319" y="1993529"/>
            <a:ext cx="3028481" cy="210067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35717" tIns="35717" rIns="35717" bIns="35717" anchor="ctr"/>
          <a:lstStyle/>
          <a:p>
            <a:pPr>
              <a:defRPr sz="2400"/>
            </a:pPr>
            <a:endParaRPr/>
          </a:p>
        </p:txBody>
      </p:sp>
      <p:pic>
        <p:nvPicPr>
          <p:cNvPr id="336" name="pasted-image.pdf"/>
          <p:cNvPicPr>
            <a:picLocks noChangeAspect="1"/>
          </p:cNvPicPr>
          <p:nvPr/>
        </p:nvPicPr>
        <p:blipFill>
          <a:blip r:embed="rId3">
            <a:extLst/>
          </a:blip>
          <a:stretch>
            <a:fillRect/>
          </a:stretch>
        </p:blipFill>
        <p:spPr>
          <a:xfrm>
            <a:off x="6123434" y="3131438"/>
            <a:ext cx="2894159" cy="760965"/>
          </a:xfrm>
          <a:prstGeom prst="rect">
            <a:avLst/>
          </a:prstGeom>
          <a:ln w="12700">
            <a:miter lim="400000"/>
          </a:ln>
        </p:spPr>
      </p:pic>
      <p:pic>
        <p:nvPicPr>
          <p:cNvPr id="337" name="pasted-image.pdf"/>
          <p:cNvPicPr>
            <a:picLocks noChangeAspect="1"/>
          </p:cNvPicPr>
          <p:nvPr/>
        </p:nvPicPr>
        <p:blipFill>
          <a:blip r:embed="rId4">
            <a:extLst/>
          </a:blip>
          <a:stretch>
            <a:fillRect/>
          </a:stretch>
        </p:blipFill>
        <p:spPr>
          <a:xfrm>
            <a:off x="330673" y="3649005"/>
            <a:ext cx="4777384" cy="294680"/>
          </a:xfrm>
          <a:prstGeom prst="rect">
            <a:avLst/>
          </a:prstGeom>
          <a:ln w="12700">
            <a:miter lim="400000"/>
          </a:ln>
        </p:spPr>
      </p:pic>
      <p:pic>
        <p:nvPicPr>
          <p:cNvPr id="338" name="pasted-image.pdf"/>
          <p:cNvPicPr>
            <a:picLocks noChangeAspect="1"/>
          </p:cNvPicPr>
          <p:nvPr/>
        </p:nvPicPr>
        <p:blipFill>
          <a:blip r:embed="rId5">
            <a:extLst/>
          </a:blip>
          <a:stretch>
            <a:fillRect/>
          </a:stretch>
        </p:blipFill>
        <p:spPr>
          <a:xfrm>
            <a:off x="6111205" y="2104822"/>
            <a:ext cx="1765121" cy="847538"/>
          </a:xfrm>
          <a:prstGeom prst="rect">
            <a:avLst/>
          </a:prstGeom>
          <a:ln w="12700">
            <a:miter lim="400000"/>
          </a:ln>
        </p:spPr>
      </p:pic>
      <p:pic>
        <p:nvPicPr>
          <p:cNvPr id="339" name="pasted-image.pdf"/>
          <p:cNvPicPr>
            <a:picLocks noChangeAspect="1"/>
          </p:cNvPicPr>
          <p:nvPr/>
        </p:nvPicPr>
        <p:blipFill>
          <a:blip r:embed="rId6">
            <a:extLst/>
          </a:blip>
          <a:stretch>
            <a:fillRect/>
          </a:stretch>
        </p:blipFill>
        <p:spPr>
          <a:xfrm>
            <a:off x="959008" y="4207935"/>
            <a:ext cx="3259337" cy="714376"/>
          </a:xfrm>
          <a:prstGeom prst="rect">
            <a:avLst/>
          </a:prstGeom>
          <a:ln w="12700">
            <a:miter lim="400000"/>
          </a:ln>
        </p:spPr>
      </p:pic>
      <p:pic>
        <p:nvPicPr>
          <p:cNvPr id="340" name="Screenshot 2015-07-25 13.44.16.png"/>
          <p:cNvPicPr>
            <a:picLocks noChangeAspect="1"/>
          </p:cNvPicPr>
          <p:nvPr/>
        </p:nvPicPr>
        <p:blipFill>
          <a:blip r:embed="rId7">
            <a:extLst/>
          </a:blip>
          <a:stretch>
            <a:fillRect/>
          </a:stretch>
        </p:blipFill>
        <p:spPr>
          <a:xfrm>
            <a:off x="6080585" y="4419315"/>
            <a:ext cx="2961557" cy="2057706"/>
          </a:xfrm>
          <a:prstGeom prst="rect">
            <a:avLst/>
          </a:prstGeom>
          <a:ln w="12700">
            <a:miter lim="400000"/>
          </a:ln>
        </p:spPr>
      </p:pic>
      <p:pic>
        <p:nvPicPr>
          <p:cNvPr id="341" name="pasted-image.pdf"/>
          <p:cNvPicPr>
            <a:picLocks noChangeAspect="1"/>
          </p:cNvPicPr>
          <p:nvPr/>
        </p:nvPicPr>
        <p:blipFill>
          <a:blip r:embed="rId8">
            <a:extLst/>
          </a:blip>
          <a:stretch>
            <a:fillRect/>
          </a:stretch>
        </p:blipFill>
        <p:spPr>
          <a:xfrm>
            <a:off x="170224" y="5186562"/>
            <a:ext cx="5697141" cy="714376"/>
          </a:xfrm>
          <a:prstGeom prst="rect">
            <a:avLst/>
          </a:prstGeom>
          <a:ln w="12700">
            <a:miter lim="400000"/>
          </a:ln>
        </p:spPr>
      </p:pic>
      <p:pic>
        <p:nvPicPr>
          <p:cNvPr id="342" name="pasted-image.pdf"/>
          <p:cNvPicPr>
            <a:picLocks noChangeAspect="1"/>
          </p:cNvPicPr>
          <p:nvPr/>
        </p:nvPicPr>
        <p:blipFill>
          <a:blip r:embed="rId9">
            <a:extLst/>
          </a:blip>
          <a:stretch>
            <a:fillRect/>
          </a:stretch>
        </p:blipFill>
        <p:spPr>
          <a:xfrm>
            <a:off x="344664" y="2144006"/>
            <a:ext cx="3429001" cy="294680"/>
          </a:xfrm>
          <a:prstGeom prst="rect">
            <a:avLst/>
          </a:prstGeom>
          <a:ln w="12700">
            <a:miter lim="400000"/>
          </a:ln>
        </p:spPr>
      </p:pic>
      <p:pic>
        <p:nvPicPr>
          <p:cNvPr id="343" name="pasted-image.pdf"/>
          <p:cNvPicPr>
            <a:picLocks noChangeAspect="1"/>
          </p:cNvPicPr>
          <p:nvPr/>
        </p:nvPicPr>
        <p:blipFill>
          <a:blip r:embed="rId10">
            <a:extLst/>
          </a:blip>
          <a:stretch>
            <a:fillRect/>
          </a:stretch>
        </p:blipFill>
        <p:spPr>
          <a:xfrm>
            <a:off x="326209" y="2574596"/>
            <a:ext cx="4679157" cy="331665"/>
          </a:xfrm>
          <a:prstGeom prst="rect">
            <a:avLst/>
          </a:prstGeom>
          <a:ln w="12700">
            <a:miter lim="400000"/>
          </a:ln>
        </p:spPr>
      </p:pic>
    </p:spTree>
    <p:extLst>
      <p:ext uri="{BB962C8B-B14F-4D97-AF65-F5344CB8AC3E}">
        <p14:creationId xmlns:p14="http://schemas.microsoft.com/office/powerpoint/2010/main" val="4051481573"/>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3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3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advAuto="0"/>
      <p:bldP spid="339" grpId="0" animBg="1" advAuto="0"/>
      <p:bldP spid="341" grpId="0" animBg="1" advAuto="0"/>
      <p:bldP spid="342" grpId="0" animBg="1" advAuto="0"/>
      <p:bldP spid="343" grpId="0" animBg="1" advAuto="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09800"/>
            <a:ext cx="8382000" cy="419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Shape 347"/>
          <p:cNvSpPr>
            <a:spLocks noGrp="1"/>
          </p:cNvSpPr>
          <p:nvPr>
            <p:ph type="title"/>
          </p:nvPr>
        </p:nvSpPr>
        <p:spPr>
          <a:prstGeom prst="rect">
            <a:avLst/>
          </a:prstGeom>
        </p:spPr>
        <p:txBody>
          <a:bodyPr>
            <a:noAutofit/>
          </a:bodyPr>
          <a:lstStyle>
            <a:lvl1pPr defTabSz="490727">
              <a:defRPr sz="6719"/>
            </a:lvl1pPr>
          </a:lstStyle>
          <a:p>
            <a:r>
              <a:rPr sz="4000" dirty="0"/>
              <a:t>Proof sketch - bound on overall loss</a:t>
            </a:r>
          </a:p>
        </p:txBody>
      </p:sp>
      <p:sp>
        <p:nvSpPr>
          <p:cNvPr id="348" name="Shape 348"/>
          <p:cNvSpPr>
            <a:spLocks noGrp="1"/>
          </p:cNvSpPr>
          <p:nvPr>
            <p:ph type="sldNum" sz="quarter" idx="2"/>
          </p:nvPr>
        </p:nvSpPr>
        <p:spPr>
          <a:xfrm>
            <a:off x="4449931" y="6887605"/>
            <a:ext cx="259104"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107</a:t>
            </a:fld>
            <a:endParaRPr/>
          </a:p>
        </p:txBody>
      </p:sp>
      <p:pic>
        <p:nvPicPr>
          <p:cNvPr id="349" name="pasted-image.pdf"/>
          <p:cNvPicPr>
            <a:picLocks noChangeAspect="1"/>
          </p:cNvPicPr>
          <p:nvPr/>
        </p:nvPicPr>
        <p:blipFill>
          <a:blip r:embed="rId3">
            <a:extLst/>
          </a:blip>
          <a:stretch>
            <a:fillRect/>
          </a:stretch>
        </p:blipFill>
        <p:spPr>
          <a:xfrm>
            <a:off x="1218429" y="2423835"/>
            <a:ext cx="4357688" cy="303610"/>
          </a:xfrm>
          <a:prstGeom prst="rect">
            <a:avLst/>
          </a:prstGeom>
          <a:ln w="12700">
            <a:miter lim="400000"/>
          </a:ln>
        </p:spPr>
      </p:pic>
      <p:pic>
        <p:nvPicPr>
          <p:cNvPr id="350" name="pasted-image.pdf"/>
          <p:cNvPicPr>
            <a:picLocks noChangeAspect="1"/>
          </p:cNvPicPr>
          <p:nvPr/>
        </p:nvPicPr>
        <p:blipFill>
          <a:blip r:embed="rId4">
            <a:extLst/>
          </a:blip>
          <a:stretch>
            <a:fillRect/>
          </a:stretch>
        </p:blipFill>
        <p:spPr>
          <a:xfrm>
            <a:off x="2387245" y="2938365"/>
            <a:ext cx="4393407" cy="401837"/>
          </a:xfrm>
          <a:prstGeom prst="rect">
            <a:avLst/>
          </a:prstGeom>
          <a:ln w="12700">
            <a:miter lim="400000"/>
          </a:ln>
        </p:spPr>
      </p:pic>
      <p:pic>
        <p:nvPicPr>
          <p:cNvPr id="351" name="pasted-image.pdf"/>
          <p:cNvPicPr>
            <a:picLocks noChangeAspect="1"/>
          </p:cNvPicPr>
          <p:nvPr/>
        </p:nvPicPr>
        <p:blipFill>
          <a:blip r:embed="rId5">
            <a:extLst/>
          </a:blip>
          <a:stretch>
            <a:fillRect/>
          </a:stretch>
        </p:blipFill>
        <p:spPr>
          <a:xfrm>
            <a:off x="752731" y="3762661"/>
            <a:ext cx="7210888" cy="908873"/>
          </a:xfrm>
          <a:prstGeom prst="rect">
            <a:avLst/>
          </a:prstGeom>
          <a:ln w="12700">
            <a:miter lim="400000"/>
          </a:ln>
        </p:spPr>
      </p:pic>
      <p:pic>
        <p:nvPicPr>
          <p:cNvPr id="352" name="pasted-image.pdf"/>
          <p:cNvPicPr>
            <a:picLocks noChangeAspect="1"/>
          </p:cNvPicPr>
          <p:nvPr/>
        </p:nvPicPr>
        <p:blipFill>
          <a:blip r:embed="rId6">
            <a:extLst/>
          </a:blip>
          <a:stretch>
            <a:fillRect/>
          </a:stretch>
        </p:blipFill>
        <p:spPr>
          <a:xfrm>
            <a:off x="2112743" y="5007458"/>
            <a:ext cx="5420321" cy="330399"/>
          </a:xfrm>
          <a:prstGeom prst="rect">
            <a:avLst/>
          </a:prstGeom>
          <a:ln w="12700">
            <a:miter lim="400000"/>
          </a:ln>
        </p:spPr>
      </p:pic>
    </p:spTree>
    <p:extLst>
      <p:ext uri="{BB962C8B-B14F-4D97-AF65-F5344CB8AC3E}">
        <p14:creationId xmlns:p14="http://schemas.microsoft.com/office/powerpoint/2010/main" val="3509392317"/>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advAuto="0"/>
      <p:bldP spid="352" grpId="0" animBg="1" advAuto="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4648200"/>
            <a:ext cx="78486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Shape 356"/>
          <p:cNvSpPr>
            <a:spLocks noGrp="1"/>
          </p:cNvSpPr>
          <p:nvPr>
            <p:ph type="title"/>
          </p:nvPr>
        </p:nvSpPr>
        <p:spPr>
          <a:prstGeom prst="rect">
            <a:avLst/>
          </a:prstGeom>
        </p:spPr>
        <p:txBody>
          <a:bodyPr>
            <a:normAutofit/>
          </a:bodyPr>
          <a:lstStyle>
            <a:lvl1pPr defTabSz="537463">
              <a:defRPr sz="7360"/>
            </a:lvl1pPr>
          </a:lstStyle>
          <a:p>
            <a:r>
              <a:rPr sz="4000" dirty="0"/>
              <a:t>Expression for overall loss</a:t>
            </a:r>
          </a:p>
        </p:txBody>
      </p:sp>
      <p:sp>
        <p:nvSpPr>
          <p:cNvPr id="357" name="Shape 3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108</a:t>
            </a:fld>
            <a:endParaRPr/>
          </a:p>
        </p:txBody>
      </p:sp>
      <p:pic>
        <p:nvPicPr>
          <p:cNvPr id="358" name="pasted-image.pdf"/>
          <p:cNvPicPr>
            <a:picLocks noChangeAspect="1"/>
          </p:cNvPicPr>
          <p:nvPr/>
        </p:nvPicPr>
        <p:blipFill>
          <a:blip r:embed="rId3">
            <a:extLst/>
          </a:blip>
          <a:stretch>
            <a:fillRect/>
          </a:stretch>
        </p:blipFill>
        <p:spPr>
          <a:xfrm>
            <a:off x="884039" y="4757850"/>
            <a:ext cx="7375922" cy="1393032"/>
          </a:xfrm>
          <a:prstGeom prst="rect">
            <a:avLst/>
          </a:prstGeom>
          <a:ln w="12700">
            <a:miter lim="400000"/>
          </a:ln>
        </p:spPr>
      </p:pic>
      <p:pic>
        <p:nvPicPr>
          <p:cNvPr id="359" name="Screenshot 2015-07-28 11.09.00.png"/>
          <p:cNvPicPr>
            <a:picLocks noChangeAspect="1"/>
          </p:cNvPicPr>
          <p:nvPr/>
        </p:nvPicPr>
        <p:blipFill>
          <a:blip r:embed="rId4">
            <a:extLst/>
          </a:blip>
          <a:stretch>
            <a:fillRect/>
          </a:stretch>
        </p:blipFill>
        <p:spPr>
          <a:xfrm>
            <a:off x="2175207" y="1489351"/>
            <a:ext cx="4793587" cy="2914104"/>
          </a:xfrm>
          <a:prstGeom prst="rect">
            <a:avLst/>
          </a:prstGeom>
          <a:ln w="12700">
            <a:miter lim="400000"/>
          </a:ln>
        </p:spPr>
      </p:pic>
    </p:spTree>
    <p:extLst>
      <p:ext uri="{BB962C8B-B14F-4D97-AF65-F5344CB8AC3E}">
        <p14:creationId xmlns:p14="http://schemas.microsoft.com/office/powerpoint/2010/main" val="4460197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4495800"/>
            <a:ext cx="8839200" cy="198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Shape 363"/>
          <p:cNvSpPr>
            <a:spLocks noGrp="1"/>
          </p:cNvSpPr>
          <p:nvPr>
            <p:ph type="title"/>
          </p:nvPr>
        </p:nvSpPr>
        <p:spPr>
          <a:prstGeom prst="rect">
            <a:avLst/>
          </a:prstGeom>
        </p:spPr>
        <p:txBody>
          <a:bodyPr>
            <a:normAutofit/>
          </a:bodyPr>
          <a:lstStyle>
            <a:lvl1pPr defTabSz="537463">
              <a:defRPr sz="7360"/>
            </a:lvl1pPr>
          </a:lstStyle>
          <a:p>
            <a:r>
              <a:rPr sz="4800" dirty="0"/>
              <a:t>Expression for overall loss</a:t>
            </a:r>
          </a:p>
        </p:txBody>
      </p:sp>
      <p:sp>
        <p:nvSpPr>
          <p:cNvPr id="364" name="Shape 3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109</a:t>
            </a:fld>
            <a:endParaRPr/>
          </a:p>
        </p:txBody>
      </p:sp>
      <p:pic>
        <p:nvPicPr>
          <p:cNvPr id="365" name="Screenshot 2015-07-28 11.09.00.png"/>
          <p:cNvPicPr>
            <a:picLocks noChangeAspect="1"/>
          </p:cNvPicPr>
          <p:nvPr/>
        </p:nvPicPr>
        <p:blipFill>
          <a:blip r:embed="rId3">
            <a:extLst/>
          </a:blip>
          <a:stretch>
            <a:fillRect/>
          </a:stretch>
        </p:blipFill>
        <p:spPr>
          <a:xfrm>
            <a:off x="2175207" y="1489351"/>
            <a:ext cx="4793587" cy="2914104"/>
          </a:xfrm>
          <a:prstGeom prst="rect">
            <a:avLst/>
          </a:prstGeom>
          <a:ln w="12700">
            <a:miter lim="400000"/>
          </a:ln>
        </p:spPr>
      </p:pic>
      <p:pic>
        <p:nvPicPr>
          <p:cNvPr id="366" name="pasted-image.pdf"/>
          <p:cNvPicPr>
            <a:picLocks noChangeAspect="1"/>
          </p:cNvPicPr>
          <p:nvPr/>
        </p:nvPicPr>
        <p:blipFill>
          <a:blip r:embed="rId4">
            <a:extLst/>
          </a:blip>
          <a:stretch>
            <a:fillRect/>
          </a:stretch>
        </p:blipFill>
        <p:spPr>
          <a:xfrm>
            <a:off x="474098" y="5547716"/>
            <a:ext cx="8206384" cy="776884"/>
          </a:xfrm>
          <a:prstGeom prst="rect">
            <a:avLst/>
          </a:prstGeom>
          <a:ln w="12700">
            <a:miter lim="400000"/>
          </a:ln>
        </p:spPr>
      </p:pic>
      <p:pic>
        <p:nvPicPr>
          <p:cNvPr id="367" name="pasted-image.pdf"/>
          <p:cNvPicPr>
            <a:picLocks noChangeAspect="1"/>
          </p:cNvPicPr>
          <p:nvPr/>
        </p:nvPicPr>
        <p:blipFill>
          <a:blip r:embed="rId5">
            <a:extLst/>
          </a:blip>
          <a:stretch>
            <a:fillRect/>
          </a:stretch>
        </p:blipFill>
        <p:spPr>
          <a:xfrm>
            <a:off x="478180" y="4802551"/>
            <a:ext cx="3027165" cy="419696"/>
          </a:xfrm>
          <a:prstGeom prst="rect">
            <a:avLst/>
          </a:prstGeom>
          <a:ln w="12700">
            <a:miter lim="400000"/>
          </a:ln>
        </p:spPr>
      </p:pic>
    </p:spTree>
    <p:extLst>
      <p:ext uri="{BB962C8B-B14F-4D97-AF65-F5344CB8AC3E}">
        <p14:creationId xmlns:p14="http://schemas.microsoft.com/office/powerpoint/2010/main" val="38764541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IP formulation #2</a:t>
            </a:r>
            <a:endParaRPr lang="en-US" dirty="0"/>
          </a:p>
        </p:txBody>
      </p:sp>
      <p:sp>
        <p:nvSpPr>
          <p:cNvPr id="3" name="Content Placeholder 2"/>
          <p:cNvSpPr>
            <a:spLocks noGrp="1"/>
          </p:cNvSpPr>
          <p:nvPr>
            <p:ph idx="1"/>
          </p:nvPr>
        </p:nvSpPr>
        <p:spPr/>
        <p:txBody>
          <a:bodyPr/>
          <a:lstStyle/>
          <a:p>
            <a:r>
              <a:rPr lang="en-US" dirty="0" smtClean="0"/>
              <a:t>Binary variable </a:t>
            </a:r>
            <a:r>
              <a:rPr lang="en-US" i="1" dirty="0" smtClean="0"/>
              <a:t>x</a:t>
            </a:r>
            <a:r>
              <a:rPr lang="en-US" i="1" baseline="-25000" dirty="0" smtClean="0"/>
              <a:t>c</a:t>
            </a:r>
            <a:r>
              <a:rPr lang="en-US" dirty="0" smtClean="0"/>
              <a:t> for each cycle/chain </a:t>
            </a:r>
            <a:r>
              <a:rPr lang="en-US" i="1" dirty="0" smtClean="0"/>
              <a:t>c</a:t>
            </a:r>
            <a:r>
              <a:rPr lang="en-US" dirty="0" smtClean="0"/>
              <a:t> of length at most </a:t>
            </a:r>
            <a:r>
              <a:rPr lang="en-US" i="1" dirty="0" smtClean="0"/>
              <a:t>L</a:t>
            </a:r>
          </a:p>
          <a:p>
            <a:pPr marL="0" indent="0">
              <a:buNone/>
            </a:pPr>
            <a:r>
              <a:rPr lang="en-US" b="1" dirty="0" smtClean="0"/>
              <a:t>Maximize</a:t>
            </a:r>
          </a:p>
          <a:p>
            <a:pPr marL="0" indent="0">
              <a:buNone/>
            </a:pPr>
            <a:r>
              <a:rPr lang="en-US" dirty="0" smtClean="0"/>
              <a:t>	</a:t>
            </a:r>
            <a:r>
              <a:rPr lang="en-US" dirty="0" err="1" smtClean="0"/>
              <a:t>Σ</a:t>
            </a:r>
            <a:r>
              <a:rPr lang="en-US" dirty="0" smtClean="0"/>
              <a:t> |</a:t>
            </a:r>
            <a:r>
              <a:rPr lang="en-US" dirty="0" err="1" smtClean="0"/>
              <a:t>c|</a:t>
            </a:r>
            <a:r>
              <a:rPr lang="en-US" i="1" dirty="0" err="1" smtClean="0"/>
              <a:t>x</a:t>
            </a:r>
            <a:r>
              <a:rPr lang="en-US" i="1" baseline="-25000" dirty="0" err="1" smtClean="0"/>
              <a:t>c</a:t>
            </a:r>
            <a:endParaRPr lang="en-US" i="1" baseline="-25000" dirty="0" smtClean="0"/>
          </a:p>
          <a:p>
            <a:pPr marL="0" indent="0">
              <a:buNone/>
            </a:pPr>
            <a:r>
              <a:rPr lang="en-US" b="1" dirty="0" smtClean="0"/>
              <a:t>Subject to</a:t>
            </a:r>
          </a:p>
          <a:p>
            <a:pPr marL="0" indent="0">
              <a:buNone/>
            </a:pPr>
            <a:r>
              <a:rPr lang="en-US" b="1" dirty="0" smtClean="0"/>
              <a:t>	</a:t>
            </a:r>
            <a:r>
              <a:rPr lang="en-US" dirty="0" err="1" smtClean="0"/>
              <a:t>Σ</a:t>
            </a:r>
            <a:r>
              <a:rPr lang="en-US" i="1" baseline="-25000" dirty="0" err="1" smtClean="0"/>
              <a:t>c</a:t>
            </a:r>
            <a:r>
              <a:rPr lang="en-US" baseline="-25000" dirty="0" smtClean="0"/>
              <a:t> : </a:t>
            </a:r>
            <a:r>
              <a:rPr lang="en-US" i="1" baseline="-25000" dirty="0" err="1" smtClean="0"/>
              <a:t>i</a:t>
            </a:r>
            <a:r>
              <a:rPr lang="en-US" baseline="-25000" dirty="0" smtClean="0"/>
              <a:t> in </a:t>
            </a:r>
            <a:r>
              <a:rPr lang="en-US" i="1" baseline="-25000" dirty="0" smtClean="0"/>
              <a:t>c</a:t>
            </a:r>
            <a:r>
              <a:rPr lang="en-US" dirty="0" smtClean="0"/>
              <a:t> </a:t>
            </a:r>
            <a:r>
              <a:rPr lang="en-US" i="1" dirty="0" smtClean="0"/>
              <a:t>x</a:t>
            </a:r>
            <a:r>
              <a:rPr lang="en-US" i="1" baseline="-25000" dirty="0" smtClean="0"/>
              <a:t>c</a:t>
            </a:r>
            <a:r>
              <a:rPr lang="en-US" i="1" dirty="0" smtClean="0"/>
              <a:t> </a:t>
            </a:r>
            <a:r>
              <a:rPr lang="en-US" dirty="0" smtClean="0"/>
              <a:t>≤ 1	for each vertex </a:t>
            </a:r>
            <a:r>
              <a:rPr lang="en-US" i="1" dirty="0" err="1" smtClean="0"/>
              <a:t>i</a:t>
            </a:r>
            <a:endParaRPr lang="en-US" b="1"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1866900" y="1078092"/>
            <a:ext cx="5410200" cy="381000"/>
          </a:xfrm>
          <a:prstGeom prst="rect">
            <a:avLst/>
          </a:prstGeom>
          <a:noFill/>
        </p:spPr>
        <p:txBody>
          <a:bodyPr wrap="square" rtlCol="0">
            <a:spAutoFit/>
          </a:bodyPr>
          <a:lstStyle/>
          <a:p>
            <a:pPr algn="ctr"/>
            <a:r>
              <a:rPr lang="en-US" i="1" dirty="0" smtClean="0"/>
              <a:t>“Best” = maximum cardinality</a:t>
            </a:r>
            <a:endParaRPr lang="en-US" i="1" dirty="0"/>
          </a:p>
        </p:txBody>
      </p:sp>
    </p:spTree>
    <p:extLst>
      <p:ext uri="{BB962C8B-B14F-4D97-AF65-F5344CB8AC3E}">
        <p14:creationId xmlns:p14="http://schemas.microsoft.com/office/powerpoint/2010/main" val="237099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prstGeom prst="rect">
            <a:avLst/>
          </a:prstGeom>
        </p:spPr>
        <p:txBody>
          <a:bodyPr/>
          <a:lstStyle/>
          <a:p>
            <a:r>
              <a:rPr dirty="0"/>
              <a:t>Simulation setup</a:t>
            </a:r>
          </a:p>
        </p:txBody>
      </p:sp>
      <p:sp>
        <p:nvSpPr>
          <p:cNvPr id="372" name="Shape 372"/>
          <p:cNvSpPr>
            <a:spLocks noGrp="1"/>
          </p:cNvSpPr>
          <p:nvPr>
            <p:ph type="body" idx="1"/>
          </p:nvPr>
        </p:nvSpPr>
        <p:spPr>
          <a:xfrm>
            <a:off x="380999" y="1447800"/>
            <a:ext cx="8382001" cy="4961616"/>
          </a:xfrm>
          <a:prstGeom prst="rect">
            <a:avLst/>
          </a:prstGeom>
        </p:spPr>
        <p:txBody>
          <a:bodyPr>
            <a:normAutofit/>
          </a:bodyPr>
          <a:lstStyle/>
          <a:p>
            <a:pPr marL="369677" indent="-457200">
              <a:defRPr sz="3200"/>
            </a:pPr>
            <a:r>
              <a:rPr dirty="0"/>
              <a:t>Agents (patient-donor pairs) arrive at the market according to a Poisson process, with rate parameter </a:t>
            </a:r>
            <a:r>
              <a:rPr i="1" dirty="0"/>
              <a:t>m = 100</a:t>
            </a:r>
          </a:p>
          <a:p>
            <a:pPr marL="369677" indent="-457200">
              <a:defRPr sz="3200"/>
            </a:pPr>
            <a:r>
              <a:rPr dirty="0" smtClean="0"/>
              <a:t>The </a:t>
            </a:r>
            <a:r>
              <a:rPr dirty="0"/>
              <a:t>sojourn of an agent is drawn from an exponential distribution, with rate parameter λ = </a:t>
            </a:r>
            <a:r>
              <a:rPr i="1" dirty="0"/>
              <a:t>1</a:t>
            </a:r>
            <a:r>
              <a:rPr dirty="0"/>
              <a:t> </a:t>
            </a:r>
            <a:endParaRPr lang="en-US" dirty="0" smtClean="0"/>
          </a:p>
          <a:p>
            <a:pPr marL="369677" indent="-457200">
              <a:defRPr sz="3200"/>
            </a:pPr>
            <a:r>
              <a:rPr dirty="0" smtClean="0"/>
              <a:t>Pr</a:t>
            </a:r>
            <a:r>
              <a:rPr dirty="0"/>
              <a:t>(acceptable transaction) = </a:t>
            </a:r>
            <a:r>
              <a:rPr dirty="0" smtClean="0"/>
              <a:t>0.02</a:t>
            </a:r>
            <a:endParaRPr lang="en-US" dirty="0" smtClean="0"/>
          </a:p>
          <a:p>
            <a:pPr marL="369677" indent="-457200">
              <a:defRPr sz="3200"/>
            </a:pPr>
            <a:r>
              <a:rPr lang="en-US" dirty="0"/>
              <a:t> </a:t>
            </a:r>
            <a:r>
              <a:rPr lang="en-US" dirty="0" smtClean="0"/>
              <a:t>                   </a:t>
            </a:r>
            <a:r>
              <a:rPr dirty="0" smtClean="0"/>
              <a:t>can </a:t>
            </a:r>
            <a:r>
              <a:rPr dirty="0"/>
              <a:t>be approximated well using Monte Carlo simulations</a:t>
            </a:r>
          </a:p>
        </p:txBody>
      </p:sp>
      <p:sp>
        <p:nvSpPr>
          <p:cNvPr id="373" name="Shape 3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110</a:t>
            </a:fld>
            <a:endParaRPr/>
          </a:p>
        </p:txBody>
      </p:sp>
      <p:pic>
        <p:nvPicPr>
          <p:cNvPr id="374" name="pasted-image.pdf"/>
          <p:cNvPicPr>
            <a:picLocks noChangeAspect="1"/>
          </p:cNvPicPr>
          <p:nvPr/>
        </p:nvPicPr>
        <p:blipFill>
          <a:blip r:embed="rId3">
            <a:extLst>
              <a:ext uri="{BEBA8EAE-BF5A-486C-A8C5-ECC9F3942E4B}">
                <a14:imgProps xmlns:a14="http://schemas.microsoft.com/office/drawing/2010/main">
                  <a14:imgLayer r:embed="rId4">
                    <a14:imgEffect>
                      <a14:colorTemperature colorTemp="10957"/>
                    </a14:imgEffect>
                    <a14:imgEffect>
                      <a14:saturation sat="0"/>
                    </a14:imgEffect>
                    <a14:imgEffect>
                      <a14:brightnessContrast bright="100000" contrast="100000"/>
                    </a14:imgEffect>
                  </a14:imgLayer>
                </a14:imgProps>
              </a:ext>
            </a:extLst>
          </a:blip>
          <a:stretch>
            <a:fillRect/>
          </a:stretch>
        </p:blipFill>
        <p:spPr>
          <a:xfrm>
            <a:off x="838200" y="5304234"/>
            <a:ext cx="1785938" cy="410766"/>
          </a:xfrm>
          <a:prstGeom prst="rect">
            <a:avLst/>
          </a:prstGeom>
          <a:ln w="12700">
            <a:miter lim="400000"/>
          </a:ln>
        </p:spPr>
      </p:pic>
    </p:spTree>
    <p:extLst>
      <p:ext uri="{BB962C8B-B14F-4D97-AF65-F5344CB8AC3E}">
        <p14:creationId xmlns:p14="http://schemas.microsoft.com/office/powerpoint/2010/main" val="3557903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111</a:t>
            </a:fld>
            <a:endParaRPr/>
          </a:p>
        </p:txBody>
      </p:sp>
      <p:pic>
        <p:nvPicPr>
          <p:cNvPr id="379" name="competitive_matching_m100_by_alpha.pdf"/>
          <p:cNvPicPr>
            <a:picLocks noChangeAspect="1"/>
          </p:cNvPicPr>
          <p:nvPr/>
        </p:nvPicPr>
        <p:blipFill>
          <a:blip r:embed="rId3">
            <a:extLst/>
          </a:blip>
          <a:stretch>
            <a:fillRect/>
          </a:stretch>
        </p:blipFill>
        <p:spPr>
          <a:xfrm>
            <a:off x="1107595" y="1295400"/>
            <a:ext cx="6374198" cy="5218422"/>
          </a:xfrm>
          <a:prstGeom prst="rect">
            <a:avLst/>
          </a:prstGeom>
          <a:ln w="12700">
            <a:miter lim="400000"/>
          </a:ln>
        </p:spPr>
      </p:pic>
      <p:sp>
        <p:nvSpPr>
          <p:cNvPr id="380" name="Shape 380"/>
          <p:cNvSpPr>
            <a:spLocks noGrp="1"/>
          </p:cNvSpPr>
          <p:nvPr>
            <p:ph type="title"/>
          </p:nvPr>
        </p:nvSpPr>
        <p:spPr>
          <a:prstGeom prst="rect">
            <a:avLst/>
          </a:prstGeom>
        </p:spPr>
        <p:txBody>
          <a:bodyPr/>
          <a:lstStyle/>
          <a:p>
            <a:r>
              <a:t>Simulation results</a:t>
            </a:r>
          </a:p>
        </p:txBody>
      </p:sp>
      <p:sp>
        <p:nvSpPr>
          <p:cNvPr id="381" name="Shape 381"/>
          <p:cNvSpPr/>
          <p:nvPr/>
        </p:nvSpPr>
        <p:spPr>
          <a:xfrm flipH="1">
            <a:off x="5040607" y="6324600"/>
            <a:ext cx="735784" cy="0"/>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382" name="Shape 382"/>
          <p:cNvSpPr/>
          <p:nvPr/>
        </p:nvSpPr>
        <p:spPr>
          <a:xfrm flipH="1">
            <a:off x="7350898" y="2512963"/>
            <a:ext cx="469457"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383" name="pasted-image.pdf"/>
          <p:cNvPicPr>
            <a:picLocks noChangeAspect="1"/>
          </p:cNvPicPr>
          <p:nvPr/>
        </p:nvPicPr>
        <p:blipFill>
          <a:blip r:embed="rId4">
            <a:extLst/>
          </a:blip>
          <a:stretch>
            <a:fillRect/>
          </a:stretch>
        </p:blipFill>
        <p:spPr>
          <a:xfrm>
            <a:off x="7543800" y="2667000"/>
            <a:ext cx="1473076" cy="612490"/>
          </a:xfrm>
          <a:prstGeom prst="rect">
            <a:avLst/>
          </a:prstGeom>
          <a:ln w="12700">
            <a:miter lim="400000"/>
          </a:ln>
        </p:spPr>
      </p:pic>
      <p:pic>
        <p:nvPicPr>
          <p:cNvPr id="384" name="pasted-image.pdf"/>
          <p:cNvPicPr>
            <a:picLocks noChangeAspect="1"/>
          </p:cNvPicPr>
          <p:nvPr/>
        </p:nvPicPr>
        <p:blipFill>
          <a:blip r:embed="rId5">
            <a:extLst/>
          </a:blip>
          <a:stretch>
            <a:fillRect/>
          </a:stretch>
        </p:blipFill>
        <p:spPr>
          <a:xfrm>
            <a:off x="5867400" y="6155531"/>
            <a:ext cx="2732485" cy="321469"/>
          </a:xfrm>
          <a:prstGeom prst="rect">
            <a:avLst/>
          </a:prstGeom>
          <a:ln w="12700">
            <a:miter lim="400000"/>
          </a:ln>
        </p:spPr>
      </p:pic>
    </p:spTree>
    <p:extLst>
      <p:ext uri="{BB962C8B-B14F-4D97-AF65-F5344CB8AC3E}">
        <p14:creationId xmlns:p14="http://schemas.microsoft.com/office/powerpoint/2010/main" val="39129316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prstGeom prst="rect">
            <a:avLst/>
          </a:prstGeom>
        </p:spPr>
        <p:txBody>
          <a:bodyPr>
            <a:noAutofit/>
          </a:bodyPr>
          <a:lstStyle>
            <a:lvl1pPr defTabSz="490727">
              <a:defRPr sz="6719"/>
            </a:lvl1pPr>
          </a:lstStyle>
          <a:p>
            <a:r>
              <a:rPr sz="4400" dirty="0"/>
              <a:t>Kidney exchange experiments</a:t>
            </a:r>
          </a:p>
        </p:txBody>
      </p:sp>
      <p:sp>
        <p:nvSpPr>
          <p:cNvPr id="389" name="Shape 389"/>
          <p:cNvSpPr>
            <a:spLocks noGrp="1"/>
          </p:cNvSpPr>
          <p:nvPr>
            <p:ph type="body" idx="1"/>
          </p:nvPr>
        </p:nvSpPr>
        <p:spPr>
          <a:prstGeom prst="rect">
            <a:avLst/>
          </a:prstGeom>
        </p:spPr>
        <p:txBody>
          <a:bodyPr/>
          <a:lstStyle/>
          <a:p>
            <a:r>
              <a:rPr dirty="0"/>
              <a:t>Edges are determined by medical characteristics  (Pr(acceptable transaction) ≠ d/m)</a:t>
            </a:r>
          </a:p>
          <a:p>
            <a:pPr lvl="1">
              <a:buSzPct val="45000"/>
              <a:buBlip>
                <a:blip r:embed="rId3"/>
              </a:buBlip>
            </a:pPr>
            <a:r>
              <a:rPr dirty="0"/>
              <a:t>UNOS (Real patient profiles</a:t>
            </a:r>
            <a:r>
              <a:rPr dirty="0" smtClean="0"/>
              <a:t>)</a:t>
            </a:r>
            <a:endParaRPr sz="2600" baseline="31999" dirty="0"/>
          </a:p>
          <a:p>
            <a:pPr lvl="1">
              <a:buSzPct val="45000"/>
              <a:buBlip>
                <a:blip r:embed="rId3"/>
              </a:buBlip>
            </a:pPr>
            <a:r>
              <a:rPr dirty="0"/>
              <a:t>SAIDMAN (Simulated patient profiles</a:t>
            </a:r>
            <a:r>
              <a:rPr dirty="0" smtClean="0"/>
              <a:t>)</a:t>
            </a:r>
            <a:endParaRPr sz="2600" baseline="31999" dirty="0"/>
          </a:p>
          <a:p>
            <a:r>
              <a:rPr dirty="0"/>
              <a:t>Can incorporate longer cycles, chains, etc.</a:t>
            </a:r>
          </a:p>
          <a:p>
            <a:pPr lvl="1">
              <a:buSzPct val="45000"/>
              <a:buBlip>
                <a:blip r:embed="rId3"/>
              </a:buBlip>
            </a:pPr>
            <a:r>
              <a:rPr dirty="0"/>
              <a:t>We consider 2- and 3-cycles</a:t>
            </a:r>
          </a:p>
        </p:txBody>
      </p:sp>
      <p:sp>
        <p:nvSpPr>
          <p:cNvPr id="390" name="Shape 3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112</a:t>
            </a:fld>
            <a:endParaRPr/>
          </a:p>
        </p:txBody>
      </p:sp>
    </p:spTree>
    <p:extLst>
      <p:ext uri="{BB962C8B-B14F-4D97-AF65-F5344CB8AC3E}">
        <p14:creationId xmlns:p14="http://schemas.microsoft.com/office/powerpoint/2010/main" val="13129909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p:cNvSpPr>
          <p:nvPr>
            <p:ph type="title"/>
          </p:nvPr>
        </p:nvSpPr>
        <p:spPr>
          <a:prstGeom prst="rect">
            <a:avLst/>
          </a:prstGeom>
        </p:spPr>
        <p:txBody>
          <a:bodyPr/>
          <a:lstStyle/>
          <a:p>
            <a:r>
              <a:t>Experimental results</a:t>
            </a:r>
          </a:p>
        </p:txBody>
      </p:sp>
      <p:sp>
        <p:nvSpPr>
          <p:cNvPr id="396" name="Shape 39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113</a:t>
            </a:fld>
            <a:endParaRPr/>
          </a:p>
        </p:txBody>
      </p:sp>
      <p:sp>
        <p:nvSpPr>
          <p:cNvPr id="397" name="Shape 397"/>
          <p:cNvSpPr/>
          <p:nvPr/>
        </p:nvSpPr>
        <p:spPr>
          <a:xfrm>
            <a:off x="1496864" y="2015554"/>
            <a:ext cx="1152243"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Experiment</a:t>
            </a:r>
          </a:p>
        </p:txBody>
      </p:sp>
      <p:sp>
        <p:nvSpPr>
          <p:cNvPr id="398" name="Shape 398"/>
          <p:cNvSpPr/>
          <p:nvPr/>
        </p:nvSpPr>
        <p:spPr>
          <a:xfrm>
            <a:off x="6239796" y="2015554"/>
            <a:ext cx="107199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Simulation</a:t>
            </a:r>
          </a:p>
        </p:txBody>
      </p:sp>
      <p:pic>
        <p:nvPicPr>
          <p:cNvPr id="399" name="competitive_matching_m100_by_alpha.pdf"/>
          <p:cNvPicPr>
            <a:picLocks noChangeAspect="1"/>
          </p:cNvPicPr>
          <p:nvPr/>
        </p:nvPicPr>
        <p:blipFill>
          <a:blip r:embed="rId3">
            <a:extLst/>
          </a:blip>
          <a:stretch>
            <a:fillRect/>
          </a:stretch>
        </p:blipFill>
        <p:spPr>
          <a:xfrm>
            <a:off x="4566076" y="2455978"/>
            <a:ext cx="4585762" cy="3754268"/>
          </a:xfrm>
          <a:prstGeom prst="rect">
            <a:avLst/>
          </a:prstGeom>
          <a:ln w="12700">
            <a:miter lim="400000"/>
          </a:ln>
        </p:spPr>
      </p:pic>
      <p:pic>
        <p:nvPicPr>
          <p:cNvPr id="400" name="competitive_2cycle_Uniform_Random_UNOS_m100-0_lam1-0_by_alpha.pdf"/>
          <p:cNvPicPr>
            <a:picLocks noChangeAspect="1"/>
          </p:cNvPicPr>
          <p:nvPr/>
        </p:nvPicPr>
        <p:blipFill>
          <a:blip r:embed="rId4">
            <a:extLst/>
          </a:blip>
          <a:stretch>
            <a:fillRect/>
          </a:stretch>
        </p:blipFill>
        <p:spPr>
          <a:xfrm>
            <a:off x="-5833" y="2449530"/>
            <a:ext cx="4596806" cy="3767164"/>
          </a:xfrm>
          <a:prstGeom prst="rect">
            <a:avLst/>
          </a:prstGeom>
          <a:ln w="12700">
            <a:miter lim="400000"/>
          </a:ln>
        </p:spPr>
      </p:pic>
    </p:spTree>
    <p:extLst>
      <p:ext uri="{BB962C8B-B14F-4D97-AF65-F5344CB8AC3E}">
        <p14:creationId xmlns:p14="http://schemas.microsoft.com/office/powerpoint/2010/main" val="6381859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114</a:t>
            </a:fld>
            <a:endParaRPr/>
          </a:p>
        </p:txBody>
      </p:sp>
      <p:pic>
        <p:nvPicPr>
          <p:cNvPr id="405" name="competitive_3cycle_Uniform_Random_UNOS_m100-0_lam1-0_by_alpha.pdf"/>
          <p:cNvPicPr>
            <a:picLocks noChangeAspect="1"/>
          </p:cNvPicPr>
          <p:nvPr/>
        </p:nvPicPr>
        <p:blipFill>
          <a:blip r:embed="rId3">
            <a:extLst/>
          </a:blip>
          <a:stretch>
            <a:fillRect/>
          </a:stretch>
        </p:blipFill>
        <p:spPr>
          <a:xfrm>
            <a:off x="1017486" y="1143000"/>
            <a:ext cx="6570136" cy="5384342"/>
          </a:xfrm>
          <a:prstGeom prst="rect">
            <a:avLst/>
          </a:prstGeom>
          <a:ln w="12700">
            <a:miter lim="400000"/>
          </a:ln>
        </p:spPr>
      </p:pic>
      <p:sp>
        <p:nvSpPr>
          <p:cNvPr id="406" name="Shape 406"/>
          <p:cNvSpPr>
            <a:spLocks noGrp="1"/>
          </p:cNvSpPr>
          <p:nvPr>
            <p:ph type="title"/>
          </p:nvPr>
        </p:nvSpPr>
        <p:spPr>
          <a:xfrm>
            <a:off x="457200" y="-76200"/>
            <a:ext cx="8229600" cy="1143000"/>
          </a:xfrm>
          <a:prstGeom prst="rect">
            <a:avLst/>
          </a:prstGeom>
        </p:spPr>
        <p:txBody>
          <a:bodyPr/>
          <a:lstStyle/>
          <a:p>
            <a:r>
              <a:rPr dirty="0"/>
              <a:t>Experimental results</a:t>
            </a:r>
          </a:p>
        </p:txBody>
      </p:sp>
      <p:sp>
        <p:nvSpPr>
          <p:cNvPr id="407" name="Shape 407"/>
          <p:cNvSpPr/>
          <p:nvPr/>
        </p:nvSpPr>
        <p:spPr>
          <a:xfrm flipH="1">
            <a:off x="5040607" y="6267085"/>
            <a:ext cx="735784" cy="0"/>
          </a:xfrm>
          <a:prstGeom prst="line">
            <a:avLst/>
          </a:prstGeom>
          <a:ln w="25400">
            <a:solidFill>
              <a:srgbClr val="000000"/>
            </a:solidFill>
            <a:miter lim="400000"/>
            <a:tailEnd type="triangle"/>
          </a:ln>
        </p:spPr>
        <p:txBody>
          <a:bodyPr lIns="35717" tIns="35717" rIns="35717" bIns="35717" anchor="ctr"/>
          <a:lstStyle/>
          <a:p>
            <a:pPr>
              <a:defRPr sz="2400"/>
            </a:pPr>
            <a:endParaRPr/>
          </a:p>
        </p:txBody>
      </p:sp>
      <p:sp>
        <p:nvSpPr>
          <p:cNvPr id="408" name="Shape 408"/>
          <p:cNvSpPr/>
          <p:nvPr/>
        </p:nvSpPr>
        <p:spPr>
          <a:xfrm flipH="1">
            <a:off x="7350898" y="2531936"/>
            <a:ext cx="469457" cy="1"/>
          </a:xfrm>
          <a:prstGeom prst="line">
            <a:avLst/>
          </a:prstGeom>
          <a:ln w="25400">
            <a:solidFill>
              <a:srgbClr val="000000"/>
            </a:solidFill>
            <a:miter lim="400000"/>
            <a:tailEnd type="triangle"/>
          </a:ln>
        </p:spPr>
        <p:txBody>
          <a:bodyPr lIns="35717" tIns="35717" rIns="35717" bIns="35717" anchor="ctr"/>
          <a:lstStyle/>
          <a:p>
            <a:pPr>
              <a:defRPr sz="2400"/>
            </a:pPr>
            <a:endParaRPr/>
          </a:p>
        </p:txBody>
      </p:sp>
      <p:pic>
        <p:nvPicPr>
          <p:cNvPr id="409" name="pasted-image.pdf"/>
          <p:cNvPicPr>
            <a:picLocks noChangeAspect="1"/>
          </p:cNvPicPr>
          <p:nvPr/>
        </p:nvPicPr>
        <p:blipFill>
          <a:blip r:embed="rId4">
            <a:extLst/>
          </a:blip>
          <a:stretch>
            <a:fillRect/>
          </a:stretch>
        </p:blipFill>
        <p:spPr>
          <a:xfrm>
            <a:off x="7483121" y="2704140"/>
            <a:ext cx="1473076" cy="612490"/>
          </a:xfrm>
          <a:prstGeom prst="rect">
            <a:avLst/>
          </a:prstGeom>
          <a:ln w="12700">
            <a:miter lim="400000"/>
          </a:ln>
        </p:spPr>
      </p:pic>
      <p:pic>
        <p:nvPicPr>
          <p:cNvPr id="410" name="pasted-image.pdf"/>
          <p:cNvPicPr>
            <a:picLocks noChangeAspect="1"/>
          </p:cNvPicPr>
          <p:nvPr/>
        </p:nvPicPr>
        <p:blipFill>
          <a:blip r:embed="rId5">
            <a:extLst/>
          </a:blip>
          <a:stretch>
            <a:fillRect/>
          </a:stretch>
        </p:blipFill>
        <p:spPr>
          <a:xfrm>
            <a:off x="5965685" y="6106350"/>
            <a:ext cx="2732485" cy="321469"/>
          </a:xfrm>
          <a:prstGeom prst="rect">
            <a:avLst/>
          </a:prstGeom>
          <a:ln w="12700">
            <a:miter lim="400000"/>
          </a:ln>
        </p:spPr>
      </p:pic>
    </p:spTree>
    <p:extLst>
      <p:ext uri="{BB962C8B-B14F-4D97-AF65-F5344CB8AC3E}">
        <p14:creationId xmlns:p14="http://schemas.microsoft.com/office/powerpoint/2010/main" val="36878965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title"/>
          </p:nvPr>
        </p:nvSpPr>
        <p:spPr>
          <a:prstGeom prst="rect">
            <a:avLst/>
          </a:prstGeom>
        </p:spPr>
        <p:txBody>
          <a:bodyPr/>
          <a:lstStyle/>
          <a:p>
            <a:r>
              <a:t>Future research</a:t>
            </a:r>
          </a:p>
        </p:txBody>
      </p:sp>
      <p:sp>
        <p:nvSpPr>
          <p:cNvPr id="421" name="Shape 421"/>
          <p:cNvSpPr>
            <a:spLocks noGrp="1"/>
          </p:cNvSpPr>
          <p:nvPr>
            <p:ph type="body" idx="1"/>
          </p:nvPr>
        </p:nvSpPr>
        <p:spPr>
          <a:prstGeom prst="rect">
            <a:avLst/>
          </a:prstGeom>
        </p:spPr>
        <p:txBody>
          <a:bodyPr/>
          <a:lstStyle/>
          <a:p>
            <a:r>
              <a:rPr dirty="0"/>
              <a:t>Relax assumptions: agents select subset of platforms to enter, platforms select matching policy, et cetera …</a:t>
            </a:r>
          </a:p>
          <a:p>
            <a:r>
              <a:rPr dirty="0"/>
              <a:t>Bounds on loss: generalize, tighten, </a:t>
            </a:r>
            <a:r>
              <a:rPr i="1" dirty="0"/>
              <a:t>n</a:t>
            </a:r>
            <a:r>
              <a:rPr dirty="0"/>
              <a:t> &gt; 2 platforms</a:t>
            </a:r>
          </a:p>
        </p:txBody>
      </p:sp>
      <p:sp>
        <p:nvSpPr>
          <p:cNvPr id="422" name="Shape 42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115</a:t>
            </a:fld>
            <a:endParaRPr/>
          </a:p>
        </p:txBody>
      </p:sp>
    </p:spTree>
    <p:extLst>
      <p:ext uri="{BB962C8B-B14F-4D97-AF65-F5344CB8AC3E}">
        <p14:creationId xmlns:p14="http://schemas.microsoft.com/office/powerpoint/2010/main" val="35811195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Questions?</a:t>
            </a:r>
            <a:endParaRPr lang="en-US" dirty="0"/>
          </a:p>
        </p:txBody>
      </p:sp>
      <p:sp>
        <p:nvSpPr>
          <p:cNvPr id="3" name="Content Placeholder 2"/>
          <p:cNvSpPr>
            <a:spLocks noGrp="1"/>
          </p:cNvSpPr>
          <p:nvPr>
            <p:ph idx="1"/>
          </p:nvPr>
        </p:nvSpPr>
        <p:spPr>
          <a:xfrm>
            <a:off x="152400" y="2971800"/>
            <a:ext cx="8839200" cy="2819400"/>
          </a:xfrm>
        </p:spPr>
        <p:txBody>
          <a:bodyPr>
            <a:normAutofit fontScale="92500"/>
          </a:bodyPr>
          <a:lstStyle/>
          <a:p>
            <a:pPr marL="0" indent="0">
              <a:buNone/>
            </a:pPr>
            <a:r>
              <a:rPr lang="en-US" sz="2400" b="1" dirty="0" smtClean="0"/>
              <a:t>Pubs:</a:t>
            </a:r>
            <a:r>
              <a:rPr lang="en-US" sz="2400" dirty="0" smtClean="0"/>
              <a:t>	</a:t>
            </a:r>
            <a:r>
              <a:rPr lang="en-US" sz="2400" dirty="0" err="1" smtClean="0"/>
              <a:t>jpdickerson.com</a:t>
            </a:r>
            <a:r>
              <a:rPr lang="en-US" sz="2400" dirty="0"/>
              <a:t>/pubs/dickerson15futurematch.pdf</a:t>
            </a:r>
            <a:endParaRPr lang="en-US" sz="2400" dirty="0" smtClean="0"/>
          </a:p>
          <a:p>
            <a:pPr marL="0" indent="0">
              <a:buNone/>
            </a:pPr>
            <a:r>
              <a:rPr lang="en-US" sz="2400" dirty="0" smtClean="0"/>
              <a:t>	</a:t>
            </a:r>
            <a:r>
              <a:rPr lang="en-US" sz="2400" dirty="0" err="1" smtClean="0"/>
              <a:t>jpdickerson.com</a:t>
            </a:r>
            <a:r>
              <a:rPr lang="en-US" sz="2400" dirty="0"/>
              <a:t>/</a:t>
            </a:r>
            <a:r>
              <a:rPr lang="en-US" sz="2400" dirty="0" err="1" smtClean="0"/>
              <a:t>pubs.html</a:t>
            </a:r>
            <a:endParaRPr lang="en-US" sz="2400" dirty="0" smtClean="0"/>
          </a:p>
          <a:p>
            <a:pPr marL="0" indent="0">
              <a:buNone/>
            </a:pPr>
            <a:r>
              <a:rPr lang="en-US" sz="2400" b="1" dirty="0" smtClean="0"/>
              <a:t>Code:</a:t>
            </a:r>
            <a:r>
              <a:rPr lang="en-US" sz="2400" dirty="0" smtClean="0"/>
              <a:t>	</a:t>
            </a:r>
            <a:r>
              <a:rPr lang="en-US" sz="2400" dirty="0" err="1" smtClean="0"/>
              <a:t>github.com</a:t>
            </a:r>
            <a:r>
              <a:rPr lang="en-US" sz="2400" dirty="0"/>
              <a:t>/</a:t>
            </a:r>
            <a:r>
              <a:rPr lang="en-US" sz="2400" dirty="0" err="1"/>
              <a:t>JohnDickerson</a:t>
            </a:r>
            <a:r>
              <a:rPr lang="en-US" sz="2400" dirty="0"/>
              <a:t>/</a:t>
            </a:r>
            <a:r>
              <a:rPr lang="en-US" sz="2400" dirty="0" err="1" smtClean="0"/>
              <a:t>KidneyExchange</a:t>
            </a:r>
            <a:endParaRPr lang="en-US" sz="2400" dirty="0" smtClean="0"/>
          </a:p>
          <a:p>
            <a:pPr marL="0" indent="0">
              <a:buNone/>
            </a:pPr>
            <a:endParaRPr lang="en-US" sz="1600" dirty="0" smtClean="0"/>
          </a:p>
          <a:p>
            <a:pPr marL="0" indent="0">
              <a:buNone/>
            </a:pPr>
            <a:r>
              <a:rPr lang="en-US" sz="2400" b="1" dirty="0" smtClean="0"/>
              <a:t>Very incomplete list of CMU folks working on kidney exchange/matching:</a:t>
            </a:r>
          </a:p>
          <a:p>
            <a:pPr marL="0" indent="0">
              <a:buNone/>
            </a:pPr>
            <a:r>
              <a:rPr lang="en-US" sz="2400" dirty="0" smtClean="0"/>
              <a:t>{ </a:t>
            </a:r>
            <a:r>
              <a:rPr lang="en-US" sz="2400" dirty="0" err="1" smtClean="0"/>
              <a:t>Avrim</a:t>
            </a:r>
            <a:r>
              <a:rPr lang="en-US" sz="2400" dirty="0" smtClean="0"/>
              <a:t> Blum, John Dickerson, Alan Frieze, </a:t>
            </a:r>
            <a:r>
              <a:rPr lang="en-US" sz="2400" dirty="0" err="1" smtClean="0"/>
              <a:t>Anupam</a:t>
            </a:r>
            <a:r>
              <a:rPr lang="en-US" sz="2400" dirty="0" smtClean="0"/>
              <a:t> Gupta, </a:t>
            </a:r>
            <a:r>
              <a:rPr lang="en-US" sz="2400" dirty="0" err="1" smtClean="0"/>
              <a:t>Nika</a:t>
            </a:r>
            <a:r>
              <a:rPr lang="en-US" sz="2400" dirty="0" smtClean="0"/>
              <a:t> </a:t>
            </a:r>
            <a:r>
              <a:rPr lang="en-US" sz="2400" dirty="0" err="1" smtClean="0"/>
              <a:t>Haghtalab</a:t>
            </a:r>
            <a:r>
              <a:rPr lang="en-US" sz="2400" dirty="0" smtClean="0"/>
              <a:t>, Jamie Morgenstern, Ariel </a:t>
            </a:r>
            <a:r>
              <a:rPr lang="en-US" sz="2400" dirty="0" err="1" smtClean="0"/>
              <a:t>Procaccia</a:t>
            </a:r>
            <a:r>
              <a:rPr lang="en-US" sz="2400" dirty="0" smtClean="0"/>
              <a:t>, R. Ravi, </a:t>
            </a:r>
            <a:r>
              <a:rPr lang="en-US" sz="2400" dirty="0" err="1" smtClean="0"/>
              <a:t>Tuomas</a:t>
            </a:r>
            <a:r>
              <a:rPr lang="en-US" sz="2400" dirty="0" smtClean="0"/>
              <a:t> </a:t>
            </a:r>
            <a:r>
              <a:rPr lang="en-US" sz="2400" dirty="0" err="1" smtClean="0"/>
              <a:t>Sandholm</a:t>
            </a:r>
            <a:r>
              <a:rPr lang="en-US" sz="2400" dirty="0" smtClean="0"/>
              <a:t> }</a:t>
            </a:r>
            <a:endParaRPr lang="en-US" dirty="0" smtClean="0"/>
          </a:p>
          <a:p>
            <a:pPr marL="514350" indent="-514350">
              <a:buFont typeface="+mj-lt"/>
              <a:buAutoNum type="arabicPeriod"/>
            </a:pPr>
            <a:endParaRPr lang="en-US" dirty="0"/>
          </a:p>
          <a:p>
            <a:pPr marL="0" indent="0">
              <a:buNone/>
            </a:pPr>
            <a:endParaRPr lang="en-US" dirty="0" smtClean="0"/>
          </a:p>
          <a:p>
            <a:pPr marL="0" indent="0">
              <a:buNone/>
            </a:pPr>
            <a:endParaRPr lang="en-US" dirty="0"/>
          </a:p>
        </p:txBody>
      </p:sp>
      <p:pic>
        <p:nvPicPr>
          <p:cNvPr id="5" name="Picture 4" descr="psc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45" y="6019800"/>
            <a:ext cx="3415393" cy="713232"/>
          </a:xfrm>
          <a:prstGeom prst="rect">
            <a:avLst/>
          </a:prstGeom>
        </p:spPr>
      </p:pic>
      <p:pic>
        <p:nvPicPr>
          <p:cNvPr id="6" name="Picture 5" descr="d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139" y="6019800"/>
            <a:ext cx="713232" cy="713232"/>
          </a:xfrm>
          <a:prstGeom prst="rect">
            <a:avLst/>
          </a:prstGeom>
        </p:spPr>
      </p:pic>
      <p:pic>
        <p:nvPicPr>
          <p:cNvPr id="8" name="Picture 7" descr="NSF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423" y="6019800"/>
            <a:ext cx="713232" cy="713232"/>
          </a:xfrm>
          <a:prstGeom prst="rect">
            <a:avLst/>
          </a:prstGeom>
        </p:spPr>
      </p:pic>
      <p:pic>
        <p:nvPicPr>
          <p:cNvPr id="9" name="Picture 8" descr="Int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027" y="6019800"/>
            <a:ext cx="1080260" cy="713232"/>
          </a:xfrm>
          <a:prstGeom prst="rect">
            <a:avLst/>
          </a:prstGeom>
          <a:solidFill>
            <a:srgbClr val="FFFFFF">
              <a:shade val="85000"/>
            </a:srgbClr>
          </a:solidFill>
          <a:ln>
            <a:noFill/>
          </a:ln>
          <a:effectLst/>
        </p:spPr>
      </p:pic>
      <p:pic>
        <p:nvPicPr>
          <p:cNvPr id="11" name="Picture 10" descr="UNOS-Logo-CMY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4429" y="6022848"/>
            <a:ext cx="1908048" cy="710184"/>
          </a:xfrm>
          <a:prstGeom prst="rect">
            <a:avLst/>
          </a:prstGeom>
        </p:spPr>
      </p:pic>
      <p:pic>
        <p:nvPicPr>
          <p:cNvPr id="10" name="Picture 9" descr="framework.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050" y="838200"/>
            <a:ext cx="8851900" cy="2035147"/>
          </a:xfrm>
          <a:prstGeom prst="rect">
            <a:avLst/>
          </a:prstGeom>
        </p:spPr>
      </p:pic>
      <p:sp>
        <p:nvSpPr>
          <p:cNvPr id="4" name="TextBox 3"/>
          <p:cNvSpPr txBox="1"/>
          <p:nvPr/>
        </p:nvSpPr>
        <p:spPr>
          <a:xfrm>
            <a:off x="51316" y="5675356"/>
            <a:ext cx="1295400" cy="369332"/>
          </a:xfrm>
          <a:prstGeom prst="rect">
            <a:avLst/>
          </a:prstGeom>
          <a:noFill/>
        </p:spPr>
        <p:txBody>
          <a:bodyPr wrap="square" rtlCol="0">
            <a:spAutoFit/>
          </a:bodyPr>
          <a:lstStyle/>
          <a:p>
            <a:r>
              <a:rPr lang="en-US" i="1" dirty="0" smtClean="0"/>
              <a:t>Thanks to:</a:t>
            </a:r>
            <a:endParaRPr lang="en-US" i="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116</a:t>
            </a:fld>
            <a:endParaRPr lang="en-US"/>
          </a:p>
        </p:txBody>
      </p:sp>
    </p:spTree>
    <p:extLst>
      <p:ext uri="{BB962C8B-B14F-4D97-AF65-F5344CB8AC3E}">
        <p14:creationId xmlns:p14="http://schemas.microsoft.com/office/powerpoint/2010/main" val="1792146150"/>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t>Kidney Exchange</a:t>
            </a:r>
            <a:br>
              <a:rPr lang="en-US" dirty="0" smtClean="0"/>
            </a:br>
            <a:r>
              <a:rPr lang="en-US" dirty="0" smtClean="0"/>
              <a:t/>
            </a:r>
            <a:br>
              <a:rPr lang="en-US" dirty="0" smtClean="0"/>
            </a:br>
            <a:r>
              <a:rPr lang="en-US" dirty="0" smtClean="0"/>
              <a:t>Backup Slides</a:t>
            </a:r>
            <a:endParaRPr lang="en-US" dirty="0"/>
          </a:p>
        </p:txBody>
      </p:sp>
      <p:pic>
        <p:nvPicPr>
          <p:cNvPr id="4" name="Picture 3" descr="flourish_01.gif"/>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936109" y="3124200"/>
            <a:ext cx="1271782" cy="849511"/>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117</a:t>
            </a:fld>
            <a:endParaRPr lang="en-US"/>
          </a:p>
        </p:txBody>
      </p:sp>
    </p:spTree>
    <p:extLst>
      <p:ext uri="{BB962C8B-B14F-4D97-AF65-F5344CB8AC3E}">
        <p14:creationId xmlns:p14="http://schemas.microsoft.com/office/powerpoint/2010/main" val="825525620"/>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75237"/>
            <a:ext cx="8229600" cy="1325563"/>
          </a:xfrm>
        </p:spPr>
        <p:txBody>
          <a:bodyPr>
            <a:normAutofit fontScale="92500" lnSpcReduction="20000"/>
          </a:bodyPr>
          <a:lstStyle/>
          <a:p>
            <a:r>
              <a:rPr lang="en-US" dirty="0" smtClean="0"/>
              <a:t>Efficient matching with cycles and chains of length at most 3 in a dense kidney exchange ABO model </a:t>
            </a:r>
            <a:r>
              <a:rPr lang="en-US" sz="1500" dirty="0" smtClean="0"/>
              <a:t>[Dickerson </a:t>
            </a:r>
            <a:r>
              <a:rPr lang="en-US" sz="1500" dirty="0" err="1" smtClean="0"/>
              <a:t>Procaccia</a:t>
            </a:r>
            <a:r>
              <a:rPr lang="en-US" sz="1500" dirty="0" smtClean="0"/>
              <a:t> </a:t>
            </a:r>
            <a:r>
              <a:rPr lang="en-US" sz="1500" dirty="0" err="1" smtClean="0"/>
              <a:t>Sandholm</a:t>
            </a:r>
            <a:r>
              <a:rPr lang="en-US" sz="1500" dirty="0" smtClean="0"/>
              <a:t> AAMAS-2012]</a:t>
            </a:r>
            <a:endParaRPr lang="en-US" sz="1500" dirty="0"/>
          </a:p>
        </p:txBody>
      </p:sp>
      <p:pic>
        <p:nvPicPr>
          <p:cNvPr id="4" name="Picture 3" descr="matching-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73" y="457200"/>
            <a:ext cx="8387254" cy="43434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424249281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19800"/>
            <a:ext cx="8229600" cy="487363"/>
          </a:xfrm>
        </p:spPr>
        <p:txBody>
          <a:bodyPr>
            <a:normAutofit fontScale="85000" lnSpcReduction="10000"/>
          </a:bodyPr>
          <a:lstStyle/>
          <a:p>
            <a:pPr marL="0" indent="0">
              <a:buNone/>
            </a:pPr>
            <a:r>
              <a:rPr lang="en-US" dirty="0" smtClean="0"/>
              <a:t>Simulating dynamic kidney exchange (two time periods)</a:t>
            </a:r>
            <a:endParaRPr lang="en-US" dirty="0"/>
          </a:p>
        </p:txBody>
      </p:sp>
      <p:pic>
        <p:nvPicPr>
          <p:cNvPr id="4" name="Picture 3" descr="simul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
            <a:ext cx="6553200" cy="5712043"/>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val="4920787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normAutofit lnSpcReduction="10000"/>
          </a:bodyPr>
          <a:lstStyle/>
          <a:p>
            <a:r>
              <a:rPr lang="en-US" dirty="0" smtClean="0"/>
              <a:t>IP #1 is the most basic </a:t>
            </a:r>
            <a:r>
              <a:rPr lang="en-US" b="1" dirty="0" smtClean="0"/>
              <a:t>edge formulation</a:t>
            </a:r>
            <a:endParaRPr lang="en-US" dirty="0" smtClean="0"/>
          </a:p>
          <a:p>
            <a:r>
              <a:rPr lang="en-US" dirty="0" smtClean="0"/>
              <a:t>IP #2 is the most basic </a:t>
            </a:r>
            <a:r>
              <a:rPr lang="en-US" b="1" dirty="0" smtClean="0"/>
              <a:t>cycle formulation</a:t>
            </a:r>
            <a:endParaRPr lang="en-US" dirty="0" smtClean="0"/>
          </a:p>
          <a:p>
            <a:r>
              <a:rPr lang="en-US" dirty="0" smtClean="0"/>
              <a:t>Tradeoffs in number of variables, constraints</a:t>
            </a:r>
          </a:p>
          <a:p>
            <a:pPr lvl="1"/>
            <a:r>
              <a:rPr lang="en-US" dirty="0" smtClean="0"/>
              <a:t>IP #1: </a:t>
            </a:r>
            <a:r>
              <a:rPr lang="en-US" i="1" dirty="0" smtClean="0">
                <a:solidFill>
                  <a:schemeClr val="accent2"/>
                </a:solidFill>
              </a:rPr>
              <a:t>O</a:t>
            </a:r>
            <a:r>
              <a:rPr lang="en-US" dirty="0" smtClean="0">
                <a:solidFill>
                  <a:schemeClr val="accent2"/>
                </a:solidFill>
              </a:rPr>
              <a:t>(|</a:t>
            </a:r>
            <a:r>
              <a:rPr lang="en-US" i="1" dirty="0" smtClean="0">
                <a:solidFill>
                  <a:schemeClr val="accent2"/>
                </a:solidFill>
              </a:rPr>
              <a:t>E</a:t>
            </a:r>
            <a:r>
              <a:rPr lang="en-US" dirty="0" smtClean="0">
                <a:solidFill>
                  <a:schemeClr val="accent2"/>
                </a:solidFill>
              </a:rPr>
              <a:t>|</a:t>
            </a:r>
            <a:r>
              <a:rPr lang="en-US" i="1" baseline="30000" dirty="0" smtClean="0">
                <a:solidFill>
                  <a:schemeClr val="accent2"/>
                </a:solidFill>
              </a:rPr>
              <a:t>L</a:t>
            </a:r>
            <a:r>
              <a:rPr lang="en-US" dirty="0" smtClean="0">
                <a:solidFill>
                  <a:schemeClr val="accent2"/>
                </a:solidFill>
              </a:rPr>
              <a:t>)</a:t>
            </a:r>
            <a:r>
              <a:rPr lang="en-US" dirty="0" smtClean="0"/>
              <a:t> constraints vs. </a:t>
            </a:r>
            <a:r>
              <a:rPr lang="en-US" i="1" dirty="0" smtClean="0">
                <a:solidFill>
                  <a:srgbClr val="9BBB59"/>
                </a:solidFill>
              </a:rPr>
              <a:t>O</a:t>
            </a:r>
            <a:r>
              <a:rPr lang="en-US" dirty="0" smtClean="0">
                <a:solidFill>
                  <a:srgbClr val="9BBB59"/>
                </a:solidFill>
              </a:rPr>
              <a:t>(|</a:t>
            </a:r>
            <a:r>
              <a:rPr lang="en-US" i="1" dirty="0" smtClean="0">
                <a:solidFill>
                  <a:srgbClr val="9BBB59"/>
                </a:solidFill>
              </a:rPr>
              <a:t>V</a:t>
            </a:r>
            <a:r>
              <a:rPr lang="en-US" dirty="0" smtClean="0">
                <a:solidFill>
                  <a:srgbClr val="9BBB59"/>
                </a:solidFill>
              </a:rPr>
              <a:t>|)</a:t>
            </a:r>
            <a:r>
              <a:rPr lang="en-US" dirty="0" smtClean="0"/>
              <a:t> for IP #2</a:t>
            </a:r>
          </a:p>
          <a:p>
            <a:pPr lvl="1"/>
            <a:r>
              <a:rPr lang="en-US" dirty="0" smtClean="0"/>
              <a:t>IP #1: </a:t>
            </a:r>
            <a:r>
              <a:rPr lang="en-US" i="1" dirty="0" smtClean="0">
                <a:solidFill>
                  <a:schemeClr val="accent3"/>
                </a:solidFill>
              </a:rPr>
              <a:t>O</a:t>
            </a:r>
            <a:r>
              <a:rPr lang="en-US" dirty="0" smtClean="0">
                <a:solidFill>
                  <a:schemeClr val="accent3"/>
                </a:solidFill>
              </a:rPr>
              <a:t>(|</a:t>
            </a:r>
            <a:r>
              <a:rPr lang="en-US" i="1" dirty="0" smtClean="0">
                <a:solidFill>
                  <a:schemeClr val="accent3"/>
                </a:solidFill>
              </a:rPr>
              <a:t>V</a:t>
            </a:r>
            <a:r>
              <a:rPr lang="en-US" dirty="0" smtClean="0">
                <a:solidFill>
                  <a:schemeClr val="accent3"/>
                </a:solidFill>
              </a:rPr>
              <a:t>|</a:t>
            </a:r>
            <a:r>
              <a:rPr lang="en-US" i="1" baseline="30000" dirty="0" smtClean="0">
                <a:solidFill>
                  <a:schemeClr val="accent3"/>
                </a:solidFill>
              </a:rPr>
              <a:t>2</a:t>
            </a:r>
            <a:r>
              <a:rPr lang="en-US" dirty="0" smtClean="0">
                <a:solidFill>
                  <a:schemeClr val="accent3"/>
                </a:solidFill>
              </a:rPr>
              <a:t>)</a:t>
            </a:r>
            <a:r>
              <a:rPr lang="en-US" dirty="0" smtClean="0"/>
              <a:t> variables vs. </a:t>
            </a:r>
            <a:r>
              <a:rPr lang="en-US" i="1" dirty="0" smtClean="0">
                <a:solidFill>
                  <a:schemeClr val="accent2"/>
                </a:solidFill>
              </a:rPr>
              <a:t>O</a:t>
            </a:r>
            <a:r>
              <a:rPr lang="en-US" dirty="0" smtClean="0">
                <a:solidFill>
                  <a:schemeClr val="accent2"/>
                </a:solidFill>
              </a:rPr>
              <a:t>(|</a:t>
            </a:r>
            <a:r>
              <a:rPr lang="en-US" i="1" dirty="0" smtClean="0">
                <a:solidFill>
                  <a:schemeClr val="accent2"/>
                </a:solidFill>
              </a:rPr>
              <a:t>V</a:t>
            </a:r>
            <a:r>
              <a:rPr lang="en-US" dirty="0" smtClean="0">
                <a:solidFill>
                  <a:schemeClr val="accent2"/>
                </a:solidFill>
              </a:rPr>
              <a:t>|</a:t>
            </a:r>
            <a:r>
              <a:rPr lang="en-US" i="1" baseline="30000" dirty="0" smtClean="0">
                <a:solidFill>
                  <a:schemeClr val="accent2"/>
                </a:solidFill>
              </a:rPr>
              <a:t>L</a:t>
            </a:r>
            <a:r>
              <a:rPr lang="en-US" dirty="0" smtClean="0">
                <a:solidFill>
                  <a:schemeClr val="accent2"/>
                </a:solidFill>
              </a:rPr>
              <a:t>)</a:t>
            </a:r>
            <a:r>
              <a:rPr lang="en-US" dirty="0" smtClean="0"/>
              <a:t> for IP #2</a:t>
            </a:r>
          </a:p>
          <a:p>
            <a:r>
              <a:rPr lang="en-US" dirty="0" smtClean="0"/>
              <a:t>IP #2’s relaxation is weakly tighter than #1’s.  Quick intuition in one direction: </a:t>
            </a:r>
          </a:p>
          <a:p>
            <a:pPr lvl="1"/>
            <a:r>
              <a:rPr lang="en-US" dirty="0" smtClean="0"/>
              <a:t>Take a length L+1 cycle.  #2’s LP relaxation is 0.</a:t>
            </a:r>
          </a:p>
          <a:p>
            <a:pPr lvl="1"/>
            <a:r>
              <a:rPr lang="en-US" dirty="0" smtClean="0"/>
              <a:t>#1’s LP relaxation is (</a:t>
            </a:r>
            <a:r>
              <a:rPr lang="en-US" i="1" dirty="0" smtClean="0"/>
              <a:t>L</a:t>
            </a:r>
            <a:r>
              <a:rPr lang="en-US" dirty="0" smtClean="0"/>
              <a:t>+1)/2 – ½ on each edge</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extBox 4"/>
          <p:cNvSpPr txBox="1"/>
          <p:nvPr/>
        </p:nvSpPr>
        <p:spPr>
          <a:xfrm>
            <a:off x="1866900" y="1078092"/>
            <a:ext cx="5410200" cy="381000"/>
          </a:xfrm>
          <a:prstGeom prst="rect">
            <a:avLst/>
          </a:prstGeom>
          <a:noFill/>
        </p:spPr>
        <p:txBody>
          <a:bodyPr wrap="square" rtlCol="0">
            <a:spAutoFit/>
          </a:bodyPr>
          <a:lstStyle/>
          <a:p>
            <a:pPr algn="ctr"/>
            <a:r>
              <a:rPr lang="en-US" i="1" dirty="0" smtClean="0"/>
              <a:t>“Best” = maximum cardinality</a:t>
            </a:r>
            <a:endParaRPr lang="en-US" i="1" dirty="0"/>
          </a:p>
        </p:txBody>
      </p:sp>
    </p:spTree>
    <p:extLst>
      <p:ext uri="{BB962C8B-B14F-4D97-AF65-F5344CB8AC3E}">
        <p14:creationId xmlns:p14="http://schemas.microsoft.com/office/powerpoint/2010/main" val="319453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0"/>
            <a:ext cx="8229600" cy="1020763"/>
          </a:xfrm>
        </p:spPr>
        <p:txBody>
          <a:bodyPr>
            <a:normAutofit fontScale="85000" lnSpcReduction="10000"/>
          </a:bodyPr>
          <a:lstStyle/>
          <a:p>
            <a:pPr marL="0" indent="0">
              <a:buNone/>
            </a:pPr>
            <a:r>
              <a:rPr lang="en-US" dirty="0" smtClean="0"/>
              <a:t>Generated UNOS runs, median number of transplants as |V| increases (x-axis) for each of the objective functions.</a:t>
            </a:r>
            <a:endParaRPr lang="en-US" dirty="0"/>
          </a:p>
        </p:txBody>
      </p:sp>
      <p:pic>
        <p:nvPicPr>
          <p:cNvPr id="4" name="Picture 3" descr="unos_bimodal_apd_maxcardfair_comb_ra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04800"/>
            <a:ext cx="6502400" cy="5372100"/>
          </a:xfrm>
          <a:prstGeom prst="roundRect">
            <a:avLst>
              <a:gd name="adj" fmla="val 8594"/>
            </a:avLst>
          </a:prstGeom>
          <a:solidFill>
            <a:srgbClr val="FFFFFF">
              <a:shade val="85000"/>
            </a:srgbClr>
          </a:solidFill>
          <a:ln>
            <a:noFill/>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120</a:t>
            </a:fld>
            <a:endParaRPr lang="en-US"/>
          </a:p>
        </p:txBody>
      </p:sp>
    </p:spTree>
    <p:extLst>
      <p:ext uri="{BB962C8B-B14F-4D97-AF65-F5344CB8AC3E}">
        <p14:creationId xmlns:p14="http://schemas.microsoft.com/office/powerpoint/2010/main" val="389586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a:t>
            </a:r>
            <a:r>
              <a:rPr lang="en-US" dirty="0"/>
              <a:t>f</a:t>
            </a:r>
            <a:r>
              <a:rPr lang="en-US" dirty="0" smtClean="0"/>
              <a:t>airness: UNOS data</a:t>
            </a:r>
            <a:endParaRPr lang="en-US" dirty="0"/>
          </a:p>
        </p:txBody>
      </p:sp>
      <p:sp>
        <p:nvSpPr>
          <p:cNvPr id="3" name="Content Placeholder 2"/>
          <p:cNvSpPr>
            <a:spLocks noGrp="1"/>
          </p:cNvSpPr>
          <p:nvPr>
            <p:ph idx="1"/>
          </p:nvPr>
        </p:nvSpPr>
        <p:spPr>
          <a:xfrm>
            <a:off x="457200" y="3581400"/>
            <a:ext cx="8229600" cy="2544763"/>
          </a:xfrm>
        </p:spPr>
        <p:txBody>
          <a:bodyPr/>
          <a:lstStyle/>
          <a:p>
            <a:r>
              <a:rPr lang="en-US" dirty="0" smtClean="0"/>
              <a:t>Minimum, average, and maximum loss in objective value and match size due to the strict lexicographic fairness rule, across the first 73 UNOS match runs, in a deterministic model.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41368574"/>
              </p:ext>
            </p:extLst>
          </p:nvPr>
        </p:nvGraphicFramePr>
        <p:xfrm>
          <a:off x="838200" y="1752045"/>
          <a:ext cx="7467599" cy="1448355"/>
        </p:xfrm>
        <a:graphic>
          <a:graphicData uri="http://schemas.openxmlformats.org/drawingml/2006/table">
            <a:tbl>
              <a:tblPr firstRow="1">
                <a:tableStyleId>{3C2FFA5D-87B4-456A-9821-1D502468CF0F}</a:tableStyleId>
              </a:tblPr>
              <a:tblGrid>
                <a:gridCol w="2286000"/>
                <a:gridCol w="1510178"/>
                <a:gridCol w="944589"/>
                <a:gridCol w="1279033"/>
                <a:gridCol w="1447799"/>
              </a:tblGrid>
              <a:tr h="269378">
                <a:tc>
                  <a:txBody>
                    <a:bodyPr/>
                    <a:lstStyle/>
                    <a:p>
                      <a:pPr algn="l" fontAlgn="b"/>
                      <a:r>
                        <a:rPr lang="en-US" sz="2000" u="none" strike="noStrike" dirty="0" smtClean="0">
                          <a:effectLst/>
                        </a:rPr>
                        <a:t>Metric</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smtClean="0">
                          <a:effectLst/>
                        </a:rPr>
                        <a:t>Minimum </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smtClean="0">
                          <a:effectLst/>
                        </a:rPr>
                        <a:t>Average</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smtClean="0">
                          <a:effectLst/>
                        </a:rPr>
                        <a:t>Maximum </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tr-TR" sz="2000" u="none" strike="noStrike" dirty="0" smtClean="0">
                          <a:effectLst/>
                        </a:rPr>
                        <a:t>St</a:t>
                      </a:r>
                      <a:r>
                        <a:rPr lang="tr-TR" sz="2000" u="none" strike="noStrike" dirty="0">
                          <a:effectLst/>
                        </a:rPr>
                        <a:t>. Dev. </a:t>
                      </a:r>
                      <a:endParaRPr lang="tr-TR" sz="2000" b="0" i="0" u="none" strike="noStrike" dirty="0">
                        <a:solidFill>
                          <a:srgbClr val="000000"/>
                        </a:solidFill>
                        <a:effectLst/>
                        <a:latin typeface="Calibri"/>
                      </a:endParaRPr>
                    </a:p>
                  </a:txBody>
                  <a:tcPr marL="12700" marR="12700" marT="12700" marB="0" anchor="b"/>
                </a:tc>
              </a:tr>
              <a:tr h="259011">
                <a:tc>
                  <a:txBody>
                    <a:bodyPr/>
                    <a:lstStyle/>
                    <a:p>
                      <a:pPr algn="r" fontAlgn="b"/>
                      <a:r>
                        <a:rPr lang="en-US" sz="2000" u="none" strike="noStrike" dirty="0">
                          <a:effectLst/>
                        </a:rPr>
                        <a:t>Loss </a:t>
                      </a:r>
                      <a:r>
                        <a:rPr lang="en-US" sz="2000" u="none" strike="noStrike" dirty="0" smtClean="0">
                          <a:effectLst/>
                        </a:rPr>
                        <a:t>% (</a:t>
                      </a:r>
                      <a:r>
                        <a:rPr lang="en-US" sz="2000" u="none" strike="noStrike" dirty="0">
                          <a:effectLst/>
                        </a:rPr>
                        <a:t>Objective</a:t>
                      </a:r>
                      <a:r>
                        <a:rPr lang="en-US" sz="2000" u="none" strike="noStrike" dirty="0" smtClean="0">
                          <a:effectLst/>
                        </a:rPr>
                        <a:t>) </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a:effectLst/>
                        </a:rPr>
                        <a:t>0.00%</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a:effectLst/>
                        </a:rPr>
                        <a:t>2.76%</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a:effectLst/>
                        </a:rPr>
                        <a:t>19.04%</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a:effectLst/>
                        </a:rPr>
                        <a:t>4.84%</a:t>
                      </a:r>
                      <a:endParaRPr lang="en-US" sz="2000" b="0" i="0" u="none" strike="noStrike">
                        <a:solidFill>
                          <a:srgbClr val="000000"/>
                        </a:solidFill>
                        <a:effectLst/>
                        <a:latin typeface="Calibri"/>
                      </a:endParaRPr>
                    </a:p>
                  </a:txBody>
                  <a:tcPr marL="12700" marR="12700" marT="12700" marB="0" anchor="b"/>
                </a:tc>
              </a:tr>
              <a:tr h="495855">
                <a:tc>
                  <a:txBody>
                    <a:bodyPr/>
                    <a:lstStyle/>
                    <a:p>
                      <a:pPr algn="r" fontAlgn="b"/>
                      <a:r>
                        <a:rPr lang="en-US" sz="2000" u="none" strike="noStrike" dirty="0">
                          <a:effectLst/>
                        </a:rPr>
                        <a:t>Loss </a:t>
                      </a:r>
                      <a:r>
                        <a:rPr lang="en-US" sz="2000" u="none" strike="noStrike" dirty="0" smtClean="0">
                          <a:effectLst/>
                        </a:rPr>
                        <a:t>% (</a:t>
                      </a:r>
                      <a:r>
                        <a:rPr lang="en-US" sz="2000" u="none" strike="noStrike" dirty="0">
                          <a:effectLst/>
                        </a:rPr>
                        <a:t>Cardinality</a:t>
                      </a:r>
                      <a:r>
                        <a:rPr lang="en-US" sz="2000" u="none" strike="noStrike" dirty="0" smtClean="0">
                          <a:effectLst/>
                        </a:rPr>
                        <a:t>) </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a:effectLst/>
                        </a:rPr>
                        <a:t>0.00%</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a:effectLst/>
                        </a:rPr>
                        <a:t>4.09%</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a:effectLst/>
                        </a:rPr>
                        <a:t>33.33%</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a:effectLst/>
                        </a:rPr>
                        <a:t>8.18%</a:t>
                      </a:r>
                      <a:endParaRPr lang="en-US" sz="2000" b="0" i="0" u="none" strike="noStrike">
                        <a:solidFill>
                          <a:srgbClr val="000000"/>
                        </a:solidFill>
                        <a:effectLst/>
                        <a:latin typeface="Calibri"/>
                      </a:endParaRPr>
                    </a:p>
                  </a:txBody>
                  <a:tcPr marL="12700" marR="12700" marT="12700" marB="0" anchor="b"/>
                </a:tc>
              </a:tr>
              <a:tr h="259011">
                <a:tc>
                  <a:txBody>
                    <a:bodyPr/>
                    <a:lstStyle/>
                    <a:p>
                      <a:pPr algn="r" fontAlgn="b"/>
                      <a:r>
                        <a:rPr lang="en-US" sz="2000" u="none" strike="noStrike" dirty="0">
                          <a:effectLst/>
                        </a:rPr>
                        <a:t>Loss (Cardinality) </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a:effectLst/>
                        </a:rPr>
                        <a:t>0</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a:effectLst/>
                        </a:rPr>
                        <a:t>0.55</a:t>
                      </a:r>
                      <a:endParaRPr lang="en-US" sz="2000" b="0" i="0" u="none" strike="noStrike">
                        <a:solidFill>
                          <a:srgbClr val="000000"/>
                        </a:solidFill>
                        <a:effectLst/>
                        <a:latin typeface="Calibri"/>
                      </a:endParaRPr>
                    </a:p>
                  </a:txBody>
                  <a:tcPr marL="12700" marR="12700" marT="12700"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a:effectLst/>
                        </a:rPr>
                        <a:t>1.1</a:t>
                      </a:r>
                      <a:endParaRPr lang="en-US" sz="2000" b="0" i="0" u="none" strike="noStrike" dirty="0">
                        <a:solidFill>
                          <a:srgbClr val="000000"/>
                        </a:solidFill>
                        <a:effectLst/>
                        <a:latin typeface="Calibri"/>
                      </a:endParaRP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121</a:t>
            </a:fld>
            <a:endParaRPr lang="en-US"/>
          </a:p>
        </p:txBody>
      </p:sp>
    </p:spTree>
    <p:extLst>
      <p:ext uri="{BB962C8B-B14F-4D97-AF65-F5344CB8AC3E}">
        <p14:creationId xmlns:p14="http://schemas.microsoft.com/office/powerpoint/2010/main" val="2402275532"/>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r>
              <a:rPr lang="en-US" dirty="0"/>
              <a:t>This material was funded by NSF grants IIS- 1320620, CCF-1101668, CCF-1215883, and IIS-0964579, by an NDSEG fellowship, </a:t>
            </a:r>
            <a:r>
              <a:rPr lang="en-US" dirty="0" smtClean="0"/>
              <a:t>a Facebook </a:t>
            </a:r>
            <a:r>
              <a:rPr lang="en-US" dirty="0" smtClean="0"/>
              <a:t>fellowship, </a:t>
            </a:r>
            <a:r>
              <a:rPr lang="en-US" dirty="0" smtClean="0"/>
              <a:t>and </a:t>
            </a:r>
            <a:r>
              <a:rPr lang="en-US" dirty="0"/>
              <a:t>used the Pittsburgh Supercomputing </a:t>
            </a:r>
            <a:r>
              <a:rPr lang="en-US" dirty="0" smtClean="0"/>
              <a:t>Center </a:t>
            </a:r>
            <a:r>
              <a:rPr lang="en-US" dirty="0"/>
              <a:t>in partnership with the XSEDE, which </a:t>
            </a:r>
            <a:r>
              <a:rPr lang="en-US" dirty="0" smtClean="0"/>
              <a:t>is supported </a:t>
            </a:r>
            <a:r>
              <a:rPr lang="en-US" dirty="0"/>
              <a:t>by NSF grant OCI-1053575. We thank Intel Corporation for machine gifts</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25755502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problem</a:t>
            </a:r>
            <a:endParaRPr lang="en-US" dirty="0"/>
          </a:p>
        </p:txBody>
      </p:sp>
      <p:sp>
        <p:nvSpPr>
          <p:cNvPr id="3" name="Content Placeholder 2"/>
          <p:cNvSpPr>
            <a:spLocks noGrp="1"/>
          </p:cNvSpPr>
          <p:nvPr>
            <p:ph idx="1"/>
          </p:nvPr>
        </p:nvSpPr>
        <p:spPr>
          <a:xfrm>
            <a:off x="457200" y="1600201"/>
            <a:ext cx="8229600" cy="3886199"/>
          </a:xfrm>
        </p:spPr>
        <p:txBody>
          <a:bodyPr>
            <a:normAutofit lnSpcReduction="10000"/>
          </a:bodyPr>
          <a:lstStyle/>
          <a:p>
            <a:r>
              <a:rPr lang="en-US" dirty="0" smtClean="0"/>
              <a:t>What is “best”?</a:t>
            </a:r>
          </a:p>
          <a:p>
            <a:pPr lvl="1"/>
            <a:r>
              <a:rPr lang="en-US" dirty="0" smtClean="0"/>
              <a:t>Maximize matches right now or over time?</a:t>
            </a:r>
          </a:p>
          <a:p>
            <a:pPr lvl="1"/>
            <a:r>
              <a:rPr lang="en-US" dirty="0" smtClean="0"/>
              <a:t>Maximize transplants or matches?</a:t>
            </a:r>
          </a:p>
          <a:p>
            <a:pPr lvl="1"/>
            <a:r>
              <a:rPr lang="en-US" dirty="0" smtClean="0"/>
              <a:t>Prioritization schemes (i.e. fairness)?</a:t>
            </a:r>
          </a:p>
          <a:p>
            <a:pPr lvl="1"/>
            <a:r>
              <a:rPr lang="en-US" dirty="0" smtClean="0"/>
              <a:t>Modeling choices?</a:t>
            </a:r>
          </a:p>
          <a:p>
            <a:pPr lvl="1"/>
            <a:r>
              <a:rPr lang="en-US" dirty="0" smtClean="0"/>
              <a:t>Incentives? Ethics? Legality?</a:t>
            </a:r>
          </a:p>
          <a:p>
            <a:r>
              <a:rPr lang="en-US" dirty="0" smtClean="0"/>
              <a:t>Optimization can handle this, but may be inflexible in </a:t>
            </a:r>
            <a:r>
              <a:rPr lang="en-US" b="1" dirty="0" smtClean="0"/>
              <a:t>hard-to-understand</a:t>
            </a:r>
            <a:r>
              <a:rPr lang="en-US" dirty="0" smtClean="0"/>
              <a:t> ways</a:t>
            </a:r>
          </a:p>
          <a:p>
            <a:pPr lvl="1"/>
            <a:endParaRPr lang="en-US" dirty="0"/>
          </a:p>
        </p:txBody>
      </p:sp>
      <p:sp>
        <p:nvSpPr>
          <p:cNvPr id="4" name="Rounded Rectangle 3"/>
          <p:cNvSpPr/>
          <p:nvPr/>
        </p:nvSpPr>
        <p:spPr>
          <a:xfrm>
            <a:off x="609600" y="5486400"/>
            <a:ext cx="8229600" cy="1295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Want humans in the loop at a </a:t>
            </a:r>
            <a:r>
              <a:rPr lang="en-US" sz="3200" b="1" dirty="0" smtClean="0"/>
              <a:t>high level</a:t>
            </a:r>
            <a:r>
              <a:rPr lang="en-US" sz="3200" dirty="0" smtClean="0"/>
              <a:t> (and then CS/Opt handles the implementation)</a:t>
            </a:r>
            <a:endParaRPr lang="en-US"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070012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Dimension #1: Post-Match Failure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2041535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 Transplanted</a:t>
            </a:r>
            <a:endParaRPr lang="en-US" dirty="0"/>
          </a:p>
        </p:txBody>
      </p:sp>
      <p:sp>
        <p:nvSpPr>
          <p:cNvPr id="3" name="Content Placeholder 2"/>
          <p:cNvSpPr>
            <a:spLocks noGrp="1"/>
          </p:cNvSpPr>
          <p:nvPr>
            <p:ph idx="1"/>
          </p:nvPr>
        </p:nvSpPr>
        <p:spPr/>
        <p:txBody>
          <a:bodyPr>
            <a:normAutofit lnSpcReduction="10000"/>
          </a:bodyPr>
          <a:lstStyle/>
          <a:p>
            <a:r>
              <a:rPr lang="en-US" dirty="0" smtClean="0"/>
              <a:t>Only around 8% of UNOS matches resulted in an actual transplant</a:t>
            </a:r>
          </a:p>
          <a:p>
            <a:pPr lvl="1"/>
            <a:r>
              <a:rPr lang="en-US" dirty="0" smtClean="0"/>
              <a:t>Similarly low % in other exchanges </a:t>
            </a:r>
            <a:r>
              <a:rPr lang="en-US" sz="1800" dirty="0" smtClean="0"/>
              <a:t>[ATC 2013]</a:t>
            </a:r>
          </a:p>
          <a:p>
            <a:endParaRPr lang="en-US" dirty="0"/>
          </a:p>
          <a:p>
            <a:r>
              <a:rPr lang="en-US" i="1" dirty="0" smtClean="0"/>
              <a:t>Many </a:t>
            </a:r>
            <a:r>
              <a:rPr lang="en-US" dirty="0" smtClean="0"/>
              <a:t>reasons for this.  How to handle?</a:t>
            </a:r>
          </a:p>
          <a:p>
            <a:endParaRPr lang="en-US" dirty="0"/>
          </a:p>
          <a:p>
            <a:r>
              <a:rPr lang="en-US" dirty="0" smtClean="0"/>
              <a:t>One way: encode </a:t>
            </a:r>
            <a:r>
              <a:rPr lang="en-US" i="1" dirty="0" smtClean="0"/>
              <a:t>probability of transplantation</a:t>
            </a:r>
            <a:r>
              <a:rPr lang="en-US" dirty="0" smtClean="0"/>
              <a:t> rather than just feasibility</a:t>
            </a:r>
            <a:endParaRPr lang="en-US" i="1" dirty="0" smtClean="0"/>
          </a:p>
          <a:p>
            <a:pPr lvl="1"/>
            <a:r>
              <a:rPr lang="en-US" dirty="0" smtClean="0"/>
              <a:t>for individuals, cycles, chains, and full </a:t>
            </a:r>
            <a:r>
              <a:rPr lang="en-US" dirty="0" err="1" smtClean="0"/>
              <a:t>matchings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20291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Failure-aware model</a:t>
            </a:r>
            <a:endParaRPr lang="en-US" dirty="0"/>
          </a:p>
        </p:txBody>
      </p:sp>
      <p:sp>
        <p:nvSpPr>
          <p:cNvPr id="3" name="Content Placeholder 2"/>
          <p:cNvSpPr>
            <a:spLocks noGrp="1"/>
          </p:cNvSpPr>
          <p:nvPr>
            <p:ph idx="1"/>
          </p:nvPr>
        </p:nvSpPr>
        <p:spPr/>
        <p:txBody>
          <a:bodyPr/>
          <a:lstStyle/>
          <a:p>
            <a:r>
              <a:rPr lang="en-US" dirty="0" smtClean="0"/>
              <a:t>Compatibility graph </a:t>
            </a:r>
            <a:r>
              <a:rPr lang="en-US" i="1" dirty="0" smtClean="0"/>
              <a:t>G</a:t>
            </a:r>
            <a:endParaRPr lang="en-US" dirty="0"/>
          </a:p>
          <a:p>
            <a:pPr lvl="1"/>
            <a:r>
              <a:rPr lang="en-US" dirty="0"/>
              <a:t>E</a:t>
            </a:r>
            <a:r>
              <a:rPr lang="en-US" dirty="0" smtClean="0"/>
              <a:t>dge (</a:t>
            </a:r>
            <a:r>
              <a:rPr lang="en-US" i="1" dirty="0" smtClean="0"/>
              <a:t>v</a:t>
            </a:r>
            <a:r>
              <a:rPr lang="en-US" i="1" baseline="-25000" dirty="0" smtClean="0"/>
              <a:t>i</a:t>
            </a:r>
            <a:r>
              <a:rPr lang="en-US" dirty="0" smtClean="0"/>
              <a:t>, </a:t>
            </a:r>
            <a:r>
              <a:rPr lang="en-US" i="1" dirty="0" err="1" smtClean="0"/>
              <a:t>v</a:t>
            </a:r>
            <a:r>
              <a:rPr lang="en-US" i="1" baseline="-25000" dirty="0" err="1" smtClean="0"/>
              <a:t>j</a:t>
            </a:r>
            <a:r>
              <a:rPr lang="en-US" dirty="0" smtClean="0"/>
              <a:t>) if </a:t>
            </a:r>
            <a:r>
              <a:rPr lang="en-US" i="1" dirty="0" smtClean="0"/>
              <a:t>v</a:t>
            </a:r>
            <a:r>
              <a:rPr lang="en-US" i="1" baseline="-25000" dirty="0" smtClean="0"/>
              <a:t>i</a:t>
            </a:r>
            <a:r>
              <a:rPr lang="en-US" dirty="0" smtClean="0"/>
              <a:t>’s donor can donate to </a:t>
            </a:r>
            <a:r>
              <a:rPr lang="en-US" i="1" dirty="0" err="1" smtClean="0"/>
              <a:t>v</a:t>
            </a:r>
            <a:r>
              <a:rPr lang="en-US" i="1" baseline="-25000" dirty="0" err="1" smtClean="0"/>
              <a:t>j</a:t>
            </a:r>
            <a:r>
              <a:rPr lang="en-US" dirty="0" err="1" smtClean="0"/>
              <a:t>’s</a:t>
            </a:r>
            <a:r>
              <a:rPr lang="en-US" dirty="0" smtClean="0"/>
              <a:t> patient </a:t>
            </a:r>
          </a:p>
          <a:p>
            <a:pPr lvl="1"/>
            <a:r>
              <a:rPr lang="en-US" dirty="0"/>
              <a:t>W</a:t>
            </a:r>
            <a:r>
              <a:rPr lang="en-US" dirty="0" smtClean="0"/>
              <a:t>eight </a:t>
            </a:r>
            <a:r>
              <a:rPr lang="en-US" i="1" dirty="0" smtClean="0"/>
              <a:t>w</a:t>
            </a:r>
            <a:r>
              <a:rPr lang="en-US" i="1" baseline="-25000" dirty="0" smtClean="0"/>
              <a:t>e</a:t>
            </a:r>
            <a:r>
              <a:rPr lang="en-US" dirty="0" smtClean="0"/>
              <a:t> on each edge </a:t>
            </a:r>
            <a:r>
              <a:rPr lang="en-US" i="1" dirty="0" smtClean="0"/>
              <a:t>e</a:t>
            </a:r>
          </a:p>
          <a:p>
            <a:r>
              <a:rPr lang="en-US" dirty="0" smtClean="0"/>
              <a:t>Success probability </a:t>
            </a:r>
            <a:r>
              <a:rPr lang="en-US" i="1" dirty="0" err="1" smtClean="0"/>
              <a:t>q</a:t>
            </a:r>
            <a:r>
              <a:rPr lang="en-US" i="1" baseline="-25000" dirty="0" err="1" smtClean="0"/>
              <a:t>e</a:t>
            </a:r>
            <a:r>
              <a:rPr lang="en-US" dirty="0" smtClean="0"/>
              <a:t> for each edge </a:t>
            </a:r>
            <a:r>
              <a:rPr lang="en-US" i="1" dirty="0" smtClean="0"/>
              <a:t>e</a:t>
            </a:r>
            <a:endParaRPr lang="en-US" dirty="0"/>
          </a:p>
          <a:p>
            <a:endParaRPr lang="en-US" dirty="0"/>
          </a:p>
          <a:p>
            <a:r>
              <a:rPr lang="en-US" dirty="0" smtClean="0"/>
              <a:t>Discounted utility of cycle </a:t>
            </a:r>
            <a:r>
              <a:rPr lang="en-US" i="1" dirty="0" smtClean="0"/>
              <a:t>c</a:t>
            </a:r>
            <a:endParaRPr lang="en-US" dirty="0"/>
          </a:p>
          <a:p>
            <a:pPr marL="0" indent="0" algn="ctr">
              <a:buNone/>
            </a:pPr>
            <a:r>
              <a:rPr lang="en-US" i="1" dirty="0" smtClean="0"/>
              <a:t>u</a:t>
            </a:r>
            <a:r>
              <a:rPr lang="en-US" dirty="0" smtClean="0"/>
              <a:t>(</a:t>
            </a:r>
            <a:r>
              <a:rPr lang="en-US" i="1" dirty="0" smtClean="0"/>
              <a:t>c</a:t>
            </a:r>
            <a:r>
              <a:rPr lang="en-US" dirty="0" smtClean="0"/>
              <a:t>) = ∑</a:t>
            </a:r>
            <a:r>
              <a:rPr lang="en-US" i="1" dirty="0" smtClean="0"/>
              <a:t>w</a:t>
            </a:r>
            <a:r>
              <a:rPr lang="en-US" i="1" baseline="-25000" dirty="0" smtClean="0"/>
              <a:t>e</a:t>
            </a:r>
            <a:r>
              <a:rPr lang="en-US" dirty="0" smtClean="0"/>
              <a:t> </a:t>
            </a:r>
            <a:r>
              <a:rPr lang="en-US" dirty="0" smtClean="0">
                <a:latin typeface="Wingdings"/>
                <a:ea typeface="Wingdings"/>
                <a:cs typeface="Wingdings"/>
                <a:sym typeface="Wingdings"/>
              </a:rPr>
              <a:t></a:t>
            </a:r>
            <a:r>
              <a:rPr lang="en-US" dirty="0" smtClean="0">
                <a:sym typeface="Wingdings"/>
              </a:rPr>
              <a:t> </a:t>
            </a:r>
            <a:r>
              <a:rPr lang="en-US" dirty="0" smtClean="0"/>
              <a:t>∏</a:t>
            </a:r>
            <a:r>
              <a:rPr lang="en-US" i="1" dirty="0" err="1" smtClean="0"/>
              <a:t>q</a:t>
            </a:r>
            <a:r>
              <a:rPr lang="en-US" i="1" baseline="-25000" dirty="0" err="1" smtClean="0"/>
              <a:t>e</a:t>
            </a:r>
            <a:endParaRPr lang="en-US" i="1" dirty="0" smtClean="0"/>
          </a:p>
        </p:txBody>
      </p:sp>
      <p:grpSp>
        <p:nvGrpSpPr>
          <p:cNvPr id="12" name="Group 11"/>
          <p:cNvGrpSpPr/>
          <p:nvPr/>
        </p:nvGrpSpPr>
        <p:grpSpPr>
          <a:xfrm>
            <a:off x="1905000" y="5562600"/>
            <a:ext cx="2590800" cy="914400"/>
            <a:chOff x="1905000" y="5562600"/>
            <a:chExt cx="2590800" cy="914400"/>
          </a:xfrm>
        </p:grpSpPr>
        <p:cxnSp>
          <p:nvCxnSpPr>
            <p:cNvPr id="5" name="Straight Arrow Connector 4"/>
            <p:cNvCxnSpPr/>
            <p:nvPr/>
          </p:nvCxnSpPr>
          <p:spPr>
            <a:xfrm flipV="1">
              <a:off x="3657600" y="5562600"/>
              <a:ext cx="838200" cy="457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905000" y="6019800"/>
              <a:ext cx="2514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Value of successful cycle</a:t>
              </a:r>
              <a:endParaRPr lang="en-US" dirty="0"/>
            </a:p>
          </p:txBody>
        </p:sp>
      </p:grpSp>
      <p:grpSp>
        <p:nvGrpSpPr>
          <p:cNvPr id="13" name="Group 12"/>
          <p:cNvGrpSpPr/>
          <p:nvPr/>
        </p:nvGrpSpPr>
        <p:grpSpPr>
          <a:xfrm>
            <a:off x="5638800" y="5562600"/>
            <a:ext cx="2743200" cy="914400"/>
            <a:chOff x="5638800" y="5562600"/>
            <a:chExt cx="2743200" cy="914400"/>
          </a:xfrm>
        </p:grpSpPr>
        <p:cxnSp>
          <p:nvCxnSpPr>
            <p:cNvPr id="8" name="Straight Arrow Connector 7"/>
            <p:cNvCxnSpPr/>
            <p:nvPr/>
          </p:nvCxnSpPr>
          <p:spPr>
            <a:xfrm flipH="1" flipV="1">
              <a:off x="5638800" y="5562600"/>
              <a:ext cx="838200" cy="457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5867400" y="6019800"/>
              <a:ext cx="2514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Probability of success</a:t>
              </a:r>
              <a:endParaRPr lang="en-US" dirty="0"/>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13120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Failure-aware model</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Discounted utility of a </a:t>
            </a:r>
            <a:r>
              <a:rPr lang="en-US" i="1" dirty="0" smtClean="0"/>
              <a:t>k</a:t>
            </a:r>
            <a:r>
              <a:rPr lang="en-US" dirty="0" smtClean="0"/>
              <a:t>-chain </a:t>
            </a:r>
            <a:r>
              <a:rPr lang="en-US" i="1" dirty="0" smtClean="0"/>
              <a:t>c</a:t>
            </a:r>
            <a:endParaRPr lang="en-US" dirty="0" smtClean="0"/>
          </a:p>
          <a:p>
            <a:endParaRPr lang="en-US" i="1" dirty="0"/>
          </a:p>
          <a:p>
            <a:endParaRPr lang="en-US" i="1" dirty="0" smtClean="0"/>
          </a:p>
          <a:p>
            <a:endParaRPr lang="en-US" i="1" dirty="0"/>
          </a:p>
          <a:p>
            <a:endParaRPr lang="en-US" i="1" dirty="0" smtClean="0"/>
          </a:p>
          <a:p>
            <a:r>
              <a:rPr lang="en-US" dirty="0" smtClean="0"/>
              <a:t>Cannot simply “reweight by failure probability”</a:t>
            </a:r>
          </a:p>
          <a:p>
            <a:endParaRPr lang="en-US" dirty="0" smtClean="0"/>
          </a:p>
          <a:p>
            <a:r>
              <a:rPr lang="en-US" dirty="0" smtClean="0"/>
              <a:t>Utility of a match </a:t>
            </a:r>
            <a:r>
              <a:rPr lang="en-US" i="1" dirty="0" smtClean="0"/>
              <a:t>M:     u</a:t>
            </a:r>
            <a:r>
              <a:rPr lang="en-US" dirty="0" smtClean="0"/>
              <a:t>(</a:t>
            </a:r>
            <a:r>
              <a:rPr lang="en-US" i="1" dirty="0" smtClean="0"/>
              <a:t>M</a:t>
            </a:r>
            <a:r>
              <a:rPr lang="en-US" dirty="0" smtClean="0"/>
              <a:t>) = ∑ </a:t>
            </a:r>
            <a:r>
              <a:rPr lang="en-US" i="1" dirty="0" smtClean="0"/>
              <a:t>u</a:t>
            </a:r>
            <a:r>
              <a:rPr lang="en-US" dirty="0" smtClean="0"/>
              <a:t>(</a:t>
            </a:r>
            <a:r>
              <a:rPr lang="en-US" i="1" dirty="0" smtClean="0"/>
              <a:t>c</a:t>
            </a:r>
            <a:r>
              <a:rPr lang="en-US" dirty="0" smtClean="0"/>
              <a:t>)</a:t>
            </a:r>
            <a:endParaRPr lang="en-US" i="1" dirty="0" smtClean="0"/>
          </a:p>
          <a:p>
            <a:pPr marL="0" indent="0">
              <a:buNone/>
            </a:pPr>
            <a:endParaRPr lang="en-US" dirty="0"/>
          </a:p>
        </p:txBody>
      </p:sp>
      <p:pic>
        <p:nvPicPr>
          <p:cNvPr id="8" name="Picture 7"/>
          <p:cNvPicPr>
            <a:picLocks noChangeAspect="1"/>
          </p:cNvPicPr>
          <p:nvPr/>
        </p:nvPicPr>
        <p:blipFill>
          <a:blip r:embed="rId2">
            <a:biLevel thresh="75000"/>
          </a:blip>
          <a:stretch>
            <a:fillRect/>
          </a:stretch>
        </p:blipFill>
        <p:spPr>
          <a:xfrm>
            <a:off x="1711472" y="2235200"/>
            <a:ext cx="5721057" cy="1193800"/>
          </a:xfrm>
          <a:prstGeom prst="rect">
            <a:avLst/>
          </a:prstGeom>
        </p:spPr>
      </p:pic>
      <p:grpSp>
        <p:nvGrpSpPr>
          <p:cNvPr id="9" name="Group 8"/>
          <p:cNvGrpSpPr/>
          <p:nvPr/>
        </p:nvGrpSpPr>
        <p:grpSpPr>
          <a:xfrm>
            <a:off x="1447800" y="3352800"/>
            <a:ext cx="2743200" cy="914400"/>
            <a:chOff x="1752600" y="5562600"/>
            <a:chExt cx="2743200" cy="914400"/>
          </a:xfrm>
        </p:grpSpPr>
        <p:cxnSp>
          <p:nvCxnSpPr>
            <p:cNvPr id="10" name="Straight Arrow Connector 9"/>
            <p:cNvCxnSpPr/>
            <p:nvPr/>
          </p:nvCxnSpPr>
          <p:spPr>
            <a:xfrm flipV="1">
              <a:off x="3657600" y="5562600"/>
              <a:ext cx="838200" cy="457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1752600" y="6019800"/>
              <a:ext cx="2667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Exactly first </a:t>
              </a:r>
              <a:r>
                <a:rPr lang="en-US" i="1" dirty="0" err="1" smtClean="0"/>
                <a:t>i</a:t>
              </a:r>
              <a:r>
                <a:rPr lang="en-US" dirty="0" smtClean="0"/>
                <a:t> transplants</a:t>
              </a:r>
              <a:endParaRPr lang="en-US" dirty="0"/>
            </a:p>
          </p:txBody>
        </p:sp>
      </p:grpSp>
      <p:grpSp>
        <p:nvGrpSpPr>
          <p:cNvPr id="18" name="Group 17"/>
          <p:cNvGrpSpPr/>
          <p:nvPr/>
        </p:nvGrpSpPr>
        <p:grpSpPr>
          <a:xfrm>
            <a:off x="4876800" y="3352800"/>
            <a:ext cx="2895600" cy="914400"/>
            <a:chOff x="2514600" y="5562600"/>
            <a:chExt cx="2895600" cy="914400"/>
          </a:xfrm>
        </p:grpSpPr>
        <p:cxnSp>
          <p:nvCxnSpPr>
            <p:cNvPr id="19" name="Straight Arrow Connector 18"/>
            <p:cNvCxnSpPr/>
            <p:nvPr/>
          </p:nvCxnSpPr>
          <p:spPr>
            <a:xfrm flipV="1">
              <a:off x="3657600" y="5562600"/>
              <a:ext cx="838200" cy="457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Rectangle 19"/>
            <p:cNvSpPr/>
            <p:nvPr/>
          </p:nvSpPr>
          <p:spPr>
            <a:xfrm>
              <a:off x="2514600" y="6019800"/>
              <a:ext cx="2895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Chain executes in entirety</a:t>
              </a:r>
              <a:endParaRPr lang="en-US" dirty="0"/>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050112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problem</a:t>
            </a:r>
            <a:endParaRPr lang="en-US" dirty="0"/>
          </a:p>
        </p:txBody>
      </p:sp>
      <p:sp>
        <p:nvSpPr>
          <p:cNvPr id="3" name="Content Placeholder 2"/>
          <p:cNvSpPr>
            <a:spLocks noGrp="1"/>
          </p:cNvSpPr>
          <p:nvPr>
            <p:ph idx="1"/>
          </p:nvPr>
        </p:nvSpPr>
        <p:spPr/>
        <p:txBody>
          <a:bodyPr/>
          <a:lstStyle/>
          <a:p>
            <a:r>
              <a:rPr lang="en-US" i="1" dirty="0"/>
              <a:t>Discounted clearing problem</a:t>
            </a:r>
            <a:r>
              <a:rPr lang="en-US" dirty="0"/>
              <a:t> is to find matching </a:t>
            </a:r>
            <a:r>
              <a:rPr lang="en-US" i="1" dirty="0"/>
              <a:t>M</a:t>
            </a:r>
            <a:r>
              <a:rPr lang="en-US" i="1" baseline="30000" dirty="0"/>
              <a:t>*</a:t>
            </a:r>
            <a:r>
              <a:rPr lang="en-US" i="1" dirty="0"/>
              <a:t> </a:t>
            </a:r>
            <a:r>
              <a:rPr lang="en-US" dirty="0"/>
              <a:t>with highest </a:t>
            </a:r>
            <a:r>
              <a:rPr lang="en-US" dirty="0" smtClean="0"/>
              <a:t>discounted utility</a:t>
            </a:r>
            <a:endParaRPr lang="en-US" baseline="30000" dirty="0"/>
          </a:p>
        </p:txBody>
      </p:sp>
      <p:sp>
        <p:nvSpPr>
          <p:cNvPr id="4" name="Oval 3"/>
          <p:cNvSpPr/>
          <p:nvPr/>
        </p:nvSpPr>
        <p:spPr>
          <a:xfrm>
            <a:off x="2514600" y="5181600"/>
            <a:ext cx="1143000" cy="1143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1</a:t>
            </a:r>
            <a:endParaRPr lang="en-US" dirty="0"/>
          </a:p>
        </p:txBody>
      </p:sp>
      <p:sp>
        <p:nvSpPr>
          <p:cNvPr id="5" name="Oval 4"/>
          <p:cNvSpPr/>
          <p:nvPr/>
        </p:nvSpPr>
        <p:spPr>
          <a:xfrm>
            <a:off x="5486400" y="5181600"/>
            <a:ext cx="1143000" cy="1143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4000500" y="3276600"/>
            <a:ext cx="1143000" cy="1143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3</a:t>
            </a:r>
            <a:endParaRPr lang="en-US" dirty="0"/>
          </a:p>
        </p:txBody>
      </p:sp>
      <p:cxnSp>
        <p:nvCxnSpPr>
          <p:cNvPr id="13" name="Curved Connector 12"/>
          <p:cNvCxnSpPr>
            <a:stCxn id="4" idx="7"/>
            <a:endCxn id="5" idx="1"/>
          </p:cNvCxnSpPr>
          <p:nvPr/>
        </p:nvCxnSpPr>
        <p:spPr>
          <a:xfrm rot="5400000" flipH="1" flipV="1">
            <a:off x="4572000" y="4267200"/>
            <a:ext cx="12700" cy="2163576"/>
          </a:xfrm>
          <a:prstGeom prst="curvedConnector3">
            <a:avLst>
              <a:gd name="adj1" fmla="val 3118016"/>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cxnSp>
        <p:nvCxnSpPr>
          <p:cNvPr id="15" name="Curved Connector 14"/>
          <p:cNvCxnSpPr>
            <a:stCxn id="5" idx="3"/>
            <a:endCxn id="4" idx="5"/>
          </p:cNvCxnSpPr>
          <p:nvPr/>
        </p:nvCxnSpPr>
        <p:spPr>
          <a:xfrm rot="5400000">
            <a:off x="4572000" y="5075424"/>
            <a:ext cx="12700" cy="2163576"/>
          </a:xfrm>
          <a:prstGeom prst="curvedConnector3">
            <a:avLst>
              <a:gd name="adj1" fmla="val 3118016"/>
            </a:avLst>
          </a:prstGeom>
          <a:ln w="38100" cmpd="sng">
            <a:solidFill>
              <a:srgbClr val="4F81BD"/>
            </a:solidFill>
            <a:tailEnd type="arrow"/>
          </a:ln>
        </p:spPr>
        <p:style>
          <a:lnRef idx="2">
            <a:schemeClr val="accent5"/>
          </a:lnRef>
          <a:fillRef idx="0">
            <a:schemeClr val="accent5"/>
          </a:fillRef>
          <a:effectRef idx="1">
            <a:schemeClr val="accent5"/>
          </a:effectRef>
          <a:fontRef idx="minor">
            <a:schemeClr val="tx1"/>
          </a:fontRef>
        </p:style>
      </p:cxnSp>
      <p:cxnSp>
        <p:nvCxnSpPr>
          <p:cNvPr id="17" name="Curved Connector 16"/>
          <p:cNvCxnSpPr>
            <a:stCxn id="5" idx="0"/>
            <a:endCxn id="8" idx="6"/>
          </p:cNvCxnSpPr>
          <p:nvPr/>
        </p:nvCxnSpPr>
        <p:spPr>
          <a:xfrm rot="16200000" flipV="1">
            <a:off x="4933950" y="4057650"/>
            <a:ext cx="1333500" cy="91440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urved Connector 18"/>
          <p:cNvCxnSpPr>
            <a:stCxn id="8" idx="2"/>
            <a:endCxn id="4" idx="0"/>
          </p:cNvCxnSpPr>
          <p:nvPr/>
        </p:nvCxnSpPr>
        <p:spPr>
          <a:xfrm rot="10800000" flipV="1">
            <a:off x="3086100" y="3848100"/>
            <a:ext cx="914400" cy="133350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ounded Rectangle 21"/>
          <p:cNvSpPr/>
          <p:nvPr/>
        </p:nvSpPr>
        <p:spPr>
          <a:xfrm>
            <a:off x="457200" y="3200400"/>
            <a:ext cx="25146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Maximum cardinality</a:t>
            </a:r>
            <a:endParaRPr lang="en-US" dirty="0"/>
          </a:p>
        </p:txBody>
      </p:sp>
      <p:sp>
        <p:nvSpPr>
          <p:cNvPr id="23" name="Rounded Rectangle 22"/>
          <p:cNvSpPr/>
          <p:nvPr/>
        </p:nvSpPr>
        <p:spPr>
          <a:xfrm>
            <a:off x="5715000" y="3276600"/>
            <a:ext cx="32004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Maximum expected transplants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964331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9" presetClass="exit" presetSubtype="0" fill="hold" nodeType="withEffect">
                                  <p:stCondLst>
                                    <p:cond delay="0"/>
                                  </p:stCondLst>
                                  <p:childTnLst>
                                    <p:animEffect transition="out" filter="dissolv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9"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4" grpId="2" animBg="1"/>
      <p:bldP spid="5" grpId="0" animBg="1"/>
      <p:bldP spid="5" grpId="1" animBg="1"/>
      <p:bldP spid="5" grpId="2" animBg="1"/>
      <p:bldP spid="8" grpId="0" animBg="1"/>
      <p:bldP spid="8" grpId="1" animBg="1"/>
      <p:bldP spid="8" grpId="2" animBg="1"/>
      <p:bldP spid="22" grpId="0" animBg="1"/>
      <p:bldP spid="22" grpId="1"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0" y="3013502"/>
            <a:ext cx="9144000" cy="769441"/>
          </a:xfrm>
          <a:prstGeom prst="rect">
            <a:avLst/>
          </a:prstGeom>
          <a:noFill/>
        </p:spPr>
        <p:txBody>
          <a:bodyPr wrap="square" rtlCol="0">
            <a:spAutoFit/>
          </a:bodyPr>
          <a:lstStyle/>
          <a:p>
            <a:pPr algn="ctr"/>
            <a:r>
              <a:rPr lang="en-US" sz="4400" dirty="0"/>
              <a:t>T</a:t>
            </a:r>
            <a:r>
              <a:rPr lang="en-US" sz="4400" dirty="0" smtClean="0"/>
              <a:t>heoretical result #1</a:t>
            </a:r>
            <a:endParaRPr lang="en-US" sz="4400" dirty="0"/>
          </a:p>
        </p:txBody>
      </p:sp>
    </p:spTree>
    <p:extLst>
      <p:ext uri="{BB962C8B-B14F-4D97-AF65-F5344CB8AC3E}">
        <p14:creationId xmlns:p14="http://schemas.microsoft.com/office/powerpoint/2010/main" val="706236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Motivation – sourcing organs for needy patients</a:t>
            </a:r>
          </a:p>
          <a:p>
            <a:r>
              <a:rPr lang="en-US" sz="2800" dirty="0" smtClean="0"/>
              <a:t>Computational dimensions of organ exchange</a:t>
            </a:r>
          </a:p>
          <a:p>
            <a:pPr lvl="1"/>
            <a:r>
              <a:rPr lang="en-US" sz="2400" dirty="0" smtClean="0"/>
              <a:t>Dimension #1: Post-match failure</a:t>
            </a:r>
          </a:p>
          <a:p>
            <a:pPr lvl="1"/>
            <a:r>
              <a:rPr lang="en-US" sz="2400" dirty="0" smtClean="0"/>
              <a:t>Dimension #2: Egalitarianism</a:t>
            </a:r>
          </a:p>
          <a:p>
            <a:pPr lvl="1"/>
            <a:r>
              <a:rPr lang="en-US" sz="2400" dirty="0" smtClean="0"/>
              <a:t>Dimension #3: Dynamism</a:t>
            </a:r>
          </a:p>
          <a:p>
            <a:r>
              <a:rPr lang="en-US" sz="2800" dirty="0" err="1" smtClean="0"/>
              <a:t>FutureMatch</a:t>
            </a:r>
            <a:r>
              <a:rPr lang="en-US" sz="2800" dirty="0" smtClean="0"/>
              <a:t> framework</a:t>
            </a:r>
          </a:p>
          <a:p>
            <a:pPr lvl="1"/>
            <a:r>
              <a:rPr lang="en-US" sz="2400" dirty="0" smtClean="0"/>
              <a:t>Preliminary results from CMU on real data</a:t>
            </a:r>
          </a:p>
          <a:p>
            <a:r>
              <a:rPr lang="en-US" sz="2800" dirty="0" smtClean="0"/>
              <a:t>Take-home message &amp; future </a:t>
            </a:r>
            <a:r>
              <a:rPr lang="en-US" sz="2800" dirty="0" smtClean="0"/>
              <a:t>research</a:t>
            </a:r>
          </a:p>
          <a:p>
            <a:pPr lvl="1"/>
            <a:r>
              <a:rPr lang="en-US" sz="2400" dirty="0" smtClean="0"/>
              <a:t>Ongoing: multi-organ exchange, stochastic matching, competing exchanges, </a:t>
            </a:r>
            <a:r>
              <a:rPr lang="is-IS" sz="2400" dirty="0" smtClean="0"/>
              <a:t>…</a:t>
            </a:r>
            <a:endParaRPr lang="en-US" sz="2400" dirty="0"/>
          </a:p>
        </p:txBody>
      </p:sp>
      <p:sp>
        <p:nvSpPr>
          <p:cNvPr id="4" name="TextBox 3"/>
          <p:cNvSpPr txBox="1"/>
          <p:nvPr/>
        </p:nvSpPr>
        <p:spPr>
          <a:xfrm>
            <a:off x="609600" y="5867400"/>
            <a:ext cx="7924800" cy="646331"/>
          </a:xfrm>
          <a:prstGeom prst="rect">
            <a:avLst/>
          </a:prstGeom>
          <a:noFill/>
        </p:spPr>
        <p:txBody>
          <a:bodyPr wrap="square" rtlCol="0">
            <a:spAutoFit/>
          </a:bodyPr>
          <a:lstStyle/>
          <a:p>
            <a:pPr algn="ctr"/>
            <a:r>
              <a:rPr lang="en-US" i="1" dirty="0" smtClean="0"/>
              <a:t>This is a fairly CMU-centric lecture because some of it is on my thesis work, but I am happy to talk about anything related to kidney exchange!</a:t>
            </a:r>
            <a:endParaRPr lang="en-US"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6" name="Picture 5" descr="hpcwi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667000"/>
            <a:ext cx="1600200" cy="1600200"/>
          </a:xfrm>
          <a:prstGeom prst="rect">
            <a:avLst/>
          </a:prstGeom>
        </p:spPr>
      </p:pic>
      <p:pic>
        <p:nvPicPr>
          <p:cNvPr id="8" name="Picture 7" descr="psc_short.jpg"/>
          <p:cNvPicPr>
            <a:picLocks noChangeAspect="1"/>
          </p:cNvPicPr>
          <p:nvPr/>
        </p:nvPicPr>
        <p:blipFill rotWithShape="1">
          <a:blip r:embed="rId3">
            <a:extLst>
              <a:ext uri="{28A0092B-C50C-407E-A947-70E740481C1C}">
                <a14:useLocalDpi xmlns:a14="http://schemas.microsoft.com/office/drawing/2010/main" val="0"/>
              </a:ext>
            </a:extLst>
          </a:blip>
          <a:srcRect t="34416" b="35844"/>
          <a:stretch/>
        </p:blipFill>
        <p:spPr>
          <a:xfrm>
            <a:off x="7010400" y="4343400"/>
            <a:ext cx="1600200" cy="475907"/>
          </a:xfrm>
          <a:prstGeom prst="rect">
            <a:avLst/>
          </a:prstGeom>
        </p:spPr>
      </p:pic>
    </p:spTree>
    <p:extLst>
      <p:ext uri="{BB962C8B-B14F-4D97-AF65-F5344CB8AC3E}">
        <p14:creationId xmlns:p14="http://schemas.microsoft.com/office/powerpoint/2010/main" val="2403453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743200"/>
          </a:xfrm>
        </p:spPr>
        <p:txBody>
          <a:bodyPr/>
          <a:lstStyle/>
          <a:p>
            <a:r>
              <a:rPr lang="en-US" i="1" dirty="0" smtClean="0"/>
              <a:t>G</a:t>
            </a:r>
            <a:r>
              <a:rPr lang="en-US" dirty="0" smtClean="0"/>
              <a:t>(</a:t>
            </a:r>
            <a:r>
              <a:rPr lang="en-US" i="1" dirty="0" smtClean="0"/>
              <a:t>n, t</a:t>
            </a:r>
            <a:r>
              <a:rPr lang="en-US" dirty="0" smtClean="0"/>
              <a:t>(</a:t>
            </a:r>
            <a:r>
              <a:rPr lang="en-US" i="1" dirty="0" smtClean="0"/>
              <a:t>n</a:t>
            </a:r>
            <a:r>
              <a:rPr lang="en-US" dirty="0" smtClean="0"/>
              <a:t>)</a:t>
            </a:r>
            <a:r>
              <a:rPr lang="en-US" i="1" dirty="0" smtClean="0"/>
              <a:t>, p</a:t>
            </a:r>
            <a:r>
              <a:rPr lang="en-US" dirty="0" smtClean="0"/>
              <a:t>): random graph with</a:t>
            </a:r>
          </a:p>
          <a:p>
            <a:pPr lvl="1"/>
            <a:r>
              <a:rPr lang="en-US" i="1" dirty="0" smtClean="0"/>
              <a:t>n</a:t>
            </a:r>
            <a:r>
              <a:rPr lang="en-US" dirty="0" smtClean="0"/>
              <a:t> patient-donor pairs</a:t>
            </a:r>
          </a:p>
          <a:p>
            <a:pPr lvl="1"/>
            <a:r>
              <a:rPr lang="en-US" i="1" dirty="0" smtClean="0"/>
              <a:t>t</a:t>
            </a:r>
            <a:r>
              <a:rPr lang="en-US" dirty="0" smtClean="0"/>
              <a:t>(</a:t>
            </a:r>
            <a:r>
              <a:rPr lang="en-US" i="1" dirty="0" smtClean="0"/>
              <a:t>n</a:t>
            </a:r>
            <a:r>
              <a:rPr lang="en-US" dirty="0" smtClean="0"/>
              <a:t>) altruistic donors</a:t>
            </a:r>
          </a:p>
          <a:p>
            <a:pPr lvl="1"/>
            <a:r>
              <a:rPr lang="en-US" dirty="0" smtClean="0"/>
              <a:t>Probability </a:t>
            </a:r>
            <a:r>
              <a:rPr lang="en-US" dirty="0" err="1" smtClean="0"/>
              <a:t>Θ</a:t>
            </a:r>
            <a:r>
              <a:rPr lang="en-US" dirty="0" smtClean="0"/>
              <a:t>(1/</a:t>
            </a:r>
            <a:r>
              <a:rPr lang="en-US" i="1" dirty="0" smtClean="0"/>
              <a:t>n</a:t>
            </a:r>
            <a:r>
              <a:rPr lang="en-US" dirty="0" smtClean="0"/>
              <a:t>) of incoming edges</a:t>
            </a:r>
          </a:p>
          <a:p>
            <a:r>
              <a:rPr lang="en-US" dirty="0" smtClean="0"/>
              <a:t>Constant transplant success probability </a:t>
            </a:r>
            <a:r>
              <a:rPr lang="en-US" i="1" dirty="0" smtClean="0"/>
              <a:t>q</a:t>
            </a:r>
            <a:endParaRPr lang="en-US" dirty="0"/>
          </a:p>
        </p:txBody>
      </p:sp>
      <p:sp>
        <p:nvSpPr>
          <p:cNvPr id="4" name="Rounded Rectangle 3"/>
          <p:cNvSpPr/>
          <p:nvPr/>
        </p:nvSpPr>
        <p:spPr>
          <a:xfrm>
            <a:off x="457200" y="3810000"/>
            <a:ext cx="8229600" cy="2743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i="1" dirty="0" smtClean="0"/>
              <a:t>Theorem</a:t>
            </a:r>
            <a:endParaRPr lang="en-US" dirty="0" smtClean="0"/>
          </a:p>
          <a:p>
            <a:endParaRPr lang="en-US" dirty="0" smtClean="0"/>
          </a:p>
          <a:p>
            <a:endParaRPr lang="en-US" dirty="0" smtClean="0"/>
          </a:p>
          <a:p>
            <a:r>
              <a:rPr lang="en-US" sz="2000" dirty="0" smtClean="0"/>
              <a:t>For all </a:t>
            </a:r>
            <a:r>
              <a:rPr lang="en-US" sz="2000" i="1" dirty="0" smtClean="0"/>
              <a:t>q</a:t>
            </a:r>
            <a:r>
              <a:rPr lang="en-US" sz="2000" dirty="0" smtClean="0"/>
              <a:t>∈ (0,1) and </a:t>
            </a:r>
            <a:r>
              <a:rPr lang="en-US" sz="2000" i="1" dirty="0" smtClean="0"/>
              <a:t>α</a:t>
            </a:r>
            <a:r>
              <a:rPr lang="en-US" sz="2000" dirty="0" smtClean="0"/>
              <a:t>,</a:t>
            </a:r>
            <a:r>
              <a:rPr lang="en-US" sz="2000" i="1" dirty="0" smtClean="0"/>
              <a:t> β </a:t>
            </a:r>
            <a:r>
              <a:rPr lang="en-US" sz="2000" dirty="0" smtClean="0"/>
              <a:t>&gt; 0, given a large </a:t>
            </a:r>
            <a:r>
              <a:rPr lang="en-US" sz="2000" i="1" dirty="0" smtClean="0"/>
              <a:t>G</a:t>
            </a:r>
            <a:r>
              <a:rPr lang="en-US" sz="2000" dirty="0" smtClean="0"/>
              <a:t>(</a:t>
            </a:r>
            <a:r>
              <a:rPr lang="en-US" sz="2000" i="1" dirty="0" smtClean="0"/>
              <a:t>n, αn, β</a:t>
            </a:r>
            <a:r>
              <a:rPr lang="en-US" sz="2000" dirty="0" smtClean="0"/>
              <a:t>/</a:t>
            </a:r>
            <a:r>
              <a:rPr lang="en-US" sz="2000" i="1" dirty="0" smtClean="0"/>
              <a:t>n</a:t>
            </a:r>
            <a:r>
              <a:rPr lang="en-US" sz="2000" dirty="0" smtClean="0"/>
              <a:t>), </a:t>
            </a:r>
            <a:r>
              <a:rPr lang="en-US" sz="2000" dirty="0" err="1" smtClean="0"/>
              <a:t>w.h.p</a:t>
            </a:r>
            <a:r>
              <a:rPr lang="en-US" sz="2000" dirty="0" smtClean="0"/>
              <a:t>. there exists some matching </a:t>
            </a:r>
            <a:r>
              <a:rPr lang="en-US" sz="2000" i="1" dirty="0" smtClean="0"/>
              <a:t>M’</a:t>
            </a:r>
            <a:r>
              <a:rPr lang="en-US" sz="2000" dirty="0" smtClean="0"/>
              <a:t> </a:t>
            </a:r>
            <a:r>
              <a:rPr lang="en-US" sz="2000" dirty="0" err="1" smtClean="0"/>
              <a:t>s.t.</a:t>
            </a:r>
            <a:r>
              <a:rPr lang="en-US" sz="2000" dirty="0" smtClean="0"/>
              <a:t> for every maximum cardinality matching </a:t>
            </a:r>
            <a:r>
              <a:rPr lang="en-US" sz="2000" i="1" dirty="0" smtClean="0"/>
              <a:t>M</a:t>
            </a:r>
            <a:r>
              <a:rPr lang="en-US" sz="2000" dirty="0" smtClean="0"/>
              <a:t>,</a:t>
            </a:r>
          </a:p>
          <a:p>
            <a:endParaRPr lang="en-US" dirty="0" smtClean="0"/>
          </a:p>
          <a:p>
            <a:pPr algn="ctr"/>
            <a:r>
              <a:rPr lang="en-US" dirty="0" smtClean="0"/>
              <a:t> </a:t>
            </a:r>
            <a:r>
              <a:rPr lang="en-US" sz="2800" i="1" dirty="0" err="1" smtClean="0"/>
              <a:t>u</a:t>
            </a:r>
            <a:r>
              <a:rPr lang="en-US" sz="2800" i="1" baseline="-25000" dirty="0" err="1" smtClean="0"/>
              <a:t>q</a:t>
            </a:r>
            <a:r>
              <a:rPr lang="en-US" sz="2800" dirty="0" smtClean="0"/>
              <a:t>(</a:t>
            </a:r>
            <a:r>
              <a:rPr lang="en-US" sz="2800" i="1" dirty="0" smtClean="0"/>
              <a:t>M’</a:t>
            </a:r>
            <a:r>
              <a:rPr lang="en-US" sz="2800" dirty="0" smtClean="0"/>
              <a:t>) </a:t>
            </a:r>
            <a:r>
              <a:rPr lang="en-US" sz="2800" i="1" dirty="0" smtClean="0"/>
              <a:t>≥ </a:t>
            </a:r>
            <a:r>
              <a:rPr lang="en-US" sz="2800" i="1" dirty="0" err="1" smtClean="0"/>
              <a:t>u</a:t>
            </a:r>
            <a:r>
              <a:rPr lang="en-US" sz="2800" i="1" baseline="-25000" dirty="0" err="1" smtClean="0"/>
              <a:t>q</a:t>
            </a:r>
            <a:r>
              <a:rPr lang="en-US" sz="2800" dirty="0" smtClean="0"/>
              <a:t>(</a:t>
            </a:r>
            <a:r>
              <a:rPr lang="en-US" sz="2800" i="1" dirty="0" smtClean="0"/>
              <a:t>M</a:t>
            </a:r>
            <a:r>
              <a:rPr lang="en-US" sz="2800" dirty="0" smtClean="0"/>
              <a:t>) + </a:t>
            </a:r>
            <a:r>
              <a:rPr lang="en-US" sz="2800" dirty="0" err="1" smtClean="0"/>
              <a:t>Ω</a:t>
            </a:r>
            <a:r>
              <a:rPr lang="en-US" sz="2800" dirty="0" smtClean="0"/>
              <a:t>(</a:t>
            </a:r>
            <a:r>
              <a:rPr lang="en-US" sz="2800" i="1" dirty="0" smtClean="0"/>
              <a:t>n</a:t>
            </a:r>
            <a:r>
              <a:rPr lang="en-US" sz="2800" dirty="0" smtClean="0"/>
              <a:t>)</a:t>
            </a:r>
          </a:p>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960074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intuition: Counting Y-gadgets</a:t>
            </a:r>
            <a:endParaRPr lang="en-US" dirty="0"/>
          </a:p>
        </p:txBody>
      </p:sp>
      <p:sp>
        <p:nvSpPr>
          <p:cNvPr id="3" name="Content Placeholder 2"/>
          <p:cNvSpPr>
            <a:spLocks noGrp="1"/>
          </p:cNvSpPr>
          <p:nvPr>
            <p:ph idx="1"/>
          </p:nvPr>
        </p:nvSpPr>
        <p:spPr>
          <a:xfrm>
            <a:off x="457200" y="4648200"/>
            <a:ext cx="8229600" cy="1905000"/>
          </a:xfrm>
        </p:spPr>
        <p:txBody>
          <a:bodyPr>
            <a:normAutofit fontScale="70000" lnSpcReduction="20000"/>
          </a:bodyPr>
          <a:lstStyle/>
          <a:p>
            <a:r>
              <a:rPr lang="en-US" dirty="0" smtClean="0"/>
              <a:t>For every structure </a:t>
            </a:r>
            <a:r>
              <a:rPr lang="en-US" i="1" dirty="0" smtClean="0"/>
              <a:t>X</a:t>
            </a:r>
            <a:r>
              <a:rPr lang="en-US" dirty="0" smtClean="0"/>
              <a:t> of constant size, </a:t>
            </a:r>
            <a:r>
              <a:rPr lang="en-US" dirty="0" err="1" smtClean="0"/>
              <a:t>w.h.p</a:t>
            </a:r>
            <a:r>
              <a:rPr lang="en-US" dirty="0" smtClean="0"/>
              <a:t>. can find </a:t>
            </a:r>
            <a:r>
              <a:rPr lang="en-US" i="1" dirty="0" err="1" smtClean="0"/>
              <a:t>Ω</a:t>
            </a:r>
            <a:r>
              <a:rPr lang="en-US" dirty="0" smtClean="0"/>
              <a:t>(</a:t>
            </a:r>
            <a:r>
              <a:rPr lang="en-US" i="1" dirty="0" smtClean="0"/>
              <a:t>n</a:t>
            </a:r>
            <a:r>
              <a:rPr lang="en-US" dirty="0" smtClean="0"/>
              <a:t>) structures isomorphic to </a:t>
            </a:r>
            <a:r>
              <a:rPr lang="en-US" i="1" dirty="0" smtClean="0"/>
              <a:t>X</a:t>
            </a:r>
            <a:r>
              <a:rPr lang="en-US" dirty="0" smtClean="0"/>
              <a:t> </a:t>
            </a:r>
            <a:r>
              <a:rPr lang="en-US" i="1" dirty="0" smtClean="0"/>
              <a:t>and isolated from the rest of the graph</a:t>
            </a:r>
            <a:endParaRPr lang="en-US" dirty="0" smtClean="0"/>
          </a:p>
          <a:p>
            <a:r>
              <a:rPr lang="en-US" dirty="0" smtClean="0"/>
              <a:t>Label them (alt vs. pair): flip weighted coins, constant fraction are labeled correctly </a:t>
            </a:r>
            <a:r>
              <a:rPr lang="en-US" dirty="0" smtClean="0">
                <a:sym typeface="Wingdings"/>
              </a:rPr>
              <a:t> constant × </a:t>
            </a:r>
            <a:r>
              <a:rPr lang="en-US" i="1" dirty="0" err="1" smtClean="0">
                <a:sym typeface="Wingdings"/>
              </a:rPr>
              <a:t>Ω</a:t>
            </a:r>
            <a:r>
              <a:rPr lang="en-US" dirty="0" smtClean="0">
                <a:sym typeface="Wingdings"/>
              </a:rPr>
              <a:t>(</a:t>
            </a:r>
            <a:r>
              <a:rPr lang="en-US" i="1" dirty="0" smtClean="0">
                <a:sym typeface="Wingdings"/>
              </a:rPr>
              <a:t>n</a:t>
            </a:r>
            <a:r>
              <a:rPr lang="en-US" dirty="0" smtClean="0">
                <a:sym typeface="Wingdings"/>
              </a:rPr>
              <a:t>) = </a:t>
            </a:r>
            <a:r>
              <a:rPr lang="en-US" i="1" dirty="0" err="1"/>
              <a:t>Ω</a:t>
            </a:r>
            <a:r>
              <a:rPr lang="en-US" dirty="0"/>
              <a:t>(</a:t>
            </a:r>
            <a:r>
              <a:rPr lang="en-US" i="1" dirty="0"/>
              <a:t>n</a:t>
            </a:r>
            <a:r>
              <a:rPr lang="en-US" dirty="0"/>
              <a:t>)</a:t>
            </a:r>
            <a:endParaRPr lang="en-US" dirty="0" smtClean="0"/>
          </a:p>
          <a:p>
            <a:r>
              <a:rPr lang="en-US" dirty="0" smtClean="0"/>
              <a:t>Direct the edges: flip 50/50 coins, constant fraction are entirely directed correctly </a:t>
            </a:r>
            <a:r>
              <a:rPr lang="en-US" dirty="0">
                <a:sym typeface="Wingdings"/>
              </a:rPr>
              <a:t> constant × </a:t>
            </a:r>
            <a:r>
              <a:rPr lang="en-US" i="1" dirty="0" err="1">
                <a:sym typeface="Wingdings"/>
              </a:rPr>
              <a:t>Ω</a:t>
            </a:r>
            <a:r>
              <a:rPr lang="en-US" dirty="0">
                <a:sym typeface="Wingdings"/>
              </a:rPr>
              <a:t>(</a:t>
            </a:r>
            <a:r>
              <a:rPr lang="en-US" i="1" dirty="0">
                <a:sym typeface="Wingdings"/>
              </a:rPr>
              <a:t>n</a:t>
            </a:r>
            <a:r>
              <a:rPr lang="en-US" dirty="0">
                <a:sym typeface="Wingdings"/>
              </a:rPr>
              <a:t>) = </a:t>
            </a:r>
            <a:r>
              <a:rPr lang="en-US" i="1" dirty="0" err="1"/>
              <a:t>Ω</a:t>
            </a:r>
            <a:r>
              <a:rPr lang="en-US" dirty="0"/>
              <a:t>(</a:t>
            </a:r>
            <a:r>
              <a:rPr lang="en-US" i="1" dirty="0"/>
              <a:t>n</a:t>
            </a:r>
            <a:r>
              <a:rPr lang="en-US"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4" descr="y_gadge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371600"/>
            <a:ext cx="5994400" cy="31623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64107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In theory, we’re losing out on </a:t>
            </a:r>
            <a:r>
              <a:rPr lang="en-US" i="1" dirty="0" smtClean="0"/>
              <a:t>expected actual transplants</a:t>
            </a:r>
            <a:r>
              <a:rPr lang="en-US" dirty="0" smtClean="0"/>
              <a:t> by maximizing match cardinality.</a:t>
            </a:r>
          </a:p>
          <a:p>
            <a:pPr marL="0" indent="0">
              <a:buNone/>
            </a:pPr>
            <a:endParaRPr lang="en-US" dirty="0"/>
          </a:p>
          <a:p>
            <a:pPr marL="0" indent="0">
              <a:buNone/>
            </a:pPr>
            <a:endParaRPr lang="en-US" dirty="0" smtClean="0"/>
          </a:p>
          <a:p>
            <a:pPr marL="0" indent="0" algn="r">
              <a:buNone/>
            </a:pPr>
            <a:r>
              <a:rPr lang="en-US" dirty="0" smtClean="0"/>
              <a:t>… What about in practice?</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318501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43200"/>
            <a:ext cx="9144000" cy="1200329"/>
          </a:xfrm>
          <a:prstGeom prst="rect">
            <a:avLst/>
          </a:prstGeom>
          <a:noFill/>
        </p:spPr>
        <p:txBody>
          <a:bodyPr wrap="square" rtlCol="0">
            <a:spAutoFit/>
          </a:bodyPr>
          <a:lstStyle/>
          <a:p>
            <a:pPr algn="ctr"/>
            <a:r>
              <a:rPr lang="en-US" sz="3600" dirty="0" smtClean="0"/>
              <a:t>UNOS</a:t>
            </a:r>
          </a:p>
          <a:p>
            <a:pPr algn="ctr"/>
            <a:r>
              <a:rPr lang="en-US" sz="3600" dirty="0" smtClean="0"/>
              <a:t>2010-2014</a:t>
            </a:r>
            <a:endParaRPr lang="en-US" sz="36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pic>
        <p:nvPicPr>
          <p:cNvPr id="3" name="Picture 2" descr="unos_unifor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4431229"/>
          </a:xfrm>
          <a:prstGeom prst="roundRect">
            <a:avLst>
              <a:gd name="adj" fmla="val 8594"/>
            </a:avLst>
          </a:prstGeom>
          <a:solidFill>
            <a:srgbClr val="FFFFFF">
              <a:shade val="85000"/>
            </a:srgbClr>
          </a:solidFill>
          <a:ln>
            <a:noFill/>
          </a:ln>
          <a:effectLst/>
        </p:spPr>
      </p:pic>
      <p:pic>
        <p:nvPicPr>
          <p:cNvPr id="5" name="Picture 4" descr="unos_bimod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8711"/>
            <a:ext cx="9144000" cy="446108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2787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5"/>
                                      </p:to>
                                    </p:set>
                                    <p:animEffect filter="image" prLst="opacity: 0.5">
                                      <p:cBhvr rctx="IE">
                                        <p:cTn id="1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this new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Real-world kidney exchanges are still small</a:t>
            </a:r>
          </a:p>
          <a:p>
            <a:pPr lvl="1"/>
            <a:r>
              <a:rPr lang="en-US" dirty="0" smtClean="0"/>
              <a:t>UNOS pool: 281 donors, 260 patients </a:t>
            </a:r>
            <a:r>
              <a:rPr lang="en-US" sz="1800" dirty="0" smtClean="0"/>
              <a:t>[2 Feb 2015]</a:t>
            </a:r>
            <a:endParaRPr lang="en-US" dirty="0" smtClean="0"/>
          </a:p>
          <a:p>
            <a:r>
              <a:rPr lang="en-US" i="1" dirty="0" smtClean="0"/>
              <a:t>Un</a:t>
            </a:r>
            <a:r>
              <a:rPr lang="en-US" dirty="0" smtClean="0"/>
              <a:t>discounted clearing problem is NP-hard when cycle/chain cap </a:t>
            </a:r>
            <a:r>
              <a:rPr lang="en-US" i="1" dirty="0" smtClean="0"/>
              <a:t>L ≥</a:t>
            </a:r>
            <a:r>
              <a:rPr lang="en-US" dirty="0" smtClean="0"/>
              <a:t> 3 </a:t>
            </a:r>
            <a:r>
              <a:rPr lang="en-US" sz="1800" dirty="0"/>
              <a:t>[Abraham et al. 2007</a:t>
            </a:r>
            <a:r>
              <a:rPr lang="en-US" sz="1800" dirty="0" smtClean="0"/>
              <a:t>]</a:t>
            </a:r>
          </a:p>
          <a:p>
            <a:pPr lvl="1"/>
            <a:r>
              <a:rPr lang="en-US" dirty="0" smtClean="0"/>
              <a:t>Special case of our problem</a:t>
            </a:r>
          </a:p>
          <a:p>
            <a:pPr marL="457200" lvl="1" indent="0">
              <a:buNone/>
            </a:pPr>
            <a:endParaRPr lang="en-US" dirty="0" smtClean="0"/>
          </a:p>
          <a:p>
            <a:r>
              <a:rPr lang="en-US" dirty="0" smtClean="0"/>
              <a:t>The current UNOS solver will not scale to the projected nationwide steady-state of 10,000</a:t>
            </a:r>
          </a:p>
          <a:p>
            <a:pPr lvl="1"/>
            <a:r>
              <a:rPr lang="en-US" dirty="0" smtClean="0"/>
              <a:t>Empirical intractability driven by chains</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34154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can’t use the current solver</a:t>
            </a:r>
            <a:endParaRPr lang="en-US" dirty="0"/>
          </a:p>
        </p:txBody>
      </p:sp>
      <p:sp>
        <p:nvSpPr>
          <p:cNvPr id="3" name="Content Placeholder 2"/>
          <p:cNvSpPr>
            <a:spLocks noGrp="1"/>
          </p:cNvSpPr>
          <p:nvPr>
            <p:ph idx="1"/>
          </p:nvPr>
        </p:nvSpPr>
        <p:spPr/>
        <p:txBody>
          <a:bodyPr/>
          <a:lstStyle/>
          <a:p>
            <a:r>
              <a:rPr lang="en-US" dirty="0" smtClean="0"/>
              <a:t>Branch-and-bound IP solvers use upper and lower bounds to prune </a:t>
            </a:r>
            <a:r>
              <a:rPr lang="en-US" dirty="0" err="1" smtClean="0"/>
              <a:t>subtrees</a:t>
            </a:r>
            <a:r>
              <a:rPr lang="en-US" dirty="0" smtClean="0"/>
              <a:t> during search</a:t>
            </a:r>
          </a:p>
          <a:p>
            <a:r>
              <a:rPr lang="en-US" dirty="0" smtClean="0"/>
              <a:t>Upper bound: cycle cover with no length cap</a:t>
            </a:r>
          </a:p>
          <a:p>
            <a:pPr lvl="1"/>
            <a:r>
              <a:rPr lang="en-US" dirty="0" smtClean="0"/>
              <a:t> PTIME through max weighted perfect matching</a:t>
            </a:r>
            <a:endParaRPr lang="en-US" dirty="0"/>
          </a:p>
        </p:txBody>
      </p:sp>
      <p:sp>
        <p:nvSpPr>
          <p:cNvPr id="4" name="Rounded Rectangle 3"/>
          <p:cNvSpPr/>
          <p:nvPr/>
        </p:nvSpPr>
        <p:spPr>
          <a:xfrm>
            <a:off x="457200" y="3810000"/>
            <a:ext cx="8229600" cy="2743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Proposition:</a:t>
            </a:r>
          </a:p>
          <a:p>
            <a:endParaRPr lang="en-US" dirty="0" smtClean="0"/>
          </a:p>
          <a:p>
            <a:endParaRPr lang="en-US" dirty="0" smtClean="0"/>
          </a:p>
          <a:p>
            <a:pPr algn="ctr"/>
            <a:r>
              <a:rPr lang="en-US" sz="2800" dirty="0" smtClean="0"/>
              <a:t>The unrestricted </a:t>
            </a:r>
            <a:r>
              <a:rPr lang="en-US" sz="2800" b="1" dirty="0" smtClean="0"/>
              <a:t>discounted</a:t>
            </a:r>
            <a:r>
              <a:rPr lang="en-US" sz="2800" dirty="0" smtClean="0"/>
              <a:t> maximum cycle cover problem is NP-hard. </a:t>
            </a:r>
          </a:p>
          <a:p>
            <a:pPr algn="ctr"/>
            <a:endParaRPr lang="en-US" sz="2800" dirty="0"/>
          </a:p>
          <a:p>
            <a:pPr algn="ctr"/>
            <a:r>
              <a:rPr lang="en-US" sz="2000" dirty="0" smtClean="0"/>
              <a:t>(Reduction from 3D-Matching)</a:t>
            </a:r>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526031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Incrementally solving very large 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#Decision variables grows linearly with #cycles and #chains in the pool</a:t>
            </a:r>
          </a:p>
          <a:p>
            <a:pPr lvl="1"/>
            <a:r>
              <a:rPr lang="en-US" dirty="0" smtClean="0"/>
              <a:t>Millions, billions of variables</a:t>
            </a:r>
          </a:p>
          <a:p>
            <a:pPr lvl="1"/>
            <a:r>
              <a:rPr lang="en-US" dirty="0" smtClean="0"/>
              <a:t>Too large to fit in memory</a:t>
            </a:r>
          </a:p>
          <a:p>
            <a:r>
              <a:rPr lang="en-US" dirty="0" smtClean="0"/>
              <a:t>Branch-and-price incrementally brings variables into a reduced model </a:t>
            </a:r>
            <a:r>
              <a:rPr lang="en-US" sz="1800" dirty="0"/>
              <a:t>[</a:t>
            </a:r>
            <a:r>
              <a:rPr lang="en-US" sz="1800" dirty="0" smtClean="0"/>
              <a:t>Barnhart </a:t>
            </a:r>
            <a:r>
              <a:rPr lang="en-US" sz="1800" dirty="0"/>
              <a:t>et al. 1998]</a:t>
            </a:r>
            <a:r>
              <a:rPr lang="en-US" sz="1600" dirty="0"/>
              <a:t> </a:t>
            </a:r>
            <a:endParaRPr lang="en-US" sz="1600" dirty="0" smtClean="0"/>
          </a:p>
          <a:p>
            <a:r>
              <a:rPr lang="en-US" dirty="0" smtClean="0"/>
              <a:t>Solves the “pricing problem” – each variable gets a real-valued price </a:t>
            </a:r>
          </a:p>
          <a:p>
            <a:pPr lvl="1"/>
            <a:r>
              <a:rPr lang="en-US" dirty="0" smtClean="0"/>
              <a:t>Positive price </a:t>
            </a:r>
            <a:r>
              <a:rPr lang="en-US" dirty="0" smtClean="0">
                <a:sym typeface="Wingdings"/>
              </a:rPr>
              <a:t> resp. constraint in full model violated</a:t>
            </a:r>
            <a:endParaRPr lang="en-US" dirty="0" smtClean="0"/>
          </a:p>
          <a:p>
            <a:pPr lvl="1"/>
            <a:r>
              <a:rPr lang="en-US" dirty="0" smtClean="0"/>
              <a:t>No positive price cycles </a:t>
            </a:r>
            <a:r>
              <a:rPr lang="en-US" dirty="0" smtClean="0">
                <a:sym typeface="Wingdings"/>
              </a:rPr>
              <a:t> optimality at this node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652502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only “good” chains</a:t>
            </a:r>
            <a:endParaRPr lang="en-US" dirty="0"/>
          </a:p>
        </p:txBody>
      </p:sp>
      <p:pic>
        <p:nvPicPr>
          <p:cNvPr id="5" name="Picture 4"/>
          <p:cNvPicPr>
            <a:picLocks noChangeAspect="1"/>
          </p:cNvPicPr>
          <p:nvPr/>
        </p:nvPicPr>
        <p:blipFill>
          <a:blip r:embed="rId2">
            <a:biLevel thresh="75000"/>
          </a:blip>
          <a:stretch>
            <a:fillRect/>
          </a:stretch>
        </p:blipFill>
        <p:spPr>
          <a:xfrm>
            <a:off x="609600" y="3059723"/>
            <a:ext cx="8001000" cy="1049949"/>
          </a:xfrm>
          <a:prstGeom prst="rect">
            <a:avLst/>
          </a:prstGeom>
        </p:spPr>
      </p:pic>
      <p:grpSp>
        <p:nvGrpSpPr>
          <p:cNvPr id="23" name="Group 22"/>
          <p:cNvGrpSpPr/>
          <p:nvPr/>
        </p:nvGrpSpPr>
        <p:grpSpPr>
          <a:xfrm>
            <a:off x="4495800" y="4278923"/>
            <a:ext cx="1752600" cy="1055077"/>
            <a:chOff x="4495800" y="4114800"/>
            <a:chExt cx="1752600" cy="1055077"/>
          </a:xfrm>
        </p:grpSpPr>
        <p:cxnSp>
          <p:nvCxnSpPr>
            <p:cNvPr id="7" name="Straight Arrow Connector 6"/>
            <p:cNvCxnSpPr/>
            <p:nvPr/>
          </p:nvCxnSpPr>
          <p:spPr>
            <a:xfrm flipV="1">
              <a:off x="4953000" y="4114800"/>
              <a:ext cx="0" cy="69752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Rectangle 7"/>
            <p:cNvSpPr/>
            <p:nvPr/>
          </p:nvSpPr>
          <p:spPr>
            <a:xfrm>
              <a:off x="4495800" y="4572000"/>
              <a:ext cx="1752600" cy="597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Donation to waitlist</a:t>
              </a:r>
              <a:endParaRPr lang="en-US" dirty="0"/>
            </a:p>
          </p:txBody>
        </p:sp>
      </p:grpSp>
      <p:grpSp>
        <p:nvGrpSpPr>
          <p:cNvPr id="19" name="Group 18"/>
          <p:cNvGrpSpPr/>
          <p:nvPr/>
        </p:nvGrpSpPr>
        <p:grpSpPr>
          <a:xfrm>
            <a:off x="2667000" y="4278923"/>
            <a:ext cx="2667000" cy="2198077"/>
            <a:chOff x="2667000" y="4114800"/>
            <a:chExt cx="2667000" cy="2198077"/>
          </a:xfrm>
        </p:grpSpPr>
        <p:cxnSp>
          <p:nvCxnSpPr>
            <p:cNvPr id="10" name="Straight Arrow Connector 9"/>
            <p:cNvCxnSpPr/>
            <p:nvPr/>
          </p:nvCxnSpPr>
          <p:spPr>
            <a:xfrm flipV="1">
              <a:off x="4038600" y="4114800"/>
              <a:ext cx="0" cy="1600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2667000" y="5715000"/>
              <a:ext cx="2667000" cy="597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Discounted utility of current chain</a:t>
              </a:r>
              <a:endParaRPr lang="en-US" dirty="0"/>
            </a:p>
          </p:txBody>
        </p:sp>
      </p:grpSp>
      <p:grpSp>
        <p:nvGrpSpPr>
          <p:cNvPr id="15" name="Group 14"/>
          <p:cNvGrpSpPr/>
          <p:nvPr/>
        </p:nvGrpSpPr>
        <p:grpSpPr>
          <a:xfrm>
            <a:off x="838200" y="4278923"/>
            <a:ext cx="2667000" cy="1066802"/>
            <a:chOff x="1600200" y="5410200"/>
            <a:chExt cx="2667000" cy="815790"/>
          </a:xfrm>
        </p:grpSpPr>
        <p:cxnSp>
          <p:nvCxnSpPr>
            <p:cNvPr id="16" name="Straight Arrow Connector 15"/>
            <p:cNvCxnSpPr/>
            <p:nvPr/>
          </p:nvCxnSpPr>
          <p:spPr>
            <a:xfrm flipV="1">
              <a:off x="2971800" y="5410200"/>
              <a:ext cx="0" cy="533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7" name="Rectangle 16"/>
            <p:cNvSpPr/>
            <p:nvPr/>
          </p:nvSpPr>
          <p:spPr>
            <a:xfrm>
              <a:off x="1600200" y="5768790"/>
              <a:ext cx="2667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Optimistic future value of infinite extension</a:t>
              </a:r>
              <a:endParaRPr lang="en-US" dirty="0"/>
            </a:p>
          </p:txBody>
        </p:sp>
      </p:grpSp>
      <p:grpSp>
        <p:nvGrpSpPr>
          <p:cNvPr id="20" name="Group 19"/>
          <p:cNvGrpSpPr/>
          <p:nvPr/>
        </p:nvGrpSpPr>
        <p:grpSpPr>
          <a:xfrm>
            <a:off x="5791200" y="4278923"/>
            <a:ext cx="2667000" cy="2198077"/>
            <a:chOff x="2667000" y="4114800"/>
            <a:chExt cx="2667000" cy="2198077"/>
          </a:xfrm>
        </p:grpSpPr>
        <p:cxnSp>
          <p:nvCxnSpPr>
            <p:cNvPr id="21" name="Straight Arrow Connector 20"/>
            <p:cNvCxnSpPr/>
            <p:nvPr/>
          </p:nvCxnSpPr>
          <p:spPr>
            <a:xfrm flipV="1">
              <a:off x="4038600" y="4114800"/>
              <a:ext cx="0" cy="1600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2" name="Rectangle 21"/>
            <p:cNvSpPr/>
            <p:nvPr/>
          </p:nvSpPr>
          <p:spPr>
            <a:xfrm>
              <a:off x="2667000" y="5715000"/>
              <a:ext cx="2667000" cy="597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Pessimistic sum of LP dual values in model</a:t>
              </a:r>
              <a:endParaRPr lang="en-US" dirty="0"/>
            </a:p>
          </p:txBody>
        </p:sp>
      </p:grpSp>
      <p:sp>
        <p:nvSpPr>
          <p:cNvPr id="18" name="Rounded Rectangle 17"/>
          <p:cNvSpPr/>
          <p:nvPr/>
        </p:nvSpPr>
        <p:spPr>
          <a:xfrm>
            <a:off x="381000" y="1524000"/>
            <a:ext cx="8229600" cy="1143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i="1" dirty="0" smtClean="0"/>
              <a:t>Theorem</a:t>
            </a:r>
            <a:r>
              <a:rPr lang="en-US" dirty="0"/>
              <a:t>:</a:t>
            </a:r>
            <a:endParaRPr lang="en-US" dirty="0" smtClean="0"/>
          </a:p>
          <a:p>
            <a:r>
              <a:rPr lang="en-US" sz="2000" dirty="0" smtClean="0"/>
              <a:t>Given a chain </a:t>
            </a:r>
            <a:r>
              <a:rPr lang="en-US" sz="2000" i="1" dirty="0" smtClean="0"/>
              <a:t>c</a:t>
            </a:r>
            <a:r>
              <a:rPr lang="en-US" sz="2000" dirty="0" smtClean="0"/>
              <a:t>, any extension </a:t>
            </a:r>
            <a:r>
              <a:rPr lang="en-US" sz="2000" i="1" dirty="0" smtClean="0"/>
              <a:t>c’</a:t>
            </a:r>
            <a:r>
              <a:rPr lang="en-US" sz="2000" dirty="0" smtClean="0"/>
              <a:t> will not be needed in an optimal solution if the infinite extension has non-positive value.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224169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experiments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45792483"/>
              </p:ext>
            </p:extLst>
          </p:nvPr>
        </p:nvGraphicFramePr>
        <p:xfrm>
          <a:off x="228601" y="1466252"/>
          <a:ext cx="8686799" cy="4224883"/>
        </p:xfrm>
        <a:graphic>
          <a:graphicData uri="http://schemas.openxmlformats.org/drawingml/2006/table">
            <a:tbl>
              <a:tblPr firstRow="1" firstCol="1" bandRow="1">
                <a:tableStyleId>{793D81CF-94F2-401A-BA57-92F5A7B2D0C5}</a:tableStyleId>
              </a:tblPr>
              <a:tblGrid>
                <a:gridCol w="1001691"/>
                <a:gridCol w="2503509"/>
                <a:gridCol w="1981200"/>
                <a:gridCol w="3200399"/>
              </a:tblGrid>
              <a:tr h="324991">
                <a:tc>
                  <a:txBody>
                    <a:bodyPr/>
                    <a:lstStyle/>
                    <a:p>
                      <a:pPr algn="ctr" fontAlgn="b"/>
                      <a:r>
                        <a:rPr lang="en-US" sz="1800" u="none" strike="noStrike" dirty="0">
                          <a:effectLst/>
                        </a:rPr>
                        <a:t>|V|</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CPLEX</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Ours</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Ours without chain curtailing</a:t>
                      </a:r>
                      <a:endParaRPr lang="en-US" sz="1800" b="0" i="0" u="none" strike="noStrike" dirty="0">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10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127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 128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128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25</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 125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 128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128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50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105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 128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125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a:effectLst/>
                        </a:rPr>
                        <a:t>75</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 91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126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123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100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 121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121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a:effectLst/>
                        </a:rPr>
                        <a:t>150</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114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95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a:effectLst/>
                        </a:rPr>
                        <a:t>200</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 113 / 128 </a:t>
                      </a:r>
                      <a:endParaRPr lang="en-US" sz="1800" b="0" i="0" u="none" strike="noStrike">
                        <a:solidFill>
                          <a:srgbClr val="000000"/>
                        </a:solidFill>
                        <a:effectLst/>
                        <a:latin typeface="Calibri"/>
                      </a:endParaRPr>
                    </a:p>
                  </a:txBody>
                  <a:tcPr marL="12700" marR="12700" marT="12700" marB="0" anchor="b"/>
                </a:tc>
                <a:tc>
                  <a:txBody>
                    <a:bodyPr/>
                    <a:lstStyle/>
                    <a:p>
                      <a:pPr algn="ctr" fontAlgn="b"/>
                      <a:r>
                        <a:rPr lang="en-US" sz="1800" u="none" strike="noStrike">
                          <a:effectLst/>
                        </a:rPr>
                        <a:t>76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250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94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48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500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107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a:effectLst/>
                        </a:rPr>
                        <a:t>1 / 128 </a:t>
                      </a:r>
                      <a:endParaRPr lang="en-US" sz="1800" b="0" i="0" u="none" strike="noStrike">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700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115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900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38 / 128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r>
              <a:tr h="324991">
                <a:tc>
                  <a:txBody>
                    <a:bodyPr/>
                    <a:lstStyle/>
                    <a:p>
                      <a:pPr algn="r" fontAlgn="b"/>
                      <a:r>
                        <a:rPr lang="en-US" sz="1800" u="none" strike="noStrike" dirty="0">
                          <a:effectLst/>
                        </a:rPr>
                        <a:t>1000</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 </a:t>
                      </a:r>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smtClean="0">
                          <a:effectLst/>
                        </a:rPr>
                        <a:t> </a:t>
                      </a:r>
                      <a:endParaRPr lang="en-US" sz="1800" b="0" i="0" u="none" strike="noStrike" dirty="0">
                        <a:solidFill>
                          <a:srgbClr val="000000"/>
                        </a:solidFill>
                        <a:effectLst/>
                        <a:latin typeface="Calibri"/>
                      </a:endParaRPr>
                    </a:p>
                  </a:txBody>
                  <a:tcPr marL="12700" marR="12700" marT="12700" marB="0" anchor="b"/>
                </a:tc>
              </a:tr>
            </a:tbl>
          </a:graphicData>
        </a:graphic>
      </p:graphicFrame>
      <p:sp>
        <p:nvSpPr>
          <p:cNvPr id="7" name="TextBox 6"/>
          <p:cNvSpPr txBox="1"/>
          <p:nvPr/>
        </p:nvSpPr>
        <p:spPr>
          <a:xfrm>
            <a:off x="228600" y="5943600"/>
            <a:ext cx="8686800" cy="646331"/>
          </a:xfrm>
          <a:prstGeom prst="rect">
            <a:avLst/>
          </a:prstGeom>
          <a:noFill/>
        </p:spPr>
        <p:txBody>
          <a:bodyPr wrap="square" rtlCol="0">
            <a:spAutoFit/>
          </a:bodyPr>
          <a:lstStyle/>
          <a:p>
            <a:pPr marL="285750" indent="-285750">
              <a:buFont typeface="Arial"/>
              <a:buChar char="•"/>
            </a:pPr>
            <a:r>
              <a:rPr lang="en-US" dirty="0" smtClean="0"/>
              <a:t>Runtime limited to 60 minutes; each instance given 8GB of RAM.</a:t>
            </a:r>
          </a:p>
          <a:p>
            <a:pPr marL="285750" indent="-285750">
              <a:buFont typeface="Arial"/>
              <a:buChar char="•"/>
            </a:pPr>
            <a:r>
              <a:rPr lang="en-US" dirty="0" smtClean="0"/>
              <a:t>|V| represents #patient-donor pairs; additionally, 0.1|V| altruistic donors are present.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2605500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In theory and practice, we’re helping the </a:t>
            </a:r>
            <a:r>
              <a:rPr lang="en-US" i="1" dirty="0" smtClean="0"/>
              <a:t>global</a:t>
            </a:r>
            <a:r>
              <a:rPr lang="en-US" dirty="0" smtClean="0"/>
              <a:t> bottom line by considering post-match failure …</a:t>
            </a:r>
          </a:p>
          <a:p>
            <a:pPr marL="0" indent="0">
              <a:buNone/>
            </a:pPr>
            <a:endParaRPr lang="en-US" dirty="0"/>
          </a:p>
          <a:p>
            <a:pPr marL="0" indent="0">
              <a:buNone/>
            </a:pPr>
            <a:endParaRPr lang="en-US" dirty="0" smtClean="0"/>
          </a:p>
          <a:p>
            <a:pPr marL="0" indent="0" algn="r">
              <a:buNone/>
            </a:pPr>
            <a:r>
              <a:rPr lang="en-US" dirty="0" smtClean="0"/>
              <a:t>… But can this hurt some </a:t>
            </a:r>
            <a:r>
              <a:rPr lang="en-US" i="1" dirty="0" smtClean="0"/>
              <a:t>individuals</a:t>
            </a:r>
            <a:r>
              <a:rPr lang="en-US" dirty="0" smtClean="0"/>
              <a:t>?</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515346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High-Level Motivation</a:t>
            </a:r>
            <a:endParaRPr lang="en-US" dirty="0"/>
          </a:p>
        </p:txBody>
      </p:sp>
      <p:sp>
        <p:nvSpPr>
          <p:cNvPr id="4" name="TextBox 3"/>
          <p:cNvSpPr txBox="1"/>
          <p:nvPr/>
        </p:nvSpPr>
        <p:spPr>
          <a:xfrm>
            <a:off x="2628900" y="3733800"/>
            <a:ext cx="3886200" cy="369332"/>
          </a:xfrm>
          <a:prstGeom prst="rect">
            <a:avLst/>
          </a:prstGeom>
          <a:noFill/>
        </p:spPr>
        <p:txBody>
          <a:bodyPr wrap="square" rtlCol="0">
            <a:spAutoFit/>
          </a:bodyPr>
          <a:lstStyle/>
          <a:p>
            <a:pPr algn="ctr"/>
            <a:r>
              <a:rPr lang="en-US" i="1" dirty="0" smtClean="0"/>
              <a:t>Organ Failure</a:t>
            </a:r>
            <a:endParaRPr lang="en-US"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Rectangle 5"/>
          <p:cNvSpPr/>
          <p:nvPr/>
        </p:nvSpPr>
        <p:spPr>
          <a:xfrm>
            <a:off x="3794095" y="4050268"/>
            <a:ext cx="1555810" cy="369332"/>
          </a:xfrm>
          <a:prstGeom prst="rect">
            <a:avLst/>
          </a:prstGeom>
        </p:spPr>
        <p:txBody>
          <a:bodyPr wrap="none">
            <a:spAutoFit/>
          </a:bodyPr>
          <a:lstStyle/>
          <a:p>
            <a:pPr algn="ctr"/>
            <a:r>
              <a:rPr lang="en-US" i="1" dirty="0" smtClean="0"/>
              <a:t>Kidney Failure</a:t>
            </a:r>
            <a:endParaRPr lang="en-US" i="1" dirty="0"/>
          </a:p>
        </p:txBody>
      </p:sp>
      <p:cxnSp>
        <p:nvCxnSpPr>
          <p:cNvPr id="8" name="Straight Connector 7"/>
          <p:cNvCxnSpPr/>
          <p:nvPr/>
        </p:nvCxnSpPr>
        <p:spPr>
          <a:xfrm>
            <a:off x="3848100" y="3962400"/>
            <a:ext cx="1447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627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Dimension #2: Egalitarianism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3468557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os_sta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334" y="2819400"/>
            <a:ext cx="4997770" cy="3810000"/>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smtClean="0"/>
              <a:t>Sensitization at UNOS</a:t>
            </a:r>
            <a:endParaRPr lang="en-US" dirty="0"/>
          </a:p>
        </p:txBody>
      </p:sp>
      <p:sp>
        <p:nvSpPr>
          <p:cNvPr id="3" name="Content Placeholder 2"/>
          <p:cNvSpPr>
            <a:spLocks noGrp="1"/>
          </p:cNvSpPr>
          <p:nvPr>
            <p:ph idx="1"/>
          </p:nvPr>
        </p:nvSpPr>
        <p:spPr>
          <a:xfrm>
            <a:off x="457200" y="1447800"/>
            <a:ext cx="8229600" cy="1143000"/>
          </a:xfrm>
        </p:spPr>
        <p:txBody>
          <a:bodyPr/>
          <a:lstStyle/>
          <a:p>
            <a:r>
              <a:rPr lang="en-US" dirty="0" smtClean="0"/>
              <a:t>Highly-sensitized patients: unlikely to be compatible with a random donor</a:t>
            </a:r>
            <a:endParaRPr lang="en-US" b="1" dirty="0"/>
          </a:p>
        </p:txBody>
      </p:sp>
      <p:sp>
        <p:nvSpPr>
          <p:cNvPr id="5" name="Content Placeholder 2"/>
          <p:cNvSpPr txBox="1">
            <a:spLocks/>
          </p:cNvSpPr>
          <p:nvPr/>
        </p:nvSpPr>
        <p:spPr>
          <a:xfrm>
            <a:off x="457200" y="2971799"/>
            <a:ext cx="3505200" cy="1981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Deceased donor waitlist: 17%</a:t>
            </a:r>
          </a:p>
          <a:p>
            <a:r>
              <a:rPr lang="en-US" dirty="0" smtClean="0"/>
              <a:t>Kidney exchanges: </a:t>
            </a:r>
            <a:r>
              <a:rPr lang="en-US" b="1" dirty="0" smtClean="0"/>
              <a:t>much </a:t>
            </a:r>
            <a:r>
              <a:rPr lang="en-US" dirty="0" smtClean="0"/>
              <a:t>higher (60%+)</a:t>
            </a:r>
            <a:endParaRPr lang="en-US" dirty="0"/>
          </a:p>
        </p:txBody>
      </p:sp>
      <p:cxnSp>
        <p:nvCxnSpPr>
          <p:cNvPr id="7" name="Straight Arrow Connector 6"/>
          <p:cNvCxnSpPr>
            <a:stCxn id="9" idx="3"/>
          </p:cNvCxnSpPr>
          <p:nvPr/>
        </p:nvCxnSpPr>
        <p:spPr>
          <a:xfrm flipV="1">
            <a:off x="3581400" y="5714999"/>
            <a:ext cx="2786855"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533400" y="5943599"/>
            <a:ext cx="3048000" cy="457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“Hard to match” patients</a:t>
            </a:r>
            <a:endParaRPr lang="en-US" dirty="0"/>
          </a:p>
        </p:txBody>
      </p:sp>
      <p:cxnSp>
        <p:nvCxnSpPr>
          <p:cNvPr id="13" name="Straight Arrow Connector 12"/>
          <p:cNvCxnSpPr>
            <a:stCxn id="14" idx="3"/>
          </p:cNvCxnSpPr>
          <p:nvPr/>
        </p:nvCxnSpPr>
        <p:spPr>
          <a:xfrm flipV="1">
            <a:off x="3581400" y="4267199"/>
            <a:ext cx="2743200" cy="1295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Rounded Rectangle 13"/>
          <p:cNvSpPr/>
          <p:nvPr/>
        </p:nvSpPr>
        <p:spPr>
          <a:xfrm>
            <a:off x="533400" y="5333999"/>
            <a:ext cx="3048000" cy="4572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“Easy to match” patients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625432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fairness</a:t>
            </a:r>
            <a:endParaRPr lang="en-US" dirty="0"/>
          </a:p>
        </p:txBody>
      </p:sp>
      <p:sp>
        <p:nvSpPr>
          <p:cNvPr id="3" name="Content Placeholder 2"/>
          <p:cNvSpPr>
            <a:spLocks noGrp="1"/>
          </p:cNvSpPr>
          <p:nvPr>
            <p:ph idx="1"/>
          </p:nvPr>
        </p:nvSpPr>
        <p:spPr/>
        <p:txBody>
          <a:bodyPr/>
          <a:lstStyle/>
          <a:p>
            <a:r>
              <a:rPr lang="en-US" dirty="0" smtClean="0"/>
              <a:t>Efficiency vs. fairness:</a:t>
            </a:r>
          </a:p>
          <a:p>
            <a:pPr lvl="1"/>
            <a:r>
              <a:rPr lang="en-US" i="1" dirty="0" smtClean="0"/>
              <a:t>Utilitarian</a:t>
            </a:r>
            <a:r>
              <a:rPr lang="en-US" dirty="0" smtClean="0"/>
              <a:t> objectives may favor certain classes at the expense of marginalizing others</a:t>
            </a:r>
          </a:p>
          <a:p>
            <a:pPr lvl="1"/>
            <a:r>
              <a:rPr lang="en-US" i="1" dirty="0" smtClean="0"/>
              <a:t>Fair</a:t>
            </a:r>
            <a:r>
              <a:rPr lang="en-US" dirty="0" smtClean="0"/>
              <a:t> objectives may sacrifice efficiency in the name of egalitarianism</a:t>
            </a:r>
            <a:br>
              <a:rPr lang="en-US" dirty="0" smtClean="0"/>
            </a:br>
            <a:endParaRPr lang="en-US" dirty="0" smtClean="0"/>
          </a:p>
          <a:p>
            <a:r>
              <a:rPr lang="en-US" b="1" dirty="0" smtClean="0"/>
              <a:t>Price of fairness</a:t>
            </a:r>
            <a:r>
              <a:rPr lang="en-US" dirty="0" smtClean="0"/>
              <a:t>: relative system efficiency loss under a fair allocation</a:t>
            </a:r>
            <a:r>
              <a:rPr lang="en-US" b="1" dirty="0"/>
              <a:t> </a:t>
            </a:r>
            <a:r>
              <a:rPr lang="en-US" sz="1400" dirty="0"/>
              <a:t>[</a:t>
            </a:r>
            <a:r>
              <a:rPr lang="en-US" sz="1400" dirty="0" err="1"/>
              <a:t>Bertismas</a:t>
            </a:r>
            <a:r>
              <a:rPr lang="en-US" sz="1400" dirty="0"/>
              <a:t>, </a:t>
            </a:r>
            <a:r>
              <a:rPr lang="en-US" sz="1400" dirty="0" err="1"/>
              <a:t>Farias</a:t>
            </a:r>
            <a:r>
              <a:rPr lang="en-US" sz="1400" dirty="0"/>
              <a:t>, </a:t>
            </a:r>
            <a:r>
              <a:rPr lang="en-US" sz="1400" dirty="0" err="1"/>
              <a:t>Trichakis</a:t>
            </a:r>
            <a:r>
              <a:rPr lang="en-US" sz="1400" dirty="0"/>
              <a:t> 2011]</a:t>
            </a:r>
            <a:endParaRPr lang="en-US" b="1" dirty="0"/>
          </a:p>
        </p:txBody>
      </p:sp>
      <p:sp>
        <p:nvSpPr>
          <p:cNvPr id="4" name="TextBox 3"/>
          <p:cNvSpPr txBox="1"/>
          <p:nvPr/>
        </p:nvSpPr>
        <p:spPr>
          <a:xfrm>
            <a:off x="5234392" y="5422652"/>
            <a:ext cx="2743200" cy="307777"/>
          </a:xfrm>
          <a:prstGeom prst="rect">
            <a:avLst/>
          </a:prstGeom>
          <a:noFill/>
        </p:spPr>
        <p:txBody>
          <a:bodyPr wrap="square" rtlCol="0">
            <a:spAutoFit/>
          </a:bodyPr>
          <a:lstStyle/>
          <a:p>
            <a:r>
              <a:rPr lang="en-US" sz="1400" dirty="0" smtClean="0"/>
              <a:t>[</a:t>
            </a:r>
            <a:r>
              <a:rPr lang="en-US" sz="1400" dirty="0" err="1" smtClean="0"/>
              <a:t>Caragiannis</a:t>
            </a:r>
            <a:r>
              <a:rPr lang="en-US" sz="1400" dirty="0" smtClean="0"/>
              <a:t> et al. 2009]</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232126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Price of fairness </a:t>
            </a:r>
            <a:r>
              <a:rPr lang="en-US" b="1" dirty="0" smtClean="0"/>
              <a:t>in kidney exchange</a:t>
            </a:r>
            <a:r>
              <a:rPr lang="en-US" dirty="0" smtClean="0"/>
              <a:t> </a:t>
            </a:r>
            <a:endParaRPr lang="en-US" dirty="0"/>
          </a:p>
        </p:txBody>
      </p:sp>
      <p:sp>
        <p:nvSpPr>
          <p:cNvPr id="3" name="Content Placeholder 2"/>
          <p:cNvSpPr>
            <a:spLocks noGrp="1"/>
          </p:cNvSpPr>
          <p:nvPr>
            <p:ph idx="1"/>
          </p:nvPr>
        </p:nvSpPr>
        <p:spPr>
          <a:xfrm>
            <a:off x="457200" y="1600201"/>
            <a:ext cx="8229600" cy="1143000"/>
          </a:xfrm>
        </p:spPr>
        <p:txBody>
          <a:bodyPr/>
          <a:lstStyle/>
          <a:p>
            <a:r>
              <a:rPr lang="en-US" b="1" dirty="0" smtClean="0"/>
              <a:t>Recall: </a:t>
            </a:r>
            <a:r>
              <a:rPr lang="en-US" dirty="0" smtClean="0"/>
              <a:t>want a matching </a:t>
            </a:r>
            <a:r>
              <a:rPr lang="en-US" i="1" dirty="0" smtClean="0"/>
              <a:t>M</a:t>
            </a:r>
            <a:r>
              <a:rPr lang="en-US" i="1" baseline="30000" dirty="0" smtClean="0"/>
              <a:t>*</a:t>
            </a:r>
            <a:r>
              <a:rPr lang="en-US" baseline="30000" dirty="0" smtClean="0"/>
              <a:t> </a:t>
            </a:r>
            <a:r>
              <a:rPr lang="en-US" dirty="0" smtClean="0"/>
              <a:t>that maximizes utility function </a:t>
            </a:r>
            <a:endParaRPr lang="en-US" dirty="0"/>
          </a:p>
        </p:txBody>
      </p:sp>
      <p:pic>
        <p:nvPicPr>
          <p:cNvPr id="5" name="Picture 4" descr="clearing_probl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00" y="2819400"/>
            <a:ext cx="3987800" cy="825500"/>
          </a:xfrm>
          <a:prstGeom prst="rect">
            <a:avLst/>
          </a:prstGeom>
        </p:spPr>
      </p:pic>
      <p:pic>
        <p:nvPicPr>
          <p:cNvPr id="6" name="Picture 5" descr="price_of_fairn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5257800"/>
            <a:ext cx="5765800" cy="914400"/>
          </a:xfrm>
          <a:prstGeom prst="rect">
            <a:avLst/>
          </a:prstGeom>
        </p:spPr>
      </p:pic>
      <p:pic>
        <p:nvPicPr>
          <p:cNvPr id="8" name="Picture 7" descr="utility_func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180632"/>
            <a:ext cx="2286000" cy="419100"/>
          </a:xfrm>
          <a:prstGeom prst="rect">
            <a:avLst/>
          </a:prstGeom>
        </p:spPr>
      </p:pic>
      <p:sp>
        <p:nvSpPr>
          <p:cNvPr id="9" name="Content Placeholder 2"/>
          <p:cNvSpPr txBox="1">
            <a:spLocks/>
          </p:cNvSpPr>
          <p:nvPr/>
        </p:nvSpPr>
        <p:spPr>
          <a:xfrm>
            <a:off x="457200" y="39624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Price of fairness</a:t>
            </a:r>
            <a:r>
              <a:rPr lang="en-US" dirty="0" smtClean="0"/>
              <a:t>: relative loss of </a:t>
            </a:r>
            <a:r>
              <a:rPr lang="en-US" i="1" dirty="0" smtClean="0"/>
              <a:t>match efficiency </a:t>
            </a:r>
            <a:r>
              <a:rPr lang="en-US" dirty="0" smtClean="0"/>
              <a:t>due to </a:t>
            </a:r>
            <a:r>
              <a:rPr lang="en-US" i="1" dirty="0" smtClean="0"/>
              <a:t>fair</a:t>
            </a:r>
            <a:r>
              <a:rPr lang="en-US" dirty="0" smtClean="0"/>
              <a:t> utility function </a:t>
            </a:r>
            <a:endParaRPr lang="en-US" dirty="0"/>
          </a:p>
        </p:txBody>
      </p:sp>
      <p:pic>
        <p:nvPicPr>
          <p:cNvPr id="10" name="Picture 9" descr="fair_utility_funct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646" y="4630790"/>
            <a:ext cx="508000" cy="4191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752652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TextBox 4"/>
          <p:cNvSpPr txBox="1"/>
          <p:nvPr/>
        </p:nvSpPr>
        <p:spPr>
          <a:xfrm>
            <a:off x="0" y="3013502"/>
            <a:ext cx="9144000" cy="769441"/>
          </a:xfrm>
          <a:prstGeom prst="rect">
            <a:avLst/>
          </a:prstGeom>
          <a:noFill/>
        </p:spPr>
        <p:txBody>
          <a:bodyPr wrap="square" rtlCol="0">
            <a:spAutoFit/>
          </a:bodyPr>
          <a:lstStyle/>
          <a:p>
            <a:pPr algn="ctr"/>
            <a:r>
              <a:rPr lang="en-US" sz="4400" dirty="0" smtClean="0"/>
              <a:t>Theoretical result #2</a:t>
            </a:r>
            <a:endParaRPr lang="en-US" sz="4400" dirty="0"/>
          </a:p>
        </p:txBody>
      </p:sp>
    </p:spTree>
    <p:extLst>
      <p:ext uri="{BB962C8B-B14F-4D97-AF65-F5344CB8AC3E}">
        <p14:creationId xmlns:p14="http://schemas.microsoft.com/office/powerpoint/2010/main" val="320876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609600"/>
          </a:xfrm>
        </p:spPr>
        <p:txBody>
          <a:bodyPr>
            <a:normAutofit/>
          </a:bodyPr>
          <a:lstStyle/>
          <a:p>
            <a:pPr marL="0" indent="0">
              <a:buNone/>
            </a:pPr>
            <a:r>
              <a:rPr lang="en-US" dirty="0" smtClean="0"/>
              <a:t>Under the “most stringent” fairness rule:</a:t>
            </a:r>
          </a:p>
          <a:p>
            <a:pPr marL="0" indent="0">
              <a:buNone/>
            </a:pPr>
            <a:endParaRPr lang="en-US" dirty="0"/>
          </a:p>
        </p:txBody>
      </p:sp>
      <p:pic>
        <p:nvPicPr>
          <p:cNvPr id="6" name="Picture 5" descr="lexicographic_stri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60176"/>
            <a:ext cx="7010400" cy="806824"/>
          </a:xfrm>
          <a:prstGeom prst="rect">
            <a:avLst/>
          </a:prstGeom>
        </p:spPr>
      </p:pic>
      <p:grpSp>
        <p:nvGrpSpPr>
          <p:cNvPr id="2" name="Group 1"/>
          <p:cNvGrpSpPr/>
          <p:nvPr/>
        </p:nvGrpSpPr>
        <p:grpSpPr>
          <a:xfrm>
            <a:off x="495300" y="3581400"/>
            <a:ext cx="8153400" cy="2819400"/>
            <a:chOff x="495300" y="3581400"/>
            <a:chExt cx="8153400" cy="2819400"/>
          </a:xfrm>
        </p:grpSpPr>
        <p:sp>
          <p:nvSpPr>
            <p:cNvPr id="4" name="Rounded Rectangle 3"/>
            <p:cNvSpPr/>
            <p:nvPr/>
          </p:nvSpPr>
          <p:spPr>
            <a:xfrm>
              <a:off x="495300" y="3581400"/>
              <a:ext cx="8153400" cy="2819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i="1" dirty="0" smtClean="0"/>
                <a:t>Theorem</a:t>
              </a:r>
            </a:p>
            <a:p>
              <a:pPr algn="ctr"/>
              <a:endParaRPr lang="en-US" dirty="0" smtClean="0"/>
            </a:p>
            <a:p>
              <a:r>
                <a:rPr lang="en-US" dirty="0" smtClean="0"/>
                <a:t>Assume “reasonable” level of sensitization and “reasonable” distribution of blood types.  Then, almost surely as </a:t>
              </a:r>
              <a:r>
                <a:rPr lang="en-US" i="1" dirty="0" smtClean="0"/>
                <a:t>n</a:t>
              </a:r>
              <a:r>
                <a:rPr lang="en-US" dirty="0" smtClean="0"/>
                <a:t> </a:t>
              </a:r>
              <a:r>
                <a:rPr lang="en-US" dirty="0" smtClean="0">
                  <a:sym typeface="Wingdings"/>
                </a:rPr>
                <a:t> ∞,</a:t>
              </a:r>
            </a:p>
            <a:p>
              <a:endParaRPr lang="en-US" dirty="0" smtClean="0">
                <a:sym typeface="Wingdings"/>
              </a:endParaRPr>
            </a:p>
            <a:p>
              <a:endParaRPr lang="en-US" dirty="0">
                <a:sym typeface="Wingdings"/>
              </a:endParaRPr>
            </a:p>
            <a:p>
              <a:endParaRPr lang="en-US" dirty="0" smtClean="0">
                <a:sym typeface="Wingdings"/>
              </a:endParaRPr>
            </a:p>
            <a:p>
              <a:endParaRPr lang="en-US" dirty="0">
                <a:sym typeface="Wingdings"/>
              </a:endParaRPr>
            </a:p>
            <a:p>
              <a:r>
                <a:rPr lang="en-US" dirty="0" smtClean="0">
                  <a:sym typeface="Wingdings"/>
                </a:rPr>
                <a:t>(And this is achieved using cycles of length at most 3.) </a:t>
              </a:r>
              <a:r>
                <a:rPr lang="en-US" dirty="0" smtClean="0"/>
                <a:t> </a:t>
              </a:r>
              <a:endParaRPr lang="en-US" dirty="0"/>
            </a:p>
          </p:txBody>
        </p:sp>
        <p:pic>
          <p:nvPicPr>
            <p:cNvPr id="8" name="Picture 7" descr="pof_b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953000"/>
              <a:ext cx="3505200" cy="801189"/>
            </a:xfrm>
            <a:prstGeom prst="rect">
              <a:avLst/>
            </a:prstGeom>
          </p:spPr>
        </p:pic>
      </p:gr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803650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883841" y="381000"/>
            <a:ext cx="1688159" cy="2667000"/>
            <a:chOff x="2883841" y="381000"/>
            <a:chExt cx="1688159" cy="2667000"/>
          </a:xfrm>
        </p:grpSpPr>
        <p:sp>
          <p:nvSpPr>
            <p:cNvPr id="10" name="TextBox 9"/>
            <p:cNvSpPr txBox="1"/>
            <p:nvPr/>
          </p:nvSpPr>
          <p:spPr>
            <a:xfrm>
              <a:off x="2895600" y="381000"/>
              <a:ext cx="1676400" cy="646331"/>
            </a:xfrm>
            <a:prstGeom prst="rect">
              <a:avLst/>
            </a:prstGeom>
            <a:noFill/>
          </p:spPr>
          <p:txBody>
            <a:bodyPr wrap="square" rtlCol="0">
              <a:spAutoFit/>
            </a:bodyPr>
            <a:lstStyle/>
            <a:p>
              <a:r>
                <a:rPr lang="en-US" dirty="0" smtClean="0"/>
                <a:t>Linear efficiency loss</a:t>
              </a:r>
              <a:endParaRPr lang="en-US" dirty="0"/>
            </a:p>
          </p:txBody>
        </p:sp>
        <p:sp>
          <p:nvSpPr>
            <p:cNvPr id="5" name="Rounded Rectangle 4"/>
            <p:cNvSpPr/>
            <p:nvPr/>
          </p:nvSpPr>
          <p:spPr>
            <a:xfrm>
              <a:off x="2883841" y="1905000"/>
              <a:ext cx="1524000" cy="1143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8" name="Straight Arrow Connector 7"/>
            <p:cNvCxnSpPr>
              <a:endCxn id="5" idx="0"/>
            </p:cNvCxnSpPr>
            <p:nvPr/>
          </p:nvCxnSpPr>
          <p:spPr>
            <a:xfrm>
              <a:off x="3645841" y="990600"/>
              <a:ext cx="0" cy="914400"/>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grpSp>
      <p:grpSp>
        <p:nvGrpSpPr>
          <p:cNvPr id="21" name="Group 20"/>
          <p:cNvGrpSpPr/>
          <p:nvPr/>
        </p:nvGrpSpPr>
        <p:grpSpPr>
          <a:xfrm>
            <a:off x="6289323" y="4876800"/>
            <a:ext cx="2854677" cy="1250008"/>
            <a:chOff x="6289323" y="4876800"/>
            <a:chExt cx="2854677" cy="1250008"/>
          </a:xfrm>
        </p:grpSpPr>
        <p:sp>
          <p:nvSpPr>
            <p:cNvPr id="6" name="Rounded Rectangle 5"/>
            <p:cNvSpPr/>
            <p:nvPr/>
          </p:nvSpPr>
          <p:spPr>
            <a:xfrm>
              <a:off x="6289323" y="5269558"/>
              <a:ext cx="1143000" cy="857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2" name="Straight Arrow Connector 11"/>
            <p:cNvCxnSpPr>
              <a:stCxn id="13" idx="2"/>
              <a:endCxn id="6" idx="3"/>
            </p:cNvCxnSpPr>
            <p:nvPr/>
          </p:nvCxnSpPr>
          <p:spPr>
            <a:xfrm flipH="1">
              <a:off x="7432323" y="5246132"/>
              <a:ext cx="873477" cy="452051"/>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sp>
          <p:nvSpPr>
            <p:cNvPr id="13" name="TextBox 12"/>
            <p:cNvSpPr txBox="1"/>
            <p:nvPr/>
          </p:nvSpPr>
          <p:spPr>
            <a:xfrm>
              <a:off x="7467600" y="4876800"/>
              <a:ext cx="1676400" cy="369332"/>
            </a:xfrm>
            <a:prstGeom prst="rect">
              <a:avLst/>
            </a:prstGeom>
            <a:noFill/>
          </p:spPr>
          <p:txBody>
            <a:bodyPr wrap="square" rtlCol="0">
              <a:spAutoFit/>
            </a:bodyPr>
            <a:lstStyle/>
            <a:p>
              <a:r>
                <a:rPr lang="en-US" dirty="0" err="1" smtClean="0"/>
                <a:t>Sublinear</a:t>
              </a:r>
              <a:r>
                <a:rPr lang="en-US" dirty="0" smtClean="0"/>
                <a:t> loss</a:t>
              </a:r>
              <a:endParaRPr lang="en-US" dirty="0"/>
            </a:p>
          </p:txBody>
        </p:sp>
      </p:grpSp>
      <p:pic>
        <p:nvPicPr>
          <p:cNvPr id="4" name="Picture 3" descr="fig_allocation.pdf"/>
          <p:cNvPicPr>
            <a:picLocks noChangeAspect="1"/>
          </p:cNvPicPr>
          <p:nvPr/>
        </p:nvPicPr>
        <p:blipFill rotWithShape="1">
          <a:blip r:embed="rId3">
            <a:extLst>
              <a:ext uri="{28A0092B-C50C-407E-A947-70E740481C1C}">
                <a14:useLocalDpi xmlns:a14="http://schemas.microsoft.com/office/drawing/2010/main" val="0"/>
              </a:ext>
            </a:extLst>
          </a:blip>
          <a:srcRect l="31331" t="35096" r="29726" b="34557"/>
          <a:stretch/>
        </p:blipFill>
        <p:spPr>
          <a:xfrm>
            <a:off x="1181100" y="9300"/>
            <a:ext cx="6781800" cy="68394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482875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theory to practice</a:t>
            </a:r>
            <a:endParaRPr lang="en-US" dirty="0"/>
          </a:p>
        </p:txBody>
      </p:sp>
      <p:sp>
        <p:nvSpPr>
          <p:cNvPr id="3" name="Content Placeholder 2"/>
          <p:cNvSpPr>
            <a:spLocks noGrp="1"/>
          </p:cNvSpPr>
          <p:nvPr>
            <p:ph idx="1"/>
          </p:nvPr>
        </p:nvSpPr>
        <p:spPr>
          <a:xfrm>
            <a:off x="457200" y="1600201"/>
            <a:ext cx="8229600" cy="3657600"/>
          </a:xfrm>
        </p:spPr>
        <p:txBody>
          <a:bodyPr>
            <a:normAutofit fontScale="92500" lnSpcReduction="20000"/>
          </a:bodyPr>
          <a:lstStyle/>
          <a:p>
            <a:r>
              <a:rPr lang="en-US" dirty="0" smtClean="0"/>
              <a:t>Price of fairness is </a:t>
            </a:r>
            <a:r>
              <a:rPr lang="en-US" b="1" dirty="0" smtClean="0"/>
              <a:t>low</a:t>
            </a:r>
            <a:r>
              <a:rPr lang="en-US" dirty="0" smtClean="0"/>
              <a:t> in theory</a:t>
            </a:r>
            <a:endParaRPr lang="en-US" sz="1600" dirty="0" smtClean="0"/>
          </a:p>
          <a:p>
            <a:r>
              <a:rPr lang="en-US" dirty="0" smtClean="0"/>
              <a:t>Fairness criterion: </a:t>
            </a:r>
            <a:r>
              <a:rPr lang="en-US" i="1" dirty="0"/>
              <a:t>extremely </a:t>
            </a:r>
            <a:r>
              <a:rPr lang="en-US" dirty="0"/>
              <a:t>strict.</a:t>
            </a:r>
          </a:p>
          <a:p>
            <a:r>
              <a:rPr lang="en-US" dirty="0" smtClean="0"/>
              <a:t>Theoretical assumptions (standard):</a:t>
            </a:r>
          </a:p>
          <a:p>
            <a:pPr lvl="1"/>
            <a:r>
              <a:rPr lang="en-US" dirty="0" smtClean="0"/>
              <a:t>Big graphs (“</a:t>
            </a:r>
            <a:r>
              <a:rPr lang="en-US" i="1" dirty="0" smtClean="0"/>
              <a:t>n</a:t>
            </a:r>
            <a:r>
              <a:rPr lang="en-US" dirty="0" smtClean="0"/>
              <a:t> </a:t>
            </a:r>
            <a:r>
              <a:rPr lang="en-US" dirty="0" smtClean="0">
                <a:sym typeface="Wingdings"/>
              </a:rPr>
              <a:t> ∞”)</a:t>
            </a:r>
            <a:endParaRPr lang="en-US" dirty="0" smtClean="0"/>
          </a:p>
          <a:p>
            <a:pPr lvl="1"/>
            <a:r>
              <a:rPr lang="en-US" dirty="0" smtClean="0"/>
              <a:t>Dense graphs</a:t>
            </a:r>
          </a:p>
          <a:p>
            <a:pPr lvl="1"/>
            <a:r>
              <a:rPr lang="en-US" dirty="0" smtClean="0"/>
              <a:t>Cycles (no chains)</a:t>
            </a:r>
          </a:p>
          <a:p>
            <a:pPr lvl="1"/>
            <a:r>
              <a:rPr lang="en-US" dirty="0" smtClean="0"/>
              <a:t>No post-match failures</a:t>
            </a:r>
          </a:p>
          <a:p>
            <a:pPr lvl="1"/>
            <a:r>
              <a:rPr lang="en-US" dirty="0" smtClean="0"/>
              <a:t>Simplified patient-donor features</a:t>
            </a:r>
          </a:p>
          <a:p>
            <a:endParaRPr lang="en-US" dirty="0" smtClean="0"/>
          </a:p>
        </p:txBody>
      </p:sp>
      <p:sp>
        <p:nvSpPr>
          <p:cNvPr id="5" name="Rounded Rectangle 4"/>
          <p:cNvSpPr/>
          <p:nvPr/>
        </p:nvSpPr>
        <p:spPr>
          <a:xfrm>
            <a:off x="1143000" y="5562600"/>
            <a:ext cx="7696200" cy="838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t>What about the price </a:t>
            </a:r>
            <a:r>
              <a:rPr lang="en-US" sz="3200" dirty="0"/>
              <a:t>of fairness </a:t>
            </a:r>
            <a:r>
              <a:rPr lang="en-US" sz="3200" i="1" dirty="0" smtClean="0"/>
              <a:t>in practice</a:t>
            </a:r>
            <a:r>
              <a:rPr lang="en-US" sz="3200" dirty="0" smtClean="0"/>
              <a:t>?</a:t>
            </a:r>
            <a:endParaRPr lang="en-US" sz="3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189973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Toward usable fairness rules</a:t>
            </a:r>
            <a:endParaRPr lang="en-US" dirty="0"/>
          </a:p>
        </p:txBody>
      </p:sp>
      <p:sp>
        <p:nvSpPr>
          <p:cNvPr id="3" name="Content Placeholder 2"/>
          <p:cNvSpPr>
            <a:spLocks noGrp="1"/>
          </p:cNvSpPr>
          <p:nvPr>
            <p:ph idx="1"/>
          </p:nvPr>
        </p:nvSpPr>
        <p:spPr/>
        <p:txBody>
          <a:bodyPr>
            <a:normAutofit/>
          </a:bodyPr>
          <a:lstStyle/>
          <a:p>
            <a:r>
              <a:rPr lang="en-US" dirty="0" smtClean="0"/>
              <a:t>In healthcare, important to work within (or near to) the constraints of the </a:t>
            </a:r>
            <a:r>
              <a:rPr lang="en-US" b="1" dirty="0" smtClean="0"/>
              <a:t>fielded system</a:t>
            </a:r>
          </a:p>
          <a:p>
            <a:pPr lvl="1"/>
            <a:r>
              <a:rPr lang="en-US" dirty="0" smtClean="0"/>
              <a:t>[Bertsimas, </a:t>
            </a:r>
            <a:r>
              <a:rPr lang="en-US" dirty="0" err="1" smtClean="0"/>
              <a:t>Farias</a:t>
            </a:r>
            <a:r>
              <a:rPr lang="en-US" dirty="0" smtClean="0"/>
              <a:t>, </a:t>
            </a:r>
            <a:r>
              <a:rPr lang="en-US" dirty="0" err="1" smtClean="0"/>
              <a:t>Trichakis</a:t>
            </a:r>
            <a:r>
              <a:rPr lang="en-US" dirty="0" smtClean="0"/>
              <a:t> 2013]</a:t>
            </a:r>
          </a:p>
          <a:p>
            <a:pPr lvl="1"/>
            <a:r>
              <a:rPr lang="en-US" dirty="0" smtClean="0"/>
              <a:t>Our experience with UNOS</a:t>
            </a:r>
          </a:p>
          <a:p>
            <a:endParaRPr lang="en-US" dirty="0" smtClean="0"/>
          </a:p>
          <a:p>
            <a:r>
              <a:rPr lang="en-US" dirty="0" smtClean="0"/>
              <a:t>We now present two (simple, intuitive) rules:</a:t>
            </a:r>
          </a:p>
          <a:p>
            <a:pPr lvl="1"/>
            <a:r>
              <a:rPr lang="en-US" b="1" dirty="0" smtClean="0"/>
              <a:t>Lexicographic</a:t>
            </a:r>
            <a:r>
              <a:rPr lang="en-US" dirty="0" smtClean="0"/>
              <a:t>: strict ordering over vertex types</a:t>
            </a:r>
          </a:p>
          <a:p>
            <a:pPr lvl="1"/>
            <a:r>
              <a:rPr lang="en-US" b="1" dirty="0" smtClean="0"/>
              <a:t>Weighted</a:t>
            </a:r>
            <a:r>
              <a:rPr lang="en-US" dirty="0" smtClean="0"/>
              <a:t>: implementation of “priority points”</a:t>
            </a:r>
          </a:p>
          <a:p>
            <a:pPr marL="457200"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788734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Lexicographic fairness</a:t>
            </a:r>
            <a:endParaRPr lang="en-US" dirty="0"/>
          </a:p>
        </p:txBody>
      </p:sp>
      <p:sp>
        <p:nvSpPr>
          <p:cNvPr id="3" name="Content Placeholder 2"/>
          <p:cNvSpPr>
            <a:spLocks noGrp="1"/>
          </p:cNvSpPr>
          <p:nvPr>
            <p:ph idx="1"/>
          </p:nvPr>
        </p:nvSpPr>
        <p:spPr>
          <a:xfrm>
            <a:off x="457200" y="2941637"/>
            <a:ext cx="8229600" cy="3459163"/>
          </a:xfrm>
        </p:spPr>
        <p:txBody>
          <a:bodyPr>
            <a:normAutofit lnSpcReduction="10000"/>
          </a:bodyPr>
          <a:lstStyle/>
          <a:p>
            <a:r>
              <a:rPr lang="en-US" i="1" dirty="0" smtClean="0"/>
              <a:t>Matching-wide</a:t>
            </a:r>
            <a:r>
              <a:rPr lang="en-US" dirty="0" smtClean="0"/>
              <a:t> constraint:</a:t>
            </a:r>
          </a:p>
          <a:p>
            <a:pPr lvl="1"/>
            <a:r>
              <a:rPr lang="en-US" dirty="0" smtClean="0"/>
              <a:t>Present-day branch-and-price IP solvers rely on an “easy” way to solve the pricing problem</a:t>
            </a:r>
          </a:p>
          <a:p>
            <a:pPr lvl="1"/>
            <a:r>
              <a:rPr lang="en-US" dirty="0" smtClean="0"/>
              <a:t>Lexicographic constraints </a:t>
            </a:r>
            <a:r>
              <a:rPr lang="en-US" dirty="0" smtClean="0">
                <a:sym typeface="Wingdings"/>
              </a:rPr>
              <a:t> pricing problem requires an IP solve, too!</a:t>
            </a:r>
          </a:p>
          <a:p>
            <a:r>
              <a:rPr lang="en-US" dirty="0" smtClean="0">
                <a:sym typeface="Wingdings"/>
              </a:rPr>
              <a:t>Strong guarantee on match composition …</a:t>
            </a:r>
          </a:p>
          <a:p>
            <a:pPr lvl="1"/>
            <a:r>
              <a:rPr lang="en-US" dirty="0" smtClean="0">
                <a:sym typeface="Wingdings"/>
              </a:rPr>
              <a:t>… but harder to predict effect on efficiency</a:t>
            </a:r>
            <a:endParaRPr lang="en-US" dirty="0"/>
          </a:p>
        </p:txBody>
      </p:sp>
      <p:sp>
        <p:nvSpPr>
          <p:cNvPr id="4" name="Rounded Rectangle 3"/>
          <p:cNvSpPr/>
          <p:nvPr/>
        </p:nvSpPr>
        <p:spPr>
          <a:xfrm>
            <a:off x="685800" y="1524000"/>
            <a:ext cx="7772400" cy="1219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3200" dirty="0"/>
              <a:t>Find the best match that includes at least </a:t>
            </a:r>
            <a:r>
              <a:rPr lang="en-US" sz="3200" i="1" dirty="0" smtClean="0"/>
              <a:t>α</a:t>
            </a:r>
            <a:r>
              <a:rPr lang="en-US" sz="3200" dirty="0"/>
              <a:t> </a:t>
            </a:r>
            <a:r>
              <a:rPr lang="en-US" sz="3200" dirty="0" smtClean="0"/>
              <a:t>fraction of </a:t>
            </a:r>
            <a:r>
              <a:rPr lang="en-US" sz="3200" dirty="0"/>
              <a:t>highly-sensitized patients.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27318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a:t>
            </a:r>
            <a:r>
              <a:rPr lang="en-US" dirty="0"/>
              <a:t>t</a:t>
            </a:r>
            <a:r>
              <a:rPr lang="en-US" dirty="0" smtClean="0"/>
              <a:t>ransplantation in the 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 waitlist</a:t>
            </a:r>
            <a:r>
              <a:rPr lang="en-US" dirty="0"/>
              <a:t>: </a:t>
            </a:r>
            <a:r>
              <a:rPr lang="en-US" dirty="0" smtClean="0"/>
              <a:t>over 100,000</a:t>
            </a:r>
          </a:p>
          <a:p>
            <a:pPr lvl="1"/>
            <a:r>
              <a:rPr lang="en-US" dirty="0" smtClean="0"/>
              <a:t>36,395 added in 2013</a:t>
            </a:r>
          </a:p>
          <a:p>
            <a:r>
              <a:rPr lang="en-US" dirty="0" smtClean="0"/>
              <a:t>4,421 </a:t>
            </a:r>
            <a:r>
              <a:rPr lang="en-US" dirty="0"/>
              <a:t>people died while </a:t>
            </a:r>
            <a:r>
              <a:rPr lang="en-US" dirty="0" smtClean="0"/>
              <a:t>waiting</a:t>
            </a:r>
            <a:endParaRPr lang="en-US" dirty="0"/>
          </a:p>
          <a:p>
            <a:r>
              <a:rPr lang="en-US" dirty="0" smtClean="0"/>
              <a:t>11,152 </a:t>
            </a:r>
            <a:r>
              <a:rPr lang="en-US" dirty="0"/>
              <a:t>people received a kidney from the deceased donor waitlist</a:t>
            </a:r>
          </a:p>
          <a:p>
            <a:r>
              <a:rPr lang="en-US" dirty="0" smtClean="0"/>
              <a:t>5,264 people received </a:t>
            </a:r>
            <a:r>
              <a:rPr lang="en-US" dirty="0"/>
              <a:t>a kidney from a living donor</a:t>
            </a:r>
          </a:p>
          <a:p>
            <a:pPr lvl="1"/>
            <a:r>
              <a:rPr lang="en-US" dirty="0"/>
              <a:t>Some through kidney exchanges!</a:t>
            </a:r>
          </a:p>
          <a:p>
            <a:pPr lvl="1"/>
            <a:r>
              <a:rPr lang="en-US" b="1" dirty="0" smtClean="0"/>
              <a:t>Our software runs </a:t>
            </a:r>
            <a:r>
              <a:rPr lang="en-US" b="1" dirty="0"/>
              <a:t>UNOS national kidney </a:t>
            </a:r>
            <a:r>
              <a:rPr lang="en-US" b="1" dirty="0" smtClean="0"/>
              <a:t>exchange</a:t>
            </a:r>
            <a:endParaRPr lang="en-US" b="1" dirty="0"/>
          </a:p>
        </p:txBody>
      </p:sp>
      <p:pic>
        <p:nvPicPr>
          <p:cNvPr id="4" name="Picture 3" descr="UNOS.jpg"/>
          <p:cNvPicPr>
            <a:picLocks noChangeAspect="1"/>
          </p:cNvPicPr>
          <p:nvPr/>
        </p:nvPicPr>
        <p:blipFill rotWithShape="1">
          <a:blip r:embed="rId2" cstate="print">
            <a:extLst>
              <a:ext uri="{28A0092B-C50C-407E-A947-70E740481C1C}">
                <a14:useLocalDpi xmlns:a14="http://schemas.microsoft.com/office/drawing/2010/main" val="0"/>
              </a:ext>
            </a:extLst>
          </a:blip>
          <a:srcRect r="4310" b="21825"/>
          <a:stretch/>
        </p:blipFill>
        <p:spPr>
          <a:xfrm>
            <a:off x="6172200" y="1752600"/>
            <a:ext cx="2260392" cy="6858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559271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fairness</a:t>
            </a:r>
            <a:endParaRPr lang="en-US" dirty="0"/>
          </a:p>
        </p:txBody>
      </p:sp>
      <p:sp>
        <p:nvSpPr>
          <p:cNvPr id="3" name="Content Placeholder 2"/>
          <p:cNvSpPr>
            <a:spLocks noGrp="1"/>
          </p:cNvSpPr>
          <p:nvPr>
            <p:ph idx="1"/>
          </p:nvPr>
        </p:nvSpPr>
        <p:spPr>
          <a:xfrm>
            <a:off x="457200" y="3581400"/>
            <a:ext cx="8229600" cy="2544763"/>
          </a:xfrm>
        </p:spPr>
        <p:txBody>
          <a:bodyPr>
            <a:normAutofit lnSpcReduction="10000"/>
          </a:bodyPr>
          <a:lstStyle/>
          <a:p>
            <a:r>
              <a:rPr lang="en-US" dirty="0" smtClean="0"/>
              <a:t>Re-weighting is a preprocess </a:t>
            </a:r>
            <a:r>
              <a:rPr lang="en-US" dirty="0" smtClean="0">
                <a:sym typeface="Wingdings"/>
              </a:rPr>
              <a:t> works with all present-day kidney exchange solvers</a:t>
            </a:r>
          </a:p>
          <a:p>
            <a:endParaRPr lang="en-US" dirty="0" smtClean="0"/>
          </a:p>
          <a:p>
            <a:r>
              <a:rPr lang="en-US" dirty="0" smtClean="0"/>
              <a:t>Difficult to find a “good” β?</a:t>
            </a:r>
          </a:p>
          <a:p>
            <a:pPr lvl="1"/>
            <a:r>
              <a:rPr lang="en-US" dirty="0" smtClean="0"/>
              <a:t>Empirical exploration helps strike a balance</a:t>
            </a:r>
            <a:endParaRPr lang="en-US" dirty="0"/>
          </a:p>
        </p:txBody>
      </p:sp>
      <p:sp>
        <p:nvSpPr>
          <p:cNvPr id="4" name="Rounded Rectangle 3"/>
          <p:cNvSpPr/>
          <p:nvPr/>
        </p:nvSpPr>
        <p:spPr>
          <a:xfrm>
            <a:off x="685800" y="1517904"/>
            <a:ext cx="7772400" cy="122529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3200" dirty="0"/>
              <a:t>Value matching a highly-sensitized patient at (1+β) that of a lowly-sensitized patient, β&gt;0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872198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Theory vs. “Practice”</a:t>
            </a:r>
            <a:br>
              <a:rPr lang="en-US" dirty="0" smtClean="0"/>
            </a:br>
            <a:r>
              <a:rPr lang="en-US" sz="1800" i="1" dirty="0" smtClean="0"/>
              <a:t>Lexicographic fairness</a:t>
            </a:r>
            <a:endParaRPr lang="en-US"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0441612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fairness: Generated data</a:t>
            </a:r>
            <a:endParaRPr lang="en-US" dirty="0"/>
          </a:p>
        </p:txBody>
      </p:sp>
      <p:sp>
        <p:nvSpPr>
          <p:cNvPr id="3" name="Content Placeholder 2"/>
          <p:cNvSpPr>
            <a:spLocks noGrp="1"/>
          </p:cNvSpPr>
          <p:nvPr>
            <p:ph idx="1"/>
          </p:nvPr>
        </p:nvSpPr>
        <p:spPr>
          <a:xfrm>
            <a:off x="457200" y="4724400"/>
            <a:ext cx="8229600" cy="1828800"/>
          </a:xfrm>
        </p:spPr>
        <p:txBody>
          <a:bodyPr>
            <a:normAutofit fontScale="85000" lnSpcReduction="10000"/>
          </a:bodyPr>
          <a:lstStyle/>
          <a:p>
            <a:r>
              <a:rPr lang="en-US" dirty="0" smtClean="0"/>
              <a:t>Average (</a:t>
            </a:r>
            <a:r>
              <a:rPr lang="en-US" dirty="0" err="1" smtClean="0"/>
              <a:t>st.dev</a:t>
            </a:r>
            <a:r>
              <a:rPr lang="en-US" dirty="0" smtClean="0"/>
              <a:t>.) % loss in efficiency for three families of random graphs, under the strict lexicographic rule.</a:t>
            </a:r>
          </a:p>
          <a:p>
            <a:r>
              <a:rPr lang="en-US" b="1" dirty="0" smtClean="0"/>
              <a:t>Good</a:t>
            </a:r>
            <a:r>
              <a:rPr lang="en-US" dirty="0" smtClean="0"/>
              <a:t>: aligns with the theory </a:t>
            </a:r>
          </a:p>
          <a:p>
            <a:r>
              <a:rPr lang="en-US" b="1" dirty="0" smtClean="0"/>
              <a:t>Bad</a:t>
            </a:r>
            <a:r>
              <a:rPr lang="en-US" dirty="0" smtClean="0"/>
              <a:t>: standard generated models aren’t realistic</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7797105"/>
              </p:ext>
            </p:extLst>
          </p:nvPr>
        </p:nvGraphicFramePr>
        <p:xfrm>
          <a:off x="457200" y="1573818"/>
          <a:ext cx="8229600" cy="2845782"/>
        </p:xfrm>
        <a:graphic>
          <a:graphicData uri="http://schemas.openxmlformats.org/drawingml/2006/table">
            <a:tbl>
              <a:tblPr firstRow="1">
                <a:tableStyleId>{3C2FFA5D-87B4-456A-9821-1D502468CF0F}</a:tableStyleId>
              </a:tblPr>
              <a:tblGrid>
                <a:gridCol w="1219200"/>
                <a:gridCol w="2209800"/>
                <a:gridCol w="2190381"/>
                <a:gridCol w="2610219"/>
              </a:tblGrid>
              <a:tr h="175534">
                <a:tc>
                  <a:txBody>
                    <a:bodyPr/>
                    <a:lstStyle/>
                    <a:p>
                      <a:pPr algn="l" fontAlgn="b"/>
                      <a:r>
                        <a:rPr lang="en-US" sz="2000" u="none" strike="noStrike">
                          <a:effectLst/>
                        </a:rPr>
                        <a:t>Size</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dirty="0" err="1">
                          <a:effectLst/>
                        </a:rPr>
                        <a:t>Saidman</a:t>
                      </a:r>
                      <a:r>
                        <a:rPr lang="en-US" sz="2000" u="none" strike="noStrike" dirty="0">
                          <a:effectLst/>
                        </a:rPr>
                        <a:t> (US)</a:t>
                      </a:r>
                      <a:endParaRPr lang="en-US" sz="2000" b="0" i="0" u="none" strike="noStrike" dirty="0">
                        <a:solidFill>
                          <a:srgbClr val="000000"/>
                        </a:solidFill>
                        <a:effectLst/>
                        <a:latin typeface="Calibri"/>
                      </a:endParaRPr>
                    </a:p>
                  </a:txBody>
                  <a:tcPr marL="11398" marR="11398" marT="11398" marB="0" anchor="b"/>
                </a:tc>
                <a:tc>
                  <a:txBody>
                    <a:bodyPr/>
                    <a:lstStyle/>
                    <a:p>
                      <a:pPr algn="ctr" fontAlgn="b"/>
                      <a:r>
                        <a:rPr lang="en-US" sz="2000" u="none" strike="noStrike">
                          <a:effectLst/>
                        </a:rPr>
                        <a:t>Saidman (UNOS)</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Heterogeneous</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10</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0.24% (1.98%)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0.98% (5.27%)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25</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0.58% (1.90%)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dirty="0">
                          <a:effectLst/>
                        </a:rPr>
                        <a:t> 0.19% (1.75%) </a:t>
                      </a:r>
                      <a:endParaRPr lang="en-US" sz="2000" b="0" i="0" u="none" strike="noStrike" dirty="0">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dirty="0">
                          <a:effectLst/>
                        </a:rPr>
                        <a:t>50</a:t>
                      </a:r>
                      <a:endParaRPr lang="en-US" sz="2000" b="0" i="0" u="none" strike="noStrike" dirty="0">
                        <a:solidFill>
                          <a:srgbClr val="000000"/>
                        </a:solidFill>
                        <a:effectLst/>
                        <a:latin typeface="Calibri"/>
                      </a:endParaRPr>
                    </a:p>
                  </a:txBody>
                  <a:tcPr marL="11398" marR="11398" marT="11398" marB="0" anchor="b"/>
                </a:tc>
                <a:tc>
                  <a:txBody>
                    <a:bodyPr/>
                    <a:lstStyle/>
                    <a:p>
                      <a:pPr algn="ctr" fontAlgn="b"/>
                      <a:r>
                        <a:rPr lang="en-US" sz="2000" u="none" strike="noStrike" dirty="0">
                          <a:effectLst/>
                        </a:rPr>
                        <a:t> 1.18% (2.34%) </a:t>
                      </a:r>
                      <a:endParaRPr lang="en-US" sz="2000" b="0" i="0" u="none" strike="noStrike" dirty="0">
                        <a:solidFill>
                          <a:srgbClr val="000000"/>
                        </a:solidFill>
                        <a:effectLst/>
                        <a:latin typeface="Calibri"/>
                      </a:endParaRPr>
                    </a:p>
                  </a:txBody>
                  <a:tcPr marL="11398" marR="11398" marT="11398" marB="0" anchor="b"/>
                </a:tc>
                <a:tc>
                  <a:txBody>
                    <a:bodyPr/>
                    <a:lstStyle/>
                    <a:p>
                      <a:pPr algn="ctr" fontAlgn="b"/>
                      <a:r>
                        <a:rPr lang="en-US" sz="2000" u="none" strike="noStrike">
                          <a:effectLst/>
                        </a:rPr>
                        <a:t> 1.96% (6.69%)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100</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dirty="0">
                          <a:effectLst/>
                        </a:rPr>
                        <a:t> 1.46% (1.80%) </a:t>
                      </a:r>
                      <a:endParaRPr lang="en-US" sz="2000" b="0" i="0" u="none" strike="noStrike" dirty="0">
                        <a:solidFill>
                          <a:srgbClr val="000000"/>
                        </a:solidFill>
                        <a:effectLst/>
                        <a:latin typeface="Calibri"/>
                      </a:endParaRPr>
                    </a:p>
                  </a:txBody>
                  <a:tcPr marL="11398" marR="11398" marT="11398" marB="0" anchor="b"/>
                </a:tc>
                <a:tc>
                  <a:txBody>
                    <a:bodyPr/>
                    <a:lstStyle/>
                    <a:p>
                      <a:pPr algn="ctr" fontAlgn="b"/>
                      <a:r>
                        <a:rPr lang="en-US" sz="2000" u="none" strike="noStrike">
                          <a:effectLst/>
                        </a:rPr>
                        <a:t> 1.66% (3.64%)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150</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1.20% (1.86%)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2.04% (2.51%)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200</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1.43% (2.08%)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1.55% (1.79%)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250</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0.80% (1.24%)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1.86% (1.63%)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a:effectLst/>
                        </a:rPr>
                        <a:t> 0.00% (0.00%)  </a:t>
                      </a:r>
                      <a:endParaRPr lang="en-US" sz="2000" b="0" i="0" u="none" strike="noStrike">
                        <a:solidFill>
                          <a:srgbClr val="000000"/>
                        </a:solidFill>
                        <a:effectLst/>
                        <a:latin typeface="Calibri"/>
                      </a:endParaRPr>
                    </a:p>
                  </a:txBody>
                  <a:tcPr marL="11398" marR="11398" marT="11398" marB="0" anchor="b"/>
                </a:tc>
              </a:tr>
              <a:tr h="175534">
                <a:tc>
                  <a:txBody>
                    <a:bodyPr/>
                    <a:lstStyle/>
                    <a:p>
                      <a:pPr algn="r" fontAlgn="b"/>
                      <a:r>
                        <a:rPr lang="en-US" sz="2000" u="none" strike="noStrike">
                          <a:effectLst/>
                        </a:rPr>
                        <a:t>500</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dirty="0">
                          <a:effectLst/>
                        </a:rPr>
                        <a:t> 0.72% (0.74%) </a:t>
                      </a:r>
                      <a:endParaRPr lang="en-US" sz="2000" b="0" i="0" u="none" strike="noStrike" dirty="0">
                        <a:solidFill>
                          <a:srgbClr val="000000"/>
                        </a:solidFill>
                        <a:effectLst/>
                        <a:latin typeface="Calibri"/>
                      </a:endParaRPr>
                    </a:p>
                  </a:txBody>
                  <a:tcPr marL="11398" marR="11398" marT="11398" marB="0" anchor="b"/>
                </a:tc>
                <a:tc>
                  <a:txBody>
                    <a:bodyPr/>
                    <a:lstStyle/>
                    <a:p>
                      <a:pPr algn="ctr" fontAlgn="b"/>
                      <a:r>
                        <a:rPr lang="en-US" sz="2000" u="none" strike="noStrike">
                          <a:effectLst/>
                        </a:rPr>
                        <a:t> 1.67% (0.82%) </a:t>
                      </a:r>
                      <a:endParaRPr lang="en-US" sz="2000" b="0" i="0" u="none" strike="noStrike">
                        <a:solidFill>
                          <a:srgbClr val="000000"/>
                        </a:solidFill>
                        <a:effectLst/>
                        <a:latin typeface="Calibri"/>
                      </a:endParaRPr>
                    </a:p>
                  </a:txBody>
                  <a:tcPr marL="11398" marR="11398" marT="11398" marB="0" anchor="b"/>
                </a:tc>
                <a:tc>
                  <a:txBody>
                    <a:bodyPr/>
                    <a:lstStyle/>
                    <a:p>
                      <a:pPr algn="ctr" fontAlgn="b"/>
                      <a:r>
                        <a:rPr lang="en-US" sz="2000" u="none" strike="noStrike" dirty="0">
                          <a:effectLst/>
                        </a:rPr>
                        <a:t> 0.00% (0.00%)  </a:t>
                      </a:r>
                      <a:endParaRPr lang="en-US" sz="2000" b="0" i="0" u="none" strike="noStrike" dirty="0">
                        <a:solidFill>
                          <a:srgbClr val="000000"/>
                        </a:solidFill>
                        <a:effectLst/>
                        <a:latin typeface="Calibri"/>
                      </a:endParaRPr>
                    </a:p>
                  </a:txBody>
                  <a:tcPr marL="11398" marR="11398" marT="11398" marB="0" anchor="b"/>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004739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Real UNOS runs</a:t>
            </a:r>
            <a:br>
              <a:rPr lang="en-US" dirty="0" smtClean="0"/>
            </a:br>
            <a:r>
              <a:rPr lang="en-US" sz="1800" i="1" dirty="0" smtClean="0"/>
              <a:t>Lexicographic fairness, varying failure rates</a:t>
            </a:r>
            <a:endParaRPr lang="en-US"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27918402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os_frac_loss_obj_nofai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6375400" cy="5359400"/>
          </a:xfrm>
          <a:prstGeom prst="roundRect">
            <a:avLst>
              <a:gd name="adj" fmla="val 8594"/>
            </a:avLst>
          </a:prstGeom>
          <a:solidFill>
            <a:srgbClr val="FFFFFF">
              <a:shade val="85000"/>
            </a:srgbClr>
          </a:solidFill>
          <a:ln>
            <a:noFill/>
          </a:ln>
          <a:effectLst/>
        </p:spPr>
      </p:pic>
      <p:pic>
        <p:nvPicPr>
          <p:cNvPr id="6" name="Picture 5" descr="unos_frac_loss_obj_consta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736600"/>
            <a:ext cx="6375400" cy="5359400"/>
          </a:xfrm>
          <a:prstGeom prst="roundRect">
            <a:avLst>
              <a:gd name="adj" fmla="val 8594"/>
            </a:avLst>
          </a:prstGeom>
          <a:solidFill>
            <a:srgbClr val="FFFFFF">
              <a:shade val="85000"/>
            </a:srgbClr>
          </a:solidFill>
          <a:ln>
            <a:noFill/>
          </a:ln>
          <a:effectLst/>
        </p:spPr>
      </p:pic>
      <p:pic>
        <p:nvPicPr>
          <p:cNvPr id="9" name="Picture 8" descr="unos_frac_loss_obj_bimoda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0" y="1193800"/>
            <a:ext cx="6375400" cy="5359400"/>
          </a:xfrm>
          <a:prstGeom prst="roundRect">
            <a:avLst>
              <a:gd name="adj" fmla="val 8594"/>
            </a:avLst>
          </a:prstGeom>
          <a:solidFill>
            <a:srgbClr val="FFFFFF">
              <a:shade val="85000"/>
            </a:srgbClr>
          </a:solidFill>
          <a:ln>
            <a:noFill/>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763270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5"/>
                                        </p:tgtEl>
                                        <p:attrNameLst>
                                          <p:attrName>style.opacity</p:attrName>
                                        </p:attrNameLst>
                                      </p:cBhvr>
                                      <p:to>
                                        <p:strVal val="0.5"/>
                                      </p:to>
                                    </p:set>
                                    <p:animEffect filter="image" prLst="opacity: 0.5">
                                      <p:cBhvr rctx="IE">
                                        <p:cTn id="11" dur="indefinite"/>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6"/>
                                        </p:tgtEl>
                                        <p:attrNameLst>
                                          <p:attrName>style.opacity</p:attrName>
                                        </p:attrNameLst>
                                      </p:cBhvr>
                                      <p:to>
                                        <p:strVal val="0.5"/>
                                      </p:to>
                                    </p:set>
                                    <p:animEffect filter="image" prLst="opacity: 0.5">
                                      <p:cBhvr rctx="IE">
                                        <p:cTn id="18" dur="indefinite"/>
                                        <p:tgtEl>
                                          <p:spTgt spid="6"/>
                                        </p:tgtEl>
                                      </p:cBhvr>
                                    </p:animEffec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Real UNOS runs</a:t>
            </a:r>
            <a:br>
              <a:rPr lang="en-US" dirty="0" smtClean="0"/>
            </a:br>
            <a:r>
              <a:rPr lang="en-US" sz="1800" i="1" dirty="0" smtClean="0"/>
              <a:t>Weighted fairness, varying failure rates</a:t>
            </a:r>
            <a:endParaRPr lang="en-US" i="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2791664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os_pareto_nofai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6540500" cy="5359400"/>
          </a:xfrm>
          <a:prstGeom prst="roundRect">
            <a:avLst>
              <a:gd name="adj" fmla="val 8594"/>
            </a:avLst>
          </a:prstGeom>
          <a:solidFill>
            <a:srgbClr val="FFFFFF">
              <a:shade val="85000"/>
            </a:srgbClr>
          </a:solidFill>
          <a:ln>
            <a:noFill/>
          </a:ln>
          <a:effectLst/>
        </p:spPr>
      </p:pic>
      <p:pic>
        <p:nvPicPr>
          <p:cNvPr id="5" name="Picture 4" descr="unos_pareto_consta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749300"/>
            <a:ext cx="6654800" cy="5359400"/>
          </a:xfrm>
          <a:prstGeom prst="roundRect">
            <a:avLst>
              <a:gd name="adj" fmla="val 8594"/>
            </a:avLst>
          </a:prstGeom>
          <a:solidFill>
            <a:srgbClr val="FFFFFF">
              <a:shade val="85000"/>
            </a:srgbClr>
          </a:solidFill>
          <a:ln>
            <a:noFill/>
          </a:ln>
          <a:effectLst/>
        </p:spPr>
      </p:pic>
      <p:pic>
        <p:nvPicPr>
          <p:cNvPr id="6" name="Picture 5" descr="unos_pareto_bimoda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193800"/>
            <a:ext cx="6515100" cy="5359400"/>
          </a:xfrm>
          <a:prstGeom prst="roundRect">
            <a:avLst>
              <a:gd name="adj" fmla="val 8594"/>
            </a:avLst>
          </a:prstGeom>
          <a:solidFill>
            <a:srgbClr val="FFFFFF">
              <a:shade val="85000"/>
            </a:srgbClr>
          </a:solidFill>
          <a:ln>
            <a:noFill/>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4047809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4"/>
                                        </p:tgtEl>
                                        <p:attrNameLst>
                                          <p:attrName>style.opacity</p:attrName>
                                        </p:attrNameLst>
                                      </p:cBhvr>
                                      <p:to>
                                        <p:strVal val="0.5"/>
                                      </p:to>
                                    </p:set>
                                    <p:animEffect filter="image" prLst="opacity: 0.5">
                                      <p:cBhvr rctx="IE">
                                        <p:cTn id="11" dur="indefinite"/>
                                        <p:tgtEl>
                                          <p:spTgt spid="4"/>
                                        </p:tgtEl>
                                      </p:cBhvr>
                                    </p:animEffec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5"/>
                                        </p:tgtEl>
                                        <p:attrNameLst>
                                          <p:attrName>style.opacity</p:attrName>
                                        </p:attrNameLst>
                                      </p:cBhvr>
                                      <p:to>
                                        <p:strVal val="0.5"/>
                                      </p:to>
                                    </p:set>
                                    <p:animEffect filter="image" prLst="opacity: 0.5">
                                      <p:cBhvr rctx="IE">
                                        <p:cTn id="18" dur="indefinite"/>
                                        <p:tgtEl>
                                          <p:spTgt spid="5"/>
                                        </p:tgtEl>
                                      </p:cBhvr>
                                    </p:animEffec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Contradictory goals</a:t>
            </a:r>
            <a:endParaRPr lang="en-US" dirty="0"/>
          </a:p>
        </p:txBody>
      </p:sp>
      <p:sp>
        <p:nvSpPr>
          <p:cNvPr id="3" name="Content Placeholder 2"/>
          <p:cNvSpPr>
            <a:spLocks noGrp="1"/>
          </p:cNvSpPr>
          <p:nvPr>
            <p:ph idx="1"/>
          </p:nvPr>
        </p:nvSpPr>
        <p:spPr/>
        <p:txBody>
          <a:bodyPr>
            <a:normAutofit/>
          </a:bodyPr>
          <a:lstStyle/>
          <a:p>
            <a:r>
              <a:rPr lang="en-US" dirty="0" smtClean="0"/>
              <a:t>Earlier, we saw </a:t>
            </a:r>
            <a:r>
              <a:rPr lang="en-US" b="1" dirty="0" smtClean="0"/>
              <a:t>failure-aware </a:t>
            </a:r>
            <a:r>
              <a:rPr lang="en-US" dirty="0" smtClean="0"/>
              <a:t>matching results in tremendous gains in #expected transplants </a:t>
            </a:r>
          </a:p>
          <a:p>
            <a:r>
              <a:rPr lang="en-US" dirty="0" smtClean="0"/>
              <a:t>Gain comes at a price – may further marginalize hard-to-match patients because:</a:t>
            </a:r>
          </a:p>
          <a:p>
            <a:pPr lvl="1"/>
            <a:r>
              <a:rPr lang="en-US" dirty="0" smtClean="0"/>
              <a:t>Highly-sensitized patients tend to be matched in chains</a:t>
            </a:r>
          </a:p>
          <a:p>
            <a:pPr lvl="1"/>
            <a:r>
              <a:rPr lang="en-US" dirty="0" smtClean="0"/>
              <a:t>Highly-sensitized patients may have higher failure rates (in APD data, not in UNOS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228140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7237"/>
            <a:ext cx="8229600" cy="792163"/>
          </a:xfrm>
        </p:spPr>
        <p:txBody>
          <a:bodyPr>
            <a:normAutofit fontScale="62500" lnSpcReduction="20000"/>
          </a:bodyPr>
          <a:lstStyle/>
          <a:p>
            <a:pPr marL="0" indent="0">
              <a:buNone/>
            </a:pPr>
            <a:r>
              <a:rPr lang="en-US" dirty="0" smtClean="0"/>
              <a:t>Real UNOS runs, weighted fairness, constant probability of failure (x-axis), increase in expected transplants over deterministic matching (y-axis)</a:t>
            </a:r>
            <a:endParaRPr lang="en-US" dirty="0"/>
          </a:p>
        </p:txBody>
      </p:sp>
      <p:pic>
        <p:nvPicPr>
          <p:cNvPr id="5" name="Picture 4" descr="unos_constant_individu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
            <a:ext cx="6731000" cy="5346700"/>
          </a:xfrm>
          <a:prstGeom prst="roundRect">
            <a:avLst>
              <a:gd name="adj" fmla="val 8594"/>
            </a:avLst>
          </a:prstGeom>
          <a:solidFill>
            <a:srgbClr val="FFFFFF">
              <a:shade val="85000"/>
            </a:srgbClr>
          </a:solidFill>
          <a:ln>
            <a:noFill/>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8966055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0"/>
            <a:ext cx="8229600" cy="1143000"/>
          </a:xfrm>
        </p:spPr>
        <p:txBody>
          <a:bodyPr>
            <a:normAutofit fontScale="85000" lnSpcReduction="20000"/>
          </a:bodyPr>
          <a:lstStyle/>
          <a:p>
            <a:pPr marL="0" indent="0">
              <a:buNone/>
            </a:pPr>
            <a:r>
              <a:rPr lang="en-US" dirty="0" smtClean="0"/>
              <a:t>Generated UNOS runs, weighted fairness, constant probability of failure (x-axis), increase in expected transplants over deterministic matching (y-axis)</a:t>
            </a:r>
            <a:endParaRPr lang="en-US" dirty="0"/>
          </a:p>
        </p:txBody>
      </p:sp>
      <p:pic>
        <p:nvPicPr>
          <p:cNvPr id="5" name="Picture 4" descr="unos_constant_generated_v5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295400"/>
            <a:ext cx="4338464" cy="3454400"/>
          </a:xfrm>
          <a:prstGeom prst="roundRect">
            <a:avLst>
              <a:gd name="adj" fmla="val 8594"/>
            </a:avLst>
          </a:prstGeom>
          <a:solidFill>
            <a:srgbClr val="FFFFFF">
              <a:shade val="85000"/>
            </a:srgbClr>
          </a:solidFill>
          <a:ln>
            <a:noFill/>
          </a:ln>
          <a:effectLst/>
        </p:spPr>
      </p:pic>
      <p:pic>
        <p:nvPicPr>
          <p:cNvPr id="6" name="Picture 5" descr="unos_constant_generated_v25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1295400"/>
            <a:ext cx="4343400" cy="3458331"/>
          </a:xfrm>
          <a:prstGeom prst="roundRect">
            <a:avLst>
              <a:gd name="adj" fmla="val 8594"/>
            </a:avLst>
          </a:prstGeom>
          <a:solidFill>
            <a:srgbClr val="FFFFFF">
              <a:shade val="85000"/>
            </a:srgbClr>
          </a:solidFill>
          <a:ln>
            <a:noFill/>
          </a:ln>
          <a:effectLst/>
        </p:spPr>
      </p:pic>
      <p:sp>
        <p:nvSpPr>
          <p:cNvPr id="7" name="Title 1"/>
          <p:cNvSpPr>
            <a:spLocks noGrp="1"/>
          </p:cNvSpPr>
          <p:nvPr>
            <p:ph type="title"/>
          </p:nvPr>
        </p:nvSpPr>
        <p:spPr>
          <a:xfrm>
            <a:off x="457200" y="76200"/>
            <a:ext cx="8229600" cy="1143000"/>
          </a:xfrm>
        </p:spPr>
        <p:txBody>
          <a:bodyPr>
            <a:normAutofit/>
          </a:bodyPr>
          <a:lstStyle/>
          <a:p>
            <a:r>
              <a:rPr lang="en-US" dirty="0" smtClean="0"/>
              <a:t>UNOS distributional generator</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565807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3" descr="C:\Users\Spook\AppData\Local\Microsoft\Windows\Temporary Internet Files\Content.IE5\UPY6UNEP\MC9004326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585" y="1455807"/>
            <a:ext cx="927333" cy="927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4" descr="C:\Users\Spook\AppData\Local\Microsoft\Windows\Temporary Internet Files\Content.IE5\PWXEIAO0\MC9004348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722" y="1283472"/>
            <a:ext cx="1092852" cy="1222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5" descr="C:\Users\Spook\AppData\Local\Microsoft\Windows\Temporary Internet Files\Content.IE5\UPY6UNEP\MC90043488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522" y="4227558"/>
            <a:ext cx="1229458" cy="1229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6" descr="C:\Users\Spook\AppData\Local\Microsoft\Windows\Temporary Internet Files\Content.IE5\LYL31RR7\MC90043487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0116" y="4145584"/>
            <a:ext cx="1229458" cy="122945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2970327" y="2383140"/>
            <a:ext cx="2709789" cy="18444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a:off x="2929340" y="2383140"/>
            <a:ext cx="2750776" cy="188540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3263864" y="4842288"/>
            <a:ext cx="245113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4350905" y="4637429"/>
            <a:ext cx="225429" cy="409871"/>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4268931" y="4637429"/>
            <a:ext cx="225429" cy="409871"/>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210147" y="1932205"/>
            <a:ext cx="250485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a:off x="4321793" y="1727346"/>
            <a:ext cx="225429" cy="409871"/>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4239819" y="1727346"/>
            <a:ext cx="225429" cy="409871"/>
          </a:xfrm>
          <a:prstGeom prst="line">
            <a:avLst/>
          </a:prstGeom>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1602034" y="2506101"/>
            <a:ext cx="397319" cy="1639483"/>
          </a:xfrm>
          <a:prstGeom prst="rect">
            <a:avLst/>
          </a:prstGeom>
          <a:noFill/>
        </p:spPr>
        <p:txBody>
          <a:bodyPr vert="vert270" wrap="square" rtlCol="0">
            <a:spAutoFit/>
          </a:bodyPr>
          <a:lstStyle/>
          <a:p>
            <a:pPr algn="ctr"/>
            <a:r>
              <a:rPr lang="en-US" sz="3600" dirty="0" smtClean="0"/>
              <a:t>Donors</a:t>
            </a:r>
            <a:endParaRPr lang="en-US" sz="3600" dirty="0"/>
          </a:p>
        </p:txBody>
      </p:sp>
      <p:sp>
        <p:nvSpPr>
          <p:cNvPr id="17" name="TextBox 16"/>
          <p:cNvSpPr txBox="1"/>
          <p:nvPr/>
        </p:nvSpPr>
        <p:spPr>
          <a:xfrm>
            <a:off x="6690954" y="2506101"/>
            <a:ext cx="397319" cy="1639483"/>
          </a:xfrm>
          <a:prstGeom prst="rect">
            <a:avLst/>
          </a:prstGeom>
          <a:noFill/>
        </p:spPr>
        <p:txBody>
          <a:bodyPr vert="vert270" wrap="square" rtlCol="0">
            <a:spAutoFit/>
          </a:bodyPr>
          <a:lstStyle/>
          <a:p>
            <a:pPr algn="ctr"/>
            <a:r>
              <a:rPr lang="en-US" sz="3600" dirty="0" smtClean="0"/>
              <a:t>Patients</a:t>
            </a:r>
            <a:endParaRPr lang="en-US" sz="3600" dirty="0"/>
          </a:p>
        </p:txBody>
      </p:sp>
      <p:sp>
        <p:nvSpPr>
          <p:cNvPr id="18" name="TextBox 17"/>
          <p:cNvSpPr txBox="1"/>
          <p:nvPr/>
        </p:nvSpPr>
        <p:spPr>
          <a:xfrm>
            <a:off x="1957826" y="840175"/>
            <a:ext cx="1312850" cy="369332"/>
          </a:xfrm>
          <a:prstGeom prst="rect">
            <a:avLst/>
          </a:prstGeom>
          <a:noFill/>
        </p:spPr>
        <p:txBody>
          <a:bodyPr wrap="square" rtlCol="0">
            <a:spAutoFit/>
          </a:bodyPr>
          <a:lstStyle/>
          <a:p>
            <a:pPr algn="ctr"/>
            <a:r>
              <a:rPr lang="en-US" dirty="0" smtClean="0"/>
              <a:t>Wife</a:t>
            </a:r>
            <a:endParaRPr lang="en-US" dirty="0"/>
          </a:p>
        </p:txBody>
      </p:sp>
      <p:sp>
        <p:nvSpPr>
          <p:cNvPr id="19" name="TextBox 18"/>
          <p:cNvSpPr txBox="1"/>
          <p:nvPr/>
        </p:nvSpPr>
        <p:spPr>
          <a:xfrm>
            <a:off x="5553563" y="838200"/>
            <a:ext cx="1619169" cy="369332"/>
          </a:xfrm>
          <a:prstGeom prst="rect">
            <a:avLst/>
          </a:prstGeom>
          <a:noFill/>
        </p:spPr>
        <p:txBody>
          <a:bodyPr wrap="square" rtlCol="0">
            <a:spAutoFit/>
          </a:bodyPr>
          <a:lstStyle/>
          <a:p>
            <a:pPr algn="ctr"/>
            <a:r>
              <a:rPr lang="en-US" dirty="0" smtClean="0"/>
              <a:t>Husband</a:t>
            </a:r>
            <a:endParaRPr lang="en-US" dirty="0"/>
          </a:p>
        </p:txBody>
      </p:sp>
      <p:sp>
        <p:nvSpPr>
          <p:cNvPr id="20" name="TextBox 19"/>
          <p:cNvSpPr txBox="1"/>
          <p:nvPr/>
        </p:nvSpPr>
        <p:spPr>
          <a:xfrm>
            <a:off x="1957826" y="5643829"/>
            <a:ext cx="1312850" cy="369332"/>
          </a:xfrm>
          <a:prstGeom prst="rect">
            <a:avLst/>
          </a:prstGeom>
          <a:noFill/>
        </p:spPr>
        <p:txBody>
          <a:bodyPr wrap="square" rtlCol="0">
            <a:spAutoFit/>
          </a:bodyPr>
          <a:lstStyle/>
          <a:p>
            <a:pPr algn="ctr"/>
            <a:r>
              <a:rPr lang="en-US" dirty="0" smtClean="0"/>
              <a:t>Friend</a:t>
            </a:r>
            <a:endParaRPr lang="en-US" dirty="0"/>
          </a:p>
        </p:txBody>
      </p:sp>
      <p:sp>
        <p:nvSpPr>
          <p:cNvPr id="21" name="TextBox 20"/>
          <p:cNvSpPr txBox="1"/>
          <p:nvPr/>
        </p:nvSpPr>
        <p:spPr>
          <a:xfrm>
            <a:off x="5485260" y="5644513"/>
            <a:ext cx="1619169" cy="369332"/>
          </a:xfrm>
          <a:prstGeom prst="rect">
            <a:avLst/>
          </a:prstGeom>
          <a:noFill/>
        </p:spPr>
        <p:txBody>
          <a:bodyPr wrap="square" rtlCol="0">
            <a:spAutoFit/>
          </a:bodyPr>
          <a:lstStyle/>
          <a:p>
            <a:pPr algn="ctr"/>
            <a:r>
              <a:rPr lang="en-US" dirty="0" smtClean="0"/>
              <a:t>Friend	</a:t>
            </a:r>
            <a:endParaRPr lang="en-US" dirty="0"/>
          </a:p>
        </p:txBody>
      </p:sp>
      <p:sp>
        <p:nvSpPr>
          <p:cNvPr id="2" name="TextBox 1"/>
          <p:cNvSpPr txBox="1"/>
          <p:nvPr/>
        </p:nvSpPr>
        <p:spPr>
          <a:xfrm>
            <a:off x="1600200" y="6248400"/>
            <a:ext cx="5943600" cy="369332"/>
          </a:xfrm>
          <a:prstGeom prst="rect">
            <a:avLst/>
          </a:prstGeom>
          <a:noFill/>
        </p:spPr>
        <p:txBody>
          <a:bodyPr wrap="square" rtlCol="0">
            <a:spAutoFit/>
          </a:bodyPr>
          <a:lstStyle/>
          <a:p>
            <a:pPr algn="ctr"/>
            <a:r>
              <a:rPr lang="en-US" i="1" dirty="0" smtClean="0"/>
              <a:t>(2- and 3-cycles, all surgeries performed simultaneously)</a:t>
            </a:r>
            <a:endParaRPr lang="en-US"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08700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os_bimodal_generated_apd_v25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152400"/>
            <a:ext cx="3474720" cy="2868347"/>
          </a:xfrm>
          <a:prstGeom prst="roundRect">
            <a:avLst>
              <a:gd name="adj" fmla="val 8594"/>
            </a:avLst>
          </a:prstGeom>
          <a:solidFill>
            <a:srgbClr val="FFFFFF">
              <a:shade val="85000"/>
            </a:srgbClr>
          </a:solidFill>
          <a:ln>
            <a:noFill/>
          </a:ln>
          <a:effectLst/>
        </p:spPr>
      </p:pic>
      <p:pic>
        <p:nvPicPr>
          <p:cNvPr id="5" name="Picture 4" descr="unos_bimodal_generated_unos_v250.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80" y="152400"/>
            <a:ext cx="3474720" cy="2818607"/>
          </a:xfrm>
          <a:prstGeom prst="roundRect">
            <a:avLst>
              <a:gd name="adj" fmla="val 8594"/>
            </a:avLst>
          </a:prstGeom>
          <a:solidFill>
            <a:srgbClr val="FFFFFF">
              <a:shade val="85000"/>
            </a:srgbClr>
          </a:solidFill>
          <a:ln>
            <a:noFill/>
          </a:ln>
          <a:effectLst/>
        </p:spPr>
      </p:pic>
      <p:pic>
        <p:nvPicPr>
          <p:cNvPr id="6" name="Picture 5" descr="unos_bimodal_individual_apd.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80" y="3124200"/>
            <a:ext cx="3474720" cy="2844800"/>
          </a:xfrm>
          <a:prstGeom prst="roundRect">
            <a:avLst>
              <a:gd name="adj" fmla="val 8594"/>
            </a:avLst>
          </a:prstGeom>
          <a:solidFill>
            <a:srgbClr val="FFFFFF">
              <a:shade val="85000"/>
            </a:srgbClr>
          </a:solidFill>
          <a:ln>
            <a:noFill/>
          </a:ln>
          <a:effectLst/>
        </p:spPr>
      </p:pic>
      <p:pic>
        <p:nvPicPr>
          <p:cNvPr id="7" name="Picture 6" descr="unos_bimodal_individual_uno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2080" y="3124200"/>
            <a:ext cx="3474720" cy="2844800"/>
          </a:xfrm>
          <a:prstGeom prst="roundRect">
            <a:avLst>
              <a:gd name="adj" fmla="val 8594"/>
            </a:avLst>
          </a:prstGeom>
          <a:solidFill>
            <a:srgbClr val="FFFFFF">
              <a:shade val="85000"/>
            </a:srgbClr>
          </a:solidFill>
          <a:ln>
            <a:noFill/>
          </a:ln>
          <a:effectLst/>
        </p:spPr>
      </p:pic>
      <p:sp>
        <p:nvSpPr>
          <p:cNvPr id="8" name="TextBox 7"/>
          <p:cNvSpPr txBox="1"/>
          <p:nvPr/>
        </p:nvSpPr>
        <p:spPr>
          <a:xfrm>
            <a:off x="228600" y="1524000"/>
            <a:ext cx="553998" cy="2807732"/>
          </a:xfrm>
          <a:prstGeom prst="rect">
            <a:avLst/>
          </a:prstGeom>
          <a:noFill/>
        </p:spPr>
        <p:txBody>
          <a:bodyPr vert="vert270" wrap="square" rtlCol="0">
            <a:spAutoFit/>
          </a:bodyPr>
          <a:lstStyle/>
          <a:p>
            <a:pPr algn="ctr"/>
            <a:r>
              <a:rPr lang="en-US" sz="2400" dirty="0" smtClean="0"/>
              <a:t>APD failure rate</a:t>
            </a:r>
            <a:endParaRPr lang="en-US" sz="2400" dirty="0"/>
          </a:p>
        </p:txBody>
      </p:sp>
      <p:sp>
        <p:nvSpPr>
          <p:cNvPr id="9" name="TextBox 8"/>
          <p:cNvSpPr txBox="1"/>
          <p:nvPr/>
        </p:nvSpPr>
        <p:spPr>
          <a:xfrm>
            <a:off x="4648200" y="1524000"/>
            <a:ext cx="553998" cy="2807732"/>
          </a:xfrm>
          <a:prstGeom prst="rect">
            <a:avLst/>
          </a:prstGeom>
          <a:noFill/>
        </p:spPr>
        <p:txBody>
          <a:bodyPr vert="vert270" wrap="square" rtlCol="0">
            <a:spAutoFit/>
          </a:bodyPr>
          <a:lstStyle/>
          <a:p>
            <a:pPr algn="ctr"/>
            <a:r>
              <a:rPr lang="en-US" sz="2400" dirty="0" smtClean="0"/>
              <a:t>UNOS failure rate</a:t>
            </a:r>
            <a:endParaRPr lang="en-US" sz="2400" dirty="0"/>
          </a:p>
        </p:txBody>
      </p:sp>
      <p:sp>
        <p:nvSpPr>
          <p:cNvPr id="10" name="Content Placeholder 2"/>
          <p:cNvSpPr>
            <a:spLocks noGrp="1"/>
          </p:cNvSpPr>
          <p:nvPr>
            <p:ph idx="1"/>
          </p:nvPr>
        </p:nvSpPr>
        <p:spPr>
          <a:xfrm>
            <a:off x="457200" y="6019800"/>
            <a:ext cx="8229600" cy="792163"/>
          </a:xfrm>
        </p:spPr>
        <p:txBody>
          <a:bodyPr>
            <a:normAutofit fontScale="55000" lnSpcReduction="20000"/>
          </a:bodyPr>
          <a:lstStyle/>
          <a:p>
            <a:pPr marL="0" indent="0">
              <a:buNone/>
            </a:pPr>
            <a:r>
              <a:rPr lang="en-US" dirty="0" smtClean="0"/>
              <a:t>Generated (top row) and real (bottom row) UNOS runs, weighted fairness (x-axis), bimodal failure probability (APD failures in left column, UNOS failures in right column), increase in expected transplants over deterministic matching (y-axis)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415001865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Fairness vs. efficiency can be balanced in theory and in practice </a:t>
            </a:r>
            <a:r>
              <a:rPr lang="en-US" i="1" dirty="0" smtClean="0"/>
              <a:t>in a static model </a:t>
            </a:r>
            <a:r>
              <a:rPr lang="en-US" dirty="0" smtClean="0"/>
              <a:t>…</a:t>
            </a:r>
          </a:p>
          <a:p>
            <a:pPr marL="0" indent="0">
              <a:buNone/>
            </a:pPr>
            <a:endParaRPr lang="en-US" dirty="0"/>
          </a:p>
          <a:p>
            <a:pPr marL="0" indent="0">
              <a:buNone/>
            </a:pPr>
            <a:endParaRPr lang="en-US" dirty="0" smtClean="0"/>
          </a:p>
          <a:p>
            <a:pPr marL="0" indent="0" algn="r">
              <a:buNone/>
            </a:pPr>
            <a:r>
              <a:rPr lang="en-US" dirty="0" smtClean="0"/>
              <a:t>… But how should we match </a:t>
            </a:r>
            <a:r>
              <a:rPr lang="en-US" i="1" dirty="0" smtClean="0"/>
              <a:t>over time</a:t>
            </a:r>
            <a:r>
              <a:rPr lang="en-US" dirty="0" smtClean="0"/>
              <a:t>?</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359974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Dimension #3: Dynamism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8889233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kidney exchange</a:t>
            </a:r>
            <a:endParaRPr lang="en-US" dirty="0"/>
          </a:p>
        </p:txBody>
      </p:sp>
      <p:sp>
        <p:nvSpPr>
          <p:cNvPr id="3" name="Content Placeholder 2"/>
          <p:cNvSpPr>
            <a:spLocks noGrp="1"/>
          </p:cNvSpPr>
          <p:nvPr>
            <p:ph idx="1"/>
          </p:nvPr>
        </p:nvSpPr>
        <p:spPr>
          <a:xfrm>
            <a:off x="457200" y="1600201"/>
            <a:ext cx="8229600" cy="1828800"/>
          </a:xfrm>
        </p:spPr>
        <p:txBody>
          <a:bodyPr/>
          <a:lstStyle/>
          <a:p>
            <a:r>
              <a:rPr lang="en-US" dirty="0" smtClean="0"/>
              <a:t>Kidney exchange is a naturally dynamic event</a:t>
            </a:r>
          </a:p>
          <a:p>
            <a:r>
              <a:rPr lang="en-US" dirty="0" smtClean="0"/>
              <a:t>Can be described by the evolution of its graph:</a:t>
            </a:r>
          </a:p>
          <a:p>
            <a:pPr lvl="1"/>
            <a:r>
              <a:rPr lang="en-US" dirty="0" smtClean="0"/>
              <a:t>Additions, removals of edges and vertices</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15021108"/>
              </p:ext>
            </p:extLst>
          </p:nvPr>
        </p:nvGraphicFramePr>
        <p:xfrm>
          <a:off x="190500" y="3581400"/>
          <a:ext cx="8763001" cy="2557780"/>
        </p:xfrm>
        <a:graphic>
          <a:graphicData uri="http://schemas.openxmlformats.org/drawingml/2006/table">
            <a:tbl>
              <a:tblPr firstRow="1" bandRow="1">
                <a:tableStyleId>{793D81CF-94F2-401A-BA57-92F5A7B2D0C5}</a:tableStyleId>
              </a:tblPr>
              <a:tblGrid>
                <a:gridCol w="3218411"/>
                <a:gridCol w="3487189"/>
                <a:gridCol w="2057401"/>
              </a:tblGrid>
              <a:tr h="190500">
                <a:tc>
                  <a:txBody>
                    <a:bodyPr/>
                    <a:lstStyle/>
                    <a:p>
                      <a:pPr algn="ctr" fontAlgn="b"/>
                      <a:r>
                        <a:rPr lang="en-US" sz="1800" u="none" strike="noStrike" dirty="0">
                          <a:effectLst/>
                        </a:rPr>
                        <a:t>Vertex </a:t>
                      </a:r>
                      <a:r>
                        <a:rPr lang="en-US" sz="1800" u="none" strike="noStrike" dirty="0" smtClean="0">
                          <a:effectLst/>
                        </a:rPr>
                        <a:t>Removal</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smtClean="0">
                          <a:effectLst/>
                        </a:rPr>
                        <a:t>Edge Removal</a:t>
                      </a:r>
                      <a:endParaRPr lang="en-US" sz="1800" b="0" i="0" u="none" strike="noStrike" dirty="0">
                        <a:solidFill>
                          <a:srgbClr val="000000"/>
                        </a:solidFill>
                        <a:effectLst/>
                        <a:latin typeface="Calibri"/>
                      </a:endParaRPr>
                    </a:p>
                  </a:txBody>
                  <a:tcPr marL="12700" marR="12700" marT="12700" marB="0" anchor="b"/>
                </a:tc>
                <a:tc>
                  <a:txBody>
                    <a:bodyPr/>
                    <a:lstStyle/>
                    <a:p>
                      <a:pPr algn="ctr" fontAlgn="b"/>
                      <a:r>
                        <a:rPr lang="en-US" sz="1800" u="none" strike="noStrike" dirty="0">
                          <a:effectLst/>
                        </a:rPr>
                        <a:t>Vertex/Edge </a:t>
                      </a:r>
                      <a:r>
                        <a:rPr lang="en-US" sz="1800" u="none" strike="noStrike" dirty="0" smtClean="0">
                          <a:effectLst/>
                        </a:rPr>
                        <a:t>Add</a:t>
                      </a:r>
                      <a:endParaRPr lang="en-US" sz="1800" b="0" i="0" u="none" strike="noStrike" dirty="0">
                        <a:solidFill>
                          <a:srgbClr val="000000"/>
                        </a:solidFill>
                        <a:effectLst/>
                        <a:latin typeface="Calibri"/>
                      </a:endParaRPr>
                    </a:p>
                  </a:txBody>
                  <a:tcPr marL="12700" marR="12700" marT="12700" marB="0" anchor="b"/>
                </a:tc>
              </a:tr>
              <a:tr h="190500">
                <a:tc>
                  <a:txBody>
                    <a:bodyPr/>
                    <a:lstStyle/>
                    <a:p>
                      <a:pPr algn="l" fontAlgn="b"/>
                      <a:r>
                        <a:rPr lang="en-US" sz="1800" u="none" strike="noStrike" dirty="0" smtClean="0">
                          <a:effectLst/>
                        </a:rPr>
                        <a:t>Transplant</a:t>
                      </a:r>
                      <a:r>
                        <a:rPr lang="en-US" sz="1800" u="none" strike="noStrike" dirty="0">
                          <a:effectLst/>
                        </a:rPr>
                        <a:t>, this exchange               </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Matched</a:t>
                      </a:r>
                      <a:r>
                        <a:rPr lang="en-US" sz="1800" u="none" strike="noStrike" dirty="0">
                          <a:effectLst/>
                        </a:rPr>
                        <a:t>, positive </a:t>
                      </a:r>
                      <a:r>
                        <a:rPr lang="en-US" sz="1800" u="none" strike="noStrike" dirty="0" err="1" smtClean="0">
                          <a:effectLst/>
                        </a:rPr>
                        <a:t>crossmatch</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Normal </a:t>
                      </a:r>
                      <a:r>
                        <a:rPr lang="en-US" sz="1800" u="none" strike="noStrike" dirty="0">
                          <a:effectLst/>
                        </a:rPr>
                        <a:t>entrance</a:t>
                      </a:r>
                      <a:endParaRPr lang="en-US" sz="1800" b="0" i="0" u="none" strike="noStrike" dirty="0">
                        <a:solidFill>
                          <a:srgbClr val="000000"/>
                        </a:solidFill>
                        <a:effectLst/>
                        <a:latin typeface="Calibri"/>
                      </a:endParaRPr>
                    </a:p>
                  </a:txBody>
                  <a:tcPr marL="12700" marR="12700" marT="12700" marB="0" anchor="b"/>
                </a:tc>
              </a:tr>
              <a:tr h="190500">
                <a:tc>
                  <a:txBody>
                    <a:bodyPr/>
                    <a:lstStyle/>
                    <a:p>
                      <a:pPr algn="l" fontAlgn="b"/>
                      <a:r>
                        <a:rPr lang="en-US" sz="1800" u="none" strike="noStrike" dirty="0" smtClean="0">
                          <a:effectLst/>
                        </a:rPr>
                        <a:t>Transplant</a:t>
                      </a:r>
                      <a:r>
                        <a:rPr lang="en-US" sz="1800" u="none" strike="noStrike" dirty="0">
                          <a:effectLst/>
                        </a:rPr>
                        <a:t>, deceased donor waitlist     </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Matched</a:t>
                      </a:r>
                      <a:r>
                        <a:rPr lang="en-US" sz="1800" u="none" strike="noStrike" dirty="0">
                          <a:effectLst/>
                        </a:rPr>
                        <a:t>, candidate refuses donor  </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r h="190500">
                <a:tc>
                  <a:txBody>
                    <a:bodyPr/>
                    <a:lstStyle/>
                    <a:p>
                      <a:pPr algn="l" fontAlgn="b"/>
                      <a:r>
                        <a:rPr lang="en-US" sz="1800" u="none" strike="noStrike" dirty="0" smtClean="0">
                          <a:effectLst/>
                        </a:rPr>
                        <a:t>Transplant</a:t>
                      </a:r>
                      <a:r>
                        <a:rPr lang="en-US" sz="1800" u="none" strike="noStrike" dirty="0">
                          <a:effectLst/>
                        </a:rPr>
                        <a:t>, other exchange ("sniped") </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Matched</a:t>
                      </a:r>
                      <a:r>
                        <a:rPr lang="en-US" sz="1800" u="none" strike="noStrike" dirty="0">
                          <a:effectLst/>
                        </a:rPr>
                        <a:t>, donor refuses </a:t>
                      </a:r>
                      <a:r>
                        <a:rPr lang="en-US" sz="1800" u="none" strike="noStrike" dirty="0" smtClean="0">
                          <a:effectLst/>
                        </a:rPr>
                        <a:t>candidate</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r h="190500">
                <a:tc>
                  <a:txBody>
                    <a:bodyPr/>
                    <a:lstStyle/>
                    <a:p>
                      <a:pPr algn="l" fontAlgn="b"/>
                      <a:r>
                        <a:rPr lang="en-US" sz="1800" u="none" strike="noStrike" dirty="0" smtClean="0">
                          <a:effectLst/>
                        </a:rPr>
                        <a:t>Death </a:t>
                      </a:r>
                      <a:r>
                        <a:rPr lang="en-US" sz="1800" u="none" strike="noStrike" dirty="0">
                          <a:effectLst/>
                        </a:rPr>
                        <a:t>or illness                        </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smtClean="0">
                          <a:effectLst/>
                        </a:rPr>
                        <a:t>Pregnancy</a:t>
                      </a:r>
                      <a:r>
                        <a:rPr lang="en-US" sz="1800" u="none" strike="noStrike" dirty="0">
                          <a:effectLst/>
                        </a:rPr>
                        <a:t>, sickness changes HLA </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r h="190500">
                <a:tc>
                  <a:txBody>
                    <a:bodyPr/>
                    <a:lstStyle/>
                    <a:p>
                      <a:pPr algn="l" fontAlgn="b"/>
                      <a:r>
                        <a:rPr lang="en-US" sz="1800" u="none" strike="noStrike" dirty="0" smtClean="0">
                          <a:effectLst/>
                        </a:rPr>
                        <a:t>Altruist </a:t>
                      </a:r>
                      <a:r>
                        <a:rPr lang="en-US" sz="1800" u="none" strike="noStrike" dirty="0">
                          <a:effectLst/>
                        </a:rPr>
                        <a:t>runs out of patience           </a:t>
                      </a:r>
                      <a:endParaRPr lang="en-US"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12700" marR="12700" marT="12700" marB="0" anchor="b"/>
                </a:tc>
                <a:tc>
                  <a:txBody>
                    <a:bodyPr/>
                    <a:lstStyle/>
                    <a:p>
                      <a:pPr algn="l" fontAlgn="b"/>
                      <a:endParaRPr lang="en-US" sz="1800" b="0" i="0" u="none" strike="noStrike">
                        <a:solidFill>
                          <a:srgbClr val="000000"/>
                        </a:solidFill>
                        <a:effectLst/>
                        <a:latin typeface="Calibri"/>
                      </a:endParaRPr>
                    </a:p>
                  </a:txBody>
                  <a:tcPr marL="12700" marR="12700" marT="12700" marB="0" anchor="b"/>
                </a:tc>
              </a:tr>
              <a:tr h="190500">
                <a:tc>
                  <a:txBody>
                    <a:bodyPr/>
                    <a:lstStyle/>
                    <a:p>
                      <a:pPr algn="l" fontAlgn="b"/>
                      <a:r>
                        <a:rPr lang="es-ES_tradnl" sz="1800" u="none" strike="noStrike" dirty="0" smtClean="0">
                          <a:effectLst/>
                        </a:rPr>
                        <a:t>Bridge </a:t>
                      </a:r>
                      <a:r>
                        <a:rPr lang="es-ES_tradnl" sz="1800" u="none" strike="noStrike" dirty="0" err="1">
                          <a:effectLst/>
                        </a:rPr>
                        <a:t>donor</a:t>
                      </a:r>
                      <a:r>
                        <a:rPr lang="es-ES_tradnl" sz="1800" u="none" strike="noStrike" dirty="0">
                          <a:effectLst/>
                        </a:rPr>
                        <a:t> </a:t>
                      </a:r>
                      <a:r>
                        <a:rPr lang="es-ES_tradnl" sz="1800" u="none" strike="noStrike" dirty="0" err="1">
                          <a:effectLst/>
                        </a:rPr>
                        <a:t>reneges</a:t>
                      </a:r>
                      <a:r>
                        <a:rPr lang="es-ES_tradnl" sz="1800" u="none" strike="noStrike" dirty="0">
                          <a:effectLst/>
                        </a:rPr>
                        <a:t>                    </a:t>
                      </a:r>
                      <a:endParaRPr lang="es-ES_tradnl" sz="1800" b="0" i="0" u="none" strike="noStrike" dirty="0">
                        <a:solidFill>
                          <a:srgbClr val="000000"/>
                        </a:solidFill>
                        <a:effectLst/>
                        <a:latin typeface="Calibri"/>
                      </a:endParaRPr>
                    </a:p>
                  </a:txBody>
                  <a:tcPr marL="12700" marR="12700" marT="12700" marB="0" anchor="b"/>
                </a:tc>
                <a:tc>
                  <a:txBody>
                    <a:bodyPr/>
                    <a:lstStyle/>
                    <a:p>
                      <a:pPr algn="l" fontAlgn="b"/>
                      <a:r>
                        <a:rPr lang="en-US" sz="1800" u="none" strike="noStrike">
                          <a:effectLst/>
                        </a:rPr>
                        <a:t> </a:t>
                      </a:r>
                      <a:endParaRPr lang="en-US" sz="1800" b="0" i="0" u="none" strike="noStrike">
                        <a:solidFill>
                          <a:srgbClr val="000000"/>
                        </a:solidFill>
                        <a:effectLst/>
                        <a:latin typeface="Calibri"/>
                      </a:endParaRPr>
                    </a:p>
                  </a:txBody>
                  <a:tcPr marL="12700" marR="12700" marT="12700" marB="0" anchor="b"/>
                </a:tc>
                <a:tc>
                  <a:txBody>
                    <a:bodyPr/>
                    <a:lstStyle/>
                    <a:p>
                      <a:pPr algn="l" fontAlgn="b"/>
                      <a:endParaRPr lang="en-US" sz="1800" b="0" i="0" u="none" strike="noStrike" dirty="0">
                        <a:solidFill>
                          <a:srgbClr val="000000"/>
                        </a:solidFill>
                        <a:effectLst/>
                        <a:latin typeface="Calibri"/>
                      </a:endParaRPr>
                    </a:p>
                  </a:txBody>
                  <a:tcPr marL="12700" marR="12700" marT="12700" marB="0" anchor="b"/>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762540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21" name="Title 1"/>
          <p:cNvSpPr>
            <a:spLocks noGrp="1"/>
          </p:cNvSpPr>
          <p:nvPr>
            <p:ph type="title"/>
          </p:nvPr>
        </p:nvSpPr>
        <p:spPr>
          <a:xfrm>
            <a:off x="457200" y="274638"/>
            <a:ext cx="8229600" cy="1143000"/>
          </a:xfrm>
        </p:spPr>
        <p:txBody>
          <a:bodyPr/>
          <a:lstStyle/>
          <a:p>
            <a:r>
              <a:rPr lang="en-US" dirty="0" smtClean="0"/>
              <a:t>Our dynamic model</a:t>
            </a:r>
            <a:endParaRPr lang="en-US" dirty="0"/>
          </a:p>
        </p:txBody>
      </p:sp>
      <p:sp>
        <p:nvSpPr>
          <p:cNvPr id="22" name="Rectangle 21"/>
          <p:cNvSpPr/>
          <p:nvPr/>
        </p:nvSpPr>
        <p:spPr>
          <a:xfrm>
            <a:off x="-152400" y="1524000"/>
            <a:ext cx="9448800" cy="2667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Rectangle 22"/>
          <p:cNvSpPr/>
          <p:nvPr/>
        </p:nvSpPr>
        <p:spPr>
          <a:xfrm>
            <a:off x="-152400" y="4191000"/>
            <a:ext cx="9448800" cy="914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ctangle 23"/>
          <p:cNvSpPr/>
          <p:nvPr/>
        </p:nvSpPr>
        <p:spPr>
          <a:xfrm>
            <a:off x="-152400" y="5105400"/>
            <a:ext cx="94488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5" name="Picture 24" descr="evolu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00200"/>
            <a:ext cx="9167558" cy="4343400"/>
          </a:xfrm>
          <a:prstGeom prst="rect">
            <a:avLst/>
          </a:prstGeom>
        </p:spPr>
      </p:pic>
      <p:sp>
        <p:nvSpPr>
          <p:cNvPr id="26" name="Rectangle 25"/>
          <p:cNvSpPr/>
          <p:nvPr/>
        </p:nvSpPr>
        <p:spPr>
          <a:xfrm>
            <a:off x="-1447800" y="228600"/>
            <a:ext cx="12192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Exits</a:t>
            </a:r>
            <a:endParaRPr lang="en-US" sz="1400" dirty="0"/>
          </a:p>
        </p:txBody>
      </p:sp>
      <p:sp>
        <p:nvSpPr>
          <p:cNvPr id="27" name="Rectangle 26"/>
          <p:cNvSpPr/>
          <p:nvPr/>
        </p:nvSpPr>
        <p:spPr>
          <a:xfrm>
            <a:off x="-1447800" y="533400"/>
            <a:ext cx="12192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Stays</a:t>
            </a:r>
            <a:endParaRPr lang="en-US" sz="1400" dirty="0"/>
          </a:p>
        </p:txBody>
      </p:sp>
      <p:sp>
        <p:nvSpPr>
          <p:cNvPr id="28" name="Rectangle 27"/>
          <p:cNvSpPr/>
          <p:nvPr/>
        </p:nvSpPr>
        <p:spPr>
          <a:xfrm>
            <a:off x="-1447800" y="838200"/>
            <a:ext cx="12192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Enters</a:t>
            </a:r>
            <a:endParaRPr lang="en-US" sz="1400" dirty="0"/>
          </a:p>
        </p:txBody>
      </p:sp>
    </p:spTree>
    <p:extLst>
      <p:ext uri="{BB962C8B-B14F-4D97-AF65-F5344CB8AC3E}">
        <p14:creationId xmlns:p14="http://schemas.microsoft.com/office/powerpoint/2010/main" val="18088573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matching via potentials</a:t>
            </a:r>
            <a:endParaRPr lang="en-US" dirty="0"/>
          </a:p>
        </p:txBody>
      </p:sp>
      <p:sp>
        <p:nvSpPr>
          <p:cNvPr id="3" name="Content Placeholder 2"/>
          <p:cNvSpPr>
            <a:spLocks noGrp="1"/>
          </p:cNvSpPr>
          <p:nvPr>
            <p:ph idx="1"/>
          </p:nvPr>
        </p:nvSpPr>
        <p:spPr/>
        <p:txBody>
          <a:bodyPr>
            <a:normAutofit lnSpcReduction="10000"/>
          </a:bodyPr>
          <a:lstStyle/>
          <a:p>
            <a:r>
              <a:rPr lang="en-US" dirty="0" smtClean="0"/>
              <a:t>Full optimization problem is </a:t>
            </a:r>
            <a:r>
              <a:rPr lang="en-US" i="1" dirty="0" smtClean="0"/>
              <a:t>very</a:t>
            </a:r>
            <a:r>
              <a:rPr lang="en-US" dirty="0" smtClean="0"/>
              <a:t> difficult</a:t>
            </a:r>
          </a:p>
          <a:p>
            <a:pPr lvl="1"/>
            <a:r>
              <a:rPr lang="en-US" dirty="0" smtClean="0"/>
              <a:t>Realistic theory is too complex</a:t>
            </a:r>
          </a:p>
          <a:p>
            <a:pPr lvl="1"/>
            <a:r>
              <a:rPr lang="en-US" dirty="0" smtClean="0"/>
              <a:t>Trajectory-based methods do not scale</a:t>
            </a:r>
          </a:p>
          <a:p>
            <a:r>
              <a:rPr lang="en-US" dirty="0" smtClean="0"/>
              <a:t>Approximation idea: </a:t>
            </a:r>
          </a:p>
          <a:p>
            <a:pPr lvl="1"/>
            <a:r>
              <a:rPr lang="en-US" dirty="0" smtClean="0"/>
              <a:t>Associate with each “element type” its </a:t>
            </a:r>
            <a:r>
              <a:rPr lang="en-US" i="1" dirty="0" smtClean="0"/>
              <a:t>potential</a:t>
            </a:r>
            <a:r>
              <a:rPr lang="en-US" dirty="0" smtClean="0"/>
              <a:t> to help objective in the future</a:t>
            </a:r>
          </a:p>
          <a:p>
            <a:pPr lvl="1"/>
            <a:r>
              <a:rPr lang="en-US" dirty="0" smtClean="0"/>
              <a:t>(Must learn these potentials)</a:t>
            </a:r>
          </a:p>
          <a:p>
            <a:pPr lvl="1"/>
            <a:r>
              <a:rPr lang="en-US" dirty="0" smtClean="0"/>
              <a:t>Combine potentials with edge weights, perform myopic maximum utility matching</a:t>
            </a:r>
          </a:p>
          <a:p>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3436317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potential?</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set of features </a:t>
            </a:r>
            <a:r>
              <a:rPr lang="en-US" i="1" dirty="0" err="1" smtClean="0"/>
              <a:t>Θ</a:t>
            </a:r>
            <a:r>
              <a:rPr lang="en-US" dirty="0" smtClean="0"/>
              <a:t> representing structural elements (e.g., vertex, edge, </a:t>
            </a:r>
            <a:r>
              <a:rPr lang="en-US" dirty="0" err="1" smtClean="0"/>
              <a:t>subgraph</a:t>
            </a:r>
            <a:r>
              <a:rPr lang="en-US" dirty="0" smtClean="0"/>
              <a:t> type) of a problem:</a:t>
            </a:r>
          </a:p>
          <a:p>
            <a:pPr lvl="1"/>
            <a:r>
              <a:rPr lang="en-US" dirty="0" smtClean="0"/>
              <a:t>The potential </a:t>
            </a:r>
            <a:r>
              <a:rPr lang="en-US" i="1" dirty="0" err="1" smtClean="0"/>
              <a:t>P</a:t>
            </a:r>
            <a:r>
              <a:rPr lang="en-US" i="1" baseline="-25000" dirty="0" err="1" smtClean="0"/>
              <a:t>θ</a:t>
            </a:r>
            <a:r>
              <a:rPr lang="en-US" dirty="0" smtClean="0"/>
              <a:t> for a type </a:t>
            </a:r>
            <a:r>
              <a:rPr lang="en-US" i="1" dirty="0" err="1" smtClean="0"/>
              <a:t>θ</a:t>
            </a:r>
            <a:r>
              <a:rPr lang="en-US" dirty="0" smtClean="0"/>
              <a:t> quantifies the </a:t>
            </a:r>
            <a:r>
              <a:rPr lang="en-US" i="1" dirty="0" smtClean="0"/>
              <a:t>future usefulness</a:t>
            </a:r>
            <a:r>
              <a:rPr lang="en-US" dirty="0" smtClean="0"/>
              <a:t> of that element</a:t>
            </a:r>
          </a:p>
          <a:p>
            <a:endParaRPr lang="en-US" dirty="0"/>
          </a:p>
          <a:p>
            <a:r>
              <a:rPr lang="en-US" dirty="0" smtClean="0"/>
              <a:t>E.g., let </a:t>
            </a:r>
            <a:r>
              <a:rPr lang="en-US" i="1" dirty="0" err="1" smtClean="0"/>
              <a:t>Θ</a:t>
            </a:r>
            <a:r>
              <a:rPr lang="en-US" dirty="0" smtClean="0"/>
              <a:t> = {O-O, O-A, …, AB-AB, </a:t>
            </a:r>
            <a:r>
              <a:rPr lang="en-US" dirty="0">
                <a:latin typeface="Wingdings"/>
                <a:ea typeface="Wingdings"/>
                <a:cs typeface="Wingdings"/>
                <a:sym typeface="Wingdings"/>
              </a:rPr>
              <a:t></a:t>
            </a:r>
            <a:r>
              <a:rPr lang="en-US" dirty="0" smtClean="0"/>
              <a:t>-O</a:t>
            </a:r>
            <a:r>
              <a:rPr lang="en-US" dirty="0" smtClean="0">
                <a:sym typeface="Wingdings"/>
              </a:rPr>
              <a:t>, …, </a:t>
            </a:r>
            <a:r>
              <a:rPr lang="en-US" dirty="0">
                <a:latin typeface="Wingdings"/>
                <a:ea typeface="Wingdings"/>
                <a:cs typeface="Wingdings"/>
                <a:sym typeface="Wingdings"/>
              </a:rPr>
              <a:t></a:t>
            </a:r>
            <a:r>
              <a:rPr lang="en-US" dirty="0" smtClean="0"/>
              <a:t>-</a:t>
            </a:r>
            <a:r>
              <a:rPr lang="en-US" dirty="0" smtClean="0">
                <a:sym typeface="Wingdings"/>
              </a:rPr>
              <a:t>AB</a:t>
            </a:r>
            <a:r>
              <a:rPr lang="en-US" dirty="0" smtClean="0"/>
              <a:t>}</a:t>
            </a:r>
          </a:p>
          <a:p>
            <a:pPr lvl="1"/>
            <a:r>
              <a:rPr lang="en-US" dirty="0" smtClean="0"/>
              <a:t>16 patient-donor types, 4 altruist types</a:t>
            </a:r>
          </a:p>
          <a:p>
            <a:pPr lvl="1"/>
            <a:r>
              <a:rPr lang="en-US" dirty="0" smtClean="0"/>
              <a:t>O-donors better than A-donors, so: </a:t>
            </a:r>
            <a:r>
              <a:rPr lang="en-US" i="1" dirty="0" smtClean="0"/>
              <a:t>P</a:t>
            </a:r>
            <a:r>
              <a:rPr lang="en-US" i="1" baseline="-25000" dirty="0" smtClean="0">
                <a:latin typeface="Wingdings"/>
                <a:ea typeface="Wingdings"/>
                <a:cs typeface="Wingdings"/>
                <a:sym typeface="Wingdings"/>
              </a:rPr>
              <a:t></a:t>
            </a:r>
            <a:r>
              <a:rPr lang="en-US" i="1" baseline="-25000" dirty="0"/>
              <a:t>-</a:t>
            </a:r>
            <a:r>
              <a:rPr lang="en-US" i="1" baseline="-25000" dirty="0" smtClean="0"/>
              <a:t>O</a:t>
            </a:r>
            <a:r>
              <a:rPr lang="en-US" baseline="-25000" dirty="0" smtClean="0">
                <a:ea typeface="Wingdings"/>
                <a:cs typeface="Wingdings"/>
                <a:sym typeface="Wingdings"/>
              </a:rPr>
              <a:t> </a:t>
            </a:r>
            <a:r>
              <a:rPr lang="en-US" dirty="0" smtClean="0"/>
              <a:t>&gt; </a:t>
            </a:r>
            <a:r>
              <a:rPr lang="en-US" i="1" dirty="0" smtClean="0"/>
              <a:t>P</a:t>
            </a:r>
            <a:r>
              <a:rPr lang="en-US" sz="2400" i="1" baseline="-25000" dirty="0">
                <a:latin typeface="Wingdings"/>
                <a:ea typeface="Wingdings"/>
                <a:cs typeface="Wingdings"/>
                <a:sym typeface="Wingdings"/>
              </a:rPr>
              <a:t></a:t>
            </a:r>
            <a:r>
              <a:rPr lang="en-US" sz="2400" i="1" baseline="-25000" dirty="0"/>
              <a:t>-</a:t>
            </a:r>
            <a:r>
              <a:rPr lang="en-US" sz="2600" i="1" baseline="-25000" dirty="0" smtClean="0"/>
              <a:t>A</a:t>
            </a:r>
            <a:endParaRPr lang="en-US" i="1" baseline="-25000"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3340263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potentials to inform myopia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Using heavy one-time computation to learn potential of each type </a:t>
            </a:r>
            <a:r>
              <a:rPr lang="en-US" i="1" dirty="0" err="1" smtClean="0"/>
              <a:t>θ</a:t>
            </a:r>
            <a:endParaRPr lang="en-US" i="1" dirty="0" smtClean="0"/>
          </a:p>
          <a:p>
            <a:r>
              <a:rPr lang="en-US" dirty="0" smtClean="0"/>
              <a:t>Adjust solver to take them into account at runtime</a:t>
            </a:r>
          </a:p>
          <a:p>
            <a:endParaRPr lang="en-US" dirty="0"/>
          </a:p>
          <a:p>
            <a:pPr marL="342900" lvl="1" indent="-342900">
              <a:buFont typeface="Arial" pitchFamily="34" charset="0"/>
              <a:buChar char="•"/>
            </a:pPr>
            <a:r>
              <a:rPr lang="en-US" sz="3200" dirty="0" smtClean="0"/>
              <a:t>E.g., </a:t>
            </a:r>
            <a:r>
              <a:rPr lang="en-US" sz="3200" i="1" dirty="0" smtClean="0"/>
              <a:t>P</a:t>
            </a:r>
            <a:r>
              <a:rPr lang="en-US" sz="3200" i="1" baseline="-25000" dirty="0" smtClean="0">
                <a:latin typeface="Wingdings"/>
                <a:ea typeface="Wingdings"/>
                <a:cs typeface="Wingdings"/>
                <a:sym typeface="Wingdings"/>
              </a:rPr>
              <a:t></a:t>
            </a:r>
            <a:r>
              <a:rPr lang="en-US" sz="3200" i="1" baseline="-25000" dirty="0" smtClean="0">
                <a:ea typeface="Wingdings"/>
                <a:cs typeface="Wingdings"/>
                <a:sym typeface="Wingdings"/>
              </a:rPr>
              <a:t>-</a:t>
            </a:r>
            <a:r>
              <a:rPr lang="en-US" sz="3200" i="1" baseline="-25000" dirty="0" smtClean="0"/>
              <a:t>O</a:t>
            </a:r>
            <a:r>
              <a:rPr lang="en-US" sz="3200" baseline="-25000" dirty="0" smtClean="0">
                <a:ea typeface="Wingdings"/>
                <a:cs typeface="Wingdings"/>
                <a:sym typeface="Wingdings"/>
              </a:rPr>
              <a:t> </a:t>
            </a:r>
            <a:r>
              <a:rPr lang="en-US" sz="3200" dirty="0" smtClean="0"/>
              <a:t>= 2.1 and </a:t>
            </a:r>
            <a:r>
              <a:rPr lang="en-US" sz="3200" i="1" dirty="0" smtClean="0"/>
              <a:t>P</a:t>
            </a:r>
            <a:r>
              <a:rPr lang="en-US" i="1" baseline="-25000" dirty="0" smtClean="0"/>
              <a:t>O-AB</a:t>
            </a:r>
            <a:r>
              <a:rPr lang="en-US" dirty="0" smtClean="0"/>
              <a:t> </a:t>
            </a:r>
            <a:r>
              <a:rPr lang="en-US" sz="3200" dirty="0" smtClean="0"/>
              <a:t>= 0.1</a:t>
            </a:r>
          </a:p>
          <a:p>
            <a:pPr lvl="1"/>
            <a:r>
              <a:rPr lang="en-US" sz="3200" dirty="0" smtClean="0"/>
              <a:t>Edges between O-altruist and O-AB pair has weight: 1 – 0.5(2.1+0.1) = -0.1</a:t>
            </a:r>
          </a:p>
          <a:p>
            <a:pPr lvl="1"/>
            <a:r>
              <a:rPr lang="en-US" sz="3200" dirty="0" smtClean="0"/>
              <a:t>Chain must be long enough to offset negative weight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667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Potentials: simple example</a:t>
            </a:r>
            <a:endParaRPr lang="en-US" dirty="0"/>
          </a:p>
        </p:txBody>
      </p:sp>
      <p:sp>
        <p:nvSpPr>
          <p:cNvPr id="3" name="Content Placeholder 2"/>
          <p:cNvSpPr>
            <a:spLocks noGrp="1"/>
          </p:cNvSpPr>
          <p:nvPr>
            <p:ph idx="1"/>
          </p:nvPr>
        </p:nvSpPr>
        <p:spPr>
          <a:xfrm>
            <a:off x="457200" y="5105400"/>
            <a:ext cx="8229600" cy="1447800"/>
          </a:xfrm>
        </p:spPr>
        <p:txBody>
          <a:bodyPr>
            <a:normAutofit fontScale="92500" lnSpcReduction="10000"/>
          </a:bodyPr>
          <a:lstStyle/>
          <a:p>
            <a:r>
              <a:rPr lang="en-US" dirty="0" smtClean="0"/>
              <a:t>Potentials assigned only on whether or not a vertex is </a:t>
            </a:r>
            <a:r>
              <a:rPr lang="en-US" smtClean="0"/>
              <a:t>an altruist</a:t>
            </a:r>
            <a:endParaRPr lang="en-US" dirty="0" smtClean="0"/>
          </a:p>
          <a:p>
            <a:r>
              <a:rPr lang="en-US" dirty="0" smtClean="0"/>
              <a:t>Two time periods</a:t>
            </a:r>
          </a:p>
          <a:p>
            <a:endParaRPr lang="en-US" dirty="0" smtClean="0"/>
          </a:p>
          <a:p>
            <a:endParaRPr lang="en-US" dirty="0"/>
          </a:p>
        </p:txBody>
      </p:sp>
      <p:pic>
        <p:nvPicPr>
          <p:cNvPr id="4" name="Picture 3" descr="potentia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134" y="1447800"/>
            <a:ext cx="4967732" cy="32258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053592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5029200"/>
            <a:ext cx="3657600" cy="1524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b="1" i="1" dirty="0" smtClean="0"/>
              <a:t>Expressiveness Theory</a:t>
            </a:r>
            <a:endParaRPr lang="en-US" b="1" i="1" dirty="0"/>
          </a:p>
        </p:txBody>
      </p:sp>
      <p:sp>
        <p:nvSpPr>
          <p:cNvPr id="2" name="Title 1"/>
          <p:cNvSpPr>
            <a:spLocks noGrp="1"/>
          </p:cNvSpPr>
          <p:nvPr>
            <p:ph type="title"/>
          </p:nvPr>
        </p:nvSpPr>
        <p:spPr/>
        <p:txBody>
          <a:bodyPr/>
          <a:lstStyle/>
          <a:p>
            <a:r>
              <a:rPr lang="en-US" dirty="0" smtClean="0"/>
              <a:t>Expressiveness tradeoff</a:t>
            </a:r>
            <a:endParaRPr lang="en-US" dirty="0"/>
          </a:p>
        </p:txBody>
      </p:sp>
      <p:sp>
        <p:nvSpPr>
          <p:cNvPr id="3" name="Content Placeholder 2"/>
          <p:cNvSpPr>
            <a:spLocks noGrp="1"/>
          </p:cNvSpPr>
          <p:nvPr>
            <p:ph idx="1"/>
          </p:nvPr>
        </p:nvSpPr>
        <p:spPr>
          <a:xfrm>
            <a:off x="457200" y="1600201"/>
            <a:ext cx="8229600" cy="3429000"/>
          </a:xfrm>
        </p:spPr>
        <p:txBody>
          <a:bodyPr>
            <a:normAutofit/>
          </a:bodyPr>
          <a:lstStyle/>
          <a:p>
            <a:r>
              <a:rPr lang="en-US" sz="2800" dirty="0"/>
              <a:t>In kidney exchange:</a:t>
            </a:r>
          </a:p>
          <a:p>
            <a:pPr lvl="1"/>
            <a:r>
              <a:rPr lang="en-US" sz="2400" dirty="0"/>
              <a:t>20 vertex </a:t>
            </a:r>
            <a:r>
              <a:rPr lang="en-US" sz="2400" dirty="0" smtClean="0"/>
              <a:t>types</a:t>
            </a:r>
          </a:p>
          <a:p>
            <a:pPr lvl="1"/>
            <a:r>
              <a:rPr lang="en-US" sz="2400" dirty="0" smtClean="0"/>
              <a:t>244 </a:t>
            </a:r>
            <a:r>
              <a:rPr lang="en-US" sz="2400" dirty="0"/>
              <a:t>edge types (208 cyclic edges, 36 chain edges)</a:t>
            </a:r>
          </a:p>
          <a:p>
            <a:pPr lvl="1"/>
            <a:r>
              <a:rPr lang="en-US" sz="2400" dirty="0"/>
              <a:t>1000s of 3-cycle types, et </a:t>
            </a:r>
            <a:r>
              <a:rPr lang="en-US" sz="2400" dirty="0" smtClean="0"/>
              <a:t>cetera.</a:t>
            </a:r>
          </a:p>
          <a:p>
            <a:r>
              <a:rPr lang="en-US" sz="2800" dirty="0" smtClean="0"/>
              <a:t>Allowing </a:t>
            </a:r>
            <a:r>
              <a:rPr lang="en-US" sz="2800" dirty="0"/>
              <a:t>larger structural elements:</a:t>
            </a:r>
          </a:p>
          <a:p>
            <a:pPr lvl="1"/>
            <a:r>
              <a:rPr lang="en-US" sz="2400" dirty="0"/>
              <a:t>increases expressive power of potentials</a:t>
            </a:r>
          </a:p>
          <a:p>
            <a:pPr lvl="1"/>
            <a:r>
              <a:rPr lang="en-US" sz="2400" dirty="0"/>
              <a:t>increases size of hypothesis space to </a:t>
            </a:r>
            <a:r>
              <a:rPr lang="en-US" sz="2400" dirty="0" smtClean="0"/>
              <a:t>explore</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Rounded Rectangle 4"/>
          <p:cNvSpPr/>
          <p:nvPr/>
        </p:nvSpPr>
        <p:spPr>
          <a:xfrm>
            <a:off x="4114800" y="5562600"/>
            <a:ext cx="4800600" cy="838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Is it that bad in practice?</a:t>
            </a:r>
            <a:endParaRPr lang="en-US" sz="3200" dirty="0"/>
          </a:p>
        </p:txBody>
      </p:sp>
      <p:sp>
        <p:nvSpPr>
          <p:cNvPr id="6" name="TextBox 5"/>
          <p:cNvSpPr txBox="1"/>
          <p:nvPr/>
        </p:nvSpPr>
        <p:spPr>
          <a:xfrm>
            <a:off x="304800" y="5486400"/>
            <a:ext cx="3657600" cy="923330"/>
          </a:xfrm>
          <a:prstGeom prst="rect">
            <a:avLst/>
          </a:prstGeom>
          <a:noFill/>
        </p:spPr>
        <p:txBody>
          <a:bodyPr wrap="square" rtlCol="0">
            <a:spAutoFit/>
          </a:bodyPr>
          <a:lstStyle/>
          <a:p>
            <a:r>
              <a:rPr lang="en-US" dirty="0" smtClean="0"/>
              <a:t>Vertex vs. Edge: lose at least 1/3</a:t>
            </a:r>
          </a:p>
          <a:p>
            <a:r>
              <a:rPr lang="en-US" dirty="0" smtClean="0"/>
              <a:t>Edge vs. Cycle: lose at least ½</a:t>
            </a:r>
          </a:p>
          <a:p>
            <a:r>
              <a:rPr lang="en-US" dirty="0" smtClean="0"/>
              <a:t>Cycle vs. Graph: lose at least (L-1)/L</a:t>
            </a:r>
            <a:endParaRPr lang="en-US" dirty="0"/>
          </a:p>
        </p:txBody>
      </p:sp>
    </p:spTree>
    <p:extLst>
      <p:ext uri="{BB962C8B-B14F-4D97-AF65-F5344CB8AC3E}">
        <p14:creationId xmlns:p14="http://schemas.microsoft.com/office/powerpoint/2010/main" val="2889169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Non-directed donors &amp; chains</a:t>
            </a:r>
            <a:endParaRPr lang="en-US" dirty="0"/>
          </a:p>
        </p:txBody>
      </p:sp>
      <p:sp>
        <p:nvSpPr>
          <p:cNvPr id="31" name="Content Placeholder 30"/>
          <p:cNvSpPr>
            <a:spLocks noGrp="1"/>
          </p:cNvSpPr>
          <p:nvPr>
            <p:ph idx="1"/>
          </p:nvPr>
        </p:nvSpPr>
        <p:spPr>
          <a:xfrm>
            <a:off x="457200" y="5105400"/>
            <a:ext cx="8229600" cy="1020763"/>
          </a:xfrm>
        </p:spPr>
        <p:txBody>
          <a:bodyPr>
            <a:normAutofit lnSpcReduction="10000"/>
          </a:bodyPr>
          <a:lstStyle/>
          <a:p>
            <a:r>
              <a:rPr lang="en-US" dirty="0" smtClean="0"/>
              <a:t>Not executed simultaneously, so no length cap</a:t>
            </a:r>
            <a:r>
              <a:rPr lang="en-US" dirty="0"/>
              <a:t> </a:t>
            </a:r>
            <a:r>
              <a:rPr lang="en-US" dirty="0" smtClean="0"/>
              <a:t>required based on logistic concerns</a:t>
            </a:r>
          </a:p>
        </p:txBody>
      </p:sp>
      <p:sp>
        <p:nvSpPr>
          <p:cNvPr id="5" name="Oval 4"/>
          <p:cNvSpPr/>
          <p:nvPr/>
        </p:nvSpPr>
        <p:spPr>
          <a:xfrm>
            <a:off x="381000" y="19812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NDD</a:t>
            </a:r>
            <a:endParaRPr lang="en-US" dirty="0"/>
          </a:p>
        </p:txBody>
      </p:sp>
      <p:sp>
        <p:nvSpPr>
          <p:cNvPr id="6" name="Oval 5"/>
          <p:cNvSpPr/>
          <p:nvPr/>
        </p:nvSpPr>
        <p:spPr>
          <a:xfrm>
            <a:off x="2209800" y="3505200"/>
            <a:ext cx="990600" cy="990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P1</a:t>
            </a:r>
            <a:endParaRPr lang="en-US" dirty="0"/>
          </a:p>
        </p:txBody>
      </p:sp>
      <p:sp>
        <p:nvSpPr>
          <p:cNvPr id="7" name="Oval 6"/>
          <p:cNvSpPr/>
          <p:nvPr/>
        </p:nvSpPr>
        <p:spPr>
          <a:xfrm>
            <a:off x="2209800" y="19812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D1</a:t>
            </a:r>
            <a:endParaRPr lang="en-US" dirty="0"/>
          </a:p>
        </p:txBody>
      </p:sp>
      <p:cxnSp>
        <p:nvCxnSpPr>
          <p:cNvPr id="9" name="Straight Connector 8"/>
          <p:cNvCxnSpPr>
            <a:stCxn id="6" idx="0"/>
            <a:endCxn id="7" idx="4"/>
          </p:cNvCxnSpPr>
          <p:nvPr/>
        </p:nvCxnSpPr>
        <p:spPr>
          <a:xfrm flipV="1">
            <a:off x="2705100" y="2971800"/>
            <a:ext cx="0" cy="533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6" idx="1"/>
          </p:cNvCxnSpPr>
          <p:nvPr/>
        </p:nvCxnSpPr>
        <p:spPr>
          <a:xfrm>
            <a:off x="1226530" y="2826730"/>
            <a:ext cx="1128340" cy="823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038600" y="3505200"/>
            <a:ext cx="990600" cy="990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P2</a:t>
            </a:r>
            <a:endParaRPr lang="en-US" dirty="0"/>
          </a:p>
        </p:txBody>
      </p:sp>
      <p:sp>
        <p:nvSpPr>
          <p:cNvPr id="13" name="Oval 12"/>
          <p:cNvSpPr/>
          <p:nvPr/>
        </p:nvSpPr>
        <p:spPr>
          <a:xfrm>
            <a:off x="4038600" y="19812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D2</a:t>
            </a:r>
            <a:endParaRPr lang="en-US" dirty="0"/>
          </a:p>
        </p:txBody>
      </p:sp>
      <p:cxnSp>
        <p:nvCxnSpPr>
          <p:cNvPr id="14" name="Straight Connector 13"/>
          <p:cNvCxnSpPr>
            <a:stCxn id="12" idx="0"/>
            <a:endCxn id="13" idx="4"/>
          </p:cNvCxnSpPr>
          <p:nvPr/>
        </p:nvCxnSpPr>
        <p:spPr>
          <a:xfrm flipV="1">
            <a:off x="4533900" y="2971800"/>
            <a:ext cx="0" cy="5334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5867400" y="3505200"/>
            <a:ext cx="990600" cy="990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P3</a:t>
            </a:r>
            <a:endParaRPr lang="en-US" dirty="0"/>
          </a:p>
        </p:txBody>
      </p:sp>
      <p:sp>
        <p:nvSpPr>
          <p:cNvPr id="17" name="Oval 16"/>
          <p:cNvSpPr/>
          <p:nvPr/>
        </p:nvSpPr>
        <p:spPr>
          <a:xfrm>
            <a:off x="5867400" y="1981200"/>
            <a:ext cx="990600" cy="99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D3</a:t>
            </a:r>
            <a:endParaRPr lang="en-US" dirty="0"/>
          </a:p>
        </p:txBody>
      </p:sp>
      <p:cxnSp>
        <p:nvCxnSpPr>
          <p:cNvPr id="18" name="Straight Connector 17"/>
          <p:cNvCxnSpPr>
            <a:stCxn id="16" idx="0"/>
            <a:endCxn id="17" idx="4"/>
          </p:cNvCxnSpPr>
          <p:nvPr/>
        </p:nvCxnSpPr>
        <p:spPr>
          <a:xfrm flipV="1">
            <a:off x="6362700" y="2971800"/>
            <a:ext cx="0" cy="533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5"/>
            <a:endCxn id="12" idx="1"/>
          </p:cNvCxnSpPr>
          <p:nvPr/>
        </p:nvCxnSpPr>
        <p:spPr>
          <a:xfrm>
            <a:off x="3055330" y="2826730"/>
            <a:ext cx="1128340" cy="823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5"/>
            <a:endCxn id="16" idx="1"/>
          </p:cNvCxnSpPr>
          <p:nvPr/>
        </p:nvCxnSpPr>
        <p:spPr>
          <a:xfrm>
            <a:off x="4884130" y="2826730"/>
            <a:ext cx="1128340" cy="823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7" idx="5"/>
          </p:cNvCxnSpPr>
          <p:nvPr/>
        </p:nvCxnSpPr>
        <p:spPr>
          <a:xfrm>
            <a:off x="6712930" y="2826730"/>
            <a:ext cx="1197210" cy="816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848600" y="2930604"/>
            <a:ext cx="914400" cy="1107996"/>
          </a:xfrm>
          <a:prstGeom prst="rect">
            <a:avLst/>
          </a:prstGeom>
          <a:noFill/>
        </p:spPr>
        <p:txBody>
          <a:bodyPr wrap="square" rtlCol="0">
            <a:spAutoFit/>
          </a:bodyPr>
          <a:lstStyle/>
          <a:p>
            <a:r>
              <a:rPr lang="en-US" sz="6600" dirty="0" smtClean="0"/>
              <a:t>…</a:t>
            </a:r>
            <a:endParaRPr lang="en-US" sz="6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741789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6" grpId="0" animBg="1"/>
      <p:bldP spid="7" grpId="0" animBg="1"/>
      <p:bldP spid="12" grpId="0" animBg="1"/>
      <p:bldP spid="13" grpId="0" animBg="1"/>
      <p:bldP spid="16" grpId="0" animBg="1"/>
      <p:bldP spid="17" grpId="0" animBg="1"/>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Simulation results</a:t>
            </a:r>
            <a:br>
              <a:rPr lang="en-US" dirty="0" smtClean="0"/>
            </a:br>
            <a:r>
              <a:rPr lang="en-US" sz="1800" i="1" dirty="0" smtClean="0"/>
              <a:t>Vertex potentials</a:t>
            </a:r>
            <a:endParaRPr lang="en-US" i="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4938558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338988268"/>
              </p:ext>
            </p:extLst>
          </p:nvPr>
        </p:nvGraphicFramePr>
        <p:xfrm>
          <a:off x="906372" y="462686"/>
          <a:ext cx="7331256" cy="5932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97544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We can learn to maximize a utility function over time (</a:t>
            </a:r>
            <a:r>
              <a:rPr lang="en-US" dirty="0" smtClean="0">
                <a:solidFill>
                  <a:schemeClr val="accent2"/>
                </a:solidFill>
              </a:rPr>
              <a:t>negative theory</a:t>
            </a:r>
            <a:r>
              <a:rPr lang="en-US" dirty="0" smtClean="0"/>
              <a:t>, </a:t>
            </a:r>
            <a:r>
              <a:rPr lang="en-US" dirty="0" smtClean="0">
                <a:solidFill>
                  <a:schemeClr val="accent3"/>
                </a:solidFill>
              </a:rPr>
              <a:t>positive experiments</a:t>
            </a:r>
            <a:r>
              <a:rPr lang="en-US" dirty="0" smtClean="0"/>
              <a:t>) …</a:t>
            </a:r>
          </a:p>
          <a:p>
            <a:pPr marL="0" indent="0">
              <a:buNone/>
            </a:pPr>
            <a:endParaRPr lang="en-US" dirty="0"/>
          </a:p>
          <a:p>
            <a:pPr marL="0" indent="0">
              <a:buNone/>
            </a:pPr>
            <a:endParaRPr lang="en-US" dirty="0" smtClean="0"/>
          </a:p>
          <a:p>
            <a:pPr marL="0" indent="0" algn="r">
              <a:buNone/>
            </a:pPr>
            <a:r>
              <a:rPr lang="en-US" dirty="0" smtClean="0"/>
              <a:t>… But how should we choose an objective?</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524369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err="1" smtClean="0"/>
              <a:t>FutureMatch</a:t>
            </a:r>
            <a:r>
              <a:rPr lang="en-US" dirty="0"/>
              <a:t/>
            </a:r>
            <a:br>
              <a:rPr lang="en-US" dirty="0"/>
            </a:br>
            <a:r>
              <a:rPr lang="en-US" sz="2000" i="1" dirty="0" smtClean="0"/>
              <a:t>A framework for learning to match in dynamic environments</a:t>
            </a:r>
            <a:endParaRPr lang="en-US"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
        <p:nvSpPr>
          <p:cNvPr id="5" name="TextBox 4"/>
          <p:cNvSpPr txBox="1"/>
          <p:nvPr/>
        </p:nvSpPr>
        <p:spPr>
          <a:xfrm>
            <a:off x="876300" y="3886200"/>
            <a:ext cx="6896100" cy="304800"/>
          </a:xfrm>
          <a:prstGeom prst="rect">
            <a:avLst/>
          </a:prstGeom>
          <a:noFill/>
        </p:spPr>
        <p:txBody>
          <a:bodyPr wrap="square" rtlCol="0">
            <a:spAutoFit/>
          </a:bodyPr>
          <a:lstStyle/>
          <a:p>
            <a:pPr algn="r"/>
            <a:r>
              <a:rPr lang="en-US" sz="1400" i="1" dirty="0" smtClean="0"/>
              <a:t>[Dickerson </a:t>
            </a:r>
            <a:r>
              <a:rPr lang="en-US" sz="1400" i="1" dirty="0" err="1" smtClean="0"/>
              <a:t>Sandholm</a:t>
            </a:r>
            <a:r>
              <a:rPr lang="en-US" sz="1400" i="1" dirty="0" smtClean="0"/>
              <a:t> AAAI-2015]</a:t>
            </a:r>
            <a:endParaRPr lang="en-US" sz="1400" i="1" dirty="0"/>
          </a:p>
        </p:txBody>
      </p:sp>
    </p:spTree>
    <p:extLst>
      <p:ext uri="{BB962C8B-B14F-4D97-AF65-F5344CB8AC3E}">
        <p14:creationId xmlns:p14="http://schemas.microsoft.com/office/powerpoint/2010/main" val="256559765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failure and fairness</a:t>
            </a:r>
            <a:endParaRPr lang="en-US" dirty="0"/>
          </a:p>
        </p:txBody>
      </p:sp>
      <p:sp>
        <p:nvSpPr>
          <p:cNvPr id="3" name="Content Placeholder 2"/>
          <p:cNvSpPr>
            <a:spLocks noGrp="1"/>
          </p:cNvSpPr>
          <p:nvPr>
            <p:ph idx="1"/>
          </p:nvPr>
        </p:nvSpPr>
        <p:spPr/>
        <p:txBody>
          <a:bodyPr/>
          <a:lstStyle/>
          <a:p>
            <a:r>
              <a:rPr lang="en-US" dirty="0" smtClean="0"/>
              <a:t>Saw that we can strike a balance realizing gains of both matching methods</a:t>
            </a:r>
          </a:p>
          <a:p>
            <a:r>
              <a:rPr lang="en-US" dirty="0" smtClean="0"/>
              <a:t>Highly dependent on distribution of graphs</a:t>
            </a:r>
          </a:p>
          <a:p>
            <a:r>
              <a:rPr lang="en-US" dirty="0" smtClean="0"/>
              <a:t>Useful empirical visualization tool for policymakers needing to, e.g., define “acceptable” price of fairness</a:t>
            </a:r>
            <a:endParaRPr lang="en-US" dirty="0"/>
          </a:p>
        </p:txBody>
      </p:sp>
      <p:sp>
        <p:nvSpPr>
          <p:cNvPr id="4" name="Rounded Rectangle 3"/>
          <p:cNvSpPr/>
          <p:nvPr/>
        </p:nvSpPr>
        <p:spPr>
          <a:xfrm>
            <a:off x="1143000" y="5181600"/>
            <a:ext cx="7696200" cy="1219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t>What about fairness-aware, failure-aware, </a:t>
            </a:r>
            <a:r>
              <a:rPr lang="en-US" sz="3200" b="1" dirty="0"/>
              <a:t>dynamic</a:t>
            </a:r>
            <a:r>
              <a:rPr lang="en-US" sz="3200" dirty="0"/>
              <a:t> matching?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2571696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2800" dirty="0" err="1" smtClean="0"/>
              <a:t>FutureMatch</a:t>
            </a:r>
            <a:r>
              <a:rPr lang="en-US" sz="2800" dirty="0" smtClean="0"/>
              <a:t>: Learning to match in dynamic environments</a:t>
            </a:r>
            <a:endParaRPr lang="en-US" sz="2800" dirty="0"/>
          </a:p>
        </p:txBody>
      </p:sp>
      <p:pic>
        <p:nvPicPr>
          <p:cNvPr id="4" name="Picture 3" descr="framewo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 y="1371600"/>
            <a:ext cx="8851900" cy="2035147"/>
          </a:xfrm>
          <a:prstGeom prst="rect">
            <a:avLst/>
          </a:prstGeom>
        </p:spPr>
      </p:pic>
      <p:sp>
        <p:nvSpPr>
          <p:cNvPr id="5" name="TextBox 4"/>
          <p:cNvSpPr txBox="1"/>
          <p:nvPr/>
        </p:nvSpPr>
        <p:spPr>
          <a:xfrm>
            <a:off x="304800" y="3962400"/>
            <a:ext cx="8382000" cy="1754327"/>
          </a:xfrm>
          <a:prstGeom prst="rect">
            <a:avLst/>
          </a:prstGeom>
          <a:noFill/>
        </p:spPr>
        <p:txBody>
          <a:bodyPr wrap="square" rtlCol="0">
            <a:spAutoFit/>
          </a:bodyPr>
          <a:lstStyle/>
          <a:p>
            <a:pPr marL="342900" indent="-342900">
              <a:buFont typeface="+mj-lt"/>
              <a:buAutoNum type="arabicPeriod"/>
            </a:pPr>
            <a:r>
              <a:rPr lang="en-US" dirty="0" smtClean="0"/>
              <a:t>Domain expert describes overall goal </a:t>
            </a:r>
          </a:p>
          <a:p>
            <a:pPr marL="342900" indent="-342900">
              <a:buFont typeface="+mj-lt"/>
              <a:buAutoNum type="arabicPeriod"/>
            </a:pPr>
            <a:r>
              <a:rPr lang="en-US" dirty="0" smtClean="0"/>
              <a:t>Take historical data and policy input to learn a weight function </a:t>
            </a:r>
            <a:r>
              <a:rPr lang="en-US" i="1" dirty="0" smtClean="0"/>
              <a:t>w</a:t>
            </a:r>
            <a:r>
              <a:rPr lang="en-US" dirty="0" smtClean="0"/>
              <a:t> for match quality</a:t>
            </a:r>
          </a:p>
          <a:p>
            <a:pPr marL="342900" indent="-342900">
              <a:buFont typeface="+mj-lt"/>
              <a:buAutoNum type="arabicPeriod"/>
            </a:pPr>
            <a:r>
              <a:rPr lang="en-US" dirty="0" smtClean="0"/>
              <a:t>Take historical data and create a graph generator with edge weights set by </a:t>
            </a:r>
            <a:r>
              <a:rPr lang="en-US" i="1" dirty="0" smtClean="0"/>
              <a:t>w</a:t>
            </a:r>
            <a:endParaRPr lang="en-US" dirty="0" smtClean="0"/>
          </a:p>
          <a:p>
            <a:pPr marL="342900" indent="-342900">
              <a:buFont typeface="+mj-lt"/>
              <a:buAutoNum type="arabicPeriod"/>
            </a:pPr>
            <a:r>
              <a:rPr lang="en-US" dirty="0" smtClean="0"/>
              <a:t>Using this generator and a realistic exchange simulator, learn potentials for graph elements as a function of the exchange dynamics</a:t>
            </a:r>
          </a:p>
          <a:p>
            <a:pPr marL="342900" indent="-342900">
              <a:buFont typeface="+mj-lt"/>
              <a:buAutoNum type="arabicPeriod"/>
            </a:pPr>
            <a:endParaRPr lang="en-US" dirty="0"/>
          </a:p>
        </p:txBody>
      </p:sp>
      <p:sp>
        <p:nvSpPr>
          <p:cNvPr id="6" name="TextBox 5"/>
          <p:cNvSpPr txBox="1"/>
          <p:nvPr/>
        </p:nvSpPr>
        <p:spPr>
          <a:xfrm>
            <a:off x="152400" y="3581400"/>
            <a:ext cx="3276600" cy="369332"/>
          </a:xfrm>
          <a:prstGeom prst="rect">
            <a:avLst/>
          </a:prstGeom>
          <a:noFill/>
        </p:spPr>
        <p:txBody>
          <a:bodyPr wrap="square" rtlCol="0">
            <a:spAutoFit/>
          </a:bodyPr>
          <a:lstStyle/>
          <a:p>
            <a:r>
              <a:rPr lang="en-US" b="1" dirty="0" smtClean="0"/>
              <a:t>Offline (run once or periodically)</a:t>
            </a:r>
            <a:endParaRPr lang="en-US" b="1" dirty="0"/>
          </a:p>
        </p:txBody>
      </p:sp>
      <p:sp>
        <p:nvSpPr>
          <p:cNvPr id="7" name="TextBox 6"/>
          <p:cNvSpPr txBox="1"/>
          <p:nvPr/>
        </p:nvSpPr>
        <p:spPr>
          <a:xfrm>
            <a:off x="304800" y="5931932"/>
            <a:ext cx="8382000" cy="646331"/>
          </a:xfrm>
          <a:prstGeom prst="rect">
            <a:avLst/>
          </a:prstGeom>
          <a:noFill/>
        </p:spPr>
        <p:txBody>
          <a:bodyPr wrap="square" rtlCol="0">
            <a:spAutoFit/>
          </a:bodyPr>
          <a:lstStyle/>
          <a:p>
            <a:pPr marL="342900" indent="-342900">
              <a:buFont typeface="+mj-lt"/>
              <a:buAutoNum type="arabicPeriod"/>
            </a:pPr>
            <a:r>
              <a:rPr lang="en-US" dirty="0" smtClean="0"/>
              <a:t>Combine </a:t>
            </a:r>
            <a:r>
              <a:rPr lang="en-US" i="1" dirty="0" smtClean="0"/>
              <a:t>w</a:t>
            </a:r>
            <a:r>
              <a:rPr lang="en-US" dirty="0" smtClean="0"/>
              <a:t> and potentials to form new edge weights on real input graphs</a:t>
            </a:r>
          </a:p>
          <a:p>
            <a:pPr marL="342900" indent="-342900">
              <a:buFont typeface="+mj-lt"/>
              <a:buAutoNum type="arabicPeriod"/>
            </a:pPr>
            <a:r>
              <a:rPr lang="en-US" dirty="0" smtClean="0"/>
              <a:t>Solve maximum weighted matching and return match</a:t>
            </a:r>
            <a:endParaRPr lang="en-US" dirty="0"/>
          </a:p>
        </p:txBody>
      </p:sp>
      <p:sp>
        <p:nvSpPr>
          <p:cNvPr id="8" name="TextBox 7"/>
          <p:cNvSpPr txBox="1"/>
          <p:nvPr/>
        </p:nvSpPr>
        <p:spPr>
          <a:xfrm>
            <a:off x="152400" y="5550932"/>
            <a:ext cx="3276600" cy="369332"/>
          </a:xfrm>
          <a:prstGeom prst="rect">
            <a:avLst/>
          </a:prstGeom>
          <a:noFill/>
        </p:spPr>
        <p:txBody>
          <a:bodyPr wrap="square" rtlCol="0">
            <a:spAutoFit/>
          </a:bodyPr>
          <a:lstStyle/>
          <a:p>
            <a:r>
              <a:rPr lang="en-US" b="1" dirty="0" smtClean="0"/>
              <a:t>Online (run every match)</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4011729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objective: </a:t>
            </a:r>
            <a:r>
              <a:rPr lang="en-US" dirty="0" err="1" smtClean="0"/>
              <a:t>MaxLife</a:t>
            </a:r>
            <a:endParaRPr lang="en-US" dirty="0"/>
          </a:p>
        </p:txBody>
      </p:sp>
      <p:sp>
        <p:nvSpPr>
          <p:cNvPr id="3" name="Content Placeholder 2"/>
          <p:cNvSpPr>
            <a:spLocks noGrp="1"/>
          </p:cNvSpPr>
          <p:nvPr>
            <p:ph idx="1"/>
          </p:nvPr>
        </p:nvSpPr>
        <p:spPr>
          <a:xfrm>
            <a:off x="457200" y="1600201"/>
            <a:ext cx="8229600" cy="1676400"/>
          </a:xfrm>
        </p:spPr>
        <p:txBody>
          <a:bodyPr/>
          <a:lstStyle/>
          <a:p>
            <a:r>
              <a:rPr lang="en-US" dirty="0" smtClean="0"/>
              <a:t>Maximize the aggregate length of time donor organs will last in patients …</a:t>
            </a:r>
          </a:p>
          <a:p>
            <a:pPr lvl="1"/>
            <a:r>
              <a:rPr lang="en-US" dirty="0" smtClean="0"/>
              <a:t>… with fairness “nobs”, failure-awareness,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pic>
        <p:nvPicPr>
          <p:cNvPr id="6" name="Picture 5" descr="km_binary_hla_mismatch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429000"/>
            <a:ext cx="3693928" cy="2762416"/>
          </a:xfrm>
          <a:prstGeom prst="roundRect">
            <a:avLst>
              <a:gd name="adj" fmla="val 8594"/>
            </a:avLst>
          </a:prstGeom>
          <a:solidFill>
            <a:srgbClr val="FFFFFF">
              <a:shade val="85000"/>
            </a:srgbClr>
          </a:solidFill>
          <a:ln>
            <a:noFill/>
          </a:ln>
          <a:effectLst/>
        </p:spPr>
      </p:pic>
      <p:sp>
        <p:nvSpPr>
          <p:cNvPr id="7" name="Rectangle 6"/>
          <p:cNvSpPr/>
          <p:nvPr/>
        </p:nvSpPr>
        <p:spPr>
          <a:xfrm>
            <a:off x="457200" y="3200400"/>
            <a:ext cx="4953000" cy="3046988"/>
          </a:xfrm>
          <a:prstGeom prst="rect">
            <a:avLst/>
          </a:prstGeom>
        </p:spPr>
        <p:txBody>
          <a:bodyPr wrap="square">
            <a:spAutoFit/>
          </a:bodyPr>
          <a:lstStyle/>
          <a:p>
            <a:pPr marL="285750" indent="-285750">
              <a:buFont typeface="Arial"/>
              <a:buChar char="•"/>
            </a:pPr>
            <a:r>
              <a:rPr lang="en-US" sz="3200" dirty="0" smtClean="0"/>
              <a:t>Learn survival rates from all </a:t>
            </a:r>
            <a:r>
              <a:rPr lang="en-US" sz="3200" dirty="0"/>
              <a:t>living donations in US since </a:t>
            </a:r>
            <a:r>
              <a:rPr lang="en-US" sz="3200" dirty="0" smtClean="0"/>
              <a:t>1987</a:t>
            </a:r>
            <a:r>
              <a:rPr lang="en-US" sz="3200" dirty="0"/>
              <a:t> </a:t>
            </a:r>
            <a:r>
              <a:rPr lang="en-US" sz="3200" dirty="0" smtClean="0"/>
              <a:t>(~75k trans.)</a:t>
            </a:r>
          </a:p>
          <a:p>
            <a:pPr marL="285750" indent="-285750">
              <a:buFont typeface="Arial"/>
              <a:buChar char="•"/>
            </a:pPr>
            <a:r>
              <a:rPr lang="en-US" sz="3200" dirty="0" smtClean="0"/>
              <a:t>Translate to edge weight</a:t>
            </a:r>
          </a:p>
          <a:p>
            <a:pPr marL="285750" indent="-285750">
              <a:buFont typeface="Arial"/>
              <a:buChar char="•"/>
            </a:pPr>
            <a:r>
              <a:rPr lang="en-US" sz="3200" dirty="0" smtClean="0"/>
              <a:t>Learn potentials, then combine into new weights</a:t>
            </a:r>
            <a:endParaRPr lang="en-US" sz="3200" dirty="0"/>
          </a:p>
        </p:txBody>
      </p:sp>
    </p:spTree>
    <p:extLst>
      <p:ext uri="{BB962C8B-B14F-4D97-AF65-F5344CB8AC3E}">
        <p14:creationId xmlns:p14="http://schemas.microsoft.com/office/powerpoint/2010/main" val="898611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9254" y="4088900"/>
            <a:ext cx="7162800" cy="53339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en-US" sz="3200" dirty="0"/>
          </a:p>
        </p:txBody>
      </p:sp>
      <p:sp>
        <p:nvSpPr>
          <p:cNvPr id="3" name="Content Placeholder 2"/>
          <p:cNvSpPr>
            <a:spLocks noGrp="1"/>
          </p:cNvSpPr>
          <p:nvPr>
            <p:ph idx="1"/>
          </p:nvPr>
        </p:nvSpPr>
        <p:spPr/>
        <p:txBody>
          <a:bodyPr/>
          <a:lstStyle/>
          <a:p>
            <a:r>
              <a:rPr lang="en-US" dirty="0" smtClean="0"/>
              <a:t>We show it is possible to:</a:t>
            </a:r>
          </a:p>
          <a:p>
            <a:pPr lvl="1"/>
            <a:r>
              <a:rPr lang="en-US" dirty="0" smtClean="0"/>
              <a:t>Increase overall #transplants </a:t>
            </a:r>
            <a:r>
              <a:rPr lang="en-US" b="1" dirty="0" smtClean="0"/>
              <a:t>a lot</a:t>
            </a:r>
            <a:r>
              <a:rPr lang="en-US" dirty="0" smtClean="0"/>
              <a:t> at a (much) smaller decrease in #marginalized transplants</a:t>
            </a:r>
          </a:p>
          <a:p>
            <a:pPr lvl="1"/>
            <a:r>
              <a:rPr lang="en-US" dirty="0" smtClean="0"/>
              <a:t>Increase #marginalized transplants </a:t>
            </a:r>
            <a:r>
              <a:rPr lang="en-US" b="1" dirty="0" smtClean="0"/>
              <a:t>a lot</a:t>
            </a:r>
            <a:r>
              <a:rPr lang="en-US" dirty="0" smtClean="0"/>
              <a:t> at no or very low decrease in overall #transplants</a:t>
            </a:r>
          </a:p>
          <a:p>
            <a:pPr lvl="1"/>
            <a:r>
              <a:rPr lang="en-US" dirty="0" smtClean="0"/>
              <a:t>Increase </a:t>
            </a:r>
            <a:r>
              <a:rPr lang="en-US" b="1" dirty="0" smtClean="0"/>
              <a:t>both</a:t>
            </a:r>
            <a:r>
              <a:rPr lang="en-US" dirty="0" smtClean="0"/>
              <a:t> #transplants and #marginalized</a:t>
            </a:r>
          </a:p>
          <a:p>
            <a:r>
              <a:rPr lang="en-US" dirty="0" smtClean="0"/>
              <a:t>Again, sweet spot depends on distribution:</a:t>
            </a:r>
          </a:p>
          <a:p>
            <a:pPr lvl="1"/>
            <a:r>
              <a:rPr lang="en-US" dirty="0" smtClean="0"/>
              <a:t>Luckily, we can generate – and learn from – realistic families of graphs!</a:t>
            </a:r>
            <a:endParaRPr lang="en-US" dirty="0"/>
          </a:p>
        </p:txBody>
      </p:sp>
      <p:sp>
        <p:nvSpPr>
          <p:cNvPr id="2" name="Title 1"/>
          <p:cNvSpPr>
            <a:spLocks noGrp="1"/>
          </p:cNvSpPr>
          <p:nvPr>
            <p:ph type="title"/>
          </p:nvPr>
        </p:nvSpPr>
        <p:spPr/>
        <p:txBody>
          <a:bodyPr/>
          <a:lstStyle/>
          <a:p>
            <a:r>
              <a:rPr lang="en-US" dirty="0" smtClean="0"/>
              <a:t>The details are in the paper, but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147556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a:t>
            </a:r>
            <a:endParaRPr lang="en-US" dirty="0"/>
          </a:p>
        </p:txBody>
      </p:sp>
      <p:sp>
        <p:nvSpPr>
          <p:cNvPr id="3" name="Content Placeholder 2"/>
          <p:cNvSpPr>
            <a:spLocks noGrp="1"/>
          </p:cNvSpPr>
          <p:nvPr>
            <p:ph idx="1"/>
          </p:nvPr>
        </p:nvSpPr>
        <p:spPr/>
        <p:txBody>
          <a:bodyPr>
            <a:normAutofit lnSpcReduction="10000"/>
          </a:bodyPr>
          <a:lstStyle/>
          <a:p>
            <a:r>
              <a:rPr lang="en-US" dirty="0" smtClean="0"/>
              <a:t>Contradictory wants in kidney exchange!</a:t>
            </a:r>
          </a:p>
          <a:p>
            <a:endParaRPr lang="en-US" dirty="0" smtClean="0"/>
          </a:p>
          <a:p>
            <a:r>
              <a:rPr lang="en-US" dirty="0" smtClean="0"/>
              <a:t>In practice, can (automatically) strike a balance between these wants</a:t>
            </a:r>
            <a:endParaRPr lang="en-US" dirty="0"/>
          </a:p>
          <a:p>
            <a:pPr lvl="1"/>
            <a:r>
              <a:rPr lang="en-US" dirty="0" smtClean="0"/>
              <a:t>Keeps the human in the loop</a:t>
            </a:r>
            <a:endParaRPr lang="en-US" dirty="0"/>
          </a:p>
          <a:p>
            <a:endParaRPr lang="en-US" dirty="0" smtClean="0"/>
          </a:p>
          <a:p>
            <a:r>
              <a:rPr lang="en-US" dirty="0" smtClean="0"/>
              <a:t>Some improvements (e.g., failure-awareness) are</a:t>
            </a:r>
            <a:r>
              <a:rPr lang="en-US" i="1" dirty="0" smtClean="0"/>
              <a:t> unilaterally good</a:t>
            </a:r>
            <a:r>
              <a:rPr lang="en-US" dirty="0" smtClean="0"/>
              <a:t>, given the right balance with other wants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3839690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4953000"/>
            <a:ext cx="6019800" cy="609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Lots left to do!</a:t>
            </a:r>
            <a:endParaRPr lang="en-US" dirty="0"/>
          </a:p>
        </p:txBody>
      </p:sp>
      <p:sp>
        <p:nvSpPr>
          <p:cNvPr id="3" name="Content Placeholder 2"/>
          <p:cNvSpPr>
            <a:spLocks noGrp="1"/>
          </p:cNvSpPr>
          <p:nvPr>
            <p:ph idx="1"/>
          </p:nvPr>
        </p:nvSpPr>
        <p:spPr/>
        <p:txBody>
          <a:bodyPr>
            <a:normAutofit lnSpcReduction="10000"/>
          </a:bodyPr>
          <a:lstStyle/>
          <a:p>
            <a:r>
              <a:rPr lang="en-US" dirty="0" smtClean="0"/>
              <a:t>Fairness:</a:t>
            </a:r>
          </a:p>
          <a:p>
            <a:pPr lvl="1"/>
            <a:r>
              <a:rPr lang="en-US" dirty="0" smtClean="0"/>
              <a:t>Theoretical guarantees in better models</a:t>
            </a:r>
          </a:p>
          <a:p>
            <a:pPr lvl="1"/>
            <a:r>
              <a:rPr lang="en-US" dirty="0" smtClean="0"/>
              <a:t>More general definitions</a:t>
            </a:r>
            <a:endParaRPr lang="en-US" dirty="0"/>
          </a:p>
          <a:p>
            <a:r>
              <a:rPr lang="en-US" dirty="0" smtClean="0"/>
              <a:t>Modeling:</a:t>
            </a:r>
          </a:p>
          <a:p>
            <a:pPr lvl="1"/>
            <a:r>
              <a:rPr lang="en-US" dirty="0" smtClean="0"/>
              <a:t>More accurate models (multiple exchanges, legality, more features on patient/donor)</a:t>
            </a:r>
          </a:p>
          <a:p>
            <a:r>
              <a:rPr lang="en-US" dirty="0" smtClean="0"/>
              <a:t>Dynamics:</a:t>
            </a:r>
          </a:p>
          <a:p>
            <a:pPr lvl="1"/>
            <a:r>
              <a:rPr lang="en-US" dirty="0" smtClean="0"/>
              <a:t>Better optimization methods</a:t>
            </a:r>
            <a:endParaRPr lang="en-US" dirty="0"/>
          </a:p>
          <a:p>
            <a:pPr lvl="1"/>
            <a:r>
              <a:rPr lang="en-US" dirty="0" smtClean="0"/>
              <a:t>Faster “means vs. ends” loop with humans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cxnSp>
        <p:nvCxnSpPr>
          <p:cNvPr id="7" name="Straight Arrow Connector 6"/>
          <p:cNvCxnSpPr/>
          <p:nvPr/>
        </p:nvCxnSpPr>
        <p:spPr>
          <a:xfrm flipH="1">
            <a:off x="5791200" y="4800600"/>
            <a:ext cx="9906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781800" y="4572000"/>
            <a:ext cx="2286000" cy="461665"/>
          </a:xfrm>
          <a:prstGeom prst="rect">
            <a:avLst/>
          </a:prstGeom>
          <a:noFill/>
        </p:spPr>
        <p:txBody>
          <a:bodyPr wrap="square" rtlCol="0">
            <a:spAutoFit/>
          </a:bodyPr>
          <a:lstStyle/>
          <a:p>
            <a:r>
              <a:rPr lang="en-US" sz="1200" dirty="0" smtClean="0"/>
              <a:t>Better </a:t>
            </a:r>
            <a:r>
              <a:rPr lang="en-US" sz="1200" i="1" dirty="0" smtClean="0"/>
              <a:t>static </a:t>
            </a:r>
            <a:r>
              <a:rPr lang="en-US" sz="1200" dirty="0" smtClean="0"/>
              <a:t>optimization methods also help here!</a:t>
            </a:r>
            <a:endParaRPr lang="en-US" sz="1200" dirty="0"/>
          </a:p>
        </p:txBody>
      </p:sp>
    </p:spTree>
    <p:extLst>
      <p:ext uri="{BB962C8B-B14F-4D97-AF65-F5344CB8AC3E}">
        <p14:creationId xmlns:p14="http://schemas.microsoft.com/office/powerpoint/2010/main" val="573816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Fielded exchanges around the world</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lnSpc>
                <a:spcPct val="90000"/>
              </a:lnSpc>
            </a:pPr>
            <a:r>
              <a:rPr lang="en-US" sz="2400" dirty="0"/>
              <a:t>NEPKE (started 2003/2004, now closed)</a:t>
            </a:r>
          </a:p>
          <a:p>
            <a:pPr>
              <a:lnSpc>
                <a:spcPct val="90000"/>
              </a:lnSpc>
            </a:pPr>
            <a:r>
              <a:rPr lang="en-US" sz="2400" dirty="0"/>
              <a:t>United Network for Organ Sharing (UNOS)</a:t>
            </a:r>
          </a:p>
          <a:p>
            <a:pPr lvl="1">
              <a:lnSpc>
                <a:spcPct val="90000"/>
              </a:lnSpc>
            </a:pPr>
            <a:r>
              <a:rPr lang="en-US" sz="2400" dirty="0"/>
              <a:t>US-wide, </a:t>
            </a:r>
            <a:r>
              <a:rPr lang="en-US" sz="2400" dirty="0" smtClean="0"/>
              <a:t>140+ </a:t>
            </a:r>
            <a:r>
              <a:rPr lang="en-US" sz="2400" dirty="0"/>
              <a:t>transplant centers</a:t>
            </a:r>
          </a:p>
          <a:p>
            <a:pPr lvl="1">
              <a:lnSpc>
                <a:spcPct val="90000"/>
              </a:lnSpc>
            </a:pPr>
            <a:r>
              <a:rPr lang="en-US" sz="2400" dirty="0"/>
              <a:t>Went live Oct. 2010, conducts </a:t>
            </a:r>
            <a:r>
              <a:rPr lang="en-US" sz="2400" dirty="0" smtClean="0"/>
              <a:t>biweekly </a:t>
            </a:r>
            <a:r>
              <a:rPr lang="en-US" sz="2400" dirty="0"/>
              <a:t>matches</a:t>
            </a:r>
          </a:p>
          <a:p>
            <a:pPr>
              <a:lnSpc>
                <a:spcPct val="90000"/>
              </a:lnSpc>
            </a:pPr>
            <a:r>
              <a:rPr lang="en-US" sz="2400" dirty="0"/>
              <a:t>Alliance for Paired Donation</a:t>
            </a:r>
          </a:p>
          <a:p>
            <a:pPr>
              <a:lnSpc>
                <a:spcPct val="90000"/>
              </a:lnSpc>
            </a:pPr>
            <a:r>
              <a:rPr lang="en-US" sz="2400" dirty="0"/>
              <a:t>Paired Donation Network (now closed)</a:t>
            </a:r>
          </a:p>
          <a:p>
            <a:pPr>
              <a:lnSpc>
                <a:spcPct val="90000"/>
              </a:lnSpc>
            </a:pPr>
            <a:r>
              <a:rPr lang="en-US" sz="2400" dirty="0"/>
              <a:t>National Kidney Registry (NKR</a:t>
            </a:r>
            <a:r>
              <a:rPr lang="en-US" sz="2400" dirty="0" smtClean="0"/>
              <a:t>)</a:t>
            </a:r>
            <a:endParaRPr lang="en-US" sz="2400" dirty="0"/>
          </a:p>
          <a:p>
            <a:pPr>
              <a:lnSpc>
                <a:spcPct val="90000"/>
              </a:lnSpc>
            </a:pPr>
            <a:r>
              <a:rPr lang="en-US" sz="2400" dirty="0"/>
              <a:t>San Antonio</a:t>
            </a:r>
          </a:p>
          <a:p>
            <a:pPr>
              <a:lnSpc>
                <a:spcPct val="90000"/>
              </a:lnSpc>
            </a:pPr>
            <a:r>
              <a:rPr lang="en-US" sz="2400" dirty="0"/>
              <a:t>Canada</a:t>
            </a:r>
          </a:p>
          <a:p>
            <a:pPr>
              <a:lnSpc>
                <a:spcPct val="90000"/>
              </a:lnSpc>
            </a:pPr>
            <a:r>
              <a:rPr lang="en-US" sz="2400" dirty="0"/>
              <a:t>Netherlands</a:t>
            </a:r>
          </a:p>
          <a:p>
            <a:pPr>
              <a:lnSpc>
                <a:spcPct val="90000"/>
              </a:lnSpc>
            </a:pPr>
            <a:r>
              <a:rPr lang="en-US" sz="2400" dirty="0" smtClean="0"/>
              <a:t>England</a:t>
            </a:r>
          </a:p>
          <a:p>
            <a:pPr>
              <a:lnSpc>
                <a:spcPct val="90000"/>
              </a:lnSpc>
            </a:pPr>
            <a:r>
              <a:rPr lang="en-US" sz="2400" dirty="0" smtClean="0"/>
              <a:t>Portugal (just started!)</a:t>
            </a:r>
            <a:endParaRPr lang="en-US" sz="2400" dirty="0"/>
          </a:p>
          <a:p>
            <a:pPr>
              <a:lnSpc>
                <a:spcPct val="90000"/>
              </a:lnSpc>
            </a:pPr>
            <a:r>
              <a:rPr lang="en-US" sz="2400" dirty="0"/>
              <a:t>Israel (about to start</a:t>
            </a:r>
            <a:r>
              <a:rPr lang="en-US" sz="2400" dirty="0" smtClean="0"/>
              <a:t>)</a:t>
            </a:r>
          </a:p>
          <a:p>
            <a:pPr>
              <a:lnSpc>
                <a:spcPct val="90000"/>
              </a:lnSpc>
            </a:pPr>
            <a:r>
              <a:rPr lang="en-US" sz="2400" dirty="0" smtClean="0"/>
              <a:t>Others …?</a:t>
            </a:r>
            <a:endParaRPr lang="en-US" sz="2400" dirty="0"/>
          </a:p>
        </p:txBody>
      </p:sp>
      <p:sp>
        <p:nvSpPr>
          <p:cNvPr id="6" name="Right Brace 5"/>
          <p:cNvSpPr/>
          <p:nvPr/>
        </p:nvSpPr>
        <p:spPr>
          <a:xfrm>
            <a:off x="6629400" y="1600200"/>
            <a:ext cx="685800" cy="2667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7315200" y="2505670"/>
            <a:ext cx="1905000" cy="923330"/>
          </a:xfrm>
          <a:prstGeom prst="rect">
            <a:avLst/>
          </a:prstGeom>
          <a:noFill/>
        </p:spPr>
        <p:txBody>
          <a:bodyPr wrap="square" rtlCol="0">
            <a:spAutoFit/>
          </a:bodyPr>
          <a:lstStyle/>
          <a:p>
            <a:r>
              <a:rPr lang="en-US" dirty="0" smtClean="0"/>
              <a:t>Around 1000 transplants in US, driven by chains!</a:t>
            </a:r>
          </a:p>
        </p:txBody>
      </p:sp>
      <p:sp>
        <p:nvSpPr>
          <p:cNvPr id="4" name="TextBox 3"/>
          <p:cNvSpPr txBox="1"/>
          <p:nvPr/>
        </p:nvSpPr>
        <p:spPr>
          <a:xfrm>
            <a:off x="5943600" y="6400800"/>
            <a:ext cx="2743200" cy="369332"/>
          </a:xfrm>
          <a:prstGeom prst="rect">
            <a:avLst/>
          </a:prstGeom>
          <a:noFill/>
        </p:spPr>
        <p:txBody>
          <a:bodyPr wrap="square" rtlCol="0">
            <a:spAutoFit/>
          </a:bodyPr>
          <a:lstStyle/>
          <a:p>
            <a:r>
              <a:rPr lang="en-US" i="1" dirty="0" smtClean="0"/>
              <a:t>(Current as of late 2014)</a:t>
            </a:r>
            <a:endParaRPr lang="en-US"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83659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static optimization methods</a:t>
            </a:r>
            <a:endParaRPr lang="en-US" dirty="0"/>
          </a:p>
        </p:txBody>
      </p:sp>
      <p:sp>
        <p:nvSpPr>
          <p:cNvPr id="3" name="Content Placeholder 2"/>
          <p:cNvSpPr>
            <a:spLocks noGrp="1"/>
          </p:cNvSpPr>
          <p:nvPr>
            <p:ph idx="1"/>
          </p:nvPr>
        </p:nvSpPr>
        <p:spPr/>
        <p:txBody>
          <a:bodyPr>
            <a:normAutofit/>
          </a:bodyPr>
          <a:lstStyle/>
          <a:p>
            <a:r>
              <a:rPr lang="en-US" dirty="0" smtClean="0"/>
              <a:t>Recall two main methods for solving big IPs for kidney exchange:</a:t>
            </a:r>
          </a:p>
          <a:p>
            <a:pPr lvl="1"/>
            <a:r>
              <a:rPr lang="en-US" dirty="0" smtClean="0"/>
              <a:t>Branch-and-price = B&amp;B + column generation</a:t>
            </a:r>
          </a:p>
          <a:p>
            <a:pPr lvl="1"/>
            <a:r>
              <a:rPr lang="en-US" dirty="0" smtClean="0"/>
              <a:t>Constraint generation</a:t>
            </a:r>
          </a:p>
          <a:p>
            <a:r>
              <a:rPr lang="en-US" dirty="0" smtClean="0"/>
              <a:t>Many different ways to do these:</a:t>
            </a:r>
          </a:p>
          <a:p>
            <a:pPr lvl="1"/>
            <a:r>
              <a:rPr lang="en-US" dirty="0" smtClean="0"/>
              <a:t>E.g., how do I solve the pricing problem?</a:t>
            </a:r>
          </a:p>
          <a:p>
            <a:pPr lvl="1"/>
            <a:r>
              <a:rPr lang="en-US" dirty="0" smtClean="0"/>
              <a:t>E.g., which constraints should I add to the model?</a:t>
            </a:r>
          </a:p>
          <a:p>
            <a:r>
              <a:rPr lang="en-US" dirty="0" smtClean="0"/>
              <a:t>Big runtime changes </a:t>
            </a:r>
            <a:r>
              <a:rPr lang="en-US" sz="1400" dirty="0" smtClean="0"/>
              <a:t>[Anderson et al. PNAS-2015, </a:t>
            </a:r>
            <a:r>
              <a:rPr lang="en-US" sz="1400" dirty="0" err="1" smtClean="0"/>
              <a:t>Glorie</a:t>
            </a:r>
            <a:r>
              <a:rPr lang="en-US" sz="1400" dirty="0" smtClean="0"/>
              <a:t> et al. MSOM-2014]</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456145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Edge formulation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Binary variable </a:t>
            </a:r>
            <a:r>
              <a:rPr lang="en-US" i="1" dirty="0" err="1" smtClean="0"/>
              <a:t>x</a:t>
            </a:r>
            <a:r>
              <a:rPr lang="en-US" i="1" baseline="-25000" dirty="0" err="1" smtClean="0"/>
              <a:t>ij</a:t>
            </a:r>
            <a:r>
              <a:rPr lang="en-US" dirty="0" smtClean="0"/>
              <a:t> for each edge from </a:t>
            </a:r>
            <a:r>
              <a:rPr lang="en-US" i="1" dirty="0" err="1" smtClean="0"/>
              <a:t>i</a:t>
            </a:r>
            <a:r>
              <a:rPr lang="en-US" dirty="0" smtClean="0"/>
              <a:t> to </a:t>
            </a:r>
            <a:r>
              <a:rPr lang="en-US" i="1" dirty="0" smtClean="0"/>
              <a:t>j</a:t>
            </a:r>
          </a:p>
          <a:p>
            <a:pPr marL="0" indent="0">
              <a:buNone/>
            </a:pPr>
            <a:r>
              <a:rPr lang="en-US" b="1" dirty="0" smtClean="0"/>
              <a:t>Maximize</a:t>
            </a:r>
            <a:endParaRPr lang="en-US" dirty="0" smtClean="0"/>
          </a:p>
          <a:p>
            <a:pPr marL="0" indent="0">
              <a:buNone/>
            </a:pPr>
            <a:r>
              <a:rPr lang="en-US" b="1" dirty="0"/>
              <a:t>	</a:t>
            </a:r>
            <a:r>
              <a:rPr lang="en-US" dirty="0" err="1" smtClean="0"/>
              <a:t>Σ</a:t>
            </a:r>
            <a:r>
              <a:rPr lang="en-US" dirty="0" smtClean="0"/>
              <a:t> </a:t>
            </a:r>
            <a:r>
              <a:rPr lang="en-US" i="1" dirty="0" err="1" smtClean="0"/>
              <a:t>x</a:t>
            </a:r>
            <a:r>
              <a:rPr lang="en-US" i="1" baseline="-25000" dirty="0" err="1" smtClean="0"/>
              <a:t>ij</a:t>
            </a:r>
            <a:endParaRPr lang="en-US" b="1" i="1" baseline="-25000" dirty="0" smtClean="0"/>
          </a:p>
          <a:p>
            <a:pPr marL="0" indent="0">
              <a:buNone/>
            </a:pPr>
            <a:r>
              <a:rPr lang="en-US" b="1" dirty="0" smtClean="0"/>
              <a:t>Subject to</a:t>
            </a:r>
            <a:endParaRPr lang="en-US" dirty="0" smtClean="0"/>
          </a:p>
          <a:p>
            <a:pPr marL="0" indent="0">
              <a:buNone/>
            </a:pPr>
            <a:r>
              <a:rPr lang="en-US" b="1" dirty="0"/>
              <a:t>	</a:t>
            </a:r>
            <a:r>
              <a:rPr lang="en-US" dirty="0" err="1" smtClean="0"/>
              <a:t>Σ</a:t>
            </a:r>
            <a:r>
              <a:rPr lang="en-US" baseline="-25000" dirty="0" err="1" smtClean="0"/>
              <a:t>j</a:t>
            </a:r>
            <a:r>
              <a:rPr lang="en-US" dirty="0" smtClean="0"/>
              <a:t> </a:t>
            </a:r>
            <a:r>
              <a:rPr lang="en-US" i="1" dirty="0" err="1" smtClean="0"/>
              <a:t>x</a:t>
            </a:r>
            <a:r>
              <a:rPr lang="en-US" i="1" baseline="-25000" dirty="0" err="1" smtClean="0"/>
              <a:t>ij</a:t>
            </a:r>
            <a:r>
              <a:rPr lang="en-US" i="1" dirty="0" smtClean="0"/>
              <a:t> = </a:t>
            </a:r>
            <a:r>
              <a:rPr lang="en-US" dirty="0" err="1"/>
              <a:t>Σ</a:t>
            </a:r>
            <a:r>
              <a:rPr lang="en-US" baseline="-25000" dirty="0" err="1"/>
              <a:t>j</a:t>
            </a:r>
            <a:r>
              <a:rPr lang="en-US" dirty="0"/>
              <a:t> </a:t>
            </a:r>
            <a:r>
              <a:rPr lang="en-US" i="1" dirty="0" err="1" smtClean="0"/>
              <a:t>x</a:t>
            </a:r>
            <a:r>
              <a:rPr lang="en-US" i="1" baseline="-25000" dirty="0" err="1" smtClean="0"/>
              <a:t>ji</a:t>
            </a:r>
            <a:r>
              <a:rPr lang="en-US" i="1" dirty="0"/>
              <a:t>	</a:t>
            </a:r>
            <a:r>
              <a:rPr lang="en-US" i="1" dirty="0" smtClean="0"/>
              <a:t>		</a:t>
            </a:r>
            <a:r>
              <a:rPr lang="en-US" dirty="0" smtClean="0"/>
              <a:t>for each vertex </a:t>
            </a:r>
            <a:r>
              <a:rPr lang="en-US" i="1" dirty="0" err="1" smtClean="0"/>
              <a:t>i</a:t>
            </a:r>
            <a:endParaRPr lang="en-US" i="1" dirty="0" smtClean="0"/>
          </a:p>
          <a:p>
            <a:pPr marL="0" indent="0">
              <a:buNone/>
            </a:pPr>
            <a:r>
              <a:rPr lang="en-US" b="1" i="1" dirty="0" smtClean="0"/>
              <a:t>	</a:t>
            </a:r>
            <a:r>
              <a:rPr lang="en-US" dirty="0" err="1" smtClean="0"/>
              <a:t>Σ</a:t>
            </a:r>
            <a:r>
              <a:rPr lang="en-US" baseline="-25000" dirty="0" err="1"/>
              <a:t>j</a:t>
            </a:r>
            <a:r>
              <a:rPr lang="en-US" dirty="0" smtClean="0"/>
              <a:t> </a:t>
            </a:r>
            <a:r>
              <a:rPr lang="en-US" i="1" dirty="0" err="1"/>
              <a:t>x</a:t>
            </a:r>
            <a:r>
              <a:rPr lang="en-US" i="1" baseline="-25000" dirty="0" err="1"/>
              <a:t>ij</a:t>
            </a:r>
            <a:r>
              <a:rPr lang="en-US" i="1" dirty="0"/>
              <a:t> </a:t>
            </a:r>
            <a:r>
              <a:rPr lang="en-US" dirty="0" smtClean="0"/>
              <a:t>≤ 1			for each vertex </a:t>
            </a:r>
            <a:r>
              <a:rPr lang="en-US" i="1" dirty="0"/>
              <a:t>i</a:t>
            </a:r>
            <a:endParaRPr lang="en-US" i="1" dirty="0" smtClean="0"/>
          </a:p>
          <a:p>
            <a:pPr marL="0" indent="0">
              <a:buNone/>
            </a:pPr>
            <a:r>
              <a:rPr lang="en-US" b="1" i="1" dirty="0" smtClean="0"/>
              <a:t>	</a:t>
            </a:r>
            <a:r>
              <a:rPr lang="en-US" dirty="0" smtClean="0"/>
              <a:t>Σ</a:t>
            </a:r>
            <a:r>
              <a:rPr lang="en-US" baseline="-25000" dirty="0" smtClean="0"/>
              <a:t>1≤k≤L </a:t>
            </a:r>
            <a:r>
              <a:rPr lang="en-US" dirty="0" smtClean="0"/>
              <a:t>x</a:t>
            </a:r>
            <a:r>
              <a:rPr lang="en-US" baseline="-25000" dirty="0" smtClean="0"/>
              <a:t>i(k)</a:t>
            </a:r>
            <a:r>
              <a:rPr lang="en-US" baseline="-25000" dirty="0" err="1" smtClean="0"/>
              <a:t>i</a:t>
            </a:r>
            <a:r>
              <a:rPr lang="en-US" baseline="-25000" dirty="0" smtClean="0"/>
              <a:t>(k+1)</a:t>
            </a:r>
            <a:r>
              <a:rPr lang="en-US" dirty="0" smtClean="0"/>
              <a:t> ≤ L-1	for paths </a:t>
            </a:r>
            <a:r>
              <a:rPr lang="en-US" dirty="0" err="1" smtClean="0"/>
              <a:t>i</a:t>
            </a:r>
            <a:r>
              <a:rPr lang="en-US" dirty="0" smtClean="0"/>
              <a:t>(1)…</a:t>
            </a:r>
            <a:r>
              <a:rPr lang="en-US" dirty="0" err="1" smtClean="0"/>
              <a:t>i</a:t>
            </a:r>
            <a:r>
              <a:rPr lang="en-US" dirty="0" smtClean="0"/>
              <a:t>(L+1)</a:t>
            </a:r>
          </a:p>
          <a:p>
            <a:pPr marL="0" indent="0">
              <a:buNone/>
            </a:pPr>
            <a:r>
              <a:rPr lang="en-US" b="1" i="1" dirty="0"/>
              <a:t>	</a:t>
            </a:r>
            <a:r>
              <a:rPr lang="en-US" b="1" i="1" dirty="0" smtClean="0"/>
              <a:t> </a:t>
            </a:r>
            <a:r>
              <a:rPr lang="en-US" sz="2000" i="1" dirty="0" smtClean="0"/>
              <a:t>(no path of length L that doesn’t end where it started – cycle cap)</a:t>
            </a:r>
            <a:endParaRPr lang="en-US" i="1"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
        <p:nvSpPr>
          <p:cNvPr id="5" name="TextBox 4"/>
          <p:cNvSpPr txBox="1"/>
          <p:nvPr/>
        </p:nvSpPr>
        <p:spPr>
          <a:xfrm>
            <a:off x="1866900" y="1078092"/>
            <a:ext cx="5410200" cy="381000"/>
          </a:xfrm>
          <a:prstGeom prst="rect">
            <a:avLst/>
          </a:prstGeom>
          <a:noFill/>
        </p:spPr>
        <p:txBody>
          <a:bodyPr wrap="square" rtlCol="0">
            <a:spAutoFit/>
          </a:bodyPr>
          <a:lstStyle/>
          <a:p>
            <a:pPr algn="ctr"/>
            <a:r>
              <a:rPr lang="en-US" i="1" dirty="0" smtClean="0"/>
              <a:t>Objective = maximum cardinality</a:t>
            </a:r>
            <a:endParaRPr lang="en-US" i="1" dirty="0"/>
          </a:p>
        </p:txBody>
      </p:sp>
    </p:spTree>
    <p:extLst>
      <p:ext uri="{BB962C8B-B14F-4D97-AF65-F5344CB8AC3E}">
        <p14:creationId xmlns:p14="http://schemas.microsoft.com/office/powerpoint/2010/main" val="318890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of the art for edge formulation</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Builds on </a:t>
            </a:r>
            <a:r>
              <a:rPr lang="en-US" dirty="0"/>
              <a:t>the prize-collecting traveling salesperson </a:t>
            </a:r>
            <a:r>
              <a:rPr lang="en-US" dirty="0" smtClean="0"/>
              <a:t>problem</a:t>
            </a:r>
            <a:r>
              <a:rPr lang="en-US" sz="1600" dirty="0" smtClean="0"/>
              <a:t> [</a:t>
            </a:r>
            <a:r>
              <a:rPr lang="en-US" sz="1600" dirty="0" err="1" smtClean="0"/>
              <a:t>Balas</a:t>
            </a:r>
            <a:r>
              <a:rPr lang="en-US" sz="1600" dirty="0"/>
              <a:t> </a:t>
            </a:r>
            <a:r>
              <a:rPr lang="en-US" sz="1600" dirty="0" smtClean="0"/>
              <a:t>Networks-89]</a:t>
            </a:r>
            <a:endParaRPr lang="en-US" dirty="0"/>
          </a:p>
          <a:p>
            <a:pPr lvl="1"/>
            <a:r>
              <a:rPr lang="en-US" dirty="0" smtClean="0"/>
              <a:t>PC-TSP: visit </a:t>
            </a:r>
            <a:r>
              <a:rPr lang="en-US" dirty="0"/>
              <a:t>each city (patient-donor pair) exactly once, but with the additional option to pay some penalty to skip a </a:t>
            </a:r>
            <a:r>
              <a:rPr lang="en-US" dirty="0" smtClean="0"/>
              <a:t>city</a:t>
            </a:r>
            <a:r>
              <a:rPr lang="en-US" dirty="0"/>
              <a:t> </a:t>
            </a:r>
            <a:r>
              <a:rPr lang="en-US" dirty="0" smtClean="0"/>
              <a:t>(penalized for leaving pairs unmatched)</a:t>
            </a:r>
          </a:p>
          <a:p>
            <a:r>
              <a:rPr lang="en-US" dirty="0" smtClean="0"/>
              <a:t>They </a:t>
            </a:r>
            <a:r>
              <a:rPr lang="en-US" dirty="0"/>
              <a:t>maintain decision variables for all cycles of length at most </a:t>
            </a:r>
            <a:r>
              <a:rPr lang="en-US" i="1" dirty="0"/>
              <a:t>L</a:t>
            </a:r>
            <a:r>
              <a:rPr lang="en-US" dirty="0" smtClean="0"/>
              <a:t>, </a:t>
            </a:r>
            <a:r>
              <a:rPr lang="en-US" dirty="0"/>
              <a:t>but build chains in the final solution from decision variables associated with individual </a:t>
            </a:r>
            <a:r>
              <a:rPr lang="en-US" dirty="0" smtClean="0"/>
              <a:t>edges</a:t>
            </a:r>
          </a:p>
          <a:p>
            <a:r>
              <a:rPr lang="en-US" dirty="0" smtClean="0"/>
              <a:t>Then</a:t>
            </a:r>
            <a:r>
              <a:rPr lang="en-US" dirty="0"/>
              <a:t>, an exponential number of constraints </a:t>
            </a:r>
            <a:r>
              <a:rPr lang="en-US" dirty="0" smtClean="0"/>
              <a:t>could be </a:t>
            </a:r>
            <a:r>
              <a:rPr lang="en-US" dirty="0"/>
              <a:t>required to prevent the solver from including chains of length greater than </a:t>
            </a:r>
            <a:r>
              <a:rPr lang="en-US" i="1" dirty="0" smtClean="0"/>
              <a:t>K</a:t>
            </a:r>
            <a:r>
              <a:rPr lang="en-US" dirty="0" smtClean="0"/>
              <a:t>; </a:t>
            </a:r>
            <a:r>
              <a:rPr lang="en-US" dirty="0"/>
              <a:t>these are generated incrementally until optimality is proved</a:t>
            </a:r>
            <a:r>
              <a:rPr lang="en-US" dirty="0" smtClean="0"/>
              <a:t>.</a:t>
            </a:r>
          </a:p>
          <a:p>
            <a:pPr lvl="1"/>
            <a:r>
              <a:rPr lang="en-US" dirty="0" smtClean="0"/>
              <a:t>Leverage cut generation from PC-TSP literature to provide stronger (i.e. tighter) IP formulation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
        <p:nvSpPr>
          <p:cNvPr id="5" name="TextBox 4"/>
          <p:cNvSpPr txBox="1"/>
          <p:nvPr/>
        </p:nvSpPr>
        <p:spPr>
          <a:xfrm>
            <a:off x="5893058" y="1041144"/>
            <a:ext cx="3276600" cy="338554"/>
          </a:xfrm>
          <a:prstGeom prst="rect">
            <a:avLst/>
          </a:prstGeom>
          <a:noFill/>
        </p:spPr>
        <p:txBody>
          <a:bodyPr wrap="square" rtlCol="0">
            <a:spAutoFit/>
          </a:bodyPr>
          <a:lstStyle/>
          <a:p>
            <a:r>
              <a:rPr lang="en-US" sz="1600" i="1" dirty="0" smtClean="0"/>
              <a:t>[Anderson et al. PNAS-2015]</a:t>
            </a:r>
            <a:endParaRPr lang="en-US" sz="1600" i="1" dirty="0"/>
          </a:p>
        </p:txBody>
      </p:sp>
    </p:spTree>
    <p:extLst>
      <p:ext uri="{BB962C8B-B14F-4D97-AF65-F5344CB8AC3E}">
        <p14:creationId xmlns:p14="http://schemas.microsoft.com/office/powerpoint/2010/main" val="4087677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Cycle formulation</a:t>
            </a:r>
            <a:endParaRPr lang="en-US" dirty="0"/>
          </a:p>
        </p:txBody>
      </p:sp>
      <p:sp>
        <p:nvSpPr>
          <p:cNvPr id="3" name="Content Placeholder 2"/>
          <p:cNvSpPr>
            <a:spLocks noGrp="1"/>
          </p:cNvSpPr>
          <p:nvPr>
            <p:ph idx="1"/>
          </p:nvPr>
        </p:nvSpPr>
        <p:spPr/>
        <p:txBody>
          <a:bodyPr/>
          <a:lstStyle/>
          <a:p>
            <a:r>
              <a:rPr lang="en-US" dirty="0" smtClean="0"/>
              <a:t>Binary variable </a:t>
            </a:r>
            <a:r>
              <a:rPr lang="en-US" i="1" dirty="0" smtClean="0"/>
              <a:t>x</a:t>
            </a:r>
            <a:r>
              <a:rPr lang="en-US" i="1" baseline="-25000" dirty="0" smtClean="0"/>
              <a:t>c</a:t>
            </a:r>
            <a:r>
              <a:rPr lang="en-US" dirty="0" smtClean="0"/>
              <a:t> for each cycle/chain </a:t>
            </a:r>
            <a:r>
              <a:rPr lang="en-US" i="1" dirty="0" smtClean="0"/>
              <a:t>c</a:t>
            </a:r>
            <a:r>
              <a:rPr lang="en-US" dirty="0" smtClean="0"/>
              <a:t> of length at most </a:t>
            </a:r>
            <a:r>
              <a:rPr lang="en-US" i="1" dirty="0" smtClean="0"/>
              <a:t>L</a:t>
            </a:r>
          </a:p>
          <a:p>
            <a:pPr marL="0" indent="0">
              <a:buNone/>
            </a:pPr>
            <a:r>
              <a:rPr lang="en-US" b="1" dirty="0" smtClean="0"/>
              <a:t>Maximize</a:t>
            </a:r>
          </a:p>
          <a:p>
            <a:pPr marL="0" indent="0">
              <a:buNone/>
            </a:pPr>
            <a:r>
              <a:rPr lang="en-US" dirty="0" smtClean="0"/>
              <a:t>	</a:t>
            </a:r>
            <a:r>
              <a:rPr lang="en-US" dirty="0" err="1" smtClean="0"/>
              <a:t>Σ</a:t>
            </a:r>
            <a:r>
              <a:rPr lang="en-US" dirty="0" smtClean="0"/>
              <a:t> |</a:t>
            </a:r>
            <a:r>
              <a:rPr lang="en-US" dirty="0" err="1" smtClean="0"/>
              <a:t>c|</a:t>
            </a:r>
            <a:r>
              <a:rPr lang="en-US" i="1" dirty="0" err="1" smtClean="0"/>
              <a:t>x</a:t>
            </a:r>
            <a:r>
              <a:rPr lang="en-US" i="1" baseline="-25000" dirty="0" err="1" smtClean="0"/>
              <a:t>c</a:t>
            </a:r>
            <a:endParaRPr lang="en-US" i="1" baseline="-25000" dirty="0" smtClean="0"/>
          </a:p>
          <a:p>
            <a:pPr marL="0" indent="0">
              <a:buNone/>
            </a:pPr>
            <a:r>
              <a:rPr lang="en-US" b="1" dirty="0" smtClean="0"/>
              <a:t>Subject to</a:t>
            </a:r>
          </a:p>
          <a:p>
            <a:pPr marL="0" indent="0">
              <a:buNone/>
            </a:pPr>
            <a:r>
              <a:rPr lang="en-US" b="1" dirty="0" smtClean="0"/>
              <a:t>	</a:t>
            </a:r>
            <a:r>
              <a:rPr lang="en-US" dirty="0" err="1" smtClean="0"/>
              <a:t>Σ</a:t>
            </a:r>
            <a:r>
              <a:rPr lang="en-US" i="1" baseline="-25000" dirty="0" err="1" smtClean="0"/>
              <a:t>c</a:t>
            </a:r>
            <a:r>
              <a:rPr lang="en-US" baseline="-25000" dirty="0" smtClean="0"/>
              <a:t> : </a:t>
            </a:r>
            <a:r>
              <a:rPr lang="en-US" i="1" baseline="-25000" dirty="0" err="1" smtClean="0"/>
              <a:t>i</a:t>
            </a:r>
            <a:r>
              <a:rPr lang="en-US" baseline="-25000" dirty="0" smtClean="0"/>
              <a:t> in </a:t>
            </a:r>
            <a:r>
              <a:rPr lang="en-US" i="1" baseline="-25000" dirty="0" smtClean="0"/>
              <a:t>c</a:t>
            </a:r>
            <a:r>
              <a:rPr lang="en-US" dirty="0" smtClean="0"/>
              <a:t> </a:t>
            </a:r>
            <a:r>
              <a:rPr lang="en-US" i="1" dirty="0" smtClean="0"/>
              <a:t>x</a:t>
            </a:r>
            <a:r>
              <a:rPr lang="en-US" i="1" baseline="-25000" dirty="0" smtClean="0"/>
              <a:t>c</a:t>
            </a:r>
            <a:r>
              <a:rPr lang="en-US" i="1" dirty="0" smtClean="0"/>
              <a:t> </a:t>
            </a:r>
            <a:r>
              <a:rPr lang="en-US" dirty="0" smtClean="0"/>
              <a:t>≤ 1	for each vertex </a:t>
            </a:r>
            <a:r>
              <a:rPr lang="en-US" i="1" dirty="0" err="1" smtClean="0"/>
              <a:t>i</a:t>
            </a:r>
            <a:endParaRPr lang="en-US" b="1"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
        <p:nvSpPr>
          <p:cNvPr id="5" name="TextBox 4"/>
          <p:cNvSpPr txBox="1"/>
          <p:nvPr/>
        </p:nvSpPr>
        <p:spPr>
          <a:xfrm>
            <a:off x="1866900" y="1078092"/>
            <a:ext cx="5410200" cy="381000"/>
          </a:xfrm>
          <a:prstGeom prst="rect">
            <a:avLst/>
          </a:prstGeom>
          <a:noFill/>
        </p:spPr>
        <p:txBody>
          <a:bodyPr wrap="square" rtlCol="0">
            <a:spAutoFit/>
          </a:bodyPr>
          <a:lstStyle/>
          <a:p>
            <a:pPr algn="ctr"/>
            <a:r>
              <a:rPr lang="en-US" i="1" dirty="0" smtClean="0"/>
              <a:t>Objective</a:t>
            </a:r>
            <a:r>
              <a:rPr lang="en-US" i="1" dirty="0" smtClean="0"/>
              <a:t> </a:t>
            </a:r>
            <a:r>
              <a:rPr lang="en-US" i="1" dirty="0" smtClean="0"/>
              <a:t>= maximum cardinality</a:t>
            </a:r>
            <a:endParaRPr lang="en-US" i="1" dirty="0"/>
          </a:p>
        </p:txBody>
      </p:sp>
    </p:spTree>
    <p:extLst>
      <p:ext uri="{BB962C8B-B14F-4D97-AF65-F5344CB8AC3E}">
        <p14:creationId xmlns:p14="http://schemas.microsoft.com/office/powerpoint/2010/main" val="162239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DFS to solve pricing problem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Pricing problem:</a:t>
            </a:r>
          </a:p>
          <a:p>
            <a:pPr lvl="1"/>
            <a:r>
              <a:rPr lang="en-US" dirty="0" smtClean="0"/>
              <a:t>Optimal dual solution </a:t>
            </a:r>
            <a:r>
              <a:rPr lang="en-US" b="1" dirty="0" smtClean="0"/>
              <a:t>π</a:t>
            </a:r>
            <a:r>
              <a:rPr lang="en-US" b="1" baseline="30000" dirty="0" smtClean="0"/>
              <a:t>*</a:t>
            </a:r>
            <a:r>
              <a:rPr lang="en-US" dirty="0" smtClean="0"/>
              <a:t> to reduced model</a:t>
            </a:r>
          </a:p>
          <a:p>
            <a:pPr lvl="1"/>
            <a:r>
              <a:rPr lang="en-US" dirty="0" smtClean="0"/>
              <a:t>Find non-basic variables with </a:t>
            </a:r>
            <a:r>
              <a:rPr lang="en-US" b="1" dirty="0" smtClean="0"/>
              <a:t>positive price</a:t>
            </a:r>
            <a:r>
              <a:rPr lang="en-US" dirty="0" smtClean="0"/>
              <a:t> (for a maximization problem)</a:t>
            </a:r>
          </a:p>
          <a:p>
            <a:pPr lvl="2"/>
            <a:r>
              <a:rPr lang="en-US" dirty="0" smtClean="0"/>
              <a:t>0 &lt; weight of cycle – sum of duals </a:t>
            </a:r>
            <a:r>
              <a:rPr lang="en-US" dirty="0"/>
              <a:t>in </a:t>
            </a:r>
            <a:r>
              <a:rPr lang="en-US" b="1" dirty="0"/>
              <a:t>π</a:t>
            </a:r>
            <a:r>
              <a:rPr lang="en-US" b="1" baseline="30000" dirty="0"/>
              <a:t>*</a:t>
            </a:r>
            <a:r>
              <a:rPr lang="en-US" dirty="0"/>
              <a:t> </a:t>
            </a:r>
            <a:r>
              <a:rPr lang="en-US" dirty="0" smtClean="0"/>
              <a:t>of constituent vertices</a:t>
            </a:r>
          </a:p>
          <a:p>
            <a:r>
              <a:rPr lang="en-US" dirty="0" smtClean="0"/>
              <a:t>First approach </a:t>
            </a:r>
            <a:r>
              <a:rPr lang="en-US" sz="1600" dirty="0" smtClean="0"/>
              <a:t>[Abraham et al. EC-2007]</a:t>
            </a:r>
            <a:r>
              <a:rPr lang="en-US" dirty="0" smtClean="0"/>
              <a:t> </a:t>
            </a:r>
            <a:r>
              <a:rPr lang="en-US" i="1" dirty="0" smtClean="0"/>
              <a:t>explicitly</a:t>
            </a:r>
            <a:r>
              <a:rPr lang="en-US" dirty="0" smtClean="0"/>
              <a:t> prices all feasible cycles and chains through a DFS</a:t>
            </a:r>
          </a:p>
          <a:p>
            <a:pPr lvl="1"/>
            <a:r>
              <a:rPr lang="en-US" dirty="0" smtClean="0"/>
              <a:t>Can speed this up in various ways, but proving </a:t>
            </a:r>
            <a:r>
              <a:rPr lang="en-US" b="1" dirty="0" smtClean="0"/>
              <a:t>no positive price cycles</a:t>
            </a:r>
            <a:r>
              <a:rPr lang="en-US" dirty="0" smtClean="0"/>
              <a:t> </a:t>
            </a:r>
            <a:r>
              <a:rPr lang="en-US" b="1" dirty="0" smtClean="0"/>
              <a:t>exist </a:t>
            </a:r>
            <a:r>
              <a:rPr lang="en-US" dirty="0" smtClean="0"/>
              <a:t>still takes time poly in chain/cycle cap = bad for even reasonable caps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
        <p:nvSpPr>
          <p:cNvPr id="5" name="TextBox 4"/>
          <p:cNvSpPr txBox="1"/>
          <p:nvPr/>
        </p:nvSpPr>
        <p:spPr>
          <a:xfrm>
            <a:off x="5410200" y="1109246"/>
            <a:ext cx="3276600" cy="338554"/>
          </a:xfrm>
          <a:prstGeom prst="rect">
            <a:avLst/>
          </a:prstGeom>
          <a:noFill/>
        </p:spPr>
        <p:txBody>
          <a:bodyPr wrap="square" rtlCol="0">
            <a:spAutoFit/>
          </a:bodyPr>
          <a:lstStyle/>
          <a:p>
            <a:r>
              <a:rPr lang="en-US" sz="1600" i="1" dirty="0" smtClean="0"/>
              <a:t>[Abraham et al. PNAS-2015]</a:t>
            </a:r>
            <a:endParaRPr lang="en-US" sz="1600" i="1" dirty="0"/>
          </a:p>
        </p:txBody>
      </p:sp>
    </p:spTree>
    <p:extLst>
      <p:ext uri="{BB962C8B-B14F-4D97-AF65-F5344CB8AC3E}">
        <p14:creationId xmlns:p14="http://schemas.microsoft.com/office/powerpoint/2010/main" val="3365752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Modified Bellman-Ford for pricing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Idea: solve a structured alternate optimization problem that implicitly prices variables</a:t>
            </a:r>
          </a:p>
          <a:p>
            <a:r>
              <a:rPr lang="en-US" dirty="0" smtClean="0"/>
              <a:t>Price (for max card, weight): </a:t>
            </a:r>
            <a:r>
              <a:rPr lang="en-US" i="1" dirty="0" err="1" smtClean="0"/>
              <a:t>w</a:t>
            </a:r>
            <a:r>
              <a:rPr lang="en-US" i="1" baseline="-25000" dirty="0" err="1" smtClean="0"/>
              <a:t>c</a:t>
            </a:r>
            <a:r>
              <a:rPr lang="en-US" dirty="0" smtClean="0"/>
              <a:t> – </a:t>
            </a:r>
            <a:r>
              <a:rPr lang="en-US" dirty="0" err="1" smtClean="0"/>
              <a:t>Σ</a:t>
            </a:r>
            <a:r>
              <a:rPr lang="en-US" i="1" baseline="-25000" dirty="0" err="1" smtClean="0"/>
              <a:t>v</a:t>
            </a:r>
            <a:r>
              <a:rPr lang="en-US" i="1" baseline="-25000" dirty="0"/>
              <a:t> in c</a:t>
            </a:r>
            <a:r>
              <a:rPr lang="en-US" dirty="0" smtClean="0"/>
              <a:t> </a:t>
            </a:r>
            <a:r>
              <a:rPr lang="en-US" i="1" dirty="0" err="1" smtClean="0"/>
              <a:t>δ</a:t>
            </a:r>
            <a:r>
              <a:rPr lang="en-US" i="1" baseline="-25000" dirty="0" err="1" smtClean="0"/>
              <a:t>v</a:t>
            </a:r>
            <a:endParaRPr lang="en-US" i="1" baseline="-25000" dirty="0" smtClean="0"/>
          </a:p>
          <a:p>
            <a:pPr lvl="1"/>
            <a:r>
              <a:rPr lang="en-US" dirty="0" smtClean="0"/>
              <a:t>But: </a:t>
            </a:r>
            <a:r>
              <a:rPr lang="en-US" i="1" dirty="0" err="1" smtClean="0"/>
              <a:t>w</a:t>
            </a:r>
            <a:r>
              <a:rPr lang="en-US" i="1" baseline="-25000" dirty="0" err="1" smtClean="0"/>
              <a:t>c</a:t>
            </a:r>
            <a:r>
              <a:rPr lang="en-US" i="1" baseline="-25000" dirty="0" smtClean="0"/>
              <a:t> </a:t>
            </a:r>
            <a:r>
              <a:rPr lang="en-US" dirty="0" smtClean="0"/>
              <a:t>= </a:t>
            </a:r>
            <a:r>
              <a:rPr lang="en-US" dirty="0" err="1" smtClean="0"/>
              <a:t>Σ</a:t>
            </a:r>
            <a:r>
              <a:rPr lang="en-US" i="1" baseline="-25000" dirty="0" err="1" smtClean="0"/>
              <a:t>e</a:t>
            </a:r>
            <a:r>
              <a:rPr lang="en-US" i="1" baseline="-25000" dirty="0" smtClean="0"/>
              <a:t> in c</a:t>
            </a:r>
            <a:r>
              <a:rPr lang="en-US" dirty="0" smtClean="0"/>
              <a:t> </a:t>
            </a:r>
            <a:r>
              <a:rPr lang="en-US" i="1" dirty="0" smtClean="0"/>
              <a:t>w</a:t>
            </a:r>
            <a:r>
              <a:rPr lang="en-US" i="1" baseline="-25000" dirty="0" smtClean="0"/>
              <a:t>e</a:t>
            </a:r>
          </a:p>
          <a:p>
            <a:r>
              <a:rPr lang="en-US" dirty="0" smtClean="0"/>
              <a:t>Take </a:t>
            </a:r>
            <a:r>
              <a:rPr lang="en-US" i="1" dirty="0" smtClean="0"/>
              <a:t>G</a:t>
            </a:r>
            <a:r>
              <a:rPr lang="en-US" dirty="0" smtClean="0"/>
              <a:t>=(</a:t>
            </a:r>
            <a:r>
              <a:rPr lang="en-US" i="1" dirty="0" smtClean="0"/>
              <a:t>V</a:t>
            </a:r>
            <a:r>
              <a:rPr lang="en-US" dirty="0" smtClean="0"/>
              <a:t>,</a:t>
            </a:r>
            <a:r>
              <a:rPr lang="en-US" i="1" dirty="0" smtClean="0"/>
              <a:t>E</a:t>
            </a:r>
            <a:r>
              <a:rPr lang="en-US" dirty="0" smtClean="0"/>
              <a:t>), create </a:t>
            </a:r>
            <a:r>
              <a:rPr lang="en-US" i="1" dirty="0" smtClean="0"/>
              <a:t>G’</a:t>
            </a:r>
            <a:r>
              <a:rPr lang="en-US" dirty="0" smtClean="0"/>
              <a:t>=(</a:t>
            </a:r>
            <a:r>
              <a:rPr lang="en-US" i="1" dirty="0" smtClean="0"/>
              <a:t>V</a:t>
            </a:r>
            <a:r>
              <a:rPr lang="en-US" dirty="0" smtClean="0"/>
              <a:t>,</a:t>
            </a:r>
            <a:r>
              <a:rPr lang="en-US" i="1" dirty="0" smtClean="0"/>
              <a:t>E</a:t>
            </a:r>
            <a:r>
              <a:rPr lang="en-US" dirty="0" smtClean="0"/>
              <a:t>) </a:t>
            </a:r>
            <a:r>
              <a:rPr lang="en-US" dirty="0" err="1" smtClean="0"/>
              <a:t>s.t.</a:t>
            </a:r>
            <a:r>
              <a:rPr lang="en-US" dirty="0" smtClean="0"/>
              <a:t> all edges </a:t>
            </a:r>
            <a:r>
              <a:rPr lang="en-US" i="1" dirty="0" smtClean="0"/>
              <a:t>e</a:t>
            </a:r>
            <a:r>
              <a:rPr lang="en-US" dirty="0" smtClean="0"/>
              <a:t> = (</a:t>
            </a:r>
            <a:r>
              <a:rPr lang="en-US" i="1" dirty="0" err="1" smtClean="0"/>
              <a:t>u</a:t>
            </a:r>
            <a:r>
              <a:rPr lang="en-US" dirty="0" err="1" smtClean="0"/>
              <a:t>,</a:t>
            </a:r>
            <a:r>
              <a:rPr lang="en-US" i="1" dirty="0" err="1" smtClean="0"/>
              <a:t>v</a:t>
            </a:r>
            <a:r>
              <a:rPr lang="en-US" dirty="0" smtClean="0"/>
              <a:t>) are reweighted </a:t>
            </a:r>
            <a:r>
              <a:rPr lang="en-US" i="1" dirty="0" smtClean="0"/>
              <a:t>r</a:t>
            </a:r>
            <a:r>
              <a:rPr lang="en-US" i="1" baseline="-25000" dirty="0" smtClean="0"/>
              <a:t>e</a:t>
            </a:r>
            <a:r>
              <a:rPr lang="en-US" dirty="0" smtClean="0"/>
              <a:t> = </a:t>
            </a:r>
            <a:r>
              <a:rPr lang="en-US" i="1" dirty="0" err="1" smtClean="0"/>
              <a:t>δ</a:t>
            </a:r>
            <a:r>
              <a:rPr lang="en-US" i="1" baseline="-25000" dirty="0" err="1" smtClean="0"/>
              <a:t>v</a:t>
            </a:r>
            <a:r>
              <a:rPr lang="en-US" i="1" dirty="0" smtClean="0"/>
              <a:t> </a:t>
            </a:r>
            <a:r>
              <a:rPr lang="en-US" dirty="0" smtClean="0"/>
              <a:t>– </a:t>
            </a:r>
            <a:r>
              <a:rPr lang="en-US" i="1" dirty="0" smtClean="0"/>
              <a:t>w</a:t>
            </a:r>
            <a:r>
              <a:rPr lang="en-US" i="1" baseline="-25000" dirty="0" smtClean="0"/>
              <a:t>e</a:t>
            </a:r>
          </a:p>
          <a:p>
            <a:pPr lvl="1"/>
            <a:r>
              <a:rPr lang="en-US" dirty="0" smtClean="0"/>
              <a:t>Positive price cycles in </a:t>
            </a:r>
            <a:r>
              <a:rPr lang="en-US" i="1" dirty="0" smtClean="0"/>
              <a:t>G</a:t>
            </a:r>
            <a:r>
              <a:rPr lang="en-US" dirty="0" smtClean="0"/>
              <a:t> = negative weight cycles in </a:t>
            </a:r>
            <a:r>
              <a:rPr lang="en-US" i="1" dirty="0" smtClean="0"/>
              <a:t>G’</a:t>
            </a:r>
          </a:p>
          <a:p>
            <a:r>
              <a:rPr lang="en-US" dirty="0" smtClean="0"/>
              <a:t>Bellman-Ford finds shortest paths</a:t>
            </a:r>
          </a:p>
          <a:p>
            <a:pPr lvl="1"/>
            <a:r>
              <a:rPr lang="en-US" dirty="0" smtClean="0"/>
              <a:t>Undefined in graphs with negative weight</a:t>
            </a:r>
          </a:p>
          <a:p>
            <a:pPr lvl="1"/>
            <a:r>
              <a:rPr lang="en-US" dirty="0" smtClean="0"/>
              <a:t>Adapt B-F to prevent internal looping</a:t>
            </a:r>
          </a:p>
          <a:p>
            <a:pPr lvl="2"/>
            <a:r>
              <a:rPr lang="en-US" i="1" dirty="0" smtClean="0"/>
              <a:t>Shortest</a:t>
            </a:r>
            <a:r>
              <a:rPr lang="en-US" dirty="0" smtClean="0"/>
              <a:t> path is NP-hard (reduce from Hamiltonian path:</a:t>
            </a:r>
          </a:p>
          <a:p>
            <a:pPr lvl="3"/>
            <a:r>
              <a:rPr lang="en-US" dirty="0" smtClean="0"/>
              <a:t>Set edge weights to -1, given edge (</a:t>
            </a:r>
            <a:r>
              <a:rPr lang="en-US" i="1" dirty="0" err="1" smtClean="0"/>
              <a:t>u</a:t>
            </a:r>
            <a:r>
              <a:rPr lang="en-US" dirty="0" err="1" smtClean="0"/>
              <a:t>,</a:t>
            </a:r>
            <a:r>
              <a:rPr lang="en-US" i="1" dirty="0" err="1" smtClean="0"/>
              <a:t>v</a:t>
            </a:r>
            <a:r>
              <a:rPr lang="en-US" dirty="0" smtClean="0"/>
              <a:t>) in </a:t>
            </a:r>
            <a:r>
              <a:rPr lang="en-US" i="1" dirty="0" smtClean="0"/>
              <a:t>E</a:t>
            </a:r>
            <a:r>
              <a:rPr lang="en-US" dirty="0" smtClean="0"/>
              <a:t>, ask if shortest path from </a:t>
            </a:r>
            <a:r>
              <a:rPr lang="en-US" i="1" dirty="0" smtClean="0"/>
              <a:t>u</a:t>
            </a:r>
            <a:r>
              <a:rPr lang="en-US" dirty="0" smtClean="0"/>
              <a:t> to </a:t>
            </a:r>
            <a:r>
              <a:rPr lang="en-US" i="1" dirty="0" smtClean="0"/>
              <a:t>v </a:t>
            </a:r>
            <a:r>
              <a:rPr lang="en-US" dirty="0" smtClean="0"/>
              <a:t>is weight </a:t>
            </a:r>
            <a:r>
              <a:rPr lang="en-US" i="1" dirty="0" smtClean="0"/>
              <a:t>1</a:t>
            </a:r>
            <a:r>
              <a:rPr lang="en-US" dirty="0" smtClean="0"/>
              <a:t>-|</a:t>
            </a:r>
            <a:r>
              <a:rPr lang="en-US" i="1" dirty="0" smtClean="0"/>
              <a:t>V</a:t>
            </a:r>
            <a:r>
              <a:rPr lang="en-US" dirty="0" smtClean="0"/>
              <a:t>| </a:t>
            </a:r>
            <a:r>
              <a:rPr lang="en-US" dirty="0" smtClean="0">
                <a:sym typeface="Wingdings"/>
              </a:rPr>
              <a:t> visits each vertex exactly once</a:t>
            </a:r>
          </a:p>
          <a:p>
            <a:pPr lvl="2"/>
            <a:r>
              <a:rPr lang="en-US" dirty="0" smtClean="0">
                <a:sym typeface="Wingdings"/>
              </a:rPr>
              <a:t>We only need </a:t>
            </a:r>
            <a:r>
              <a:rPr lang="en-US" i="1" dirty="0" smtClean="0">
                <a:sym typeface="Wingdings"/>
              </a:rPr>
              <a:t>some </a:t>
            </a:r>
            <a:r>
              <a:rPr lang="en-US" dirty="0" smtClean="0">
                <a:sym typeface="Wingdings"/>
              </a:rPr>
              <a:t>short path (or proof that no negative cycle exists)</a:t>
            </a:r>
          </a:p>
          <a:p>
            <a:pPr lvl="1"/>
            <a:r>
              <a:rPr lang="en-US" dirty="0" smtClean="0">
                <a:sym typeface="Wingdings"/>
              </a:rPr>
              <a:t>Now pricing runs in time </a:t>
            </a:r>
            <a:r>
              <a:rPr lang="en-US" i="1" dirty="0" smtClean="0">
                <a:sym typeface="Wingdings"/>
              </a:rPr>
              <a:t>O</a:t>
            </a:r>
            <a:r>
              <a:rPr lang="en-US" dirty="0" smtClean="0">
                <a:sym typeface="Wingdings"/>
              </a:rPr>
              <a:t>(|</a:t>
            </a:r>
            <a:r>
              <a:rPr lang="en-US" i="1" dirty="0" smtClean="0">
                <a:sym typeface="Wingdings"/>
              </a:rPr>
              <a:t>V</a:t>
            </a:r>
            <a:r>
              <a:rPr lang="en-US" dirty="0" smtClean="0">
                <a:sym typeface="Wingdings"/>
              </a:rPr>
              <a:t>||</a:t>
            </a:r>
            <a:r>
              <a:rPr lang="en-US" i="1" dirty="0" smtClean="0">
                <a:sym typeface="Wingdings"/>
              </a:rPr>
              <a:t>E</a:t>
            </a:r>
            <a:r>
              <a:rPr lang="en-US" dirty="0" smtClean="0">
                <a:sym typeface="Wingdings"/>
              </a:rPr>
              <a:t>|cap</a:t>
            </a:r>
            <a:r>
              <a:rPr lang="en-US" baseline="30000" dirty="0" smtClean="0">
                <a:sym typeface="Wingdings"/>
              </a:rPr>
              <a:t>2</a:t>
            </a:r>
            <a:r>
              <a:rPr lang="en-US" dirty="0" smtClean="0">
                <a:sym typeface="Wingdings"/>
              </a:rPr>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
        <p:nvSpPr>
          <p:cNvPr id="5" name="TextBox 4"/>
          <p:cNvSpPr txBox="1"/>
          <p:nvPr/>
        </p:nvSpPr>
        <p:spPr>
          <a:xfrm>
            <a:off x="4241542" y="1143000"/>
            <a:ext cx="4750058" cy="338554"/>
          </a:xfrm>
          <a:prstGeom prst="rect">
            <a:avLst/>
          </a:prstGeom>
          <a:noFill/>
        </p:spPr>
        <p:txBody>
          <a:bodyPr wrap="square" rtlCol="0">
            <a:spAutoFit/>
          </a:bodyPr>
          <a:lstStyle/>
          <a:p>
            <a:r>
              <a:rPr lang="en-US" sz="1600" i="1" dirty="0" smtClean="0"/>
              <a:t>[</a:t>
            </a:r>
            <a:r>
              <a:rPr lang="en-US" sz="1600" i="1" dirty="0" err="1" smtClean="0"/>
              <a:t>Glorie</a:t>
            </a:r>
            <a:r>
              <a:rPr lang="en-US" sz="1600" i="1" dirty="0" smtClean="0"/>
              <a:t> et al. MSOM-2014, </a:t>
            </a:r>
            <a:r>
              <a:rPr lang="en-US" sz="1600" i="1" dirty="0" err="1" smtClean="0"/>
              <a:t>Plaut</a:t>
            </a:r>
            <a:r>
              <a:rPr lang="en-US" sz="1600" i="1" dirty="0" smtClean="0"/>
              <a:t> et al. AAAI-2016]</a:t>
            </a:r>
            <a:endParaRPr lang="en-US" sz="1600" i="1" dirty="0"/>
          </a:p>
        </p:txBody>
      </p:sp>
    </p:spTree>
    <p:extLst>
      <p:ext uri="{BB962C8B-B14F-4D97-AF65-F5344CB8AC3E}">
        <p14:creationId xmlns:p14="http://schemas.microsoft.com/office/powerpoint/2010/main" val="3695644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Experimental results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pic>
        <p:nvPicPr>
          <p:cNvPr id="6" name="Picture 5" descr="realUNOS_me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38200"/>
            <a:ext cx="6858000" cy="5143500"/>
          </a:xfrm>
          <a:prstGeom prst="roundRect">
            <a:avLst>
              <a:gd name="adj" fmla="val 8594"/>
            </a:avLst>
          </a:prstGeom>
          <a:solidFill>
            <a:srgbClr val="FFFFFF">
              <a:shade val="85000"/>
            </a:srgbClr>
          </a:solidFill>
          <a:ln>
            <a:noFill/>
          </a:ln>
          <a:effectLst/>
        </p:spPr>
      </p:pic>
      <p:sp>
        <p:nvSpPr>
          <p:cNvPr id="7" name="TextBox 6"/>
          <p:cNvSpPr txBox="1"/>
          <p:nvPr/>
        </p:nvSpPr>
        <p:spPr>
          <a:xfrm>
            <a:off x="1219200" y="6096000"/>
            <a:ext cx="6858000" cy="646331"/>
          </a:xfrm>
          <a:prstGeom prst="rect">
            <a:avLst/>
          </a:prstGeom>
          <a:noFill/>
        </p:spPr>
        <p:txBody>
          <a:bodyPr wrap="square" rtlCol="0">
            <a:spAutoFit/>
          </a:bodyPr>
          <a:lstStyle/>
          <a:p>
            <a:r>
              <a:rPr lang="en-US" dirty="0" smtClean="0"/>
              <a:t>Note: Anderson et al.’s algorithm (CG-TSP) is </a:t>
            </a:r>
            <a:r>
              <a:rPr lang="en-US" i="1" dirty="0" smtClean="0"/>
              <a:t>very strong</a:t>
            </a:r>
            <a:r>
              <a:rPr lang="en-US" dirty="0" smtClean="0"/>
              <a:t> for uncapped aka “infinite-length” chains, but a chain cap is often imposed in practice </a:t>
            </a:r>
            <a:endParaRPr lang="en-US" dirty="0"/>
          </a:p>
        </p:txBody>
      </p:sp>
    </p:spTree>
    <p:extLst>
      <p:ext uri="{BB962C8B-B14F-4D97-AF65-F5344CB8AC3E}">
        <p14:creationId xmlns:p14="http://schemas.microsoft.com/office/powerpoint/2010/main" val="82136217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Experimental results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pic>
        <p:nvPicPr>
          <p:cNvPr id="5" name="Picture 4" descr="Screen Shot 2015-11-29 at 11.24.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49431"/>
            <a:ext cx="8001000" cy="2944698"/>
          </a:xfrm>
          <a:prstGeom prst="rect">
            <a:avLst/>
          </a:prstGeom>
        </p:spPr>
      </p:pic>
      <p:pic>
        <p:nvPicPr>
          <p:cNvPr id="6" name="Picture 5" descr="Screen Shot 2015-11-29 at 11.24.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3733092"/>
            <a:ext cx="8001000" cy="2972508"/>
          </a:xfrm>
          <a:prstGeom prst="rect">
            <a:avLst/>
          </a:prstGeom>
        </p:spPr>
      </p:pic>
    </p:spTree>
    <p:extLst>
      <p:ext uri="{BB962C8B-B14F-4D97-AF65-F5344CB8AC3E}">
        <p14:creationId xmlns:p14="http://schemas.microsoft.com/office/powerpoint/2010/main" val="295312949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t>Ideas that are a bit further away from being put into practice</a:t>
            </a:r>
            <a:br>
              <a:rPr lang="en-US" dirty="0" smtClean="0"/>
            </a:br>
            <a:r>
              <a:rPr lang="en-US" sz="2200" i="1" dirty="0" smtClean="0"/>
              <a:t>(but hopefully will be someday soon!)</a:t>
            </a:r>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289796742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kidneys</a:t>
            </a:r>
            <a:endParaRPr lang="en-US" dirty="0"/>
          </a:p>
        </p:txBody>
      </p:sp>
      <p:sp>
        <p:nvSpPr>
          <p:cNvPr id="3" name="Content Placeholder 2"/>
          <p:cNvSpPr>
            <a:spLocks noGrp="1"/>
          </p:cNvSpPr>
          <p:nvPr>
            <p:ph idx="1"/>
          </p:nvPr>
        </p:nvSpPr>
        <p:spPr>
          <a:xfrm>
            <a:off x="457200" y="1265237"/>
            <a:ext cx="8229600" cy="4525963"/>
          </a:xfrm>
        </p:spPr>
        <p:txBody>
          <a:bodyPr/>
          <a:lstStyle/>
          <a:p>
            <a:r>
              <a:rPr lang="en-US" dirty="0" smtClean="0"/>
              <a:t>Chains are great! </a:t>
            </a:r>
            <a:r>
              <a:rPr lang="en-US" sz="1400" dirty="0" smtClean="0"/>
              <a:t>[Anderson et al. 2015, </a:t>
            </a:r>
            <a:r>
              <a:rPr lang="en-US" sz="1400" dirty="0" err="1" smtClean="0"/>
              <a:t>Ashlagi</a:t>
            </a:r>
            <a:r>
              <a:rPr lang="en-US" sz="1400" dirty="0" smtClean="0"/>
              <a:t> et al. 2014, Rees et al. 2009]</a:t>
            </a:r>
            <a:endParaRPr lang="en-US" dirty="0" smtClean="0"/>
          </a:p>
          <a:p>
            <a:r>
              <a:rPr lang="en-US" dirty="0" smtClean="0"/>
              <a:t>Kidney transplants are “easy” and popular:</a:t>
            </a:r>
          </a:p>
          <a:p>
            <a:pPr lvl="1"/>
            <a:r>
              <a:rPr lang="en-US" dirty="0" smtClean="0"/>
              <a:t>Many altruistic donors</a:t>
            </a:r>
          </a:p>
          <a:p>
            <a:r>
              <a:rPr lang="en-US" dirty="0" smtClean="0"/>
              <a:t>Liver transplants: higher mortality, morbidity:</a:t>
            </a:r>
          </a:p>
          <a:p>
            <a:pPr lvl="1"/>
            <a:r>
              <a:rPr lang="en-US" dirty="0" smtClean="0"/>
              <a:t>(Essentially) no altruistic donors</a:t>
            </a:r>
          </a:p>
          <a:p>
            <a:endParaRPr lang="en-US" dirty="0"/>
          </a:p>
        </p:txBody>
      </p:sp>
      <p:sp>
        <p:nvSpPr>
          <p:cNvPr id="36" name="Oval 35"/>
          <p:cNvSpPr/>
          <p:nvPr/>
        </p:nvSpPr>
        <p:spPr>
          <a:xfrm>
            <a:off x="2125056" y="5185825"/>
            <a:ext cx="621767" cy="62176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a:t>
            </a:r>
            <a:endParaRPr lang="en-US" dirty="0"/>
          </a:p>
        </p:txBody>
      </p:sp>
      <p:grpSp>
        <p:nvGrpSpPr>
          <p:cNvPr id="64" name="Group 63"/>
          <p:cNvGrpSpPr/>
          <p:nvPr/>
        </p:nvGrpSpPr>
        <p:grpSpPr>
          <a:xfrm>
            <a:off x="2568804" y="4191000"/>
            <a:ext cx="1126109" cy="2394641"/>
            <a:chOff x="2568804" y="4191000"/>
            <a:chExt cx="1126109" cy="2394641"/>
          </a:xfrm>
        </p:grpSpPr>
        <p:cxnSp>
          <p:nvCxnSpPr>
            <p:cNvPr id="43" name="Straight Arrow Connector 42"/>
            <p:cNvCxnSpPr>
              <a:stCxn id="36" idx="7"/>
              <a:endCxn id="49" idx="1"/>
            </p:cNvCxnSpPr>
            <p:nvPr/>
          </p:nvCxnSpPr>
          <p:spPr>
            <a:xfrm flipV="1">
              <a:off x="2731967" y="4501884"/>
              <a:ext cx="341179" cy="774997"/>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sp>
          <p:nvSpPr>
            <p:cNvPr id="47" name="Oval 46"/>
            <p:cNvSpPr/>
            <p:nvPr/>
          </p:nvSpPr>
          <p:spPr>
            <a:xfrm>
              <a:off x="3073146" y="5963874"/>
              <a:ext cx="621767" cy="62176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D1</a:t>
              </a:r>
              <a:endParaRPr lang="en-US" dirty="0"/>
            </a:p>
          </p:txBody>
        </p:sp>
        <p:cxnSp>
          <p:nvCxnSpPr>
            <p:cNvPr id="48" name="Straight Connector 47"/>
            <p:cNvCxnSpPr>
              <a:stCxn id="47" idx="0"/>
              <a:endCxn id="49" idx="2"/>
            </p:cNvCxnSpPr>
            <p:nvPr/>
          </p:nvCxnSpPr>
          <p:spPr>
            <a:xfrm flipV="1">
              <a:off x="3384030" y="4812767"/>
              <a:ext cx="0" cy="1151106"/>
            </a:xfrm>
            <a:prstGeom prst="line">
              <a:avLst/>
            </a:prstGeom>
          </p:spPr>
          <p:style>
            <a:lnRef idx="1">
              <a:schemeClr val="accent2"/>
            </a:lnRef>
            <a:fillRef idx="2">
              <a:schemeClr val="accent2"/>
            </a:fillRef>
            <a:effectRef idx="1">
              <a:schemeClr val="accent2"/>
            </a:effectRef>
            <a:fontRef idx="minor">
              <a:schemeClr val="dk1"/>
            </a:fontRef>
          </p:style>
        </p:cxnSp>
        <p:sp>
          <p:nvSpPr>
            <p:cNvPr id="49" name="Rounded Rectangle 48"/>
            <p:cNvSpPr/>
            <p:nvPr/>
          </p:nvSpPr>
          <p:spPr>
            <a:xfrm>
              <a:off x="3073146" y="4191000"/>
              <a:ext cx="621767" cy="6217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P1</a:t>
              </a:r>
              <a:endParaRPr lang="en-US" dirty="0"/>
            </a:p>
          </p:txBody>
        </p:sp>
        <p:sp>
          <p:nvSpPr>
            <p:cNvPr id="39" name="TextBox 38"/>
            <p:cNvSpPr txBox="1"/>
            <p:nvPr/>
          </p:nvSpPr>
          <p:spPr>
            <a:xfrm rot="18000893">
              <a:off x="2267554" y="4651900"/>
              <a:ext cx="941054" cy="338554"/>
            </a:xfrm>
            <a:prstGeom prst="rect">
              <a:avLst/>
            </a:prstGeom>
            <a:noFill/>
          </p:spPr>
          <p:txBody>
            <a:bodyPr wrap="square" rtlCol="0">
              <a:spAutoFit/>
            </a:bodyPr>
            <a:lstStyle/>
            <a:p>
              <a:pPr algn="ctr"/>
              <a:r>
                <a:rPr lang="en-US" sz="1600" dirty="0" smtClean="0"/>
                <a:t>Kidney</a:t>
              </a:r>
              <a:endParaRPr lang="en-US" sz="1600" dirty="0"/>
            </a:p>
          </p:txBody>
        </p:sp>
      </p:grpSp>
      <p:grpSp>
        <p:nvGrpSpPr>
          <p:cNvPr id="65" name="Group 64"/>
          <p:cNvGrpSpPr/>
          <p:nvPr/>
        </p:nvGrpSpPr>
        <p:grpSpPr>
          <a:xfrm>
            <a:off x="3603857" y="4191000"/>
            <a:ext cx="1289209" cy="2394641"/>
            <a:chOff x="3603857" y="4191000"/>
            <a:chExt cx="1289209" cy="2394641"/>
          </a:xfrm>
        </p:grpSpPr>
        <p:sp>
          <p:nvSpPr>
            <p:cNvPr id="44" name="Oval 43"/>
            <p:cNvSpPr/>
            <p:nvPr/>
          </p:nvSpPr>
          <p:spPr>
            <a:xfrm>
              <a:off x="4271299" y="5963874"/>
              <a:ext cx="621767" cy="62176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D2</a:t>
              </a:r>
              <a:endParaRPr lang="en-US" dirty="0"/>
            </a:p>
          </p:txBody>
        </p:sp>
        <p:cxnSp>
          <p:nvCxnSpPr>
            <p:cNvPr id="45" name="Straight Connector 44"/>
            <p:cNvCxnSpPr>
              <a:stCxn id="44" idx="0"/>
              <a:endCxn id="46" idx="2"/>
            </p:cNvCxnSpPr>
            <p:nvPr/>
          </p:nvCxnSpPr>
          <p:spPr>
            <a:xfrm flipV="1">
              <a:off x="4582183" y="4812767"/>
              <a:ext cx="0" cy="1151106"/>
            </a:xfrm>
            <a:prstGeom prst="line">
              <a:avLst/>
            </a:prstGeom>
          </p:spPr>
          <p:style>
            <a:lnRef idx="1">
              <a:schemeClr val="accent2"/>
            </a:lnRef>
            <a:fillRef idx="2">
              <a:schemeClr val="accent2"/>
            </a:fillRef>
            <a:effectRef idx="1">
              <a:schemeClr val="accent2"/>
            </a:effectRef>
            <a:fontRef idx="minor">
              <a:schemeClr val="dk1"/>
            </a:fontRef>
          </p:style>
        </p:cxnSp>
        <p:sp>
          <p:nvSpPr>
            <p:cNvPr id="46" name="Rounded Rectangle 45"/>
            <p:cNvSpPr/>
            <p:nvPr/>
          </p:nvSpPr>
          <p:spPr>
            <a:xfrm>
              <a:off x="4271299" y="4191000"/>
              <a:ext cx="621767" cy="6217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P2</a:t>
              </a:r>
              <a:endParaRPr lang="en-US" dirty="0"/>
            </a:p>
          </p:txBody>
        </p:sp>
        <p:cxnSp>
          <p:nvCxnSpPr>
            <p:cNvPr id="53" name="Straight Arrow Connector 52"/>
            <p:cNvCxnSpPr>
              <a:stCxn id="47" idx="7"/>
              <a:endCxn id="46" idx="1"/>
            </p:cNvCxnSpPr>
            <p:nvPr/>
          </p:nvCxnSpPr>
          <p:spPr>
            <a:xfrm flipV="1">
              <a:off x="3603857" y="4501884"/>
              <a:ext cx="667442" cy="1553046"/>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sp>
          <p:nvSpPr>
            <p:cNvPr id="40" name="TextBox 39"/>
            <p:cNvSpPr txBox="1"/>
            <p:nvPr/>
          </p:nvSpPr>
          <p:spPr>
            <a:xfrm rot="17624450">
              <a:off x="3315786" y="5072075"/>
              <a:ext cx="941054" cy="338554"/>
            </a:xfrm>
            <a:prstGeom prst="rect">
              <a:avLst/>
            </a:prstGeom>
            <a:noFill/>
          </p:spPr>
          <p:txBody>
            <a:bodyPr wrap="square" rtlCol="0">
              <a:spAutoFit/>
            </a:bodyPr>
            <a:lstStyle/>
            <a:p>
              <a:pPr algn="ctr"/>
              <a:r>
                <a:rPr lang="en-US" sz="1600" dirty="0" smtClean="0"/>
                <a:t>Kidney</a:t>
              </a:r>
              <a:endParaRPr lang="en-US" sz="1600" dirty="0"/>
            </a:p>
          </p:txBody>
        </p:sp>
      </p:grpSp>
      <p:grpSp>
        <p:nvGrpSpPr>
          <p:cNvPr id="66" name="Group 65"/>
          <p:cNvGrpSpPr/>
          <p:nvPr/>
        </p:nvGrpSpPr>
        <p:grpSpPr>
          <a:xfrm>
            <a:off x="4802010" y="4191000"/>
            <a:ext cx="1339633" cy="2394641"/>
            <a:chOff x="4802010" y="4191000"/>
            <a:chExt cx="1339633" cy="2394641"/>
          </a:xfrm>
        </p:grpSpPr>
        <p:cxnSp>
          <p:nvCxnSpPr>
            <p:cNvPr id="56" name="Straight Arrow Connector 55"/>
            <p:cNvCxnSpPr>
              <a:stCxn id="44" idx="7"/>
              <a:endCxn id="59" idx="1"/>
            </p:cNvCxnSpPr>
            <p:nvPr/>
          </p:nvCxnSpPr>
          <p:spPr>
            <a:xfrm flipV="1">
              <a:off x="4802010" y="4501884"/>
              <a:ext cx="717865" cy="1553046"/>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sp>
          <p:nvSpPr>
            <p:cNvPr id="57" name="Oval 56"/>
            <p:cNvSpPr/>
            <p:nvPr/>
          </p:nvSpPr>
          <p:spPr>
            <a:xfrm>
              <a:off x="5519875" y="5963874"/>
              <a:ext cx="621768" cy="62176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D3</a:t>
              </a:r>
              <a:endParaRPr lang="en-US" dirty="0"/>
            </a:p>
          </p:txBody>
        </p:sp>
        <p:cxnSp>
          <p:nvCxnSpPr>
            <p:cNvPr id="58" name="Straight Connector 57"/>
            <p:cNvCxnSpPr>
              <a:stCxn id="57" idx="0"/>
              <a:endCxn id="59" idx="2"/>
            </p:cNvCxnSpPr>
            <p:nvPr/>
          </p:nvCxnSpPr>
          <p:spPr>
            <a:xfrm flipV="1">
              <a:off x="5830760" y="4812767"/>
              <a:ext cx="0" cy="1151106"/>
            </a:xfrm>
            <a:prstGeom prst="line">
              <a:avLst/>
            </a:prstGeom>
          </p:spPr>
          <p:style>
            <a:lnRef idx="1">
              <a:schemeClr val="accent5"/>
            </a:lnRef>
            <a:fillRef idx="2">
              <a:schemeClr val="accent5"/>
            </a:fillRef>
            <a:effectRef idx="1">
              <a:schemeClr val="accent5"/>
            </a:effectRef>
            <a:fontRef idx="minor">
              <a:schemeClr val="dk1"/>
            </a:fontRef>
          </p:style>
        </p:cxnSp>
        <p:sp>
          <p:nvSpPr>
            <p:cNvPr id="59" name="Rounded Rectangle 58"/>
            <p:cNvSpPr/>
            <p:nvPr/>
          </p:nvSpPr>
          <p:spPr>
            <a:xfrm>
              <a:off x="5519875" y="4191000"/>
              <a:ext cx="621768" cy="6217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P3</a:t>
              </a:r>
              <a:endParaRPr lang="en-US" dirty="0"/>
            </a:p>
          </p:txBody>
        </p:sp>
        <p:sp>
          <p:nvSpPr>
            <p:cNvPr id="41" name="TextBox 40"/>
            <p:cNvSpPr txBox="1"/>
            <p:nvPr/>
          </p:nvSpPr>
          <p:spPr>
            <a:xfrm rot="17624450">
              <a:off x="4513949" y="5177943"/>
              <a:ext cx="941054" cy="338554"/>
            </a:xfrm>
            <a:prstGeom prst="rect">
              <a:avLst/>
            </a:prstGeom>
            <a:noFill/>
          </p:spPr>
          <p:txBody>
            <a:bodyPr wrap="square" rtlCol="0">
              <a:spAutoFit/>
            </a:bodyPr>
            <a:lstStyle/>
            <a:p>
              <a:pPr algn="ctr"/>
              <a:r>
                <a:rPr lang="en-US" sz="1600" dirty="0" smtClean="0"/>
                <a:t>Liver</a:t>
              </a:r>
              <a:endParaRPr lang="en-US" sz="1600" dirty="0"/>
            </a:p>
          </p:txBody>
        </p:sp>
      </p:grpSp>
      <p:grpSp>
        <p:nvGrpSpPr>
          <p:cNvPr id="67" name="Group 66"/>
          <p:cNvGrpSpPr/>
          <p:nvPr/>
        </p:nvGrpSpPr>
        <p:grpSpPr>
          <a:xfrm>
            <a:off x="6058735" y="4191000"/>
            <a:ext cx="2399465" cy="2394641"/>
            <a:chOff x="6058735" y="4191000"/>
            <a:chExt cx="2399465" cy="2394641"/>
          </a:xfrm>
        </p:grpSpPr>
        <p:sp>
          <p:nvSpPr>
            <p:cNvPr id="50" name="Oval 49"/>
            <p:cNvSpPr/>
            <p:nvPr/>
          </p:nvSpPr>
          <p:spPr>
            <a:xfrm>
              <a:off x="6744613" y="5963874"/>
              <a:ext cx="621767" cy="62176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D4</a:t>
              </a:r>
              <a:endParaRPr lang="en-US" dirty="0"/>
            </a:p>
          </p:txBody>
        </p:sp>
        <p:cxnSp>
          <p:nvCxnSpPr>
            <p:cNvPr id="51" name="Straight Connector 50"/>
            <p:cNvCxnSpPr>
              <a:stCxn id="50" idx="0"/>
              <a:endCxn id="52" idx="2"/>
            </p:cNvCxnSpPr>
            <p:nvPr/>
          </p:nvCxnSpPr>
          <p:spPr>
            <a:xfrm flipV="1">
              <a:off x="7055497" y="4812767"/>
              <a:ext cx="0" cy="1151106"/>
            </a:xfrm>
            <a:prstGeom prst="line">
              <a:avLst/>
            </a:prstGeom>
          </p:spPr>
          <p:style>
            <a:lnRef idx="1">
              <a:schemeClr val="accent2"/>
            </a:lnRef>
            <a:fillRef idx="2">
              <a:schemeClr val="accent2"/>
            </a:fillRef>
            <a:effectRef idx="1">
              <a:schemeClr val="accent2"/>
            </a:effectRef>
            <a:fontRef idx="minor">
              <a:schemeClr val="dk1"/>
            </a:fontRef>
          </p:style>
        </p:cxnSp>
        <p:sp>
          <p:nvSpPr>
            <p:cNvPr id="52" name="Rounded Rectangle 51"/>
            <p:cNvSpPr/>
            <p:nvPr/>
          </p:nvSpPr>
          <p:spPr>
            <a:xfrm>
              <a:off x="6744613" y="4191000"/>
              <a:ext cx="621767" cy="6217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P4</a:t>
              </a:r>
              <a:endParaRPr lang="en-US" dirty="0"/>
            </a:p>
          </p:txBody>
        </p:sp>
        <p:cxnSp>
          <p:nvCxnSpPr>
            <p:cNvPr id="54" name="Straight Arrow Connector 53"/>
            <p:cNvCxnSpPr>
              <a:stCxn id="57" idx="7"/>
              <a:endCxn id="52" idx="1"/>
            </p:cNvCxnSpPr>
            <p:nvPr/>
          </p:nvCxnSpPr>
          <p:spPr>
            <a:xfrm flipV="1">
              <a:off x="6126787" y="4501884"/>
              <a:ext cx="617826" cy="1553046"/>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cxnSp>
          <p:nvCxnSpPr>
            <p:cNvPr id="55" name="Straight Arrow Connector 54"/>
            <p:cNvCxnSpPr>
              <a:stCxn id="50" idx="7"/>
            </p:cNvCxnSpPr>
            <p:nvPr/>
          </p:nvCxnSpPr>
          <p:spPr>
            <a:xfrm flipV="1">
              <a:off x="7275325" y="5387480"/>
              <a:ext cx="353220" cy="667449"/>
            </a:xfrm>
            <a:prstGeom prst="straightConnector1">
              <a:avLst/>
            </a:prstGeom>
            <a:ln>
              <a:tailEnd type="arrow"/>
            </a:ln>
          </p:spPr>
          <p:style>
            <a:lnRef idx="1">
              <a:schemeClr val="accent2"/>
            </a:lnRef>
            <a:fillRef idx="2">
              <a:schemeClr val="accent2"/>
            </a:fillRef>
            <a:effectRef idx="1">
              <a:schemeClr val="accent2"/>
            </a:effectRef>
            <a:fontRef idx="minor">
              <a:schemeClr val="dk1"/>
            </a:fontRef>
          </p:style>
        </p:cxnSp>
        <p:sp>
          <p:nvSpPr>
            <p:cNvPr id="42" name="TextBox 41"/>
            <p:cNvSpPr txBox="1"/>
            <p:nvPr/>
          </p:nvSpPr>
          <p:spPr>
            <a:xfrm rot="17624450">
              <a:off x="5757485" y="5177943"/>
              <a:ext cx="941054" cy="338554"/>
            </a:xfrm>
            <a:prstGeom prst="rect">
              <a:avLst/>
            </a:prstGeom>
            <a:noFill/>
          </p:spPr>
          <p:txBody>
            <a:bodyPr wrap="square" rtlCol="0">
              <a:spAutoFit/>
            </a:bodyPr>
            <a:lstStyle/>
            <a:p>
              <a:pPr algn="ctr"/>
              <a:r>
                <a:rPr lang="en-US" sz="1600" dirty="0" smtClean="0"/>
                <a:t>Kidney</a:t>
              </a:r>
              <a:endParaRPr lang="en-US" sz="1600" dirty="0"/>
            </a:p>
          </p:txBody>
        </p:sp>
        <p:sp>
          <p:nvSpPr>
            <p:cNvPr id="60" name="TextBox 59"/>
            <p:cNvSpPr txBox="1"/>
            <p:nvPr/>
          </p:nvSpPr>
          <p:spPr>
            <a:xfrm>
              <a:off x="7543800" y="4454604"/>
              <a:ext cx="914400" cy="1107996"/>
            </a:xfrm>
            <a:prstGeom prst="rect">
              <a:avLst/>
            </a:prstGeom>
            <a:noFill/>
          </p:spPr>
          <p:txBody>
            <a:bodyPr wrap="square" rtlCol="0">
              <a:spAutoFit/>
            </a:bodyPr>
            <a:lstStyle/>
            <a:p>
              <a:r>
                <a:rPr lang="en-US" sz="6600" dirty="0" smtClean="0"/>
                <a:t>…</a:t>
              </a:r>
              <a:endParaRPr lang="en-US" sz="6600" dirty="0"/>
            </a:p>
          </p:txBody>
        </p:sp>
      </p:grpSp>
      <p:pic>
        <p:nvPicPr>
          <p:cNvPr id="62" name="Picture 61" descr="lightbulb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24400"/>
            <a:ext cx="1244600" cy="1244600"/>
          </a:xfrm>
          <a:prstGeom prst="rect">
            <a:avLst/>
          </a:prstGeom>
          <a:effectLst>
            <a:reflection blurRad="6350" stA="52000" endA="300" endPos="35000" dir="5400000" sy="-100000" algn="bl" rotWithShape="0"/>
          </a:effectLst>
        </p:spPr>
      </p:pic>
      <p:sp>
        <p:nvSpPr>
          <p:cNvPr id="32" name="TextBox 31"/>
          <p:cNvSpPr txBox="1"/>
          <p:nvPr/>
        </p:nvSpPr>
        <p:spPr>
          <a:xfrm>
            <a:off x="419100" y="1143000"/>
            <a:ext cx="6896100" cy="304800"/>
          </a:xfrm>
          <a:prstGeom prst="rect">
            <a:avLst/>
          </a:prstGeom>
          <a:noFill/>
        </p:spPr>
        <p:txBody>
          <a:bodyPr wrap="square" rtlCol="0">
            <a:spAutoFit/>
          </a:bodyPr>
          <a:lstStyle/>
          <a:p>
            <a:pPr algn="r"/>
            <a:r>
              <a:rPr lang="en-US" sz="1400" i="1" dirty="0" smtClean="0"/>
              <a:t>[Dickerson </a:t>
            </a:r>
            <a:r>
              <a:rPr lang="en-US" sz="1400" i="1" dirty="0" err="1" smtClean="0"/>
              <a:t>Sandholm</a:t>
            </a:r>
            <a:r>
              <a:rPr lang="en-US" sz="1400" i="1" dirty="0" smtClean="0"/>
              <a:t> AAAI-</a:t>
            </a:r>
            <a:r>
              <a:rPr lang="en-US" sz="1400" i="1" dirty="0" smtClean="0"/>
              <a:t>2014, JAIR-2016]</a:t>
            </a:r>
            <a:endParaRPr lang="en-US" sz="14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1355008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problem</a:t>
            </a:r>
            <a:endParaRPr lang="en-US" dirty="0"/>
          </a:p>
        </p:txBody>
      </p:sp>
      <p:sp>
        <p:nvSpPr>
          <p:cNvPr id="3" name="Content Placeholder 2"/>
          <p:cNvSpPr>
            <a:spLocks noGrp="1"/>
          </p:cNvSpPr>
          <p:nvPr>
            <p:ph idx="1"/>
          </p:nvPr>
        </p:nvSpPr>
        <p:spPr/>
        <p:txBody>
          <a:bodyPr>
            <a:normAutofit/>
          </a:bodyPr>
          <a:lstStyle/>
          <a:p>
            <a:r>
              <a:rPr lang="en-US" i="1" dirty="0" smtClean="0"/>
              <a:t>k</a:t>
            </a:r>
            <a:r>
              <a:rPr lang="en-US" dirty="0" smtClean="0"/>
              <a:t>-cycle (</a:t>
            </a:r>
            <a:r>
              <a:rPr lang="en-US" i="1" dirty="0" smtClean="0"/>
              <a:t>k</a:t>
            </a:r>
            <a:r>
              <a:rPr lang="en-US" dirty="0" smtClean="0"/>
              <a:t>-chain): a cycle (chain) over </a:t>
            </a:r>
            <a:r>
              <a:rPr lang="en-US" i="1" dirty="0" smtClean="0"/>
              <a:t>k</a:t>
            </a:r>
            <a:r>
              <a:rPr lang="en-US" dirty="0" smtClean="0"/>
              <a:t> vertices in the graph such that each candidate obtains the organ of the neighboring donor</a:t>
            </a:r>
          </a:p>
          <a:p>
            <a:endParaRPr lang="en-US" dirty="0" smtClean="0"/>
          </a:p>
          <a:p>
            <a:r>
              <a:rPr lang="en-US" dirty="0" smtClean="0"/>
              <a:t>The </a:t>
            </a:r>
            <a:r>
              <a:rPr lang="en-US" i="1" dirty="0" smtClean="0"/>
              <a:t>clearing problem</a:t>
            </a:r>
            <a:r>
              <a:rPr lang="en-US" dirty="0" smtClean="0"/>
              <a:t> is to find the “best” disjoint collection consisting of cycles of length at most </a:t>
            </a:r>
            <a:r>
              <a:rPr lang="en-US" i="1" dirty="0" smtClean="0"/>
              <a:t>L</a:t>
            </a:r>
            <a:r>
              <a:rPr lang="en-US" dirty="0" smtClean="0"/>
              <a:t>, and chains</a:t>
            </a:r>
          </a:p>
          <a:p>
            <a:pPr lvl="1"/>
            <a:r>
              <a:rPr lang="en-US" dirty="0" smtClean="0"/>
              <a:t>Typically, 2 ≤ </a:t>
            </a:r>
            <a:r>
              <a:rPr lang="en-US" i="1" dirty="0" smtClean="0"/>
              <a:t>L </a:t>
            </a:r>
            <a:r>
              <a:rPr lang="en-US" dirty="0" smtClean="0"/>
              <a:t>≤ 5 for kidneys (e.g., </a:t>
            </a:r>
            <a:r>
              <a:rPr lang="en-US" i="1" dirty="0" smtClean="0"/>
              <a:t>L</a:t>
            </a:r>
            <a:r>
              <a:rPr lang="en-US" dirty="0" smtClean="0"/>
              <a:t>=3 at UNOS)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grpSp>
        <p:nvGrpSpPr>
          <p:cNvPr id="28" name="Group 27"/>
          <p:cNvGrpSpPr/>
          <p:nvPr/>
        </p:nvGrpSpPr>
        <p:grpSpPr>
          <a:xfrm>
            <a:off x="7086600" y="2667000"/>
            <a:ext cx="1828800" cy="1143000"/>
            <a:chOff x="7086600" y="2667000"/>
            <a:chExt cx="1828800" cy="1143000"/>
          </a:xfrm>
        </p:grpSpPr>
        <p:sp>
          <p:nvSpPr>
            <p:cNvPr id="8" name="Oval 7"/>
            <p:cNvSpPr>
              <a:spLocks noChangeAspect="1"/>
            </p:cNvSpPr>
            <p:nvPr/>
          </p:nvSpPr>
          <p:spPr>
            <a:xfrm>
              <a:off x="7086600" y="33528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8458200" y="33528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2</a:t>
              </a:r>
              <a:endParaRPr lang="en-US" dirty="0"/>
            </a:p>
          </p:txBody>
        </p:sp>
        <p:sp>
          <p:nvSpPr>
            <p:cNvPr id="10" name="Oval 9"/>
            <p:cNvSpPr>
              <a:spLocks noChangeAspect="1"/>
            </p:cNvSpPr>
            <p:nvPr/>
          </p:nvSpPr>
          <p:spPr>
            <a:xfrm>
              <a:off x="7696200" y="2667000"/>
              <a:ext cx="457200" cy="457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3</a:t>
              </a:r>
              <a:endParaRPr lang="en-US" dirty="0"/>
            </a:p>
          </p:txBody>
        </p:sp>
        <p:cxnSp>
          <p:nvCxnSpPr>
            <p:cNvPr id="12" name="Curved Connector 11"/>
            <p:cNvCxnSpPr>
              <a:stCxn id="9" idx="0"/>
              <a:endCxn id="10" idx="6"/>
            </p:cNvCxnSpPr>
            <p:nvPr/>
          </p:nvCxnSpPr>
          <p:spPr>
            <a:xfrm rot="16200000" flipV="1">
              <a:off x="8191500" y="2857500"/>
              <a:ext cx="457200" cy="53340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urved Connector 12"/>
            <p:cNvCxnSpPr>
              <a:stCxn id="10" idx="2"/>
              <a:endCxn id="8" idx="0"/>
            </p:cNvCxnSpPr>
            <p:nvPr/>
          </p:nvCxnSpPr>
          <p:spPr>
            <a:xfrm rot="10800000" flipV="1">
              <a:off x="7315200" y="2895600"/>
              <a:ext cx="381000" cy="45720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8" idx="6"/>
              <a:endCxn id="9" idx="2"/>
            </p:cNvCxnSpPr>
            <p:nvPr/>
          </p:nvCxnSpPr>
          <p:spPr>
            <a:xfrm>
              <a:off x="7543800" y="3581400"/>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746295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this help?</a:t>
            </a:r>
            <a:endParaRPr lang="en-US" dirty="0"/>
          </a:p>
        </p:txBody>
      </p:sp>
      <p:sp>
        <p:nvSpPr>
          <p:cNvPr id="3" name="Content Placeholder 2"/>
          <p:cNvSpPr>
            <a:spLocks noGrp="1"/>
          </p:cNvSpPr>
          <p:nvPr>
            <p:ph idx="1"/>
          </p:nvPr>
        </p:nvSpPr>
        <p:spPr/>
        <p:txBody>
          <a:bodyPr>
            <a:normAutofit lnSpcReduction="10000"/>
          </a:bodyPr>
          <a:lstStyle/>
          <a:p>
            <a:r>
              <a:rPr lang="en-US" dirty="0" smtClean="0"/>
              <a:t>Theory: adapted </a:t>
            </a:r>
            <a:r>
              <a:rPr lang="en-US" dirty="0" err="1" smtClean="0"/>
              <a:t>Erdős-Rényi</a:t>
            </a:r>
            <a:r>
              <a:rPr lang="en-US" dirty="0" smtClean="0"/>
              <a:t> models</a:t>
            </a:r>
          </a:p>
          <a:p>
            <a:r>
              <a:rPr lang="en-US" dirty="0" smtClean="0"/>
              <a:t>Dense model </a:t>
            </a:r>
            <a:r>
              <a:rPr lang="en-US" sz="1400" dirty="0" smtClean="0"/>
              <a:t>[</a:t>
            </a:r>
            <a:r>
              <a:rPr lang="en-US" sz="1400" dirty="0" err="1" smtClean="0"/>
              <a:t>Saidman</a:t>
            </a:r>
            <a:r>
              <a:rPr lang="en-US" sz="1400" dirty="0" smtClean="0"/>
              <a:t> et al. 2006]</a:t>
            </a:r>
          </a:p>
          <a:p>
            <a:pPr lvl="1"/>
            <a:r>
              <a:rPr lang="en-US" dirty="0" smtClean="0"/>
              <a:t>Constant probability of edge existing</a:t>
            </a:r>
          </a:p>
          <a:p>
            <a:pPr lvl="1"/>
            <a:r>
              <a:rPr lang="en-US" dirty="0" smtClean="0"/>
              <a:t>Less useful in practice </a:t>
            </a:r>
            <a:r>
              <a:rPr lang="en-US" sz="1400" dirty="0" smtClean="0"/>
              <a:t>[</a:t>
            </a:r>
            <a:r>
              <a:rPr lang="en-US" sz="1400" dirty="0" err="1" smtClean="0"/>
              <a:t>Ashlagi</a:t>
            </a:r>
            <a:r>
              <a:rPr lang="en-US" sz="1400" dirty="0" smtClean="0"/>
              <a:t> et al. 2012, </a:t>
            </a:r>
            <a:r>
              <a:rPr lang="en-US" sz="1400" dirty="0" err="1" smtClean="0"/>
              <a:t>Ashlagi</a:t>
            </a:r>
            <a:r>
              <a:rPr lang="en-US" sz="1400" dirty="0" smtClean="0"/>
              <a:t> </a:t>
            </a:r>
            <a:r>
              <a:rPr lang="en-US" sz="1400" dirty="0" err="1" smtClean="0"/>
              <a:t>Jaillet</a:t>
            </a:r>
            <a:r>
              <a:rPr lang="en-US" sz="1400" dirty="0" smtClean="0"/>
              <a:t> </a:t>
            </a:r>
            <a:r>
              <a:rPr lang="en-US" sz="1400" dirty="0" err="1" smtClean="0"/>
              <a:t>Manshadi</a:t>
            </a:r>
            <a:r>
              <a:rPr lang="en-US" sz="1400" dirty="0" smtClean="0"/>
              <a:t> 2013]</a:t>
            </a:r>
            <a:endParaRPr lang="en-US" dirty="0" smtClean="0"/>
          </a:p>
          <a:p>
            <a:r>
              <a:rPr lang="en-US" dirty="0" smtClean="0"/>
              <a:t>Sparse model </a:t>
            </a:r>
            <a:r>
              <a:rPr lang="en-US" sz="1400" dirty="0"/>
              <a:t>[</a:t>
            </a:r>
            <a:r>
              <a:rPr lang="en-US" sz="1400" dirty="0" err="1"/>
              <a:t>Ashlagi</a:t>
            </a:r>
            <a:r>
              <a:rPr lang="en-US" sz="1400" dirty="0"/>
              <a:t> et </a:t>
            </a:r>
            <a:r>
              <a:rPr lang="en-US" sz="1400" dirty="0" smtClean="0"/>
              <a:t>al. </a:t>
            </a:r>
            <a:r>
              <a:rPr lang="en-US" sz="1400" dirty="0"/>
              <a:t>2012]</a:t>
            </a:r>
            <a:endParaRPr lang="en-US" sz="1400" dirty="0" smtClean="0"/>
          </a:p>
          <a:p>
            <a:pPr lvl="1"/>
            <a:r>
              <a:rPr lang="en-US" dirty="0" smtClean="0"/>
              <a:t>1-λ fraction is </a:t>
            </a:r>
            <a:r>
              <a:rPr lang="en-US" i="1" dirty="0" smtClean="0"/>
              <a:t>highly-sensitized </a:t>
            </a:r>
            <a:r>
              <a:rPr lang="en-US" dirty="0" smtClean="0"/>
              <a:t>(</a:t>
            </a:r>
            <a:r>
              <a:rPr lang="en-US" i="1" dirty="0" smtClean="0"/>
              <a:t>p</a:t>
            </a:r>
            <a:r>
              <a:rPr lang="en-US" i="1" baseline="-25000" dirty="0" smtClean="0"/>
              <a:t>H</a:t>
            </a:r>
            <a:r>
              <a:rPr lang="en-US" i="1" dirty="0" smtClean="0"/>
              <a:t> = c/n</a:t>
            </a:r>
            <a:r>
              <a:rPr lang="en-US" dirty="0" smtClean="0"/>
              <a:t>)</a:t>
            </a:r>
            <a:endParaRPr lang="en-US" sz="1000" dirty="0"/>
          </a:p>
          <a:p>
            <a:pPr lvl="1"/>
            <a:r>
              <a:rPr lang="en-US" dirty="0" err="1" smtClean="0"/>
              <a:t>λ</a:t>
            </a:r>
            <a:r>
              <a:rPr lang="en-US" dirty="0" smtClean="0"/>
              <a:t> fraction is </a:t>
            </a:r>
            <a:r>
              <a:rPr lang="en-US" i="1" dirty="0" smtClean="0"/>
              <a:t>lowly-sensitized</a:t>
            </a:r>
            <a:r>
              <a:rPr lang="en-US" dirty="0" smtClean="0"/>
              <a:t> (</a:t>
            </a:r>
            <a:r>
              <a:rPr lang="en-US" i="1" dirty="0" err="1" smtClean="0"/>
              <a:t>p</a:t>
            </a:r>
            <a:r>
              <a:rPr lang="en-US" i="1" baseline="-25000" dirty="0" err="1" smtClean="0"/>
              <a:t>L</a:t>
            </a:r>
            <a:r>
              <a:rPr lang="en-US" i="1" dirty="0" smtClean="0"/>
              <a:t> &gt; 0</a:t>
            </a:r>
            <a:r>
              <a:rPr lang="en-US" dirty="0" smtClean="0"/>
              <a:t>, constant</a:t>
            </a:r>
            <a:r>
              <a:rPr lang="en-US" dirty="0" smtClean="0"/>
              <a:t>)</a:t>
            </a:r>
          </a:p>
          <a:p>
            <a:r>
              <a:rPr lang="en-US" dirty="0" smtClean="0"/>
              <a:t>Not all kidney donors want to give livers</a:t>
            </a:r>
          </a:p>
          <a:p>
            <a:pPr lvl="1"/>
            <a:r>
              <a:rPr lang="en-US" dirty="0" smtClean="0"/>
              <a:t>Constant probability </a:t>
            </a:r>
            <a:r>
              <a:rPr lang="en-US" i="1" dirty="0" err="1" smtClean="0"/>
              <a:t>p</a:t>
            </a:r>
            <a:r>
              <a:rPr lang="en-US" i="1" baseline="-25000" dirty="0" err="1" smtClean="0"/>
              <a:t>K</a:t>
            </a:r>
            <a:r>
              <a:rPr lang="en-US" i="1" baseline="-25000" dirty="0" err="1" smtClean="0">
                <a:sym typeface="Wingdings"/>
              </a:rPr>
              <a:t></a:t>
            </a:r>
            <a:r>
              <a:rPr lang="en-US" i="1" baseline="-25000" dirty="0" err="1" smtClean="0"/>
              <a:t>L</a:t>
            </a:r>
            <a:r>
              <a:rPr lang="en-US" i="1" dirty="0" smtClean="0"/>
              <a:t> </a:t>
            </a:r>
            <a:r>
              <a:rPr lang="en-US" dirty="0" smtClean="0"/>
              <a:t>&gt; 0</a:t>
            </a:r>
            <a:r>
              <a:rPr lang="en-US" i="1" dirty="0" smtClean="0"/>
              <a:t> </a:t>
            </a:r>
            <a:endParaRPr lang="en-US" dirty="0" smtClean="0"/>
          </a:p>
        </p:txBody>
      </p:sp>
      <p:sp>
        <p:nvSpPr>
          <p:cNvPr id="4" name="Rectangle 3"/>
          <p:cNvSpPr/>
          <p:nvPr/>
        </p:nvSpPr>
        <p:spPr>
          <a:xfrm>
            <a:off x="4436357" y="3463739"/>
            <a:ext cx="3371962" cy="307777"/>
          </a:xfrm>
          <a:prstGeom prst="rect">
            <a:avLst/>
          </a:prstGeom>
        </p:spPr>
        <p:txBody>
          <a:bodyPr wrap="none">
            <a:spAutoFit/>
          </a:bodyPr>
          <a:lstStyle/>
          <a:p>
            <a:r>
              <a:rPr lang="en-US" sz="1400" dirty="0" smtClean="0"/>
              <a:t>[Dickerson </a:t>
            </a:r>
            <a:r>
              <a:rPr lang="en-US" sz="1400" dirty="0" err="1"/>
              <a:t>Procaccia</a:t>
            </a:r>
            <a:r>
              <a:rPr lang="en-US" sz="1400" dirty="0"/>
              <a:t> </a:t>
            </a:r>
            <a:r>
              <a:rPr lang="en-US" sz="1400" dirty="0" err="1"/>
              <a:t>Sandholm</a:t>
            </a:r>
            <a:r>
              <a:rPr lang="en-US" sz="1400" dirty="0"/>
              <a:t> 2013, 2014]</a:t>
            </a:r>
          </a:p>
        </p:txBody>
      </p:sp>
    </p:spTree>
    <p:extLst>
      <p:ext uri="{BB962C8B-B14F-4D97-AF65-F5344CB8AC3E}">
        <p14:creationId xmlns:p14="http://schemas.microsoft.com/office/powerpoint/2010/main" val="299922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graph, many </a:t>
            </a:r>
            <a:r>
              <a:rPr lang="en-US" dirty="0" smtClean="0"/>
              <a:t>altruists</a:t>
            </a:r>
            <a:endParaRPr lang="en-US" dirty="0"/>
          </a:p>
        </p:txBody>
      </p:sp>
      <p:sp>
        <p:nvSpPr>
          <p:cNvPr id="3" name="Content Placeholder 2"/>
          <p:cNvSpPr>
            <a:spLocks noGrp="1"/>
          </p:cNvSpPr>
          <p:nvPr>
            <p:ph idx="1"/>
          </p:nvPr>
        </p:nvSpPr>
        <p:spPr/>
        <p:txBody>
          <a:bodyPr>
            <a:normAutofit/>
          </a:bodyPr>
          <a:lstStyle/>
          <a:p>
            <a:r>
              <a:rPr lang="en-US" sz="2400" i="1" dirty="0" err="1" smtClean="0"/>
              <a:t>n</a:t>
            </a:r>
            <a:r>
              <a:rPr lang="en-US" sz="2400" i="1" baseline="-25000" dirty="0" err="1" smtClean="0"/>
              <a:t>K</a:t>
            </a:r>
            <a:r>
              <a:rPr lang="en-US" sz="2400" dirty="0" smtClean="0"/>
              <a:t> kidney pairs in graph </a:t>
            </a:r>
            <a:r>
              <a:rPr lang="en-US" sz="2400" i="1" dirty="0" smtClean="0"/>
              <a:t>D</a:t>
            </a:r>
            <a:r>
              <a:rPr lang="en-US" sz="2400" i="1" baseline="-25000" dirty="0" smtClean="0"/>
              <a:t>K</a:t>
            </a:r>
            <a:endParaRPr lang="en-US" sz="2400" i="1" dirty="0" smtClean="0"/>
          </a:p>
          <a:p>
            <a:r>
              <a:rPr lang="en-US" sz="2400" i="1" dirty="0" err="1" smtClean="0"/>
              <a:t>n</a:t>
            </a:r>
            <a:r>
              <a:rPr lang="en-US" sz="2400" i="1" baseline="-25000" dirty="0" err="1" smtClean="0"/>
              <a:t>L</a:t>
            </a:r>
            <a:r>
              <a:rPr lang="en-US" sz="2400" i="1" dirty="0" smtClean="0"/>
              <a:t> = </a:t>
            </a:r>
            <a:r>
              <a:rPr lang="en-US" sz="2400" i="1" dirty="0" err="1" smtClean="0"/>
              <a:t>γn</a:t>
            </a:r>
            <a:r>
              <a:rPr lang="en-US" sz="2400" i="1" baseline="-25000" dirty="0" err="1" smtClean="0"/>
              <a:t>K</a:t>
            </a:r>
            <a:r>
              <a:rPr lang="en-US" sz="2400" dirty="0" smtClean="0"/>
              <a:t> liver pairs in graph </a:t>
            </a:r>
            <a:r>
              <a:rPr lang="en-US" sz="2400" i="1" dirty="0" smtClean="0"/>
              <a:t>D</a:t>
            </a:r>
            <a:r>
              <a:rPr lang="en-US" sz="2400" i="1" baseline="-25000" dirty="0" smtClean="0"/>
              <a:t>L</a:t>
            </a:r>
            <a:endParaRPr lang="en-US" sz="2400" i="1" dirty="0" smtClean="0"/>
          </a:p>
          <a:p>
            <a:r>
              <a:rPr lang="en-US" sz="2400" dirty="0" smtClean="0"/>
              <a:t>Number of altruists t(</a:t>
            </a:r>
            <a:r>
              <a:rPr lang="en-US" sz="2400" i="1" dirty="0" err="1" smtClean="0"/>
              <a:t>n</a:t>
            </a:r>
            <a:r>
              <a:rPr lang="en-US" sz="2400" i="1" baseline="-25000" dirty="0" err="1" smtClean="0"/>
              <a:t>K</a:t>
            </a:r>
            <a:r>
              <a:rPr lang="en-US" sz="2400" dirty="0" smtClean="0"/>
              <a:t>)</a:t>
            </a:r>
          </a:p>
          <a:p>
            <a:r>
              <a:rPr lang="en-US" sz="2400" dirty="0" smtClean="0"/>
              <a:t>Constant cycle cap </a:t>
            </a:r>
            <a:r>
              <a:rPr lang="en-US" sz="2400" i="1" dirty="0"/>
              <a:t>z</a:t>
            </a:r>
            <a:endParaRPr lang="en-US" sz="2400" dirty="0" smtClean="0"/>
          </a:p>
          <a:p>
            <a:endParaRPr lang="en-US" sz="2400" i="1" dirty="0"/>
          </a:p>
        </p:txBody>
      </p:sp>
      <p:sp>
        <p:nvSpPr>
          <p:cNvPr id="5" name="Rounded Rectangle 4"/>
          <p:cNvSpPr/>
          <p:nvPr/>
        </p:nvSpPr>
        <p:spPr>
          <a:xfrm>
            <a:off x="495300" y="3581400"/>
            <a:ext cx="8153400" cy="2819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i="1" dirty="0" smtClean="0"/>
              <a:t>Theorem</a:t>
            </a:r>
          </a:p>
          <a:p>
            <a:pPr algn="ctr"/>
            <a:endParaRPr lang="en-US" dirty="0" smtClean="0"/>
          </a:p>
          <a:p>
            <a:r>
              <a:rPr lang="en-US" dirty="0" smtClean="0"/>
              <a:t>Assume </a:t>
            </a:r>
            <a:r>
              <a:rPr lang="en-US" i="1" dirty="0"/>
              <a:t>t(</a:t>
            </a:r>
            <a:r>
              <a:rPr lang="en-US" i="1" dirty="0" err="1"/>
              <a:t>n</a:t>
            </a:r>
            <a:r>
              <a:rPr lang="en-US" i="1" baseline="-25000" dirty="0" err="1"/>
              <a:t>K</a:t>
            </a:r>
            <a:r>
              <a:rPr lang="en-US" i="1" dirty="0"/>
              <a:t>) = </a:t>
            </a:r>
            <a:r>
              <a:rPr lang="en-US" dirty="0" smtClean="0"/>
              <a:t>β</a:t>
            </a:r>
            <a:r>
              <a:rPr lang="en-US" i="1" dirty="0" err="1" smtClean="0"/>
              <a:t>n</a:t>
            </a:r>
            <a:r>
              <a:rPr lang="en-US" i="1" baseline="-25000" dirty="0" err="1" smtClean="0"/>
              <a:t>K</a:t>
            </a:r>
            <a:r>
              <a:rPr lang="en-US" dirty="0" smtClean="0"/>
              <a:t> for some constant β&gt;0.  Then, with probability 1 as </a:t>
            </a:r>
            <a:r>
              <a:rPr lang="en-US" i="1" dirty="0" err="1" smtClean="0"/>
              <a:t>n</a:t>
            </a:r>
            <a:r>
              <a:rPr lang="en-US" i="1" baseline="-25000" dirty="0" err="1" smtClean="0"/>
              <a:t>K</a:t>
            </a:r>
            <a:r>
              <a:rPr lang="en-US" dirty="0" smtClean="0"/>
              <a:t> </a:t>
            </a:r>
            <a:r>
              <a:rPr lang="en-US" dirty="0" smtClean="0">
                <a:sym typeface="Wingdings"/>
              </a:rPr>
              <a:t> ∞,</a:t>
            </a:r>
          </a:p>
          <a:p>
            <a:endParaRPr lang="en-US" dirty="0" smtClean="0">
              <a:sym typeface="Wingdings"/>
            </a:endParaRPr>
          </a:p>
          <a:p>
            <a:r>
              <a:rPr lang="en-US" sz="2400" dirty="0" smtClean="0">
                <a:sym typeface="Wingdings"/>
              </a:rPr>
              <a:t>Any efficient matching on </a:t>
            </a:r>
            <a:r>
              <a:rPr lang="en-US" sz="2400" i="1" dirty="0" smtClean="0">
                <a:sym typeface="Wingdings"/>
              </a:rPr>
              <a:t>D</a:t>
            </a:r>
            <a:r>
              <a:rPr lang="en-US" sz="2400" dirty="0" smtClean="0">
                <a:sym typeface="Wingdings"/>
              </a:rPr>
              <a:t> = join(</a:t>
            </a:r>
            <a:r>
              <a:rPr lang="en-US" sz="2400" i="1" dirty="0" smtClean="0">
                <a:sym typeface="Wingdings"/>
              </a:rPr>
              <a:t>D</a:t>
            </a:r>
            <a:r>
              <a:rPr lang="en-US" sz="2400" i="1" baseline="-25000" dirty="0" smtClean="0">
                <a:sym typeface="Wingdings"/>
              </a:rPr>
              <a:t>K</a:t>
            </a:r>
            <a:r>
              <a:rPr lang="en-US" sz="2400" dirty="0" smtClean="0">
                <a:sym typeface="Wingdings"/>
              </a:rPr>
              <a:t>,</a:t>
            </a:r>
            <a:r>
              <a:rPr lang="en-US" sz="2400" i="1" dirty="0" smtClean="0">
                <a:sym typeface="Wingdings"/>
              </a:rPr>
              <a:t>D</a:t>
            </a:r>
            <a:r>
              <a:rPr lang="en-US" sz="2400" i="1" baseline="-25000" dirty="0" smtClean="0">
                <a:sym typeface="Wingdings"/>
              </a:rPr>
              <a:t>L</a:t>
            </a:r>
            <a:r>
              <a:rPr lang="en-US" sz="2400" dirty="0" smtClean="0">
                <a:sym typeface="Wingdings"/>
              </a:rPr>
              <a:t>) matches </a:t>
            </a:r>
            <a:r>
              <a:rPr lang="en-US" sz="2400" dirty="0" err="1" smtClean="0">
                <a:sym typeface="Wingdings"/>
              </a:rPr>
              <a:t>Ω</a:t>
            </a:r>
            <a:r>
              <a:rPr lang="en-US" sz="2400" dirty="0" smtClean="0">
                <a:sym typeface="Wingdings"/>
              </a:rPr>
              <a:t>(</a:t>
            </a:r>
            <a:r>
              <a:rPr lang="en-US" sz="2400" i="1" dirty="0" err="1" smtClean="0">
                <a:sym typeface="Wingdings"/>
              </a:rPr>
              <a:t>n</a:t>
            </a:r>
            <a:r>
              <a:rPr lang="en-US" sz="2400" i="1" baseline="-25000" dirty="0" err="1" smtClean="0">
                <a:sym typeface="Wingdings"/>
              </a:rPr>
              <a:t>K</a:t>
            </a:r>
            <a:r>
              <a:rPr lang="en-US" sz="2400" dirty="0" smtClean="0">
                <a:sym typeface="Wingdings"/>
              </a:rPr>
              <a:t>) more pairs </a:t>
            </a:r>
            <a:r>
              <a:rPr lang="en-US" sz="2400" dirty="0" smtClean="0">
                <a:sym typeface="Wingdings"/>
              </a:rPr>
              <a:t>than the aggregate of efficient </a:t>
            </a:r>
            <a:r>
              <a:rPr lang="en-US" sz="2400" dirty="0" err="1" smtClean="0">
                <a:sym typeface="Wingdings"/>
              </a:rPr>
              <a:t>matchings</a:t>
            </a:r>
            <a:r>
              <a:rPr lang="en-US" sz="2400" dirty="0" smtClean="0">
                <a:sym typeface="Wingdings"/>
              </a:rPr>
              <a:t> on </a:t>
            </a:r>
            <a:r>
              <a:rPr lang="en-US" sz="2400" i="1" dirty="0" smtClean="0">
                <a:sym typeface="Wingdings"/>
              </a:rPr>
              <a:t>D</a:t>
            </a:r>
            <a:r>
              <a:rPr lang="en-US" sz="2400" i="1" baseline="-25000" dirty="0" smtClean="0">
                <a:sym typeface="Wingdings"/>
              </a:rPr>
              <a:t>K</a:t>
            </a:r>
            <a:r>
              <a:rPr lang="en-US" sz="2400" dirty="0" smtClean="0">
                <a:sym typeface="Wingdings"/>
              </a:rPr>
              <a:t> and </a:t>
            </a:r>
            <a:r>
              <a:rPr lang="en-US" sz="2400" i="1" dirty="0" smtClean="0">
                <a:sym typeface="Wingdings"/>
              </a:rPr>
              <a:t>D</a:t>
            </a:r>
            <a:r>
              <a:rPr lang="en-US" sz="2400" i="1" baseline="-25000" dirty="0" smtClean="0">
                <a:sym typeface="Wingdings"/>
              </a:rPr>
              <a:t>L</a:t>
            </a:r>
            <a:r>
              <a:rPr lang="en-US" sz="2400" dirty="0" smtClean="0">
                <a:sym typeface="Wingdings"/>
              </a:rPr>
              <a:t>.</a:t>
            </a:r>
            <a:endParaRPr lang="en-US" dirty="0">
              <a:sym typeface="Wingdings"/>
            </a:endParaRPr>
          </a:p>
          <a:p>
            <a:endParaRPr lang="en-US" dirty="0" smtClean="0">
              <a:sym typeface="Wingdings"/>
            </a:endParaRPr>
          </a:p>
          <a:p>
            <a:endParaRPr lang="en-US" dirty="0"/>
          </a:p>
        </p:txBody>
      </p:sp>
      <p:sp>
        <p:nvSpPr>
          <p:cNvPr id="7" name="TextBox 6"/>
          <p:cNvSpPr txBox="1"/>
          <p:nvPr/>
        </p:nvSpPr>
        <p:spPr>
          <a:xfrm>
            <a:off x="4876800" y="5955268"/>
            <a:ext cx="3429000" cy="369332"/>
          </a:xfrm>
          <a:prstGeom prst="rect">
            <a:avLst/>
          </a:prstGeom>
          <a:noFill/>
        </p:spPr>
        <p:txBody>
          <a:bodyPr wrap="square" rtlCol="0">
            <a:spAutoFit/>
          </a:bodyPr>
          <a:lstStyle/>
          <a:p>
            <a:r>
              <a:rPr lang="en-US" i="1" dirty="0" smtClean="0"/>
              <a:t>Building on [</a:t>
            </a:r>
            <a:r>
              <a:rPr lang="en-US" i="1" dirty="0" err="1" smtClean="0"/>
              <a:t>Ashlagi</a:t>
            </a:r>
            <a:r>
              <a:rPr lang="en-US" i="1" dirty="0" smtClean="0"/>
              <a:t> et al. 2012]</a:t>
            </a:r>
            <a:endParaRPr lang="en-US" i="1" dirty="0"/>
          </a:p>
        </p:txBody>
      </p:sp>
    </p:spTree>
    <p:extLst>
      <p:ext uri="{BB962C8B-B14F-4D97-AF65-F5344CB8AC3E}">
        <p14:creationId xmlns:p14="http://schemas.microsoft.com/office/powerpoint/2010/main" val="2614268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a:xfrm>
            <a:off x="457200" y="1295400"/>
            <a:ext cx="8229600" cy="2514600"/>
          </a:xfrm>
        </p:spPr>
        <p:txBody>
          <a:bodyPr>
            <a:normAutofit fontScale="55000" lnSpcReduction="20000"/>
          </a:bodyPr>
          <a:lstStyle/>
          <a:p>
            <a:r>
              <a:rPr lang="en-US" dirty="0" smtClean="0"/>
              <a:t>Find a linear number of “good cycles” in </a:t>
            </a:r>
            <a:r>
              <a:rPr lang="en-US" i="1" dirty="0" smtClean="0"/>
              <a:t>D</a:t>
            </a:r>
            <a:r>
              <a:rPr lang="en-US" i="1" baseline="-25000" dirty="0" smtClean="0"/>
              <a:t>L</a:t>
            </a:r>
            <a:r>
              <a:rPr lang="en-US" dirty="0" smtClean="0"/>
              <a:t> that are length &gt; </a:t>
            </a:r>
            <a:r>
              <a:rPr lang="en-US" i="1" dirty="0" smtClean="0"/>
              <a:t>z</a:t>
            </a:r>
            <a:endParaRPr lang="en-US" dirty="0" smtClean="0"/>
          </a:p>
          <a:p>
            <a:pPr lvl="1"/>
            <a:r>
              <a:rPr lang="en-US" dirty="0" smtClean="0"/>
              <a:t>Good cycles = isolated path in highly-sensitized portion of pool and exactly one node in low portion</a:t>
            </a:r>
          </a:p>
          <a:p>
            <a:r>
              <a:rPr lang="en-US" dirty="0" smtClean="0"/>
              <a:t>Extend chains from </a:t>
            </a:r>
            <a:r>
              <a:rPr lang="en-US" i="1" dirty="0" smtClean="0"/>
              <a:t>D</a:t>
            </a:r>
            <a:r>
              <a:rPr lang="en-US" i="1" baseline="-25000" dirty="0" smtClean="0"/>
              <a:t>K</a:t>
            </a:r>
            <a:r>
              <a:rPr lang="en-US" i="1" dirty="0" smtClean="0"/>
              <a:t> </a:t>
            </a:r>
            <a:r>
              <a:rPr lang="en-US" dirty="0" smtClean="0"/>
              <a:t>into the isolated paths (aka can’t be matched otherwise) in </a:t>
            </a:r>
            <a:r>
              <a:rPr lang="en-US" i="1" dirty="0" smtClean="0"/>
              <a:t>D</a:t>
            </a:r>
            <a:r>
              <a:rPr lang="en-US" i="1" baseline="-25000" dirty="0" smtClean="0"/>
              <a:t>L</a:t>
            </a:r>
            <a:r>
              <a:rPr lang="en-US" dirty="0" smtClean="0"/>
              <a:t>, of which there are linearly many</a:t>
            </a:r>
            <a:endParaRPr lang="en-US" dirty="0"/>
          </a:p>
          <a:p>
            <a:pPr lvl="1"/>
            <a:r>
              <a:rPr lang="en-US" dirty="0" smtClean="0"/>
              <a:t>Have to worry about </a:t>
            </a:r>
            <a:r>
              <a:rPr lang="en-US" i="1" dirty="0" err="1" smtClean="0"/>
              <a:t>p</a:t>
            </a:r>
            <a:r>
              <a:rPr lang="en-US" i="1" baseline="-25000" dirty="0" err="1" smtClean="0"/>
              <a:t>K</a:t>
            </a:r>
            <a:r>
              <a:rPr lang="en-US" i="1" baseline="-25000" dirty="0" err="1" smtClean="0">
                <a:sym typeface="Wingdings"/>
              </a:rPr>
              <a:t>L</a:t>
            </a:r>
            <a:r>
              <a:rPr lang="en-US" dirty="0" smtClean="0">
                <a:sym typeface="Wingdings"/>
              </a:rPr>
              <a:t>, and compatibility between vertices</a:t>
            </a:r>
          </a:p>
          <a:p>
            <a:r>
              <a:rPr lang="en-US" dirty="0" smtClean="0"/>
              <a:t>Show that a subset of the dotted edges below results in a linear-in-number-of-altruists max matching</a:t>
            </a:r>
          </a:p>
          <a:p>
            <a:pPr lvl="1"/>
            <a:r>
              <a:rPr lang="en-US" dirty="0" smtClean="0">
                <a:sym typeface="Wingdings"/>
              </a:rPr>
              <a:t> linear number of </a:t>
            </a:r>
            <a:r>
              <a:rPr lang="en-US" i="1" dirty="0" smtClean="0">
                <a:sym typeface="Wingdings"/>
              </a:rPr>
              <a:t>D</a:t>
            </a:r>
            <a:r>
              <a:rPr lang="en-US" i="1" baseline="-25000" dirty="0" smtClean="0">
                <a:sym typeface="Wingdings"/>
              </a:rPr>
              <a:t>K</a:t>
            </a:r>
            <a:r>
              <a:rPr lang="en-US" dirty="0" smtClean="0">
                <a:sym typeface="Wingdings"/>
              </a:rPr>
              <a:t> chains extended into </a:t>
            </a:r>
            <a:r>
              <a:rPr lang="en-US" i="1" dirty="0" smtClean="0">
                <a:sym typeface="Wingdings"/>
              </a:rPr>
              <a:t>D</a:t>
            </a:r>
            <a:r>
              <a:rPr lang="en-US" i="1" baseline="-25000" dirty="0" smtClean="0">
                <a:sym typeface="Wingdings"/>
              </a:rPr>
              <a:t>L</a:t>
            </a:r>
          </a:p>
          <a:p>
            <a:pPr lvl="1"/>
            <a:r>
              <a:rPr lang="en-US" dirty="0" smtClean="0">
                <a:sym typeface="Wingdings"/>
              </a:rPr>
              <a:t> linear number of previously unmatched </a:t>
            </a:r>
            <a:r>
              <a:rPr lang="en-US" i="1" dirty="0" smtClean="0">
                <a:sym typeface="Wingdings"/>
              </a:rPr>
              <a:t>D</a:t>
            </a:r>
            <a:r>
              <a:rPr lang="en-US" i="1" baseline="-25000" dirty="0" smtClean="0">
                <a:sym typeface="Wingdings"/>
              </a:rPr>
              <a:t>L</a:t>
            </a:r>
            <a:r>
              <a:rPr lang="en-US" dirty="0" smtClean="0">
                <a:sym typeface="Wingdings"/>
              </a:rPr>
              <a:t> vertices matched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pic>
        <p:nvPicPr>
          <p:cNvPr id="5" name="Picture 4" descr="Screen Shot 2015-11-29 at 10.35.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000500"/>
            <a:ext cx="5715000" cy="27051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0852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graph, f</a:t>
            </a:r>
            <a:r>
              <a:rPr lang="en-US" dirty="0" smtClean="0"/>
              <a:t>ew </a:t>
            </a:r>
            <a:r>
              <a:rPr lang="en-US" dirty="0" smtClean="0"/>
              <a:t>altruists</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400" i="1" dirty="0" err="1" smtClean="0"/>
              <a:t>n</a:t>
            </a:r>
            <a:r>
              <a:rPr lang="en-US" sz="2400" i="1" baseline="-25000" dirty="0" err="1" smtClean="0"/>
              <a:t>K</a:t>
            </a:r>
            <a:r>
              <a:rPr lang="en-US" sz="2400" dirty="0" smtClean="0"/>
              <a:t> kidney pairs in graph </a:t>
            </a:r>
            <a:r>
              <a:rPr lang="en-US" sz="2400" i="1" dirty="0" smtClean="0"/>
              <a:t>D</a:t>
            </a:r>
            <a:r>
              <a:rPr lang="en-US" sz="2400" i="1" baseline="-25000" dirty="0" smtClean="0"/>
              <a:t>K</a:t>
            </a:r>
            <a:endParaRPr lang="en-US" sz="2400" i="1" dirty="0" smtClean="0"/>
          </a:p>
          <a:p>
            <a:r>
              <a:rPr lang="en-US" sz="2400" i="1" dirty="0" err="1" smtClean="0"/>
              <a:t>n</a:t>
            </a:r>
            <a:r>
              <a:rPr lang="en-US" sz="2400" i="1" baseline="-25000" dirty="0" err="1" smtClean="0"/>
              <a:t>L</a:t>
            </a:r>
            <a:r>
              <a:rPr lang="en-US" sz="2400" i="1" dirty="0" smtClean="0"/>
              <a:t> = </a:t>
            </a:r>
            <a:r>
              <a:rPr lang="en-US" sz="2400" i="1" dirty="0" err="1" smtClean="0"/>
              <a:t>γn</a:t>
            </a:r>
            <a:r>
              <a:rPr lang="en-US" sz="2400" i="1" baseline="-25000" dirty="0" err="1" smtClean="0"/>
              <a:t>K</a:t>
            </a:r>
            <a:r>
              <a:rPr lang="en-US" sz="2400" dirty="0" smtClean="0"/>
              <a:t> liver pairs in graph </a:t>
            </a:r>
            <a:r>
              <a:rPr lang="en-US" sz="2400" i="1" dirty="0" smtClean="0"/>
              <a:t>D</a:t>
            </a:r>
            <a:r>
              <a:rPr lang="en-US" sz="2400" i="1" baseline="-25000" dirty="0" smtClean="0"/>
              <a:t>L</a:t>
            </a:r>
            <a:endParaRPr lang="en-US" sz="2400" i="1" dirty="0" smtClean="0"/>
          </a:p>
          <a:p>
            <a:r>
              <a:rPr lang="en-US" sz="2400" dirty="0" smtClean="0"/>
              <a:t>Number of altruists </a:t>
            </a:r>
            <a:r>
              <a:rPr lang="en-US" sz="2400" i="1" dirty="0" smtClean="0"/>
              <a:t>t</a:t>
            </a:r>
            <a:r>
              <a:rPr lang="en-US" sz="2400" dirty="0" smtClean="0"/>
              <a:t> – no longer depends on </a:t>
            </a:r>
            <a:r>
              <a:rPr lang="en-US" sz="2400" i="1" dirty="0" err="1" smtClean="0"/>
              <a:t>n</a:t>
            </a:r>
            <a:r>
              <a:rPr lang="en-US" sz="2400" i="1" baseline="-25000" dirty="0" err="1" smtClean="0"/>
              <a:t>K</a:t>
            </a:r>
            <a:r>
              <a:rPr lang="en-US" sz="2400" dirty="0"/>
              <a:t>!</a:t>
            </a:r>
            <a:endParaRPr lang="en-US" sz="2400" baseline="-25000" dirty="0" smtClean="0"/>
          </a:p>
          <a:p>
            <a:r>
              <a:rPr lang="en-US" sz="2400" dirty="0" err="1" smtClean="0"/>
              <a:t>λ</a:t>
            </a:r>
            <a:r>
              <a:rPr lang="en-US" sz="2400" dirty="0" smtClean="0"/>
              <a:t> is </a:t>
            </a:r>
            <a:r>
              <a:rPr lang="en-US" sz="2400" dirty="0" err="1" smtClean="0"/>
              <a:t>frac</a:t>
            </a:r>
            <a:r>
              <a:rPr lang="en-US" sz="2400" dirty="0" smtClean="0"/>
              <a:t>. lowly-</a:t>
            </a:r>
            <a:r>
              <a:rPr lang="en-US" sz="2400" dirty="0" smtClean="0"/>
              <a:t>sensitized</a:t>
            </a:r>
          </a:p>
          <a:p>
            <a:r>
              <a:rPr lang="en-US" sz="2400" dirty="0" smtClean="0"/>
              <a:t>Constant cycle cap </a:t>
            </a:r>
            <a:r>
              <a:rPr lang="en-US" sz="2400" i="1" dirty="0" smtClean="0"/>
              <a:t>z</a:t>
            </a:r>
            <a:endParaRPr lang="en-US" sz="2400" dirty="0"/>
          </a:p>
        </p:txBody>
      </p:sp>
      <p:sp>
        <p:nvSpPr>
          <p:cNvPr id="5" name="Rounded Rectangle 4"/>
          <p:cNvSpPr/>
          <p:nvPr/>
        </p:nvSpPr>
        <p:spPr>
          <a:xfrm>
            <a:off x="495300" y="3581400"/>
            <a:ext cx="8153400" cy="2819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i="1" dirty="0" smtClean="0"/>
          </a:p>
          <a:p>
            <a:endParaRPr lang="en-US" i="1" dirty="0"/>
          </a:p>
          <a:p>
            <a:r>
              <a:rPr lang="en-US" i="1" dirty="0" smtClean="0"/>
              <a:t>Theorem</a:t>
            </a:r>
          </a:p>
          <a:p>
            <a:pPr algn="ctr"/>
            <a:endParaRPr lang="en-US" dirty="0" smtClean="0"/>
          </a:p>
          <a:p>
            <a:r>
              <a:rPr lang="en-US" dirty="0" smtClean="0"/>
              <a:t>Assume constant </a:t>
            </a:r>
            <a:r>
              <a:rPr lang="en-US" i="1" dirty="0" smtClean="0"/>
              <a:t>t</a:t>
            </a:r>
            <a:r>
              <a:rPr lang="en-US" dirty="0" smtClean="0"/>
              <a:t>.  Then</a:t>
            </a:r>
            <a:r>
              <a:rPr lang="en-US" dirty="0"/>
              <a:t> </a:t>
            </a:r>
            <a:r>
              <a:rPr lang="en-US" dirty="0" smtClean="0">
                <a:sym typeface="Wingdings"/>
              </a:rPr>
              <a:t>there </a:t>
            </a:r>
            <a:r>
              <a:rPr lang="en-US" dirty="0">
                <a:sym typeface="Wingdings"/>
              </a:rPr>
              <a:t>exists </a:t>
            </a:r>
            <a:r>
              <a:rPr lang="en-US" dirty="0" err="1">
                <a:sym typeface="Wingdings"/>
              </a:rPr>
              <a:t>λ</a:t>
            </a:r>
            <a:r>
              <a:rPr lang="en-US" dirty="0">
                <a:sym typeface="Wingdings"/>
              </a:rPr>
              <a:t>’ &gt; 0 </a:t>
            </a:r>
            <a:r>
              <a:rPr lang="en-US" dirty="0" err="1">
                <a:sym typeface="Wingdings"/>
              </a:rPr>
              <a:t>s.t.</a:t>
            </a:r>
            <a:r>
              <a:rPr lang="en-US" dirty="0">
                <a:sym typeface="Wingdings"/>
              </a:rPr>
              <a:t> for all </a:t>
            </a:r>
            <a:r>
              <a:rPr lang="en-US" dirty="0" err="1" smtClean="0">
                <a:sym typeface="Wingdings"/>
              </a:rPr>
              <a:t>λ</a:t>
            </a:r>
            <a:r>
              <a:rPr lang="en-US" dirty="0" smtClean="0">
                <a:sym typeface="Wingdings"/>
              </a:rPr>
              <a:t> &lt; </a:t>
            </a:r>
            <a:r>
              <a:rPr lang="en-US" dirty="0" err="1" smtClean="0">
                <a:sym typeface="Wingdings"/>
              </a:rPr>
              <a:t>λ</a:t>
            </a:r>
            <a:r>
              <a:rPr lang="en-US" dirty="0">
                <a:sym typeface="Wingdings"/>
              </a:rPr>
              <a:t>’</a:t>
            </a:r>
            <a:endParaRPr lang="en-US" dirty="0" smtClean="0">
              <a:sym typeface="Wingdings"/>
            </a:endParaRPr>
          </a:p>
          <a:p>
            <a:endParaRPr lang="en-US" dirty="0" smtClean="0">
              <a:sym typeface="Wingdings"/>
            </a:endParaRPr>
          </a:p>
          <a:p>
            <a:r>
              <a:rPr lang="en-US" sz="2400" dirty="0" smtClean="0">
                <a:sym typeface="Wingdings"/>
              </a:rPr>
              <a:t>Any efficient matching on </a:t>
            </a:r>
            <a:r>
              <a:rPr lang="en-US" sz="2400" i="1" dirty="0" smtClean="0">
                <a:sym typeface="Wingdings"/>
              </a:rPr>
              <a:t>D</a:t>
            </a:r>
            <a:r>
              <a:rPr lang="en-US" sz="2400" dirty="0" smtClean="0">
                <a:sym typeface="Wingdings"/>
              </a:rPr>
              <a:t> = join(</a:t>
            </a:r>
            <a:r>
              <a:rPr lang="en-US" sz="2400" i="1" dirty="0" smtClean="0">
                <a:sym typeface="Wingdings"/>
              </a:rPr>
              <a:t>D</a:t>
            </a:r>
            <a:r>
              <a:rPr lang="en-US" sz="2400" i="1" baseline="-25000" dirty="0" smtClean="0">
                <a:sym typeface="Wingdings"/>
              </a:rPr>
              <a:t>K</a:t>
            </a:r>
            <a:r>
              <a:rPr lang="en-US" sz="2400" dirty="0" smtClean="0">
                <a:sym typeface="Wingdings"/>
              </a:rPr>
              <a:t>,</a:t>
            </a:r>
            <a:r>
              <a:rPr lang="en-US" sz="2400" i="1" dirty="0" smtClean="0">
                <a:sym typeface="Wingdings"/>
              </a:rPr>
              <a:t>D</a:t>
            </a:r>
            <a:r>
              <a:rPr lang="en-US" sz="2400" i="1" baseline="-25000" dirty="0" smtClean="0">
                <a:sym typeface="Wingdings"/>
              </a:rPr>
              <a:t>L</a:t>
            </a:r>
            <a:r>
              <a:rPr lang="en-US" sz="2400" dirty="0" smtClean="0">
                <a:sym typeface="Wingdings"/>
              </a:rPr>
              <a:t>) matches </a:t>
            </a:r>
            <a:r>
              <a:rPr lang="en-US" sz="2400" dirty="0" err="1" smtClean="0">
                <a:sym typeface="Wingdings"/>
              </a:rPr>
              <a:t>Ω</a:t>
            </a:r>
            <a:r>
              <a:rPr lang="en-US" sz="2400" dirty="0" smtClean="0">
                <a:sym typeface="Wingdings"/>
              </a:rPr>
              <a:t>(</a:t>
            </a:r>
            <a:r>
              <a:rPr lang="en-US" sz="2400" i="1" dirty="0" err="1" smtClean="0">
                <a:sym typeface="Wingdings"/>
              </a:rPr>
              <a:t>n</a:t>
            </a:r>
            <a:r>
              <a:rPr lang="en-US" sz="2400" i="1" baseline="-25000" dirty="0" err="1" smtClean="0">
                <a:sym typeface="Wingdings"/>
              </a:rPr>
              <a:t>K</a:t>
            </a:r>
            <a:r>
              <a:rPr lang="en-US" sz="2400" dirty="0" smtClean="0">
                <a:sym typeface="Wingdings"/>
              </a:rPr>
              <a:t>) more pairs than the aggregate of efficient </a:t>
            </a:r>
            <a:r>
              <a:rPr lang="en-US" sz="2400" dirty="0" err="1" smtClean="0">
                <a:sym typeface="Wingdings"/>
              </a:rPr>
              <a:t>matchings</a:t>
            </a:r>
            <a:r>
              <a:rPr lang="en-US" sz="2400" dirty="0" smtClean="0">
                <a:sym typeface="Wingdings"/>
              </a:rPr>
              <a:t> on </a:t>
            </a:r>
            <a:r>
              <a:rPr lang="en-US" sz="2400" i="1" dirty="0" smtClean="0">
                <a:sym typeface="Wingdings"/>
              </a:rPr>
              <a:t>D</a:t>
            </a:r>
            <a:r>
              <a:rPr lang="en-US" sz="2400" i="1" baseline="-25000" dirty="0" smtClean="0">
                <a:sym typeface="Wingdings"/>
              </a:rPr>
              <a:t>K</a:t>
            </a:r>
            <a:r>
              <a:rPr lang="en-US" sz="2400" dirty="0" smtClean="0">
                <a:sym typeface="Wingdings"/>
              </a:rPr>
              <a:t> and </a:t>
            </a:r>
            <a:r>
              <a:rPr lang="en-US" sz="2400" i="1" dirty="0" smtClean="0">
                <a:sym typeface="Wingdings"/>
              </a:rPr>
              <a:t>D</a:t>
            </a:r>
            <a:r>
              <a:rPr lang="en-US" sz="2400" i="1" baseline="-25000" dirty="0" smtClean="0">
                <a:sym typeface="Wingdings"/>
              </a:rPr>
              <a:t>L</a:t>
            </a:r>
            <a:r>
              <a:rPr lang="en-US" sz="2400" dirty="0" smtClean="0">
                <a:sym typeface="Wingdings"/>
              </a:rPr>
              <a:t>.</a:t>
            </a:r>
          </a:p>
          <a:p>
            <a:endParaRPr lang="en-US" sz="2400" dirty="0">
              <a:sym typeface="Wingdings"/>
            </a:endParaRPr>
          </a:p>
          <a:p>
            <a:r>
              <a:rPr lang="en-US" dirty="0" smtClean="0">
                <a:sym typeface="Wingdings"/>
              </a:rPr>
              <a:t>With constant positive probability.</a:t>
            </a:r>
            <a:endParaRPr lang="en-US" dirty="0">
              <a:sym typeface="Wingdings"/>
            </a:endParaRPr>
          </a:p>
          <a:p>
            <a:endParaRPr lang="en-US" dirty="0" smtClean="0">
              <a:sym typeface="Wingdings"/>
            </a:endParaRPr>
          </a:p>
          <a:p>
            <a:endParaRPr lang="en-US" dirty="0"/>
          </a:p>
        </p:txBody>
      </p:sp>
      <p:sp>
        <p:nvSpPr>
          <p:cNvPr id="7" name="TextBox 6"/>
          <p:cNvSpPr txBox="1"/>
          <p:nvPr/>
        </p:nvSpPr>
        <p:spPr>
          <a:xfrm>
            <a:off x="4876800" y="5955268"/>
            <a:ext cx="3429000" cy="369332"/>
          </a:xfrm>
          <a:prstGeom prst="rect">
            <a:avLst/>
          </a:prstGeom>
          <a:noFill/>
        </p:spPr>
        <p:txBody>
          <a:bodyPr wrap="square" rtlCol="0">
            <a:spAutoFit/>
          </a:bodyPr>
          <a:lstStyle/>
          <a:p>
            <a:r>
              <a:rPr lang="en-US" i="1" dirty="0" smtClean="0"/>
              <a:t>Building on [</a:t>
            </a:r>
            <a:r>
              <a:rPr lang="en-US" i="1" dirty="0" err="1" smtClean="0"/>
              <a:t>Ashlagi</a:t>
            </a:r>
            <a:r>
              <a:rPr lang="en-US" i="1" dirty="0" smtClean="0"/>
              <a:t> et al. 2012]</a:t>
            </a:r>
            <a:endParaRPr lang="en-US" i="1" dirty="0"/>
          </a:p>
        </p:txBody>
      </p:sp>
    </p:spTree>
    <p:extLst>
      <p:ext uri="{BB962C8B-B14F-4D97-AF65-F5344CB8AC3E}">
        <p14:creationId xmlns:p14="http://schemas.microsoft.com/office/powerpoint/2010/main" val="920268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a:xfrm>
            <a:off x="457200" y="1600200"/>
            <a:ext cx="8229600" cy="2590799"/>
          </a:xfrm>
        </p:spPr>
        <p:txBody>
          <a:bodyPr>
            <a:normAutofit fontScale="85000" lnSpcReduction="20000"/>
          </a:bodyPr>
          <a:lstStyle/>
          <a:p>
            <a:r>
              <a:rPr lang="en-US" dirty="0" smtClean="0"/>
              <a:t>For large enough </a:t>
            </a:r>
            <a:r>
              <a:rPr lang="en-US" dirty="0" err="1" smtClean="0"/>
              <a:t>λ</a:t>
            </a:r>
            <a:r>
              <a:rPr lang="en-US" dirty="0" smtClean="0"/>
              <a:t> (i.e., lots of sensitized patients), there exist pairs in </a:t>
            </a:r>
            <a:r>
              <a:rPr lang="en-US" i="1" dirty="0" smtClean="0"/>
              <a:t>D</a:t>
            </a:r>
            <a:r>
              <a:rPr lang="en-US" i="1" baseline="-25000" dirty="0" smtClean="0"/>
              <a:t>K</a:t>
            </a:r>
            <a:r>
              <a:rPr lang="en-US" dirty="0" smtClean="0"/>
              <a:t> that can’t be matched in short cycles, thus only in chains </a:t>
            </a:r>
          </a:p>
          <a:p>
            <a:pPr lvl="1"/>
            <a:r>
              <a:rPr lang="en-US" dirty="0" smtClean="0"/>
              <a:t>Same deal with </a:t>
            </a:r>
            <a:r>
              <a:rPr lang="en-US" i="1" dirty="0" smtClean="0"/>
              <a:t>D</a:t>
            </a:r>
            <a:r>
              <a:rPr lang="en-US" i="1" baseline="-25000" dirty="0" smtClean="0"/>
              <a:t>L</a:t>
            </a:r>
            <a:r>
              <a:rPr lang="en-US" dirty="0" smtClean="0"/>
              <a:t>, except there are no chains</a:t>
            </a:r>
          </a:p>
          <a:p>
            <a:r>
              <a:rPr lang="en-US" dirty="0" smtClean="0"/>
              <a:t>Connect a long chain (+altruist) in </a:t>
            </a:r>
            <a:r>
              <a:rPr lang="en-US" i="1" dirty="0" smtClean="0"/>
              <a:t>D</a:t>
            </a:r>
            <a:r>
              <a:rPr lang="en-US" i="1" baseline="-25000" dirty="0" smtClean="0"/>
              <a:t>K</a:t>
            </a:r>
            <a:r>
              <a:rPr lang="en-US" dirty="0" smtClean="0"/>
              <a:t> into an unmatchable long chain in </a:t>
            </a:r>
            <a:r>
              <a:rPr lang="en-US" i="1" dirty="0" smtClean="0"/>
              <a:t>D</a:t>
            </a:r>
            <a:r>
              <a:rPr lang="en-US" i="1" baseline="-25000" dirty="0" smtClean="0"/>
              <a:t>L</a:t>
            </a:r>
            <a:r>
              <a:rPr lang="en-US" dirty="0" smtClean="0"/>
              <a:t>, such that a linear number of </a:t>
            </a:r>
            <a:r>
              <a:rPr lang="en-US" i="1" dirty="0" smtClean="0"/>
              <a:t>D</a:t>
            </a:r>
            <a:r>
              <a:rPr lang="en-US" i="1" baseline="-25000" dirty="0" smtClean="0"/>
              <a:t>L</a:t>
            </a:r>
            <a:r>
              <a:rPr lang="en-US" dirty="0" smtClean="0"/>
              <a:t> pairs are now matched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pic>
        <p:nvPicPr>
          <p:cNvPr id="5" name="Picture 4" descr="Screen Shot 2015-11-29 at 10.38.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81" y="4244256"/>
            <a:ext cx="3884119" cy="1920239"/>
          </a:xfrm>
          <a:prstGeom prst="roundRect">
            <a:avLst>
              <a:gd name="adj" fmla="val 8594"/>
            </a:avLst>
          </a:prstGeom>
          <a:solidFill>
            <a:srgbClr val="FFFFFF">
              <a:shade val="85000"/>
            </a:srgbClr>
          </a:solidFill>
          <a:ln>
            <a:noFill/>
          </a:ln>
          <a:effectLst/>
        </p:spPr>
      </p:pic>
      <p:pic>
        <p:nvPicPr>
          <p:cNvPr id="7" name="Picture 6" descr="Screen Shot 2015-11-29 at 10.38.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 y="4251961"/>
            <a:ext cx="4447901" cy="1920239"/>
          </a:xfrm>
          <a:prstGeom prst="roundRect">
            <a:avLst>
              <a:gd name="adj" fmla="val 8594"/>
            </a:avLst>
          </a:prstGeom>
          <a:solidFill>
            <a:srgbClr val="FFFFFF">
              <a:shade val="85000"/>
            </a:srgbClr>
          </a:solidFill>
          <a:ln>
            <a:noFill/>
          </a:ln>
          <a:effectLst/>
        </p:spPr>
      </p:pic>
      <p:sp>
        <p:nvSpPr>
          <p:cNvPr id="8" name="Right Arrow 7"/>
          <p:cNvSpPr/>
          <p:nvPr/>
        </p:nvSpPr>
        <p:spPr>
          <a:xfrm>
            <a:off x="4622542" y="5026789"/>
            <a:ext cx="3810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7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Dense graph, many altruists</a:t>
            </a:r>
            <a:endParaRPr lang="en-US" dirty="0"/>
          </a:p>
        </p:txBody>
      </p:sp>
      <p:sp>
        <p:nvSpPr>
          <p:cNvPr id="3" name="Content Placeholder 2"/>
          <p:cNvSpPr>
            <a:spLocks noGrp="1"/>
          </p:cNvSpPr>
          <p:nvPr>
            <p:ph idx="1"/>
          </p:nvPr>
        </p:nvSpPr>
        <p:spPr>
          <a:xfrm>
            <a:off x="457200" y="5837237"/>
            <a:ext cx="8229600" cy="715963"/>
          </a:xfrm>
        </p:spPr>
        <p:txBody>
          <a:bodyPr>
            <a:normAutofit fontScale="55000" lnSpcReduction="20000"/>
          </a:bodyPr>
          <a:lstStyle/>
          <a:p>
            <a:pPr marL="0" indent="0">
              <a:buNone/>
            </a:pPr>
            <a:r>
              <a:rPr lang="en-US" dirty="0" smtClean="0"/>
              <a:t>Take efficient matching on the kidney exchange graph alone, extend a linear number of chains into the leftover pairs after an efficient matching in the liver exchange alone.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pic>
        <p:nvPicPr>
          <p:cNvPr id="5" name="Picture 4" descr="Screen Shot 2015-11-29 at 10.5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42582"/>
            <a:ext cx="8382000" cy="439621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8712471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FutureMatch</a:t>
            </a:r>
            <a:r>
              <a:rPr lang="en-US" dirty="0" smtClean="0"/>
              <a:t> + multi-organ exchange?</a:t>
            </a:r>
            <a:endParaRPr lang="en-US" dirty="0"/>
          </a:p>
        </p:txBody>
      </p:sp>
      <p:sp>
        <p:nvSpPr>
          <p:cNvPr id="3" name="Content Placeholder 2"/>
          <p:cNvSpPr>
            <a:spLocks noGrp="1"/>
          </p:cNvSpPr>
          <p:nvPr>
            <p:ph idx="1"/>
          </p:nvPr>
        </p:nvSpPr>
        <p:spPr>
          <a:xfrm>
            <a:off x="457200" y="1600200"/>
            <a:ext cx="4267200" cy="4038599"/>
          </a:xfrm>
        </p:spPr>
        <p:txBody>
          <a:bodyPr>
            <a:normAutofit/>
          </a:bodyPr>
          <a:lstStyle/>
          <a:p>
            <a:r>
              <a:rPr lang="en-US" dirty="0" smtClean="0"/>
              <a:t>Combination results in</a:t>
            </a:r>
          </a:p>
          <a:p>
            <a:pPr lvl="1"/>
            <a:r>
              <a:rPr lang="en-US" dirty="0" smtClean="0"/>
              <a:t>Linear gain in theory</a:t>
            </a:r>
          </a:p>
          <a:p>
            <a:pPr lvl="1"/>
            <a:r>
              <a:rPr lang="en-US" dirty="0" smtClean="0"/>
              <a:t>Big gains in simulation</a:t>
            </a:r>
          </a:p>
          <a:p>
            <a:r>
              <a:rPr lang="en-US" b="1" dirty="0" smtClean="0"/>
              <a:t>Equity problems</a:t>
            </a:r>
            <a:endParaRPr lang="en-US" dirty="0"/>
          </a:p>
          <a:p>
            <a:pPr lvl="1"/>
            <a:r>
              <a:rPr lang="en-US" dirty="0" smtClean="0"/>
              <a:t>Kidneys ≠ livers</a:t>
            </a:r>
          </a:p>
          <a:p>
            <a:pPr lvl="1"/>
            <a:r>
              <a:rPr lang="en-US" dirty="0" smtClean="0"/>
              <a:t>Hard to quantify cross-organ risk vs. reward</a:t>
            </a:r>
          </a:p>
          <a:p>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Rounded Rectangle 7"/>
          <p:cNvSpPr/>
          <p:nvPr/>
        </p:nvSpPr>
        <p:spPr>
          <a:xfrm>
            <a:off x="685800" y="5486400"/>
            <a:ext cx="3352800" cy="1143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Let </a:t>
            </a:r>
            <a:r>
              <a:rPr lang="en-US" sz="3200" dirty="0" err="1" smtClean="0"/>
              <a:t>FutureMatch</a:t>
            </a:r>
            <a:r>
              <a:rPr lang="en-US" sz="3200" dirty="0" smtClean="0"/>
              <a:t> sort it out?</a:t>
            </a:r>
            <a:endParaRPr lang="en-US" sz="3200" dirty="0"/>
          </a:p>
        </p:txBody>
      </p:sp>
      <p:sp>
        <p:nvSpPr>
          <p:cNvPr id="7" name="TextBox 6"/>
          <p:cNvSpPr txBox="1"/>
          <p:nvPr/>
        </p:nvSpPr>
        <p:spPr>
          <a:xfrm>
            <a:off x="5029200" y="5715000"/>
            <a:ext cx="2743200" cy="646331"/>
          </a:xfrm>
          <a:prstGeom prst="rect">
            <a:avLst/>
          </a:prstGeom>
          <a:noFill/>
        </p:spPr>
        <p:txBody>
          <a:bodyPr wrap="square" rtlCol="0">
            <a:spAutoFit/>
          </a:bodyPr>
          <a:lstStyle/>
          <a:p>
            <a:r>
              <a:rPr lang="en-US" i="1" dirty="0" smtClean="0"/>
              <a:t>Also: lung exchange!</a:t>
            </a:r>
          </a:p>
          <a:p>
            <a:r>
              <a:rPr lang="en-US" i="1" dirty="0" smtClean="0"/>
              <a:t>[</a:t>
            </a:r>
            <a:r>
              <a:rPr lang="en-US" i="1" dirty="0" err="1" smtClean="0"/>
              <a:t>Ergin</a:t>
            </a:r>
            <a:r>
              <a:rPr lang="en-US" i="1" dirty="0" smtClean="0"/>
              <a:t> </a:t>
            </a:r>
            <a:r>
              <a:rPr lang="en-US" i="1" dirty="0" err="1" smtClean="0"/>
              <a:t>Sönmez</a:t>
            </a:r>
            <a:r>
              <a:rPr lang="en-US" i="1" dirty="0" smtClean="0"/>
              <a:t> </a:t>
            </a:r>
            <a:r>
              <a:rPr lang="en-US" i="1" dirty="0" err="1" smtClean="0"/>
              <a:t>Ünver</a:t>
            </a:r>
            <a:r>
              <a:rPr lang="en-US" i="1" dirty="0" smtClean="0"/>
              <a:t> 2015]</a:t>
            </a:r>
            <a:endParaRPr lang="en-US" i="1" dirty="0"/>
          </a:p>
        </p:txBody>
      </p:sp>
      <p:pic>
        <p:nvPicPr>
          <p:cNvPr id="9" name="Picture 8" descr="dynamic_combined_cands_matched_f05_kl0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841694"/>
            <a:ext cx="4241800" cy="341610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554096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t>Stochastic matching and </a:t>
            </a:r>
            <a:r>
              <a:rPr lang="en-US" i="1" dirty="0" smtClean="0"/>
              <a:t>k</a:t>
            </a:r>
            <a:r>
              <a:rPr lang="en-US" dirty="0" smtClean="0"/>
              <a:t>-set packing with application to kidney exchange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
        <p:nvSpPr>
          <p:cNvPr id="5" name="TextBox 4"/>
          <p:cNvSpPr txBox="1"/>
          <p:nvPr/>
        </p:nvSpPr>
        <p:spPr>
          <a:xfrm>
            <a:off x="1638300" y="4038600"/>
            <a:ext cx="6896100" cy="304800"/>
          </a:xfrm>
          <a:prstGeom prst="rect">
            <a:avLst/>
          </a:prstGeom>
          <a:noFill/>
        </p:spPr>
        <p:txBody>
          <a:bodyPr wrap="square" rtlCol="0">
            <a:spAutoFit/>
          </a:bodyPr>
          <a:lstStyle/>
          <a:p>
            <a:pPr algn="r"/>
            <a:r>
              <a:rPr lang="en-US" sz="1400" i="1" dirty="0" smtClean="0"/>
              <a:t>[</a:t>
            </a:r>
            <a:r>
              <a:rPr lang="en-US" sz="1400" i="1" dirty="0" smtClean="0"/>
              <a:t>Blum et al. EC-</a:t>
            </a:r>
            <a:r>
              <a:rPr lang="en-US" sz="1400" i="1" dirty="0" smtClean="0"/>
              <a:t>2015]</a:t>
            </a:r>
            <a:endParaRPr lang="en-US" sz="1400" i="1" dirty="0"/>
          </a:p>
        </p:txBody>
      </p:sp>
    </p:spTree>
    <p:extLst>
      <p:ext uri="{BB962C8B-B14F-4D97-AF65-F5344CB8AC3E}">
        <p14:creationId xmlns:p14="http://schemas.microsoft.com/office/powerpoint/2010/main" val="248106236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14400" y="5410200"/>
            <a:ext cx="68580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ounded Rectangle 4"/>
          <p:cNvSpPr/>
          <p:nvPr/>
        </p:nvSpPr>
        <p:spPr>
          <a:xfrm>
            <a:off x="914400" y="4912896"/>
            <a:ext cx="52578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Recall: Failure-aware matching</a:t>
            </a:r>
            <a:endParaRPr lang="en-US" dirty="0"/>
          </a:p>
        </p:txBody>
      </p:sp>
      <p:sp>
        <p:nvSpPr>
          <p:cNvPr id="3" name="Content Placeholder 2"/>
          <p:cNvSpPr>
            <a:spLocks noGrp="1"/>
          </p:cNvSpPr>
          <p:nvPr>
            <p:ph idx="1"/>
          </p:nvPr>
        </p:nvSpPr>
        <p:spPr/>
        <p:txBody>
          <a:bodyPr>
            <a:normAutofit lnSpcReduction="10000"/>
          </a:bodyPr>
          <a:lstStyle/>
          <a:p>
            <a:r>
              <a:rPr lang="en-US" b="1" dirty="0" smtClean="0"/>
              <a:t>Theorem:</a:t>
            </a:r>
            <a:r>
              <a:rPr lang="en-US" dirty="0" smtClean="0"/>
              <a:t>  In a sparse random graph model, for any failure probability </a:t>
            </a:r>
            <a:r>
              <a:rPr lang="en-US" i="1" dirty="0" smtClean="0"/>
              <a:t>p</a:t>
            </a:r>
            <a:r>
              <a:rPr lang="en-US" dirty="0" smtClean="0"/>
              <a:t>, </a:t>
            </a:r>
            <a:r>
              <a:rPr lang="en-US" dirty="0" err="1" smtClean="0"/>
              <a:t>w.h.p</a:t>
            </a:r>
            <a:r>
              <a:rPr lang="en-US" dirty="0" smtClean="0"/>
              <a:t>. there exists a matching that is “linearly better” than </a:t>
            </a:r>
            <a:r>
              <a:rPr lang="en-US" i="1" dirty="0" smtClean="0"/>
              <a:t>any</a:t>
            </a:r>
            <a:r>
              <a:rPr lang="en-US" dirty="0" smtClean="0"/>
              <a:t> max-cardinality matching</a:t>
            </a:r>
            <a:br>
              <a:rPr lang="en-US" dirty="0" smtClean="0"/>
            </a:br>
            <a:endParaRPr lang="en-US" dirty="0" smtClean="0"/>
          </a:p>
          <a:p>
            <a:r>
              <a:rPr lang="en-US" b="1" dirty="0" smtClean="0"/>
              <a:t>Practice:</a:t>
            </a:r>
            <a:r>
              <a:rPr lang="en-US" dirty="0" smtClean="0"/>
              <a:t>  Solved via branch-and-price </a:t>
            </a:r>
          </a:p>
          <a:p>
            <a:pPr lvl="1"/>
            <a:r>
              <a:rPr lang="en-US" dirty="0" smtClean="0"/>
              <a:t>One binary decision variable per cycle/chain</a:t>
            </a:r>
          </a:p>
          <a:p>
            <a:pPr lvl="1"/>
            <a:r>
              <a:rPr lang="en-US" dirty="0" smtClean="0"/>
              <a:t>Upper-bounding is now NP-hard</a:t>
            </a:r>
          </a:p>
          <a:p>
            <a:pPr lvl="1"/>
            <a:r>
              <a:rPr lang="en-US" dirty="0" smtClean="0"/>
              <a:t>Pricing problem is (empirically) much easier.</a:t>
            </a:r>
          </a:p>
          <a:p>
            <a:pPr lvl="1"/>
            <a:endParaRPr lang="en-US" dirty="0" smtClean="0"/>
          </a:p>
          <a:p>
            <a:endParaRPr lang="en-US" dirty="0"/>
          </a:p>
        </p:txBody>
      </p:sp>
      <p:sp>
        <p:nvSpPr>
          <p:cNvPr id="4" name="Cloud Callout 3"/>
          <p:cNvSpPr/>
          <p:nvPr/>
        </p:nvSpPr>
        <p:spPr>
          <a:xfrm flipH="1">
            <a:off x="6553200" y="3048000"/>
            <a:ext cx="2286000" cy="8382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i="1" dirty="0" smtClean="0"/>
              <a:t>Maybe this is a good idea </a:t>
            </a:r>
            <a:r>
              <a:rPr lang="is-IS" i="1" dirty="0" smtClean="0"/>
              <a:t>…</a:t>
            </a:r>
            <a:endParaRPr lang="en-US" i="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985259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build="p"/>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Pre-match edge testing</a:t>
            </a:r>
            <a:endParaRPr lang="en-US" dirty="0"/>
          </a:p>
        </p:txBody>
      </p:sp>
      <p:sp>
        <p:nvSpPr>
          <p:cNvPr id="3" name="Content Placeholder 2"/>
          <p:cNvSpPr>
            <a:spLocks noGrp="1"/>
          </p:cNvSpPr>
          <p:nvPr>
            <p:ph idx="1"/>
          </p:nvPr>
        </p:nvSpPr>
        <p:spPr>
          <a:xfrm>
            <a:off x="457200" y="1341437"/>
            <a:ext cx="8229600" cy="5364163"/>
          </a:xfrm>
        </p:spPr>
        <p:txBody>
          <a:bodyPr>
            <a:normAutofit/>
          </a:bodyPr>
          <a:lstStyle/>
          <a:p>
            <a:r>
              <a:rPr lang="en-US" dirty="0" smtClean="0"/>
              <a:t>Complementary idea: perform a </a:t>
            </a:r>
            <a:r>
              <a:rPr lang="en-US" i="1" dirty="0" smtClean="0"/>
              <a:t>small amount</a:t>
            </a:r>
            <a:r>
              <a:rPr lang="en-US" dirty="0" smtClean="0"/>
              <a:t> of testing before a match run to query for (non)existence of edges</a:t>
            </a:r>
          </a:p>
          <a:p>
            <a:pPr lvl="1"/>
            <a:r>
              <a:rPr lang="en-US" dirty="0" smtClean="0"/>
              <a:t>E.g., more extensive medical testing, donor interviews, surgeon interviews, etc.</a:t>
            </a:r>
          </a:p>
          <a:p>
            <a:r>
              <a:rPr lang="en-US" dirty="0" smtClean="0"/>
              <a:t>Cast as a </a:t>
            </a:r>
            <a:r>
              <a:rPr lang="en-US" i="1" dirty="0" smtClean="0"/>
              <a:t>stochastic matching</a:t>
            </a:r>
            <a:r>
              <a:rPr lang="en-US" dirty="0" smtClean="0"/>
              <a:t> problem (special case of stochastic </a:t>
            </a:r>
            <a:r>
              <a:rPr lang="en-US" i="1" dirty="0" smtClean="0"/>
              <a:t>k</a:t>
            </a:r>
            <a:r>
              <a:rPr lang="en-US" dirty="0" smtClean="0"/>
              <a:t>-set packing):</a:t>
            </a:r>
          </a:p>
        </p:txBody>
      </p:sp>
      <p:sp>
        <p:nvSpPr>
          <p:cNvPr id="4" name="Rounded Rectangle 3"/>
          <p:cNvSpPr/>
          <p:nvPr/>
        </p:nvSpPr>
        <p:spPr>
          <a:xfrm>
            <a:off x="266700" y="5029200"/>
            <a:ext cx="86106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Given a graph </a:t>
            </a:r>
            <a:r>
              <a:rPr lang="en-US" sz="2000" i="1" dirty="0" smtClean="0"/>
              <a:t>G</a:t>
            </a:r>
            <a:r>
              <a:rPr lang="en-US" sz="2000" dirty="0" smtClean="0"/>
              <a:t>(</a:t>
            </a:r>
            <a:r>
              <a:rPr lang="en-US" sz="2000" i="1" dirty="0" smtClean="0"/>
              <a:t>V</a:t>
            </a:r>
            <a:r>
              <a:rPr lang="en-US" sz="2000" dirty="0" smtClean="0"/>
              <a:t>,</a:t>
            </a:r>
            <a:r>
              <a:rPr lang="en-US" sz="2000" i="1" dirty="0" smtClean="0"/>
              <a:t>E</a:t>
            </a:r>
            <a:r>
              <a:rPr lang="en-US" sz="2000" dirty="0" smtClean="0"/>
              <a:t>), choose subset of edges S such that:</a:t>
            </a:r>
          </a:p>
          <a:p>
            <a:pPr algn="ctr"/>
            <a:r>
              <a:rPr lang="en-US" sz="2800" dirty="0" smtClean="0"/>
              <a:t>|M(</a:t>
            </a:r>
            <a:r>
              <a:rPr lang="en-US" sz="2800" i="1" dirty="0" smtClean="0"/>
              <a:t>S</a:t>
            </a:r>
            <a:r>
              <a:rPr lang="en-US" sz="2800" dirty="0" smtClean="0"/>
              <a:t>)| ≥ (1-</a:t>
            </a:r>
            <a:r>
              <a:rPr lang="en-US" sz="2800" i="1" dirty="0" smtClean="0"/>
              <a:t>ε</a:t>
            </a:r>
            <a:r>
              <a:rPr lang="en-US" sz="2800" dirty="0" smtClean="0"/>
              <a:t>) |M(</a:t>
            </a:r>
            <a:r>
              <a:rPr lang="en-US" sz="2800" i="1" dirty="0" smtClean="0"/>
              <a:t>E</a:t>
            </a:r>
            <a:r>
              <a:rPr lang="en-US" sz="2800" dirty="0" smtClean="0"/>
              <a:t>)| </a:t>
            </a:r>
            <a:endParaRPr lang="en-US" sz="2000" dirty="0" smtClean="0"/>
          </a:p>
          <a:p>
            <a:pPr algn="ctr"/>
            <a:endParaRPr lang="en-US" sz="2000" dirty="0"/>
          </a:p>
          <a:p>
            <a:pPr algn="ctr"/>
            <a:r>
              <a:rPr lang="en-US" sz="2000" dirty="0" smtClean="0"/>
              <a:t>Need: “sparse” </a:t>
            </a:r>
            <a:r>
              <a:rPr lang="en-US" sz="2000" i="1" dirty="0" smtClean="0"/>
              <a:t>S</a:t>
            </a:r>
            <a:r>
              <a:rPr lang="en-US" sz="2000" dirty="0" smtClean="0"/>
              <a:t>, where every vertex has O(1) incident tested edges</a:t>
            </a:r>
          </a:p>
        </p:txBody>
      </p:sp>
      <p:sp>
        <p:nvSpPr>
          <p:cNvPr id="5" name="Slide Number Placeholder 4"/>
          <p:cNvSpPr>
            <a:spLocks noGrp="1"/>
          </p:cNvSpPr>
          <p:nvPr>
            <p:ph type="sldNum" sz="quarter" idx="12"/>
          </p:nvPr>
        </p:nvSpPr>
        <p:spPr>
          <a:xfrm>
            <a:off x="6934200" y="6492875"/>
            <a:ext cx="2133600" cy="365125"/>
          </a:xfrm>
        </p:spPr>
        <p:txBody>
          <a:bodyPr/>
          <a:lstStyle/>
          <a:p>
            <a:fld id="{B6F15528-21DE-4FAA-801E-634DDDAF4B2B}" type="slidenum">
              <a:rPr lang="en-US" smtClean="0"/>
              <a:pPr/>
              <a:t>89</a:t>
            </a:fld>
            <a:endParaRPr lang="en-US" dirty="0"/>
          </a:p>
        </p:txBody>
      </p:sp>
    </p:spTree>
    <p:extLst>
      <p:ext uri="{BB962C8B-B14F-4D97-AF65-F5344CB8AC3E}">
        <p14:creationId xmlns:p14="http://schemas.microsoft.com/office/powerpoint/2010/main" val="2169713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Hardness &amp; formulation</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L</a:t>
            </a:r>
            <a:r>
              <a:rPr lang="en-US" i="1" dirty="0"/>
              <a:t>=2</a:t>
            </a:r>
            <a:r>
              <a:rPr lang="en-US" dirty="0"/>
              <a:t>: polynomial time</a:t>
            </a:r>
          </a:p>
          <a:p>
            <a:r>
              <a:rPr lang="en-US" i="1" dirty="0"/>
              <a:t>L&gt;2</a:t>
            </a:r>
            <a:r>
              <a:rPr lang="en-US" dirty="0"/>
              <a:t>: NP-complete </a:t>
            </a:r>
            <a:r>
              <a:rPr lang="en-US" sz="1800" dirty="0"/>
              <a:t>[Abraham, Blum, </a:t>
            </a:r>
            <a:r>
              <a:rPr lang="en-US" sz="1800" dirty="0" err="1"/>
              <a:t>Sandholm</a:t>
            </a:r>
            <a:r>
              <a:rPr lang="en-US" sz="1800" dirty="0"/>
              <a:t> 2007]</a:t>
            </a:r>
          </a:p>
          <a:p>
            <a:pPr lvl="1"/>
            <a:r>
              <a:rPr lang="en-US" dirty="0"/>
              <a:t>Significant gains from using </a:t>
            </a:r>
            <a:r>
              <a:rPr lang="en-US" i="1" dirty="0"/>
              <a:t>L&gt;2</a:t>
            </a:r>
            <a:endParaRPr lang="en-US" dirty="0"/>
          </a:p>
          <a:p>
            <a:endParaRPr lang="en-US" dirty="0"/>
          </a:p>
          <a:p>
            <a:r>
              <a:rPr lang="en-US" dirty="0"/>
              <a:t>State of the art (national kidney exchange):</a:t>
            </a:r>
          </a:p>
          <a:p>
            <a:pPr lvl="1"/>
            <a:r>
              <a:rPr lang="en-US" i="1" dirty="0"/>
              <a:t>L=3</a:t>
            </a:r>
            <a:endParaRPr lang="en-US" dirty="0"/>
          </a:p>
          <a:p>
            <a:pPr lvl="1"/>
            <a:r>
              <a:rPr lang="en-US" dirty="0"/>
              <a:t>Formulate as MIP, one decision variable per cycle</a:t>
            </a:r>
          </a:p>
          <a:p>
            <a:pPr lvl="1"/>
            <a:r>
              <a:rPr lang="en-US" dirty="0"/>
              <a:t>Specialized branch-and-price can scale to 10,000 patient-donor pairs (cycles only)</a:t>
            </a:r>
            <a:r>
              <a:rPr lang="en-US" sz="1600" dirty="0"/>
              <a:t> [Abraham, Blum, </a:t>
            </a:r>
            <a:r>
              <a:rPr lang="en-US" sz="1600" dirty="0" err="1"/>
              <a:t>Sandholm</a:t>
            </a:r>
            <a:r>
              <a:rPr lang="en-US" sz="1600" dirty="0"/>
              <a:t> 2007]</a:t>
            </a:r>
          </a:p>
          <a:p>
            <a:pPr lvl="1"/>
            <a:r>
              <a:rPr lang="en-US" dirty="0"/>
              <a:t>Harder in practice (+chains</a:t>
            </a:r>
            <a:r>
              <a:rPr lang="en-US" dirty="0" smtClean="0"/>
              <a:t>)</a:t>
            </a:r>
            <a:endParaRPr lang="en-US" sz="1600" dirty="0"/>
          </a:p>
        </p:txBody>
      </p:sp>
      <p:sp>
        <p:nvSpPr>
          <p:cNvPr id="4" name="TextBox 3"/>
          <p:cNvSpPr txBox="1"/>
          <p:nvPr/>
        </p:nvSpPr>
        <p:spPr>
          <a:xfrm>
            <a:off x="1866900" y="1078092"/>
            <a:ext cx="5410200" cy="381000"/>
          </a:xfrm>
          <a:prstGeom prst="rect">
            <a:avLst/>
          </a:prstGeom>
          <a:noFill/>
        </p:spPr>
        <p:txBody>
          <a:bodyPr wrap="square" rtlCol="0">
            <a:spAutoFit/>
          </a:bodyPr>
          <a:lstStyle/>
          <a:p>
            <a:pPr algn="ctr"/>
            <a:r>
              <a:rPr lang="en-US" i="1" dirty="0" smtClean="0"/>
              <a:t>“Best” = maximum cardinality</a:t>
            </a:r>
            <a:endParaRPr lang="en-US"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860129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theoretical results</a:t>
            </a:r>
            <a:endParaRPr lang="en-US" dirty="0"/>
          </a:p>
        </p:txBody>
      </p:sp>
      <p:sp>
        <p:nvSpPr>
          <p:cNvPr id="5" name="Rounded Rectangle 4"/>
          <p:cNvSpPr/>
          <p:nvPr/>
        </p:nvSpPr>
        <p:spPr>
          <a:xfrm>
            <a:off x="304800" y="1981200"/>
            <a:ext cx="8458200" cy="1905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Stochastic matching: </a:t>
            </a:r>
            <a:br>
              <a:rPr lang="en-US" b="1" dirty="0" smtClean="0"/>
            </a:br>
            <a:r>
              <a:rPr lang="en-US" dirty="0" smtClean="0"/>
              <a:t>(1-ε) approximation with </a:t>
            </a:r>
            <a:r>
              <a:rPr lang="en-US" dirty="0" err="1" smtClean="0"/>
              <a:t>O</a:t>
            </a:r>
            <a:r>
              <a:rPr lang="en-US" baseline="-25000" dirty="0" err="1" smtClean="0"/>
              <a:t>ε</a:t>
            </a:r>
            <a:r>
              <a:rPr lang="en-US" dirty="0" smtClean="0"/>
              <a:t>(1) queries per vertex, in </a:t>
            </a:r>
            <a:r>
              <a:rPr lang="en-US" dirty="0" err="1" smtClean="0"/>
              <a:t>O</a:t>
            </a:r>
            <a:r>
              <a:rPr lang="en-US" baseline="-25000" dirty="0" err="1" smtClean="0"/>
              <a:t>ε</a:t>
            </a:r>
            <a:r>
              <a:rPr lang="en-US" dirty="0" smtClean="0"/>
              <a:t>(1) rounds</a:t>
            </a:r>
          </a:p>
          <a:p>
            <a:pPr algn="ctr"/>
            <a:endParaRPr lang="en-US" dirty="0"/>
          </a:p>
          <a:p>
            <a:r>
              <a:rPr lang="en-US" b="1" dirty="0" smtClean="0"/>
              <a:t>Stochastic k-set packing: </a:t>
            </a:r>
          </a:p>
          <a:p>
            <a:r>
              <a:rPr lang="en-US" dirty="0" smtClean="0"/>
              <a:t>(2/k – </a:t>
            </a:r>
            <a:r>
              <a:rPr lang="en-US" dirty="0" err="1" smtClean="0"/>
              <a:t>ε</a:t>
            </a:r>
            <a:r>
              <a:rPr lang="en-US" dirty="0" smtClean="0"/>
              <a:t>) approximation </a:t>
            </a:r>
            <a:r>
              <a:rPr lang="en-US" dirty="0"/>
              <a:t>with </a:t>
            </a:r>
            <a:r>
              <a:rPr lang="en-US" dirty="0" err="1"/>
              <a:t>O</a:t>
            </a:r>
            <a:r>
              <a:rPr lang="en-US" baseline="-25000" dirty="0" err="1"/>
              <a:t>ε</a:t>
            </a:r>
            <a:r>
              <a:rPr lang="en-US" dirty="0"/>
              <a:t>(1) queries per vertex, in </a:t>
            </a:r>
            <a:r>
              <a:rPr lang="en-US" dirty="0" err="1"/>
              <a:t>O</a:t>
            </a:r>
            <a:r>
              <a:rPr lang="en-US" baseline="-25000" dirty="0" err="1"/>
              <a:t>ε</a:t>
            </a:r>
            <a:r>
              <a:rPr lang="en-US" dirty="0"/>
              <a:t>(1) rounds</a:t>
            </a:r>
            <a:endParaRPr lang="en-US" b="1" dirty="0"/>
          </a:p>
        </p:txBody>
      </p:sp>
      <p:sp>
        <p:nvSpPr>
          <p:cNvPr id="6" name="TextBox 5"/>
          <p:cNvSpPr txBox="1"/>
          <p:nvPr/>
        </p:nvSpPr>
        <p:spPr>
          <a:xfrm>
            <a:off x="304800" y="1447800"/>
            <a:ext cx="8077200" cy="461665"/>
          </a:xfrm>
          <a:prstGeom prst="rect">
            <a:avLst/>
          </a:prstGeom>
          <a:noFill/>
        </p:spPr>
        <p:txBody>
          <a:bodyPr wrap="square" rtlCol="0">
            <a:spAutoFit/>
          </a:bodyPr>
          <a:lstStyle/>
          <a:p>
            <a:r>
              <a:rPr lang="en-US" sz="2400" b="1" dirty="0" smtClean="0"/>
              <a:t>Adaptive</a:t>
            </a:r>
            <a:r>
              <a:rPr lang="en-US" sz="2400" dirty="0" smtClean="0"/>
              <a:t>: select one edge per vertex per </a:t>
            </a:r>
            <a:r>
              <a:rPr lang="en-US" sz="2400" i="1" dirty="0" smtClean="0"/>
              <a:t>round</a:t>
            </a:r>
            <a:r>
              <a:rPr lang="en-US" sz="2400" dirty="0" smtClean="0"/>
              <a:t>, test, repeat</a:t>
            </a:r>
            <a:endParaRPr lang="en-US" sz="2400" b="1" dirty="0"/>
          </a:p>
        </p:txBody>
      </p:sp>
      <p:sp>
        <p:nvSpPr>
          <p:cNvPr id="7" name="TextBox 6"/>
          <p:cNvSpPr txBox="1"/>
          <p:nvPr/>
        </p:nvSpPr>
        <p:spPr>
          <a:xfrm>
            <a:off x="304800" y="4114800"/>
            <a:ext cx="8077200" cy="461665"/>
          </a:xfrm>
          <a:prstGeom prst="rect">
            <a:avLst/>
          </a:prstGeom>
          <a:noFill/>
        </p:spPr>
        <p:txBody>
          <a:bodyPr wrap="square" rtlCol="0">
            <a:spAutoFit/>
          </a:bodyPr>
          <a:lstStyle/>
          <a:p>
            <a:r>
              <a:rPr lang="en-US" sz="2400" b="1" dirty="0" smtClean="0"/>
              <a:t>Non-adaptive</a:t>
            </a:r>
            <a:r>
              <a:rPr lang="en-US" sz="2400" dirty="0" smtClean="0"/>
              <a:t>: select O(1) edges per vertex, test all at once</a:t>
            </a:r>
            <a:endParaRPr lang="en-US" sz="2400" b="1" dirty="0"/>
          </a:p>
        </p:txBody>
      </p:sp>
      <p:sp>
        <p:nvSpPr>
          <p:cNvPr id="8" name="Rounded Rectangle 7"/>
          <p:cNvSpPr/>
          <p:nvPr/>
        </p:nvSpPr>
        <p:spPr>
          <a:xfrm>
            <a:off x="304800" y="4648200"/>
            <a:ext cx="8458200" cy="1905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Stochastic matching: </a:t>
            </a:r>
          </a:p>
          <a:p>
            <a:r>
              <a:rPr lang="en-US" dirty="0" smtClean="0"/>
              <a:t>(0.5-ε) approximation with </a:t>
            </a:r>
            <a:r>
              <a:rPr lang="en-US" dirty="0" err="1" smtClean="0"/>
              <a:t>O</a:t>
            </a:r>
            <a:r>
              <a:rPr lang="en-US" baseline="-25000" dirty="0" err="1" smtClean="0"/>
              <a:t>ε</a:t>
            </a:r>
            <a:r>
              <a:rPr lang="en-US" dirty="0" smtClean="0"/>
              <a:t>(1) queries per vertex, in 1 round</a:t>
            </a:r>
          </a:p>
          <a:p>
            <a:endParaRPr lang="en-US" dirty="0"/>
          </a:p>
          <a:p>
            <a:r>
              <a:rPr lang="en-US" b="1" dirty="0" smtClean="0"/>
              <a:t>Stochastic k-set packing: </a:t>
            </a:r>
          </a:p>
          <a:p>
            <a:r>
              <a:rPr lang="en-US" dirty="0" smtClean="0"/>
              <a:t>(2/k – </a:t>
            </a:r>
            <a:r>
              <a:rPr lang="en-US" dirty="0" err="1" smtClean="0"/>
              <a:t>ε</a:t>
            </a:r>
            <a:r>
              <a:rPr lang="en-US" dirty="0" smtClean="0"/>
              <a:t>)</a:t>
            </a:r>
            <a:r>
              <a:rPr lang="en-US" baseline="30000" dirty="0" smtClean="0"/>
              <a:t>2</a:t>
            </a:r>
            <a:r>
              <a:rPr lang="en-US" dirty="0" smtClean="0"/>
              <a:t> </a:t>
            </a:r>
            <a:r>
              <a:rPr lang="en-US" dirty="0"/>
              <a:t>approximation with </a:t>
            </a:r>
            <a:r>
              <a:rPr lang="en-US" dirty="0" err="1"/>
              <a:t>O</a:t>
            </a:r>
            <a:r>
              <a:rPr lang="en-US" baseline="-25000" dirty="0" err="1"/>
              <a:t>ε</a:t>
            </a:r>
            <a:r>
              <a:rPr lang="en-US" dirty="0"/>
              <a:t>(1) queries per vertex, in 1 </a:t>
            </a:r>
            <a:r>
              <a:rPr lang="en-US" dirty="0" smtClean="0"/>
              <a:t>round</a:t>
            </a:r>
            <a:endParaRPr lang="en-US" dirty="0"/>
          </a:p>
        </p:txBody>
      </p:sp>
      <p:sp>
        <p:nvSpPr>
          <p:cNvPr id="3" name="Slide Number Placeholder 2"/>
          <p:cNvSpPr>
            <a:spLocks noGrp="1"/>
          </p:cNvSpPr>
          <p:nvPr>
            <p:ph type="sldNum" sz="quarter" idx="12"/>
          </p:nvPr>
        </p:nvSpPr>
        <p:spPr>
          <a:xfrm>
            <a:off x="6858000" y="6416675"/>
            <a:ext cx="2133600" cy="365125"/>
          </a:xfrm>
        </p:spPr>
        <p:txBody>
          <a:bodyPr/>
          <a:lstStyle/>
          <a:p>
            <a:fld id="{B6F15528-21DE-4FAA-801E-634DDDAF4B2B}" type="slidenum">
              <a:rPr lang="en-US" smtClean="0"/>
              <a:pPr/>
              <a:t>90</a:t>
            </a:fld>
            <a:endParaRPr lang="en-US" dirty="0"/>
          </a:p>
        </p:txBody>
      </p:sp>
    </p:spTree>
    <p:extLst>
      <p:ext uri="{BB962C8B-B14F-4D97-AF65-F5344CB8AC3E}">
        <p14:creationId xmlns:p14="http://schemas.microsoft.com/office/powerpoint/2010/main" val="277601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Adaptive algorithm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01832111"/>
              </p:ext>
            </p:extLst>
          </p:nvPr>
        </p:nvGraphicFramePr>
        <p:xfrm>
          <a:off x="533400" y="2830559"/>
          <a:ext cx="8184106" cy="3892731"/>
        </p:xfrm>
        <a:graphic>
          <a:graphicData uri="http://schemas.openxmlformats.org/drawingml/2006/table">
            <a:tbl>
              <a:tblPr firstRow="1" bandRow="1">
                <a:tableStyleId>{5C22544A-7EE6-4342-B048-85BDC9FD1C3A}</a:tableStyleId>
              </a:tblPr>
              <a:tblGrid>
                <a:gridCol w="369980"/>
                <a:gridCol w="2632526"/>
                <a:gridCol w="2590800"/>
                <a:gridCol w="2590800"/>
              </a:tblGrid>
              <a:tr h="465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smtClean="0"/>
                        <a:t>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 graph</a:t>
                      </a:r>
                    </a:p>
                  </a:txBody>
                  <a:tcPr/>
                </a:tc>
                <a:tc>
                  <a:txBody>
                    <a:bodyPr/>
                    <a:lstStyle/>
                    <a:p>
                      <a:pPr algn="ctr"/>
                      <a:r>
                        <a:rPr lang="en-US" dirty="0" smtClean="0"/>
                        <a:t>Matching picked</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Result</a:t>
                      </a:r>
                      <a:r>
                        <a:rPr lang="en-US" baseline="0" dirty="0" smtClean="0"/>
                        <a:t> of queries</a:t>
                      </a:r>
                      <a:endParaRPr lang="en-US" dirty="0"/>
                    </a:p>
                  </a:txBody>
                  <a:tcPr/>
                </a:tc>
              </a:tr>
              <a:tr h="1774121">
                <a:tc>
                  <a:txBody>
                    <a:bodyPr/>
                    <a:lstStyle/>
                    <a:p>
                      <a:endParaRPr lang="en-US" dirty="0" smtClean="0"/>
                    </a:p>
                    <a:p>
                      <a:endParaRPr lang="en-US" dirty="0" smtClean="0"/>
                    </a:p>
                  </a:txBody>
                  <a:tcPr/>
                </a:tc>
                <a:tc>
                  <a:txBody>
                    <a:bodyPr/>
                    <a:lstStyle/>
                    <a:p>
                      <a:endParaRPr lang="en-US" dirty="0" smtClean="0"/>
                    </a:p>
                    <a:p>
                      <a:endParaRPr lang="en-US" dirty="0" smtClean="0"/>
                    </a:p>
                  </a:txBody>
                  <a:tcPr/>
                </a:tc>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r>
              <a:tr h="1653549">
                <a:tc>
                  <a:txBody>
                    <a:bodyPr/>
                    <a:lstStyle/>
                    <a:p>
                      <a:endParaRPr lang="en-US" dirty="0" smtClean="0"/>
                    </a:p>
                  </a:txBody>
                  <a:tcPr/>
                </a:tc>
                <a:tc>
                  <a:txBody>
                    <a:bodyPr/>
                    <a:lstStyle/>
                    <a:p>
                      <a:endParaRPr lang="en-US" dirty="0" smtClean="0"/>
                    </a:p>
                    <a:p>
                      <a:endParaRPr lang="en-US" dirty="0" smtClean="0"/>
                    </a:p>
                  </a:txBody>
                  <a:tcPr/>
                </a:tc>
                <a:tc>
                  <a:txBody>
                    <a:bodyPr/>
                    <a:lstStyle/>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r>
            </a:tbl>
          </a:graphicData>
        </a:graphic>
      </p:graphicFrame>
      <p:grpSp>
        <p:nvGrpSpPr>
          <p:cNvPr id="6" name="Group 5"/>
          <p:cNvGrpSpPr>
            <a:grpSpLocks noChangeAspect="1"/>
          </p:cNvGrpSpPr>
          <p:nvPr/>
        </p:nvGrpSpPr>
        <p:grpSpPr>
          <a:xfrm>
            <a:off x="1134081" y="3520996"/>
            <a:ext cx="2249425" cy="1371600"/>
            <a:chOff x="227390" y="2548353"/>
            <a:chExt cx="3124200" cy="1905000"/>
          </a:xfrm>
        </p:grpSpPr>
        <p:grpSp>
          <p:nvGrpSpPr>
            <p:cNvPr id="7" name="Group 6"/>
            <p:cNvGrpSpPr/>
            <p:nvPr/>
          </p:nvGrpSpPr>
          <p:grpSpPr>
            <a:xfrm>
              <a:off x="227390" y="2548353"/>
              <a:ext cx="3124200" cy="1905000"/>
              <a:chOff x="609600" y="2895600"/>
              <a:chExt cx="3124200" cy="1905000"/>
            </a:xfrm>
          </p:grpSpPr>
          <p:grpSp>
            <p:nvGrpSpPr>
              <p:cNvPr id="9" name="Group 8"/>
              <p:cNvGrpSpPr/>
              <p:nvPr/>
            </p:nvGrpSpPr>
            <p:grpSpPr>
              <a:xfrm>
                <a:off x="685800" y="2971800"/>
                <a:ext cx="2895600" cy="1779541"/>
                <a:chOff x="1447800" y="2971800"/>
                <a:chExt cx="4800600" cy="2819400"/>
              </a:xfrm>
            </p:grpSpPr>
            <p:cxnSp>
              <p:nvCxnSpPr>
                <p:cNvPr id="11" name="Straight Connector 10"/>
                <p:cNvCxnSpPr/>
                <p:nvPr/>
              </p:nvCxnSpPr>
              <p:spPr>
                <a:xfrm>
                  <a:off x="4648200" y="4191000"/>
                  <a:ext cx="1447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31" idx="5"/>
                </p:cNvCxnSpPr>
                <p:nvPr/>
              </p:nvCxnSpPr>
              <p:spPr>
                <a:xfrm flipH="1" flipV="1">
                  <a:off x="2797082" y="5311682"/>
                  <a:ext cx="1241518" cy="40331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29016" y="3964681"/>
                  <a:ext cx="1678496" cy="2174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3" idx="5"/>
                </p:cNvCxnSpPr>
                <p:nvPr/>
              </p:nvCxnSpPr>
              <p:spPr>
                <a:xfrm>
                  <a:off x="1577882" y="3940082"/>
                  <a:ext cx="1124630" cy="127271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0" idx="5"/>
                </p:cNvCxnSpPr>
                <p:nvPr/>
              </p:nvCxnSpPr>
              <p:spPr>
                <a:xfrm>
                  <a:off x="3810000" y="4419600"/>
                  <a:ext cx="1349282" cy="663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3" idx="7"/>
                  <a:endCxn id="36" idx="7"/>
                </p:cNvCxnSpPr>
                <p:nvPr/>
              </p:nvCxnSpPr>
              <p:spPr>
                <a:xfrm flipV="1">
                  <a:off x="1577882" y="3070318"/>
                  <a:ext cx="1219200" cy="7620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1"/>
                  <a:endCxn id="38" idx="0"/>
                </p:cNvCxnSpPr>
                <p:nvPr/>
              </p:nvCxnSpPr>
              <p:spPr>
                <a:xfrm>
                  <a:off x="5127718" y="3679918"/>
                  <a:ext cx="8158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7"/>
                  <a:endCxn id="37" idx="3"/>
                </p:cNvCxnSpPr>
                <p:nvPr/>
              </p:nvCxnSpPr>
              <p:spPr>
                <a:xfrm flipV="1">
                  <a:off x="5159282" y="3254282"/>
                  <a:ext cx="959036" cy="172103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4" idx="0"/>
                  <a:endCxn id="26" idx="6"/>
                </p:cNvCxnSpPr>
                <p:nvPr/>
              </p:nvCxnSpPr>
              <p:spPr>
                <a:xfrm flipV="1">
                  <a:off x="1676400" y="3962400"/>
                  <a:ext cx="1295400" cy="914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7" idx="0"/>
                  <a:endCxn id="31" idx="3"/>
                </p:cNvCxnSpPr>
                <p:nvPr/>
              </p:nvCxnSpPr>
              <p:spPr>
                <a:xfrm flipH="1">
                  <a:off x="2689318" y="3505200"/>
                  <a:ext cx="9682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21360000">
                  <a:off x="3657600" y="3519266"/>
                  <a:ext cx="1577881" cy="282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765844" y="3033935"/>
                  <a:ext cx="1143001" cy="144779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9" idx="0"/>
                  <a:endCxn id="40" idx="4"/>
                </p:cNvCxnSpPr>
                <p:nvPr/>
              </p:nvCxnSpPr>
              <p:spPr>
                <a:xfrm flipH="1">
                  <a:off x="4038600" y="4114800"/>
                  <a:ext cx="609600" cy="1676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6" idx="1"/>
                  <a:endCxn id="27" idx="5"/>
                </p:cNvCxnSpPr>
                <p:nvPr/>
              </p:nvCxnSpPr>
              <p:spPr>
                <a:xfrm>
                  <a:off x="2689318" y="3070318"/>
                  <a:ext cx="1022164" cy="56496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9" idx="7"/>
                </p:cNvCxnSpPr>
                <p:nvPr/>
              </p:nvCxnSpPr>
              <p:spPr>
                <a:xfrm flipH="1">
                  <a:off x="4702082" y="3117664"/>
                  <a:ext cx="174718" cy="101945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flipH="1" flipV="1">
              <a:off x="358430" y="3200400"/>
              <a:ext cx="91924" cy="67334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702251" y="3509934"/>
            <a:ext cx="2249425" cy="1371600"/>
            <a:chOff x="609600" y="2895600"/>
            <a:chExt cx="3124200" cy="1905000"/>
          </a:xfrm>
        </p:grpSpPr>
        <p:grpSp>
          <p:nvGrpSpPr>
            <p:cNvPr id="42" name="Group 41"/>
            <p:cNvGrpSpPr/>
            <p:nvPr/>
          </p:nvGrpSpPr>
          <p:grpSpPr>
            <a:xfrm>
              <a:off x="685800" y="2971800"/>
              <a:ext cx="2895600" cy="1779541"/>
              <a:chOff x="1447800" y="2971800"/>
              <a:chExt cx="4800600" cy="2819400"/>
            </a:xfrm>
          </p:grpSpPr>
          <p:cxnSp>
            <p:nvCxnSpPr>
              <p:cNvPr id="44" name="Straight Connector 43"/>
              <p:cNvCxnSpPr>
                <a:stCxn id="58" idx="7"/>
                <a:endCxn id="61" idx="7"/>
              </p:cNvCxnSpPr>
              <p:nvPr/>
            </p:nvCxnSpPr>
            <p:spPr>
              <a:xfrm flipV="1">
                <a:off x="1577882" y="3070318"/>
                <a:ext cx="1219200" cy="7620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4" idx="1"/>
                <a:endCxn id="63" idx="0"/>
              </p:cNvCxnSpPr>
              <p:nvPr/>
            </p:nvCxnSpPr>
            <p:spPr>
              <a:xfrm>
                <a:off x="5127718" y="3679918"/>
                <a:ext cx="815882" cy="18064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5" idx="7"/>
                <a:endCxn id="62" idx="3"/>
              </p:cNvCxnSpPr>
              <p:nvPr/>
            </p:nvCxnSpPr>
            <p:spPr>
              <a:xfrm flipV="1">
                <a:off x="5159282" y="3254282"/>
                <a:ext cx="959036" cy="172103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9" idx="7"/>
                <a:endCxn id="51" idx="6"/>
              </p:cNvCxnSpPr>
              <p:nvPr/>
            </p:nvCxnSpPr>
            <p:spPr>
              <a:xfrm flipV="1">
                <a:off x="1730280" y="3962400"/>
                <a:ext cx="1241521" cy="936719"/>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2" idx="4"/>
                <a:endCxn id="56" idx="3"/>
              </p:cNvCxnSpPr>
              <p:nvPr/>
            </p:nvCxnSpPr>
            <p:spPr>
              <a:xfrm flipH="1">
                <a:off x="2689318" y="3657599"/>
                <a:ext cx="968281" cy="16540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765844" y="3033935"/>
                <a:ext cx="1143001" cy="1447799"/>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4" idx="0"/>
                <a:endCxn id="65" idx="4"/>
              </p:cNvCxnSpPr>
              <p:nvPr/>
            </p:nvCxnSpPr>
            <p:spPr>
              <a:xfrm flipH="1">
                <a:off x="4038600" y="4114800"/>
                <a:ext cx="609600" cy="16764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552053" y="3992333"/>
            <a:ext cx="1018939"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68" name="TextBox 67"/>
          <p:cNvSpPr txBox="1"/>
          <p:nvPr/>
        </p:nvSpPr>
        <p:spPr>
          <a:xfrm>
            <a:off x="550161" y="5562534"/>
            <a:ext cx="1018939" cy="369332"/>
          </a:xfrm>
          <a:prstGeom prst="rect">
            <a:avLst/>
          </a:prstGeom>
          <a:noFill/>
        </p:spPr>
        <p:txBody>
          <a:bodyPr wrap="square" rtlCol="0">
            <a:spAutoFit/>
          </a:bodyPr>
          <a:lstStyle/>
          <a:p>
            <a:r>
              <a:rPr lang="en-US" dirty="0" smtClean="0">
                <a:solidFill>
                  <a:srgbClr val="000000"/>
                </a:solidFill>
              </a:rPr>
              <a:t>2:</a:t>
            </a:r>
            <a:endParaRPr lang="en-US" dirty="0">
              <a:solidFill>
                <a:srgbClr val="000000"/>
              </a:solidFill>
            </a:endParaRPr>
          </a:p>
        </p:txBody>
      </p:sp>
      <p:grpSp>
        <p:nvGrpSpPr>
          <p:cNvPr id="72" name="Group 71"/>
          <p:cNvGrpSpPr>
            <a:grpSpLocks noChangeAspect="1"/>
          </p:cNvGrpSpPr>
          <p:nvPr/>
        </p:nvGrpSpPr>
        <p:grpSpPr>
          <a:xfrm>
            <a:off x="3699634" y="5215870"/>
            <a:ext cx="2249425" cy="1371600"/>
            <a:chOff x="227390" y="2548353"/>
            <a:chExt cx="3124200" cy="1905000"/>
          </a:xfrm>
        </p:grpSpPr>
        <p:grpSp>
          <p:nvGrpSpPr>
            <p:cNvPr id="73" name="Group 72"/>
            <p:cNvGrpSpPr/>
            <p:nvPr/>
          </p:nvGrpSpPr>
          <p:grpSpPr>
            <a:xfrm>
              <a:off x="227390" y="2548353"/>
              <a:ext cx="3124200" cy="1905000"/>
              <a:chOff x="609600" y="2895600"/>
              <a:chExt cx="3124200" cy="1905000"/>
            </a:xfrm>
          </p:grpSpPr>
          <p:grpSp>
            <p:nvGrpSpPr>
              <p:cNvPr id="75" name="Group 74"/>
              <p:cNvGrpSpPr/>
              <p:nvPr/>
            </p:nvGrpSpPr>
            <p:grpSpPr>
              <a:xfrm>
                <a:off x="685800" y="2971800"/>
                <a:ext cx="2895600" cy="1779541"/>
                <a:chOff x="1447800" y="2971800"/>
                <a:chExt cx="4800600" cy="2819400"/>
              </a:xfrm>
            </p:grpSpPr>
            <p:cxnSp>
              <p:nvCxnSpPr>
                <p:cNvPr id="77" name="Straight Connector 76"/>
                <p:cNvCxnSpPr>
                  <a:endCxn id="88" idx="5"/>
                </p:cNvCxnSpPr>
                <p:nvPr/>
              </p:nvCxnSpPr>
              <p:spPr>
                <a:xfrm flipH="1" flipV="1">
                  <a:off x="2797082" y="5311682"/>
                  <a:ext cx="1241518" cy="40331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29016" y="3964681"/>
                  <a:ext cx="1678496" cy="21744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6" idx="1"/>
                  <a:endCxn id="95" idx="0"/>
                </p:cNvCxnSpPr>
                <p:nvPr/>
              </p:nvCxnSpPr>
              <p:spPr>
                <a:xfrm>
                  <a:off x="5127718" y="3679918"/>
                  <a:ext cx="815882" cy="18064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7" idx="7"/>
                  <a:endCxn id="94" idx="3"/>
                </p:cNvCxnSpPr>
                <p:nvPr/>
              </p:nvCxnSpPr>
              <p:spPr>
                <a:xfrm flipV="1">
                  <a:off x="5159282" y="3254282"/>
                  <a:ext cx="959036" cy="172103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765844" y="3033935"/>
                  <a:ext cx="1143001" cy="1447799"/>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3" idx="1"/>
                  <a:endCxn id="84" idx="5"/>
                </p:cNvCxnSpPr>
                <p:nvPr/>
              </p:nvCxnSpPr>
              <p:spPr>
                <a:xfrm>
                  <a:off x="2689318" y="3070318"/>
                  <a:ext cx="1022164" cy="564964"/>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p:cNvCxnSpPr/>
            <p:nvPr/>
          </p:nvCxnSpPr>
          <p:spPr>
            <a:xfrm flipH="1" flipV="1">
              <a:off x="358430" y="3200400"/>
              <a:ext cx="91924" cy="67334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Group 97"/>
          <p:cNvGrpSpPr>
            <a:grpSpLocks noChangeAspect="1"/>
          </p:cNvGrpSpPr>
          <p:nvPr/>
        </p:nvGrpSpPr>
        <p:grpSpPr>
          <a:xfrm>
            <a:off x="1134081" y="5252046"/>
            <a:ext cx="2249425" cy="1371600"/>
            <a:chOff x="227390" y="2548353"/>
            <a:chExt cx="3124200" cy="1905000"/>
          </a:xfrm>
        </p:grpSpPr>
        <p:grpSp>
          <p:nvGrpSpPr>
            <p:cNvPr id="99" name="Group 98"/>
            <p:cNvGrpSpPr/>
            <p:nvPr/>
          </p:nvGrpSpPr>
          <p:grpSpPr>
            <a:xfrm>
              <a:off x="227390" y="2548353"/>
              <a:ext cx="3124200" cy="1905000"/>
              <a:chOff x="609600" y="2895600"/>
              <a:chExt cx="3124200" cy="1905000"/>
            </a:xfrm>
          </p:grpSpPr>
          <p:grpSp>
            <p:nvGrpSpPr>
              <p:cNvPr id="101" name="Group 100"/>
              <p:cNvGrpSpPr/>
              <p:nvPr/>
            </p:nvGrpSpPr>
            <p:grpSpPr>
              <a:xfrm>
                <a:off x="685800" y="2971800"/>
                <a:ext cx="2895600" cy="1779541"/>
                <a:chOff x="1447800" y="2971800"/>
                <a:chExt cx="4800600" cy="2819400"/>
              </a:xfrm>
            </p:grpSpPr>
            <p:cxnSp>
              <p:nvCxnSpPr>
                <p:cNvPr id="103" name="Straight Connector 102"/>
                <p:cNvCxnSpPr/>
                <p:nvPr/>
              </p:nvCxnSpPr>
              <p:spPr>
                <a:xfrm>
                  <a:off x="4648200" y="4191000"/>
                  <a:ext cx="1447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121" idx="5"/>
                </p:cNvCxnSpPr>
                <p:nvPr/>
              </p:nvCxnSpPr>
              <p:spPr>
                <a:xfrm flipH="1" flipV="1">
                  <a:off x="2797082" y="5311682"/>
                  <a:ext cx="1241518" cy="40331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929016" y="3964681"/>
                  <a:ext cx="1678496" cy="2174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23" idx="5"/>
                </p:cNvCxnSpPr>
                <p:nvPr/>
              </p:nvCxnSpPr>
              <p:spPr>
                <a:xfrm>
                  <a:off x="1577882" y="3940082"/>
                  <a:ext cx="1124630" cy="127271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120" idx="5"/>
                </p:cNvCxnSpPr>
                <p:nvPr/>
              </p:nvCxnSpPr>
              <p:spPr>
                <a:xfrm>
                  <a:off x="3810000" y="4419600"/>
                  <a:ext cx="1349282" cy="663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9" idx="1"/>
                  <a:endCxn id="128" idx="0"/>
                </p:cNvCxnSpPr>
                <p:nvPr/>
              </p:nvCxnSpPr>
              <p:spPr>
                <a:xfrm>
                  <a:off x="5127718" y="3679918"/>
                  <a:ext cx="8158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20" idx="7"/>
                  <a:endCxn id="127" idx="3"/>
                </p:cNvCxnSpPr>
                <p:nvPr/>
              </p:nvCxnSpPr>
              <p:spPr>
                <a:xfrm flipV="1">
                  <a:off x="5159282" y="3254282"/>
                  <a:ext cx="959036" cy="172103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24" idx="0"/>
                  <a:endCxn id="116" idx="6"/>
                </p:cNvCxnSpPr>
                <p:nvPr/>
              </p:nvCxnSpPr>
              <p:spPr>
                <a:xfrm flipV="1">
                  <a:off x="1676400" y="3962400"/>
                  <a:ext cx="1295400" cy="914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21360000">
                  <a:off x="3657600" y="3519266"/>
                  <a:ext cx="1577881" cy="282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765844" y="3033935"/>
                  <a:ext cx="1143001" cy="144779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29" idx="0"/>
                  <a:endCxn id="130" idx="4"/>
                </p:cNvCxnSpPr>
                <p:nvPr/>
              </p:nvCxnSpPr>
              <p:spPr>
                <a:xfrm flipH="1">
                  <a:off x="4038600" y="4114800"/>
                  <a:ext cx="609600" cy="1676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26" idx="1"/>
                  <a:endCxn id="117" idx="5"/>
                </p:cNvCxnSpPr>
                <p:nvPr/>
              </p:nvCxnSpPr>
              <p:spPr>
                <a:xfrm>
                  <a:off x="2689318" y="3070318"/>
                  <a:ext cx="1022164" cy="56496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129" idx="7"/>
                </p:cNvCxnSpPr>
                <p:nvPr/>
              </p:nvCxnSpPr>
              <p:spPr>
                <a:xfrm flipH="1">
                  <a:off x="4702082" y="3117664"/>
                  <a:ext cx="174718" cy="101945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101"/>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 name="Straight Connector 99"/>
            <p:cNvCxnSpPr/>
            <p:nvPr/>
          </p:nvCxnSpPr>
          <p:spPr>
            <a:xfrm flipH="1" flipV="1">
              <a:off x="358430" y="3200400"/>
              <a:ext cx="91924" cy="67334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a:cxnSpLocks noChangeAspect="1"/>
          </p:cNvCxnSpPr>
          <p:nvPr/>
        </p:nvCxnSpPr>
        <p:spPr>
          <a:xfrm flipV="1">
            <a:off x="1254674" y="5372638"/>
            <a:ext cx="473233" cy="3095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noChangeAspect="1"/>
          </p:cNvCxnSpPr>
          <p:nvPr/>
        </p:nvCxnSpPr>
        <p:spPr>
          <a:xfrm flipH="1">
            <a:off x="1755112" y="5639530"/>
            <a:ext cx="371396" cy="66389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6279106" y="3509934"/>
            <a:ext cx="2249425" cy="1371600"/>
            <a:chOff x="609600" y="2895600"/>
            <a:chExt cx="3124200" cy="1905000"/>
          </a:xfrm>
        </p:grpSpPr>
        <p:grpSp>
          <p:nvGrpSpPr>
            <p:cNvPr id="134" name="Group 133"/>
            <p:cNvGrpSpPr/>
            <p:nvPr/>
          </p:nvGrpSpPr>
          <p:grpSpPr>
            <a:xfrm>
              <a:off x="685800" y="2971800"/>
              <a:ext cx="2895600" cy="1779541"/>
              <a:chOff x="1447800" y="2971800"/>
              <a:chExt cx="4800600" cy="2819400"/>
            </a:xfrm>
          </p:grpSpPr>
          <p:cxnSp>
            <p:nvCxnSpPr>
              <p:cNvPr id="136" name="Straight Connector 135"/>
              <p:cNvCxnSpPr>
                <a:stCxn id="150" idx="7"/>
                <a:endCxn id="153" idx="7"/>
              </p:cNvCxnSpPr>
              <p:nvPr/>
            </p:nvCxnSpPr>
            <p:spPr>
              <a:xfrm flipV="1">
                <a:off x="1577882" y="3070318"/>
                <a:ext cx="1219200" cy="762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46" idx="1"/>
                <a:endCxn id="155" idx="0"/>
              </p:cNvCxnSpPr>
              <p:nvPr/>
            </p:nvCxnSpPr>
            <p:spPr>
              <a:xfrm>
                <a:off x="5127718" y="3679918"/>
                <a:ext cx="815882" cy="1806482"/>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47" idx="7"/>
                <a:endCxn id="154" idx="3"/>
              </p:cNvCxnSpPr>
              <p:nvPr/>
            </p:nvCxnSpPr>
            <p:spPr>
              <a:xfrm flipV="1">
                <a:off x="5159282" y="3254282"/>
                <a:ext cx="959036" cy="172103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1" idx="7"/>
                <a:endCxn id="143" idx="6"/>
              </p:cNvCxnSpPr>
              <p:nvPr/>
            </p:nvCxnSpPr>
            <p:spPr>
              <a:xfrm flipV="1">
                <a:off x="1730280" y="3962400"/>
                <a:ext cx="1241521" cy="936719"/>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44" idx="4"/>
                <a:endCxn id="148" idx="3"/>
              </p:cNvCxnSpPr>
              <p:nvPr/>
            </p:nvCxnSpPr>
            <p:spPr>
              <a:xfrm flipH="1">
                <a:off x="2689318" y="3657599"/>
                <a:ext cx="968281" cy="165408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3765844" y="3033935"/>
                <a:ext cx="1143001" cy="1447799"/>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6" idx="0"/>
                <a:endCxn id="157" idx="4"/>
              </p:cNvCxnSpPr>
              <p:nvPr/>
            </p:nvCxnSpPr>
            <p:spPr>
              <a:xfrm flipH="1">
                <a:off x="4038600" y="4114800"/>
                <a:ext cx="609600" cy="167640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tangle 134"/>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a:grpSpLocks noChangeAspect="1"/>
          </p:cNvGrpSpPr>
          <p:nvPr/>
        </p:nvGrpSpPr>
        <p:grpSpPr>
          <a:xfrm>
            <a:off x="6282808" y="5211358"/>
            <a:ext cx="2249425" cy="1371600"/>
            <a:chOff x="227390" y="2548353"/>
            <a:chExt cx="3124200" cy="1905000"/>
          </a:xfrm>
        </p:grpSpPr>
        <p:grpSp>
          <p:nvGrpSpPr>
            <p:cNvPr id="159" name="Group 158"/>
            <p:cNvGrpSpPr/>
            <p:nvPr/>
          </p:nvGrpSpPr>
          <p:grpSpPr>
            <a:xfrm>
              <a:off x="227390" y="2548353"/>
              <a:ext cx="3124200" cy="1905000"/>
              <a:chOff x="609600" y="2895600"/>
              <a:chExt cx="3124200" cy="1905000"/>
            </a:xfrm>
          </p:grpSpPr>
          <p:grpSp>
            <p:nvGrpSpPr>
              <p:cNvPr id="161" name="Group 160"/>
              <p:cNvGrpSpPr/>
              <p:nvPr/>
            </p:nvGrpSpPr>
            <p:grpSpPr>
              <a:xfrm>
                <a:off x="685800" y="2971800"/>
                <a:ext cx="2895600" cy="1779541"/>
                <a:chOff x="1447800" y="2971800"/>
                <a:chExt cx="4800600" cy="2819400"/>
              </a:xfrm>
            </p:grpSpPr>
            <p:cxnSp>
              <p:nvCxnSpPr>
                <p:cNvPr id="163" name="Straight Connector 162"/>
                <p:cNvCxnSpPr>
                  <a:endCxn id="174" idx="5"/>
                </p:cNvCxnSpPr>
                <p:nvPr/>
              </p:nvCxnSpPr>
              <p:spPr>
                <a:xfrm flipH="1" flipV="1">
                  <a:off x="2797082" y="5311682"/>
                  <a:ext cx="1241518" cy="403318"/>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929016" y="3964681"/>
                  <a:ext cx="1678496" cy="217441"/>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72" idx="1"/>
                  <a:endCxn id="181" idx="0"/>
                </p:cNvCxnSpPr>
                <p:nvPr/>
              </p:nvCxnSpPr>
              <p:spPr>
                <a:xfrm>
                  <a:off x="5127718" y="3679918"/>
                  <a:ext cx="815882" cy="1806482"/>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73" idx="7"/>
                  <a:endCxn id="180" idx="3"/>
                </p:cNvCxnSpPr>
                <p:nvPr/>
              </p:nvCxnSpPr>
              <p:spPr>
                <a:xfrm flipV="1">
                  <a:off x="5159282" y="3254282"/>
                  <a:ext cx="959036" cy="172103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3765844" y="3033935"/>
                  <a:ext cx="1143001" cy="1447799"/>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1"/>
                  <a:endCxn id="170" idx="5"/>
                </p:cNvCxnSpPr>
                <p:nvPr/>
              </p:nvCxnSpPr>
              <p:spPr>
                <a:xfrm>
                  <a:off x="2689318" y="3070318"/>
                  <a:ext cx="1022164" cy="5649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ctangle 161"/>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0" name="Straight Connector 159"/>
            <p:cNvCxnSpPr/>
            <p:nvPr/>
          </p:nvCxnSpPr>
          <p:spPr>
            <a:xfrm flipH="1" flipV="1">
              <a:off x="358430" y="3200400"/>
              <a:ext cx="91924" cy="67334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
        <p:nvSpPr>
          <p:cNvPr id="184" name="TextBox 183"/>
          <p:cNvSpPr txBox="1"/>
          <p:nvPr/>
        </p:nvSpPr>
        <p:spPr>
          <a:xfrm>
            <a:off x="6019800" y="2281535"/>
            <a:ext cx="2743200" cy="400110"/>
          </a:xfrm>
          <a:prstGeom prst="rect">
            <a:avLst/>
          </a:prstGeom>
          <a:noFill/>
        </p:spPr>
        <p:txBody>
          <a:bodyPr wrap="square" rtlCol="0">
            <a:spAutoFit/>
          </a:bodyPr>
          <a:lstStyle/>
          <a:p>
            <a:pPr algn="ctr"/>
            <a:r>
              <a:rPr lang="en-US" sz="2000" i="1" dirty="0" smtClean="0"/>
              <a:t>Input Graph</a:t>
            </a:r>
            <a:endParaRPr lang="en-US" sz="2000" i="1" dirty="0"/>
          </a:p>
        </p:txBody>
      </p:sp>
      <p:grpSp>
        <p:nvGrpSpPr>
          <p:cNvPr id="185" name="Group 184"/>
          <p:cNvGrpSpPr>
            <a:grpSpLocks noChangeAspect="1"/>
          </p:cNvGrpSpPr>
          <p:nvPr/>
        </p:nvGrpSpPr>
        <p:grpSpPr>
          <a:xfrm>
            <a:off x="6074635" y="762000"/>
            <a:ext cx="2651012" cy="1616470"/>
            <a:chOff x="227390" y="2548353"/>
            <a:chExt cx="3124200" cy="1905000"/>
          </a:xfrm>
        </p:grpSpPr>
        <p:grpSp>
          <p:nvGrpSpPr>
            <p:cNvPr id="186" name="Group 185"/>
            <p:cNvGrpSpPr/>
            <p:nvPr/>
          </p:nvGrpSpPr>
          <p:grpSpPr>
            <a:xfrm>
              <a:off x="227390" y="2548353"/>
              <a:ext cx="3124200" cy="1905000"/>
              <a:chOff x="609600" y="2895600"/>
              <a:chExt cx="3124200" cy="1905000"/>
            </a:xfrm>
          </p:grpSpPr>
          <p:grpSp>
            <p:nvGrpSpPr>
              <p:cNvPr id="188" name="Group 187"/>
              <p:cNvGrpSpPr/>
              <p:nvPr/>
            </p:nvGrpSpPr>
            <p:grpSpPr>
              <a:xfrm>
                <a:off x="685800" y="2971800"/>
                <a:ext cx="2895600" cy="1779541"/>
                <a:chOff x="1447800" y="2971800"/>
                <a:chExt cx="4800600" cy="2819400"/>
              </a:xfrm>
            </p:grpSpPr>
            <p:cxnSp>
              <p:nvCxnSpPr>
                <p:cNvPr id="190" name="Straight Connector 189"/>
                <p:cNvCxnSpPr/>
                <p:nvPr/>
              </p:nvCxnSpPr>
              <p:spPr>
                <a:xfrm>
                  <a:off x="4648200" y="4191000"/>
                  <a:ext cx="1447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210" idx="5"/>
                </p:cNvCxnSpPr>
                <p:nvPr/>
              </p:nvCxnSpPr>
              <p:spPr>
                <a:xfrm flipH="1" flipV="1">
                  <a:off x="2797082" y="5311682"/>
                  <a:ext cx="1241518" cy="40331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929016" y="3964681"/>
                  <a:ext cx="1678496" cy="2174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12" idx="5"/>
                </p:cNvCxnSpPr>
                <p:nvPr/>
              </p:nvCxnSpPr>
              <p:spPr>
                <a:xfrm>
                  <a:off x="1577882" y="3940082"/>
                  <a:ext cx="1124630" cy="127271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endCxn id="209" idx="5"/>
                </p:cNvCxnSpPr>
                <p:nvPr/>
              </p:nvCxnSpPr>
              <p:spPr>
                <a:xfrm>
                  <a:off x="3810000" y="4419600"/>
                  <a:ext cx="1349282" cy="663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212" idx="7"/>
                  <a:endCxn id="215" idx="7"/>
                </p:cNvCxnSpPr>
                <p:nvPr/>
              </p:nvCxnSpPr>
              <p:spPr>
                <a:xfrm flipV="1">
                  <a:off x="1577882" y="3070318"/>
                  <a:ext cx="1219200" cy="7620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208" idx="1"/>
                  <a:endCxn id="217" idx="0"/>
                </p:cNvCxnSpPr>
                <p:nvPr/>
              </p:nvCxnSpPr>
              <p:spPr>
                <a:xfrm>
                  <a:off x="5127718" y="3679918"/>
                  <a:ext cx="8158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209" idx="7"/>
                  <a:endCxn id="216" idx="3"/>
                </p:cNvCxnSpPr>
                <p:nvPr/>
              </p:nvCxnSpPr>
              <p:spPr>
                <a:xfrm flipV="1">
                  <a:off x="5159282" y="3254282"/>
                  <a:ext cx="959036" cy="172103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213" idx="0"/>
                  <a:endCxn id="205" idx="6"/>
                </p:cNvCxnSpPr>
                <p:nvPr/>
              </p:nvCxnSpPr>
              <p:spPr>
                <a:xfrm flipV="1">
                  <a:off x="1676400" y="3962400"/>
                  <a:ext cx="1295400" cy="914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206" idx="0"/>
                  <a:endCxn id="210" idx="3"/>
                </p:cNvCxnSpPr>
                <p:nvPr/>
              </p:nvCxnSpPr>
              <p:spPr>
                <a:xfrm flipH="1">
                  <a:off x="2689318" y="3505200"/>
                  <a:ext cx="9682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21360000">
                  <a:off x="3657600" y="3519266"/>
                  <a:ext cx="1577881" cy="282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3765844" y="3033935"/>
                  <a:ext cx="1143001" cy="144779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218" idx="0"/>
                  <a:endCxn id="219" idx="4"/>
                </p:cNvCxnSpPr>
                <p:nvPr/>
              </p:nvCxnSpPr>
              <p:spPr>
                <a:xfrm flipH="1">
                  <a:off x="4038600" y="4114800"/>
                  <a:ext cx="609600" cy="1676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215" idx="1"/>
                  <a:endCxn id="206" idx="5"/>
                </p:cNvCxnSpPr>
                <p:nvPr/>
              </p:nvCxnSpPr>
              <p:spPr>
                <a:xfrm>
                  <a:off x="2689318" y="3070318"/>
                  <a:ext cx="1022164" cy="56496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endCxn id="218" idx="7"/>
                </p:cNvCxnSpPr>
                <p:nvPr/>
              </p:nvCxnSpPr>
              <p:spPr>
                <a:xfrm flipH="1">
                  <a:off x="4702082" y="3117664"/>
                  <a:ext cx="174718" cy="101945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7" name="Straight Connector 186"/>
            <p:cNvCxnSpPr/>
            <p:nvPr/>
          </p:nvCxnSpPr>
          <p:spPr>
            <a:xfrm flipH="1" flipV="1">
              <a:off x="358430" y="3200400"/>
              <a:ext cx="91924" cy="67334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1" name="Slide Number Placeholder 220"/>
          <p:cNvSpPr>
            <a:spLocks noGrp="1"/>
          </p:cNvSpPr>
          <p:nvPr>
            <p:ph type="sldNum" sz="quarter" idx="12"/>
          </p:nvPr>
        </p:nvSpPr>
        <p:spPr/>
        <p:txBody>
          <a:bodyPr/>
          <a:lstStyle/>
          <a:p>
            <a:fld id="{B6F15528-21DE-4FAA-801E-634DDDAF4B2B}" type="slidenum">
              <a:rPr lang="en-US" smtClean="0"/>
              <a:pPr/>
              <a:t>91</a:t>
            </a:fld>
            <a:endParaRPr lang="en-US"/>
          </a:p>
        </p:txBody>
      </p:sp>
      <p:sp>
        <p:nvSpPr>
          <p:cNvPr id="222" name="TextBox 221"/>
          <p:cNvSpPr txBox="1"/>
          <p:nvPr/>
        </p:nvSpPr>
        <p:spPr>
          <a:xfrm>
            <a:off x="381000" y="914400"/>
            <a:ext cx="5486400" cy="1323439"/>
          </a:xfrm>
          <a:prstGeom prst="rect">
            <a:avLst/>
          </a:prstGeom>
          <a:noFill/>
        </p:spPr>
        <p:txBody>
          <a:bodyPr wrap="square" rtlCol="0">
            <a:spAutoFit/>
          </a:bodyPr>
          <a:lstStyle/>
          <a:p>
            <a:r>
              <a:rPr lang="en-US" sz="2000" dirty="0" smtClean="0"/>
              <a:t>For </a:t>
            </a:r>
            <a:r>
              <a:rPr lang="en-US" sz="2000" i="1" dirty="0" smtClean="0"/>
              <a:t>R</a:t>
            </a:r>
            <a:r>
              <a:rPr lang="en-US" sz="2000" dirty="0" smtClean="0"/>
              <a:t> rounds, do:</a:t>
            </a:r>
          </a:p>
          <a:p>
            <a:pPr marL="342900" indent="-342900">
              <a:buFont typeface="+mj-lt"/>
              <a:buAutoNum type="arabicPeriod"/>
            </a:pPr>
            <a:r>
              <a:rPr lang="en-US" sz="2000" dirty="0" smtClean="0"/>
              <a:t>Pick a max-cardinality matching </a:t>
            </a:r>
            <a:r>
              <a:rPr lang="en-US" sz="2000" i="1" dirty="0" smtClean="0"/>
              <a:t>M</a:t>
            </a:r>
            <a:r>
              <a:rPr lang="en-US" sz="2000" dirty="0" smtClean="0"/>
              <a:t> in graph </a:t>
            </a:r>
            <a:r>
              <a:rPr lang="en-US" sz="2000" i="1" dirty="0" smtClean="0"/>
              <a:t>G</a:t>
            </a:r>
            <a:r>
              <a:rPr lang="en-US" sz="2000" dirty="0" smtClean="0"/>
              <a:t>, minus already-queried edges that do not exist</a:t>
            </a:r>
          </a:p>
          <a:p>
            <a:pPr marL="342900" indent="-342900">
              <a:buFont typeface="+mj-lt"/>
              <a:buAutoNum type="arabicPeriod"/>
            </a:pPr>
            <a:r>
              <a:rPr lang="en-US" sz="2000" dirty="0" smtClean="0"/>
              <a:t>Query all edges in </a:t>
            </a:r>
            <a:r>
              <a:rPr lang="en-US" sz="2000" i="1" dirty="0" smtClean="0"/>
              <a:t>M</a:t>
            </a:r>
            <a:endParaRPr lang="en-US" sz="2000" dirty="0"/>
          </a:p>
        </p:txBody>
      </p:sp>
    </p:spTree>
    <p:extLst>
      <p:ext uri="{BB962C8B-B14F-4D97-AF65-F5344CB8AC3E}">
        <p14:creationId xmlns:p14="http://schemas.microsoft.com/office/powerpoint/2010/main" val="3023656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3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Intuition for adaptive algorithm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at any round </a:t>
            </a:r>
            <a:r>
              <a:rPr lang="en-US" i="1" dirty="0" smtClean="0"/>
              <a:t>r</a:t>
            </a:r>
            <a:r>
              <a:rPr lang="en-US" dirty="0" smtClean="0"/>
              <a:t>, the best solution on edges queried so far is </a:t>
            </a:r>
            <a:r>
              <a:rPr lang="en-US" i="1" dirty="0" smtClean="0"/>
              <a:t>small</a:t>
            </a:r>
            <a:r>
              <a:rPr lang="en-US" dirty="0" smtClean="0"/>
              <a:t> relative to omniscient </a:t>
            </a:r>
            <a:r>
              <a:rPr lang="is-IS" dirty="0" smtClean="0"/>
              <a:t>…</a:t>
            </a:r>
          </a:p>
          <a:p>
            <a:pPr lvl="1"/>
            <a:r>
              <a:rPr lang="is-IS" dirty="0" smtClean="0"/>
              <a:t>... </a:t>
            </a:r>
            <a:r>
              <a:rPr lang="en-US" dirty="0"/>
              <a:t>t</a:t>
            </a:r>
            <a:r>
              <a:rPr lang="en-US" dirty="0" smtClean="0"/>
              <a:t>hen c</a:t>
            </a:r>
            <a:r>
              <a:rPr lang="is-IS" dirty="0" smtClean="0"/>
              <a:t>urrent </a:t>
            </a:r>
            <a:r>
              <a:rPr lang="is-IS" dirty="0" smtClean="0"/>
              <a:t>structure </a:t>
            </a:r>
            <a:r>
              <a:rPr lang="is-IS" dirty="0" smtClean="0"/>
              <a:t>admits </a:t>
            </a:r>
            <a:r>
              <a:rPr lang="is-IS" i="1" dirty="0" smtClean="0"/>
              <a:t>large</a:t>
            </a:r>
            <a:r>
              <a:rPr lang="is-IS" dirty="0" smtClean="0"/>
              <a:t> number of unqueried, disjoint augmenting structures</a:t>
            </a:r>
          </a:p>
          <a:p>
            <a:pPr lvl="1"/>
            <a:r>
              <a:rPr lang="is-IS" dirty="0" smtClean="0"/>
              <a:t>For </a:t>
            </a:r>
            <a:r>
              <a:rPr lang="is-IS" i="1" dirty="0" smtClean="0"/>
              <a:t>k=2</a:t>
            </a:r>
            <a:r>
              <a:rPr lang="is-IS" dirty="0" smtClean="0"/>
              <a:t>, simply augmenting paths</a:t>
            </a:r>
          </a:p>
          <a:p>
            <a:r>
              <a:rPr lang="is-IS" dirty="0" smtClean="0"/>
              <a:t>Augmenting structures might not exist, but can query in parallel in a single round</a:t>
            </a:r>
          </a:p>
          <a:p>
            <a:pPr lvl="1"/>
            <a:r>
              <a:rPr lang="is-IS" dirty="0" smtClean="0"/>
              <a:t>Structures are constant size </a:t>
            </a:r>
            <a:r>
              <a:rPr lang="is-IS" dirty="0" smtClean="0">
                <a:sym typeface="Wingdings"/>
              </a:rPr>
              <a:t> exist with constant probability</a:t>
            </a:r>
          </a:p>
          <a:p>
            <a:pPr lvl="1"/>
            <a:r>
              <a:rPr lang="is-IS" dirty="0" smtClean="0">
                <a:sym typeface="Wingdings"/>
              </a:rPr>
              <a:t>Structures are disjoint  queries are independent</a:t>
            </a:r>
            <a:endParaRPr lang="is-IS" dirty="0" smtClean="0"/>
          </a:p>
          <a:p>
            <a:pPr lvl="1"/>
            <a:r>
              <a:rPr lang="is-IS" dirty="0" smtClean="0">
                <a:sym typeface="Wingdings"/>
              </a:rPr>
              <a:t> Close a constant gap per round</a:t>
            </a:r>
            <a:endParaRPr lang="is-IS" dirty="0" smtClean="0"/>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335418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UNOS Data</a:t>
            </a:r>
            <a:endParaRPr lang="en-US" dirty="0"/>
          </a:p>
        </p:txBody>
      </p:sp>
      <p:pic>
        <p:nvPicPr>
          <p:cNvPr id="4" name="Picture 3" descr="rematch_unos_noadapt_overall_cc0_average_withoutzer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8600"/>
            <a:ext cx="6635595" cy="5440680"/>
          </a:xfrm>
          <a:prstGeom prst="roundRect">
            <a:avLst>
              <a:gd name="adj" fmla="val 8594"/>
            </a:avLst>
          </a:prstGeom>
          <a:solidFill>
            <a:srgbClr val="FFFFFF">
              <a:shade val="85000"/>
            </a:srgbClr>
          </a:solidFill>
          <a:ln>
            <a:noFill/>
          </a:ln>
          <a:effectLst/>
        </p:spPr>
      </p:pic>
      <p:pic>
        <p:nvPicPr>
          <p:cNvPr id="5" name="Picture 4" descr="rematch_unos_noadapt_overall_cc4_average_withoutzer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09600"/>
            <a:ext cx="6629400" cy="5435600"/>
          </a:xfrm>
          <a:prstGeom prst="roundRect">
            <a:avLst>
              <a:gd name="adj" fmla="val 8594"/>
            </a:avLst>
          </a:prstGeom>
          <a:solidFill>
            <a:srgbClr val="FFFFFF">
              <a:shade val="85000"/>
            </a:srgbClr>
          </a:solidFill>
          <a:ln>
            <a:noFill/>
          </a:ln>
          <a:effectLst/>
        </p:spPr>
      </p:pic>
      <p:sp>
        <p:nvSpPr>
          <p:cNvPr id="6" name="Rounded Rectangle 5"/>
          <p:cNvSpPr/>
          <p:nvPr/>
        </p:nvSpPr>
        <p:spPr>
          <a:xfrm>
            <a:off x="304800" y="6145464"/>
            <a:ext cx="8534400" cy="609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i="1" dirty="0" smtClean="0"/>
              <a:t>Even 1 or 2 extra tests results in a huge lift in practice!</a:t>
            </a:r>
            <a:endParaRPr lang="en-US" sz="2400"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463487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4"/>
                                        </p:tgtEl>
                                        <p:attrNameLst>
                                          <p:attrName>style.opacity</p:attrName>
                                        </p:attrNameLst>
                                      </p:cBhvr>
                                      <p:to>
                                        <p:strVal val="0.5"/>
                                      </p:to>
                                    </p:set>
                                    <p:animEffect filter="image" prLst="opacity: 0.5">
                                      <p:cBhvr rctx="IE">
                                        <p:cTn id="13" dur="indefinite"/>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t>Competing Dynamic Matching Markets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
        <p:nvSpPr>
          <p:cNvPr id="5" name="TextBox 4"/>
          <p:cNvSpPr txBox="1"/>
          <p:nvPr/>
        </p:nvSpPr>
        <p:spPr>
          <a:xfrm>
            <a:off x="1790700" y="3733800"/>
            <a:ext cx="6896100" cy="304800"/>
          </a:xfrm>
          <a:prstGeom prst="rect">
            <a:avLst/>
          </a:prstGeom>
          <a:noFill/>
        </p:spPr>
        <p:txBody>
          <a:bodyPr wrap="square" rtlCol="0">
            <a:spAutoFit/>
          </a:bodyPr>
          <a:lstStyle/>
          <a:p>
            <a:pPr algn="r"/>
            <a:r>
              <a:rPr lang="en-US" sz="1400" i="1" dirty="0" smtClean="0"/>
              <a:t>Ongoing work with Das et al.</a:t>
            </a:r>
            <a:endParaRPr lang="en-US" sz="1400" i="1" dirty="0"/>
          </a:p>
        </p:txBody>
      </p:sp>
    </p:spTree>
    <p:extLst>
      <p:ext uri="{BB962C8B-B14F-4D97-AF65-F5344CB8AC3E}">
        <p14:creationId xmlns:p14="http://schemas.microsoft.com/office/powerpoint/2010/main" val="180913004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r>
              <a:t>Motivation</a:t>
            </a:r>
          </a:p>
        </p:txBody>
      </p:sp>
      <p:sp>
        <p:nvSpPr>
          <p:cNvPr id="124" name="Shape 124"/>
          <p:cNvSpPr>
            <a:spLocks noGrp="1"/>
          </p:cNvSpPr>
          <p:nvPr>
            <p:ph type="body" idx="1"/>
          </p:nvPr>
        </p:nvSpPr>
        <p:spPr>
          <a:xfrm>
            <a:off x="457200" y="1600200"/>
            <a:ext cx="8229600" cy="4267199"/>
          </a:xfrm>
          <a:prstGeom prst="rect">
            <a:avLst/>
          </a:prstGeom>
        </p:spPr>
        <p:txBody>
          <a:bodyPr>
            <a:normAutofit fontScale="77500" lnSpcReduction="20000"/>
          </a:bodyPr>
          <a:lstStyle/>
          <a:p>
            <a:pPr marL="309403" indent="-309403" defTabSz="406644">
              <a:lnSpc>
                <a:spcPct val="120000"/>
              </a:lnSpc>
              <a:spcBef>
                <a:spcPts val="0"/>
              </a:spcBef>
              <a:defRPr sz="3564"/>
            </a:pPr>
            <a:r>
              <a:rPr dirty="0"/>
              <a:t>Dynamic matching markets are typically modeled in isolation, with each agent entering a single market. </a:t>
            </a:r>
          </a:p>
          <a:p>
            <a:pPr marL="309403" indent="-309403" defTabSz="406644">
              <a:lnSpc>
                <a:spcPct val="120000"/>
              </a:lnSpc>
              <a:spcBef>
                <a:spcPts val="720"/>
              </a:spcBef>
              <a:defRPr sz="3564"/>
            </a:pPr>
            <a:r>
              <a:rPr dirty="0"/>
              <a:t>Real-world applications (e.g kidney exchange) often involve multiple matching platforms drawing from overlapping pools. Questions: </a:t>
            </a:r>
            <a:endParaRPr lang="en-US" dirty="0" smtClean="0"/>
          </a:p>
          <a:p>
            <a:pPr marL="709453" lvl="1" indent="-309403" defTabSz="406644">
              <a:lnSpc>
                <a:spcPct val="120000"/>
              </a:lnSpc>
              <a:spcBef>
                <a:spcPts val="0"/>
              </a:spcBef>
              <a:defRPr sz="3564"/>
            </a:pPr>
            <a:r>
              <a:rPr sz="3100" dirty="0" smtClean="0"/>
              <a:t>Whether </a:t>
            </a:r>
            <a:r>
              <a:rPr sz="3100" dirty="0"/>
              <a:t>competing platforms increase </a:t>
            </a:r>
            <a:r>
              <a:rPr sz="3100" b="1" dirty="0">
                <a:ea typeface="Helvetica"/>
                <a:cs typeface="Helvetica"/>
                <a:sym typeface="Helvetica"/>
              </a:rPr>
              <a:t>global loss </a:t>
            </a:r>
            <a:r>
              <a:rPr sz="3100" dirty="0"/>
              <a:t>relative to a single centralized matching platform. </a:t>
            </a:r>
            <a:endParaRPr lang="en-US" sz="3100" dirty="0" smtClean="0"/>
          </a:p>
          <a:p>
            <a:pPr marL="709453" lvl="1" indent="-309403" defTabSz="406644">
              <a:lnSpc>
                <a:spcPct val="120000"/>
              </a:lnSpc>
              <a:spcBef>
                <a:spcPts val="0"/>
              </a:spcBef>
              <a:defRPr sz="3564"/>
            </a:pPr>
            <a:r>
              <a:rPr sz="3100" dirty="0" smtClean="0"/>
              <a:t>How </a:t>
            </a:r>
            <a:r>
              <a:rPr sz="3100" dirty="0"/>
              <a:t>does one platform’s </a:t>
            </a:r>
            <a:r>
              <a:rPr sz="3100" b="1" dirty="0">
                <a:ea typeface="Helvetica"/>
                <a:cs typeface="Helvetica"/>
                <a:sym typeface="Helvetica"/>
              </a:rPr>
              <a:t>matching policy </a:t>
            </a:r>
            <a:r>
              <a:rPr sz="3100" dirty="0"/>
              <a:t>affect global loss in a multi-platform setting?</a:t>
            </a:r>
            <a:endParaRPr dirty="0"/>
          </a:p>
        </p:txBody>
      </p:sp>
      <p:sp>
        <p:nvSpPr>
          <p:cNvPr id="125" name="Shape 125"/>
          <p:cNvSpPr>
            <a:spLocks noGrp="1"/>
          </p:cNvSpPr>
          <p:nvPr>
            <p:ph type="sldNum" sz="quarter" idx="2"/>
          </p:nvPr>
        </p:nvSpPr>
        <p:spPr>
          <a:xfrm>
            <a:off x="4482667" y="6505277"/>
            <a:ext cx="169736"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95</a:t>
            </a:fld>
            <a:endParaRPr/>
          </a:p>
        </p:txBody>
      </p:sp>
      <p:grpSp>
        <p:nvGrpSpPr>
          <p:cNvPr id="5" name="Group 4"/>
          <p:cNvGrpSpPr/>
          <p:nvPr/>
        </p:nvGrpSpPr>
        <p:grpSpPr>
          <a:xfrm>
            <a:off x="5257800" y="5181600"/>
            <a:ext cx="3026110" cy="990600"/>
            <a:chOff x="6096000" y="1600200"/>
            <a:chExt cx="3026110" cy="990600"/>
          </a:xfrm>
        </p:grpSpPr>
        <p:sp>
          <p:nvSpPr>
            <p:cNvPr id="6" name="Oval 5"/>
            <p:cNvSpPr/>
            <p:nvPr/>
          </p:nvSpPr>
          <p:spPr>
            <a:xfrm>
              <a:off x="6096000" y="1600200"/>
              <a:ext cx="2057400" cy="990600"/>
            </a:xfrm>
            <a:prstGeom prst="ellipse">
              <a:avLst/>
            </a:prstGeom>
            <a:solidFill>
              <a:schemeClr val="accent2">
                <a:alpha val="77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Oval 6"/>
            <p:cNvSpPr/>
            <p:nvPr/>
          </p:nvSpPr>
          <p:spPr>
            <a:xfrm>
              <a:off x="7064710" y="1600200"/>
              <a:ext cx="2057400" cy="990600"/>
            </a:xfrm>
            <a:prstGeom prst="ellipse">
              <a:avLst/>
            </a:prstGeom>
            <a:solidFill>
              <a:schemeClr val="accent3">
                <a:alpha val="6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extBox 7"/>
            <p:cNvSpPr txBox="1"/>
            <p:nvPr/>
          </p:nvSpPr>
          <p:spPr>
            <a:xfrm>
              <a:off x="7239000" y="1905000"/>
              <a:ext cx="762000" cy="369332"/>
            </a:xfrm>
            <a:prstGeom prst="rect">
              <a:avLst/>
            </a:prstGeom>
            <a:noFill/>
          </p:spPr>
          <p:txBody>
            <a:bodyPr wrap="square" rtlCol="0">
              <a:spAutoFit/>
            </a:bodyPr>
            <a:lstStyle/>
            <a:p>
              <a:pPr algn="ctr"/>
              <a:r>
                <a:rPr lang="en-US" dirty="0" smtClean="0"/>
                <a:t>Both</a:t>
              </a:r>
              <a:endParaRPr lang="en-US" dirty="0"/>
            </a:p>
          </p:txBody>
        </p:sp>
        <p:sp>
          <p:nvSpPr>
            <p:cNvPr id="9" name="TextBox 8"/>
            <p:cNvSpPr txBox="1"/>
            <p:nvPr/>
          </p:nvSpPr>
          <p:spPr>
            <a:xfrm>
              <a:off x="8153400" y="1752600"/>
              <a:ext cx="762000" cy="646331"/>
            </a:xfrm>
            <a:prstGeom prst="rect">
              <a:avLst/>
            </a:prstGeom>
            <a:noFill/>
          </p:spPr>
          <p:txBody>
            <a:bodyPr wrap="square" rtlCol="0">
              <a:spAutoFit/>
            </a:bodyPr>
            <a:lstStyle/>
            <a:p>
              <a:pPr algn="ctr"/>
              <a:r>
                <a:rPr lang="en-US" dirty="0" smtClean="0"/>
                <a:t>NKR only</a:t>
              </a:r>
              <a:endParaRPr lang="en-US" dirty="0"/>
            </a:p>
          </p:txBody>
        </p:sp>
        <p:sp>
          <p:nvSpPr>
            <p:cNvPr id="10" name="TextBox 9"/>
            <p:cNvSpPr txBox="1"/>
            <p:nvPr/>
          </p:nvSpPr>
          <p:spPr>
            <a:xfrm>
              <a:off x="6248400" y="1752600"/>
              <a:ext cx="762000" cy="646331"/>
            </a:xfrm>
            <a:prstGeom prst="rect">
              <a:avLst/>
            </a:prstGeom>
            <a:noFill/>
          </p:spPr>
          <p:txBody>
            <a:bodyPr wrap="square" rtlCol="0">
              <a:spAutoFit/>
            </a:bodyPr>
            <a:lstStyle/>
            <a:p>
              <a:pPr algn="ctr"/>
              <a:r>
                <a:rPr lang="en-US" dirty="0" smtClean="0"/>
                <a:t>UNOS only</a:t>
              </a:r>
              <a:endParaRPr lang="en-US" dirty="0"/>
            </a:p>
          </p:txBody>
        </p:sp>
      </p:grpSp>
    </p:spTree>
    <p:extLst>
      <p:ext uri="{BB962C8B-B14F-4D97-AF65-F5344CB8AC3E}">
        <p14:creationId xmlns:p14="http://schemas.microsoft.com/office/powerpoint/2010/main" val="379028323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24">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2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2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uild="p" bldLvl="5" animBg="1"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rmAutofit/>
          </a:bodyPr>
          <a:lstStyle>
            <a:lvl1pPr defTabSz="490727">
              <a:defRPr sz="6719"/>
            </a:lvl1pPr>
          </a:lstStyle>
          <a:p>
            <a:r>
              <a:rPr sz="4400" dirty="0"/>
              <a:t>Kidney exchange is dynamic</a:t>
            </a:r>
          </a:p>
        </p:txBody>
      </p:sp>
      <p:sp>
        <p:nvSpPr>
          <p:cNvPr id="171" name="Shape 171"/>
          <p:cNvSpPr>
            <a:spLocks noGrp="1"/>
          </p:cNvSpPr>
          <p:nvPr>
            <p:ph type="body" idx="1"/>
          </p:nvPr>
        </p:nvSpPr>
        <p:spPr>
          <a:prstGeom prst="rect">
            <a:avLst/>
          </a:prstGeom>
        </p:spPr>
        <p:txBody>
          <a:bodyPr/>
          <a:lstStyle/>
          <a:p>
            <a:r>
              <a:rPr dirty="0"/>
              <a:t>Patient-donor pairs (agents) arrive gradually over </a:t>
            </a:r>
            <a:r>
              <a:rPr dirty="0" smtClean="0"/>
              <a:t>time</a:t>
            </a:r>
            <a:endParaRPr lang="en-US" dirty="0" smtClean="0"/>
          </a:p>
          <a:p>
            <a:pPr lvl="1"/>
            <a:r>
              <a:rPr lang="en-US" dirty="0" smtClean="0"/>
              <a:t>S</a:t>
            </a:r>
            <a:r>
              <a:rPr dirty="0" smtClean="0"/>
              <a:t>tay </a:t>
            </a:r>
            <a:r>
              <a:rPr dirty="0"/>
              <a:t>in the market to find a compatible </a:t>
            </a:r>
            <a:r>
              <a:rPr dirty="0" smtClean="0"/>
              <a:t>pair</a:t>
            </a:r>
            <a:endParaRPr lang="en-US" dirty="0" smtClean="0"/>
          </a:p>
          <a:p>
            <a:pPr lvl="1"/>
            <a:r>
              <a:rPr lang="en-US" dirty="0" smtClean="0"/>
              <a:t>M</a:t>
            </a:r>
            <a:r>
              <a:rPr dirty="0" smtClean="0"/>
              <a:t>ay </a:t>
            </a:r>
            <a:r>
              <a:rPr dirty="0"/>
              <a:t>leave if the patient’s condition deteriorates to the point where kidney transplants become </a:t>
            </a:r>
            <a:r>
              <a:rPr dirty="0" smtClean="0"/>
              <a:t>infeasible</a:t>
            </a:r>
            <a:endParaRPr lang="en-US" dirty="0" smtClean="0"/>
          </a:p>
          <a:p>
            <a:r>
              <a:rPr lang="en-US" dirty="0" smtClean="0"/>
              <a:t>Only considering </a:t>
            </a:r>
            <a:r>
              <a:rPr lang="en-US" b="1" dirty="0" smtClean="0"/>
              <a:t>undirected 2-matching</a:t>
            </a:r>
            <a:r>
              <a:rPr lang="en-US" dirty="0" smtClean="0"/>
              <a:t> so far</a:t>
            </a:r>
          </a:p>
        </p:txBody>
      </p:sp>
      <p:sp>
        <p:nvSpPr>
          <p:cNvPr id="172" name="Shape 172"/>
          <p:cNvSpPr>
            <a:spLocks noGrp="1"/>
          </p:cNvSpPr>
          <p:nvPr>
            <p:ph type="sldNum" sz="quarter" idx="2"/>
          </p:nvPr>
        </p:nvSpPr>
        <p:spPr>
          <a:xfrm>
            <a:off x="4482667" y="6505277"/>
            <a:ext cx="169736"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96</a:t>
            </a:fld>
            <a:endParaRPr/>
          </a:p>
        </p:txBody>
      </p:sp>
    </p:spTree>
    <p:extLst>
      <p:ext uri="{BB962C8B-B14F-4D97-AF65-F5344CB8AC3E}">
        <p14:creationId xmlns:p14="http://schemas.microsoft.com/office/powerpoint/2010/main" val="1348827627"/>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noAutofit/>
          </a:bodyPr>
          <a:lstStyle>
            <a:lvl1pPr defTabSz="490727">
              <a:defRPr sz="6719"/>
            </a:lvl1pPr>
          </a:lstStyle>
          <a:p>
            <a:r>
              <a:rPr sz="4400" dirty="0"/>
              <a:t>Planner / Clearinghouse platform</a:t>
            </a:r>
          </a:p>
        </p:txBody>
      </p:sp>
      <p:sp>
        <p:nvSpPr>
          <p:cNvPr id="177" name="Shape 177"/>
          <p:cNvSpPr>
            <a:spLocks noGrp="1"/>
          </p:cNvSpPr>
          <p:nvPr>
            <p:ph type="body" idx="1"/>
          </p:nvPr>
        </p:nvSpPr>
        <p:spPr>
          <a:prstGeom prst="rect">
            <a:avLst/>
          </a:prstGeom>
        </p:spPr>
        <p:txBody>
          <a:bodyPr/>
          <a:lstStyle/>
          <a:p>
            <a:r>
              <a:rPr dirty="0"/>
              <a:t>Minimizes the number of agents who </a:t>
            </a:r>
            <a:r>
              <a:rPr i="1" dirty="0"/>
              <a:t>perish</a:t>
            </a:r>
            <a:r>
              <a:rPr dirty="0"/>
              <a:t> (leave the exchange without finding a match)</a:t>
            </a:r>
          </a:p>
          <a:p>
            <a:r>
              <a:rPr dirty="0"/>
              <a:t>Knows agent’s expiration time </a:t>
            </a:r>
          </a:p>
          <a:p>
            <a:r>
              <a:rPr dirty="0"/>
              <a:t>Has only probabilistic knowledge about future incoming agents </a:t>
            </a:r>
          </a:p>
          <a:p>
            <a:r>
              <a:rPr dirty="0"/>
              <a:t>Selects a subset of acceptable transactions at any point in time</a:t>
            </a:r>
          </a:p>
        </p:txBody>
      </p:sp>
      <p:sp>
        <p:nvSpPr>
          <p:cNvPr id="178" name="Shape 178"/>
          <p:cNvSpPr>
            <a:spLocks noGrp="1"/>
          </p:cNvSpPr>
          <p:nvPr>
            <p:ph type="sldNum" sz="quarter" idx="2"/>
          </p:nvPr>
        </p:nvSpPr>
        <p:spPr>
          <a:xfrm>
            <a:off x="4482667" y="6505277"/>
            <a:ext cx="169736"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97</a:t>
            </a:fld>
            <a:endParaRPr/>
          </a:p>
        </p:txBody>
      </p:sp>
    </p:spTree>
    <p:extLst>
      <p:ext uri="{BB962C8B-B14F-4D97-AF65-F5344CB8AC3E}">
        <p14:creationId xmlns:p14="http://schemas.microsoft.com/office/powerpoint/2010/main" val="3267757049"/>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noAutofit/>
          </a:bodyPr>
          <a:lstStyle>
            <a:lvl1pPr defTabSz="490727">
              <a:defRPr sz="6719"/>
            </a:lvl1pPr>
          </a:lstStyle>
          <a:p>
            <a:r>
              <a:rPr sz="4400" dirty="0"/>
              <a:t>Greedy and patient exchanges</a:t>
            </a:r>
          </a:p>
        </p:txBody>
      </p:sp>
      <p:sp>
        <p:nvSpPr>
          <p:cNvPr id="183" name="Shape 183"/>
          <p:cNvSpPr>
            <a:spLocks noGrp="1"/>
          </p:cNvSpPr>
          <p:nvPr>
            <p:ph type="sldNum" sz="quarter" idx="2"/>
          </p:nvPr>
        </p:nvSpPr>
        <p:spPr>
          <a:xfrm>
            <a:off x="4482667" y="6505277"/>
            <a:ext cx="169736"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98</a:t>
            </a:fld>
            <a:endParaRPr/>
          </a:p>
        </p:txBody>
      </p:sp>
      <p:pic>
        <p:nvPicPr>
          <p:cNvPr id="184" name="pasted-image.pdf"/>
          <p:cNvPicPr>
            <a:picLocks noChangeAspect="1"/>
          </p:cNvPicPr>
          <p:nvPr/>
        </p:nvPicPr>
        <p:blipFill>
          <a:blip r:embed="rId3">
            <a:extLst/>
          </a:blip>
          <a:stretch>
            <a:fillRect/>
          </a:stretch>
        </p:blipFill>
        <p:spPr>
          <a:xfrm>
            <a:off x="1871088" y="2141869"/>
            <a:ext cx="1993797" cy="2394025"/>
          </a:xfrm>
          <a:prstGeom prst="rect">
            <a:avLst/>
          </a:prstGeom>
          <a:ln w="12700">
            <a:miter lim="400000"/>
          </a:ln>
        </p:spPr>
      </p:pic>
      <p:pic>
        <p:nvPicPr>
          <p:cNvPr id="185" name="pasted-image.pdf"/>
          <p:cNvPicPr>
            <a:picLocks noChangeAspect="1"/>
          </p:cNvPicPr>
          <p:nvPr/>
        </p:nvPicPr>
        <p:blipFill>
          <a:blip r:embed="rId4">
            <a:extLst/>
          </a:blip>
          <a:stretch>
            <a:fillRect/>
          </a:stretch>
        </p:blipFill>
        <p:spPr>
          <a:xfrm>
            <a:off x="914400" y="4038600"/>
            <a:ext cx="1341965" cy="1124741"/>
          </a:xfrm>
          <a:prstGeom prst="rect">
            <a:avLst/>
          </a:prstGeom>
          <a:ln w="12700">
            <a:miter lim="400000"/>
          </a:ln>
        </p:spPr>
      </p:pic>
      <p:pic>
        <p:nvPicPr>
          <p:cNvPr id="186" name="pasted-image.pdf"/>
          <p:cNvPicPr>
            <a:picLocks noChangeAspect="1"/>
          </p:cNvPicPr>
          <p:nvPr/>
        </p:nvPicPr>
        <p:blipFill>
          <a:blip r:embed="rId5">
            <a:extLst/>
          </a:blip>
          <a:stretch>
            <a:fillRect/>
          </a:stretch>
        </p:blipFill>
        <p:spPr>
          <a:xfrm>
            <a:off x="2144403" y="2776451"/>
            <a:ext cx="1447119" cy="1124741"/>
          </a:xfrm>
          <a:prstGeom prst="rect">
            <a:avLst/>
          </a:prstGeom>
          <a:ln w="12700">
            <a:miter lim="400000"/>
          </a:ln>
        </p:spPr>
      </p:pic>
      <p:pic>
        <p:nvPicPr>
          <p:cNvPr id="187" name="pasted-image.pdf"/>
          <p:cNvPicPr>
            <a:picLocks noChangeAspect="1"/>
          </p:cNvPicPr>
          <p:nvPr/>
        </p:nvPicPr>
        <p:blipFill>
          <a:blip r:embed="rId6">
            <a:extLst/>
          </a:blip>
          <a:stretch>
            <a:fillRect/>
          </a:stretch>
        </p:blipFill>
        <p:spPr>
          <a:xfrm>
            <a:off x="7315200" y="3886200"/>
            <a:ext cx="972247" cy="1212095"/>
          </a:xfrm>
          <a:prstGeom prst="rect">
            <a:avLst/>
          </a:prstGeom>
          <a:ln w="12700">
            <a:miter lim="400000"/>
          </a:ln>
        </p:spPr>
      </p:pic>
      <p:pic>
        <p:nvPicPr>
          <p:cNvPr id="188" name="pasted-image.pdf"/>
          <p:cNvPicPr>
            <a:picLocks noChangeAspect="1"/>
          </p:cNvPicPr>
          <p:nvPr/>
        </p:nvPicPr>
        <p:blipFill>
          <a:blip r:embed="rId7">
            <a:extLst/>
          </a:blip>
          <a:stretch>
            <a:fillRect/>
          </a:stretch>
        </p:blipFill>
        <p:spPr>
          <a:xfrm>
            <a:off x="5258726" y="2141869"/>
            <a:ext cx="1993797" cy="2394025"/>
          </a:xfrm>
          <a:prstGeom prst="rect">
            <a:avLst/>
          </a:prstGeom>
          <a:ln w="12700">
            <a:miter lim="400000"/>
          </a:ln>
        </p:spPr>
      </p:pic>
      <p:pic>
        <p:nvPicPr>
          <p:cNvPr id="189" name="pasted-image.pdf"/>
          <p:cNvPicPr>
            <a:picLocks noChangeAspect="1"/>
          </p:cNvPicPr>
          <p:nvPr/>
        </p:nvPicPr>
        <p:blipFill>
          <a:blip r:embed="rId8">
            <a:extLst/>
          </a:blip>
          <a:stretch>
            <a:fillRect/>
          </a:stretch>
        </p:blipFill>
        <p:spPr>
          <a:xfrm>
            <a:off x="5584642" y="2530389"/>
            <a:ext cx="1341965" cy="1616985"/>
          </a:xfrm>
          <a:prstGeom prst="rect">
            <a:avLst/>
          </a:prstGeom>
          <a:ln w="12700">
            <a:miter lim="400000"/>
          </a:ln>
        </p:spPr>
      </p:pic>
      <p:sp>
        <p:nvSpPr>
          <p:cNvPr id="190" name="Shape 190"/>
          <p:cNvSpPr/>
          <p:nvPr/>
        </p:nvSpPr>
        <p:spPr>
          <a:xfrm>
            <a:off x="5910858" y="1158389"/>
            <a:ext cx="2166342" cy="318353"/>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defTabSz="457200">
              <a:spcBef>
                <a:spcPts val="1200"/>
              </a:spcBef>
              <a:defRPr sz="2200">
                <a:latin typeface="Times"/>
                <a:ea typeface="Times"/>
                <a:cs typeface="Times"/>
                <a:sym typeface="Times"/>
              </a:defRPr>
            </a:lvl1pPr>
          </a:lstStyle>
          <a:p>
            <a:r>
              <a:rPr lang="en-US" sz="1600" i="1" dirty="0" smtClean="0">
                <a:latin typeface="+mn-lt"/>
              </a:rPr>
              <a:t>[</a:t>
            </a:r>
            <a:r>
              <a:rPr lang="en-US" sz="1600" i="1" dirty="0" err="1" smtClean="0">
                <a:latin typeface="+mn-lt"/>
              </a:rPr>
              <a:t>Akbarpour</a:t>
            </a:r>
            <a:r>
              <a:rPr lang="en-US" sz="1600" i="1" dirty="0" smtClean="0">
                <a:latin typeface="+mn-lt"/>
              </a:rPr>
              <a:t> et al., </a:t>
            </a:r>
            <a:r>
              <a:rPr sz="1600" i="1" dirty="0" smtClean="0">
                <a:latin typeface="+mn-lt"/>
              </a:rPr>
              <a:t>EC</a:t>
            </a:r>
            <a:r>
              <a:rPr lang="en-US" sz="1600" i="1" dirty="0" smtClean="0">
                <a:latin typeface="+mn-lt"/>
              </a:rPr>
              <a:t>-</a:t>
            </a:r>
            <a:r>
              <a:rPr sz="1600" i="1" dirty="0" smtClean="0">
                <a:latin typeface="+mn-lt"/>
              </a:rPr>
              <a:t>14</a:t>
            </a:r>
            <a:r>
              <a:rPr lang="en-US" sz="1600" i="1" dirty="0" smtClean="0">
                <a:latin typeface="+mn-lt"/>
              </a:rPr>
              <a:t>]</a:t>
            </a:r>
            <a:endParaRPr sz="1600" i="1" dirty="0">
              <a:latin typeface="+mn-lt"/>
            </a:endParaRPr>
          </a:p>
        </p:txBody>
      </p:sp>
      <p:sp>
        <p:nvSpPr>
          <p:cNvPr id="191" name="Shape 191"/>
          <p:cNvSpPr/>
          <p:nvPr/>
        </p:nvSpPr>
        <p:spPr>
          <a:xfrm>
            <a:off x="2057400" y="4648200"/>
            <a:ext cx="1813644"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Greedy algorithm</a:t>
            </a:r>
          </a:p>
        </p:txBody>
      </p:sp>
      <p:sp>
        <p:nvSpPr>
          <p:cNvPr id="192" name="Shape 192"/>
          <p:cNvSpPr/>
          <p:nvPr/>
        </p:nvSpPr>
        <p:spPr>
          <a:xfrm>
            <a:off x="5334000" y="4648200"/>
            <a:ext cx="1823112"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Patient algorithm</a:t>
            </a:r>
          </a:p>
        </p:txBody>
      </p:sp>
    </p:spTree>
    <p:extLst>
      <p:ext uri="{BB962C8B-B14F-4D97-AF65-F5344CB8AC3E}">
        <p14:creationId xmlns:p14="http://schemas.microsoft.com/office/powerpoint/2010/main" val="20215230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Greedy exchange</a:t>
            </a:r>
          </a:p>
        </p:txBody>
      </p:sp>
      <p:sp>
        <p:nvSpPr>
          <p:cNvPr id="197" name="Shape 197"/>
          <p:cNvSpPr>
            <a:spLocks noGrp="1"/>
          </p:cNvSpPr>
          <p:nvPr>
            <p:ph type="sldNum" sz="quarter" idx="2"/>
          </p:nvPr>
        </p:nvSpPr>
        <p:spPr>
          <a:xfrm>
            <a:off x="4482667" y="6505277"/>
            <a:ext cx="169736" cy="26789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99</a:t>
            </a:fld>
            <a:endParaRPr/>
          </a:p>
        </p:txBody>
      </p:sp>
      <p:pic>
        <p:nvPicPr>
          <p:cNvPr id="198" name="pasted-image.pdf"/>
          <p:cNvPicPr>
            <a:picLocks noChangeAspect="1"/>
          </p:cNvPicPr>
          <p:nvPr/>
        </p:nvPicPr>
        <p:blipFill>
          <a:blip r:embed="rId3">
            <a:extLst/>
          </a:blip>
          <a:stretch>
            <a:fillRect/>
          </a:stretch>
        </p:blipFill>
        <p:spPr>
          <a:xfrm>
            <a:off x="4428279" y="3058246"/>
            <a:ext cx="1341965" cy="1124741"/>
          </a:xfrm>
          <a:prstGeom prst="rect">
            <a:avLst/>
          </a:prstGeom>
          <a:ln w="12700">
            <a:miter lim="400000"/>
          </a:ln>
        </p:spPr>
      </p:pic>
      <p:pic>
        <p:nvPicPr>
          <p:cNvPr id="199" name="pasted-image.pdf"/>
          <p:cNvPicPr>
            <a:picLocks noChangeAspect="1"/>
          </p:cNvPicPr>
          <p:nvPr/>
        </p:nvPicPr>
        <p:blipFill>
          <a:blip r:embed="rId4">
            <a:extLst/>
          </a:blip>
          <a:stretch>
            <a:fillRect/>
          </a:stretch>
        </p:blipFill>
        <p:spPr>
          <a:xfrm>
            <a:off x="2413450" y="2430229"/>
            <a:ext cx="1993796" cy="2394024"/>
          </a:xfrm>
          <a:prstGeom prst="rect">
            <a:avLst/>
          </a:prstGeom>
          <a:ln w="12700">
            <a:miter lim="400000"/>
          </a:ln>
        </p:spPr>
      </p:pic>
      <p:pic>
        <p:nvPicPr>
          <p:cNvPr id="200" name="pasted-image.pdf"/>
          <p:cNvPicPr>
            <a:picLocks noChangeAspect="1"/>
          </p:cNvPicPr>
          <p:nvPr/>
        </p:nvPicPr>
        <p:blipFill>
          <a:blip r:embed="rId5">
            <a:extLst/>
          </a:blip>
          <a:stretch>
            <a:fillRect/>
          </a:stretch>
        </p:blipFill>
        <p:spPr>
          <a:xfrm>
            <a:off x="1749224" y="3026699"/>
            <a:ext cx="169736" cy="165964"/>
          </a:xfrm>
          <a:prstGeom prst="rect">
            <a:avLst/>
          </a:prstGeom>
          <a:ln w="12700">
            <a:miter lim="400000"/>
          </a:ln>
        </p:spPr>
      </p:pic>
      <p:pic>
        <p:nvPicPr>
          <p:cNvPr id="201" name="pasted-image.pdf"/>
          <p:cNvPicPr>
            <a:picLocks noChangeAspect="1"/>
          </p:cNvPicPr>
          <p:nvPr/>
        </p:nvPicPr>
        <p:blipFill>
          <a:blip r:embed="rId5">
            <a:extLst/>
          </a:blip>
          <a:stretch>
            <a:fillRect/>
          </a:stretch>
        </p:blipFill>
        <p:spPr>
          <a:xfrm>
            <a:off x="1559458" y="4070507"/>
            <a:ext cx="169736" cy="165964"/>
          </a:xfrm>
          <a:prstGeom prst="rect">
            <a:avLst/>
          </a:prstGeom>
          <a:ln w="12700">
            <a:miter lim="400000"/>
          </a:ln>
        </p:spPr>
      </p:pic>
      <p:pic>
        <p:nvPicPr>
          <p:cNvPr id="202" name="pasted-image.pdf"/>
          <p:cNvPicPr>
            <a:picLocks noChangeAspect="1"/>
          </p:cNvPicPr>
          <p:nvPr/>
        </p:nvPicPr>
        <p:blipFill>
          <a:blip r:embed="rId5">
            <a:extLst/>
          </a:blip>
          <a:stretch>
            <a:fillRect/>
          </a:stretch>
        </p:blipFill>
        <p:spPr>
          <a:xfrm>
            <a:off x="1868400" y="3544259"/>
            <a:ext cx="169736" cy="165964"/>
          </a:xfrm>
          <a:prstGeom prst="rect">
            <a:avLst/>
          </a:prstGeom>
          <a:ln w="12700">
            <a:miter lim="400000"/>
          </a:ln>
        </p:spPr>
      </p:pic>
      <p:sp>
        <p:nvSpPr>
          <p:cNvPr id="203" name="Shape 203"/>
          <p:cNvSpPr/>
          <p:nvPr/>
        </p:nvSpPr>
        <p:spPr>
          <a:xfrm flipV="1">
            <a:off x="1640422" y="3289066"/>
            <a:ext cx="1332380" cy="828198"/>
          </a:xfrm>
          <a:prstGeom prst="line">
            <a:avLst/>
          </a:prstGeom>
          <a:ln w="25400">
            <a:solidFill>
              <a:srgbClr val="000000"/>
            </a:solidFill>
            <a:miter lim="400000"/>
          </a:ln>
        </p:spPr>
        <p:txBody>
          <a:bodyPr lIns="35717" tIns="35717" rIns="35717" bIns="35717" anchor="ctr"/>
          <a:lstStyle/>
          <a:p>
            <a:pPr>
              <a:defRPr sz="2400"/>
            </a:pPr>
            <a:endParaRPr/>
          </a:p>
        </p:txBody>
      </p:sp>
      <p:grpSp>
        <p:nvGrpSpPr>
          <p:cNvPr id="206" name="Group 206"/>
          <p:cNvGrpSpPr/>
          <p:nvPr/>
        </p:nvGrpSpPr>
        <p:grpSpPr>
          <a:xfrm>
            <a:off x="1669970" y="3432068"/>
            <a:ext cx="1899294" cy="726500"/>
            <a:chOff x="0" y="0"/>
            <a:chExt cx="2701217" cy="1033244"/>
          </a:xfrm>
        </p:grpSpPr>
        <p:pic>
          <p:nvPicPr>
            <p:cNvPr id="204" name="pasted-image.pdf"/>
            <p:cNvPicPr>
              <a:picLocks noChangeAspect="1"/>
            </p:cNvPicPr>
            <p:nvPr/>
          </p:nvPicPr>
          <p:blipFill>
            <a:blip r:embed="rId6">
              <a:extLst/>
            </a:blip>
            <a:stretch>
              <a:fillRect/>
            </a:stretch>
          </p:blipFill>
          <p:spPr>
            <a:xfrm>
              <a:off x="1279283" y="256272"/>
              <a:ext cx="444501" cy="520701"/>
            </a:xfrm>
            <a:prstGeom prst="rect">
              <a:avLst/>
            </a:prstGeom>
            <a:ln w="12700" cap="flat">
              <a:noFill/>
              <a:miter lim="400000"/>
            </a:ln>
            <a:effectLst/>
          </p:spPr>
        </p:pic>
        <p:sp>
          <p:nvSpPr>
            <p:cNvPr id="205" name="Shape 205"/>
            <p:cNvSpPr/>
            <p:nvPr/>
          </p:nvSpPr>
          <p:spPr>
            <a:xfrm flipV="1">
              <a:off x="-1" y="0"/>
              <a:ext cx="2701219" cy="103324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209" name="Group 209"/>
          <p:cNvGrpSpPr/>
          <p:nvPr/>
        </p:nvGrpSpPr>
        <p:grpSpPr>
          <a:xfrm>
            <a:off x="1930243" y="3249348"/>
            <a:ext cx="1038865" cy="385052"/>
            <a:chOff x="0" y="0"/>
            <a:chExt cx="1477495" cy="547628"/>
          </a:xfrm>
        </p:grpSpPr>
        <p:pic>
          <p:nvPicPr>
            <p:cNvPr id="207" name="pasted-image.pdf"/>
            <p:cNvPicPr>
              <a:picLocks noChangeAspect="1"/>
            </p:cNvPicPr>
            <p:nvPr/>
          </p:nvPicPr>
          <p:blipFill>
            <a:blip r:embed="rId6">
              <a:extLst/>
            </a:blip>
            <a:stretch>
              <a:fillRect/>
            </a:stretch>
          </p:blipFill>
          <p:spPr>
            <a:xfrm>
              <a:off x="611968" y="65004"/>
              <a:ext cx="325245" cy="381001"/>
            </a:xfrm>
            <a:prstGeom prst="rect">
              <a:avLst/>
            </a:prstGeom>
            <a:ln w="12700" cap="flat">
              <a:noFill/>
              <a:miter lim="400000"/>
            </a:ln>
            <a:effectLst/>
          </p:spPr>
        </p:pic>
        <p:sp>
          <p:nvSpPr>
            <p:cNvPr id="208" name="Shape 208"/>
            <p:cNvSpPr/>
            <p:nvPr/>
          </p:nvSpPr>
          <p:spPr>
            <a:xfrm flipV="1">
              <a:off x="-1" y="0"/>
              <a:ext cx="1477497" cy="54762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211" name="Shape 211"/>
          <p:cNvSpPr/>
          <p:nvPr/>
        </p:nvSpPr>
        <p:spPr>
          <a:xfrm>
            <a:off x="5583082" y="3870584"/>
            <a:ext cx="1813644"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b="1" i="1">
                <a:solidFill>
                  <a:schemeClr val="accent1"/>
                </a:solidFill>
                <a:latin typeface="Helvetica"/>
                <a:ea typeface="Helvetica"/>
                <a:cs typeface="Helvetica"/>
                <a:sym typeface="Helvetica"/>
              </a:defRPr>
            </a:lvl1pPr>
          </a:lstStyle>
          <a:p>
            <a:r>
              <a:rPr dirty="0">
                <a:solidFill>
                  <a:srgbClr val="FFFFFF"/>
                </a:solidFill>
                <a:latin typeface="+mn-lt"/>
              </a:rPr>
              <a:t>Greedy algorithm</a:t>
            </a:r>
          </a:p>
        </p:txBody>
      </p:sp>
      <p:pic>
        <p:nvPicPr>
          <p:cNvPr id="212" name="pasted-image.pdf"/>
          <p:cNvPicPr>
            <a:picLocks noChangeAspect="1"/>
          </p:cNvPicPr>
          <p:nvPr/>
        </p:nvPicPr>
        <p:blipFill>
          <a:blip r:embed="rId5">
            <a:extLst/>
          </a:blip>
          <a:stretch>
            <a:fillRect/>
          </a:stretch>
        </p:blipFill>
        <p:spPr>
          <a:xfrm>
            <a:off x="3823419" y="4070507"/>
            <a:ext cx="169736" cy="165964"/>
          </a:xfrm>
          <a:prstGeom prst="rect">
            <a:avLst/>
          </a:prstGeom>
          <a:ln w="12700">
            <a:miter lim="400000"/>
          </a:ln>
        </p:spPr>
      </p:pic>
      <p:sp>
        <p:nvSpPr>
          <p:cNvPr id="213" name="Shape 213"/>
          <p:cNvSpPr/>
          <p:nvPr/>
        </p:nvSpPr>
        <p:spPr>
          <a:xfrm flipV="1">
            <a:off x="1605067" y="4141846"/>
            <a:ext cx="2305536" cy="23288"/>
          </a:xfrm>
          <a:prstGeom prst="line">
            <a:avLst/>
          </a:prstGeom>
          <a:ln w="25400">
            <a:solidFill>
              <a:srgbClr val="000000"/>
            </a:solidFill>
            <a:miter lim="400000"/>
          </a:ln>
        </p:spPr>
        <p:txBody>
          <a:bodyPr lIns="35717" tIns="35717" rIns="35717" bIns="35717" anchor="ctr"/>
          <a:lstStyle/>
          <a:p>
            <a:pPr>
              <a:defRPr sz="2400"/>
            </a:pPr>
            <a:endParaRPr/>
          </a:p>
        </p:txBody>
      </p:sp>
      <p:grpSp>
        <p:nvGrpSpPr>
          <p:cNvPr id="217" name="Group 217"/>
          <p:cNvGrpSpPr/>
          <p:nvPr/>
        </p:nvGrpSpPr>
        <p:grpSpPr>
          <a:xfrm>
            <a:off x="1807882" y="3098188"/>
            <a:ext cx="2124462" cy="1009137"/>
            <a:chOff x="0" y="0"/>
            <a:chExt cx="3021455" cy="1435216"/>
          </a:xfrm>
        </p:grpSpPr>
        <p:sp>
          <p:nvSpPr>
            <p:cNvPr id="214" name="Shape 214"/>
            <p:cNvSpPr/>
            <p:nvPr/>
          </p:nvSpPr>
          <p:spPr>
            <a:xfrm>
              <a:off x="0" y="-1"/>
              <a:ext cx="3021456" cy="143521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15" name="Shape 215"/>
            <p:cNvSpPr/>
            <p:nvPr/>
          </p:nvSpPr>
          <p:spPr>
            <a:xfrm flipH="1" flipV="1">
              <a:off x="1556511" y="517392"/>
              <a:ext cx="150704" cy="47007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16" name="Shape 216"/>
            <p:cNvSpPr/>
            <p:nvPr/>
          </p:nvSpPr>
          <p:spPr>
            <a:xfrm flipH="1" flipV="1">
              <a:off x="1636318" y="517392"/>
              <a:ext cx="150705" cy="47007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221" name="Group 221"/>
          <p:cNvGrpSpPr/>
          <p:nvPr/>
        </p:nvGrpSpPr>
        <p:grpSpPr>
          <a:xfrm>
            <a:off x="1922635" y="3619851"/>
            <a:ext cx="1975324" cy="527259"/>
            <a:chOff x="0" y="0"/>
            <a:chExt cx="2809348" cy="749878"/>
          </a:xfrm>
        </p:grpSpPr>
        <p:sp>
          <p:nvSpPr>
            <p:cNvPr id="218" name="Shape 218"/>
            <p:cNvSpPr/>
            <p:nvPr/>
          </p:nvSpPr>
          <p:spPr>
            <a:xfrm>
              <a:off x="0" y="-1"/>
              <a:ext cx="2809349" cy="74987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19" name="Shape 219"/>
            <p:cNvSpPr/>
            <p:nvPr/>
          </p:nvSpPr>
          <p:spPr>
            <a:xfrm flipH="1" flipV="1">
              <a:off x="1291155" y="144452"/>
              <a:ext cx="150839" cy="44878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20" name="Shape 220"/>
            <p:cNvSpPr/>
            <p:nvPr/>
          </p:nvSpPr>
          <p:spPr>
            <a:xfrm flipH="1" flipV="1">
              <a:off x="1367355" y="157152"/>
              <a:ext cx="150839" cy="44878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Tree>
    <p:extLst>
      <p:ext uri="{BB962C8B-B14F-4D97-AF65-F5344CB8AC3E}">
        <p14:creationId xmlns:p14="http://schemas.microsoft.com/office/powerpoint/2010/main" val="63794095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00"/>
                                        </p:tgtEl>
                                        <p:attrNameLst>
                                          <p:attrName>style.visibility</p:attrName>
                                        </p:attrNameLst>
                                      </p:cBhvr>
                                      <p:to>
                                        <p:strVal val="visible"/>
                                      </p:to>
                                    </p:set>
                                    <p:anim calcmode="lin" valueType="num">
                                      <p:cBhvr>
                                        <p:cTn id="7" dur="1000" fill="hold"/>
                                        <p:tgtEl>
                                          <p:spTgt spid="200"/>
                                        </p:tgtEl>
                                        <p:attrNameLst>
                                          <p:attrName>ppt_x</p:attrName>
                                        </p:attrNameLst>
                                      </p:cBhvr>
                                      <p:tavLst>
                                        <p:tav tm="0">
                                          <p:val>
                                            <p:strVal val="0-#ppt_w/2"/>
                                          </p:val>
                                        </p:tav>
                                        <p:tav tm="100000">
                                          <p:val>
                                            <p:strVal val="#ppt_x"/>
                                          </p:val>
                                        </p:tav>
                                      </p:tavLst>
                                    </p:anim>
                                    <p:anim calcmode="lin" valueType="num">
                                      <p:cBhvr>
                                        <p:cTn id="8" dur="1000" fill="hold"/>
                                        <p:tgtEl>
                                          <p:spTgt spid="20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iterate>
                                    <p:tmAbs val="0"/>
                                  </p:iterate>
                                  <p:childTnLst>
                                    <p:set>
                                      <p:cBhvr>
                                        <p:cTn id="11" fill="hold"/>
                                        <p:tgtEl>
                                          <p:spTgt spid="217"/>
                                        </p:tgtEl>
                                        <p:attrNameLst>
                                          <p:attrName>style.visibility</p:attrName>
                                        </p:attrNameLst>
                                      </p:cBhvr>
                                      <p:to>
                                        <p:strVal val="visible"/>
                                      </p:to>
                                    </p:set>
                                  </p:childTnLst>
                                </p:cTn>
                              </p:par>
                            </p:childTnLst>
                          </p:cTn>
                        </p:par>
                        <p:par>
                          <p:cTn id="12" fill="hold">
                            <p:stCondLst>
                              <p:cond delay="1000"/>
                            </p:stCondLst>
                            <p:childTnLst>
                              <p:par>
                                <p:cTn id="13" presetID="1" presetClass="exit" presetSubtype="0" fill="hold" grpId="1" nodeType="afterEffect">
                                  <p:stCondLst>
                                    <p:cond delay="1000"/>
                                  </p:stCondLst>
                                  <p:iterate>
                                    <p:tmAbs val="0"/>
                                  </p:iterate>
                                  <p:childTnLst>
                                    <p:set>
                                      <p:cBhvr>
                                        <p:cTn id="14" fill="hold">
                                          <p:stCondLst>
                                            <p:cond delay="0"/>
                                          </p:stCondLst>
                                        </p:cTn>
                                        <p:tgtEl>
                                          <p:spTgt spid="217"/>
                                        </p:tgtEl>
                                        <p:attrNameLst>
                                          <p:attrName>style.visibility</p:attrName>
                                        </p:attrNameLst>
                                      </p:cBhvr>
                                      <p:to>
                                        <p:strVal val="hidden"/>
                                      </p:to>
                                    </p:set>
                                  </p:childTnLst>
                                </p:cTn>
                              </p:par>
                            </p:childTnLst>
                          </p:cTn>
                        </p:par>
                        <p:par>
                          <p:cTn id="15" fill="hold">
                            <p:stCondLst>
                              <p:cond delay="2000"/>
                            </p:stCondLst>
                            <p:childTnLst>
                              <p:par>
                                <p:cTn id="16" presetID="-1" presetClass="path" presetSubtype="0" accel="50000" decel="50000" fill="hold" nodeType="afterEffect">
                                  <p:stCondLst>
                                    <p:cond delay="200"/>
                                  </p:stCondLst>
                                  <p:childTnLst>
                                    <p:animMotion origin="layout" path="M 0.000000 0.000000 L 0.131682 0.020043" pathEditMode="relative">
                                      <p:cBhvr>
                                        <p:cTn id="17" dur="1500" fill="hold"/>
                                        <p:tgtEl>
                                          <p:spTgt spid="200"/>
                                        </p:tgtEl>
                                        <p:attrNameLst>
                                          <p:attrName>ppt_x</p:attrName>
                                          <p:attrName>ppt_y</p:attrName>
                                        </p:attrNameLst>
                                      </p:cBhvr>
                                    </p:animMotion>
                                  </p:childTnLst>
                                </p:cTn>
                              </p:par>
                            </p:childTnLst>
                          </p:cTn>
                        </p:par>
                        <p:par>
                          <p:cTn id="18" fill="hold">
                            <p:stCondLst>
                              <p:cond delay="3700"/>
                            </p:stCondLst>
                            <p:childTnLst>
                              <p:par>
                                <p:cTn id="19" presetID="2" presetClass="entr" presetSubtype="8" fill="hold" grpId="0" nodeType="afterEffect">
                                  <p:stCondLst>
                                    <p:cond delay="200"/>
                                  </p:stCondLst>
                                  <p:iterate>
                                    <p:tmAbs val="0"/>
                                  </p:iterate>
                                  <p:childTnLst>
                                    <p:set>
                                      <p:cBhvr>
                                        <p:cTn id="20" fill="hold"/>
                                        <p:tgtEl>
                                          <p:spTgt spid="202"/>
                                        </p:tgtEl>
                                        <p:attrNameLst>
                                          <p:attrName>style.visibility</p:attrName>
                                        </p:attrNameLst>
                                      </p:cBhvr>
                                      <p:to>
                                        <p:strVal val="visible"/>
                                      </p:to>
                                    </p:set>
                                    <p:anim calcmode="lin" valueType="num">
                                      <p:cBhvr>
                                        <p:cTn id="21" dur="1000" fill="hold"/>
                                        <p:tgtEl>
                                          <p:spTgt spid="202"/>
                                        </p:tgtEl>
                                        <p:attrNameLst>
                                          <p:attrName>ppt_x</p:attrName>
                                        </p:attrNameLst>
                                      </p:cBhvr>
                                      <p:tavLst>
                                        <p:tav tm="0">
                                          <p:val>
                                            <p:strVal val="0-#ppt_w/2"/>
                                          </p:val>
                                        </p:tav>
                                        <p:tav tm="100000">
                                          <p:val>
                                            <p:strVal val="#ppt_x"/>
                                          </p:val>
                                        </p:tav>
                                      </p:tavLst>
                                    </p:anim>
                                    <p:anim calcmode="lin" valueType="num">
                                      <p:cBhvr>
                                        <p:cTn id="22" dur="1000" fill="hold"/>
                                        <p:tgtEl>
                                          <p:spTgt spid="202"/>
                                        </p:tgtEl>
                                        <p:attrNameLst>
                                          <p:attrName>ppt_y</p:attrName>
                                        </p:attrNameLst>
                                      </p:cBhvr>
                                      <p:tavLst>
                                        <p:tav tm="0">
                                          <p:val>
                                            <p:strVal val="#ppt_y"/>
                                          </p:val>
                                        </p:tav>
                                        <p:tav tm="100000">
                                          <p:val>
                                            <p:strVal val="#ppt_y"/>
                                          </p:val>
                                        </p:tav>
                                      </p:tavLst>
                                    </p:anim>
                                  </p:childTnLst>
                                </p:cTn>
                              </p:par>
                            </p:childTnLst>
                          </p:cTn>
                        </p:par>
                        <p:par>
                          <p:cTn id="23" fill="hold">
                            <p:stCondLst>
                              <p:cond delay="4900"/>
                            </p:stCondLst>
                            <p:childTnLst>
                              <p:par>
                                <p:cTn id="24" presetID="1" presetClass="entr" presetSubtype="0" fill="hold" grpId="0" nodeType="afterEffect">
                                  <p:stCondLst>
                                    <p:cond delay="0"/>
                                  </p:stCondLst>
                                  <p:iterate>
                                    <p:tmAbs val="0"/>
                                  </p:iterate>
                                  <p:childTnLst>
                                    <p:set>
                                      <p:cBhvr>
                                        <p:cTn id="25" fill="hold"/>
                                        <p:tgtEl>
                                          <p:spTgt spid="209"/>
                                        </p:tgtEl>
                                        <p:attrNameLst>
                                          <p:attrName>style.visibility</p:attrName>
                                        </p:attrNameLst>
                                      </p:cBhvr>
                                      <p:to>
                                        <p:strVal val="visible"/>
                                      </p:to>
                                    </p:set>
                                  </p:childTnLst>
                                </p:cTn>
                              </p:par>
                            </p:childTnLst>
                          </p:cTn>
                        </p:par>
                        <p:par>
                          <p:cTn id="26" fill="hold">
                            <p:stCondLst>
                              <p:cond delay="4900"/>
                            </p:stCondLst>
                            <p:childTnLst>
                              <p:par>
                                <p:cTn id="27" presetID="1" presetClass="entr" presetSubtype="0" fill="hold" grpId="0" nodeType="afterEffect">
                                  <p:stCondLst>
                                    <p:cond delay="0"/>
                                  </p:stCondLst>
                                  <p:iterate>
                                    <p:tmAbs val="0"/>
                                  </p:iterate>
                                  <p:childTnLst>
                                    <p:set>
                                      <p:cBhvr>
                                        <p:cTn id="28" fill="hold"/>
                                        <p:tgtEl>
                                          <p:spTgt spid="221"/>
                                        </p:tgtEl>
                                        <p:attrNameLst>
                                          <p:attrName>style.visibility</p:attrName>
                                        </p:attrNameLst>
                                      </p:cBhvr>
                                      <p:to>
                                        <p:strVal val="visible"/>
                                      </p:to>
                                    </p:set>
                                  </p:childTnLst>
                                </p:cTn>
                              </p:par>
                            </p:childTnLst>
                          </p:cTn>
                        </p:par>
                        <p:par>
                          <p:cTn id="29" fill="hold">
                            <p:stCondLst>
                              <p:cond delay="4900"/>
                            </p:stCondLst>
                            <p:childTnLst>
                              <p:par>
                                <p:cTn id="30" presetID="1" presetClass="exit" presetSubtype="0" fill="hold" grpId="1" nodeType="afterEffect">
                                  <p:stCondLst>
                                    <p:cond delay="300"/>
                                  </p:stCondLst>
                                  <p:iterate>
                                    <p:tmAbs val="0"/>
                                  </p:iterate>
                                  <p:childTnLst>
                                    <p:set>
                                      <p:cBhvr>
                                        <p:cTn id="31" fill="hold">
                                          <p:stCondLst>
                                            <p:cond delay="0"/>
                                          </p:stCondLst>
                                        </p:cTn>
                                        <p:tgtEl>
                                          <p:spTgt spid="209"/>
                                        </p:tgtEl>
                                        <p:attrNameLst>
                                          <p:attrName>style.visibility</p:attrName>
                                        </p:attrNameLst>
                                      </p:cBhvr>
                                      <p:to>
                                        <p:strVal val="hidden"/>
                                      </p:to>
                                    </p:set>
                                  </p:childTnLst>
                                </p:cTn>
                              </p:par>
                            </p:childTnLst>
                          </p:cTn>
                        </p:par>
                        <p:par>
                          <p:cTn id="32" fill="hold">
                            <p:stCondLst>
                              <p:cond delay="5200"/>
                            </p:stCondLst>
                            <p:childTnLst>
                              <p:par>
                                <p:cTn id="33" presetID="1" presetClass="exit" presetSubtype="0" fill="hold" grpId="1" nodeType="afterEffect">
                                  <p:stCondLst>
                                    <p:cond delay="0"/>
                                  </p:stCondLst>
                                  <p:iterate>
                                    <p:tmAbs val="0"/>
                                  </p:iterate>
                                  <p:childTnLst>
                                    <p:set>
                                      <p:cBhvr>
                                        <p:cTn id="34" fill="hold">
                                          <p:stCondLst>
                                            <p:cond delay="0"/>
                                          </p:stCondLst>
                                        </p:cTn>
                                        <p:tgtEl>
                                          <p:spTgt spid="221"/>
                                        </p:tgtEl>
                                        <p:attrNameLst>
                                          <p:attrName>style.visibility</p:attrName>
                                        </p:attrNameLst>
                                      </p:cBhvr>
                                      <p:to>
                                        <p:strVal val="hidden"/>
                                      </p:to>
                                    </p:set>
                                  </p:childTnLst>
                                </p:cTn>
                              </p:par>
                            </p:childTnLst>
                          </p:cTn>
                        </p:par>
                        <p:par>
                          <p:cTn id="35" fill="hold">
                            <p:stCondLst>
                              <p:cond delay="5200"/>
                            </p:stCondLst>
                            <p:childTnLst>
                              <p:par>
                                <p:cTn id="36" presetID="-1" presetClass="path" presetSubtype="0" accel="50000" decel="50000" fill="hold" nodeType="afterEffect">
                                  <p:stCondLst>
                                    <p:cond delay="0"/>
                                  </p:stCondLst>
                                  <p:childTnLst>
                                    <p:animMotion origin="layout" path="M 0.000000 0.000000 L 0.182352 -0.029979" pathEditMode="relative">
                                      <p:cBhvr>
                                        <p:cTn id="37" dur="1000" fill="hold"/>
                                        <p:tgtEl>
                                          <p:spTgt spid="202"/>
                                        </p:tgtEl>
                                        <p:attrNameLst>
                                          <p:attrName>ppt_x</p:attrName>
                                          <p:attrName>ppt_y</p:attrName>
                                        </p:attrNameLst>
                                      </p:cBhvr>
                                    </p:animMotion>
                                  </p:childTnLst>
                                </p:cTn>
                              </p:par>
                            </p:childTnLst>
                          </p:cTn>
                        </p:par>
                        <p:par>
                          <p:cTn id="38" fill="hold">
                            <p:stCondLst>
                              <p:cond delay="6200"/>
                            </p:stCondLst>
                            <p:childTnLst>
                              <p:par>
                                <p:cTn id="39" presetID="7" presetClass="entr" presetSubtype="8" fill="hold" grpId="0" nodeType="afterEffect">
                                  <p:stCondLst>
                                    <p:cond delay="200"/>
                                  </p:stCondLst>
                                  <p:iterate>
                                    <p:tmAbs val="0"/>
                                  </p:iterate>
                                  <p:childTnLst>
                                    <p:set>
                                      <p:cBhvr>
                                        <p:cTn id="40" fill="hold"/>
                                        <p:tgtEl>
                                          <p:spTgt spid="201"/>
                                        </p:tgtEl>
                                        <p:attrNameLst>
                                          <p:attrName>style.visibility</p:attrName>
                                        </p:attrNameLst>
                                      </p:cBhvr>
                                      <p:to>
                                        <p:strVal val="visible"/>
                                      </p:to>
                                    </p:set>
                                    <p:anim calcmode="lin" valueType="num">
                                      <p:cBhvr>
                                        <p:cTn id="41" dur="1500" fill="hold"/>
                                        <p:tgtEl>
                                          <p:spTgt spid="201"/>
                                        </p:tgtEl>
                                        <p:attrNameLst>
                                          <p:attrName>ppt_x</p:attrName>
                                        </p:attrNameLst>
                                      </p:cBhvr>
                                      <p:tavLst>
                                        <p:tav tm="0">
                                          <p:val>
                                            <p:strVal val="0-#ppt_w/2"/>
                                          </p:val>
                                        </p:tav>
                                        <p:tav tm="100000">
                                          <p:val>
                                            <p:strVal val="#ppt_x"/>
                                          </p:val>
                                        </p:tav>
                                      </p:tavLst>
                                    </p:anim>
                                    <p:anim calcmode="lin" valueType="num">
                                      <p:cBhvr>
                                        <p:cTn id="42" dur="1500" fill="hold"/>
                                        <p:tgtEl>
                                          <p:spTgt spid="201"/>
                                        </p:tgtEl>
                                        <p:attrNameLst>
                                          <p:attrName>ppt_y</p:attrName>
                                        </p:attrNameLst>
                                      </p:cBhvr>
                                      <p:tavLst>
                                        <p:tav tm="0">
                                          <p:val>
                                            <p:strVal val="#ppt_y"/>
                                          </p:val>
                                        </p:tav>
                                        <p:tav tm="100000">
                                          <p:val>
                                            <p:strVal val="#ppt_y"/>
                                          </p:val>
                                        </p:tav>
                                      </p:tavLst>
                                    </p:anim>
                                  </p:childTnLst>
                                </p:cTn>
                              </p:par>
                            </p:childTnLst>
                          </p:cTn>
                        </p:par>
                        <p:par>
                          <p:cTn id="43" fill="hold">
                            <p:stCondLst>
                              <p:cond delay="7900"/>
                            </p:stCondLst>
                            <p:childTnLst>
                              <p:par>
                                <p:cTn id="44" presetID="1" presetClass="entr" presetSubtype="0" fill="hold" grpId="0" nodeType="afterEffect">
                                  <p:stCondLst>
                                    <p:cond delay="1500"/>
                                  </p:stCondLst>
                                  <p:iterate>
                                    <p:tmAbs val="0"/>
                                  </p:iterate>
                                  <p:childTnLst>
                                    <p:set>
                                      <p:cBhvr>
                                        <p:cTn id="45" fill="hold"/>
                                        <p:tgtEl>
                                          <p:spTgt spid="206"/>
                                        </p:tgtEl>
                                        <p:attrNameLst>
                                          <p:attrName>style.visibility</p:attrName>
                                        </p:attrNameLst>
                                      </p:cBhvr>
                                      <p:to>
                                        <p:strVal val="visible"/>
                                      </p:to>
                                    </p:set>
                                  </p:childTnLst>
                                </p:cTn>
                              </p:par>
                            </p:childTnLst>
                          </p:cTn>
                        </p:par>
                        <p:par>
                          <p:cTn id="46" fill="hold">
                            <p:stCondLst>
                              <p:cond delay="9400"/>
                            </p:stCondLst>
                            <p:childTnLst>
                              <p:par>
                                <p:cTn id="47" presetID="1" presetClass="entr" presetSubtype="0" fill="hold" grpId="0" nodeType="afterEffect">
                                  <p:stCondLst>
                                    <p:cond delay="0"/>
                                  </p:stCondLst>
                                  <p:iterate>
                                    <p:tmAbs val="0"/>
                                  </p:iterate>
                                  <p:childTnLst>
                                    <p:set>
                                      <p:cBhvr>
                                        <p:cTn id="48" fill="hold"/>
                                        <p:tgtEl>
                                          <p:spTgt spid="203"/>
                                        </p:tgtEl>
                                        <p:attrNameLst>
                                          <p:attrName>style.visibility</p:attrName>
                                        </p:attrNameLst>
                                      </p:cBhvr>
                                      <p:to>
                                        <p:strVal val="visible"/>
                                      </p:to>
                                    </p:set>
                                  </p:childTnLst>
                                </p:cTn>
                              </p:par>
                            </p:childTnLst>
                          </p:cTn>
                        </p:par>
                        <p:par>
                          <p:cTn id="49" fill="hold">
                            <p:stCondLst>
                              <p:cond delay="9400"/>
                            </p:stCondLst>
                            <p:childTnLst>
                              <p:par>
                                <p:cTn id="50" presetID="1" presetClass="entr" presetSubtype="0" fill="hold" grpId="0" nodeType="afterEffect">
                                  <p:stCondLst>
                                    <p:cond delay="0"/>
                                  </p:stCondLst>
                                  <p:iterate>
                                    <p:tmAbs val="0"/>
                                  </p:iterate>
                                  <p:childTnLst>
                                    <p:set>
                                      <p:cBhvr>
                                        <p:cTn id="51" fill="hold"/>
                                        <p:tgtEl>
                                          <p:spTgt spid="2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iterate>
                                    <p:tmAbs val="0"/>
                                  </p:iterate>
                                  <p:childTnLst>
                                    <p:animEffect transition="out" filter="wipe(left)">
                                      <p:cBhvr>
                                        <p:cTn id="55" dur="1500" fill="hold"/>
                                        <p:tgtEl>
                                          <p:spTgt spid="200"/>
                                        </p:tgtEl>
                                      </p:cBhvr>
                                    </p:animEffect>
                                    <p:set>
                                      <p:cBhvr>
                                        <p:cTn id="56" fill="hold">
                                          <p:stCondLst>
                                            <p:cond delay="1499"/>
                                          </p:stCondLst>
                                        </p:cTn>
                                        <p:tgtEl>
                                          <p:spTgt spid="200"/>
                                        </p:tgtEl>
                                        <p:attrNameLst>
                                          <p:attrName>style.visibility</p:attrName>
                                        </p:attrNameLst>
                                      </p:cBhvr>
                                      <p:to>
                                        <p:strVal val="hidden"/>
                                      </p:to>
                                    </p:set>
                                  </p:childTnLst>
                                </p:cTn>
                              </p:par>
                            </p:childTnLst>
                          </p:cTn>
                        </p:par>
                        <p:par>
                          <p:cTn id="57" fill="hold">
                            <p:stCondLst>
                              <p:cond delay="1500"/>
                            </p:stCondLst>
                            <p:childTnLst>
                              <p:par>
                                <p:cTn id="58" presetID="22" presetClass="exit" presetSubtype="8" fill="hold" grpId="1" nodeType="afterEffect">
                                  <p:stCondLst>
                                    <p:cond delay="0"/>
                                  </p:stCondLst>
                                  <p:iterate>
                                    <p:tmAbs val="0"/>
                                  </p:iterate>
                                  <p:childTnLst>
                                    <p:animEffect transition="out" filter="wipe(left)">
                                      <p:cBhvr>
                                        <p:cTn id="59" dur="1500" fill="hold"/>
                                        <p:tgtEl>
                                          <p:spTgt spid="203"/>
                                        </p:tgtEl>
                                      </p:cBhvr>
                                    </p:animEffect>
                                    <p:set>
                                      <p:cBhvr>
                                        <p:cTn id="60" fill="hold">
                                          <p:stCondLst>
                                            <p:cond delay="1499"/>
                                          </p:stCondLst>
                                        </p:cTn>
                                        <p:tgtEl>
                                          <p:spTgt spid="203"/>
                                        </p:tgtEl>
                                        <p:attrNameLst>
                                          <p:attrName>style.visibility</p:attrName>
                                        </p:attrNameLst>
                                      </p:cBhvr>
                                      <p:to>
                                        <p:strVal val="hidden"/>
                                      </p:to>
                                    </p:set>
                                  </p:childTnLst>
                                </p:cTn>
                              </p:par>
                            </p:childTnLst>
                          </p:cTn>
                        </p:par>
                        <p:par>
                          <p:cTn id="61" fill="hold">
                            <p:stCondLst>
                              <p:cond delay="3000"/>
                            </p:stCondLst>
                            <p:childTnLst>
                              <p:par>
                                <p:cTn id="62" presetID="22" presetClass="exit" presetSubtype="8" fill="hold" grpId="1" nodeType="afterEffect">
                                  <p:stCondLst>
                                    <p:cond delay="0"/>
                                  </p:stCondLst>
                                  <p:iterate>
                                    <p:tmAbs val="0"/>
                                  </p:iterate>
                                  <p:childTnLst>
                                    <p:animEffect transition="out" filter="wipe(left)">
                                      <p:cBhvr>
                                        <p:cTn id="63" dur="1500" fill="hold"/>
                                        <p:tgtEl>
                                          <p:spTgt spid="201"/>
                                        </p:tgtEl>
                                      </p:cBhvr>
                                    </p:animEffect>
                                    <p:set>
                                      <p:cBhvr>
                                        <p:cTn id="64" fill="hold">
                                          <p:stCondLst>
                                            <p:cond delay="1499"/>
                                          </p:stCondLst>
                                        </p:cTn>
                                        <p:tgtEl>
                                          <p:spTgt spid="201"/>
                                        </p:tgtEl>
                                        <p:attrNameLst>
                                          <p:attrName>style.visibility</p:attrName>
                                        </p:attrNameLst>
                                      </p:cBhvr>
                                      <p:to>
                                        <p:strVal val="hidden"/>
                                      </p:to>
                                    </p:set>
                                  </p:childTnLst>
                                </p:cTn>
                              </p:par>
                            </p:childTnLst>
                          </p:cTn>
                        </p:par>
                        <p:par>
                          <p:cTn id="65" fill="hold">
                            <p:stCondLst>
                              <p:cond delay="4500"/>
                            </p:stCondLst>
                            <p:childTnLst>
                              <p:par>
                                <p:cTn id="66" presetID="1" presetClass="exit" presetSubtype="0" fill="hold" grpId="1" nodeType="afterEffect">
                                  <p:stCondLst>
                                    <p:cond delay="100"/>
                                  </p:stCondLst>
                                  <p:iterate>
                                    <p:tmAbs val="0"/>
                                  </p:iterate>
                                  <p:childTnLst>
                                    <p:set>
                                      <p:cBhvr>
                                        <p:cTn id="67" fill="hold">
                                          <p:stCondLst>
                                            <p:cond delay="0"/>
                                          </p:stCondLst>
                                        </p:cTn>
                                        <p:tgtEl>
                                          <p:spTgt spid="206"/>
                                        </p:tgtEl>
                                        <p:attrNameLst>
                                          <p:attrName>style.visibility</p:attrName>
                                        </p:attrNameLst>
                                      </p:cBhvr>
                                      <p:to>
                                        <p:strVal val="hidden"/>
                                      </p:to>
                                    </p:set>
                                  </p:childTnLst>
                                </p:cTn>
                              </p:par>
                            </p:childTnLst>
                          </p:cTn>
                        </p:par>
                        <p:par>
                          <p:cTn id="68" fill="hold">
                            <p:stCondLst>
                              <p:cond delay="4600"/>
                            </p:stCondLst>
                            <p:childTnLst>
                              <p:par>
                                <p:cTn id="69" presetID="1" presetClass="exit" presetSubtype="0" fill="hold" grpId="1" nodeType="afterEffect">
                                  <p:stCondLst>
                                    <p:cond delay="0"/>
                                  </p:stCondLst>
                                  <p:iterate>
                                    <p:tmAbs val="0"/>
                                  </p:iterate>
                                  <p:childTnLst>
                                    <p:set>
                                      <p:cBhvr>
                                        <p:cTn id="70" fill="hold">
                                          <p:stCondLst>
                                            <p:cond delay="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0" grpId="1" animBg="1" advAuto="0"/>
      <p:bldP spid="201" grpId="0" animBg="1" advAuto="0"/>
      <p:bldP spid="201" grpId="1" animBg="1" advAuto="0"/>
      <p:bldP spid="202" grpId="0" animBg="1" advAuto="0"/>
      <p:bldP spid="203" grpId="0" animBg="1" advAuto="0"/>
      <p:bldP spid="203" grpId="1" animBg="1" advAuto="0"/>
      <p:bldP spid="206" grpId="0" animBg="1" advAuto="0"/>
      <p:bldP spid="206" grpId="1" animBg="1" advAuto="0"/>
      <p:bldP spid="209" grpId="0" animBg="1" advAuto="0"/>
      <p:bldP spid="209" grpId="1" animBg="1" advAuto="0"/>
      <p:bldP spid="213" grpId="0" animBg="1" advAuto="0"/>
      <p:bldP spid="213" grpId="1" animBg="1" advAuto="0"/>
      <p:bldP spid="217" grpId="0" animBg="1" advAuto="0"/>
      <p:bldP spid="217" grpId="1" animBg="1" advAuto="0"/>
      <p:bldP spid="221" grpId="0" animBg="1" advAuto="0"/>
      <p:bldP spid="221" grpId="1"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11921</TotalTime>
  <Words>7506</Words>
  <Application>Microsoft Macintosh PowerPoint</Application>
  <PresentationFormat>On-screen Show (4:3)</PresentationFormat>
  <Paragraphs>1019</Paragraphs>
  <Slides>122</Slides>
  <Notes>24</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Kidney Exchange With an emphasis on computation &amp; work from CMU</vt:lpstr>
      <vt:lpstr>This talk</vt:lpstr>
      <vt:lpstr>High-Level Motivation</vt:lpstr>
      <vt:lpstr>Kidney transplantation in the US</vt:lpstr>
      <vt:lpstr>PowerPoint Presentation</vt:lpstr>
      <vt:lpstr>Non-directed donors &amp; chains</vt:lpstr>
      <vt:lpstr>Fielded exchanges around the world</vt:lpstr>
      <vt:lpstr>Clearing problem</vt:lpstr>
      <vt:lpstr>Hardness &amp; formulation</vt:lpstr>
      <vt:lpstr>Basic IP formulation #1</vt:lpstr>
      <vt:lpstr>Basic IP formulation #2</vt:lpstr>
      <vt:lpstr>Comparison</vt:lpstr>
      <vt:lpstr>The big problem</vt:lpstr>
      <vt:lpstr>Dimension #1: Post-Match Failure</vt:lpstr>
      <vt:lpstr>Matched ≠ Transplanted</vt:lpstr>
      <vt:lpstr>Failure-aware model</vt:lpstr>
      <vt:lpstr>Failure-aware model</vt:lpstr>
      <vt:lpstr>Our problem</vt:lpstr>
      <vt:lpstr>PowerPoint Presentation</vt:lpstr>
      <vt:lpstr>PowerPoint Presentation</vt:lpstr>
      <vt:lpstr>Brief intuition: Counting Y-gadgets</vt:lpstr>
      <vt:lpstr>PowerPoint Presentation</vt:lpstr>
      <vt:lpstr>PowerPoint Presentation</vt:lpstr>
      <vt:lpstr>Solving this new problem</vt:lpstr>
      <vt:lpstr>We can’t use the current solver</vt:lpstr>
      <vt:lpstr>Incrementally solving very large IPs</vt:lpstr>
      <vt:lpstr>Considering only “good” chains</vt:lpstr>
      <vt:lpstr>Scaling experiments</vt:lpstr>
      <vt:lpstr>PowerPoint Presentation</vt:lpstr>
      <vt:lpstr>Dimension #2: Egalitarianism</vt:lpstr>
      <vt:lpstr>Sensitization at UNOS</vt:lpstr>
      <vt:lpstr>Price of fairness</vt:lpstr>
      <vt:lpstr>Price of fairness in kidney exchange </vt:lpstr>
      <vt:lpstr>PowerPoint Presentation</vt:lpstr>
      <vt:lpstr>PowerPoint Presentation</vt:lpstr>
      <vt:lpstr>PowerPoint Presentation</vt:lpstr>
      <vt:lpstr>From theory to practice</vt:lpstr>
      <vt:lpstr>Toward usable fairness rules</vt:lpstr>
      <vt:lpstr>Lexicographic fairness</vt:lpstr>
      <vt:lpstr>Weighted fairness</vt:lpstr>
      <vt:lpstr>Theory vs. “Practice” Lexicographic fairness</vt:lpstr>
      <vt:lpstr>Price of fairness: Generated data</vt:lpstr>
      <vt:lpstr>Real UNOS runs Lexicographic fairness, varying failure rates</vt:lpstr>
      <vt:lpstr>PowerPoint Presentation</vt:lpstr>
      <vt:lpstr>PowerPoint Presentation</vt:lpstr>
      <vt:lpstr>PowerPoint Presentation</vt:lpstr>
      <vt:lpstr>Contradictory goals</vt:lpstr>
      <vt:lpstr>PowerPoint Presentation</vt:lpstr>
      <vt:lpstr>UNOS distributional generator</vt:lpstr>
      <vt:lpstr>PowerPoint Presentation</vt:lpstr>
      <vt:lpstr>PowerPoint Presentation</vt:lpstr>
      <vt:lpstr>Dimension #3: Dynamism</vt:lpstr>
      <vt:lpstr>Dynamic kidney exchange</vt:lpstr>
      <vt:lpstr>Our dynamic model</vt:lpstr>
      <vt:lpstr>Dynamic matching via potentials</vt:lpstr>
      <vt:lpstr>What’s a potential?</vt:lpstr>
      <vt:lpstr>Using potentials to inform myopia</vt:lpstr>
      <vt:lpstr>Potentials: simple example</vt:lpstr>
      <vt:lpstr>Expressiveness tradeoff</vt:lpstr>
      <vt:lpstr>PowerPoint Presentation</vt:lpstr>
      <vt:lpstr>PowerPoint Presentation</vt:lpstr>
      <vt:lpstr>PowerPoint Presentation</vt:lpstr>
      <vt:lpstr>FutureMatch A framework for learning to match in dynamic environments</vt:lpstr>
      <vt:lpstr>Balancing failure and fairness</vt:lpstr>
      <vt:lpstr>FutureMatch: Learning to match in dynamic environments</vt:lpstr>
      <vt:lpstr>Example objective: MaxLife</vt:lpstr>
      <vt:lpstr>The details are in the paper, but …</vt:lpstr>
      <vt:lpstr>Take-home message</vt:lpstr>
      <vt:lpstr>Lots left to do!</vt:lpstr>
      <vt:lpstr>Better static optimization methods</vt:lpstr>
      <vt:lpstr>Review: Edge formulation</vt:lpstr>
      <vt:lpstr>State of the art for edge formulation</vt:lpstr>
      <vt:lpstr>Review: Cycle formulation</vt:lpstr>
      <vt:lpstr>DFS to solve pricing problem</vt:lpstr>
      <vt:lpstr>Modified Bellman-Ford for pricing</vt:lpstr>
      <vt:lpstr>Experimental results</vt:lpstr>
      <vt:lpstr>Experimental results</vt:lpstr>
      <vt:lpstr>Ideas that are a bit further away from being put into practice (but hopefully will be someday soon!)</vt:lpstr>
      <vt:lpstr>Moving beyond kidneys</vt:lpstr>
      <vt:lpstr>Would this help?</vt:lpstr>
      <vt:lpstr>Sparse graph, many altruists</vt:lpstr>
      <vt:lpstr>Intuition</vt:lpstr>
      <vt:lpstr>Sparse graph, few altruists</vt:lpstr>
      <vt:lpstr>Intuition</vt:lpstr>
      <vt:lpstr>Dense graph, many altruists</vt:lpstr>
      <vt:lpstr>FutureMatch + multi-organ exchange?</vt:lpstr>
      <vt:lpstr>Stochastic matching and k-set packing with application to kidney exchange</vt:lpstr>
      <vt:lpstr>Recall: Failure-aware matching</vt:lpstr>
      <vt:lpstr>Pre-match edge testing</vt:lpstr>
      <vt:lpstr>General theoretical results</vt:lpstr>
      <vt:lpstr>Adaptive algorithm</vt:lpstr>
      <vt:lpstr>Intuition for adaptive algorithm</vt:lpstr>
      <vt:lpstr>UNOS Data</vt:lpstr>
      <vt:lpstr>Competing Dynamic Matching Markets</vt:lpstr>
      <vt:lpstr>Motivation</vt:lpstr>
      <vt:lpstr>Kidney exchange is dynamic</vt:lpstr>
      <vt:lpstr>Planner / Clearinghouse platform</vt:lpstr>
      <vt:lpstr>Greedy and patient exchanges</vt:lpstr>
      <vt:lpstr>Greedy exchange</vt:lpstr>
      <vt:lpstr>Patient exchange</vt:lpstr>
      <vt:lpstr>Greedy and patient exchanges</vt:lpstr>
      <vt:lpstr>Competing exchanges</vt:lpstr>
      <vt:lpstr>Model details</vt:lpstr>
      <vt:lpstr>Model details</vt:lpstr>
      <vt:lpstr>Three pools</vt:lpstr>
      <vt:lpstr>Proof sketch - bound on overall loss</vt:lpstr>
      <vt:lpstr>Proof sketch - bound on overall loss</vt:lpstr>
      <vt:lpstr>Expression for overall loss</vt:lpstr>
      <vt:lpstr>Expression for overall loss</vt:lpstr>
      <vt:lpstr>Simulation setup</vt:lpstr>
      <vt:lpstr>Simulation results</vt:lpstr>
      <vt:lpstr>Kidney exchange experiments</vt:lpstr>
      <vt:lpstr>Experimental results</vt:lpstr>
      <vt:lpstr>Experimental results</vt:lpstr>
      <vt:lpstr>Future research</vt:lpstr>
      <vt:lpstr>Questions?</vt:lpstr>
      <vt:lpstr>Kidney Exchange  Backup Slides</vt:lpstr>
      <vt:lpstr>PowerPoint Presentation</vt:lpstr>
      <vt:lpstr>PowerPoint Presentation</vt:lpstr>
      <vt:lpstr>PowerPoint Presentation</vt:lpstr>
      <vt:lpstr>Price of fairness: UNOS data</vt:lpstr>
      <vt:lpstr>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Failure-Aware Kidney Exchange</dc:title>
  <dc:creator>jpdicker</dc:creator>
  <cp:lastModifiedBy>John Dickerson</cp:lastModifiedBy>
  <cp:revision>1036</cp:revision>
  <dcterms:created xsi:type="dcterms:W3CDTF">2006-08-16T00:00:00Z</dcterms:created>
  <dcterms:modified xsi:type="dcterms:W3CDTF">2015-11-30T05:16:58Z</dcterms:modified>
</cp:coreProperties>
</file>