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7" r:id="rId2"/>
    <p:sldId id="309" r:id="rId3"/>
    <p:sldId id="280" r:id="rId4"/>
    <p:sldId id="318" r:id="rId5"/>
    <p:sldId id="313" r:id="rId6"/>
    <p:sldId id="319" r:id="rId7"/>
    <p:sldId id="315" r:id="rId8"/>
    <p:sldId id="292" r:id="rId9"/>
    <p:sldId id="322" r:id="rId10"/>
    <p:sldId id="324" r:id="rId11"/>
    <p:sldId id="316" r:id="rId12"/>
    <p:sldId id="29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67" autoAdjust="0"/>
    <p:restoredTop sz="88155" autoAdjust="0"/>
  </p:normalViewPr>
  <p:slideViewPr>
    <p:cSldViewPr snapToGrid="0">
      <p:cViewPr varScale="1">
        <p:scale>
          <a:sx n="128" d="100"/>
          <a:sy n="128" d="100"/>
        </p:scale>
        <p:origin x="138"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leishmra\Desktop\Presentations\ATC%202015\Copy%20of%20KPD%20refusal%20reasons%20201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tx2">
                <a:lumMod val="60000"/>
                <a:lumOff val="40000"/>
              </a:schemeClr>
            </a:solidFill>
            <a:ln>
              <a:noFill/>
            </a:ln>
            <a:effectLst/>
          </c:spPr>
          <c:invertIfNegative val="0"/>
          <c:dPt>
            <c:idx val="2"/>
            <c:invertIfNegative val="0"/>
            <c:bubble3D val="0"/>
            <c:spPr>
              <a:solidFill>
                <a:srgbClr val="FF0000"/>
              </a:solidFill>
              <a:ln>
                <a:noFill/>
              </a:ln>
              <a:effectLst/>
            </c:spPr>
            <c:extLst>
              <c:ext xmlns:c16="http://schemas.microsoft.com/office/drawing/2014/chart" uri="{C3380CC4-5D6E-409C-BE32-E72D297353CC}">
                <c16:uniqueId val="{00000001-CDB1-4E0F-836E-C26E02637551}"/>
              </c:ext>
            </c:extLst>
          </c:dPt>
          <c:dLbls>
            <c:spPr>
              <a:noFill/>
              <a:ln>
                <a:noFill/>
              </a:ln>
              <a:effectLst/>
            </c:spPr>
            <c:txPr>
              <a:bodyPr rot="0" spcFirstLastPara="1" vertOverflow="ellipsis" vert="horz" wrap="square" lIns="38100" tIns="19050" rIns="38100" bIns="19050" anchor="ctr" anchorCtr="1">
                <a:spAutoFit/>
              </a:bodyPr>
              <a:lstStyle/>
              <a:p>
                <a:pPr>
                  <a:defRPr sz="3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[1]Sheet2!$A$1:$A$4</c:f>
              <c:strCache>
                <c:ptCount val="4"/>
                <c:pt idx="0">
                  <c:v>Other</c:v>
                </c:pt>
                <c:pt idx="1">
                  <c:v>Candidate-related</c:v>
                </c:pt>
                <c:pt idx="2">
                  <c:v>Crossmatch-related</c:v>
                </c:pt>
                <c:pt idx="3">
                  <c:v>Donor-related</c:v>
                </c:pt>
              </c:strCache>
            </c:strRef>
          </c:cat>
          <c:val>
            <c:numRef>
              <c:f>[1]Sheet2!$B$1:$B$4</c:f>
              <c:numCache>
                <c:formatCode>0.0%</c:formatCode>
                <c:ptCount val="4"/>
                <c:pt idx="0">
                  <c:v>0.13800000000000001</c:v>
                </c:pt>
                <c:pt idx="1">
                  <c:v>0.219</c:v>
                </c:pt>
                <c:pt idx="2">
                  <c:v>0.32600000000000001</c:v>
                </c:pt>
                <c:pt idx="3">
                  <c:v>0.34399999999999997</c:v>
                </c:pt>
              </c:numCache>
            </c:numRef>
          </c:val>
          <c:extLst>
            <c:ext xmlns:c16="http://schemas.microsoft.com/office/drawing/2014/chart" uri="{C3380CC4-5D6E-409C-BE32-E72D297353CC}">
              <c16:uniqueId val="{00000002-CDB1-4E0F-836E-C26E02637551}"/>
            </c:ext>
          </c:extLst>
        </c:ser>
        <c:dLbls>
          <c:showLegendKey val="0"/>
          <c:showVal val="0"/>
          <c:showCatName val="0"/>
          <c:showSerName val="0"/>
          <c:showPercent val="0"/>
          <c:showBubbleSize val="0"/>
        </c:dLbls>
        <c:gapWidth val="182"/>
        <c:axId val="518265608"/>
        <c:axId val="518265216"/>
      </c:barChart>
      <c:catAx>
        <c:axId val="5182656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518265216"/>
        <c:crosses val="autoZero"/>
        <c:auto val="1"/>
        <c:lblAlgn val="ctr"/>
        <c:lblOffset val="100"/>
        <c:noMultiLvlLbl val="0"/>
      </c:catAx>
      <c:valAx>
        <c:axId val="518265216"/>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518265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Sheet3!$C$2</c:f>
              <c:strCache>
                <c:ptCount val="1"/>
                <c:pt idx="0">
                  <c:v>%</c:v>
                </c:pt>
              </c:strCache>
            </c:strRef>
          </c:tx>
          <c:dPt>
            <c:idx val="0"/>
            <c:bubble3D val="0"/>
            <c:spPr>
              <a:solidFill>
                <a:schemeClr val="tx2">
                  <a:lumMod val="60000"/>
                  <a:lumOff val="40000"/>
                </a:schemeClr>
              </a:solidFill>
              <a:ln w="19050">
                <a:solidFill>
                  <a:schemeClr val="lt1"/>
                </a:solidFill>
              </a:ln>
              <a:effectLst/>
            </c:spPr>
            <c:extLst>
              <c:ext xmlns:c16="http://schemas.microsoft.com/office/drawing/2014/chart" uri="{C3380CC4-5D6E-409C-BE32-E72D297353CC}">
                <c16:uniqueId val="{00000001-A469-49B2-82F2-287CE4A7A08D}"/>
              </c:ext>
            </c:extLst>
          </c:dPt>
          <c:dPt>
            <c:idx val="1"/>
            <c:bubble3D val="0"/>
            <c:spPr>
              <a:solidFill>
                <a:srgbClr val="C00000"/>
              </a:solidFill>
              <a:ln w="19050">
                <a:solidFill>
                  <a:schemeClr val="lt1"/>
                </a:solidFill>
              </a:ln>
              <a:effectLst/>
            </c:spPr>
            <c:extLst>
              <c:ext xmlns:c16="http://schemas.microsoft.com/office/drawing/2014/chart" uri="{C3380CC4-5D6E-409C-BE32-E72D297353CC}">
                <c16:uniqueId val="{00000003-A469-49B2-82F2-287CE4A7A08D}"/>
              </c:ext>
            </c:extLst>
          </c:dPt>
          <c:dLbls>
            <c:dLbl>
              <c:idx val="1"/>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A469-49B2-82F2-287CE4A7A08D}"/>
                </c:ext>
              </c:extLst>
            </c:dLbl>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Sheet3!$B$3:$B$4</c:f>
              <c:strCache>
                <c:ptCount val="2"/>
                <c:pt idx="0">
                  <c:v>Positive Virtual Crossmatch</c:v>
                </c:pt>
                <c:pt idx="1">
                  <c:v>Positive Physical Crossmatch</c:v>
                </c:pt>
              </c:strCache>
            </c:strRef>
          </c:cat>
          <c:val>
            <c:numRef>
              <c:f>Sheet3!$C$3:$C$4</c:f>
              <c:numCache>
                <c:formatCode>0.0%</c:formatCode>
                <c:ptCount val="2"/>
                <c:pt idx="0">
                  <c:v>0.65384615384615385</c:v>
                </c:pt>
                <c:pt idx="1">
                  <c:v>0.34615384615384615</c:v>
                </c:pt>
              </c:numCache>
            </c:numRef>
          </c:val>
          <c:extLst>
            <c:ext xmlns:c16="http://schemas.microsoft.com/office/drawing/2014/chart" uri="{C3380CC4-5D6E-409C-BE32-E72D297353CC}">
              <c16:uniqueId val="{00000004-A469-49B2-82F2-287CE4A7A08D}"/>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4724722148840335E-2"/>
          <c:y val="0.77444742638681419"/>
          <c:w val="0.93055055570231926"/>
          <c:h val="0.20947540319517938"/>
        </c:manualLayout>
      </c:layout>
      <c:overlay val="0"/>
      <c:spPr>
        <a:noFill/>
        <a:ln>
          <a:noFill/>
        </a:ln>
        <a:effectLst/>
      </c:spPr>
      <c:txPr>
        <a:bodyPr rot="0" spcFirstLastPara="1" vertOverflow="ellipsis" vert="horz" wrap="square" anchor="ctr" anchorCtr="1"/>
        <a:lstStyle/>
        <a:p>
          <a:pPr>
            <a:defRPr sz="2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200" b="1" dirty="0" smtClean="0"/>
              <a:t>Percentage of refusal reasons by category:</a:t>
            </a:r>
            <a:r>
              <a:rPr lang="en-US" sz="2200" b="1" baseline="0" dirty="0" smtClean="0"/>
              <a:t> p</a:t>
            </a:r>
            <a:r>
              <a:rPr lang="en-US" sz="2200" b="1" dirty="0" smtClean="0"/>
              <a:t>re</a:t>
            </a:r>
            <a:r>
              <a:rPr lang="en-US" sz="2200" b="1" baseline="0" dirty="0" smtClean="0"/>
              <a:t> vs post policy implementation</a:t>
            </a:r>
            <a:endParaRPr lang="en-US" sz="2200" b="1"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Pre-policy</c:v>
                </c:pt>
              </c:strCache>
            </c:strRef>
          </c:tx>
          <c:spPr>
            <a:solidFill>
              <a:schemeClr val="bg2">
                <a:lumMod val="75000"/>
              </a:schemeClr>
            </a:solidFill>
            <a:ln w="38100">
              <a:solidFill>
                <a:schemeClr val="tx2">
                  <a:lumMod val="60000"/>
                  <a:lumOff val="40000"/>
                </a:schemeClr>
              </a:solidFill>
            </a:ln>
            <a:effectLst/>
          </c:spPr>
          <c:invertIfNegative val="0"/>
          <c:dPt>
            <c:idx val="0"/>
            <c:invertIfNegative val="0"/>
            <c:bubble3D val="0"/>
            <c:spPr>
              <a:solidFill>
                <a:schemeClr val="bg2">
                  <a:lumMod val="75000"/>
                </a:schemeClr>
              </a:solidFill>
              <a:ln w="38100">
                <a:solidFill>
                  <a:srgbClr val="FF0000"/>
                </a:solidFill>
              </a:ln>
              <a:effectLst/>
            </c:spPr>
            <c:extLst>
              <c:ext xmlns:c16="http://schemas.microsoft.com/office/drawing/2014/chart" uri="{C3380CC4-5D6E-409C-BE32-E72D297353CC}">
                <c16:uniqueId val="{00000001-678E-4EFA-AD83-DE013F32F0D8}"/>
              </c:ext>
            </c:extLst>
          </c:dPt>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Crossmatch</c:v>
                </c:pt>
                <c:pt idx="1">
                  <c:v>Candidate</c:v>
                </c:pt>
                <c:pt idx="2">
                  <c:v>Donor </c:v>
                </c:pt>
                <c:pt idx="3">
                  <c:v>Other</c:v>
                </c:pt>
              </c:strCache>
            </c:strRef>
          </c:cat>
          <c:val>
            <c:numRef>
              <c:f>Sheet1!$B$2:$B$5</c:f>
              <c:numCache>
                <c:formatCode>0%</c:formatCode>
                <c:ptCount val="4"/>
                <c:pt idx="0">
                  <c:v>0.28799999999999998</c:v>
                </c:pt>
                <c:pt idx="1">
                  <c:v>0.26600000000000001</c:v>
                </c:pt>
                <c:pt idx="2">
                  <c:v>0.33400000000000002</c:v>
                </c:pt>
                <c:pt idx="3">
                  <c:v>0.13900000000000001</c:v>
                </c:pt>
              </c:numCache>
            </c:numRef>
          </c:val>
          <c:extLst>
            <c:ext xmlns:c16="http://schemas.microsoft.com/office/drawing/2014/chart" uri="{C3380CC4-5D6E-409C-BE32-E72D297353CC}">
              <c16:uniqueId val="{00000002-678E-4EFA-AD83-DE013F32F0D8}"/>
            </c:ext>
          </c:extLst>
        </c:ser>
        <c:ser>
          <c:idx val="1"/>
          <c:order val="1"/>
          <c:tx>
            <c:strRef>
              <c:f>Sheet1!$C$1</c:f>
              <c:strCache>
                <c:ptCount val="1"/>
                <c:pt idx="0">
                  <c:v>Post-policy</c:v>
                </c:pt>
              </c:strCache>
            </c:strRef>
          </c:tx>
          <c:spPr>
            <a:solidFill>
              <a:schemeClr val="accent2"/>
            </a:solidFill>
            <a:ln>
              <a:noFill/>
            </a:ln>
            <a:effectLst/>
          </c:spPr>
          <c:invertIfNegative val="0"/>
          <c:dPt>
            <c:idx val="0"/>
            <c:invertIfNegative val="0"/>
            <c:bubble3D val="0"/>
            <c:spPr>
              <a:solidFill>
                <a:schemeClr val="accent2"/>
              </a:solidFill>
              <a:ln w="38100">
                <a:solidFill>
                  <a:srgbClr val="FF0000"/>
                </a:solidFill>
              </a:ln>
              <a:effectLst/>
            </c:spPr>
            <c:extLst>
              <c:ext xmlns:c16="http://schemas.microsoft.com/office/drawing/2014/chart" uri="{C3380CC4-5D6E-409C-BE32-E72D297353CC}">
                <c16:uniqueId val="{00000004-678E-4EFA-AD83-DE013F32F0D8}"/>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Crossmatch</c:v>
                </c:pt>
                <c:pt idx="1">
                  <c:v>Candidate</c:v>
                </c:pt>
                <c:pt idx="2">
                  <c:v>Donor </c:v>
                </c:pt>
                <c:pt idx="3">
                  <c:v>Other</c:v>
                </c:pt>
              </c:strCache>
            </c:strRef>
          </c:cat>
          <c:val>
            <c:numRef>
              <c:f>Sheet1!$C$2:$C$5</c:f>
              <c:numCache>
                <c:formatCode>0%</c:formatCode>
                <c:ptCount val="4"/>
                <c:pt idx="0">
                  <c:v>0.11799999999999999</c:v>
                </c:pt>
                <c:pt idx="1">
                  <c:v>0.31900000000000001</c:v>
                </c:pt>
                <c:pt idx="2">
                  <c:v>0.44400000000000001</c:v>
                </c:pt>
                <c:pt idx="3">
                  <c:v>0.13200000000000001</c:v>
                </c:pt>
              </c:numCache>
            </c:numRef>
          </c:val>
          <c:extLst>
            <c:ext xmlns:c16="http://schemas.microsoft.com/office/drawing/2014/chart" uri="{C3380CC4-5D6E-409C-BE32-E72D297353CC}">
              <c16:uniqueId val="{00000005-678E-4EFA-AD83-DE013F32F0D8}"/>
            </c:ext>
          </c:extLst>
        </c:ser>
        <c:dLbls>
          <c:showLegendKey val="0"/>
          <c:showVal val="0"/>
          <c:showCatName val="0"/>
          <c:showSerName val="0"/>
          <c:showPercent val="0"/>
          <c:showBubbleSize val="0"/>
        </c:dLbls>
        <c:gapWidth val="219"/>
        <c:overlap val="-27"/>
        <c:axId val="623229232"/>
        <c:axId val="623229624"/>
      </c:barChart>
      <c:catAx>
        <c:axId val="623229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623229624"/>
        <c:crosses val="autoZero"/>
        <c:auto val="1"/>
        <c:lblAlgn val="ctr"/>
        <c:lblOffset val="100"/>
        <c:noMultiLvlLbl val="0"/>
      </c:catAx>
      <c:valAx>
        <c:axId val="6232296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23229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4BF3CE-9D8A-4EA2-839E-0EC8B1B078C1}" type="datetimeFigureOut">
              <a:rPr lang="en-US" smtClean="0"/>
              <a:t>7/5/2017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7786F6-BCAF-4731-A33F-17C73343D41A}" type="slidenum">
              <a:rPr lang="en-US" smtClean="0"/>
              <a:t>‹#›</a:t>
            </a:fld>
            <a:endParaRPr lang="en-US"/>
          </a:p>
        </p:txBody>
      </p:sp>
    </p:spTree>
    <p:extLst>
      <p:ext uri="{BB962C8B-B14F-4D97-AF65-F5344CB8AC3E}">
        <p14:creationId xmlns:p14="http://schemas.microsoft.com/office/powerpoint/2010/main" val="4199319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This work was supported by HRSA under the OPTN contract specified here, though the content is solely the responsibility of the authors.  </a:t>
            </a: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236DB2E-F2D7-441B-BFAF-D7CDC1876E0B}" type="slidenum">
              <a:rPr lang="en-US" altLang="en-US"/>
              <a:pPr eaLnBrk="1" hangingPunct="1"/>
              <a:t>3</a:t>
            </a:fld>
            <a:endParaRPr lang="en-US" altLang="en-US"/>
          </a:p>
        </p:txBody>
      </p:sp>
    </p:spTree>
    <p:extLst>
      <p:ext uri="{BB962C8B-B14F-4D97-AF65-F5344CB8AC3E}">
        <p14:creationId xmlns:p14="http://schemas.microsoft.com/office/powerpoint/2010/main" val="1765036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the 2015 ATC</a:t>
            </a:r>
            <a:r>
              <a:rPr lang="en-US" baseline="0" dirty="0" smtClean="0"/>
              <a:t> we reported that 1/3 of match offer refusals in the OPTN KPD program were related to a positive crossmatch. </a:t>
            </a: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4</a:t>
            </a:fld>
            <a:endParaRPr lang="en-US"/>
          </a:p>
        </p:txBody>
      </p:sp>
    </p:spTree>
    <p:extLst>
      <p:ext uri="{BB962C8B-B14F-4D97-AF65-F5344CB8AC3E}">
        <p14:creationId xmlns:p14="http://schemas.microsoft.com/office/powerpoint/2010/main" val="1530199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2/3’s </a:t>
            </a:r>
            <a:r>
              <a:rPr lang="en-US" baseline="0" dirty="0" smtClean="0"/>
              <a:t> of reported crossmatch related refusals were do to positive virtual crossmatch. Positive virtual </a:t>
            </a:r>
            <a:r>
              <a:rPr lang="en-US" baseline="0" dirty="0" err="1" smtClean="0"/>
              <a:t>crossmatch</a:t>
            </a:r>
            <a:r>
              <a:rPr lang="en-US" baseline="0" dirty="0" smtClean="0"/>
              <a:t> can occur because there are certain donor antigens that are not required and therefore not entered by the donor hospital, some antigens such as DP and DQ are not screen by the system even if entered, and sometimes the candidate hospital does not enter all the candidate unacceptable. Either because they are willing to look at offers if the unacceptable is weakly positive or they are willing to consider desensitization in combination with KPD.</a:t>
            </a: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5</a:t>
            </a:fld>
            <a:endParaRPr lang="en-US"/>
          </a:p>
        </p:txBody>
      </p:sp>
    </p:spTree>
    <p:extLst>
      <p:ext uri="{BB962C8B-B14F-4D97-AF65-F5344CB8AC3E}">
        <p14:creationId xmlns:p14="http://schemas.microsoft.com/office/powerpoint/2010/main" val="819911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address this problem the KPD WG and Kidney committee developed histocompatibility requirements with</a:t>
            </a:r>
            <a:r>
              <a:rPr lang="en-US" baseline="0" dirty="0" smtClean="0"/>
              <a:t> the goals of reducing the number of match offer refusals related to positive virtual or actual XM and in doing so hopefully increase the match offer success rate – which is the number of match offers that result in a candidate being transplanted.   </a:t>
            </a: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6</a:t>
            </a:fld>
            <a:endParaRPr lang="en-US"/>
          </a:p>
        </p:txBody>
      </p:sp>
    </p:spTree>
    <p:extLst>
      <p:ext uri="{BB962C8B-B14F-4D97-AF65-F5344CB8AC3E}">
        <p14:creationId xmlns:p14="http://schemas.microsoft.com/office/powerpoint/2010/main" val="2914219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After a public comment period and approval by the UNOS board of directors, the KPD Histocompatibility were programmed into </a:t>
            </a:r>
            <a:r>
              <a:rPr lang="en-US" baseline="0" dirty="0" err="1" smtClean="0"/>
              <a:t>UNEt</a:t>
            </a:r>
            <a:r>
              <a:rPr lang="en-US" baseline="0" dirty="0" smtClean="0"/>
              <a:t> and implemented January 21, 2016.  Among other things, policy includes requirement that all Donor HLA be entered including </a:t>
            </a:r>
            <a:r>
              <a:rPr lang="en-US" sz="1200" dirty="0" smtClean="0"/>
              <a:t>HLA-DQA1, HLA-DQB1 , and HLA-DPB1;</a:t>
            </a:r>
            <a:r>
              <a:rPr lang="en-US" sz="1200" baseline="0" dirty="0" smtClean="0"/>
              <a:t> Specific candidate screening requirements include candidate HLA must be performed and reported at the serological split level molecular typing, that solid=phase single phenotype or solid-phase single antigen test is used to </a:t>
            </a:r>
            <a:r>
              <a:rPr lang="en-US" sz="1200" baseline="0" dirty="0" err="1" smtClean="0"/>
              <a:t>idneify</a:t>
            </a:r>
            <a:r>
              <a:rPr lang="en-US" sz="1200" baseline="0" dirty="0" smtClean="0"/>
              <a:t> unacceptable antigens, that the </a:t>
            </a:r>
            <a:r>
              <a:rPr lang="en-US" sz="1200" baseline="0" dirty="0" err="1" smtClean="0"/>
              <a:t>unaccepatblaes</a:t>
            </a:r>
            <a:r>
              <a:rPr lang="en-US" sz="1200" baseline="0" dirty="0" smtClean="0"/>
              <a:t> are reviewed by 2 individuals prior to a candidate being in their first match run, and one person must be from the HLA lab, and finally that the candidate must be retested and unacceptables updated every 110 days, when reactivating after 90 days of inactivation, and when a match offer is refused due to an unacceptable physical crossmatch</a:t>
            </a: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7</a:t>
            </a:fld>
            <a:endParaRPr lang="en-US"/>
          </a:p>
        </p:txBody>
      </p:sp>
    </p:spTree>
    <p:extLst>
      <p:ext uri="{BB962C8B-B14F-4D97-AF65-F5344CB8AC3E}">
        <p14:creationId xmlns:p14="http://schemas.microsoft.com/office/powerpoint/2010/main" val="2300494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XM refusal rates were compared for the pre vs post policy periods</a:t>
            </a:r>
            <a:r>
              <a:rPr lang="en-US" baseline="0" dirty="0" smtClean="0"/>
              <a:t> using a logistic regression model to analyze match outcomes of transplanted or not transplanted. The model controlled for time period, candidate CPRA, candidate age, donor age, donor BMI and donor ABO</a:t>
            </a: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8</a:t>
            </a:fld>
            <a:endParaRPr lang="en-US"/>
          </a:p>
        </p:txBody>
      </p:sp>
    </p:spTree>
    <p:extLst>
      <p:ext uri="{BB962C8B-B14F-4D97-AF65-F5344CB8AC3E}">
        <p14:creationId xmlns:p14="http://schemas.microsoft.com/office/powerpoint/2010/main" val="552103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Comparing the pre</a:t>
            </a:r>
            <a:r>
              <a:rPr lang="en-US" baseline="0" dirty="0" smtClean="0"/>
              <a:t> vs post policy period we see a significant decrease in the refusals related to crossmatch from over 28% of match refusals down to under 12%. Of course being a percentage of total match offers the percentage of refusals in the candidate and donor related refusal reasons has increased </a:t>
            </a: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9</a:t>
            </a:fld>
            <a:endParaRPr lang="en-US"/>
          </a:p>
        </p:txBody>
      </p:sp>
    </p:spTree>
    <p:extLst>
      <p:ext uri="{BB962C8B-B14F-4D97-AF65-F5344CB8AC3E}">
        <p14:creationId xmlns:p14="http://schemas.microsoft.com/office/powerpoint/2010/main" val="2951273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Of the 1543 matches from June 2, 2014 to February 2, 2017, 95 proceeded to transplant. Without controlling for any other variables we see significantly more matches resulted in a transplant after the policy  was implemented (10% vs 5%, p &lt; 0.001). </a:t>
            </a:r>
          </a:p>
          <a:p>
            <a:r>
              <a:rPr lang="en-US" sz="1200" b="0" i="0" u="none" strike="noStrike" kern="1200" baseline="0" dirty="0" smtClean="0">
                <a:solidFill>
                  <a:schemeClr val="tx1"/>
                </a:solidFill>
                <a:latin typeface="+mn-lt"/>
                <a:ea typeface="+mn-ea"/>
                <a:cs typeface="+mn-cs"/>
              </a:rPr>
              <a:t>Candidate age, candidate CPRA, donor age, BMI and donor blood type were significantly different when comparing the pre- and post-</a:t>
            </a:r>
            <a:r>
              <a:rPr lang="en-US" sz="1200" b="0" i="0" u="none" strike="noStrike" kern="1200" baseline="0" dirty="0" err="1" smtClean="0">
                <a:solidFill>
                  <a:schemeClr val="tx1"/>
                </a:solidFill>
                <a:latin typeface="+mn-lt"/>
                <a:ea typeface="+mn-ea"/>
                <a:cs typeface="+mn-cs"/>
              </a:rPr>
              <a:t>histo</a:t>
            </a:r>
            <a:r>
              <a:rPr lang="en-US" sz="1200" b="0" i="0" u="none" strike="noStrike" kern="1200" baseline="0" dirty="0" smtClean="0">
                <a:solidFill>
                  <a:schemeClr val="tx1"/>
                </a:solidFill>
                <a:latin typeface="+mn-lt"/>
                <a:ea typeface="+mn-ea"/>
                <a:cs typeface="+mn-cs"/>
              </a:rPr>
              <a:t> policy periods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After controlling  for candidate </a:t>
            </a:r>
            <a:r>
              <a:rPr lang="en-US" sz="1200" b="0" i="0" u="none" strike="noStrike" kern="1200" baseline="0" dirty="0" err="1" smtClean="0">
                <a:solidFill>
                  <a:schemeClr val="tx1"/>
                </a:solidFill>
                <a:latin typeface="+mn-lt"/>
                <a:ea typeface="+mn-ea"/>
                <a:cs typeface="+mn-cs"/>
              </a:rPr>
              <a:t>CPRA</a:t>
            </a:r>
            <a:r>
              <a:rPr lang="en-US" sz="1200" b="0" i="0" u="none" strike="noStrike" kern="1200" baseline="0" dirty="0" smtClean="0">
                <a:solidFill>
                  <a:schemeClr val="tx1"/>
                </a:solidFill>
                <a:latin typeface="+mn-lt"/>
                <a:ea typeface="+mn-ea"/>
                <a:cs typeface="+mn-cs"/>
              </a:rPr>
              <a:t>, candidate age, donor age, donor BMI, and donor blood type, matches found in the post policy period compared to the pre-policy period have an increased log odds of proceeding to transplant by 0.78 (p &lt; 0:001). In other words, in the post-policy period we expect to see a 118% increase in the odds of a match proceeding to transplant.</a:t>
            </a:r>
            <a:endParaRPr lang="en-US" dirty="0" smtClean="0"/>
          </a:p>
          <a:p>
            <a:endParaRPr lang="en-US" dirty="0" smtClean="0"/>
          </a:p>
          <a:p>
            <a:r>
              <a:rPr lang="en-US" dirty="0" smtClean="0"/>
              <a:t>Other covariates: </a:t>
            </a:r>
            <a:r>
              <a:rPr lang="en-US" dirty="0" err="1" smtClean="0"/>
              <a:t>CPRA</a:t>
            </a:r>
            <a:r>
              <a:rPr lang="en-US" dirty="0" smtClean="0"/>
              <a:t>, candidate age, donor age, donor BMI, donor blood type</a:t>
            </a: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10</a:t>
            </a:fld>
            <a:endParaRPr lang="en-US"/>
          </a:p>
        </p:txBody>
      </p:sp>
    </p:spTree>
    <p:extLst>
      <p:ext uri="{BB962C8B-B14F-4D97-AF65-F5344CB8AC3E}">
        <p14:creationId xmlns:p14="http://schemas.microsoft.com/office/powerpoint/2010/main" val="3404193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We have seen a decrease in the match refusals related to unacceptable crossmatches. So far the histocompatibility policy has had a positive impact the match success rate. However, the histocompatibility policy required sensitized transplant centers to enter more information on unacceptable antigens. As a result, many sensitized candidates became ineligible for match runs  and the candidates that were matched generally had lower CPRA. As required histocompatibility information is entered for sensitized candidates and their donors, and they become re-eligible for match runs we are seeing an increase in the average candidate CPRA eligible for match runs.  A longer term analysis is needed to determine if the increase in probability of transplant resulted from the policy’s intention vs ineligibility of some sensitized candidates. Further improvement to the program will be based on longer term findings. </a:t>
            </a:r>
          </a:p>
        </p:txBody>
      </p:sp>
      <p:sp>
        <p:nvSpPr>
          <p:cNvPr id="4" name="Slide Number Placeholder 3"/>
          <p:cNvSpPr>
            <a:spLocks noGrp="1"/>
          </p:cNvSpPr>
          <p:nvPr>
            <p:ph type="sldNum" sz="quarter" idx="10"/>
          </p:nvPr>
        </p:nvSpPr>
        <p:spPr/>
        <p:txBody>
          <a:bodyPr/>
          <a:lstStyle/>
          <a:p>
            <a:fld id="{C77786F6-BCAF-4731-A33F-17C73343D41A}" type="slidenum">
              <a:rPr lang="en-US" smtClean="0"/>
              <a:t>11</a:t>
            </a:fld>
            <a:endParaRPr lang="en-US"/>
          </a:p>
        </p:txBody>
      </p:sp>
    </p:spTree>
    <p:extLst>
      <p:ext uri="{BB962C8B-B14F-4D97-AF65-F5344CB8AC3E}">
        <p14:creationId xmlns:p14="http://schemas.microsoft.com/office/powerpoint/2010/main" val="240848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56685" y="1721629"/>
            <a:ext cx="11076516" cy="1619250"/>
          </a:xfrm>
        </p:spPr>
        <p:txBody>
          <a:bodyPr/>
          <a:lstStyle>
            <a:lvl1pPr algn="ctr">
              <a:defRPr sz="4800"/>
            </a:lvl1pPr>
          </a:lstStyle>
          <a:p>
            <a:r>
              <a:rPr lang="en-US" dirty="0" smtClean="0"/>
              <a:t>Click to edit Master title style</a:t>
            </a:r>
            <a:endParaRPr dirty="0"/>
          </a:p>
        </p:txBody>
      </p:sp>
      <p:sp>
        <p:nvSpPr>
          <p:cNvPr id="3" name="Subtitle 2"/>
          <p:cNvSpPr>
            <a:spLocks noGrp="1"/>
          </p:cNvSpPr>
          <p:nvPr>
            <p:ph type="subTitle" idx="1" hasCustomPrompt="1"/>
          </p:nvPr>
        </p:nvSpPr>
        <p:spPr>
          <a:xfrm>
            <a:off x="556685" y="3810000"/>
            <a:ext cx="11076516" cy="753036"/>
          </a:xfrm>
        </p:spPr>
        <p:txBody>
          <a:bodyPr>
            <a:normAutofit/>
          </a:bodyPr>
          <a:lstStyle>
            <a:lvl1pPr marL="0" indent="0" algn="ctr">
              <a:spcBef>
                <a:spcPts val="300"/>
              </a:spcBef>
              <a:buNone/>
              <a:defRPr sz="2800" i="1">
                <a:solidFill>
                  <a:schemeClr val="bg2"/>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subtitle style</a:t>
            </a:r>
            <a:endParaRPr dirty="0"/>
          </a:p>
        </p:txBody>
      </p:sp>
      <p:sp>
        <p:nvSpPr>
          <p:cNvPr id="4" name="Slide Number Placeholder 5"/>
          <p:cNvSpPr>
            <a:spLocks noGrp="1"/>
          </p:cNvSpPr>
          <p:nvPr>
            <p:ph type="sldNum" sz="quarter" idx="4"/>
          </p:nvPr>
        </p:nvSpPr>
        <p:spPr>
          <a:xfrm>
            <a:off x="9729951" y="6376616"/>
            <a:ext cx="2066826" cy="365125"/>
          </a:xfrm>
          <a:prstGeom prst="rect">
            <a:avLst/>
          </a:prstGeom>
        </p:spPr>
        <p:txBody>
          <a:bodyPr vert="horz" lIns="91440" tIns="45720" rIns="91440" bIns="45720" rtlCol="0" anchor="ctr"/>
          <a:lstStyle>
            <a:lvl1pPr algn="r">
              <a:defRPr sz="1400">
                <a:solidFill>
                  <a:schemeClr val="tx1">
                    <a:tint val="75000"/>
                  </a:schemeClr>
                </a:solidFill>
                <a:latin typeface="Arial"/>
              </a:defRPr>
            </a:lvl1pPr>
          </a:lstStyle>
          <a:p>
            <a:fld id="{AFEF8753-48E3-DC43-B5AB-733E5321FD2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066018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 Placeholder 2"/>
          <p:cNvSpPr>
            <a:spLocks noGrp="1"/>
          </p:cNvSpPr>
          <p:nvPr>
            <p:ph idx="1"/>
          </p:nvPr>
        </p:nvSpPr>
        <p:spPr>
          <a:xfrm>
            <a:off x="385379" y="1348829"/>
            <a:ext cx="11397885" cy="440524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5" name="Title Placeholder 1"/>
          <p:cNvSpPr>
            <a:spLocks noGrp="1"/>
          </p:cNvSpPr>
          <p:nvPr>
            <p:ph type="title"/>
          </p:nvPr>
        </p:nvSpPr>
        <p:spPr>
          <a:xfrm>
            <a:off x="385380" y="156310"/>
            <a:ext cx="11654804" cy="850932"/>
          </a:xfrm>
          <a:prstGeom prst="rect">
            <a:avLst/>
          </a:prstGeom>
        </p:spPr>
        <p:txBody>
          <a:bodyPr vert="horz" lIns="91440" tIns="45720" rIns="91440" bIns="45720" rtlCol="0" anchor="ctr" anchorCtr="0">
            <a:noAutofit/>
          </a:bodyPr>
          <a:lstStyle/>
          <a:p>
            <a:r>
              <a:rPr lang="en-US" dirty="0" smtClean="0"/>
              <a:t>Click to edit Master title style</a:t>
            </a:r>
            <a:endParaRPr dirty="0"/>
          </a:p>
        </p:txBody>
      </p:sp>
      <p:sp>
        <p:nvSpPr>
          <p:cNvPr id="6" name="Slide Number Placeholder 5"/>
          <p:cNvSpPr>
            <a:spLocks noGrp="1"/>
          </p:cNvSpPr>
          <p:nvPr>
            <p:ph type="sldNum" sz="quarter" idx="4"/>
          </p:nvPr>
        </p:nvSpPr>
        <p:spPr>
          <a:xfrm>
            <a:off x="9729951" y="6376616"/>
            <a:ext cx="2066826" cy="365125"/>
          </a:xfrm>
          <a:prstGeom prst="rect">
            <a:avLst/>
          </a:prstGeom>
        </p:spPr>
        <p:txBody>
          <a:bodyPr vert="horz" lIns="91440" tIns="45720" rIns="91440" bIns="45720" rtlCol="0" anchor="ctr"/>
          <a:lstStyle>
            <a:lvl1pPr algn="r">
              <a:defRPr sz="1400">
                <a:solidFill>
                  <a:schemeClr val="tx1">
                    <a:tint val="75000"/>
                  </a:schemeClr>
                </a:solidFill>
                <a:latin typeface="Arial"/>
              </a:defRPr>
            </a:lvl1pPr>
          </a:lstStyle>
          <a:p>
            <a:fld id="{AFEF8753-48E3-DC43-B5AB-733E5321FD2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770639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5380" y="156310"/>
            <a:ext cx="11654804" cy="850932"/>
          </a:xfrm>
          <a:prstGeom prst="rect">
            <a:avLst/>
          </a:prstGeom>
        </p:spPr>
        <p:txBody>
          <a:bodyPr vert="horz" lIns="91440" tIns="45720" rIns="91440" bIns="45720" rtlCol="0" anchor="ctr" anchorCtr="0">
            <a:noAutofit/>
          </a:bodyPr>
          <a:lstStyle/>
          <a:p>
            <a:r>
              <a:rPr lang="en-US" dirty="0" smtClean="0"/>
              <a:t>Click to edit Master title style</a:t>
            </a:r>
            <a:endParaRPr dirty="0"/>
          </a:p>
        </p:txBody>
      </p:sp>
      <p:sp>
        <p:nvSpPr>
          <p:cNvPr id="3" name="Text Placeholder 2"/>
          <p:cNvSpPr>
            <a:spLocks noGrp="1"/>
          </p:cNvSpPr>
          <p:nvPr>
            <p:ph type="body" idx="1"/>
          </p:nvPr>
        </p:nvSpPr>
        <p:spPr>
          <a:xfrm>
            <a:off x="385379" y="1348829"/>
            <a:ext cx="11397885" cy="440524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6" name="Slide Number Placeholder 5"/>
          <p:cNvSpPr>
            <a:spLocks noGrp="1"/>
          </p:cNvSpPr>
          <p:nvPr>
            <p:ph type="sldNum" sz="quarter" idx="4"/>
          </p:nvPr>
        </p:nvSpPr>
        <p:spPr>
          <a:xfrm>
            <a:off x="9729951" y="6376616"/>
            <a:ext cx="2066826" cy="365125"/>
          </a:xfrm>
          <a:prstGeom prst="rect">
            <a:avLst/>
          </a:prstGeom>
        </p:spPr>
        <p:txBody>
          <a:bodyPr vert="horz" lIns="91440" tIns="45720" rIns="91440" bIns="45720" rtlCol="0" anchor="ctr"/>
          <a:lstStyle>
            <a:lvl1pPr algn="r">
              <a:defRPr sz="1400">
                <a:solidFill>
                  <a:schemeClr val="tx1">
                    <a:tint val="75000"/>
                  </a:schemeClr>
                </a:solidFill>
                <a:latin typeface="Arial"/>
              </a:defRPr>
            </a:lvl1pPr>
          </a:lstStyle>
          <a:p>
            <a:pPr defTabSz="457200"/>
            <a:fld id="{AFEF8753-48E3-DC43-B5AB-733E5321FD2E}" type="slidenum">
              <a:rPr lang="en-US" smtClean="0">
                <a:solidFill>
                  <a:srgbClr val="000000">
                    <a:tint val="75000"/>
                  </a:srgbClr>
                </a:solidFill>
              </a:rPr>
              <a:pPr defTabSz="457200"/>
              <a:t>‹#›</a:t>
            </a:fld>
            <a:endParaRPr lang="en-US" dirty="0">
              <a:solidFill>
                <a:srgbClr val="000000">
                  <a:tint val="75000"/>
                </a:srgbClr>
              </a:solidFill>
            </a:endParaRPr>
          </a:p>
        </p:txBody>
      </p:sp>
      <p:pic>
        <p:nvPicPr>
          <p:cNvPr id="13" name="Picture 12" descr="unos_optn_logo_blue_rgb.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05209" y="6326539"/>
            <a:ext cx="1781322" cy="421957"/>
          </a:xfrm>
          <a:prstGeom prst="rect">
            <a:avLst/>
          </a:prstGeom>
        </p:spPr>
      </p:pic>
    </p:spTree>
    <p:extLst>
      <p:ext uri="{BB962C8B-B14F-4D97-AF65-F5344CB8AC3E}">
        <p14:creationId xmlns:p14="http://schemas.microsoft.com/office/powerpoint/2010/main" val="4243700748"/>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ftr="0" dt="0"/>
  <p:txStyles>
    <p:titleStyle>
      <a:lvl1pPr algn="l" defTabSz="914400" rtl="0" eaLnBrk="1" latinLnBrk="0" hangingPunct="1">
        <a:spcBef>
          <a:spcPct val="0"/>
        </a:spcBef>
        <a:buNone/>
        <a:defRPr sz="4800" b="0" i="0" kern="1200">
          <a:solidFill>
            <a:schemeClr val="tx2"/>
          </a:solidFill>
          <a:latin typeface="Arial"/>
          <a:ea typeface="+mj-ea"/>
          <a:cs typeface="Myriad Pro"/>
        </a:defRPr>
      </a:lvl1pPr>
    </p:titleStyle>
    <p:bodyStyle>
      <a:lvl1pPr marL="228600" indent="-228600" algn="l" defTabSz="914400" rtl="0" eaLnBrk="1" latinLnBrk="0" hangingPunct="1">
        <a:spcBef>
          <a:spcPts val="2000"/>
        </a:spcBef>
        <a:buClr>
          <a:schemeClr val="bg2"/>
        </a:buClr>
        <a:buSzPct val="80000"/>
        <a:buFont typeface="Wingdings" charset="2"/>
        <a:buChar char="§"/>
        <a:defRPr sz="2800" b="0" i="0" kern="1200">
          <a:solidFill>
            <a:srgbClr val="002045"/>
          </a:solidFill>
          <a:latin typeface="Arial"/>
          <a:ea typeface="+mn-ea"/>
          <a:cs typeface="Myriad Pro"/>
        </a:defRPr>
      </a:lvl1pPr>
      <a:lvl2pPr marL="457200" indent="-228600" algn="l" defTabSz="914400" rtl="0" eaLnBrk="1" latinLnBrk="0" hangingPunct="1">
        <a:spcBef>
          <a:spcPts val="600"/>
        </a:spcBef>
        <a:buClr>
          <a:schemeClr val="bg2"/>
        </a:buClr>
        <a:buSzPct val="70000"/>
        <a:buFont typeface="Wingdings" charset="2"/>
        <a:buChar char="§"/>
        <a:defRPr sz="2000" b="0" i="0" kern="1200">
          <a:solidFill>
            <a:schemeClr val="tx1"/>
          </a:solidFill>
          <a:latin typeface="Arial"/>
          <a:ea typeface="+mn-ea"/>
          <a:cs typeface="Myriad Pro"/>
        </a:defRPr>
      </a:lvl2pPr>
      <a:lvl3pPr marL="685800" indent="-228600" algn="l" defTabSz="914400" rtl="0" eaLnBrk="1" latinLnBrk="0" hangingPunct="1">
        <a:spcBef>
          <a:spcPts val="600"/>
        </a:spcBef>
        <a:buClr>
          <a:schemeClr val="bg2"/>
        </a:buClr>
        <a:buSzPct val="70000"/>
        <a:buFont typeface="Wingdings" charset="2"/>
        <a:buChar char="§"/>
        <a:defRPr sz="2000" b="0" i="0" kern="1200">
          <a:solidFill>
            <a:schemeClr val="tx1"/>
          </a:solidFill>
          <a:latin typeface="Arial"/>
          <a:ea typeface="+mn-ea"/>
          <a:cs typeface="Myriad Pro"/>
        </a:defRPr>
      </a:lvl3pPr>
      <a:lvl4pPr marL="914400" indent="-228600" algn="l" defTabSz="914400" rtl="0" eaLnBrk="1" latinLnBrk="0" hangingPunct="1">
        <a:spcBef>
          <a:spcPts val="600"/>
        </a:spcBef>
        <a:buClr>
          <a:srgbClr val="002045"/>
        </a:buClr>
        <a:buSzPct val="70000"/>
        <a:buFont typeface="Wingdings" charset="2"/>
        <a:buChar char="§"/>
        <a:defRPr sz="2000" b="0" i="0" kern="1200">
          <a:solidFill>
            <a:schemeClr val="tx1"/>
          </a:solidFill>
          <a:latin typeface="Arial"/>
          <a:ea typeface="+mn-ea"/>
          <a:cs typeface="Myriad Pro"/>
        </a:defRPr>
      </a:lvl4pPr>
      <a:lvl5pPr marL="1143000" indent="-228600" algn="l" defTabSz="914400" rtl="0" eaLnBrk="1" latinLnBrk="0" hangingPunct="1">
        <a:spcBef>
          <a:spcPts val="600"/>
        </a:spcBef>
        <a:buClr>
          <a:srgbClr val="002045"/>
        </a:buClr>
        <a:buSzPct val="70000"/>
        <a:buFont typeface="Wingdings" charset="2"/>
        <a:buChar char="§"/>
        <a:defRPr sz="2000" b="0" i="0" kern="1200">
          <a:solidFill>
            <a:schemeClr val="tx1"/>
          </a:solidFill>
          <a:latin typeface="Arial"/>
          <a:ea typeface="+mn-ea"/>
          <a:cs typeface="Myriad Pr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idneypaireddonation@unos.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07485" y="994325"/>
            <a:ext cx="11076516" cy="1619250"/>
          </a:xfrm>
        </p:spPr>
        <p:txBody>
          <a:bodyPr/>
          <a:lstStyle/>
          <a:p>
            <a:r>
              <a:rPr lang="en-US" sz="3600" dirty="0" smtClean="0"/>
              <a:t>Effects of New KPD Histocompatibility Policy on Refusal Rate and Transplants</a:t>
            </a:r>
            <a:endParaRPr lang="en-US" sz="3600" dirty="0"/>
          </a:p>
        </p:txBody>
      </p:sp>
      <p:sp>
        <p:nvSpPr>
          <p:cNvPr id="6" name="Subtitle 5"/>
          <p:cNvSpPr>
            <a:spLocks noGrp="1"/>
          </p:cNvSpPr>
          <p:nvPr>
            <p:ph type="subTitle" idx="1"/>
          </p:nvPr>
        </p:nvSpPr>
        <p:spPr>
          <a:xfrm>
            <a:off x="424206" y="2799762"/>
            <a:ext cx="11372571" cy="3042142"/>
          </a:xfrm>
        </p:spPr>
        <p:txBody>
          <a:bodyPr>
            <a:normAutofit fontScale="70000" lnSpcReduction="20000"/>
          </a:bodyPr>
          <a:lstStyle/>
          <a:p>
            <a:r>
              <a:rPr lang="en-US" sz="2600" i="0" dirty="0">
                <a:solidFill>
                  <a:schemeClr val="tx1"/>
                </a:solidFill>
              </a:rPr>
              <a:t>R Leishman</a:t>
            </a:r>
            <a:r>
              <a:rPr lang="en-US" sz="2600" i="0" baseline="30000" dirty="0">
                <a:solidFill>
                  <a:schemeClr val="tx1"/>
                </a:solidFill>
              </a:rPr>
              <a:t>1</a:t>
            </a:r>
            <a:r>
              <a:rPr lang="en-US" sz="2600" i="0" dirty="0">
                <a:solidFill>
                  <a:schemeClr val="tx1"/>
                </a:solidFill>
              </a:rPr>
              <a:t>, M Aeder</a:t>
            </a:r>
            <a:r>
              <a:rPr lang="en-US" sz="2600" i="0" baseline="30000" dirty="0">
                <a:solidFill>
                  <a:schemeClr val="tx1"/>
                </a:solidFill>
              </a:rPr>
              <a:t>2</a:t>
            </a:r>
            <a:r>
              <a:rPr lang="en-US" sz="2600" i="0" dirty="0">
                <a:solidFill>
                  <a:schemeClr val="tx1"/>
                </a:solidFill>
              </a:rPr>
              <a:t>, M S Leffell</a:t>
            </a:r>
            <a:r>
              <a:rPr lang="en-US" sz="2600" i="0" baseline="30000" dirty="0">
                <a:solidFill>
                  <a:schemeClr val="tx1"/>
                </a:solidFill>
              </a:rPr>
              <a:t>3</a:t>
            </a:r>
            <a:r>
              <a:rPr lang="en-US" sz="2600" i="0" dirty="0">
                <a:solidFill>
                  <a:schemeClr val="tx1"/>
                </a:solidFill>
              </a:rPr>
              <a:t>, C Murphey</a:t>
            </a:r>
            <a:r>
              <a:rPr lang="en-US" sz="2600" i="0" baseline="30000" dirty="0">
                <a:solidFill>
                  <a:schemeClr val="tx1"/>
                </a:solidFill>
              </a:rPr>
              <a:t>4</a:t>
            </a:r>
            <a:r>
              <a:rPr lang="en-US" sz="2600" i="0" dirty="0">
                <a:solidFill>
                  <a:schemeClr val="tx1"/>
                </a:solidFill>
              </a:rPr>
              <a:t>, N Reinsmoen</a:t>
            </a:r>
            <a:r>
              <a:rPr lang="en-US" sz="2600" i="0" baseline="30000" dirty="0">
                <a:solidFill>
                  <a:schemeClr val="tx1"/>
                </a:solidFill>
              </a:rPr>
              <a:t>5</a:t>
            </a:r>
            <a:r>
              <a:rPr lang="en-US" sz="2600" i="0" dirty="0">
                <a:solidFill>
                  <a:schemeClr val="tx1"/>
                </a:solidFill>
              </a:rPr>
              <a:t>, S Saidman</a:t>
            </a:r>
            <a:r>
              <a:rPr lang="en-US" sz="2600" i="0" baseline="30000" dirty="0">
                <a:solidFill>
                  <a:schemeClr val="tx1"/>
                </a:solidFill>
              </a:rPr>
              <a:t>6</a:t>
            </a:r>
            <a:r>
              <a:rPr lang="en-US" sz="2600" i="0" dirty="0">
                <a:solidFill>
                  <a:schemeClr val="tx1"/>
                </a:solidFill>
              </a:rPr>
              <a:t>, </a:t>
            </a:r>
            <a:endParaRPr lang="en-US" sz="2600" i="0" dirty="0" smtClean="0">
              <a:solidFill>
                <a:schemeClr val="tx1"/>
              </a:solidFill>
            </a:endParaRPr>
          </a:p>
          <a:p>
            <a:r>
              <a:rPr lang="en-US" sz="2600" i="0" dirty="0" smtClean="0">
                <a:solidFill>
                  <a:schemeClr val="tx1"/>
                </a:solidFill>
              </a:rPr>
              <a:t>T </a:t>
            </a:r>
            <a:r>
              <a:rPr lang="en-US" sz="2600" i="0" dirty="0">
                <a:solidFill>
                  <a:schemeClr val="tx1"/>
                </a:solidFill>
              </a:rPr>
              <a:t>Sandholm</a:t>
            </a:r>
            <a:r>
              <a:rPr lang="en-US" sz="2600" i="0" baseline="30000" dirty="0">
                <a:solidFill>
                  <a:schemeClr val="tx1"/>
                </a:solidFill>
              </a:rPr>
              <a:t>7</a:t>
            </a:r>
            <a:r>
              <a:rPr lang="en-US" sz="2600" i="0" dirty="0">
                <a:solidFill>
                  <a:schemeClr val="tx1"/>
                </a:solidFill>
              </a:rPr>
              <a:t>, </a:t>
            </a:r>
            <a:r>
              <a:rPr lang="en-US" sz="2600" i="0" dirty="0" smtClean="0">
                <a:solidFill>
                  <a:schemeClr val="tx1"/>
                </a:solidFill>
              </a:rPr>
              <a:t>A </a:t>
            </a:r>
            <a:r>
              <a:rPr lang="en-US" sz="2600" i="0" dirty="0">
                <a:solidFill>
                  <a:schemeClr val="tx1"/>
                </a:solidFill>
              </a:rPr>
              <a:t>Toll</a:t>
            </a:r>
            <a:r>
              <a:rPr lang="en-US" sz="2600" i="0" baseline="30000" dirty="0">
                <a:solidFill>
                  <a:schemeClr val="tx1"/>
                </a:solidFill>
              </a:rPr>
              <a:t>1</a:t>
            </a:r>
            <a:r>
              <a:rPr lang="en-US" sz="2600" i="0" dirty="0">
                <a:solidFill>
                  <a:schemeClr val="tx1"/>
                </a:solidFill>
              </a:rPr>
              <a:t>, A Harper</a:t>
            </a:r>
            <a:r>
              <a:rPr lang="en-US" sz="2600" i="0" baseline="30000" dirty="0">
                <a:solidFill>
                  <a:schemeClr val="tx1"/>
                </a:solidFill>
              </a:rPr>
              <a:t>1</a:t>
            </a:r>
            <a:r>
              <a:rPr lang="en-US" sz="2600" i="0" dirty="0">
                <a:solidFill>
                  <a:schemeClr val="tx1"/>
                </a:solidFill>
              </a:rPr>
              <a:t> and </a:t>
            </a:r>
            <a:r>
              <a:rPr lang="en-US" sz="2600" i="0" dirty="0" smtClean="0">
                <a:solidFill>
                  <a:schemeClr val="tx1"/>
                </a:solidFill>
              </a:rPr>
              <a:t>NTurgeon</a:t>
            </a:r>
            <a:r>
              <a:rPr lang="en-US" sz="2600" i="0" baseline="30000" dirty="0" smtClean="0">
                <a:solidFill>
                  <a:schemeClr val="tx1"/>
                </a:solidFill>
              </a:rPr>
              <a:t>8</a:t>
            </a:r>
            <a:endParaRPr lang="en-US" sz="2600" i="0" dirty="0">
              <a:solidFill>
                <a:schemeClr val="tx1"/>
              </a:solidFill>
            </a:endParaRPr>
          </a:p>
          <a:p>
            <a:r>
              <a:rPr lang="en-US" sz="2600" i="0" dirty="0" smtClean="0">
                <a:solidFill>
                  <a:schemeClr val="tx1"/>
                </a:solidFill>
              </a:rPr>
              <a:t> </a:t>
            </a:r>
          </a:p>
          <a:p>
            <a:r>
              <a:rPr lang="en-US" sz="2600" i="0" baseline="30000" dirty="0" smtClean="0">
                <a:solidFill>
                  <a:schemeClr val="tx1"/>
                </a:solidFill>
              </a:rPr>
              <a:t>1</a:t>
            </a:r>
            <a:r>
              <a:rPr lang="en-US" sz="2600" i="0" dirty="0" smtClean="0">
                <a:solidFill>
                  <a:schemeClr val="tx1"/>
                </a:solidFill>
              </a:rPr>
              <a:t>UNOS</a:t>
            </a:r>
            <a:r>
              <a:rPr lang="en-US" sz="2600" i="0" dirty="0">
                <a:solidFill>
                  <a:schemeClr val="tx1"/>
                </a:solidFill>
              </a:rPr>
              <a:t>, Richmond, </a:t>
            </a:r>
            <a:r>
              <a:rPr lang="en-US" sz="2600" i="0" dirty="0" smtClean="0">
                <a:solidFill>
                  <a:schemeClr val="tx1"/>
                </a:solidFill>
              </a:rPr>
              <a:t>VA; </a:t>
            </a:r>
            <a:r>
              <a:rPr lang="en-US" sz="2600" i="0" baseline="30000" dirty="0">
                <a:solidFill>
                  <a:schemeClr val="tx1"/>
                </a:solidFill>
              </a:rPr>
              <a:t>2</a:t>
            </a:r>
            <a:r>
              <a:rPr lang="en-US" sz="2600" i="0" dirty="0">
                <a:solidFill>
                  <a:schemeClr val="tx1"/>
                </a:solidFill>
              </a:rPr>
              <a:t>Univ </a:t>
            </a:r>
            <a:r>
              <a:rPr lang="en-US" sz="2600" i="0" dirty="0" err="1">
                <a:solidFill>
                  <a:schemeClr val="tx1"/>
                </a:solidFill>
              </a:rPr>
              <a:t>Hosp</a:t>
            </a:r>
            <a:r>
              <a:rPr lang="en-US" sz="2600" i="0" dirty="0">
                <a:solidFill>
                  <a:schemeClr val="tx1"/>
                </a:solidFill>
              </a:rPr>
              <a:t> Med </a:t>
            </a:r>
            <a:r>
              <a:rPr lang="en-US" sz="2600" i="0" dirty="0" err="1">
                <a:solidFill>
                  <a:schemeClr val="tx1"/>
                </a:solidFill>
              </a:rPr>
              <a:t>Ctr</a:t>
            </a:r>
            <a:r>
              <a:rPr lang="en-US" sz="2600" i="0" dirty="0">
                <a:solidFill>
                  <a:schemeClr val="tx1"/>
                </a:solidFill>
              </a:rPr>
              <a:t>, Cleveland, </a:t>
            </a:r>
            <a:r>
              <a:rPr lang="en-US" sz="2600" i="0" dirty="0" smtClean="0">
                <a:solidFill>
                  <a:schemeClr val="tx1"/>
                </a:solidFill>
              </a:rPr>
              <a:t>OH; </a:t>
            </a:r>
            <a:r>
              <a:rPr lang="en-US" sz="2600" i="0" baseline="30000" dirty="0">
                <a:solidFill>
                  <a:schemeClr val="tx1"/>
                </a:solidFill>
              </a:rPr>
              <a:t>3</a:t>
            </a:r>
            <a:r>
              <a:rPr lang="en-US" sz="2600" i="0" dirty="0">
                <a:solidFill>
                  <a:schemeClr val="tx1"/>
                </a:solidFill>
              </a:rPr>
              <a:t>Johns Hopkins</a:t>
            </a:r>
          </a:p>
          <a:p>
            <a:r>
              <a:rPr lang="en-US" sz="2600" i="0" dirty="0" err="1">
                <a:solidFill>
                  <a:schemeClr val="tx1"/>
                </a:solidFill>
              </a:rPr>
              <a:t>Univ</a:t>
            </a:r>
            <a:r>
              <a:rPr lang="en-US" sz="2600" i="0" dirty="0">
                <a:solidFill>
                  <a:schemeClr val="tx1"/>
                </a:solidFill>
              </a:rPr>
              <a:t>, Baltimore, </a:t>
            </a:r>
            <a:r>
              <a:rPr lang="en-US" sz="2600" i="0" dirty="0" smtClean="0">
                <a:solidFill>
                  <a:schemeClr val="tx1"/>
                </a:solidFill>
              </a:rPr>
              <a:t>MD; </a:t>
            </a:r>
            <a:r>
              <a:rPr lang="en-US" sz="2600" i="0" baseline="30000" dirty="0">
                <a:solidFill>
                  <a:schemeClr val="tx1"/>
                </a:solidFill>
              </a:rPr>
              <a:t>4</a:t>
            </a:r>
            <a:r>
              <a:rPr lang="en-US" sz="2600" i="0" dirty="0">
                <a:solidFill>
                  <a:schemeClr val="tx1"/>
                </a:solidFill>
              </a:rPr>
              <a:t>SW Immunodiagnostics, San Antonio, </a:t>
            </a:r>
            <a:r>
              <a:rPr lang="en-US" sz="2600" i="0" dirty="0" smtClean="0">
                <a:solidFill>
                  <a:schemeClr val="tx1"/>
                </a:solidFill>
              </a:rPr>
              <a:t>TX; </a:t>
            </a:r>
            <a:r>
              <a:rPr lang="en-US" sz="2600" i="0" baseline="30000" dirty="0">
                <a:solidFill>
                  <a:schemeClr val="tx1"/>
                </a:solidFill>
              </a:rPr>
              <a:t>5</a:t>
            </a:r>
            <a:r>
              <a:rPr lang="en-US" sz="2600" i="0" dirty="0">
                <a:solidFill>
                  <a:schemeClr val="tx1"/>
                </a:solidFill>
              </a:rPr>
              <a:t>CedarsSinai</a:t>
            </a:r>
          </a:p>
          <a:p>
            <a:r>
              <a:rPr lang="en-US" sz="2600" i="0" dirty="0" smtClean="0">
                <a:solidFill>
                  <a:schemeClr val="tx1"/>
                </a:solidFill>
              </a:rPr>
              <a:t>Health, Los </a:t>
            </a:r>
            <a:r>
              <a:rPr lang="en-US" sz="2600" i="0" dirty="0">
                <a:solidFill>
                  <a:schemeClr val="tx1"/>
                </a:solidFill>
              </a:rPr>
              <a:t>Angeles, </a:t>
            </a:r>
            <a:r>
              <a:rPr lang="en-US" sz="2600" i="0" dirty="0" smtClean="0">
                <a:solidFill>
                  <a:schemeClr val="tx1"/>
                </a:solidFill>
              </a:rPr>
              <a:t>CA; </a:t>
            </a:r>
            <a:r>
              <a:rPr lang="en-US" sz="2600" i="0" baseline="30000" dirty="0">
                <a:solidFill>
                  <a:schemeClr val="tx1"/>
                </a:solidFill>
              </a:rPr>
              <a:t>6</a:t>
            </a:r>
            <a:r>
              <a:rPr lang="en-US" sz="2600" i="0" dirty="0">
                <a:solidFill>
                  <a:schemeClr val="tx1"/>
                </a:solidFill>
              </a:rPr>
              <a:t>Mass Gen </a:t>
            </a:r>
            <a:r>
              <a:rPr lang="en-US" sz="2600" i="0" dirty="0" err="1">
                <a:solidFill>
                  <a:schemeClr val="tx1"/>
                </a:solidFill>
              </a:rPr>
              <a:t>Hosp</a:t>
            </a:r>
            <a:r>
              <a:rPr lang="en-US" sz="2600" i="0" dirty="0">
                <a:solidFill>
                  <a:schemeClr val="tx1"/>
                </a:solidFill>
              </a:rPr>
              <a:t>, Boston, </a:t>
            </a:r>
            <a:r>
              <a:rPr lang="en-US" sz="2600" i="0" dirty="0" smtClean="0">
                <a:solidFill>
                  <a:schemeClr val="tx1"/>
                </a:solidFill>
              </a:rPr>
              <a:t>MA; </a:t>
            </a:r>
            <a:r>
              <a:rPr lang="en-US" sz="2600" i="0" baseline="30000" dirty="0">
                <a:solidFill>
                  <a:schemeClr val="tx1"/>
                </a:solidFill>
              </a:rPr>
              <a:t>7</a:t>
            </a:r>
            <a:r>
              <a:rPr lang="en-US" sz="2600" i="0" dirty="0">
                <a:solidFill>
                  <a:schemeClr val="tx1"/>
                </a:solidFill>
              </a:rPr>
              <a:t>Carnegie Mellon </a:t>
            </a:r>
            <a:r>
              <a:rPr lang="en-US" sz="2600" i="0" dirty="0" err="1">
                <a:solidFill>
                  <a:schemeClr val="tx1"/>
                </a:solidFill>
              </a:rPr>
              <a:t>Univ</a:t>
            </a:r>
            <a:r>
              <a:rPr lang="en-US" sz="2600" i="0" dirty="0">
                <a:solidFill>
                  <a:schemeClr val="tx1"/>
                </a:solidFill>
              </a:rPr>
              <a:t>, Pittsburgh, </a:t>
            </a:r>
            <a:r>
              <a:rPr lang="en-US" sz="2600" i="0" dirty="0" smtClean="0">
                <a:solidFill>
                  <a:schemeClr val="tx1"/>
                </a:solidFill>
              </a:rPr>
              <a:t>PA;</a:t>
            </a:r>
            <a:endParaRPr lang="en-US" sz="2600" i="0" dirty="0">
              <a:solidFill>
                <a:schemeClr val="tx1"/>
              </a:solidFill>
            </a:endParaRPr>
          </a:p>
          <a:p>
            <a:r>
              <a:rPr lang="en-US" sz="2600" i="0" dirty="0" smtClean="0">
                <a:solidFill>
                  <a:schemeClr val="tx1"/>
                </a:solidFill>
              </a:rPr>
              <a:t>and </a:t>
            </a:r>
            <a:r>
              <a:rPr lang="en-US" sz="2600" i="0" baseline="30000" dirty="0">
                <a:solidFill>
                  <a:schemeClr val="tx1"/>
                </a:solidFill>
              </a:rPr>
              <a:t>8</a:t>
            </a:r>
            <a:r>
              <a:rPr lang="en-US" sz="2600" i="0" dirty="0">
                <a:solidFill>
                  <a:schemeClr val="tx1"/>
                </a:solidFill>
              </a:rPr>
              <a:t>Emory </a:t>
            </a:r>
            <a:r>
              <a:rPr lang="en-US" sz="2600" i="0" dirty="0" err="1">
                <a:solidFill>
                  <a:schemeClr val="tx1"/>
                </a:solidFill>
              </a:rPr>
              <a:t>Univ</a:t>
            </a:r>
            <a:r>
              <a:rPr lang="en-US" sz="2600" i="0" dirty="0">
                <a:solidFill>
                  <a:schemeClr val="tx1"/>
                </a:solidFill>
              </a:rPr>
              <a:t>, Atlanta, </a:t>
            </a:r>
            <a:r>
              <a:rPr lang="en-US" sz="2600" i="0" dirty="0" smtClean="0">
                <a:solidFill>
                  <a:schemeClr val="tx1"/>
                </a:solidFill>
              </a:rPr>
              <a:t>GA.</a:t>
            </a:r>
            <a:endParaRPr lang="en-US" sz="2600" dirty="0" smtClean="0">
              <a:solidFill>
                <a:schemeClr val="tx1"/>
              </a:solidFill>
            </a:endParaRPr>
          </a:p>
          <a:p>
            <a:endParaRPr lang="en-US" dirty="0" smtClean="0">
              <a:solidFill>
                <a:schemeClr val="tx1"/>
              </a:solidFill>
            </a:endParaRPr>
          </a:p>
          <a:p>
            <a:r>
              <a:rPr lang="en-US" dirty="0" smtClean="0">
                <a:solidFill>
                  <a:schemeClr val="tx1"/>
                </a:solidFill>
              </a:rPr>
              <a:t>ATC 2017</a:t>
            </a:r>
          </a:p>
          <a:p>
            <a:r>
              <a:rPr lang="en-US" dirty="0" smtClean="0">
                <a:solidFill>
                  <a:schemeClr val="tx1"/>
                </a:solidFill>
              </a:rPr>
              <a:t>Chicago, IL</a:t>
            </a:r>
          </a:p>
          <a:p>
            <a:r>
              <a:rPr lang="en-US" dirty="0" smtClean="0">
                <a:solidFill>
                  <a:schemeClr val="tx1"/>
                </a:solidFill>
                <a:hlinkClick r:id="rId2"/>
              </a:rPr>
              <a:t>kidneypaireddonation@unos.org</a:t>
            </a:r>
            <a:r>
              <a:rPr lang="en-US" dirty="0" smtClean="0">
                <a:solidFill>
                  <a:schemeClr val="tx1"/>
                </a:solidFill>
              </a:rPr>
              <a:t> </a:t>
            </a:r>
            <a:endParaRPr lang="en-US" dirty="0">
              <a:solidFill>
                <a:schemeClr val="tx1"/>
              </a:solidFill>
            </a:endParaRPr>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1</a:t>
            </a:fld>
            <a:endParaRPr lang="en-US" dirty="0">
              <a:solidFill>
                <a:srgbClr val="000000">
                  <a:tint val="75000"/>
                </a:srgbClr>
              </a:solidFill>
            </a:endParaRPr>
          </a:p>
        </p:txBody>
      </p:sp>
    </p:spTree>
    <p:extLst>
      <p:ext uri="{BB962C8B-B14F-4D97-AF65-F5344CB8AC3E}">
        <p14:creationId xmlns:p14="http://schemas.microsoft.com/office/powerpoint/2010/main" val="198607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Results – Match Success Rate</a:t>
            </a:r>
            <a:endParaRPr lang="en-US" dirty="0"/>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10</a:t>
            </a:fld>
            <a:endParaRPr lang="en-US" dirty="0">
              <a:solidFill>
                <a:srgbClr val="000000">
                  <a:tint val="75000"/>
                </a:srgbClr>
              </a:solidFill>
            </a:endParaRPr>
          </a:p>
        </p:txBody>
      </p:sp>
      <p:sp>
        <p:nvSpPr>
          <p:cNvPr id="8" name="Content Placeholder 7"/>
          <p:cNvSpPr>
            <a:spLocks noGrp="1"/>
          </p:cNvSpPr>
          <p:nvPr>
            <p:ph idx="1"/>
          </p:nvPr>
        </p:nvSpPr>
        <p:spPr>
          <a:xfrm>
            <a:off x="385379" y="1348829"/>
            <a:ext cx="4161569" cy="4864081"/>
          </a:xfrm>
        </p:spPr>
        <p:txBody>
          <a:bodyPr>
            <a:normAutofit/>
          </a:bodyPr>
          <a:lstStyle/>
          <a:p>
            <a:r>
              <a:rPr lang="en-US" dirty="0" err="1" smtClean="0"/>
              <a:t>Univariate</a:t>
            </a:r>
            <a:r>
              <a:rPr lang="en-US" dirty="0" smtClean="0"/>
              <a:t> Analysis</a:t>
            </a:r>
          </a:p>
          <a:p>
            <a:pPr lvl="1"/>
            <a:r>
              <a:rPr lang="en-US" dirty="0" smtClean="0"/>
              <a:t>Pre-Policy: 5%</a:t>
            </a:r>
          </a:p>
          <a:p>
            <a:pPr lvl="1"/>
            <a:r>
              <a:rPr lang="en-US" dirty="0" smtClean="0"/>
              <a:t>Post-Policy: 10%</a:t>
            </a:r>
          </a:p>
          <a:p>
            <a:pPr lvl="1"/>
            <a:r>
              <a:rPr lang="en-US" i="1" dirty="0" smtClean="0"/>
              <a:t>p</a:t>
            </a:r>
            <a:r>
              <a:rPr lang="en-US" dirty="0" smtClean="0"/>
              <a:t> &lt; 0.001</a:t>
            </a:r>
          </a:p>
          <a:p>
            <a:r>
              <a:rPr lang="en-US" dirty="0" smtClean="0"/>
              <a:t>Logistic Model</a:t>
            </a:r>
          </a:p>
          <a:p>
            <a:pPr lvl="1"/>
            <a:r>
              <a:rPr lang="en-US" dirty="0" smtClean="0"/>
              <a:t>118% increase in odds</a:t>
            </a:r>
          </a:p>
          <a:p>
            <a:pPr lvl="1"/>
            <a:r>
              <a:rPr lang="en-US" i="1" dirty="0" smtClean="0"/>
              <a:t>p</a:t>
            </a:r>
            <a:r>
              <a:rPr lang="en-US" dirty="0" smtClean="0"/>
              <a:t> &lt; 0.001</a:t>
            </a:r>
          </a:p>
          <a:p>
            <a:pPr lvl="1"/>
            <a:r>
              <a:rPr lang="en-US" dirty="0" smtClean="0"/>
              <a:t>Only significant factor after adjusting for other covariates</a:t>
            </a:r>
          </a:p>
          <a:p>
            <a:pPr lvl="1"/>
            <a:endParaRPr lang="en-US"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7768" y="1183700"/>
            <a:ext cx="7772416" cy="5029210"/>
          </a:xfrm>
          <a:prstGeom prst="rect">
            <a:avLst/>
          </a:prstGeom>
        </p:spPr>
      </p:pic>
    </p:spTree>
    <p:extLst>
      <p:ext uri="{BB962C8B-B14F-4D97-AF65-F5344CB8AC3E}">
        <p14:creationId xmlns:p14="http://schemas.microsoft.com/office/powerpoint/2010/main" val="1537017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5379" y="1150374"/>
            <a:ext cx="11411398" cy="5226241"/>
          </a:xfrm>
        </p:spPr>
        <p:txBody>
          <a:bodyPr>
            <a:normAutofit fontScale="85000" lnSpcReduction="20000"/>
          </a:bodyPr>
          <a:lstStyle/>
          <a:p>
            <a:r>
              <a:rPr lang="en-US" dirty="0" smtClean="0"/>
              <a:t>Decrease in refusal rate related to unacceptable crossmatches</a:t>
            </a:r>
          </a:p>
          <a:p>
            <a:r>
              <a:rPr lang="en-US" dirty="0" smtClean="0"/>
              <a:t>Increase in match success rate </a:t>
            </a:r>
          </a:p>
          <a:p>
            <a:r>
              <a:rPr lang="en-US" dirty="0" smtClean="0"/>
              <a:t>Many </a:t>
            </a:r>
            <a:r>
              <a:rPr lang="en-US" dirty="0"/>
              <a:t>highly sensitized candidates became ineligible </a:t>
            </a:r>
            <a:r>
              <a:rPr lang="en-US" dirty="0" smtClean="0"/>
              <a:t>after implementation, decreasing the mean </a:t>
            </a:r>
            <a:r>
              <a:rPr lang="en-US" dirty="0"/>
              <a:t>CPRA of matched candidates </a:t>
            </a:r>
            <a:r>
              <a:rPr lang="en-US" dirty="0" smtClean="0"/>
              <a:t>decreased</a:t>
            </a:r>
          </a:p>
          <a:p>
            <a:r>
              <a:rPr lang="en-US" dirty="0" smtClean="0"/>
              <a:t>The </a:t>
            </a:r>
            <a:r>
              <a:rPr lang="en-US" dirty="0"/>
              <a:t>mean CPRA of eligible </a:t>
            </a:r>
            <a:r>
              <a:rPr lang="en-US" dirty="0" smtClean="0"/>
              <a:t>candidates is </a:t>
            </a:r>
            <a:r>
              <a:rPr lang="en-US" dirty="0"/>
              <a:t>now increasing as unacceptables are updated. </a:t>
            </a:r>
            <a:endParaRPr lang="en-US" dirty="0" smtClean="0"/>
          </a:p>
          <a:p>
            <a:r>
              <a:rPr lang="en-US" dirty="0" smtClean="0"/>
              <a:t>Longer </a:t>
            </a:r>
            <a:r>
              <a:rPr lang="en-US" dirty="0"/>
              <a:t>term analysis will determine whether the </a:t>
            </a:r>
            <a:r>
              <a:rPr lang="en-US" dirty="0" smtClean="0"/>
              <a:t>increased probability </a:t>
            </a:r>
            <a:r>
              <a:rPr lang="en-US" dirty="0"/>
              <a:t>of transplant resulted from the policy's intention vs ineligibility of some sensitized candidates. </a:t>
            </a:r>
            <a:endParaRPr lang="en-US" dirty="0" smtClean="0"/>
          </a:p>
          <a:p>
            <a:r>
              <a:rPr lang="en-US" dirty="0" smtClean="0"/>
              <a:t>Further improvements to the program will be based on longer term findings.</a:t>
            </a:r>
          </a:p>
          <a:p>
            <a:r>
              <a:rPr lang="en-US" dirty="0" smtClean="0"/>
              <a:t>Now looking at donor-related refusal reasons</a:t>
            </a:r>
            <a:endParaRPr lang="en-US" dirty="0"/>
          </a:p>
        </p:txBody>
      </p:sp>
      <p:sp>
        <p:nvSpPr>
          <p:cNvPr id="3" name="Title 2"/>
          <p:cNvSpPr>
            <a:spLocks noGrp="1"/>
          </p:cNvSpPr>
          <p:nvPr>
            <p:ph type="title"/>
          </p:nvPr>
        </p:nvSpPr>
        <p:spPr/>
        <p:txBody>
          <a:bodyPr/>
          <a:lstStyle/>
          <a:p>
            <a:r>
              <a:rPr lang="en-US" dirty="0" smtClean="0"/>
              <a:t>Discussion</a:t>
            </a:r>
            <a:endParaRPr lang="en-US" dirty="0"/>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11</a:t>
            </a:fld>
            <a:endParaRPr lang="en-US" dirty="0">
              <a:solidFill>
                <a:srgbClr val="000000">
                  <a:tint val="75000"/>
                </a:srgbClr>
              </a:solidFill>
            </a:endParaRPr>
          </a:p>
        </p:txBody>
      </p:sp>
    </p:spTree>
    <p:extLst>
      <p:ext uri="{BB962C8B-B14F-4D97-AF65-F5344CB8AC3E}">
        <p14:creationId xmlns:p14="http://schemas.microsoft.com/office/powerpoint/2010/main" val="250015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02549" y="2757620"/>
            <a:ext cx="3649134" cy="850932"/>
          </a:xfrm>
        </p:spPr>
        <p:txBody>
          <a:bodyPr/>
          <a:lstStyle/>
          <a:p>
            <a:r>
              <a:rPr lang="en-US" i="1" dirty="0" smtClean="0"/>
              <a:t>Thank you</a:t>
            </a:r>
            <a:r>
              <a:rPr lang="en-US" dirty="0" smtClean="0"/>
              <a:t>!</a:t>
            </a:r>
            <a:endParaRPr lang="en-US" dirty="0"/>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12</a:t>
            </a:fld>
            <a:endParaRPr lang="en-US" dirty="0">
              <a:solidFill>
                <a:srgbClr val="000000">
                  <a:tint val="75000"/>
                </a:srgbClr>
              </a:solidFill>
            </a:endParaRPr>
          </a:p>
        </p:txBody>
      </p:sp>
    </p:spTree>
    <p:extLst>
      <p:ext uri="{BB962C8B-B14F-4D97-AF65-F5344CB8AC3E}">
        <p14:creationId xmlns:p14="http://schemas.microsoft.com/office/powerpoint/2010/main" val="1481255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6"/>
          <p:cNvSpPr txBox="1">
            <a:spLocks noChangeArrowheads="1"/>
          </p:cNvSpPr>
          <p:nvPr/>
        </p:nvSpPr>
        <p:spPr bwMode="auto">
          <a:xfrm>
            <a:off x="181998" y="457201"/>
            <a:ext cx="11896269" cy="353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700" dirty="0"/>
              <a:t>The Joint Annual Congress of the American Society of Transplant Surgeons and The American Society of Transplantation</a:t>
            </a:r>
          </a:p>
        </p:txBody>
      </p:sp>
      <p:sp>
        <p:nvSpPr>
          <p:cNvPr id="2051" name="Rectangle 9"/>
          <p:cNvSpPr>
            <a:spLocks noChangeArrowheads="1"/>
          </p:cNvSpPr>
          <p:nvPr/>
        </p:nvSpPr>
        <p:spPr bwMode="auto">
          <a:xfrm>
            <a:off x="2057400" y="1981200"/>
            <a:ext cx="83058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FontTx/>
              <a:buNone/>
            </a:pPr>
            <a:r>
              <a:rPr lang="en-US" altLang="en-US" sz="1800" dirty="0"/>
              <a:t>I have no financial relationships with commercial interests to disclose</a:t>
            </a:r>
          </a:p>
          <a:p>
            <a:pPr algn="ctr" eaLnBrk="1" hangingPunct="1">
              <a:buFontTx/>
              <a:buNone/>
            </a:pPr>
            <a:endParaRPr lang="en-US" altLang="en-US" sz="1800" dirty="0"/>
          </a:p>
          <a:p>
            <a:pPr algn="ctr" eaLnBrk="1" hangingPunct="1">
              <a:buFontTx/>
              <a:buNone/>
            </a:pPr>
            <a:endParaRPr lang="en-US" altLang="en-US" sz="1800" dirty="0"/>
          </a:p>
          <a:p>
            <a:pPr algn="ctr" eaLnBrk="1" hangingPunct="1">
              <a:buFontTx/>
              <a:buNone/>
            </a:pPr>
            <a:r>
              <a:rPr lang="en-US" altLang="en-US" sz="1800" b="1" dirty="0" smtClean="0"/>
              <a:t>AND</a:t>
            </a:r>
          </a:p>
          <a:p>
            <a:pPr algn="ctr" eaLnBrk="1" hangingPunct="1">
              <a:buFontTx/>
              <a:buNone/>
            </a:pPr>
            <a:endParaRPr lang="en-US" altLang="en-US" sz="1800" b="1" dirty="0"/>
          </a:p>
          <a:p>
            <a:pPr algn="ctr" eaLnBrk="1" hangingPunct="1">
              <a:buFontTx/>
              <a:buNone/>
            </a:pPr>
            <a:r>
              <a:rPr lang="en-US" altLang="en-US" sz="1800" dirty="0"/>
              <a:t>My presentation </a:t>
            </a:r>
            <a:r>
              <a:rPr lang="en-US" altLang="en-US" sz="1800" dirty="0" smtClean="0"/>
              <a:t>does </a:t>
            </a:r>
            <a:r>
              <a:rPr lang="en-US" altLang="en-US" sz="1800" dirty="0"/>
              <a:t>not include discussion of off-label or investigational use. </a:t>
            </a:r>
          </a:p>
        </p:txBody>
      </p:sp>
      <p:sp>
        <p:nvSpPr>
          <p:cNvPr id="2052" name="Rectangle 13"/>
          <p:cNvSpPr>
            <a:spLocks noGrp="1" noChangeArrowheads="1"/>
          </p:cNvSpPr>
          <p:nvPr>
            <p:ph type="ctrTitle"/>
          </p:nvPr>
        </p:nvSpPr>
        <p:spPr>
          <a:xfrm>
            <a:off x="596245" y="900872"/>
            <a:ext cx="3581400" cy="990600"/>
          </a:xfrm>
          <a:noFill/>
        </p:spPr>
        <p:txBody>
          <a:bodyPr anchor="ctr"/>
          <a:lstStyle/>
          <a:p>
            <a:pPr algn="l"/>
            <a:r>
              <a:rPr lang="en-US" altLang="en-US" sz="1200" b="1" dirty="0">
                <a:solidFill>
                  <a:schemeClr val="tx1"/>
                </a:solidFill>
              </a:rPr>
              <a:t>Ruthanne Leishman RN, MPH</a:t>
            </a:r>
            <a:br>
              <a:rPr lang="en-US" altLang="en-US" sz="1200" b="1" dirty="0">
                <a:solidFill>
                  <a:schemeClr val="tx1"/>
                </a:solidFill>
              </a:rPr>
            </a:br>
            <a:r>
              <a:rPr lang="en-US" altLang="en-US" sz="1200" b="1" dirty="0">
                <a:solidFill>
                  <a:schemeClr val="tx1"/>
                </a:solidFill>
              </a:rPr>
              <a:t>OPTN KPDPP Program Manager</a:t>
            </a:r>
            <a:br>
              <a:rPr lang="en-US" altLang="en-US" sz="1200" b="1" dirty="0">
                <a:solidFill>
                  <a:schemeClr val="tx1"/>
                </a:solidFill>
              </a:rPr>
            </a:br>
            <a:r>
              <a:rPr lang="en-US" altLang="en-US" sz="1200" b="1" dirty="0">
                <a:solidFill>
                  <a:schemeClr val="tx1"/>
                </a:solidFill>
              </a:rPr>
              <a:t>UNOS, Richmond, VA, USA</a:t>
            </a:r>
            <a:endParaRPr lang="en-US" altLang="en-US" sz="1200" b="1" dirty="0">
              <a:solidFill>
                <a:srgbClr val="FF0000"/>
              </a:solidFill>
            </a:endParaRPr>
          </a:p>
        </p:txBody>
      </p:sp>
    </p:spTree>
    <p:extLst>
      <p:ext uri="{BB962C8B-B14F-4D97-AF65-F5344CB8AC3E}">
        <p14:creationId xmlns:p14="http://schemas.microsoft.com/office/powerpoint/2010/main" val="3568662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18578" y="198444"/>
            <a:ext cx="7772400" cy="1143000"/>
          </a:xfrm>
        </p:spPr>
        <p:txBody>
          <a:bodyPr/>
          <a:lstStyle/>
          <a:p>
            <a:pPr eaLnBrk="1" hangingPunct="1"/>
            <a:r>
              <a:rPr lang="en-US" altLang="en-US" dirty="0" smtClean="0">
                <a:latin typeface="Arial "/>
                <a:ea typeface="Myriad Pro" pitchFamily="34" charset="0"/>
                <a:cs typeface="Myriad Pro" pitchFamily="34" charset="0"/>
              </a:rPr>
              <a:t>Acknowledgments</a:t>
            </a:r>
          </a:p>
        </p:txBody>
      </p:sp>
      <p:sp>
        <p:nvSpPr>
          <p:cNvPr id="4099" name="Content Placeholder 2"/>
          <p:cNvSpPr>
            <a:spLocks noGrp="1"/>
          </p:cNvSpPr>
          <p:nvPr>
            <p:ph idx="1"/>
          </p:nvPr>
        </p:nvSpPr>
        <p:spPr>
          <a:xfrm>
            <a:off x="513567" y="1341444"/>
            <a:ext cx="10321447" cy="4618037"/>
          </a:xfrm>
        </p:spPr>
        <p:txBody>
          <a:bodyPr>
            <a:normAutofit/>
          </a:bodyPr>
          <a:lstStyle/>
          <a:p>
            <a:pPr eaLnBrk="1" hangingPunct="1">
              <a:buFont typeface="Wingdings" panose="05000000000000000000" pitchFamily="2" charset="2"/>
              <a:buNone/>
            </a:pPr>
            <a:r>
              <a:rPr lang="en-US" altLang="en-US" sz="2500" dirty="0">
                <a:latin typeface="Calibri" panose="020F0502020204030204" pitchFamily="34" charset="0"/>
                <a:ea typeface="Myriad Pro" pitchFamily="34" charset="0"/>
                <a:cs typeface="Myriad Pro" pitchFamily="34" charset="0"/>
              </a:rPr>
              <a:t>	</a:t>
            </a:r>
            <a:r>
              <a:rPr lang="en-US" altLang="en-US" dirty="0">
                <a:latin typeface="Arial "/>
                <a:ea typeface="Myriad Pro" pitchFamily="34" charset="0"/>
                <a:cs typeface="Myriad Pro" pitchFamily="34" charset="0"/>
              </a:rPr>
              <a:t>This analysis reflects work performed on behalf of and in conjunction with the </a:t>
            </a:r>
            <a:r>
              <a:rPr lang="en-US" altLang="en-US" b="1" dirty="0">
                <a:latin typeface="Arial "/>
                <a:ea typeface="Myriad Pro" pitchFamily="34" charset="0"/>
                <a:cs typeface="Myriad Pro" pitchFamily="34" charset="0"/>
              </a:rPr>
              <a:t>OPTN Kidney Transplantation Committee and the </a:t>
            </a:r>
            <a:r>
              <a:rPr lang="en-US" altLang="en-US" b="1" dirty="0" smtClean="0">
                <a:latin typeface="Arial "/>
                <a:ea typeface="Myriad Pro" pitchFamily="34" charset="0"/>
                <a:cs typeface="Myriad Pro" pitchFamily="34" charset="0"/>
              </a:rPr>
              <a:t>Kidney Paired Donation Work </a:t>
            </a:r>
            <a:r>
              <a:rPr lang="en-US" altLang="en-US" b="1" dirty="0">
                <a:latin typeface="Arial "/>
                <a:ea typeface="Myriad Pro" pitchFamily="34" charset="0"/>
                <a:cs typeface="Myriad Pro" pitchFamily="34" charset="0"/>
              </a:rPr>
              <a:t>Group</a:t>
            </a:r>
            <a:r>
              <a:rPr lang="en-US" altLang="en-US" dirty="0">
                <a:latin typeface="Arial "/>
                <a:ea typeface="Myriad Pro" pitchFamily="34" charset="0"/>
                <a:cs typeface="Myriad Pro" pitchFamily="34" charset="0"/>
              </a:rPr>
              <a:t>.</a:t>
            </a:r>
          </a:p>
          <a:p>
            <a:pPr eaLnBrk="1" hangingPunct="1">
              <a:buFont typeface="Webdings" panose="05030102010509060703" pitchFamily="18" charset="2"/>
              <a:buNone/>
            </a:pPr>
            <a:r>
              <a:rPr lang="en-US" altLang="en-US" dirty="0">
                <a:latin typeface="Arial "/>
                <a:ea typeface="Myriad Pro" pitchFamily="34" charset="0"/>
                <a:cs typeface="Myriad Pro" pitchFamily="34" charset="0"/>
              </a:rPr>
              <a:t>	This work was supported wholly or in part by Health Resources and Services Administration contract 234-2005-370011C. The content is the responsibility of the authors alone and does not necessarily reflect the views or policies of the Department of Health and Human Services, nor does mention of trade names, commercial products, or organizations imply endorsement by the U.S. Government. </a:t>
            </a:r>
          </a:p>
          <a:p>
            <a:pPr eaLnBrk="1" hangingPunct="1">
              <a:buFont typeface="Webdings" panose="05030102010509060703" pitchFamily="18" charset="2"/>
              <a:buNone/>
            </a:pPr>
            <a:endParaRPr lang="en-US" altLang="en-US" sz="2500" dirty="0">
              <a:latin typeface="Calibri" panose="020F0502020204030204" pitchFamily="34" charset="0"/>
              <a:ea typeface="Myriad Pro" pitchFamily="34" charset="0"/>
              <a:cs typeface="Myriad Pro" pitchFamily="34" charset="0"/>
            </a:endParaRPr>
          </a:p>
        </p:txBody>
      </p:sp>
    </p:spTree>
    <p:extLst>
      <p:ext uri="{BB962C8B-B14F-4D97-AF65-F5344CB8AC3E}">
        <p14:creationId xmlns:p14="http://schemas.microsoft.com/office/powerpoint/2010/main" val="1522925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4</a:t>
            </a:fld>
            <a:endParaRPr lang="en-US" dirty="0">
              <a:solidFill>
                <a:srgbClr val="000000">
                  <a:tint val="75000"/>
                </a:srgbClr>
              </a:solidFill>
            </a:endParaRPr>
          </a:p>
        </p:txBody>
      </p:sp>
      <p:graphicFrame>
        <p:nvGraphicFramePr>
          <p:cNvPr id="17" name="Content Placeholder 16"/>
          <p:cNvGraphicFramePr>
            <a:graphicFrameLocks noGrp="1"/>
          </p:cNvGraphicFramePr>
          <p:nvPr>
            <p:ph idx="1"/>
            <p:extLst>
              <p:ext uri="{D42A27DB-BD31-4B8C-83A1-F6EECF244321}">
                <p14:modId xmlns:p14="http://schemas.microsoft.com/office/powerpoint/2010/main" val="725477603"/>
              </p:ext>
            </p:extLst>
          </p:nvPr>
        </p:nvGraphicFramePr>
        <p:xfrm>
          <a:off x="504497" y="1422428"/>
          <a:ext cx="11292280" cy="4628902"/>
        </p:xfrm>
        <a:graphic>
          <a:graphicData uri="http://schemas.openxmlformats.org/drawingml/2006/chart">
            <c:chart xmlns:c="http://schemas.openxmlformats.org/drawingml/2006/chart" xmlns:r="http://schemas.openxmlformats.org/officeDocument/2006/relationships" r:id="rId3"/>
          </a:graphicData>
        </a:graphic>
      </p:graphicFrame>
      <p:sp>
        <p:nvSpPr>
          <p:cNvPr id="18" name="Rectangle 17"/>
          <p:cNvSpPr/>
          <p:nvPr/>
        </p:nvSpPr>
        <p:spPr>
          <a:xfrm>
            <a:off x="3976785" y="6264876"/>
            <a:ext cx="4543230" cy="523220"/>
          </a:xfrm>
          <a:prstGeom prst="rect">
            <a:avLst/>
          </a:prstGeom>
        </p:spPr>
        <p:txBody>
          <a:bodyPr wrap="none">
            <a:spAutoFit/>
          </a:bodyPr>
          <a:lstStyle/>
          <a:p>
            <a:pPr algn="ctr">
              <a:defRPr sz="1400" b="0" i="0" u="none" strike="noStrike" kern="1200" spc="0" baseline="0">
                <a:solidFill>
                  <a:srgbClr val="000000">
                    <a:lumMod val="65000"/>
                    <a:lumOff val="35000"/>
                  </a:srgbClr>
                </a:solidFill>
                <a:latin typeface="+mn-lt"/>
                <a:ea typeface="+mn-ea"/>
                <a:cs typeface="+mn-cs"/>
              </a:defRPr>
            </a:pPr>
            <a:r>
              <a:rPr lang="en-US" sz="2800" dirty="0">
                <a:latin typeface="Arial "/>
              </a:rPr>
              <a:t>Match Runs: Jan-Sep </a:t>
            </a:r>
            <a:r>
              <a:rPr lang="en-US" sz="2800" dirty="0" smtClean="0">
                <a:latin typeface="Arial "/>
              </a:rPr>
              <a:t>2014</a:t>
            </a:r>
            <a:endParaRPr lang="en-US" sz="2800" dirty="0">
              <a:latin typeface="Arial "/>
            </a:endParaRPr>
          </a:p>
        </p:txBody>
      </p:sp>
      <p:sp>
        <p:nvSpPr>
          <p:cNvPr id="2" name="TextBox 1"/>
          <p:cNvSpPr txBox="1"/>
          <p:nvPr/>
        </p:nvSpPr>
        <p:spPr>
          <a:xfrm>
            <a:off x="394138" y="110359"/>
            <a:ext cx="11619186" cy="1754326"/>
          </a:xfrm>
          <a:prstGeom prst="rect">
            <a:avLst/>
          </a:prstGeom>
          <a:noFill/>
        </p:spPr>
        <p:txBody>
          <a:bodyPr wrap="square" rtlCol="0">
            <a:spAutoFit/>
          </a:bodyPr>
          <a:lstStyle/>
          <a:p>
            <a:pPr>
              <a:defRPr sz="1400" b="0" i="0" u="none" strike="noStrike" kern="1200" spc="0" baseline="0">
                <a:solidFill>
                  <a:srgbClr val="000000">
                    <a:lumMod val="65000"/>
                    <a:lumOff val="35000"/>
                  </a:srgbClr>
                </a:solidFill>
                <a:latin typeface="+mn-lt"/>
                <a:ea typeface="+mn-ea"/>
                <a:cs typeface="+mn-cs"/>
              </a:defRPr>
            </a:pPr>
            <a:r>
              <a:rPr lang="en-US" sz="3600" dirty="0" smtClean="0">
                <a:latin typeface="Arial" panose="020B0604020202020204" pitchFamily="34" charset="0"/>
                <a:cs typeface="Arial" panose="020B0604020202020204" pitchFamily="34" charset="0"/>
              </a:rPr>
              <a:t>Remaining </a:t>
            </a:r>
            <a:r>
              <a:rPr lang="en-US" sz="3600" dirty="0">
                <a:latin typeface="Arial" panose="020B0604020202020204" pitchFamily="34" charset="0"/>
                <a:cs typeface="Arial" panose="020B0604020202020204" pitchFamily="34" charset="0"/>
              </a:rPr>
              <a:t>48% (</a:t>
            </a:r>
            <a:r>
              <a:rPr lang="en-US" sz="3600" dirty="0" smtClean="0">
                <a:latin typeface="Arial" panose="020B0604020202020204" pitchFamily="34" charset="0"/>
                <a:cs typeface="Arial" panose="020B0604020202020204" pitchFamily="34" charset="0"/>
              </a:rPr>
              <a:t>n=160) </a:t>
            </a:r>
          </a:p>
          <a:p>
            <a:pPr>
              <a:defRPr sz="1400" b="0" i="0" u="none" strike="noStrike" kern="1200" spc="0" baseline="0">
                <a:solidFill>
                  <a:srgbClr val="000000">
                    <a:lumMod val="65000"/>
                    <a:lumOff val="35000"/>
                  </a:srgbClr>
                </a:solidFill>
                <a:latin typeface="+mn-lt"/>
                <a:ea typeface="+mn-ea"/>
                <a:cs typeface="+mn-cs"/>
              </a:defRPr>
            </a:pPr>
            <a:r>
              <a:rPr lang="en-US" sz="3600" dirty="0" smtClean="0">
                <a:latin typeface="Arial" panose="020B0604020202020204" pitchFamily="34" charset="0"/>
                <a:cs typeface="Arial" panose="020B0604020202020204" pitchFamily="34" charset="0"/>
              </a:rPr>
              <a:t>Actual Match </a:t>
            </a:r>
            <a:r>
              <a:rPr lang="en-US" sz="3600" dirty="0">
                <a:latin typeface="Arial" panose="020B0604020202020204" pitchFamily="34" charset="0"/>
                <a:cs typeface="Arial" panose="020B0604020202020204" pitchFamily="34" charset="0"/>
              </a:rPr>
              <a:t>Offer </a:t>
            </a:r>
            <a:r>
              <a:rPr lang="en-US" sz="3600" dirty="0" smtClean="0">
                <a:latin typeface="Arial" panose="020B0604020202020204" pitchFamily="34" charset="0"/>
                <a:cs typeface="Arial" panose="020B0604020202020204" pitchFamily="34" charset="0"/>
              </a:rPr>
              <a:t>Refusals </a:t>
            </a:r>
            <a:endParaRPr lang="en-US" sz="3600" dirty="0">
              <a:latin typeface="Arial" panose="020B0604020202020204" pitchFamily="34" charset="0"/>
              <a:cs typeface="Arial" panose="020B0604020202020204" pitchFamily="34" charset="0"/>
            </a:endParaRPr>
          </a:p>
          <a:p>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7073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1523" y="184597"/>
            <a:ext cx="11654804" cy="850932"/>
          </a:xfrm>
        </p:spPr>
        <p:txBody>
          <a:bodyPr/>
          <a:lstStyle/>
          <a:p>
            <a:r>
              <a:rPr lang="en-US" sz="3400" dirty="0" smtClean="0"/>
              <a:t>Background: Crossmatch-related refusal reasons</a:t>
            </a:r>
            <a:endParaRPr lang="en-US" sz="3400" dirty="0"/>
          </a:p>
        </p:txBody>
      </p:sp>
      <p:sp>
        <p:nvSpPr>
          <p:cNvPr id="4" name="Slide Number Placeholder 3"/>
          <p:cNvSpPr>
            <a:spLocks noGrp="1"/>
          </p:cNvSpPr>
          <p:nvPr>
            <p:ph type="sldNum" sz="quarter" idx="4"/>
          </p:nvPr>
        </p:nvSpPr>
        <p:spPr>
          <a:xfrm>
            <a:off x="9729951" y="6492875"/>
            <a:ext cx="2066826" cy="365125"/>
          </a:xfrm>
        </p:spPr>
        <p:txBody>
          <a:bodyPr/>
          <a:lstStyle/>
          <a:p>
            <a:fld id="{AFEF8753-48E3-DC43-B5AB-733E5321FD2E}" type="slidenum">
              <a:rPr lang="en-US" smtClean="0">
                <a:solidFill>
                  <a:srgbClr val="000000">
                    <a:tint val="75000"/>
                  </a:srgbClr>
                </a:solidFill>
              </a:rPr>
              <a:pPr/>
              <a:t>5</a:t>
            </a:fld>
            <a:endParaRPr lang="en-US" dirty="0">
              <a:solidFill>
                <a:srgbClr val="000000">
                  <a:tint val="75000"/>
                </a:srgbClr>
              </a:solidFill>
            </a:endParaRPr>
          </a:p>
        </p:txBody>
      </p:sp>
      <p:sp>
        <p:nvSpPr>
          <p:cNvPr id="7" name="Rectangle 6"/>
          <p:cNvSpPr/>
          <p:nvPr/>
        </p:nvSpPr>
        <p:spPr>
          <a:xfrm>
            <a:off x="3161831" y="1007242"/>
            <a:ext cx="5694188" cy="523220"/>
          </a:xfrm>
          <a:prstGeom prst="rect">
            <a:avLst/>
          </a:prstGeom>
        </p:spPr>
        <p:txBody>
          <a:bodyPr wrap="none">
            <a:spAutoFit/>
          </a:bodyPr>
          <a:lstStyle/>
          <a:p>
            <a:pPr algn="ctr">
              <a:defRPr sz="1400" b="0" i="0" u="none" strike="noStrike" kern="1200" spc="0" baseline="0">
                <a:solidFill>
                  <a:srgbClr val="000000">
                    <a:lumMod val="65000"/>
                    <a:lumOff val="35000"/>
                  </a:srgbClr>
                </a:solidFill>
                <a:latin typeface="+mn-lt"/>
                <a:ea typeface="+mn-ea"/>
                <a:cs typeface="+mn-cs"/>
              </a:defRPr>
            </a:pPr>
            <a:r>
              <a:rPr lang="en-US" sz="2800" dirty="0">
                <a:latin typeface="Arial "/>
              </a:rPr>
              <a:t>Match Runs: Jan-Sep 2014 (</a:t>
            </a:r>
            <a:r>
              <a:rPr lang="en-US" sz="2800" dirty="0" smtClean="0">
                <a:latin typeface="Arial "/>
              </a:rPr>
              <a:t>n=52)</a:t>
            </a:r>
            <a:endParaRPr lang="en-US" sz="2800" dirty="0">
              <a:latin typeface="Arial "/>
            </a:endParaRPr>
          </a:p>
        </p:txBody>
      </p:sp>
      <p:graphicFrame>
        <p:nvGraphicFramePr>
          <p:cNvPr id="9" name="Chart 8"/>
          <p:cNvGraphicFramePr>
            <a:graphicFrameLocks/>
          </p:cNvGraphicFramePr>
          <p:nvPr>
            <p:extLst/>
          </p:nvPr>
        </p:nvGraphicFramePr>
        <p:xfrm>
          <a:off x="-816002" y="1309744"/>
          <a:ext cx="9672021" cy="5211279"/>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6687671" y="1858174"/>
            <a:ext cx="5352513" cy="4262705"/>
          </a:xfrm>
          <a:prstGeom prst="rect">
            <a:avLst/>
          </a:prstGeom>
          <a:noFill/>
        </p:spPr>
        <p:txBody>
          <a:bodyPr wrap="square" rtlCol="0">
            <a:spAutoFit/>
          </a:bodyPr>
          <a:lstStyle/>
          <a:p>
            <a:pPr>
              <a:spcBef>
                <a:spcPts val="600"/>
              </a:spcBef>
            </a:pPr>
            <a:r>
              <a:rPr lang="en-US" sz="2800" b="1" dirty="0" smtClean="0">
                <a:solidFill>
                  <a:schemeClr val="tx2">
                    <a:lumMod val="60000"/>
                    <a:lumOff val="40000"/>
                  </a:schemeClr>
                </a:solidFill>
              </a:rPr>
              <a:t>Virtual +</a:t>
            </a:r>
            <a:r>
              <a:rPr lang="en-US" sz="2800" b="1" dirty="0" err="1" smtClean="0">
                <a:solidFill>
                  <a:schemeClr val="tx2">
                    <a:lumMod val="60000"/>
                    <a:lumOff val="40000"/>
                  </a:schemeClr>
                </a:solidFill>
              </a:rPr>
              <a:t>crossmatch</a:t>
            </a:r>
            <a:r>
              <a:rPr lang="en-US" sz="2800" b="1" dirty="0" smtClean="0">
                <a:solidFill>
                  <a:schemeClr val="tx2">
                    <a:lumMod val="60000"/>
                    <a:lumOff val="40000"/>
                  </a:schemeClr>
                </a:solidFill>
              </a:rPr>
              <a:t> can be due to:</a:t>
            </a:r>
          </a:p>
          <a:p>
            <a:pPr marL="285750" indent="-285750">
              <a:spcBef>
                <a:spcPts val="600"/>
              </a:spcBef>
              <a:buFont typeface="Arial" panose="020B0604020202020204" pitchFamily="34" charset="0"/>
              <a:buChar char="•"/>
            </a:pPr>
            <a:r>
              <a:rPr lang="en-US" sz="2800" dirty="0"/>
              <a:t>Non-required donor antigens not entered (HLA-DQA1, </a:t>
            </a:r>
            <a:r>
              <a:rPr lang="en-US" sz="2800" dirty="0" smtClean="0"/>
              <a:t>HLA-DQB1, </a:t>
            </a:r>
            <a:r>
              <a:rPr lang="en-US" sz="2800" dirty="0"/>
              <a:t>and </a:t>
            </a:r>
            <a:r>
              <a:rPr lang="en-US" sz="2800" dirty="0" smtClean="0"/>
              <a:t>HLA-DPB1)</a:t>
            </a:r>
            <a:endParaRPr lang="en-US" sz="2800" dirty="0"/>
          </a:p>
          <a:p>
            <a:pPr marL="285750" indent="-285750">
              <a:spcBef>
                <a:spcPts val="600"/>
              </a:spcBef>
              <a:buFont typeface="Arial" panose="020B0604020202020204" pitchFamily="34" charset="0"/>
              <a:buChar char="•"/>
            </a:pPr>
            <a:r>
              <a:rPr lang="en-US" sz="2800" dirty="0" smtClean="0"/>
              <a:t>Non-required </a:t>
            </a:r>
            <a:r>
              <a:rPr lang="en-US" sz="2800" dirty="0"/>
              <a:t>donor antigens not screened</a:t>
            </a:r>
          </a:p>
          <a:p>
            <a:pPr marL="285750" indent="-285750">
              <a:spcBef>
                <a:spcPts val="600"/>
              </a:spcBef>
              <a:buFont typeface="Arial" panose="020B0604020202020204" pitchFamily="34" charset="0"/>
              <a:buChar char="•"/>
            </a:pPr>
            <a:r>
              <a:rPr lang="en-US" sz="2800" dirty="0" smtClean="0"/>
              <a:t>Candidate unacceptable antigens not entered or updated</a:t>
            </a:r>
          </a:p>
          <a:p>
            <a:endParaRPr lang="en-US" sz="2800" dirty="0"/>
          </a:p>
        </p:txBody>
      </p:sp>
    </p:spTree>
    <p:extLst>
      <p:ext uri="{BB962C8B-B14F-4D97-AF65-F5344CB8AC3E}">
        <p14:creationId xmlns:p14="http://schemas.microsoft.com/office/powerpoint/2010/main" val="3609481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Implement KPD histocompatibility requirements</a:t>
            </a:r>
          </a:p>
          <a:p>
            <a:r>
              <a:rPr lang="en-US" dirty="0" smtClean="0"/>
              <a:t>Goals</a:t>
            </a:r>
          </a:p>
          <a:p>
            <a:pPr lvl="1"/>
            <a:r>
              <a:rPr lang="en-US" dirty="0"/>
              <a:t>R</a:t>
            </a:r>
            <a:r>
              <a:rPr lang="en-US" dirty="0" smtClean="0"/>
              <a:t>educe the number of match offer refusals related to positive crossmatch</a:t>
            </a:r>
          </a:p>
          <a:p>
            <a:pPr lvl="1"/>
            <a:r>
              <a:rPr lang="en-US" dirty="0" smtClean="0"/>
              <a:t>Increase match offer success rate (define as # of offers that results in transplantation)</a:t>
            </a:r>
            <a:endParaRPr lang="en-US" dirty="0"/>
          </a:p>
        </p:txBody>
      </p:sp>
      <p:sp>
        <p:nvSpPr>
          <p:cNvPr id="3" name="Title 2"/>
          <p:cNvSpPr>
            <a:spLocks noGrp="1"/>
          </p:cNvSpPr>
          <p:nvPr>
            <p:ph type="title"/>
          </p:nvPr>
        </p:nvSpPr>
        <p:spPr/>
        <p:txBody>
          <a:bodyPr/>
          <a:lstStyle/>
          <a:p>
            <a:r>
              <a:rPr lang="en-US" dirty="0" smtClean="0"/>
              <a:t>Solution	</a:t>
            </a:r>
            <a:endParaRPr lang="en-US" dirty="0"/>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6</a:t>
            </a:fld>
            <a:endParaRPr lang="en-US" dirty="0">
              <a:solidFill>
                <a:srgbClr val="000000">
                  <a:tint val="75000"/>
                </a:srgbClr>
              </a:solidFill>
            </a:endParaRPr>
          </a:p>
        </p:txBody>
      </p:sp>
    </p:spTree>
    <p:extLst>
      <p:ext uri="{BB962C8B-B14F-4D97-AF65-F5344CB8AC3E}">
        <p14:creationId xmlns:p14="http://schemas.microsoft.com/office/powerpoint/2010/main" val="545061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0511" y="1602557"/>
            <a:ext cx="11359299" cy="4407778"/>
          </a:xfrm>
        </p:spPr>
        <p:txBody>
          <a:bodyPr>
            <a:normAutofit fontScale="77500" lnSpcReduction="20000"/>
          </a:bodyPr>
          <a:lstStyle/>
          <a:p>
            <a:pPr lvl="0"/>
            <a:r>
              <a:rPr lang="en-US" sz="3200" dirty="0" smtClean="0"/>
              <a:t>I</a:t>
            </a:r>
            <a:r>
              <a:rPr lang="en-US" sz="3000" dirty="0" smtClean="0"/>
              <a:t>mplemented January 21, 2016</a:t>
            </a:r>
          </a:p>
          <a:p>
            <a:r>
              <a:rPr lang="en-US" sz="3000" dirty="0" smtClean="0"/>
              <a:t>Donor </a:t>
            </a:r>
            <a:r>
              <a:rPr lang="en-US" sz="3000" dirty="0"/>
              <a:t>HLA-DQA1, </a:t>
            </a:r>
            <a:r>
              <a:rPr lang="en-US" sz="3000" dirty="0" smtClean="0"/>
              <a:t>HLA-DQB1, and HLA-DPB1 required </a:t>
            </a:r>
          </a:p>
          <a:p>
            <a:r>
              <a:rPr lang="en-US" sz="3000" dirty="0" smtClean="0"/>
              <a:t>All donor HLA screened against candidate unacceptable antigens</a:t>
            </a:r>
            <a:endParaRPr lang="en-US" sz="3000" dirty="0"/>
          </a:p>
          <a:p>
            <a:r>
              <a:rPr lang="en-US" sz="3000" dirty="0" smtClean="0"/>
              <a:t>Specific candidate screening requirements</a:t>
            </a:r>
          </a:p>
          <a:p>
            <a:pPr lvl="1"/>
            <a:r>
              <a:rPr lang="en-US" sz="2400" dirty="0" smtClean="0">
                <a:latin typeface="Arial "/>
              </a:rPr>
              <a:t>Serological </a:t>
            </a:r>
            <a:r>
              <a:rPr lang="en-US" sz="2400" dirty="0">
                <a:latin typeface="Arial "/>
              </a:rPr>
              <a:t>split level molecular typing</a:t>
            </a:r>
          </a:p>
          <a:p>
            <a:pPr lvl="1"/>
            <a:r>
              <a:rPr lang="en-US" sz="2400" dirty="0" smtClean="0"/>
              <a:t>Solid-phase </a:t>
            </a:r>
            <a:r>
              <a:rPr lang="en-US" sz="2400" dirty="0"/>
              <a:t>single phenotype or solid-phase single-antigen </a:t>
            </a:r>
            <a:r>
              <a:rPr lang="en-US" sz="2400" dirty="0" smtClean="0"/>
              <a:t>test</a:t>
            </a:r>
            <a:r>
              <a:rPr lang="en-US" sz="2400" dirty="0"/>
              <a:t> </a:t>
            </a:r>
            <a:r>
              <a:rPr lang="en-US" sz="2400" dirty="0" smtClean="0"/>
              <a:t>to identify unacceptables antigens</a:t>
            </a:r>
          </a:p>
          <a:p>
            <a:pPr lvl="1"/>
            <a:r>
              <a:rPr lang="en-US" sz="2400" dirty="0" smtClean="0"/>
              <a:t>Candidate unacceptables reviewed by 2 individuals, prior to first match run</a:t>
            </a:r>
          </a:p>
          <a:p>
            <a:pPr lvl="1"/>
            <a:r>
              <a:rPr lang="en-US" sz="2400" dirty="0" smtClean="0"/>
              <a:t>Retesting candidate:</a:t>
            </a:r>
          </a:p>
          <a:p>
            <a:pPr lvl="2"/>
            <a:r>
              <a:rPr lang="en-US" sz="2400" dirty="0" smtClean="0"/>
              <a:t>Every 110 </a:t>
            </a:r>
            <a:r>
              <a:rPr lang="en-US" sz="2400" dirty="0"/>
              <a:t>days </a:t>
            </a:r>
            <a:r>
              <a:rPr lang="en-US" sz="2400" dirty="0" smtClean="0"/>
              <a:t>When </a:t>
            </a:r>
            <a:r>
              <a:rPr lang="en-US" sz="2400" dirty="0"/>
              <a:t>any potentially sensitizing event occurs </a:t>
            </a:r>
          </a:p>
          <a:p>
            <a:pPr lvl="2"/>
            <a:r>
              <a:rPr lang="en-US" sz="2400" dirty="0"/>
              <a:t>When </a:t>
            </a:r>
            <a:r>
              <a:rPr lang="en-US" sz="2400" dirty="0" smtClean="0"/>
              <a:t>reactivating a candidate, if inactive more </a:t>
            </a:r>
            <a:r>
              <a:rPr lang="en-US" sz="2400" dirty="0"/>
              <a:t>than 90 </a:t>
            </a:r>
            <a:r>
              <a:rPr lang="en-US" sz="2400" dirty="0" smtClean="0"/>
              <a:t>days</a:t>
            </a:r>
          </a:p>
          <a:p>
            <a:pPr lvl="2"/>
            <a:r>
              <a:rPr lang="en-US" sz="2400" dirty="0" smtClean="0"/>
              <a:t>When a match is refused due to unacceptable physical crossmatch</a:t>
            </a:r>
          </a:p>
          <a:p>
            <a:pPr lvl="2"/>
            <a:endParaRPr lang="en-US" sz="2400" dirty="0"/>
          </a:p>
          <a:p>
            <a:pPr lvl="1"/>
            <a:endParaRPr lang="en-US" sz="2200" dirty="0" smtClean="0"/>
          </a:p>
        </p:txBody>
      </p:sp>
      <p:sp>
        <p:nvSpPr>
          <p:cNvPr id="3" name="Title 2"/>
          <p:cNvSpPr>
            <a:spLocks noGrp="1"/>
          </p:cNvSpPr>
          <p:nvPr>
            <p:ph type="title"/>
          </p:nvPr>
        </p:nvSpPr>
        <p:spPr>
          <a:xfrm>
            <a:off x="236977" y="441433"/>
            <a:ext cx="12040187" cy="1015008"/>
          </a:xfrm>
        </p:spPr>
        <p:txBody>
          <a:bodyPr/>
          <a:lstStyle/>
          <a:p>
            <a:r>
              <a:rPr lang="en-US" sz="4000" b="1" dirty="0" smtClean="0"/>
              <a:t/>
            </a:r>
            <a:br>
              <a:rPr lang="en-US" sz="4000" b="1" dirty="0" smtClean="0"/>
            </a:br>
            <a:r>
              <a:rPr lang="en-US" sz="4000" dirty="0" smtClean="0"/>
              <a:t>KPD </a:t>
            </a:r>
            <a:r>
              <a:rPr lang="en-US" sz="4000" dirty="0"/>
              <a:t>Histocompatibility requirements policy </a:t>
            </a:r>
            <a:r>
              <a:rPr lang="en-US" sz="4000" b="1" dirty="0" smtClean="0"/>
              <a:t/>
            </a:r>
            <a:br>
              <a:rPr lang="en-US" sz="4000" b="1" dirty="0" smtClean="0"/>
            </a:br>
            <a:endParaRPr lang="en-US" sz="4000" b="1" dirty="0"/>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7</a:t>
            </a:fld>
            <a:endParaRPr lang="en-US" dirty="0">
              <a:solidFill>
                <a:srgbClr val="000000">
                  <a:tint val="75000"/>
                </a:srgbClr>
              </a:solidFill>
            </a:endParaRPr>
          </a:p>
        </p:txBody>
      </p:sp>
    </p:spTree>
    <p:extLst>
      <p:ext uri="{BB962C8B-B14F-4D97-AF65-F5344CB8AC3E}">
        <p14:creationId xmlns:p14="http://schemas.microsoft.com/office/powerpoint/2010/main" val="2721743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a:t>XM refusal rates were compared for pre (6/2/14–1/21/16) vs post (</a:t>
            </a:r>
            <a:r>
              <a:rPr lang="en-US" sz="3200" dirty="0" smtClean="0"/>
              <a:t>1/22/16–2/2/2017) </a:t>
            </a:r>
            <a:r>
              <a:rPr lang="en-US" sz="3200" dirty="0"/>
              <a:t>policy periods. </a:t>
            </a:r>
            <a:endParaRPr lang="en-US" sz="3200" dirty="0" smtClean="0"/>
          </a:p>
          <a:p>
            <a:r>
              <a:rPr lang="en-US" sz="3200" dirty="0" smtClean="0"/>
              <a:t>A logistic </a:t>
            </a:r>
            <a:r>
              <a:rPr lang="en-US" sz="3200" dirty="0"/>
              <a:t>regression model analyzed match outcomes of transplanted or not </a:t>
            </a:r>
            <a:r>
              <a:rPr lang="en-US" sz="3200" dirty="0" smtClean="0"/>
              <a:t>transplanted, controlled </a:t>
            </a:r>
            <a:r>
              <a:rPr lang="en-US" sz="3200" dirty="0"/>
              <a:t>for the time </a:t>
            </a:r>
            <a:r>
              <a:rPr lang="en-US" sz="3200" dirty="0" smtClean="0"/>
              <a:t>periods, candidate </a:t>
            </a:r>
            <a:r>
              <a:rPr lang="en-US" sz="3200" dirty="0"/>
              <a:t>CPRA, candidate age, donor age, donor BMI, and donor ABO.</a:t>
            </a:r>
          </a:p>
        </p:txBody>
      </p:sp>
      <p:sp>
        <p:nvSpPr>
          <p:cNvPr id="3" name="Title 2"/>
          <p:cNvSpPr>
            <a:spLocks noGrp="1"/>
          </p:cNvSpPr>
          <p:nvPr>
            <p:ph type="title"/>
          </p:nvPr>
        </p:nvSpPr>
        <p:spPr/>
        <p:txBody>
          <a:bodyPr/>
          <a:lstStyle/>
          <a:p>
            <a:r>
              <a:rPr lang="en-US" dirty="0" smtClean="0"/>
              <a:t>Methods</a:t>
            </a:r>
            <a:endParaRPr lang="en-US" dirty="0"/>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8</a:t>
            </a:fld>
            <a:endParaRPr lang="en-US" dirty="0">
              <a:solidFill>
                <a:srgbClr val="000000">
                  <a:tint val="75000"/>
                </a:srgbClr>
              </a:solidFill>
            </a:endParaRPr>
          </a:p>
        </p:txBody>
      </p:sp>
    </p:spTree>
    <p:extLst>
      <p:ext uri="{BB962C8B-B14F-4D97-AF65-F5344CB8AC3E}">
        <p14:creationId xmlns:p14="http://schemas.microsoft.com/office/powerpoint/2010/main" val="89039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p:cNvGraphicFramePr>
            <a:graphicFrameLocks noGrp="1"/>
          </p:cNvGraphicFramePr>
          <p:nvPr>
            <p:ph idx="1"/>
            <p:extLst>
              <p:ext uri="{D42A27DB-BD31-4B8C-83A1-F6EECF244321}">
                <p14:modId xmlns:p14="http://schemas.microsoft.com/office/powerpoint/2010/main" val="4044666805"/>
              </p:ext>
            </p:extLst>
          </p:nvPr>
        </p:nvGraphicFramePr>
        <p:xfrm>
          <a:off x="385763" y="1349375"/>
          <a:ext cx="11398250" cy="4819605"/>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lstStyle/>
          <a:p>
            <a:r>
              <a:rPr lang="en-US" dirty="0" smtClean="0"/>
              <a:t>Results – Decrease in XM related refusals</a:t>
            </a:r>
            <a:endParaRPr lang="en-US" dirty="0"/>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9</a:t>
            </a:fld>
            <a:endParaRPr lang="en-US" dirty="0">
              <a:solidFill>
                <a:srgbClr val="000000">
                  <a:tint val="75000"/>
                </a:srgbClr>
              </a:solidFill>
            </a:endParaRPr>
          </a:p>
        </p:txBody>
      </p:sp>
    </p:spTree>
    <p:extLst>
      <p:ext uri="{BB962C8B-B14F-4D97-AF65-F5344CB8AC3E}">
        <p14:creationId xmlns:p14="http://schemas.microsoft.com/office/powerpoint/2010/main" val="30821757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po">
  <a:themeElements>
    <a:clrScheme name="Custom 4">
      <a:dk1>
        <a:srgbClr val="000000"/>
      </a:dk1>
      <a:lt1>
        <a:sysClr val="window" lastClr="FFFFFF"/>
      </a:lt1>
      <a:dk2>
        <a:srgbClr val="0A468C"/>
      </a:dk2>
      <a:lt2>
        <a:srgbClr val="0FA0E4"/>
      </a:lt2>
      <a:accent1>
        <a:srgbClr val="FBC01E"/>
      </a:accent1>
      <a:accent2>
        <a:srgbClr val="78B43C"/>
      </a:accent2>
      <a:accent3>
        <a:srgbClr val="FA8716"/>
      </a:accent3>
      <a:accent4>
        <a:srgbClr val="BE0204"/>
      </a:accent4>
      <a:accent5>
        <a:srgbClr val="800040"/>
      </a:accent5>
      <a:accent6>
        <a:srgbClr val="7E13E3"/>
      </a:accent6>
      <a:hlink>
        <a:srgbClr val="0FA0E4"/>
      </a:hlink>
      <a:folHlink>
        <a:srgbClr val="D0B9F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po">
      <a:fillStyleLst>
        <a:solidFill>
          <a:schemeClr val="phClr"/>
        </a:solidFill>
        <a:gradFill rotWithShape="1">
          <a:gsLst>
            <a:gs pos="0">
              <a:schemeClr val="phClr">
                <a:tint val="100000"/>
                <a:satMod val="130000"/>
              </a:schemeClr>
            </a:gs>
            <a:gs pos="100000">
              <a:schemeClr val="phClr">
                <a:tint val="50000"/>
                <a:satMod val="150000"/>
              </a:schemeClr>
            </a:gs>
          </a:gsLst>
          <a:lin ang="16200000" scaled="1"/>
        </a:gradFill>
        <a:gradFill rotWithShape="1">
          <a:gsLst>
            <a:gs pos="0">
              <a:schemeClr val="phClr">
                <a:shade val="93000"/>
                <a:satMod val="130000"/>
              </a:schemeClr>
            </a:gs>
            <a:gs pos="60000">
              <a:schemeClr val="phClr">
                <a:tint val="80000"/>
                <a:shade val="93000"/>
                <a:satMod val="130000"/>
              </a:schemeClr>
            </a:gs>
            <a:gs pos="100000">
              <a:schemeClr val="phClr">
                <a:tint val="50000"/>
                <a:shade val="94000"/>
                <a:alpha val="100000"/>
                <a:satMod val="135000"/>
              </a:schemeClr>
            </a:gs>
          </a:gsLst>
          <a:lin ang="16200000" scaled="0"/>
        </a:gra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34925" cap="flat" cmpd="sng" algn="ctr">
          <a:gradFill>
            <a:gsLst>
              <a:gs pos="0">
                <a:schemeClr val="accent1">
                  <a:lumMod val="40000"/>
                  <a:lumOff val="60000"/>
                </a:schemeClr>
              </a:gs>
              <a:gs pos="50000">
                <a:schemeClr val="accent1"/>
              </a:gs>
              <a:gs pos="100000">
                <a:schemeClr val="accent1">
                  <a:lumMod val="50000"/>
                </a:schemeClr>
              </a:gs>
            </a:gsLst>
            <a:lin ang="18600000" scaled="0"/>
          </a:gradFill>
          <a:prstDash val="solid"/>
        </a:ln>
      </a:lnStyleLst>
      <a:effectStyleLst>
        <a:effectStyle>
          <a:effectLst/>
        </a:effectStyle>
        <a:effectStyle>
          <a:effectLst>
            <a:innerShdw blurRad="50800" dist="25400" dir="13500000">
              <a:srgbClr val="C0C0C0">
                <a:alpha val="75000"/>
              </a:srgbClr>
            </a:innerShdw>
            <a:outerShdw blurRad="63500" dist="38100" dir="5400000" sx="105000" sy="105000" algn="br" rotWithShape="0">
              <a:srgbClr val="000000">
                <a:alpha val="30000"/>
              </a:srgbClr>
            </a:outerShdw>
          </a:effectLst>
        </a:effectStyle>
        <a:effectStyle>
          <a:effectLst>
            <a:innerShdw blurRad="50800" dist="25400" dir="16200000">
              <a:srgbClr val="C0C0C0">
                <a:alpha val="75000"/>
              </a:srgbClr>
            </a:innerShdw>
            <a:reflection blurRad="63500" stA="40000" endPos="50000" dist="127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a:blip xmlns:r="http://schemas.openxmlformats.org/officeDocument/2006/relationships" r:embed="rId1"/>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5260</TotalTime>
  <Words>1315</Words>
  <Application>Microsoft Office PowerPoint</Application>
  <PresentationFormat>Widescreen</PresentationFormat>
  <Paragraphs>105</Paragraphs>
  <Slides>12</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Arial </vt:lpstr>
      <vt:lpstr>Calibri</vt:lpstr>
      <vt:lpstr>Myriad Pro</vt:lpstr>
      <vt:lpstr>Webdings</vt:lpstr>
      <vt:lpstr>Wingdings</vt:lpstr>
      <vt:lpstr>Expo</vt:lpstr>
      <vt:lpstr>Effects of New KPD Histocompatibility Policy on Refusal Rate and Transplants</vt:lpstr>
      <vt:lpstr>Ruthanne Leishman RN, MPH OPTN KPDPP Program Manager UNOS, Richmond, VA, USA</vt:lpstr>
      <vt:lpstr>Acknowledgments</vt:lpstr>
      <vt:lpstr>PowerPoint Presentation</vt:lpstr>
      <vt:lpstr>Background: Crossmatch-related refusal reasons</vt:lpstr>
      <vt:lpstr>Solution </vt:lpstr>
      <vt:lpstr> KPD Histocompatibility requirements policy  </vt:lpstr>
      <vt:lpstr>Methods</vt:lpstr>
      <vt:lpstr>Results – Decrease in XM related refusals</vt:lpstr>
      <vt:lpstr>Results – Match Success Rate</vt:lpstr>
      <vt:lpstr>Discussion</vt:lpstr>
      <vt:lpstr>Thank you!</vt:lpstr>
    </vt:vector>
  </TitlesOfParts>
  <Company>UNOS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Reasons for Match Offer Refusals and Efforts to Reduce them in the OPTN/UNOS Kidney Paired Donation Pilot Program (KPDPP)</dc:title>
  <dc:creator>Ruthanne Leishman</dc:creator>
  <cp:lastModifiedBy>Tuomas Sandholm</cp:lastModifiedBy>
  <cp:revision>109</cp:revision>
  <dcterms:created xsi:type="dcterms:W3CDTF">2015-04-10T20:59:03Z</dcterms:created>
  <dcterms:modified xsi:type="dcterms:W3CDTF">2017-07-06T02:57:11Z</dcterms:modified>
</cp:coreProperties>
</file>