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340" r:id="rId2"/>
    <p:sldId id="2449" r:id="rId3"/>
    <p:sldId id="2396" r:id="rId4"/>
    <p:sldId id="2406" r:id="rId5"/>
    <p:sldId id="2448" r:id="rId6"/>
    <p:sldId id="338" r:id="rId7"/>
    <p:sldId id="2443" r:id="rId8"/>
    <p:sldId id="2450" r:id="rId9"/>
    <p:sldId id="2408" r:id="rId10"/>
    <p:sldId id="2407" r:id="rId11"/>
    <p:sldId id="2409" r:id="rId12"/>
    <p:sldId id="2410" r:id="rId13"/>
    <p:sldId id="2444" r:id="rId14"/>
    <p:sldId id="2442" r:id="rId15"/>
    <p:sldId id="2441" r:id="rId16"/>
    <p:sldId id="2446" r:id="rId17"/>
    <p:sldId id="2445" r:id="rId18"/>
    <p:sldId id="2447" r:id="rId19"/>
    <p:sldId id="2436" r:id="rId20"/>
    <p:sldId id="2432" r:id="rId2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 Virtue" initials="PV" lastIdx="1" clrIdx="0">
    <p:extLst>
      <p:ext uri="{19B8F6BF-5375-455C-9EA6-DF929625EA0E}">
        <p15:presenceInfo xmlns:p15="http://schemas.microsoft.com/office/powerpoint/2012/main" userId="aff125923c56321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7BD7"/>
    <a:srgbClr val="FF66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67" autoAdjust="0"/>
    <p:restoredTop sz="79713" autoAdjust="0"/>
  </p:normalViewPr>
  <p:slideViewPr>
    <p:cSldViewPr snapToGrid="0">
      <p:cViewPr varScale="1">
        <p:scale>
          <a:sx n="74" d="100"/>
          <a:sy n="74" d="100"/>
        </p:scale>
        <p:origin x="366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BBF5E2F-2EA4-4BED-BDB7-3263066D10D9}" type="datetimeFigureOut">
              <a:rPr lang="en-US" smtClean="0"/>
              <a:t>11/15/2023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61C2587-C0BF-41B9-B0FA-D76263C040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341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BC037-32FA-4360-ABE3-07627B2BC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05A9D-A4AF-4C69-803F-B3FD8FE7AA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36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4AEEE-3587-4C7D-BAA3-0C3E401F3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654F2-609F-41BE-BF94-9566C0BCC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EAD64-81FE-45C7-87BE-C99041D876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9082A-2241-44ED-B9AD-9750B21A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10290-45AC-4A7C-9A77-667E4B9CF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74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5DDBF4-DC75-4000-B4CD-4560FF8BC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8E350-8C93-428E-9B85-FE7F21988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2166D-1728-4813-9139-87CA01351A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9C6B2-CD29-4F7A-8C8F-E7523A74F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A101A-1A5F-4B8A-B35C-38FD5CC0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80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15EC7-C509-45E9-A595-C7C08F504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099" y="367131"/>
            <a:ext cx="10515600" cy="6278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61D1F-B34A-4BF8-908F-7A2369939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0515600" cy="2039539"/>
          </a:xfrm>
          <a:prstGeom prst="rect">
            <a:avLst/>
          </a:prstGeo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230188" indent="-230188">
              <a:buFont typeface="Wingdings" panose="05000000000000000000" pitchFamily="2" charset="2"/>
              <a:buChar char="§"/>
              <a:defRPr/>
            </a:lvl2pPr>
            <a:lvl3pPr marL="460375" indent="-230188">
              <a:buFont typeface="Wingdings" panose="05000000000000000000" pitchFamily="2" charset="2"/>
              <a:buChar char="§"/>
              <a:defRPr/>
            </a:lvl3pPr>
            <a:lvl4pPr marL="684213" indent="-223838">
              <a:buFont typeface="Wingdings" panose="05000000000000000000" pitchFamily="2" charset="2"/>
              <a:buChar char="§"/>
              <a:defRPr/>
            </a:lvl4pPr>
            <a:lvl5pPr marL="914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6F6A89D-691A-4F7C-98F1-F0C593DCA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96837" y="636238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E5DC575-B3DA-4894-AC1D-D96F1860F1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5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8BDF3-C675-4FE4-A910-AC4D9638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1E326A-32E2-4FAA-B286-2C7318FA9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1D807-F2AA-4847-A712-DB46B5082E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B119-C720-495E-B60C-22CBB6586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2A286-1540-4D00-A534-703021A3B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83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5E853-5CAF-42AD-AB47-7F5A49B7B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D8E34-F3E7-4F97-A3DF-30EEE989C0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8AB9D5-42F1-4DA5-90B3-823D47216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76C05-7108-4656-9F43-674919BE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7A914-9DAA-4AE9-A76A-42447258A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0452A-1F51-42B5-8497-BB68481E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01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8A46B-388C-4D77-BE61-52E7B1C91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ECDA0-3BD6-450B-8B96-C3684DC87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6CCF2-765D-4D39-83E7-42743CE9E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ECD599-93B8-46A3-9EF0-230980A89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D0E1B5-5F66-4EE8-9EE1-86A03BA8A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4E6235-3EAC-4DFF-9A14-1ADA715CC2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32BF57-DA9A-4492-A076-AB71F5BE9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B5FCD9-5D4E-4E57-9402-7599F9885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63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00DDE-4BCF-4525-91BE-72A54FC8C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F6FE61-20C8-49B5-BF10-C0DCB24C67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D4D872-320C-4D19-B900-0E59609A4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B071D-2650-40F5-8B1E-46DF9DB8D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17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747EB5-7CA0-4A83-9D1B-19C14360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2C3624-E3A1-4C8A-95B8-43FE56CEE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5764B-81AF-4873-8E85-B90AF3207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124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F3DD2-9E90-4EBF-9B07-2194BDC33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8BFE9-2F23-4BCD-B60A-0983EBBCE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5FE31-2336-4B0E-BC8F-3572FA6EC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DFD6EC-511A-455D-8BD9-982DE4390A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7B1AA-215E-4D2A-873E-12B2C9104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5E25FC-1B80-4F9E-AB2D-C76EBB645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763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39F35-1611-42F7-A008-1247A6AC1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268273-8ED8-4A31-9442-466BDD24B8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F42B4-A61A-4FDA-B0DC-F40834BD8E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9FEBD-503F-464B-B22C-555050B3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C58AB-1586-418B-A030-C9B1CABE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F43F4-342D-4F33-99B8-27ACFF6C0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04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82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goodreads.co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1D4B8-4F4A-FC85-40EC-0C1D5AAD52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06585" y="2650056"/>
            <a:ext cx="4410431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4000" dirty="0"/>
              <a:t>15-112</a:t>
            </a:r>
            <a:br>
              <a:rPr lang="en-US" sz="4000" dirty="0"/>
            </a:br>
            <a:r>
              <a:rPr lang="en-US" sz="4000" dirty="0"/>
              <a:t>Lecture 2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OOP Part 1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BC5772-F252-5B2A-9C7A-FDBA675BA7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05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FEA3D73-87DB-829A-F2BD-4DFCD98DBD64}"/>
              </a:ext>
            </a:extLst>
          </p:cNvPr>
          <p:cNvSpPr txBox="1">
            <a:spLocks/>
          </p:cNvSpPr>
          <p:nvPr/>
        </p:nvSpPr>
        <p:spPr>
          <a:xfrm>
            <a:off x="7506585" y="3112977"/>
            <a:ext cx="4728965" cy="343574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Instructor: Pat Virtue</a:t>
            </a:r>
          </a:p>
        </p:txBody>
      </p:sp>
    </p:spTree>
    <p:extLst>
      <p:ext uri="{BB962C8B-B14F-4D97-AF65-F5344CB8AC3E}">
        <p14:creationId xmlns:p14="http://schemas.microsoft.com/office/powerpoint/2010/main" val="532741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33C05-B98B-E571-5C7A-B43DE1C5E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800ED-1600-B50C-5FC6-891318792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8650895" cy="2039539"/>
          </a:xfrm>
        </p:spPr>
        <p:txBody>
          <a:bodyPr/>
          <a:lstStyle/>
          <a:p>
            <a:r>
              <a:rPr lang="en-US" dirty="0"/>
              <a:t>What is </a:t>
            </a:r>
            <a:r>
              <a:rPr lang="en-US" sz="2400" dirty="0">
                <a:latin typeface="Consolas" panose="020B0609020204030204" pitchFamily="49" charset="0"/>
              </a:rPr>
              <a:t>sweetness</a:t>
            </a:r>
            <a:r>
              <a:rPr lang="en-US" dirty="0"/>
              <a:t> in this code?</a:t>
            </a:r>
          </a:p>
          <a:p>
            <a:r>
              <a:rPr lang="en-US" dirty="0"/>
              <a:t>Select all that apply.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 class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An object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 string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An instance of Pet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 method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An attribute (property)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None of the above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604AE5-F12A-40DF-951C-6612E002203E}"/>
              </a:ext>
            </a:extLst>
          </p:cNvPr>
          <p:cNvSpPr txBox="1"/>
          <p:nvPr/>
        </p:nvSpPr>
        <p:spPr>
          <a:xfrm>
            <a:off x="5388824" y="2310024"/>
            <a:ext cx="6380389" cy="286232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endParaRPr lang="en-US" sz="20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</a:b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sayHello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</a:t>
            </a:r>
            <a:r>
              <a:rPr lang="en-US" sz="20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'Hi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 my name is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</a:p>
          <a:p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sweetness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'Walter'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endParaRPr lang="en-US" sz="20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225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33C05-B98B-E571-5C7A-B43DE1C5E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800ED-1600-B50C-5FC6-891318792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8650895" cy="2039539"/>
          </a:xfrm>
        </p:spPr>
        <p:txBody>
          <a:bodyPr/>
          <a:lstStyle/>
          <a:p>
            <a:r>
              <a:rPr lang="en-US" dirty="0"/>
              <a:t>What is </a:t>
            </a:r>
            <a:r>
              <a:rPr lang="en-US" sz="2400" dirty="0">
                <a:latin typeface="Consolas" panose="020B0609020204030204" pitchFamily="49" charset="0"/>
              </a:rPr>
              <a:t>self</a:t>
            </a:r>
            <a:r>
              <a:rPr lang="en-US" dirty="0"/>
              <a:t> in this code?</a:t>
            </a:r>
          </a:p>
          <a:p>
            <a:r>
              <a:rPr lang="en-US" dirty="0"/>
              <a:t>Select all that apply.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 class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An object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 string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An instance of Pet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 method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An attribute (property)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None of the above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604AE5-F12A-40DF-951C-6612E002203E}"/>
              </a:ext>
            </a:extLst>
          </p:cNvPr>
          <p:cNvSpPr txBox="1"/>
          <p:nvPr/>
        </p:nvSpPr>
        <p:spPr>
          <a:xfrm>
            <a:off x="5388824" y="2310024"/>
            <a:ext cx="6380389" cy="286232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endParaRPr lang="en-US" sz="20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</a:b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sayHello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</a:t>
            </a:r>
            <a:r>
              <a:rPr lang="en-US" sz="20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'Hi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 my name is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</a:p>
          <a:p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sweetness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'Walter'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endParaRPr lang="en-US" sz="20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562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33C05-B98B-E571-5C7A-B43DE1C5E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800ED-1600-B50C-5FC6-891318792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9162172" cy="2039539"/>
          </a:xfrm>
        </p:spPr>
        <p:txBody>
          <a:bodyPr/>
          <a:lstStyle/>
          <a:p>
            <a:r>
              <a:rPr lang="en-US" dirty="0"/>
              <a:t>Which of the following lines prints, "Hi my name is Walter"?</a:t>
            </a:r>
          </a:p>
          <a:p>
            <a:r>
              <a:rPr lang="en-US" dirty="0"/>
              <a:t>Select all that apply.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print(sweetness)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print(sweetness.name)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sweetness.sayHello</a:t>
            </a:r>
            <a:r>
              <a:rPr lang="en-US" dirty="0">
                <a:solidFill>
                  <a:schemeClr val="tx1"/>
                </a:solidFill>
              </a:rPr>
              <a:t>()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sayHello</a:t>
            </a:r>
            <a:r>
              <a:rPr lang="en-US" dirty="0">
                <a:solidFill>
                  <a:schemeClr val="tx1"/>
                </a:solidFill>
              </a:rPr>
              <a:t>(sweetness)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Pet.sayHello</a:t>
            </a:r>
            <a:r>
              <a:rPr lang="en-US" dirty="0">
                <a:solidFill>
                  <a:schemeClr val="tx1"/>
                </a:solidFill>
              </a:rPr>
              <a:t>()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Pet.sayHello</a:t>
            </a:r>
            <a:r>
              <a:rPr lang="en-US" dirty="0">
                <a:solidFill>
                  <a:schemeClr val="tx1"/>
                </a:solidFill>
              </a:rPr>
              <a:t>('Walter')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None of the above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604AE5-F12A-40DF-951C-6612E002203E}"/>
              </a:ext>
            </a:extLst>
          </p:cNvPr>
          <p:cNvSpPr txBox="1"/>
          <p:nvPr/>
        </p:nvSpPr>
        <p:spPr>
          <a:xfrm>
            <a:off x="5388824" y="2310024"/>
            <a:ext cx="6380389" cy="286232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endParaRPr lang="en-US" sz="20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</a:b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sayHello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</a:t>
            </a:r>
            <a:r>
              <a:rPr lang="en-US" sz="20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'Hi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 my name is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</a:p>
          <a:p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sweetness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'Walter'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endParaRPr lang="en-US" sz="20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319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21D23-C982-499E-2CBF-F552CDDE0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OOP: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C982A-9F49-B246-F066-B97D1F254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1141918" cy="2518664"/>
          </a:xfrm>
        </p:spPr>
        <p:txBody>
          <a:bodyPr/>
          <a:lstStyle/>
          <a:p>
            <a:r>
              <a:rPr lang="en-US" dirty="0"/>
              <a:t>Syntax reference</a:t>
            </a:r>
            <a:endParaRPr lang="en-US" sz="2400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endParaRPr lang="en-US" sz="2400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Consolas" panose="020B0609020204030204" pitchFamily="49" charset="0"/>
              </a:rPr>
              <a:t>CLASSNAME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4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lang="en-US" sz="2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400" b="0" dirty="0">
                <a:solidFill>
                  <a:srgbClr val="3B3B3B"/>
                </a:solidFill>
                <a:effectLst/>
                <a:highlight>
                  <a:srgbClr val="FF6699"/>
                </a:highlight>
                <a:latin typeface="Consolas" panose="020B0609020204030204" pitchFamily="49" charset="0"/>
              </a:rPr>
              <a:t>CONSTRUCTOR_BODY</a:t>
            </a:r>
          </a:p>
          <a:p>
            <a:endParaRPr lang="en-US" sz="2400" dirty="0">
              <a:solidFill>
                <a:srgbClr val="3B3B3B"/>
              </a:solidFill>
              <a:highlight>
                <a:srgbClr val="FF6699"/>
              </a:highlight>
              <a:latin typeface="Consolas" panose="020B0609020204030204" pitchFamily="49" charset="0"/>
            </a:endParaRPr>
          </a:p>
          <a:p>
            <a:endParaRPr lang="en-US" sz="2400" dirty="0">
              <a:solidFill>
                <a:srgbClr val="3B3B3B"/>
              </a:solidFill>
              <a:latin typeface="Consolas" panose="020B0609020204030204" pitchFamily="49" charset="0"/>
            </a:endParaRPr>
          </a:p>
          <a:p>
            <a:r>
              <a:rPr lang="en-US" sz="2400" dirty="0">
                <a:solidFill>
                  <a:srgbClr val="3B3B3B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VARIABLE_NAME</a:t>
            </a:r>
            <a:r>
              <a:rPr lang="en-US" sz="2400" dirty="0">
                <a:solidFill>
                  <a:srgbClr val="3B3B3B"/>
                </a:solidFill>
                <a:latin typeface="Consolas" panose="020B0609020204030204" pitchFamily="49" charset="0"/>
              </a:rPr>
              <a:t> = </a:t>
            </a:r>
            <a:r>
              <a:rPr lang="en-US" sz="2400" b="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Consolas" panose="020B0609020204030204" pitchFamily="49" charset="0"/>
              </a:rPr>
              <a:t>CLASSNAME</a:t>
            </a:r>
            <a:r>
              <a:rPr lang="en-US" sz="2400" b="0" dirty="0"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()</a:t>
            </a:r>
            <a:endParaRPr lang="en-US" sz="24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1672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21D23-C982-499E-2CBF-F552CDDE0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OOP: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C982A-9F49-B246-F066-B97D1F254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1141918" cy="2518664"/>
          </a:xfrm>
        </p:spPr>
        <p:txBody>
          <a:bodyPr/>
          <a:lstStyle/>
          <a:p>
            <a:r>
              <a:rPr lang="en-US" dirty="0"/>
              <a:t>Syntax reference</a:t>
            </a:r>
            <a:endParaRPr lang="en-US" sz="2400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endParaRPr lang="en-US" sz="2400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Consolas" panose="020B0609020204030204" pitchFamily="49" charset="0"/>
              </a:rPr>
              <a:t>CLASSNAME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4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lang="en-US" sz="2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400" b="0" dirty="0"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400" b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CONSTRUCTOR_PARAM1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400" b="0" dirty="0">
                <a:solidFill>
                  <a:schemeClr val="tx1"/>
                </a:solidFill>
                <a:effectLst/>
                <a:highlight>
                  <a:srgbClr val="B07BD7"/>
                </a:highlight>
                <a:latin typeface="Consolas" panose="020B0609020204030204" pitchFamily="49" charset="0"/>
              </a:rPr>
              <a:t>CONSTRUCTOR_PARAM2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400" b="0" dirty="0">
                <a:solidFill>
                  <a:srgbClr val="3B3B3B"/>
                </a:solidFill>
                <a:effectLst/>
                <a:highlight>
                  <a:srgbClr val="FF6699"/>
                </a:highlight>
                <a:latin typeface="Consolas" panose="020B0609020204030204" pitchFamily="49" charset="0"/>
              </a:rPr>
              <a:t>CONSTRUCTOR_BODY</a:t>
            </a:r>
          </a:p>
          <a:p>
            <a:endParaRPr lang="en-US" sz="2400" b="0" dirty="0">
              <a:solidFill>
                <a:srgbClr val="3B3B3B"/>
              </a:solidFill>
              <a:effectLst/>
              <a:highlight>
                <a:srgbClr val="FF6699"/>
              </a:highlight>
              <a:latin typeface="Consolas" panose="020B0609020204030204" pitchFamily="49" charset="0"/>
            </a:endParaRPr>
          </a:p>
          <a:p>
            <a:endParaRPr lang="en-US" sz="2400" dirty="0">
              <a:solidFill>
                <a:srgbClr val="3B3B3B"/>
              </a:solidFill>
              <a:latin typeface="Consolas" panose="020B0609020204030204" pitchFamily="49" charset="0"/>
            </a:endParaRPr>
          </a:p>
          <a:p>
            <a:r>
              <a:rPr lang="en-US" sz="2400" dirty="0">
                <a:solidFill>
                  <a:srgbClr val="3B3B3B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VARIABLE_NAME</a:t>
            </a:r>
            <a:r>
              <a:rPr lang="en-US" sz="2400" dirty="0">
                <a:solidFill>
                  <a:srgbClr val="3B3B3B"/>
                </a:solidFill>
                <a:latin typeface="Consolas" panose="020B0609020204030204" pitchFamily="49" charset="0"/>
              </a:rPr>
              <a:t> = </a:t>
            </a:r>
            <a:r>
              <a:rPr lang="en-US" sz="2400" b="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Consolas" panose="020B0609020204030204" pitchFamily="49" charset="0"/>
              </a:rPr>
              <a:t>CLASSNAME</a:t>
            </a:r>
            <a:r>
              <a:rPr lang="en-US" sz="2400" b="0" dirty="0"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CONSTRUCTOR_ARG1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400" b="0" dirty="0">
                <a:solidFill>
                  <a:schemeClr val="tx1"/>
                </a:solidFill>
                <a:effectLst/>
                <a:highlight>
                  <a:srgbClr val="B07BD7"/>
                </a:highlight>
                <a:latin typeface="Consolas" panose="020B0609020204030204" pitchFamily="49" charset="0"/>
              </a:rPr>
              <a:t>CONSTRUCTOR_ARG2</a:t>
            </a:r>
            <a:r>
              <a:rPr lang="en-US" sz="2400" b="0" dirty="0"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)</a:t>
            </a:r>
            <a:endParaRPr lang="en-US" sz="24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8186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21D23-C982-499E-2CBF-F552CDDE0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OOP: Special methods within a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C982A-9F49-B246-F066-B97D1F254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__str__(self):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__</a:t>
            </a:r>
            <a:r>
              <a:rPr lang="en-US" dirty="0" err="1"/>
              <a:t>repr</a:t>
            </a:r>
            <a:r>
              <a:rPr lang="en-US" dirty="0"/>
              <a:t>__(self):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__eq__(self, other):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__hash__(self):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18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D592E-D039-9042-8E02-AFD34839C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A29FB-2682-6129-4300-0D510C246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Polynomial exercise</a:t>
            </a:r>
          </a:p>
        </p:txBody>
      </p:sp>
    </p:spTree>
    <p:extLst>
      <p:ext uri="{BB962C8B-B14F-4D97-AF65-F5344CB8AC3E}">
        <p14:creationId xmlns:p14="http://schemas.microsoft.com/office/powerpoint/2010/main" val="1940232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D592E-D039-9042-8E02-AFD34839C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A29FB-2682-6129-4300-0D510C246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 action="ppaction://hlinkfile"/>
              </a:rPr>
              <a:t>Goodreads</a:t>
            </a:r>
            <a:r>
              <a:rPr lang="en-US" dirty="0"/>
              <a:t> book data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605A03-3778-D8BA-893D-F2317D5B65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2421" y="367131"/>
            <a:ext cx="4362482" cy="201455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0105B1-4FC0-75D3-ACEF-7CA48FD21ABF}"/>
              </a:ext>
            </a:extLst>
          </p:cNvPr>
          <p:cNvSpPr txBox="1"/>
          <p:nvPr/>
        </p:nvSpPr>
        <p:spPr>
          <a:xfrm>
            <a:off x="625287" y="2912525"/>
            <a:ext cx="2592324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books.csv</a:t>
            </a:r>
          </a:p>
          <a:p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dirty="0" err="1">
                <a:latin typeface="Consolas" panose="020B0609020204030204" pitchFamily="49" charset="0"/>
              </a:rPr>
              <a:t>book_index,title,publication_year,book_id,link</a:t>
            </a:r>
            <a:endParaRPr lang="en-US" sz="2800" dirty="0">
              <a:latin typeface="Consolas" panose="020B0609020204030204" pitchFamily="49" charset="0"/>
            </a:endParaRPr>
          </a:p>
          <a:p>
            <a:r>
              <a:rPr lang="en-US" sz="2800" dirty="0">
                <a:latin typeface="Consolas" panose="020B0609020204030204" pitchFamily="49" charset="0"/>
              </a:rPr>
              <a:t>0,The Hunger Games (The Hunger Games; #1),2008,2767052,https://www.goodreads.com/book/show/2767052-the-hunger-games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1,Twilight (Twilight; #1),2006,41865,https://www.goodreads.com/book/show/41865.Twilight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2,The Fault in Our Stars,2012,11870085,https://www.goodreads.com/book/show/11870085-the-fault-in-our-stars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3,Divergent (Divergent; #1),2012,13335037,https://www.goodreads.com/book/show/13335037-divergent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4,Catching Fire (The Hunger Games; #2),2009,6148028,https://www.goodreads.com/book/show/6148028-catching-fire</a:t>
            </a:r>
          </a:p>
        </p:txBody>
      </p:sp>
    </p:spTree>
    <p:extLst>
      <p:ext uri="{BB962C8B-B14F-4D97-AF65-F5344CB8AC3E}">
        <p14:creationId xmlns:p14="http://schemas.microsoft.com/office/powerpoint/2010/main" val="4178783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21D23-C982-499E-2CBF-F552CDDE0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OOP: Special methods within a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C982A-9F49-B246-F066-B97D1F254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__str__(self):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__</a:t>
            </a:r>
            <a:r>
              <a:rPr lang="en-US" dirty="0" err="1"/>
              <a:t>repr</a:t>
            </a:r>
            <a:r>
              <a:rPr lang="en-US" dirty="0"/>
              <a:t>__(self):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__eq__(self, other):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__hash__(self):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869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B93D6-C3D9-F28F-59FD-709B6B603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C0767-E0D3-9B9F-A979-1B7AAD5F7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32228"/>
            <a:ext cx="4658075" cy="5544797"/>
          </a:xfrm>
        </p:spPr>
        <p:txBody>
          <a:bodyPr/>
          <a:lstStyle/>
          <a:p>
            <a:r>
              <a:rPr lang="en-US" dirty="0"/>
              <a:t>What will be the type of </a:t>
            </a:r>
            <a:r>
              <a:rPr lang="en-US" sz="2400" b="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dirty="0"/>
              <a:t> in the </a:t>
            </a:r>
            <a:r>
              <a:rPr lang="en-US" sz="2800" b="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__eq__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method?</a:t>
            </a:r>
          </a:p>
          <a:p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Object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Class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Pet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String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Boolean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Not enough information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9A4804-B1A5-AED2-B6EF-4B4A82B1554F}"/>
              </a:ext>
            </a:extLst>
          </p:cNvPr>
          <p:cNvSpPr txBox="1"/>
          <p:nvPr/>
        </p:nvSpPr>
        <p:spPr>
          <a:xfrm>
            <a:off x="5324475" y="612844"/>
            <a:ext cx="680085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Pet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.name = name</a:t>
            </a:r>
          </a:p>
          <a:p>
            <a:b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__eq__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other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WHAT IS self HERE?</a:t>
            </a:r>
            <a:endParaRPr lang="en-US" sz="2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TODO</a:t>
            </a:r>
            <a:endParaRPr lang="en-US" sz="2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181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C27DE-3EF3-2673-4888-571195DF0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Logistics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B2DC9-7646-A4E6-4EEB-F196ADB4A8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3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B93D6-C3D9-F28F-59FD-709B6B603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C0767-E0D3-9B9F-A979-1B7AAD5F7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32228"/>
            <a:ext cx="4658075" cy="5544797"/>
          </a:xfrm>
        </p:spPr>
        <p:txBody>
          <a:bodyPr/>
          <a:lstStyle/>
          <a:p>
            <a:r>
              <a:rPr lang="en-US" dirty="0"/>
              <a:t>What will be the type of </a:t>
            </a:r>
            <a:r>
              <a:rPr lang="en-US" sz="2400" b="0" dirty="0">
                <a:solidFill>
                  <a:srgbClr val="C00000"/>
                </a:solidFill>
                <a:effectLst/>
                <a:latin typeface="Consolas" panose="020B0609020204030204" pitchFamily="49" charset="0"/>
              </a:rPr>
              <a:t>other</a:t>
            </a:r>
            <a:r>
              <a:rPr lang="en-US" dirty="0"/>
              <a:t> in the </a:t>
            </a:r>
            <a:r>
              <a:rPr lang="en-US" sz="2800" b="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__eq__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method?</a:t>
            </a:r>
          </a:p>
          <a:p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Object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Class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Pet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String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Boolean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Not enough information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9A4804-B1A5-AED2-B6EF-4B4A82B1554F}"/>
              </a:ext>
            </a:extLst>
          </p:cNvPr>
          <p:cNvSpPr txBox="1"/>
          <p:nvPr/>
        </p:nvSpPr>
        <p:spPr>
          <a:xfrm>
            <a:off x="5324475" y="612844"/>
            <a:ext cx="680085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Pet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.name = name</a:t>
            </a:r>
          </a:p>
          <a:p>
            <a:b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__eq__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other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WHAT IS </a:t>
            </a:r>
            <a:r>
              <a:rPr lang="en-US" sz="2000" b="0" dirty="0">
                <a:solidFill>
                  <a:srgbClr val="C00000"/>
                </a:solidFill>
                <a:effectLst/>
                <a:latin typeface="Consolas" panose="020B0609020204030204" pitchFamily="49" charset="0"/>
              </a:rPr>
              <a:t>other</a:t>
            </a:r>
            <a:r>
              <a:rPr lang="en-US" sz="20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HERE?</a:t>
            </a:r>
            <a:endParaRPr lang="en-US" sz="2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TODO</a:t>
            </a:r>
            <a:endParaRPr lang="en-US" sz="2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901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you walk 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8215383" cy="449424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Quiz will start at the beginning of lecture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Have pencil/pen ready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Silence phones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D111CD-4BA7-B6D0-FEC0-719C34E12B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0925" y="202825"/>
            <a:ext cx="2725882" cy="2618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42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1389692" cy="449424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</a:rPr>
              <a:t>Before we start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Don’t open until we start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Make sure your name and Andrew ID are on the front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Read instruction page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No questions (unless clarification on English)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Additional info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25 min</a:t>
            </a:r>
          </a:p>
        </p:txBody>
      </p:sp>
    </p:spTree>
    <p:extLst>
      <p:ext uri="{BB962C8B-B14F-4D97-AF65-F5344CB8AC3E}">
        <p14:creationId xmlns:p14="http://schemas.microsoft.com/office/powerpoint/2010/main" val="3061367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Break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098" y="1113178"/>
            <a:ext cx="9992077" cy="4721240"/>
          </a:xfrm>
        </p:spPr>
        <p:txBody>
          <a:bodyPr/>
          <a:lstStyle/>
          <a:p>
            <a:r>
              <a:rPr lang="en-US" dirty="0"/>
              <a:t>Turn to your </a:t>
            </a:r>
            <a:r>
              <a:rPr lang="en-US" dirty="0" err="1"/>
              <a:t>neigbhor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Thoughts on Term Projects?</a:t>
            </a:r>
            <a:endParaRPr lang="en-US" sz="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255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098" y="1113178"/>
            <a:ext cx="9992077" cy="4721240"/>
          </a:xfrm>
        </p:spPr>
        <p:txBody>
          <a:bodyPr/>
          <a:lstStyle/>
          <a:p>
            <a:r>
              <a:rPr lang="en-US" dirty="0"/>
              <a:t>Midterm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OOP Scope 8.1-8.4</a:t>
            </a:r>
            <a:endParaRPr lang="en-US" sz="800" dirty="0">
              <a:solidFill>
                <a:srgbClr val="7030A0"/>
              </a:solidFill>
            </a:endParaRPr>
          </a:p>
          <a:p>
            <a:r>
              <a:rPr lang="en-US" dirty="0"/>
              <a:t>TP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Pre-reading Form due Mon 5pm</a:t>
            </a:r>
            <a:endParaRPr lang="en-US" sz="800" dirty="0">
              <a:solidFill>
                <a:srgbClr val="7030A0"/>
              </a:solidFill>
            </a:endParaRPr>
          </a:p>
          <a:p>
            <a:r>
              <a:rPr lang="en-US" dirty="0"/>
              <a:t>AI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E639F01-13E3-DB7C-3CA1-D02D15E2E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27156"/>
              </p:ext>
            </p:extLst>
          </p:nvPr>
        </p:nvGraphicFramePr>
        <p:xfrm>
          <a:off x="806907" y="3991509"/>
          <a:ext cx="10215716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312">
                  <a:extLst>
                    <a:ext uri="{9D8B030D-6E8A-4147-A177-3AD203B41FA5}">
                      <a16:colId xmlns:a16="http://schemas.microsoft.com/office/drawing/2014/main" val="4063305265"/>
                    </a:ext>
                  </a:extLst>
                </a:gridCol>
                <a:gridCol w="1269312">
                  <a:extLst>
                    <a:ext uri="{9D8B030D-6E8A-4147-A177-3AD203B41FA5}">
                      <a16:colId xmlns:a16="http://schemas.microsoft.com/office/drawing/2014/main" val="381436717"/>
                    </a:ext>
                  </a:extLst>
                </a:gridCol>
                <a:gridCol w="1269312">
                  <a:extLst>
                    <a:ext uri="{9D8B030D-6E8A-4147-A177-3AD203B41FA5}">
                      <a16:colId xmlns:a16="http://schemas.microsoft.com/office/drawing/2014/main" val="2219468149"/>
                    </a:ext>
                  </a:extLst>
                </a:gridCol>
                <a:gridCol w="1269312">
                  <a:extLst>
                    <a:ext uri="{9D8B030D-6E8A-4147-A177-3AD203B41FA5}">
                      <a16:colId xmlns:a16="http://schemas.microsoft.com/office/drawing/2014/main" val="2711583864"/>
                    </a:ext>
                  </a:extLst>
                </a:gridCol>
                <a:gridCol w="1269312">
                  <a:extLst>
                    <a:ext uri="{9D8B030D-6E8A-4147-A177-3AD203B41FA5}">
                      <a16:colId xmlns:a16="http://schemas.microsoft.com/office/drawing/2014/main" val="1756589558"/>
                    </a:ext>
                  </a:extLst>
                </a:gridCol>
                <a:gridCol w="1269312">
                  <a:extLst>
                    <a:ext uri="{9D8B030D-6E8A-4147-A177-3AD203B41FA5}">
                      <a16:colId xmlns:a16="http://schemas.microsoft.com/office/drawing/2014/main" val="3065390359"/>
                    </a:ext>
                  </a:extLst>
                </a:gridCol>
                <a:gridCol w="1269312">
                  <a:extLst>
                    <a:ext uri="{9D8B030D-6E8A-4147-A177-3AD203B41FA5}">
                      <a16:colId xmlns:a16="http://schemas.microsoft.com/office/drawing/2014/main" val="2483912020"/>
                    </a:ext>
                  </a:extLst>
                </a:gridCol>
                <a:gridCol w="1330532">
                  <a:extLst>
                    <a:ext uri="{9D8B030D-6E8A-4147-A177-3AD203B41FA5}">
                      <a16:colId xmlns:a16="http://schemas.microsoft.com/office/drawing/2014/main" val="20642423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Sun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Thu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528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Week 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7030A0"/>
                          </a:solidFill>
                        </a:rPr>
                        <a:t>Last quiz!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OOP Part1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HW10 due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217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Week 11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TP form due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</a:rPr>
                        <a:t>5pm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7030A0"/>
                          </a:solidFill>
                        </a:rPr>
                        <a:t>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7030A0"/>
                          </a:solidFill>
                        </a:rPr>
                        <a:t>Midterm 2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847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Week 12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TP0 due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</a:rPr>
                        <a:t>5pm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OOP Part2</a:t>
                      </a:r>
                    </a:p>
                    <a:p>
                      <a:pPr algn="ctr"/>
                      <a:endParaRPr lang="en-US" sz="2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rgbClr val="7030A0"/>
                          </a:solidFill>
                        </a:rPr>
                        <a:t>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54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166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098" y="1113178"/>
            <a:ext cx="9992077" cy="4721240"/>
          </a:xfrm>
        </p:spPr>
        <p:txBody>
          <a:bodyPr/>
          <a:lstStyle/>
          <a:p>
            <a:r>
              <a:rPr lang="en-US" dirty="0"/>
              <a:t>HW10 Tip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Backtracking performance</a:t>
            </a:r>
            <a:endParaRPr lang="en-US" sz="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104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8518F-5CAD-48DB-646E-ADB9C2A16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870691-5CE1-E530-1961-29C93E7E0D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18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7AF17-C9CF-143C-5697-82AF13114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Oriented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F5283-09E9-AA16-7730-296C0FD2B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3CC674-95E5-E33E-AFB7-87A5F4858D05}"/>
              </a:ext>
            </a:extLst>
          </p:cNvPr>
          <p:cNvSpPr txBox="1"/>
          <p:nvPr/>
        </p:nvSpPr>
        <p:spPr>
          <a:xfrm>
            <a:off x="738166" y="1798747"/>
            <a:ext cx="8032208" cy="34163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Pet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4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lang="en-US" sz="2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endParaRPr lang="en-US" sz="24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</a:b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sayHello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</a:t>
            </a:r>
            <a:r>
              <a:rPr lang="en-US" sz="24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'Hi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 my name is </a:t>
            </a:r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</a:p>
          <a:p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sweetness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Pet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'Walter'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endParaRPr lang="en-US" sz="24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78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.potx" id="{DA11FA2B-8FCA-4322-93DA-6C8F53468DA7}" vid="{856CF231-596A-4CB8-93D6-B29F8EE288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11919</TotalTime>
  <Words>838</Words>
  <Application>Microsoft Office PowerPoint</Application>
  <PresentationFormat>Widescreen</PresentationFormat>
  <Paragraphs>190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Consolas</vt:lpstr>
      <vt:lpstr>Wingdings</vt:lpstr>
      <vt:lpstr>Office Theme</vt:lpstr>
      <vt:lpstr>15-112 Lecture 2  OOP Part 1</vt:lpstr>
      <vt:lpstr>Thursday Logistics</vt:lpstr>
      <vt:lpstr>As you walk in</vt:lpstr>
      <vt:lpstr>Quiz</vt:lpstr>
      <vt:lpstr>Quiz Break</vt:lpstr>
      <vt:lpstr>Announcements</vt:lpstr>
      <vt:lpstr>Announcements</vt:lpstr>
      <vt:lpstr>OOP</vt:lpstr>
      <vt:lpstr>Object Oriented Programming</vt:lpstr>
      <vt:lpstr>Poll 1</vt:lpstr>
      <vt:lpstr>Poll 2</vt:lpstr>
      <vt:lpstr>Poll 3</vt:lpstr>
      <vt:lpstr>OOP: Constructor</vt:lpstr>
      <vt:lpstr>OOP: Constructor</vt:lpstr>
      <vt:lpstr>OOP: Special methods within a Class</vt:lpstr>
      <vt:lpstr>OOP Example</vt:lpstr>
      <vt:lpstr>OOP Example</vt:lpstr>
      <vt:lpstr>OOP: Special methods within a Class</vt:lpstr>
      <vt:lpstr>Poll 4</vt:lpstr>
      <vt:lpstr>Poll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</dc:title>
  <dc:creator>Patrick Virtue</dc:creator>
  <cp:lastModifiedBy>Pat Virtue</cp:lastModifiedBy>
  <cp:revision>292</cp:revision>
  <cp:lastPrinted>2022-09-01T18:31:54Z</cp:lastPrinted>
  <dcterms:created xsi:type="dcterms:W3CDTF">2020-05-18T13:01:09Z</dcterms:created>
  <dcterms:modified xsi:type="dcterms:W3CDTF">2023-11-15T17:18:31Z</dcterms:modified>
</cp:coreProperties>
</file>