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342" r:id="rId2"/>
    <p:sldId id="2376" r:id="rId3"/>
    <p:sldId id="2344" r:id="rId4"/>
    <p:sldId id="2340" r:id="rId5"/>
    <p:sldId id="2365" r:id="rId6"/>
    <p:sldId id="2345" r:id="rId7"/>
    <p:sldId id="2343" r:id="rId8"/>
    <p:sldId id="2347" r:id="rId9"/>
    <p:sldId id="2346" r:id="rId10"/>
    <p:sldId id="2348" r:id="rId11"/>
    <p:sldId id="2370" r:id="rId12"/>
    <p:sldId id="2371" r:id="rId13"/>
    <p:sldId id="2372" r:id="rId14"/>
    <p:sldId id="2373" r:id="rId15"/>
    <p:sldId id="2374" r:id="rId16"/>
    <p:sldId id="2375" r:id="rId17"/>
    <p:sldId id="2355" r:id="rId18"/>
    <p:sldId id="2360" r:id="rId19"/>
    <p:sldId id="2358" r:id="rId20"/>
    <p:sldId id="2359" r:id="rId21"/>
    <p:sldId id="2356" r:id="rId22"/>
    <p:sldId id="337" r:id="rId23"/>
    <p:sldId id="2447" r:id="rId24"/>
    <p:sldId id="2448" r:id="rId25"/>
    <p:sldId id="2449" r:id="rId26"/>
    <p:sldId id="2382" r:id="rId27"/>
    <p:sldId id="2450" r:id="rId28"/>
    <p:sldId id="2366" r:id="rId29"/>
    <p:sldId id="2446" r:id="rId30"/>
    <p:sldId id="338" r:id="rId31"/>
    <p:sldId id="2361" r:id="rId32"/>
    <p:sldId id="2377" r:id="rId33"/>
    <p:sldId id="2385" r:id="rId34"/>
    <p:sldId id="2439" r:id="rId35"/>
    <p:sldId id="2364" r:id="rId36"/>
    <p:sldId id="2338" r:id="rId37"/>
    <p:sldId id="2380" r:id="rId38"/>
    <p:sldId id="2381" r:id="rId39"/>
    <p:sldId id="2384" r:id="rId40"/>
    <p:sldId id="2379" r:id="rId41"/>
    <p:sldId id="2386" r:id="rId42"/>
    <p:sldId id="2363" r:id="rId43"/>
    <p:sldId id="2368" r:id="rId44"/>
    <p:sldId id="2453" r:id="rId45"/>
    <p:sldId id="2456" r:id="rId46"/>
    <p:sldId id="2457" r:id="rId47"/>
    <p:sldId id="2458" r:id="rId48"/>
    <p:sldId id="2388" r:id="rId49"/>
    <p:sldId id="2408" r:id="rId50"/>
    <p:sldId id="2400" r:id="rId51"/>
    <p:sldId id="2402" r:id="rId52"/>
    <p:sldId id="2409" r:id="rId53"/>
    <p:sldId id="2404" r:id="rId54"/>
    <p:sldId id="2424" r:id="rId55"/>
    <p:sldId id="2405" r:id="rId56"/>
    <p:sldId id="2406" r:id="rId57"/>
    <p:sldId id="2401" r:id="rId58"/>
    <p:sldId id="2416" r:id="rId59"/>
    <p:sldId id="2417" r:id="rId60"/>
    <p:sldId id="2378" r:id="rId61"/>
    <p:sldId id="2418" r:id="rId62"/>
    <p:sldId id="2411" r:id="rId63"/>
    <p:sldId id="2412" r:id="rId64"/>
    <p:sldId id="2413" r:id="rId65"/>
    <p:sldId id="2415" r:id="rId66"/>
    <p:sldId id="2414" r:id="rId67"/>
    <p:sldId id="2397" r:id="rId68"/>
    <p:sldId id="2398" r:id="rId69"/>
    <p:sldId id="2399" r:id="rId70"/>
    <p:sldId id="2393" r:id="rId71"/>
    <p:sldId id="2454" r:id="rId72"/>
    <p:sldId id="2390" r:id="rId73"/>
    <p:sldId id="2432" r:id="rId74"/>
    <p:sldId id="2421" r:id="rId75"/>
    <p:sldId id="2426" r:id="rId76"/>
    <p:sldId id="2427" r:id="rId77"/>
    <p:sldId id="2428" r:id="rId78"/>
    <p:sldId id="2429" r:id="rId79"/>
    <p:sldId id="2431" r:id="rId80"/>
    <p:sldId id="2433" r:id="rId81"/>
    <p:sldId id="2403" r:id="rId82"/>
    <p:sldId id="2392" r:id="rId83"/>
    <p:sldId id="2423" r:id="rId84"/>
    <p:sldId id="2422" r:id="rId85"/>
    <p:sldId id="2387" r:id="rId86"/>
    <p:sldId id="2389" r:id="rId87"/>
    <p:sldId id="2435" r:id="rId88"/>
    <p:sldId id="2438" r:id="rId89"/>
    <p:sldId id="2436" r:id="rId90"/>
    <p:sldId id="2437" r:id="rId91"/>
    <p:sldId id="2407" r:id="rId92"/>
    <p:sldId id="2419" r:id="rId93"/>
    <p:sldId id="2420" r:id="rId94"/>
    <p:sldId id="2396" r:id="rId95"/>
    <p:sldId id="2395" r:id="rId96"/>
    <p:sldId id="2441" r:id="rId97"/>
    <p:sldId id="2440" r:id="rId98"/>
    <p:sldId id="2442" r:id="rId99"/>
    <p:sldId id="2444" r:id="rId100"/>
    <p:sldId id="2445" r:id="rId10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2" autoAdjust="0"/>
    <p:restoredTop sz="79774" autoAdjust="0"/>
  </p:normalViewPr>
  <p:slideViewPr>
    <p:cSldViewPr snapToGrid="0">
      <p:cViewPr>
        <p:scale>
          <a:sx n="71" d="100"/>
          <a:sy n="71" d="100"/>
        </p:scale>
        <p:origin x="2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07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73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3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27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87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1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34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38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2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65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8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84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3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7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2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6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7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2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12/gallery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HA_Uj3aYZU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cs.cmu.edu/~1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mdtaylor@andrew.cmu.edu" TargetMode="External"/><Relationship Id="rId4" Type="http://schemas.openxmlformats.org/officeDocument/2006/relationships/hyperlink" Target="mailto:pvirtue@andrew.cmu.edu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s.cmu.edu/~112/gallery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112/syllabus.html" TargetMode="External"/><Relationship Id="rId2" Type="http://schemas.openxmlformats.org/officeDocument/2006/relationships/hyperlink" Target="https://www.cs.cmu.edu/~112/schedule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ZzeDWFhYv3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ZzeDWFhYv3E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112/staff.html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pythontutor.com/visualize.html#code=def%20f%28x%29%3A%0A%20%20%20%20print%28x%29%0A%20%20%20%20%0A%20%20%20%20return%207*x%0A%20%20%20%20%0Adef%20g%28y%29%3A%0A%20%20%20%20x%20%3D%202*f%28y%29%0A%20%20%20%20%0A%20%20%20%20return%20x%0A%20%20%20%20%0Aprint%28f%28g%283%29%29%29&amp;cumulative=true&amp;heapPrimitives=nevernest&amp;mode=edit&amp;origin=opt-frontend.js&amp;py=3&amp;rawInputLstJSON=%5B%5D&amp;textReferences=false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D111CD-4BA7-B6D0-FEC0-719C34E1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925" y="202825"/>
            <a:ext cx="2725882" cy="2618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944326" cy="4494246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 dirty="0"/>
              <a:t>Introduce your self to people around you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endParaRPr lang="en-US" dirty="0"/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 dirty="0"/>
              <a:t>Log into piazza.com (we’ll use it for polls in class)</a:t>
            </a:r>
          </a:p>
          <a:p>
            <a:pPr marL="974725" lvl="2" indent="-514350">
              <a:lnSpc>
                <a:spcPct val="100000"/>
              </a:lnSpc>
            </a:pPr>
            <a:r>
              <a:rPr lang="en-US" sz="2800" dirty="0"/>
              <a:t>Any device is fine</a:t>
            </a:r>
          </a:p>
          <a:p>
            <a:pPr marL="974725" lvl="2" indent="-514350">
              <a:lnSpc>
                <a:spcPct val="100000"/>
              </a:lnSpc>
            </a:pPr>
            <a:r>
              <a:rPr lang="en-US" sz="2800" dirty="0"/>
              <a:t>On a phone, the browser tends to work better than the app for polls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72E46-612D-8A40-43E0-18EAFB0E4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50" y="4186690"/>
            <a:ext cx="1942223" cy="7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1" y="0"/>
            <a:ext cx="10781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583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if statements vs. if </a:t>
            </a:r>
            <a:r>
              <a:rPr lang="en-US" dirty="0" err="1"/>
              <a:t>elif</a:t>
            </a:r>
            <a:r>
              <a:rPr lang="en-US" dirty="0"/>
              <a:t> </a:t>
            </a:r>
            <a:r>
              <a:rPr lang="en-US" dirty="0" err="1"/>
              <a:t>elif</a:t>
            </a:r>
            <a:r>
              <a:rPr lang="en-US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4A5C8-54FB-07B7-79BA-57386722A49E}"/>
              </a:ext>
            </a:extLst>
          </p:cNvPr>
          <p:cNvSpPr txBox="1"/>
          <p:nvPr/>
        </p:nvSpPr>
        <p:spPr>
          <a:xfrm>
            <a:off x="5809899" y="1250576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87579-9E95-3944-2A2F-0BF158E9EF6E}"/>
              </a:ext>
            </a:extLst>
          </p:cNvPr>
          <p:cNvSpPr txBox="1"/>
          <p:nvPr/>
        </p:nvSpPr>
        <p:spPr>
          <a:xfrm>
            <a:off x="636672" y="1250576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768CB-CFE4-115B-7DB9-113F25BBD8AB}"/>
              </a:ext>
            </a:extLst>
          </p:cNvPr>
          <p:cNvSpPr txBox="1"/>
          <p:nvPr/>
        </p:nvSpPr>
        <p:spPr>
          <a:xfrm>
            <a:off x="636673" y="4152274"/>
            <a:ext cx="433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Potentially, all bodies execute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All four Boolean expressions will definitely be checked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E2BFD-18D4-1186-A63F-3B77D57B8A63}"/>
              </a:ext>
            </a:extLst>
          </p:cNvPr>
          <p:cNvSpPr txBox="1"/>
          <p:nvPr/>
        </p:nvSpPr>
        <p:spPr>
          <a:xfrm>
            <a:off x="5808240" y="4150706"/>
            <a:ext cx="433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At most one body executes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Could be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361680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A985E-69C1-E739-63D7-DBD33466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81" y="640811"/>
            <a:ext cx="10781438" cy="6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99C3BF-67F3-3322-768D-752AEAE2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52" y="668171"/>
            <a:ext cx="10603695" cy="61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0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41A855-60AF-7FC3-5349-45AA66725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0"/>
          <a:stretch/>
        </p:blipFill>
        <p:spPr>
          <a:xfrm>
            <a:off x="855187" y="726141"/>
            <a:ext cx="10481624" cy="60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8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EE3702-08F8-0783-703C-786BC928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91" y="668171"/>
            <a:ext cx="10481624" cy="608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34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E0BF4F-3B2A-1696-5F76-2B1895D5D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67" y="705363"/>
            <a:ext cx="10309066" cy="60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81FBD-CADF-9A71-08E1-07D1CEAD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71"/>
          <a:stretch/>
        </p:blipFill>
        <p:spPr>
          <a:xfrm>
            <a:off x="705281" y="0"/>
            <a:ext cx="10781438" cy="584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B83905-1912-0562-D2A7-4BD13363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73" y="705363"/>
            <a:ext cx="10330253" cy="29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Course administrative assistant</a:t>
            </a:r>
          </a:p>
          <a:p>
            <a:pPr>
              <a:lnSpc>
                <a:spcPct val="100000"/>
              </a:lnSpc>
            </a:pPr>
            <a:r>
              <a:rPr lang="en-US" dirty="0"/>
              <a:t>Marcie!</a:t>
            </a:r>
          </a:p>
        </p:txBody>
      </p:sp>
    </p:spTree>
    <p:extLst>
      <p:ext uri="{BB962C8B-B14F-4D97-AF65-F5344CB8AC3E}">
        <p14:creationId xmlns:p14="http://schemas.microsoft.com/office/powerpoint/2010/main" val="3107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Students!</a:t>
            </a:r>
          </a:p>
        </p:txBody>
      </p:sp>
    </p:spTree>
    <p:extLst>
      <p:ext uri="{BB962C8B-B14F-4D97-AF65-F5344CB8AC3E}">
        <p14:creationId xmlns:p14="http://schemas.microsoft.com/office/powerpoint/2010/main" val="2711860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college are you in?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BXA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CFA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CIT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DC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TSB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MIS/CMU/Other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22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www.cs.cmu.edu/~112/gallery.html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18492-A491-7EFC-5B30-A2989278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66" y="1333564"/>
            <a:ext cx="6429867" cy="4996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nline Media 6" title="15-112 S23 Term Project Lightning Round Video">
            <a:hlinkClick r:id="" action="ppaction://media"/>
            <a:extLst>
              <a:ext uri="{FF2B5EF4-FFF2-40B4-BE49-F238E27FC236}">
                <a16:creationId xmlns:a16="http://schemas.microsoft.com/office/drawing/2014/main" id="{BAA29570-C472-A0B8-90F2-AC425C9C02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02318" y="1251884"/>
            <a:ext cx="9075207" cy="512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2 </a:t>
            </a:r>
            <a:r>
              <a:rPr lang="en-US" dirty="0">
                <a:solidFill>
                  <a:srgbClr val="7030A0"/>
                </a:solidFill>
              </a:rPr>
              <a:t>Take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college is a </a:t>
            </a:r>
            <a:r>
              <a:rPr lang="en-US" dirty="0">
                <a:solidFill>
                  <a:srgbClr val="7030A0"/>
                </a:solidFill>
              </a:rPr>
              <a:t>person sitting next to you</a:t>
            </a:r>
            <a:r>
              <a:rPr lang="en-US" dirty="0"/>
              <a:t> in?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BXA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CFA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CIT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DC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MCS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SCS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TSB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Other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9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Students!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E7F9B-FCEC-4FC1-36B2-DD161B71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27" y="1780750"/>
            <a:ext cx="8377540" cy="4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https://www.cs.cmu.edu/~112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Communication: </a:t>
            </a:r>
            <a:r>
              <a:rPr lang="en-US" dirty="0">
                <a:hlinkClick r:id="rId3"/>
              </a:rPr>
              <a:t>https://piazza.com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If piazza doesn’t work:</a:t>
            </a:r>
          </a:p>
          <a:p>
            <a:r>
              <a:rPr lang="en-US" dirty="0"/>
              <a:t>	E-mail: </a:t>
            </a:r>
            <a:r>
              <a:rPr lang="en-US" dirty="0">
                <a:hlinkClick r:id="rId4"/>
              </a:rPr>
              <a:t>pvirtue@andrew.cmu.edu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mdtaylor@andrew.cmu.edu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847FBA-2E0C-61F5-9046-4B109DD5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75" y="438987"/>
            <a:ext cx="1942223" cy="16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275D4-29DF-515B-3945-53BAB029F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475" y="2653456"/>
            <a:ext cx="1942223" cy="7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93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Recitation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Wednesday &amp; Friday</a:t>
            </a:r>
            <a:endParaRPr lang="en-US" sz="1200" dirty="0">
              <a:solidFill>
                <a:schemeClr val="tx1"/>
              </a:solidFill>
            </a:endParaRPr>
          </a:p>
          <a:p>
            <a:pPr marL="687388" lvl="1" indent="-457200"/>
            <a:r>
              <a:rPr lang="en-US" sz="2800" dirty="0"/>
              <a:t>Both days required</a:t>
            </a:r>
          </a:p>
          <a:p>
            <a:pPr marL="687388" lvl="1" indent="-457200"/>
            <a:r>
              <a:rPr lang="en-US" sz="2800" dirty="0"/>
              <a:t>Attend your assigned section</a:t>
            </a:r>
          </a:p>
          <a:p>
            <a:pPr marL="687388" lvl="1" indent="-457200"/>
            <a:r>
              <a:rPr lang="en-US" sz="2800" dirty="0"/>
              <a:t>Friday:</a:t>
            </a:r>
            <a:r>
              <a:rPr lang="en-US" dirty="0"/>
              <a:t> </a:t>
            </a:r>
            <a:r>
              <a:rPr lang="en-US" sz="2800" dirty="0"/>
              <a:t>GHC 5</a:t>
            </a:r>
            <a:r>
              <a:rPr lang="en-US" sz="2800" baseline="30000" dirty="0"/>
              <a:t>th</a:t>
            </a:r>
            <a:r>
              <a:rPr lang="en-US" sz="2800" dirty="0"/>
              <a:t> Floor Clusters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33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112 student contract</a:t>
            </a:r>
          </a:p>
          <a:p>
            <a:pPr marL="917575" lvl="2" indent="-457200"/>
            <a:r>
              <a:rPr lang="en-US" sz="2800" dirty="0"/>
              <a:t>Due Tomorrow 8/30, 11:59 pm</a:t>
            </a:r>
          </a:p>
          <a:p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</a:t>
            </a:r>
            <a:r>
              <a:rPr lang="en-US" sz="2800" dirty="0"/>
              <a:t>Saturday 9/2, 8 pm</a:t>
            </a: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Week 2 Pre-reading Checkpoint</a:t>
            </a:r>
          </a:p>
          <a:p>
            <a:pPr marL="917575" lvl="2" indent="-457200"/>
            <a:r>
              <a:rPr lang="en-US" sz="2800" dirty="0"/>
              <a:t>Released by Thursday</a:t>
            </a:r>
          </a:p>
          <a:p>
            <a:pPr marL="917575" lvl="2" indent="-457200"/>
            <a:r>
              <a:rPr lang="en-US" sz="2800" dirty="0"/>
              <a:t>Due Mon 9/3, 8 pm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BBB9F-DB63-E7B2-D032-7AEDE8B43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662" y="367131"/>
            <a:ext cx="4202613" cy="16471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BB385-3EBF-56E0-8668-AC4DD51BE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65" y="2631963"/>
            <a:ext cx="4977409" cy="9015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954A0-3545-7008-AC68-5DB64A0F7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10"/>
          <a:stretch/>
        </p:blipFill>
        <p:spPr>
          <a:xfrm>
            <a:off x="5892128" y="4800600"/>
            <a:ext cx="5175571" cy="3654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60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Rhythm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8E2E6-406A-EB89-0ABC-F9E1136956A5}"/>
              </a:ext>
            </a:extLst>
          </p:cNvPr>
          <p:cNvSpPr txBox="1"/>
          <p:nvPr/>
        </p:nvSpPr>
        <p:spPr>
          <a:xfrm>
            <a:off x="7566661" y="1189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FB563-5EF7-D0CB-04CB-770AC43D9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32" y="646076"/>
            <a:ext cx="7256834" cy="27829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DBC3B-03B8-65EF-671A-6F2F1CFC11BC}"/>
              </a:ext>
            </a:extLst>
          </p:cNvPr>
          <p:cNvGraphicFramePr>
            <a:graphicFrameLocks noGrp="1"/>
          </p:cNvGraphicFramePr>
          <p:nvPr/>
        </p:nvGraphicFramePr>
        <p:xfrm>
          <a:off x="552099" y="3707945"/>
          <a:ext cx="11061984" cy="284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3873364958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337628517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48431179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127173959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04358490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4996431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2140604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260628765"/>
                    </a:ext>
                  </a:extLst>
                </a:gridCol>
              </a:tblGrid>
              <a:tr h="7107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Sun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02519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203567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1013686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6260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Use 112 resources wisely!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E5D5D-0AEB-CFD7-A45A-5858CCB2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327" y="184870"/>
            <a:ext cx="6723236" cy="146256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6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0039 -1.16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1039266" cy="52203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Polls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participation point for *each* take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Correctness of answer doesn’t count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Profs really do use this as </a:t>
            </a:r>
            <a:r>
              <a:rPr lang="en-US" dirty="0" err="1">
                <a:solidFill>
                  <a:schemeClr val="tx1"/>
                </a:solidFill>
              </a:rPr>
              <a:t>realtime</a:t>
            </a:r>
            <a:r>
              <a:rPr lang="en-US" dirty="0">
                <a:solidFill>
                  <a:schemeClr val="tx1"/>
                </a:solidFill>
              </a:rPr>
              <a:t> feedback on your understanding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stress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Tech issues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One-time issue: no problem, you just need &gt;= 80%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Persistent issue: let us know so we can find a solution</a:t>
            </a:r>
            <a:endParaRPr lang="en-US" sz="8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Used for educational technique call Peer Instruction (more on this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7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CS Academy notes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Required reading (and viewing)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Pat’s Slides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Additional resource. Helpful for lecture notetaking and review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Preview version posted before lecture (on website Schedule)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Inked versions posted later (on website Schedule)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Taking notes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Devices in lecture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www.cs.cmu.edu/~112/gallery.html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18492-A491-7EFC-5B30-A2989278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066" y="1333564"/>
            <a:ext cx="6429867" cy="49961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88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Recitation</a:t>
            </a:r>
          </a:p>
          <a:p>
            <a:r>
              <a:rPr lang="en-US" sz="2800" dirty="0">
                <a:solidFill>
                  <a:schemeClr val="tx1"/>
                </a:solidFill>
              </a:rPr>
              <a:t>Friday</a:t>
            </a:r>
            <a:endParaRPr lang="en-US" sz="1200" dirty="0">
              <a:solidFill>
                <a:schemeClr val="tx1"/>
              </a:solidFill>
            </a:endParaRPr>
          </a:p>
          <a:p>
            <a:pPr marL="687388" lvl="1" indent="-457200"/>
            <a:r>
              <a:rPr lang="en-US" sz="2800" dirty="0"/>
              <a:t>Required</a:t>
            </a:r>
          </a:p>
          <a:p>
            <a:pPr marL="687388" lvl="1" indent="-457200"/>
            <a:r>
              <a:rPr lang="en-US" sz="2800" dirty="0"/>
              <a:t>GHC 5</a:t>
            </a:r>
            <a:r>
              <a:rPr lang="en-US" sz="2800" baseline="30000" dirty="0"/>
              <a:t>th</a:t>
            </a:r>
            <a:r>
              <a:rPr lang="en-US" sz="2800" dirty="0"/>
              <a:t> Floor Clusters (see link to GHC 5 video on syllabus)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166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r>
              <a:rPr lang="en-US" dirty="0"/>
              <a:t>Assignments:</a:t>
            </a:r>
          </a:p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112 student contract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C00000"/>
                </a:solidFill>
              </a:rPr>
              <a:t>YESTERDAY</a:t>
            </a:r>
            <a:r>
              <a:rPr lang="en-US" sz="2800" dirty="0"/>
              <a:t> 8/30, 11:59 pm</a:t>
            </a:r>
          </a:p>
          <a:p>
            <a:r>
              <a:rPr lang="en-US" dirty="0">
                <a:solidFill>
                  <a:schemeClr val="tx1"/>
                </a:solidFill>
              </a:rPr>
              <a:t>HW1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</a:t>
            </a:r>
            <a:r>
              <a:rPr lang="en-US" sz="2800" dirty="0"/>
              <a:t>Saturday 9/2, 8 pm</a:t>
            </a: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Week 2 Pre-reading Checkpoint</a:t>
            </a:r>
          </a:p>
          <a:p>
            <a:pPr marL="917575" lvl="2" indent="-457200"/>
            <a:r>
              <a:rPr lang="en-US" sz="2800" dirty="0"/>
              <a:t>Released by Thursday</a:t>
            </a:r>
          </a:p>
          <a:p>
            <a:pPr marL="917575" lvl="2" indent="-457200"/>
            <a:r>
              <a:rPr lang="en-US" sz="2800" dirty="0"/>
              <a:t>Due Mon 9/3, 8 pm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BB385-3EBF-56E0-8668-AC4DD51B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65" y="2631963"/>
            <a:ext cx="4977409" cy="9015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954A0-3545-7008-AC68-5DB64A0F7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10"/>
          <a:stretch/>
        </p:blipFill>
        <p:spPr>
          <a:xfrm>
            <a:off x="5892128" y="4800600"/>
            <a:ext cx="5175571" cy="3654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4C17E-7C6C-0FBD-7F40-73FC93E2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62" y="413836"/>
            <a:ext cx="4383010" cy="1453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53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Rhythm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353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8E2E6-406A-EB89-0ABC-F9E1136956A5}"/>
              </a:ext>
            </a:extLst>
          </p:cNvPr>
          <p:cNvSpPr txBox="1"/>
          <p:nvPr/>
        </p:nvSpPr>
        <p:spPr>
          <a:xfrm>
            <a:off x="7566661" y="118934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https://www.cs.cmu.edu/~112/schedule.html</a:t>
            </a:r>
            <a:endParaRPr lang="en-US" dirty="0"/>
          </a:p>
          <a:p>
            <a:r>
              <a:rPr lang="en-US" dirty="0">
                <a:hlinkClick r:id="rId3"/>
              </a:rPr>
              <a:t>https://www.cs.cmu.edu/~112/syllabus.html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DBC3B-03B8-65EF-671A-6F2F1CFC1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697921"/>
              </p:ext>
            </p:extLst>
          </p:nvPr>
        </p:nvGraphicFramePr>
        <p:xfrm>
          <a:off x="552099" y="3707945"/>
          <a:ext cx="11061984" cy="2843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3873364958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337628517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48431179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127173959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1043584904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4996431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621406047"/>
                    </a:ext>
                  </a:extLst>
                </a:gridCol>
                <a:gridCol w="1382748">
                  <a:extLst>
                    <a:ext uri="{9D8B030D-6E8A-4147-A177-3AD203B41FA5}">
                      <a16:colId xmlns:a16="http://schemas.microsoft.com/office/drawing/2014/main" val="2260628765"/>
                    </a:ext>
                  </a:extLst>
                </a:gridCol>
              </a:tblGrid>
              <a:tr h="71076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Sun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002519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Contract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203567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Quiz prep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Pre-reading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Quiz in 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1013686"/>
                  </a:ext>
                </a:extLst>
              </a:tr>
              <a:tr h="7107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Quiz prep</a:t>
                      </a: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Pre-reading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Quiz in 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HW due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6260161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B76780-5DD1-97A3-B516-076B8294939B}"/>
              </a:ext>
            </a:extLst>
          </p:cNvPr>
          <p:cNvSpPr txBox="1">
            <a:spLocks/>
          </p:cNvSpPr>
          <p:nvPr/>
        </p:nvSpPr>
        <p:spPr>
          <a:xfrm>
            <a:off x="704499" y="1265578"/>
            <a:ext cx="10515600" cy="5235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Support (see syllabus and watch Piazza)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Quiz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Quiz Prep Session</a:t>
            </a:r>
          </a:p>
        </p:txBody>
      </p:sp>
    </p:spTree>
    <p:extLst>
      <p:ext uri="{BB962C8B-B14F-4D97-AF65-F5344CB8AC3E}">
        <p14:creationId xmlns:p14="http://schemas.microsoft.com/office/powerpoint/2010/main" val="35731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1039266" cy="52203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Polls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Polls this week don’t count. Just practicing Piazza.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stress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Tech issues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One-time issue: no problem, you just need &gt;= 80%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Persistent issue: let us know so we can find a solution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41924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8213-2BB4-7EFD-CFAE-0504E93D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3C79D-21B0-23A3-791A-457B6F07C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Tips for editing code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Run code without clicking Run button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Enter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Comment or uncomment block of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Select multiple lines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/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Indent or unindent block of code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Select multiple lines together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Indent: 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Tab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   Unindent: Ctrl/</a:t>
            </a:r>
            <a:r>
              <a:rPr lang="en-US" sz="2400" dirty="0" err="1">
                <a:solidFill>
                  <a:schemeClr val="tx1"/>
                </a:solidFill>
              </a:rPr>
              <a:t>Cmd</a:t>
            </a:r>
            <a:r>
              <a:rPr lang="en-US" sz="2400" dirty="0">
                <a:solidFill>
                  <a:schemeClr val="tx1"/>
                </a:solidFill>
              </a:rPr>
              <a:t> + Shift + Tab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8A464-719C-B3CF-F079-62989FB2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20" y="1356684"/>
            <a:ext cx="2095792" cy="10383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91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0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Classic start to new tech</a:t>
            </a:r>
          </a:p>
          <a:p>
            <a:pPr>
              <a:lnSpc>
                <a:spcPct val="100000"/>
              </a:lnSpc>
            </a:pPr>
            <a:endParaRPr lang="en-US" sz="400" dirty="0"/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"Hello World!"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0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400" dirty="0"/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But where can we run this?</a:t>
            </a:r>
          </a:p>
        </p:txBody>
      </p:sp>
      <p:pic>
        <p:nvPicPr>
          <p:cNvPr id="4" name="Picture 3" descr="A picture containing light, colorful&#10;&#10;Description automatically generated">
            <a:extLst>
              <a:ext uri="{FF2B5EF4-FFF2-40B4-BE49-F238E27FC236}">
                <a16:creationId xmlns:a16="http://schemas.microsoft.com/office/drawing/2014/main" id="{B8F0D04B-6FB9-F605-51D4-98864C55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636807"/>
            <a:ext cx="4221193" cy="42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3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95912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CS Academy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Edit code boxes in notes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Sandbox!</a:t>
            </a:r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Python file /editor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428F2-5213-5B5A-23FA-F4000D0C1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628" y="408032"/>
            <a:ext cx="2638793" cy="20386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D94AD-AEC4-3B05-4379-691215B83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628" y="2847751"/>
            <a:ext cx="5408448" cy="21814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9B813-06E7-F814-BFB1-A0AD2A9CC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559" y="4410968"/>
            <a:ext cx="7140586" cy="20386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8509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89C68F0-ECE5-9AC5-CB17-083BEEAF3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2172" b="17058"/>
          <a:stretch/>
        </p:blipFill>
        <p:spPr>
          <a:xfrm>
            <a:off x="790224" y="2756423"/>
            <a:ext cx="10277475" cy="35025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files/editor vs Python interpreter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648426" cy="11537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Python files and editor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Write and save code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AFB7C7-E184-BF3F-2B1F-FA2E1040C1C6}"/>
              </a:ext>
            </a:extLst>
          </p:cNvPr>
          <p:cNvSpPr txBox="1">
            <a:spLocks/>
          </p:cNvSpPr>
          <p:nvPr/>
        </p:nvSpPr>
        <p:spPr>
          <a:xfrm>
            <a:off x="5809898" y="1113178"/>
            <a:ext cx="5505801" cy="11537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Quickly test code and explore</a:t>
            </a:r>
          </a:p>
        </p:txBody>
      </p:sp>
    </p:spTree>
    <p:extLst>
      <p:ext uri="{BB962C8B-B14F-4D97-AF65-F5344CB8AC3E}">
        <p14:creationId xmlns:p14="http://schemas.microsoft.com/office/powerpoint/2010/main" val="1415287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files/editor vs Python interpreter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039216"/>
            <a:ext cx="4820001" cy="11537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Python files and editor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Write and save code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Need to explicitly run code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AFB7C7-E184-BF3F-2B1F-FA2E1040C1C6}"/>
              </a:ext>
            </a:extLst>
          </p:cNvPr>
          <p:cNvSpPr txBox="1">
            <a:spLocks/>
          </p:cNvSpPr>
          <p:nvPr/>
        </p:nvSpPr>
        <p:spPr>
          <a:xfrm>
            <a:off x="5809898" y="1039216"/>
            <a:ext cx="6063855" cy="11537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Python interpreter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Runs each line when you hit enter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 prints resulting object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Quickly test code and explore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98734-6BF7-3495-CF43-C36D2979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4" y="3285222"/>
            <a:ext cx="10027935" cy="34175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8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Basic Programming Constructs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364607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Pythontutor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 *see* how Python works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F2383-F6BB-2FB2-36A7-8F6A8F3A9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" r="2924"/>
          <a:stretch/>
        </p:blipFill>
        <p:spPr>
          <a:xfrm>
            <a:off x="2317695" y="2312755"/>
            <a:ext cx="6984407" cy="54959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9699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1248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/>
              <a:t>Pythontutor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 *see* how Python works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Helpful to learn how to write out work for code tracing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296F7-0024-845E-F247-E13A72EDE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73733" r="41936"/>
          <a:stretch/>
        </p:blipFill>
        <p:spPr>
          <a:xfrm>
            <a:off x="685449" y="4718882"/>
            <a:ext cx="3824461" cy="177198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AAE207-6788-547E-A283-50F737118A1E}"/>
              </a:ext>
            </a:extLst>
          </p:cNvPr>
          <p:cNvSpPr txBox="1"/>
          <p:nvPr/>
        </p:nvSpPr>
        <p:spPr>
          <a:xfrm>
            <a:off x="552099" y="3586062"/>
            <a:ext cx="3677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Recommended setting</a:t>
            </a:r>
          </a:p>
          <a:p>
            <a:r>
              <a:rPr lang="en-US" sz="2800" dirty="0">
                <a:solidFill>
                  <a:srgbClr val="7030A0"/>
                </a:solidFill>
              </a:rPr>
              <a:t>(bottom-left)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32F7F-6CF7-798E-5C5A-0F96BBC50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01" y="367131"/>
            <a:ext cx="2716529" cy="43600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D2DDBC-C274-1138-5B61-18F3156E4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916" y="367131"/>
            <a:ext cx="2714985" cy="6031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023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95912" cy="51800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(more details later in course)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Terminal (a.k.a. command line)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python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Python interpreter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(Code) Editor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myFile.py </a:t>
            </a:r>
            <a:r>
              <a:rPr lang="en-US" dirty="0">
                <a:sym typeface="Wingdings" panose="05000000000000000000" pitchFamily="2" charset="2"/>
              </a:rPr>
              <a:t> Terminal: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sym typeface="Wingdings" panose="05000000000000000000" pitchFamily="2" charset="2"/>
              </a:rPr>
              <a:t>python myFile.py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IDE (Integrated development environment)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Editor connected with terminal/interpreter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VS Code (more details later in course)</a:t>
            </a:r>
          </a:p>
        </p:txBody>
      </p:sp>
    </p:spTree>
    <p:extLst>
      <p:ext uri="{BB962C8B-B14F-4D97-AF65-F5344CB8AC3E}">
        <p14:creationId xmlns:p14="http://schemas.microsoft.com/office/powerpoint/2010/main" val="493432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8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160289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We can print a few different types of things in Python: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Text (which we call a "string")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'Hello World!’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i="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i="0" dirty="0">
                <a:solidFill>
                  <a:srgbClr val="00B0F0"/>
                </a:solidFill>
                <a:latin typeface="Consolas" panose="020B0609020204030204" pitchFamily="49" charset="0"/>
              </a:rPr>
              <a:t>Hello 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World!</a:t>
            </a:r>
            <a:endParaRPr lang="en-US" sz="2400" b="0" i="0" dirty="0">
              <a:solidFill>
                <a:srgbClr val="00B0F0"/>
              </a:solidFill>
              <a:effectLst/>
            </a:endParaRPr>
          </a:p>
          <a:p>
            <a:pPr algn="l"/>
            <a:endParaRPr lang="en-US" sz="800" b="0" i="0" dirty="0">
              <a:solidFill>
                <a:schemeClr val="tx1"/>
              </a:solidFill>
              <a:effectLst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Numbers (which we'll separate into integers and floating point numbers)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12.3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2400" b="0" i="0" dirty="0">
              <a:solidFill>
                <a:schemeClr val="tx1"/>
              </a:solidFill>
              <a:effectLst/>
            </a:endParaRPr>
          </a:p>
          <a:p>
            <a:pPr algn="l"/>
            <a:endParaRPr lang="en-US" sz="800" b="0" i="0" dirty="0">
              <a:solidFill>
                <a:schemeClr val="tx1"/>
              </a:solidFill>
              <a:effectLst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Expressions (which evaluate to a value before we print them)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i="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i="0" dirty="0">
                <a:solidFill>
                  <a:srgbClr val="00B0F0"/>
                </a:solidFill>
                <a:latin typeface="Consolas" panose="020B0609020204030204" pitchFamily="49" charset="0"/>
              </a:rPr>
              <a:t>15</a:t>
            </a:r>
            <a:endParaRPr lang="en-US" b="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8487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Multiple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71178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Call the print function with multiple </a:t>
            </a:r>
            <a:r>
              <a:rPr lang="en-US" b="0" i="0" dirty="0">
                <a:solidFill>
                  <a:srgbClr val="7030A0"/>
                </a:solidFill>
                <a:effectLst/>
              </a:rPr>
              <a:t>arguments</a:t>
            </a:r>
            <a:r>
              <a:rPr lang="en-US" b="0" i="0" dirty="0">
                <a:effectLst/>
              </a:rPr>
              <a:t> separated by commas</a:t>
            </a:r>
          </a:p>
          <a:p>
            <a:pPr algn="l"/>
            <a:r>
              <a:rPr lang="en-US" b="0" dirty="0">
                <a:solidFill>
                  <a:srgbClr val="7030A0"/>
                </a:solidFill>
                <a:effectLst/>
              </a:rPr>
              <a:t>(An "argument" is a value that we pass to a function)</a:t>
            </a:r>
            <a:endParaRPr lang="en-US" b="0" i="0" dirty="0">
              <a:effectLst/>
            </a:endParaRP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'12+3:'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12+3 = 15</a:t>
            </a:r>
            <a:endParaRPr lang="en-US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i="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/>
              <a:t>This</a:t>
            </a:r>
            <a:r>
              <a:rPr lang="en-US" dirty="0">
                <a:effectLst/>
              </a:rPr>
              <a:t> will print them separated by spaces (not commas)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'Thing1'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'Thing2’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Thing1 Thing2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b="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2673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BD7F-37FA-B53E-3E30-BC49E2A0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with f-strings (formatted strings)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B8A-1BA8-0DF8-581D-881BC767F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putting the letter f right before a string, you can then</a:t>
            </a:r>
          </a:p>
          <a:p>
            <a:r>
              <a:rPr lang="en-US" dirty="0"/>
              <a:t>place variable names in {squiggly braces} to print their values, like so: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y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99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'Did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you know that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x+y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?’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Did you know that 42 + 99 is 141?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dirty="0"/>
              <a:t>Since the introduction of f-strings in Python, this has become a popular way to print combinations of text and values.</a:t>
            </a:r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35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2616-88F9-88C2-2845-2555432C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print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1B20-CCD9-0CC9-8065-2835B99B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019095" cy="520694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</a:t>
            </a:r>
            <a:r>
              <a:rPr lang="en-US" dirty="0"/>
              <a:t> is a function. The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</a:t>
            </a:r>
            <a:r>
              <a:rPr lang="en-US" dirty="0"/>
              <a:t> function will send text to the console output.</a:t>
            </a:r>
          </a:p>
          <a:p>
            <a:endParaRPr lang="en-US" dirty="0"/>
          </a:p>
          <a:p>
            <a:r>
              <a:rPr lang="en-US" dirty="0"/>
              <a:t>Like in math, Python functions return values, and we can assign those values to variables, e.g.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abs(-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dirty="0"/>
              <a:t>But, some functions, like print, just return the special Python value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None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y = 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'Hello World!’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print(</a:t>
            </a:r>
            <a:r>
              <a:rPr lang="en-US" sz="24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value of y is 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	</a:t>
            </a:r>
            <a:r>
              <a:rPr lang="en-US" sz="2400" b="0" dirty="0">
                <a:solidFill>
                  <a:srgbClr val="00B0F0"/>
                </a:solidFill>
                <a:effectLst/>
                <a:latin typeface="Consolas" panose="020B0609020204030204" pitchFamily="49" charset="0"/>
              </a:rPr>
              <a:t>Hello World!</a:t>
            </a:r>
          </a:p>
          <a:p>
            <a:r>
              <a:rPr lang="en-US" sz="2400" dirty="0">
                <a:solidFill>
                  <a:srgbClr val="00B0F0"/>
                </a:solidFill>
                <a:latin typeface="Consolas" panose="020B0609020204030204" pitchFamily="49" charset="0"/>
              </a:rPr>
              <a:t>	The value of y is None.</a:t>
            </a:r>
            <a:endParaRPr lang="en-US" sz="2400" b="0" dirty="0">
              <a:solidFill>
                <a:srgbClr val="00B0F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78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and expressions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58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Arithmetic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+,  -,  *,  /, **, //,  %,  - (unary),  + (unary)</a:t>
            </a:r>
          </a:p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</a:t>
            </a:r>
          </a:p>
          <a:p>
            <a:pPr algn="l"/>
            <a:r>
              <a:rPr lang="en-US" dirty="0"/>
              <a:t>Assignment</a:t>
            </a:r>
            <a:endParaRPr lang="en-US" b="0" i="0" dirty="0">
              <a:effectLst/>
            </a:endParaRPr>
          </a:p>
          <a:p>
            <a:pPr marL="800100" lvl="1" indent="-342900" algn="l"/>
            <a:r>
              <a:rPr lang="en-US" sz="2800" b="0" i="0" dirty="0">
                <a:effectLst/>
              </a:rPr>
              <a:t>+=,  -=,  *=,  /=,  //=,  **=,  %=</a:t>
            </a: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b="0" i="0" dirty="0">
                <a:effectLst/>
              </a:rPr>
              <a:t>Note: not covering the bitwise operators (for now at least)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</a:rPr>
              <a:t>&lt;&lt;,  &gt;&gt;,  &amp;,  |,  ^,  ~,  &amp;=,  |=,  ^=,  &lt;&lt;=,  &gt;&gt;=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4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71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398928"/>
            <a:ext cx="3448401" cy="231582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-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85F4F-52EF-4E60-F6EB-AA7C0EA6E07F}"/>
              </a:ext>
            </a:extLst>
          </p:cNvPr>
          <p:cNvSpPr txBox="1"/>
          <p:nvPr/>
        </p:nvSpPr>
        <p:spPr>
          <a:xfrm>
            <a:off x="552099" y="3970678"/>
            <a:ext cx="3448400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8</a:t>
            </a:r>
          </a:p>
          <a:p>
            <a:r>
              <a:rPr lang="en-US" sz="2800" dirty="0"/>
              <a:t>4</a:t>
            </a:r>
          </a:p>
          <a:p>
            <a:r>
              <a:rPr lang="en-US" sz="2800" dirty="0"/>
              <a:t>12</a:t>
            </a:r>
          </a:p>
          <a:p>
            <a:r>
              <a:rPr lang="en-US" sz="2800" dirty="0"/>
              <a:t>3.0 </a:t>
            </a:r>
          </a:p>
          <a:p>
            <a:r>
              <a:rPr lang="en-US" sz="2800" dirty="0"/>
              <a:t>&gt;&gt;&gt;</a:t>
            </a:r>
          </a:p>
        </p:txBody>
      </p:sp>
    </p:spTree>
    <p:extLst>
      <p:ext uri="{BB962C8B-B14F-4D97-AF65-F5344CB8AC3E}">
        <p14:creationId xmlns:p14="http://schemas.microsoft.com/office/powerpoint/2010/main" val="1684436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7CE7-BFB0-7F61-9C86-89A3837D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C47772-EDD0-94D1-1E99-ECE27FFB5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885100"/>
              </p:ext>
            </p:extLst>
          </p:nvPr>
        </p:nvGraphicFramePr>
        <p:xfrm>
          <a:off x="2318770" y="1219205"/>
          <a:ext cx="7554459" cy="5081163"/>
        </p:xfrm>
        <a:graphic>
          <a:graphicData uri="http://schemas.openxmlformats.org/drawingml/2006/table">
            <a:tbl>
              <a:tblPr/>
              <a:tblGrid>
                <a:gridCol w="2518153">
                  <a:extLst>
                    <a:ext uri="{9D8B030D-6E8A-4147-A177-3AD203B41FA5}">
                      <a16:colId xmlns:a16="http://schemas.microsoft.com/office/drawing/2014/main" val="2636137781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3285115044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196320460"/>
                    </a:ext>
                  </a:extLst>
                </a:gridCol>
              </a:tblGrid>
              <a:tr h="828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Operator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Example</a:t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Python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Example</a:t>
                      </a:r>
                      <a:br>
                        <a:rPr lang="en-US" sz="2400" dirty="0">
                          <a:effectLst/>
                        </a:rPr>
                      </a:br>
                      <a:r>
                        <a:rPr lang="en-US" sz="2400" dirty="0">
                          <a:effectLst/>
                        </a:rPr>
                        <a:t>Result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2788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Addition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3+5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8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166685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Subtraction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3-5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-2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8486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Multiplication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15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3748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Division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3/5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0.6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57583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Power (Exponent)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3**5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243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43521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Negation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-3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004153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Modulo “Mod” (remainder)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5 % 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2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891632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“Div”                 (integer division)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5 // 3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1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0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061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Expression in Python are just segments of code that evaluate to a value (or more specifically an object)</a:t>
            </a:r>
          </a:p>
          <a:p>
            <a:pPr algn="l"/>
            <a:endParaRPr lang="en-US" dirty="0"/>
          </a:p>
          <a:p>
            <a:pPr algn="l"/>
            <a:r>
              <a:rPr lang="en-US" b="0" i="0" dirty="0">
                <a:effectLst/>
              </a:rPr>
              <a:t>For arithmetic expressions, we need to pay attention to the order of operations.</a:t>
            </a:r>
          </a:p>
          <a:p>
            <a:pPr algn="l"/>
            <a:endParaRPr lang="en-US" dirty="0"/>
          </a:p>
          <a:p>
            <a:pPr algn="l"/>
            <a:r>
              <a:rPr lang="en-US" b="0" i="0" dirty="0">
                <a:effectLst/>
              </a:rPr>
              <a:t>Paratheses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Can change </a:t>
            </a:r>
            <a:r>
              <a:rPr lang="en-US" dirty="0">
                <a:solidFill>
                  <a:schemeClr val="tx1"/>
                </a:solidFill>
              </a:rPr>
              <a:t>affect the order of operations, just like in math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tx1"/>
                </a:solidFill>
                <a:effectLst/>
              </a:rPr>
              <a:t>Can help clarify the order of operations, even when not necessary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 general, don’t add unnecessary </a:t>
            </a:r>
            <a:r>
              <a:rPr lang="en-US" dirty="0" err="1">
                <a:solidFill>
                  <a:schemeClr val="tx1"/>
                </a:solidFill>
              </a:rPr>
              <a:t>paraentheses</a:t>
            </a:r>
            <a:r>
              <a:rPr lang="en-US" dirty="0">
                <a:solidFill>
                  <a:schemeClr val="tx1"/>
                </a:solidFill>
              </a:rPr>
              <a:t> unless for clarity</a:t>
            </a:r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1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PEMDAS</a:t>
            </a:r>
            <a:endParaRPr lang="en-US" dirty="0">
              <a:hlinkClick r:id="rId2"/>
            </a:endParaRPr>
          </a:p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https://www.youtube.com/watch?v=ZzeDWFhYv3E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AC5CA-A720-0AF9-B4DE-3ED11BBB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61" y="2408247"/>
            <a:ext cx="8574278" cy="40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6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PEMDAS</a:t>
            </a:r>
            <a:endParaRPr lang="en-US" dirty="0">
              <a:hlinkClick r:id="rId2"/>
            </a:endParaRPr>
          </a:p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https://www.youtube.com/watch?v=ZzeDWFhYv3E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CC264-029F-3392-3A5D-1ABFE099A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60" y="2408247"/>
            <a:ext cx="7830439" cy="4060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0DC17-52D1-5A86-34E6-07D534C95487}"/>
              </a:ext>
            </a:extLst>
          </p:cNvPr>
          <p:cNvSpPr txBox="1"/>
          <p:nvPr/>
        </p:nvSpPr>
        <p:spPr>
          <a:xfrm>
            <a:off x="9353900" y="251423"/>
            <a:ext cx="2286001" cy="107721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Tip</a:t>
            </a:r>
          </a:p>
          <a:p>
            <a:endParaRPr lang="en-US" sz="800" dirty="0"/>
          </a:p>
          <a:p>
            <a:r>
              <a:rPr lang="en-US" sz="2800" dirty="0"/>
              <a:t>Be a robot!</a:t>
            </a:r>
          </a:p>
        </p:txBody>
      </p:sp>
    </p:spTree>
    <p:extLst>
      <p:ext uri="{BB962C8B-B14F-4D97-AF65-F5344CB8AC3E}">
        <p14:creationId xmlns:p14="http://schemas.microsoft.com/office/powerpoint/2010/main" val="366296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2866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does this print?</a:t>
            </a: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7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64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512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AA369-E06C-B977-A7AA-B3379B7321A8}"/>
              </a:ext>
            </a:extLst>
          </p:cNvPr>
          <p:cNvSpPr txBox="1"/>
          <p:nvPr/>
        </p:nvSpPr>
        <p:spPr>
          <a:xfrm>
            <a:off x="5123329" y="3693946"/>
            <a:ext cx="6866195" cy="2923877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r>
              <a:rPr lang="en-US" sz="2800" dirty="0"/>
              <a:t>Expressions are things in Python that evaluate to a value</a:t>
            </a:r>
          </a:p>
          <a:p>
            <a:endParaRPr lang="en-US" sz="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Save expressions (of all sizes) to variables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Use </a:t>
            </a:r>
            <a:r>
              <a:rPr lang="en-US" sz="2400" dirty="0">
                <a:solidFill>
                  <a:srgbClr val="795E26"/>
                </a:solidFill>
                <a:latin typeface="Consolas" panose="020B0609020204030204" pitchFamily="49" charset="0"/>
              </a:rPr>
              <a:t>print(expr)</a:t>
            </a:r>
            <a:r>
              <a:rPr lang="en-US" sz="2800" dirty="0"/>
              <a:t> to confirm values and order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9223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many expressions are there in:</a:t>
            </a:r>
          </a:p>
          <a:p>
            <a:pPr algn="ctr"/>
            <a:r>
              <a:rPr lang="pt-BR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 - a // b * b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1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2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3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4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5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Other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dirty="0">
                <a:cs typeface="Consolas" panose="020B0609020204030204" pitchFamily="49" charset="0"/>
              </a:rPr>
              <a:t>I have no idea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846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2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086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is correct?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 err="1">
                <a:solidFill>
                  <a:schemeClr val="tx1"/>
                </a:solidFill>
              </a:rPr>
              <a:t>Letss</a:t>
            </a:r>
            <a:r>
              <a:rPr lang="en-US" dirty="0">
                <a:solidFill>
                  <a:schemeClr val="tx1"/>
                </a:solidFill>
              </a:rPr>
              <a:t>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 err="1">
                <a:solidFill>
                  <a:schemeClr val="tx1"/>
                </a:solidFill>
              </a:rPr>
              <a:t>Letss</a:t>
            </a:r>
            <a:r>
              <a:rPr lang="en-US" dirty="0">
                <a:solidFill>
                  <a:schemeClr val="tx1"/>
                </a:solidFill>
              </a:rPr>
              <a:t>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Lets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Lets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Let’s eat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Let’s eat, Grandma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1B6429-DA35-9F1F-3A37-8F1D2291653E}"/>
              </a:ext>
            </a:extLst>
          </p:cNvPr>
          <p:cNvSpPr txBox="1">
            <a:spLocks/>
          </p:cNvSpPr>
          <p:nvPr/>
        </p:nvSpPr>
        <p:spPr>
          <a:xfrm>
            <a:off x="5638800" y="487890"/>
            <a:ext cx="6168887" cy="57448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Lessons learned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Sensitive to small things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Like spelling, grammar, usage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Different kinds of error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Different from language to language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Be patient while you learn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With yourselves</a:t>
            </a:r>
          </a:p>
          <a:p>
            <a:pPr marL="917575" lvl="2" indent="-457200">
              <a:lnSpc>
                <a:spcPct val="100000"/>
              </a:lnSpc>
            </a:pPr>
            <a:r>
              <a:rPr lang="en-US" sz="2800" dirty="0"/>
              <a:t>With each other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Commas save lives</a:t>
            </a: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Don’t consume your relatives</a:t>
            </a:r>
          </a:p>
        </p:txBody>
      </p:sp>
    </p:spTree>
    <p:extLst>
      <p:ext uri="{BB962C8B-B14F-4D97-AF65-F5344CB8AC3E}">
        <p14:creationId xmlns:p14="http://schemas.microsoft.com/office/powerpoint/2010/main" val="26196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19548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Syntax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CD3131"/>
                </a:solidFill>
                <a:effectLst/>
                <a:latin typeface="Consolas" panose="020B0609020204030204" pitchFamily="49" charset="0"/>
              </a:rPr>
              <a:t>?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Runtime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dirty="0">
                <a:solidFill>
                  <a:srgbClr val="CD3131"/>
                </a:solidFill>
                <a:latin typeface="Consolas" panose="020B0609020204030204" pitchFamily="49" charset="0"/>
              </a:rPr>
              <a:t>/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Never prints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sz="800" dirty="0"/>
          </a:p>
          <a:p>
            <a:pPr>
              <a:lnSpc>
                <a:spcPct val="100000"/>
              </a:lnSpc>
            </a:pPr>
            <a:r>
              <a:rPr lang="en-US" dirty="0"/>
              <a:t>Logical error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"100:,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 %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 marL="454025" lvl="3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even"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Prints?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"200"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Prints!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1266B-C9F1-420C-534B-FF5323A5F269}"/>
              </a:ext>
            </a:extLst>
          </p:cNvPr>
          <p:cNvSpPr txBox="1"/>
          <p:nvPr/>
        </p:nvSpPr>
        <p:spPr>
          <a:xfrm>
            <a:off x="6757148" y="2240086"/>
            <a:ext cx="5009029" cy="19389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Use print functions to help learn where runtime errors are happening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ED73F-37D3-3C39-5C7D-E354164346E2}"/>
              </a:ext>
            </a:extLst>
          </p:cNvPr>
          <p:cNvSpPr txBox="1"/>
          <p:nvPr/>
        </p:nvSpPr>
        <p:spPr>
          <a:xfrm>
            <a:off x="6757148" y="4617914"/>
            <a:ext cx="5009029" cy="193899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Debugging tip!</a:t>
            </a:r>
          </a:p>
          <a:p>
            <a:endParaRPr lang="en-US" sz="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Use print functions to see if branches of code are being entered</a:t>
            </a:r>
          </a:p>
        </p:txBody>
      </p:sp>
    </p:spTree>
    <p:extLst>
      <p:ext uri="{BB962C8B-B14F-4D97-AF65-F5344CB8AC3E}">
        <p14:creationId xmlns:p14="http://schemas.microsoft.com/office/powerpoint/2010/main" val="19818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[Practice] 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Are you new to CMU?</a:t>
            </a:r>
          </a:p>
        </p:txBody>
      </p:sp>
    </p:spTree>
    <p:extLst>
      <p:ext uri="{BB962C8B-B14F-4D97-AF65-F5344CB8AC3E}">
        <p14:creationId xmlns:p14="http://schemas.microsoft.com/office/powerpoint/2010/main" val="2325888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What happens when we run the following line?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x = 3(2+7)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x takes on the value 27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Syntax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Runtime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Logical error</a:t>
            </a: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n-US" dirty="0">
                <a:solidFill>
                  <a:schemeClr val="tx1"/>
                </a:solidFill>
              </a:rPr>
              <a:t>I have no idea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67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348548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</a:rPr>
              <a:t>Tip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Keep a list of errors that you encounter along with what they might mean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24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TypeError</a:t>
            </a:r>
            <a:r>
              <a:rPr lang="en-US" sz="24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 'int' object is not callable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Hmm, I probably have number, variable, or expression followed by a (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     e.g.,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3(2+7)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should be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3*(2+7)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2400" b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NameError</a:t>
            </a:r>
            <a:r>
              <a:rPr lang="en-US" sz="2400" b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: name 'total' is not defined</a:t>
            </a:r>
            <a:endParaRPr lang="en-US" b="0" dirty="0">
              <a:solidFill>
                <a:srgbClr val="C00000"/>
              </a:solidFill>
              <a:effectLst/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Hmm, I probably have variable named total that I never assigned a value </a:t>
            </a:r>
          </a:p>
          <a:p>
            <a:pPr marL="454025" lvl="3" indent="0">
              <a:buNone/>
            </a:pPr>
            <a:r>
              <a:rPr lang="pt-BR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num = </a:t>
            </a:r>
            <a:r>
              <a:rPr lang="pt-BR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pt-BR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454025" lvl="3" indent="0">
              <a:buNone/>
            </a:pPr>
            <a:r>
              <a:rPr lang="pt-BR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mean = total/num</a:t>
            </a:r>
          </a:p>
        </p:txBody>
      </p:sp>
    </p:spTree>
    <p:extLst>
      <p:ext uri="{BB962C8B-B14F-4D97-AF65-F5344CB8AC3E}">
        <p14:creationId xmlns:p14="http://schemas.microsoft.com/office/powerpoint/2010/main" val="41867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82AA-D8A0-F5AF-F352-088BFDA9D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91" y="1709738"/>
            <a:ext cx="11015009" cy="2852737"/>
          </a:xfrm>
        </p:spPr>
        <p:txBody>
          <a:bodyPr/>
          <a:lstStyle/>
          <a:p>
            <a:r>
              <a:rPr lang="en-US" dirty="0"/>
              <a:t>Strings and Comments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C2FBD-D5DA-00F4-71AA-46B44AC2E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7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one does the right thing?</a:t>
            </a:r>
          </a:p>
          <a:p>
            <a:pPr>
              <a:lnSpc>
                <a:spcPct val="100000"/>
              </a:lnSpc>
            </a:pPr>
            <a:r>
              <a:rPr lang="en-US" dirty="0"/>
              <a:t>Select all that apply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01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Which one does the right thing?</a:t>
            </a:r>
          </a:p>
          <a:p>
            <a:pPr>
              <a:lnSpc>
                <a:spcPct val="100000"/>
              </a:lnSpc>
            </a:pPr>
            <a:r>
              <a:rPr lang="en-US" dirty="0"/>
              <a:t>Select all that apply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print(</a:t>
            </a:r>
            <a:r>
              <a:rPr lang="en-US" sz="2400" dirty="0">
                <a:highlight>
                  <a:srgbClr val="FFFF00"/>
                </a:highlight>
              </a:rPr>
              <a:t>'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Have you read 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Pride and Prejudice</a:t>
            </a:r>
            <a:r>
              <a:rPr lang="en-US" sz="2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 by Jane Austen?</a:t>
            </a:r>
            <a:r>
              <a:rPr lang="en-US" sz="2400" dirty="0">
                <a:highlight>
                  <a:srgbClr val="FFFF00"/>
                </a:highlight>
              </a:rPr>
              <a:t>’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"Have you read 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Pride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Prejudice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 by Jane Austen?"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"Have you read 'Pride and Prejudice' by Jane Austen?"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Pride </a:t>
            </a:r>
            <a:r>
              <a:rPr lang="en-US" sz="24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Prejudice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 by Jane Austen?')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"Pride and Prejudice" by Jane Austen?'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514350" indent="-514350">
              <a:lnSpc>
                <a:spcPct val="100000"/>
              </a:lnSpc>
              <a:buFont typeface="Wingdings" panose="05000000000000000000" pitchFamily="2" charset="2"/>
              <a:buAutoNum type="alphaUcParenR"/>
            </a:pP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51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639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Single or double quote are fine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effectLst/>
              </a:rPr>
              <a:t>Can be useful for </a:t>
            </a:r>
            <a:r>
              <a:rPr lang="en-US" dirty="0">
                <a:solidFill>
                  <a:srgbClr val="000000"/>
                </a:solidFill>
              </a:rPr>
              <a:t>quotes withing strings</a:t>
            </a:r>
            <a:r>
              <a:rPr lang="en-US" b="0" dirty="0">
                <a:solidFill>
                  <a:srgbClr val="000000"/>
                </a:solidFill>
                <a:effectLst/>
              </a:rPr>
              <a:t> (but alternated correctly)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Escape characters are needed sometimes (more on this later in the course)</a:t>
            </a:r>
            <a:endParaRPr lang="en-US" b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'Have you read Jane Austen</a:t>
            </a:r>
            <a:r>
              <a:rPr lang="en-US" sz="2000" b="0" dirty="0">
                <a:solidFill>
                  <a:srgbClr val="EE0000"/>
                </a:solidFill>
                <a:effectLst/>
                <a:latin typeface="Consolas" panose="020B0609020204030204" pitchFamily="49" charset="0"/>
              </a:rPr>
              <a:t>\'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s "Pride and Prejudice" recently?'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There are also triple quotes for multiline strings (actually, often used for comments)</a:t>
            </a: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/>
              <a:t>f-Strings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rgbClr val="000000"/>
                </a:solidFill>
                <a:effectLst/>
              </a:rPr>
              <a:t>Really useful to print a combination of strings and expressions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   y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99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    print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'Did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you know that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is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x+y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?'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en-US" b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55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287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Notes for humans </a:t>
            </a:r>
            <a:r>
              <a:rPr lang="en-US" dirty="0">
                <a:solidFill>
                  <a:srgbClr val="7030A0"/>
                </a:solidFill>
              </a:rPr>
              <a:t>(really important!)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Comments can go on their own line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Comments can go at the end of a line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squared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 This is technically a multiline string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        but is often used as a comment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    """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54293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954101" cy="51800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Comments are for humans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Comments are sections of text that we can write in Python (and most computer languages) that provide helpful information for humans to understand the associated code.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In Python, a # symbol (also called a "pound sign" or "hash symbol") begins a comment and tells Python to ignore all of the contents from the # sign until the end of the line.</a:t>
            </a:r>
          </a:p>
          <a:p>
            <a:pPr>
              <a:lnSpc>
                <a:spcPct val="100000"/>
              </a:lnSpc>
            </a:pPr>
            <a:endParaRPr 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Even though Python ignores the contents of a comment, comments are an essential part of writing clear code!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46406-5AD2-6202-C19C-15F9B8752747}"/>
              </a:ext>
            </a:extLst>
          </p:cNvPr>
          <p:cNvSpPr txBox="1"/>
          <p:nvPr/>
        </p:nvSpPr>
        <p:spPr>
          <a:xfrm>
            <a:off x="4724400" y="265538"/>
            <a:ext cx="710565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"Hello World!"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This is a comment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print("What will this line do?")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51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268301" cy="3197684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 on its own line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Comment after code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Multiline comments can be useful too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when you have more to say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or just want to make your comments easier to read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59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412416"/>
            <a:ext cx="10954101" cy="518004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Long comments can be written inside triple-quotes.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Either triple-single-quotes or triple-double-quotes work.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These can save you from writing a # on every line.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(these long quotes are 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technially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strings that are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just ignored by Python.)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8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hlinkClick r:id="rId2"/>
              </a:rPr>
              <a:t>https://www.cs.cmu.edu/~112/staff.html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02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791301" cy="2039539"/>
          </a:xfrm>
        </p:spPr>
        <p:txBody>
          <a:bodyPr/>
          <a:lstStyle/>
          <a:p>
            <a:r>
              <a:rPr lang="en-US" dirty="0"/>
              <a:t>Which of the following will be printed?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TWO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THREE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SIX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SEVEN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D3029-B242-8EA2-A523-098A633CAFCF}"/>
              </a:ext>
            </a:extLst>
          </p:cNvPr>
          <p:cNvSpPr txBox="1"/>
          <p:nvPr/>
        </p:nvSpPr>
        <p:spPr>
          <a:xfrm>
            <a:off x="4800600" y="852486"/>
            <a:ext cx="6953249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0" dirty="0">
                <a:effectLst/>
                <a:latin typeface="Consolas" panose="020B0609020204030204" pitchFamily="49" charset="0"/>
              </a:rPr>
              <a:t>"""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print("ONE")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print("TWO")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"""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print("THREE")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print("FOUR")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print("FIVE")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print("SIX") #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print("SEVEN") #</a:t>
            </a:r>
          </a:p>
          <a:p>
            <a:r>
              <a:rPr lang="en-US" sz="2800" b="0" dirty="0">
                <a:effectLst/>
                <a:latin typeface="Consolas" panose="020B0609020204030204" pitchFamily="49" charset="0"/>
              </a:rPr>
              <a:t># print("EIGHT") # print("NINE")</a:t>
            </a:r>
          </a:p>
        </p:txBody>
      </p:sp>
    </p:spTree>
    <p:extLst>
      <p:ext uri="{BB962C8B-B14F-4D97-AF65-F5344CB8AC3E}">
        <p14:creationId xmlns:p14="http://schemas.microsoft.com/office/powerpoint/2010/main" val="3532026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791301" cy="2039539"/>
          </a:xfrm>
        </p:spPr>
        <p:txBody>
          <a:bodyPr/>
          <a:lstStyle/>
          <a:p>
            <a:r>
              <a:rPr lang="en-US" dirty="0"/>
              <a:t>Which of the following will be printed?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TWO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THREE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SIX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SEVEN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D3029-B242-8EA2-A523-098A633CAFCF}"/>
              </a:ext>
            </a:extLst>
          </p:cNvPr>
          <p:cNvSpPr txBox="1"/>
          <p:nvPr/>
        </p:nvSpPr>
        <p:spPr>
          <a:xfrm>
            <a:off x="4800600" y="852486"/>
            <a:ext cx="6953249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print("ONE")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print("TWO")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"""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"THREE"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"FOUR"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print("FIVE")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"SIX"</a:t>
            </a:r>
            <a:r>
              <a:rPr lang="en-US" sz="2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print("SEVEN") #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print("EIGHT") # print("NINE")</a:t>
            </a:r>
            <a:endParaRPr lang="en-US" sz="2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23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30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068151" cy="2039539"/>
          </a:xfrm>
        </p:spPr>
        <p:txBody>
          <a:bodyPr/>
          <a:lstStyle/>
          <a:p>
            <a:r>
              <a:rPr lang="en-US" dirty="0"/>
              <a:t>Which of the following will result in the variable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</a:t>
            </a:r>
            <a:r>
              <a:rPr lang="en-US" dirty="0"/>
              <a:t> being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0.4</a:t>
            </a:r>
            <a:r>
              <a:rPr lang="en-US" dirty="0"/>
              <a:t>?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x = 0.4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0.4 = 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x = 2/5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2/5 = 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5x = 2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 = 5x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5*x = 2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2 = 5*x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None of the above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746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22271"/>
            <a:ext cx="8591901" cy="574482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b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Reassign x to 3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y is still 16 (not automatically y = 3**2)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We would have to execute y = x**2 again for y to be 3**2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x**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print(y)</a:t>
            </a: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CA3D-E9CB-B687-A623-E839B245A0CA}"/>
              </a:ext>
            </a:extLst>
          </p:cNvPr>
          <p:cNvSpPr txBox="1"/>
          <p:nvPr/>
        </p:nvSpPr>
        <p:spPr>
          <a:xfrm>
            <a:off x="6705599" y="367131"/>
            <a:ext cx="5200299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The variable we are assigning has to</a:t>
            </a: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be the ONLY thing on the left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of the = sign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4 = x # Error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3*x = 4 # Error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print(x)</a:t>
            </a:r>
          </a:p>
        </p:txBody>
      </p:sp>
    </p:spTree>
    <p:extLst>
      <p:ext uri="{BB962C8B-B14F-4D97-AF65-F5344CB8AC3E}">
        <p14:creationId xmlns:p14="http://schemas.microsoft.com/office/powerpoint/2010/main" val="32701130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Objects and Variable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49326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All of the “things” in Python are objects</a:t>
            </a:r>
          </a:p>
          <a:p>
            <a:pPr>
              <a:lnSpc>
                <a:spcPct val="100000"/>
              </a:lnSpc>
            </a:pPr>
            <a:r>
              <a:rPr lang="en-US" dirty="0"/>
              <a:t>Python objects all have: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id		More on object ids when we get to lists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value	</a:t>
            </a:r>
            <a:r>
              <a:rPr lang="en-US" dirty="0">
                <a:solidFill>
                  <a:srgbClr val="7030A0"/>
                </a:solidFill>
              </a:rPr>
              <a:t>We can try to see this with 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print(x)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type	</a:t>
            </a:r>
            <a:r>
              <a:rPr lang="en-US" dirty="0">
                <a:solidFill>
                  <a:srgbClr val="7030A0"/>
                </a:solidFill>
              </a:rPr>
              <a:t>We can see this with </a:t>
            </a:r>
            <a:r>
              <a:rPr lang="en-US" sz="2400" dirty="0">
                <a:solidFill>
                  <a:srgbClr val="7030A0"/>
                </a:solidFill>
                <a:latin typeface="Consolas" panose="020B0609020204030204" pitchFamily="49" charset="0"/>
              </a:rPr>
              <a:t>type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(x)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dirty="0"/>
              <a:t>Variable naming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Think of a variable name as a gift tag attached to an object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Python keeps track of variable names to allow us to use that object later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8AD33D-E39F-2460-28D1-2BE60387DAC0}"/>
              </a:ext>
            </a:extLst>
          </p:cNvPr>
          <p:cNvGrpSpPr/>
          <p:nvPr/>
        </p:nvGrpSpPr>
        <p:grpSpPr>
          <a:xfrm>
            <a:off x="9238899" y="2335912"/>
            <a:ext cx="1828800" cy="1850114"/>
            <a:chOff x="9238899" y="2335912"/>
            <a:chExt cx="1828800" cy="1850114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2A6EBD79-454F-1258-F6B0-3B8F6ECEA4CA}"/>
                </a:ext>
              </a:extLst>
            </p:cNvPr>
            <p:cNvSpPr/>
            <p:nvPr/>
          </p:nvSpPr>
          <p:spPr>
            <a:xfrm>
              <a:off x="9238899" y="2335912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r>
                <a:rPr lang="en-US" dirty="0"/>
                <a:t>id: 103100</a:t>
              </a:r>
            </a:p>
            <a:p>
              <a:r>
                <a:rPr lang="en-US" dirty="0"/>
                <a:t>value: 5</a:t>
              </a:r>
            </a:p>
            <a:p>
              <a:r>
                <a:rPr lang="en-US" dirty="0"/>
                <a:t>type: int</a:t>
              </a:r>
            </a:p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D333F-1899-7DC4-39DA-F27F6B631DF5}"/>
                </a:ext>
              </a:extLst>
            </p:cNvPr>
            <p:cNvSpPr txBox="1"/>
            <p:nvPr/>
          </p:nvSpPr>
          <p:spPr>
            <a:xfrm>
              <a:off x="9684295" y="3816694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731629-746E-0AB6-2525-5EBE8F227372}"/>
              </a:ext>
            </a:extLst>
          </p:cNvPr>
          <p:cNvGrpSpPr/>
          <p:nvPr/>
        </p:nvGrpSpPr>
        <p:grpSpPr>
          <a:xfrm>
            <a:off x="6429375" y="3082599"/>
            <a:ext cx="3410111" cy="2063845"/>
            <a:chOff x="6429375" y="3082599"/>
            <a:chExt cx="3410111" cy="20638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DDC35F-E161-979E-1260-F5A5522C1D9D}"/>
                </a:ext>
              </a:extLst>
            </p:cNvPr>
            <p:cNvSpPr txBox="1"/>
            <p:nvPr/>
          </p:nvSpPr>
          <p:spPr>
            <a:xfrm>
              <a:off x="6510075" y="477711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Variable name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686869-1D3C-B4EA-0984-82282AD3FDB0}"/>
                </a:ext>
              </a:extLst>
            </p:cNvPr>
            <p:cNvGrpSpPr/>
            <p:nvPr/>
          </p:nvGrpSpPr>
          <p:grpSpPr>
            <a:xfrm>
              <a:off x="6429375" y="4186026"/>
              <a:ext cx="1795286" cy="591086"/>
              <a:chOff x="1251284" y="856652"/>
              <a:chExt cx="1795286" cy="591086"/>
            </a:xfrm>
          </p:grpSpPr>
          <p:sp>
            <p:nvSpPr>
              <p:cNvPr id="8" name="Rectangle: Top Corners Snipped 7">
                <a:extLst>
                  <a:ext uri="{FF2B5EF4-FFF2-40B4-BE49-F238E27FC236}">
                    <a16:creationId xmlns:a16="http://schemas.microsoft.com/office/drawing/2014/main" id="{12969940-D103-1CD9-59DD-913705ED4962}"/>
                  </a:ext>
                </a:extLst>
              </p:cNvPr>
              <p:cNvSpPr/>
              <p:nvPr/>
            </p:nvSpPr>
            <p:spPr>
              <a:xfrm rot="5400000">
                <a:off x="1853384" y="254552"/>
                <a:ext cx="591086" cy="1795286"/>
              </a:xfrm>
              <a:prstGeom prst="snip2SameRect">
                <a:avLst>
                  <a:gd name="adj1" fmla="val 27138"/>
                  <a:gd name="adj2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447435-0475-9B55-4109-3E52896EEB1B}"/>
                  </a:ext>
                </a:extLst>
              </p:cNvPr>
              <p:cNvSpPr/>
              <p:nvPr/>
            </p:nvSpPr>
            <p:spPr>
              <a:xfrm>
                <a:off x="2913797" y="1098645"/>
                <a:ext cx="87236" cy="9678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6840BA1-77C3-47DB-B810-71A9B5E58893}"/>
                </a:ext>
              </a:extLst>
            </p:cNvPr>
            <p:cNvSpPr/>
            <p:nvPr/>
          </p:nvSpPr>
          <p:spPr>
            <a:xfrm rot="19360567" flipV="1">
              <a:off x="7791893" y="3082599"/>
              <a:ext cx="2047593" cy="1185636"/>
            </a:xfrm>
            <a:custGeom>
              <a:avLst/>
              <a:gdLst>
                <a:gd name="connsiteX0" fmla="*/ 0 w 2483318"/>
                <a:gd name="connsiteY0" fmla="*/ 288299 h 999231"/>
                <a:gd name="connsiteX1" fmla="*/ 837398 w 2483318"/>
                <a:gd name="connsiteY1" fmla="*/ 28417 h 999231"/>
                <a:gd name="connsiteX2" fmla="*/ 1645920 w 2483318"/>
                <a:gd name="connsiteY2" fmla="*/ 885066 h 999231"/>
                <a:gd name="connsiteX3" fmla="*/ 2483318 w 2483318"/>
                <a:gd name="connsiteY3" fmla="*/ 971693 h 99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3318" h="999231">
                  <a:moveTo>
                    <a:pt x="0" y="288299"/>
                  </a:moveTo>
                  <a:cubicBezTo>
                    <a:pt x="281539" y="108627"/>
                    <a:pt x="563078" y="-71044"/>
                    <a:pt x="837398" y="28417"/>
                  </a:cubicBezTo>
                  <a:cubicBezTo>
                    <a:pt x="1111718" y="127878"/>
                    <a:pt x="1371600" y="727853"/>
                    <a:pt x="1645920" y="885066"/>
                  </a:cubicBezTo>
                  <a:cubicBezTo>
                    <a:pt x="1920240" y="1042279"/>
                    <a:pt x="2380649" y="1000569"/>
                    <a:pt x="2483318" y="97169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6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7161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expression</a:t>
            </a:r>
          </a:p>
          <a:p>
            <a:pPr>
              <a:lnSpc>
                <a:spcPct val="100000"/>
              </a:lnSpc>
            </a:pPr>
            <a:r>
              <a:rPr lang="en-US" dirty="0"/>
              <a:t>Variable name must be the ONLY thing on the LEFT of the </a:t>
            </a:r>
            <a:r>
              <a:rPr lang="en-US" dirty="0">
                <a:solidFill>
                  <a:schemeClr val="tx1"/>
                </a:solidFill>
              </a:rPr>
              <a:t>=</a:t>
            </a:r>
          </a:p>
          <a:p>
            <a:pPr>
              <a:lnSpc>
                <a:spcPct val="100000"/>
              </a:lnSpc>
            </a:pPr>
            <a:r>
              <a:rPr lang="en-US" dirty="0"/>
              <a:t>Everything to the RIGHT of the 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/>
              <a:t> will be evaluated before the name is assigned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9F67F92-499F-4664-8301-2F5555B0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099" y="2860966"/>
            <a:ext cx="6062732" cy="39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DE3F1-7C0A-F814-00DA-599B35E6B423}"/>
              </a:ext>
            </a:extLst>
          </p:cNvPr>
          <p:cNvSpPr txBox="1"/>
          <p:nvPr/>
        </p:nvSpPr>
        <p:spPr>
          <a:xfrm>
            <a:off x="857089" y="3328050"/>
            <a:ext cx="356845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dirty="0">
              <a:solidFill>
                <a:srgbClr val="098658"/>
              </a:solidFill>
              <a:latin typeface="Consolas" panose="020B0609020204030204" pitchFamily="49" charset="0"/>
            </a:endParaRPr>
          </a:p>
          <a:p>
            <a:endParaRPr lang="en-US" dirty="0">
              <a:solidFill>
                <a:srgbClr val="098658"/>
              </a:solidFill>
              <a:latin typeface="Consolas" panose="020B0609020204030204" pitchFamily="49" charset="0"/>
            </a:endParaRPr>
          </a:p>
          <a:p>
            <a:endParaRPr lang="en-US" b="0" dirty="0">
              <a:solidFill>
                <a:srgbClr val="098658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A57E2-6114-729F-3F4C-60BD809F2BB8}"/>
              </a:ext>
            </a:extLst>
          </p:cNvPr>
          <p:cNvSpPr txBox="1"/>
          <p:nvPr/>
        </p:nvSpPr>
        <p:spPr>
          <a:xfrm>
            <a:off x="857089" y="28609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Python code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82AC1-4BFF-A3E8-9169-20D1DAAB5CF9}"/>
              </a:ext>
            </a:extLst>
          </p:cNvPr>
          <p:cNvGrpSpPr/>
          <p:nvPr/>
        </p:nvGrpSpPr>
        <p:grpSpPr>
          <a:xfrm>
            <a:off x="697299" y="4777001"/>
            <a:ext cx="1828800" cy="969454"/>
            <a:chOff x="1215285" y="2317687"/>
            <a:chExt cx="1828800" cy="9694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B74CEF6-CC35-A505-282E-4F829D4558AC}"/>
                </a:ext>
              </a:extLst>
            </p:cNvPr>
            <p:cNvGrpSpPr/>
            <p:nvPr/>
          </p:nvGrpSpPr>
          <p:grpSpPr>
            <a:xfrm>
              <a:off x="1646381" y="2696055"/>
              <a:ext cx="829103" cy="591086"/>
              <a:chOff x="2217466" y="856652"/>
              <a:chExt cx="829103" cy="591086"/>
            </a:xfrm>
          </p:grpSpPr>
          <p:sp>
            <p:nvSpPr>
              <p:cNvPr id="18" name="Rectangle: Top Corners Snipped 17">
                <a:extLst>
                  <a:ext uri="{FF2B5EF4-FFF2-40B4-BE49-F238E27FC236}">
                    <a16:creationId xmlns:a16="http://schemas.microsoft.com/office/drawing/2014/main" id="{B923D397-CD17-A463-9332-B17949D9956C}"/>
                  </a:ext>
                </a:extLst>
              </p:cNvPr>
              <p:cNvSpPr/>
              <p:nvPr/>
            </p:nvSpPr>
            <p:spPr>
              <a:xfrm rot="5400000">
                <a:off x="2336475" y="737643"/>
                <a:ext cx="591086" cy="829103"/>
              </a:xfrm>
              <a:prstGeom prst="snip2SameRect">
                <a:avLst>
                  <a:gd name="adj1" fmla="val 27138"/>
                  <a:gd name="adj2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0F33953-9D82-2EB7-EE26-693A1BFC0158}"/>
                  </a:ext>
                </a:extLst>
              </p:cNvPr>
              <p:cNvSpPr/>
              <p:nvPr/>
            </p:nvSpPr>
            <p:spPr>
              <a:xfrm>
                <a:off x="2913797" y="1098645"/>
                <a:ext cx="87236" cy="9678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BDE6BA-C2A3-6962-5E74-7147795574EA}"/>
                </a:ext>
              </a:extLst>
            </p:cNvPr>
            <p:cNvSpPr txBox="1"/>
            <p:nvPr/>
          </p:nvSpPr>
          <p:spPr>
            <a:xfrm>
              <a:off x="1215285" y="231768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Variable name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2B80F-C618-9D91-4635-89673CCA3F50}"/>
              </a:ext>
            </a:extLst>
          </p:cNvPr>
          <p:cNvGrpSpPr/>
          <p:nvPr/>
        </p:nvGrpSpPr>
        <p:grpSpPr>
          <a:xfrm>
            <a:off x="2596741" y="4486172"/>
            <a:ext cx="1828800" cy="1870194"/>
            <a:chOff x="7028951" y="132302"/>
            <a:chExt cx="1828800" cy="1870194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C6438D71-F380-65F8-C4F9-4E81521CA8E6}"/>
                </a:ext>
              </a:extLst>
            </p:cNvPr>
            <p:cNvSpPr/>
            <p:nvPr/>
          </p:nvSpPr>
          <p:spPr>
            <a:xfrm>
              <a:off x="7028951" y="521714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endParaRPr lang="en-US" dirty="0"/>
            </a:p>
            <a:p>
              <a:r>
                <a:rPr lang="en-US" dirty="0"/>
                <a:t>value: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B5A6A3-A971-61AA-0A39-15454876E17E}"/>
                </a:ext>
              </a:extLst>
            </p:cNvPr>
            <p:cNvSpPr txBox="1"/>
            <p:nvPr/>
          </p:nvSpPr>
          <p:spPr>
            <a:xfrm>
              <a:off x="7483996" y="132302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913A69-6513-685E-A9FF-A2B1F7FCF30A}"/>
              </a:ext>
            </a:extLst>
          </p:cNvPr>
          <p:cNvSpPr/>
          <p:nvPr/>
        </p:nvSpPr>
        <p:spPr>
          <a:xfrm rot="19745117">
            <a:off x="1852058" y="5166748"/>
            <a:ext cx="824695" cy="236625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08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Reassignment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2075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expression</a:t>
            </a:r>
          </a:p>
          <a:p>
            <a:pPr>
              <a:lnSpc>
                <a:spcPct val="100000"/>
              </a:lnSpc>
            </a:pPr>
            <a:r>
              <a:rPr lang="en-US" dirty="0"/>
              <a:t>Python evaluates the right-hand-side to create a single object and then assigns the variable name tag to that object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A1AE4D-C3B1-ADA4-3667-2DC6DBAD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2795627"/>
            <a:ext cx="6348412" cy="41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94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Assigning a Variable to a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another_variable_name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variable_name</a:t>
            </a:r>
            <a:endParaRPr lang="en-US" sz="24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Multiple variables can point to the same object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For example, after running the following two lines, </a:t>
            </a:r>
            <a:r>
              <a:rPr lang="en-US" sz="2400" dirty="0">
                <a:solidFill>
                  <a:schemeClr val="tx1"/>
                </a:solidFill>
              </a:rPr>
              <a:t>score </a:t>
            </a:r>
            <a:r>
              <a:rPr lang="en-US" sz="2400" dirty="0"/>
              <a:t>and </a:t>
            </a:r>
            <a:r>
              <a:rPr lang="en-US" sz="2400" dirty="0" err="1">
                <a:solidFill>
                  <a:schemeClr val="tx1"/>
                </a:solidFill>
              </a:rPr>
              <a:t>total_score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/>
              <a:t>will both be 10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92202-3715-FF60-CBB1-8FC405D2856D}"/>
              </a:ext>
            </a:extLst>
          </p:cNvPr>
          <p:cNvGrpSpPr/>
          <p:nvPr/>
        </p:nvGrpSpPr>
        <p:grpSpPr>
          <a:xfrm>
            <a:off x="1789129" y="4638424"/>
            <a:ext cx="1795286" cy="591086"/>
            <a:chOff x="1251284" y="856652"/>
            <a:chExt cx="1795286" cy="591086"/>
          </a:xfrm>
        </p:grpSpPr>
        <p:sp>
          <p:nvSpPr>
            <p:cNvPr id="9" name="Rectangle: Top Corners Snipped 8">
              <a:extLst>
                <a:ext uri="{FF2B5EF4-FFF2-40B4-BE49-F238E27FC236}">
                  <a16:creationId xmlns:a16="http://schemas.microsoft.com/office/drawing/2014/main" id="{A8B9C829-7292-9DD6-CE45-2B170EA5652C}"/>
                </a:ext>
              </a:extLst>
            </p:cNvPr>
            <p:cNvSpPr/>
            <p:nvPr/>
          </p:nvSpPr>
          <p:spPr>
            <a:xfrm rot="5400000">
              <a:off x="1853384" y="254552"/>
              <a:ext cx="591086" cy="1795286"/>
            </a:xfrm>
            <a:prstGeom prst="snip2SameRect">
              <a:avLst>
                <a:gd name="adj1" fmla="val 271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score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7FF6B4-DA86-8448-7304-F11F264BB2A7}"/>
                </a:ext>
              </a:extLst>
            </p:cNvPr>
            <p:cNvSpPr/>
            <p:nvPr/>
          </p:nvSpPr>
          <p:spPr>
            <a:xfrm>
              <a:off x="2913797" y="1098645"/>
              <a:ext cx="87236" cy="96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875219-6514-E76B-49BF-E3E3D78DDE47}"/>
              </a:ext>
            </a:extLst>
          </p:cNvPr>
          <p:cNvSpPr txBox="1"/>
          <p:nvPr/>
        </p:nvSpPr>
        <p:spPr>
          <a:xfrm>
            <a:off x="1895007" y="42690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name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315B58-CBEE-713A-3956-7364973E9FFE}"/>
              </a:ext>
            </a:extLst>
          </p:cNvPr>
          <p:cNvGrpSpPr/>
          <p:nvPr/>
        </p:nvGrpSpPr>
        <p:grpSpPr>
          <a:xfrm>
            <a:off x="4223657" y="3969227"/>
            <a:ext cx="1828800" cy="1870194"/>
            <a:chOff x="7028951" y="132302"/>
            <a:chExt cx="1828800" cy="187019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58650A4B-354E-F7D4-AC27-C205C6BD6FC3}"/>
                </a:ext>
              </a:extLst>
            </p:cNvPr>
            <p:cNvSpPr/>
            <p:nvPr/>
          </p:nvSpPr>
          <p:spPr>
            <a:xfrm>
              <a:off x="7028951" y="521714"/>
              <a:ext cx="1828800" cy="1480782"/>
            </a:xfrm>
            <a:prstGeom prst="cube">
              <a:avLst>
                <a:gd name="adj" fmla="val 1209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182880" rtlCol="0" anchor="t"/>
            <a:lstStyle/>
            <a:p>
              <a:endParaRPr lang="en-US" dirty="0"/>
            </a:p>
            <a:p>
              <a:r>
                <a:rPr lang="en-US" dirty="0"/>
                <a:t>value: 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CC4201-AC23-6B0F-9B04-22CD2DD5FCC2}"/>
                </a:ext>
              </a:extLst>
            </p:cNvPr>
            <p:cNvSpPr txBox="1"/>
            <p:nvPr/>
          </p:nvSpPr>
          <p:spPr>
            <a:xfrm>
              <a:off x="7483996" y="132302"/>
              <a:ext cx="108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Object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25F3CB-508E-0D82-DCE1-AC52A41CD231}"/>
              </a:ext>
            </a:extLst>
          </p:cNvPr>
          <p:cNvSpPr txBox="1"/>
          <p:nvPr/>
        </p:nvSpPr>
        <p:spPr>
          <a:xfrm>
            <a:off x="1755614" y="2632878"/>
            <a:ext cx="4456575" cy="11419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score 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totalScore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score</a:t>
            </a:r>
          </a:p>
          <a:p>
            <a:pPr>
              <a:lnSpc>
                <a:spcPct val="130000"/>
              </a:lnSpc>
            </a:pP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662D50-B857-57CD-1232-243724D8C7FD}"/>
              </a:ext>
            </a:extLst>
          </p:cNvPr>
          <p:cNvSpPr/>
          <p:nvPr/>
        </p:nvSpPr>
        <p:spPr>
          <a:xfrm rot="19745117">
            <a:off x="3478974" y="4649803"/>
            <a:ext cx="824695" cy="236625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C927C7-99E9-A4C7-0F76-D3610088A70B}"/>
              </a:ext>
            </a:extLst>
          </p:cNvPr>
          <p:cNvGrpSpPr/>
          <p:nvPr/>
        </p:nvGrpSpPr>
        <p:grpSpPr>
          <a:xfrm>
            <a:off x="1788368" y="6050353"/>
            <a:ext cx="1795286" cy="591086"/>
            <a:chOff x="1251284" y="856652"/>
            <a:chExt cx="1795286" cy="591086"/>
          </a:xfrm>
        </p:grpSpPr>
        <p:sp>
          <p:nvSpPr>
            <p:cNvPr id="18" name="Rectangle: Top Corners Snipped 17">
              <a:extLst>
                <a:ext uri="{FF2B5EF4-FFF2-40B4-BE49-F238E27FC236}">
                  <a16:creationId xmlns:a16="http://schemas.microsoft.com/office/drawing/2014/main" id="{38D314B6-4B79-F470-D6E7-33C20DEB0C1F}"/>
                </a:ext>
              </a:extLst>
            </p:cNvPr>
            <p:cNvSpPr/>
            <p:nvPr/>
          </p:nvSpPr>
          <p:spPr>
            <a:xfrm rot="5400000">
              <a:off x="1853384" y="254552"/>
              <a:ext cx="591086" cy="1795286"/>
            </a:xfrm>
            <a:prstGeom prst="snip2SameRect">
              <a:avLst>
                <a:gd name="adj1" fmla="val 27138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err="1"/>
                <a:t>totalScore</a:t>
              </a:r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84A5AF-8D0D-969E-DC92-276A0994C790}"/>
                </a:ext>
              </a:extLst>
            </p:cNvPr>
            <p:cNvSpPr/>
            <p:nvPr/>
          </p:nvSpPr>
          <p:spPr>
            <a:xfrm>
              <a:off x="2913797" y="1098645"/>
              <a:ext cx="87236" cy="967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2F9467-8518-7057-4D03-5454F182FB30}"/>
              </a:ext>
            </a:extLst>
          </p:cNvPr>
          <p:cNvSpPr txBox="1"/>
          <p:nvPr/>
        </p:nvSpPr>
        <p:spPr>
          <a:xfrm>
            <a:off x="1894246" y="568102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 name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1C085BB-8AB6-A2F9-22CE-9145159E2C81}"/>
              </a:ext>
            </a:extLst>
          </p:cNvPr>
          <p:cNvSpPr/>
          <p:nvPr/>
        </p:nvSpPr>
        <p:spPr>
          <a:xfrm rot="18316208" flipV="1">
            <a:off x="3068134" y="5402314"/>
            <a:ext cx="1752374" cy="367988"/>
          </a:xfrm>
          <a:custGeom>
            <a:avLst/>
            <a:gdLst>
              <a:gd name="connsiteX0" fmla="*/ 0 w 2483318"/>
              <a:gd name="connsiteY0" fmla="*/ 288299 h 999231"/>
              <a:gd name="connsiteX1" fmla="*/ 837398 w 2483318"/>
              <a:gd name="connsiteY1" fmla="*/ 28417 h 999231"/>
              <a:gd name="connsiteX2" fmla="*/ 1645920 w 2483318"/>
              <a:gd name="connsiteY2" fmla="*/ 885066 h 999231"/>
              <a:gd name="connsiteX3" fmla="*/ 2483318 w 2483318"/>
              <a:gd name="connsiteY3" fmla="*/ 971693 h 9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3318" h="999231">
                <a:moveTo>
                  <a:pt x="0" y="288299"/>
                </a:moveTo>
                <a:cubicBezTo>
                  <a:pt x="281539" y="108627"/>
                  <a:pt x="563078" y="-71044"/>
                  <a:pt x="837398" y="28417"/>
                </a:cubicBezTo>
                <a:cubicBezTo>
                  <a:pt x="1111718" y="127878"/>
                  <a:pt x="1371600" y="727853"/>
                  <a:pt x="1645920" y="885066"/>
                </a:cubicBezTo>
                <a:cubicBezTo>
                  <a:pt x="1920240" y="1042279"/>
                  <a:pt x="2380649" y="1000569"/>
                  <a:pt x="2483318" y="97169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60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6941CC7-9EAD-5108-6232-45882FAA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50" y="367131"/>
            <a:ext cx="5492750" cy="61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5239100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Variable names often temporarily point to the same object and are later changed to point to something else</a:t>
            </a:r>
          </a:p>
          <a:p>
            <a:pPr>
              <a:lnSpc>
                <a:spcPct val="100000"/>
              </a:lnSpc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sz="3200" b="0" dirty="0">
                <a:solidFill>
                  <a:srgbClr val="000000"/>
                </a:solidFill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203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BF077B-5778-7E06-8648-215959FE6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8"/>
          <a:stretch/>
        </p:blipFill>
        <p:spPr>
          <a:xfrm>
            <a:off x="3123640" y="0"/>
            <a:ext cx="5694008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39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9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068151" cy="2039539"/>
          </a:xfrm>
        </p:spPr>
        <p:txBody>
          <a:bodyPr/>
          <a:lstStyle/>
          <a:p>
            <a:r>
              <a:rPr lang="en-US" dirty="0"/>
              <a:t>Which of the are valid variable names in Python</a:t>
            </a:r>
          </a:p>
          <a:p>
            <a:r>
              <a:rPr lang="en-US" dirty="0"/>
              <a:t>Select all that apply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val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4val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val4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my4val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four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value?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 value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my_value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tx1"/>
                </a:solidFill>
              </a:rPr>
              <a:t>my-value = 4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err="1">
                <a:solidFill>
                  <a:schemeClr val="tx1"/>
                </a:solidFill>
              </a:rPr>
              <a:t>myValue</a:t>
            </a:r>
            <a:r>
              <a:rPr lang="en-US" sz="2400" dirty="0">
                <a:solidFill>
                  <a:schemeClr val="tx1"/>
                </a:solidFill>
              </a:rPr>
              <a:t> = 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548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7CE7-BFB0-7F61-9C86-89A3837D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assignment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3C47772-EDD0-94D1-1E99-ECE27FFB51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18770" y="1219205"/>
          <a:ext cx="7554459" cy="4648511"/>
        </p:xfrm>
        <a:graphic>
          <a:graphicData uri="http://schemas.openxmlformats.org/drawingml/2006/table">
            <a:tbl>
              <a:tblPr/>
              <a:tblGrid>
                <a:gridCol w="2518153">
                  <a:extLst>
                    <a:ext uri="{9D8B030D-6E8A-4147-A177-3AD203B41FA5}">
                      <a16:colId xmlns:a16="http://schemas.microsoft.com/office/drawing/2014/main" val="2636137781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3285115044"/>
                    </a:ext>
                  </a:extLst>
                </a:gridCol>
                <a:gridCol w="2518153">
                  <a:extLst>
                    <a:ext uri="{9D8B030D-6E8A-4147-A177-3AD203B41FA5}">
                      <a16:colId xmlns:a16="http://schemas.microsoft.com/office/drawing/2014/main" val="196320460"/>
                    </a:ext>
                  </a:extLst>
                </a:gridCol>
              </a:tblGrid>
              <a:tr h="8284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Operator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Shortcut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Long(cut)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2788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Addition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+=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+ 5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166685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Subtraction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-=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- 5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284860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Multiplication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*=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*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33748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>
                          <a:effectLst/>
                        </a:rPr>
                        <a:t>Division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/=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/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157583"/>
                  </a:ext>
                </a:extLst>
              </a:tr>
              <a:tr h="432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Power (Exponent)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**=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x**5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543521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Modulo “Mod” (remainder)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%=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%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891632"/>
                  </a:ext>
                </a:extLst>
              </a:tr>
              <a:tr h="828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“Div”                 (integer division)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//=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dirty="0">
                          <a:effectLst/>
                        </a:rPr>
                        <a:t>x = x // 5</a:t>
                      </a:r>
                    </a:p>
                  </a:txBody>
                  <a:tcPr marL="17045" marR="17045" marT="17045" marB="17045" anchor="ctr">
                    <a:lnL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E5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801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1632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1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84A5-52AF-EAF2-B65E-03DBCBB7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4D6D-5453-C075-F46F-DEF0384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10515600" cy="2039539"/>
          </a:xfrm>
        </p:spPr>
        <p:txBody>
          <a:bodyPr/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function_name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parameter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4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4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body_including_return_statements</a:t>
            </a:r>
            <a:endParaRPr lang="en-US" sz="24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400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myFunctionName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(parameter1, parameter2, parameter3):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Do something here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argument1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argument2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argument3 =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27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myFunctionName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(argument1, argument2, argument3)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9784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10 (Unused)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810851" cy="2039539"/>
          </a:xfrm>
        </p:spPr>
        <p:txBody>
          <a:bodyPr/>
          <a:lstStyle/>
          <a:p>
            <a:r>
              <a:rPr lang="en-US" dirty="0"/>
              <a:t>Which code is better?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B83D3-C7A7-F2A5-E46E-070FA45BD20F}"/>
              </a:ext>
            </a:extLst>
          </p:cNvPr>
          <p:cNvSpPr txBox="1"/>
          <p:nvPr/>
        </p:nvSpPr>
        <p:spPr>
          <a:xfrm>
            <a:off x="4171774" y="1035793"/>
            <a:ext cx="795302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distance(x1, y1, x2, y2):</a:t>
            </a:r>
          </a:p>
          <a:p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s-E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((x1-x2)**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(y1-y2)**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s-E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)**</a:t>
            </a:r>
            <a:r>
              <a:rPr lang="es-E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0.5</a:t>
            </a:r>
            <a:endParaRPr lang="es-E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8087D-57B2-76CB-0A1C-B81766D100FF}"/>
              </a:ext>
            </a:extLst>
          </p:cNvPr>
          <p:cNvSpPr txBox="1"/>
          <p:nvPr/>
        </p:nvSpPr>
        <p:spPr>
          <a:xfrm>
            <a:off x="4171774" y="2552334"/>
            <a:ext cx="7953024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distance(x1, y1, x2, y2):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x1 - x2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y1 - y2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sumOfSquares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xDiffSquared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yDiffSquared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result = 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sumOfSquares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**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0.5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result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4DC46-D04D-D0F7-AE45-142B5A67262D}"/>
              </a:ext>
            </a:extLst>
          </p:cNvPr>
          <p:cNvSpPr txBox="1"/>
          <p:nvPr/>
        </p:nvSpPr>
        <p:spPr>
          <a:xfrm>
            <a:off x="4094453" y="472716"/>
            <a:ext cx="857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74F69-FA59-9CC0-E071-1B16BEEB007E}"/>
              </a:ext>
            </a:extLst>
          </p:cNvPr>
          <p:cNvSpPr txBox="1"/>
          <p:nvPr/>
        </p:nvSpPr>
        <p:spPr>
          <a:xfrm>
            <a:off x="4094453" y="1967559"/>
            <a:ext cx="857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578613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11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810851" cy="2039539"/>
          </a:xfrm>
        </p:spPr>
        <p:txBody>
          <a:bodyPr/>
          <a:lstStyle/>
          <a:p>
            <a:r>
              <a:rPr lang="en-US" dirty="0"/>
              <a:t>This code just started executing in </a:t>
            </a:r>
            <a:r>
              <a:rPr lang="en-US" dirty="0">
                <a:hlinkClick r:id="rId2"/>
              </a:rPr>
              <a:t>pythontutor.com</a:t>
            </a:r>
            <a:r>
              <a:rPr lang="en-US" dirty="0"/>
              <a:t>, to which will the red arrow move to next?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1799-95B0-8954-2DE1-646B73D92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622" y="1587004"/>
            <a:ext cx="3734279" cy="51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67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Types we are working with so far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int, float, str, bool, NoneType (and type)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79C09-211E-62BC-5349-60B62F29E716}"/>
              </a:ext>
            </a:extLst>
          </p:cNvPr>
          <p:cNvSpPr txBox="1"/>
          <p:nvPr/>
        </p:nvSpPr>
        <p:spPr>
          <a:xfrm>
            <a:off x="1951893" y="2731373"/>
            <a:ext cx="357470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3.0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"3"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</a:t>
            </a:r>
            <a:r>
              <a:rPr lang="nb-NO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r>
              <a:rPr lang="nb-NO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print(type(int))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C7AE8-C3EF-3EA7-E464-9694CF8400A0}"/>
              </a:ext>
            </a:extLst>
          </p:cNvPr>
          <p:cNvSpPr txBox="1"/>
          <p:nvPr/>
        </p:nvSpPr>
        <p:spPr>
          <a:xfrm>
            <a:off x="6518306" y="2731373"/>
            <a:ext cx="357470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'int'&gt;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'float'&gt;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'str'&gt;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'bool'&gt;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NoneType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'&gt;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&lt;class 'type'&gt;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B1AEA-7E93-1C61-8743-EB325550C181}"/>
              </a:ext>
            </a:extLst>
          </p:cNvPr>
          <p:cNvSpPr txBox="1"/>
          <p:nvPr/>
        </p:nvSpPr>
        <p:spPr>
          <a:xfrm>
            <a:off x="6518306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14234-F2F0-BE28-A567-E41ECF1BB1B3}"/>
              </a:ext>
            </a:extLst>
          </p:cNvPr>
          <p:cNvSpPr txBox="1"/>
          <p:nvPr/>
        </p:nvSpPr>
        <p:spPr>
          <a:xfrm>
            <a:off x="1951893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449397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Consolas" panose="020B0609020204030204" pitchFamily="49" charset="0"/>
              </a:rPr>
              <a:t>type(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latin typeface="Consolas" panose="020B0609020204030204" pitchFamily="49" charset="0"/>
              </a:rPr>
              <a:t>)</a:t>
            </a:r>
            <a:r>
              <a:rPr lang="en-US" sz="2400" dirty="0"/>
              <a:t> </a:t>
            </a:r>
            <a:r>
              <a:rPr lang="en-US" dirty="0"/>
              <a:t>vs </a:t>
            </a:r>
            <a:r>
              <a:rPr lang="en-US" sz="2400" dirty="0">
                <a:latin typeface="Consolas" panose="020B0609020204030204" pitchFamily="49" charset="0"/>
              </a:rPr>
              <a:t>isinstance(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value</a:t>
            </a:r>
            <a:r>
              <a:rPr lang="en-US" sz="2400" dirty="0">
                <a:latin typeface="Consolas" panose="020B0609020204030204" pitchFamily="49" charset="0"/>
              </a:rPr>
              <a:t>, </a:t>
            </a:r>
            <a:r>
              <a:rPr lang="en-US" sz="2400" i="1" dirty="0">
                <a:highlight>
                  <a:srgbClr val="FFFF00"/>
                </a:highlight>
                <a:latin typeface="Consolas" panose="020B0609020204030204" pitchFamily="49" charset="0"/>
              </a:rPr>
              <a:t>type</a:t>
            </a:r>
            <a:r>
              <a:rPr lang="en-US" sz="2400" dirty="0">
                <a:latin typeface="Consolas" panose="020B0609020204030204" pitchFamily="49" charset="0"/>
              </a:rPr>
              <a:t>)</a:t>
            </a:r>
            <a:endParaRPr lang="en-US" sz="2000" dirty="0"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79C09-211E-62BC-5349-60B62F29E716}"/>
              </a:ext>
            </a:extLst>
          </p:cNvPr>
          <p:cNvSpPr txBox="1"/>
          <p:nvPr/>
        </p:nvSpPr>
        <p:spPr>
          <a:xfrm>
            <a:off x="840700" y="2731373"/>
            <a:ext cx="495132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abc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print(type(s) == str)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print(isinstance(s, str))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print(isinstance(s, int))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3C7AE8-C3EF-3EA7-E464-9694CF8400A0}"/>
              </a:ext>
            </a:extLst>
          </p:cNvPr>
          <p:cNvSpPr txBox="1"/>
          <p:nvPr/>
        </p:nvSpPr>
        <p:spPr>
          <a:xfrm>
            <a:off x="6518306" y="3100704"/>
            <a:ext cx="357470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True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True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False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4B1AEA-7E93-1C61-8743-EB325550C181}"/>
              </a:ext>
            </a:extLst>
          </p:cNvPr>
          <p:cNvSpPr txBox="1"/>
          <p:nvPr/>
        </p:nvSpPr>
        <p:spPr>
          <a:xfrm>
            <a:off x="6518306" y="2662123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Output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F14234-F2F0-BE28-A567-E41ECF1BB1B3}"/>
              </a:ext>
            </a:extLst>
          </p:cNvPr>
          <p:cNvSpPr txBox="1"/>
          <p:nvPr/>
        </p:nvSpPr>
        <p:spPr>
          <a:xfrm>
            <a:off x="840700" y="2292792"/>
            <a:ext cx="456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41320561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4519523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Why do we care?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Types affect semantics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(i.e., depending on the type of objects involved, an expression may do different things)</a:t>
            </a:r>
            <a:endParaRPr lang="en-US" b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745DA-7731-073A-4FC0-5EA5D53BE1AE}"/>
              </a:ext>
            </a:extLst>
          </p:cNvPr>
          <p:cNvSpPr txBox="1"/>
          <p:nvPr/>
        </p:nvSpPr>
        <p:spPr>
          <a:xfrm>
            <a:off x="7495509" y="176958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E6AD-AB4F-D059-1B77-6D2192D09BFC}"/>
              </a:ext>
            </a:extLst>
          </p:cNvPr>
          <p:cNvSpPr txBox="1"/>
          <p:nvPr/>
        </p:nvSpPr>
        <p:spPr>
          <a:xfrm>
            <a:off x="7495509" y="1653022"/>
            <a:ext cx="435149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4*3 = 12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The type of z is &lt;class 'int'&gt;.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5B18A-BEAC-CA38-6519-7ACB1F01BC2A}"/>
              </a:ext>
            </a:extLst>
          </p:cNvPr>
          <p:cNvSpPr txBox="1"/>
          <p:nvPr/>
        </p:nvSpPr>
        <p:spPr>
          <a:xfrm>
            <a:off x="5867672" y="2398580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'3'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DBD2A-3849-EB58-D3C1-0E6339A9BD0A}"/>
              </a:ext>
            </a:extLst>
          </p:cNvPr>
          <p:cNvSpPr txBox="1"/>
          <p:nvPr/>
        </p:nvSpPr>
        <p:spPr>
          <a:xfrm>
            <a:off x="5867672" y="3874644"/>
            <a:ext cx="435149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4*3 = 3333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The type of z is &lt;class 'str'&gt;.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9ABC-6118-FBA9-5BCF-5ECD36185448}"/>
              </a:ext>
            </a:extLst>
          </p:cNvPr>
          <p:cNvSpPr txBox="1"/>
          <p:nvPr/>
        </p:nvSpPr>
        <p:spPr>
          <a:xfrm>
            <a:off x="720126" y="4154944"/>
            <a:ext cx="435149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x = </a:t>
            </a:r>
            <a:r>
              <a:rPr lang="en-US" sz="16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4.0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y = 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'3'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z = x*y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{x}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*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{y}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{z}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16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'The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type of z is 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{type(z)}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C3F24-A159-2FA8-BFDF-99BAEBBEDB9B}"/>
              </a:ext>
            </a:extLst>
          </p:cNvPr>
          <p:cNvSpPr txBox="1"/>
          <p:nvPr/>
        </p:nvSpPr>
        <p:spPr>
          <a:xfrm>
            <a:off x="720126" y="5614390"/>
            <a:ext cx="975025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Traceback (most recent call last):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File "g:\My Drive\112\workspace\week1\lec\variables.py", line 41, in &lt;module&gt;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z = x*y</a:t>
            </a:r>
          </a:p>
          <a:p>
            <a:r>
              <a:rPr lang="en-US" sz="1600" dirty="0" err="1">
                <a:latin typeface="Consolas" panose="020B0609020204030204" pitchFamily="49" charset="0"/>
              </a:rPr>
              <a:t>TypeError</a:t>
            </a:r>
            <a:r>
              <a:rPr lang="en-US" sz="1600" dirty="0">
                <a:latin typeface="Consolas" panose="020B0609020204030204" pitchFamily="49" charset="0"/>
              </a:rPr>
              <a:t>: can't multiply sequence by non-int of type 'float'</a:t>
            </a:r>
          </a:p>
        </p:txBody>
      </p:sp>
    </p:spTree>
    <p:extLst>
      <p:ext uri="{BB962C8B-B14F-4D97-AF65-F5344CB8AC3E}">
        <p14:creationId xmlns:p14="http://schemas.microsoft.com/office/powerpoint/2010/main" val="34082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9871E2-22BC-18FC-6526-1C5DD35F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995" y="79479"/>
            <a:ext cx="8007723" cy="36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671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7577016" cy="4001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We can convert between types when necessary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745DA-7731-073A-4FC0-5EA5D53BE1AE}"/>
              </a:ext>
            </a:extLst>
          </p:cNvPr>
          <p:cNvSpPr txBox="1"/>
          <p:nvPr/>
        </p:nvSpPr>
        <p:spPr>
          <a:xfrm>
            <a:off x="720125" y="1642291"/>
            <a:ext cx="435149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 = int(</a:t>
            </a:r>
            <a:r>
              <a:rPr lang="nb-NO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'12'</a:t>
            </a:r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print(type(n))</a:t>
            </a:r>
          </a:p>
          <a:p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nb-NO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nb-NO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0E6AD-AB4F-D059-1B77-6D2192D09BFC}"/>
              </a:ext>
            </a:extLst>
          </p:cNvPr>
          <p:cNvSpPr txBox="1"/>
          <p:nvPr/>
        </p:nvSpPr>
        <p:spPr>
          <a:xfrm>
            <a:off x="5483042" y="1950068"/>
            <a:ext cx="46557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&lt;class 'int'&gt;     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CC078-65FF-81ED-5065-FC8B78B78C4D}"/>
              </a:ext>
            </a:extLst>
          </p:cNvPr>
          <p:cNvSpPr txBox="1"/>
          <p:nvPr/>
        </p:nvSpPr>
        <p:spPr>
          <a:xfrm>
            <a:off x="5483042" y="1549958"/>
            <a:ext cx="4566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4A70C-2D3D-47D8-A3D7-26C99E1665FA}"/>
              </a:ext>
            </a:extLst>
          </p:cNvPr>
          <p:cNvSpPr txBox="1"/>
          <p:nvPr/>
        </p:nvSpPr>
        <p:spPr>
          <a:xfrm>
            <a:off x="720125" y="3486732"/>
            <a:ext cx="9941176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input(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'How many pears to you want to buy? 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int(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pricePerPear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1.5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totalPrice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*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pricePerPear</a:t>
            </a: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'That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will cost $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totalPrice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.'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1A75CE-30E2-329A-EE24-B27FD22FB0B8}"/>
              </a:ext>
            </a:extLst>
          </p:cNvPr>
          <p:cNvSpPr txBox="1">
            <a:spLocks/>
          </p:cNvSpPr>
          <p:nvPr/>
        </p:nvSpPr>
        <p:spPr>
          <a:xfrm>
            <a:off x="552100" y="2917586"/>
            <a:ext cx="7577016" cy="4001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Example with input() function</a:t>
            </a:r>
          </a:p>
        </p:txBody>
      </p:sp>
    </p:spTree>
    <p:extLst>
      <p:ext uri="{BB962C8B-B14F-4D97-AF65-F5344CB8AC3E}">
        <p14:creationId xmlns:p14="http://schemas.microsoft.com/office/powerpoint/2010/main" val="15689160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operators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807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Arithmetic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+,  -,  *,  /, **, //,  %,  - (unary),  + (unary)</a:t>
            </a:r>
          </a:p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</a:t>
            </a:r>
          </a:p>
          <a:p>
            <a:pPr algn="l"/>
            <a:r>
              <a:rPr lang="en-US" dirty="0"/>
              <a:t>Assignment</a:t>
            </a:r>
            <a:endParaRPr lang="en-US" b="0" i="0" dirty="0">
              <a:effectLst/>
            </a:endParaRPr>
          </a:p>
          <a:p>
            <a:pPr marL="800100" lvl="1" indent="-342900" algn="l"/>
            <a:r>
              <a:rPr lang="en-US" sz="2800" b="0" i="0" dirty="0">
                <a:effectLst/>
              </a:rPr>
              <a:t>+=,  -=,  *=,  /=,  //=,  **=,  %=</a:t>
            </a: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b="0" i="0" dirty="0">
                <a:effectLst/>
              </a:rPr>
              <a:t>Note: not covering the bitwise operators (for now at least)</a:t>
            </a:r>
          </a:p>
          <a:p>
            <a:pPr algn="l"/>
            <a:r>
              <a:rPr lang="en-US" b="0" i="0" dirty="0">
                <a:solidFill>
                  <a:schemeClr val="tx1"/>
                </a:solidFill>
                <a:effectLst/>
              </a:rPr>
              <a:t>&lt;&lt;,  &gt;&gt;,  &amp;,  |,  ^,  ~,  &amp;=,  |=,  ^=,  &lt;&lt;=,  &gt;&gt;=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53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 with Boolean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44822"/>
          </a:xfrm>
        </p:spPr>
        <p:txBody>
          <a:bodyPr/>
          <a:lstStyle/>
          <a:p>
            <a:pPr algn="l"/>
            <a:r>
              <a:rPr lang="en-US" b="0" i="0" dirty="0">
                <a:effectLst/>
              </a:rPr>
              <a:t>Comparison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&lt;,  &lt;=,  &gt;=,  &gt;,  ==,  !=, is</a:t>
            </a:r>
          </a:p>
          <a:p>
            <a:pPr marL="800100" lvl="1" indent="-342900" algn="l"/>
            <a:r>
              <a:rPr lang="en-US" sz="2800" dirty="0"/>
              <a:t>e.g., x &lt;= y</a:t>
            </a:r>
            <a:endParaRPr lang="en-US" sz="2800" b="0" i="0" dirty="0">
              <a:effectLst/>
            </a:endParaRPr>
          </a:p>
          <a:p>
            <a:pPr marL="800100" lvl="1" indent="-342900" algn="l"/>
            <a:r>
              <a:rPr lang="en-US" sz="2800" dirty="0"/>
              <a:t>Results in Boolean value</a:t>
            </a:r>
            <a:endParaRPr lang="en-US" sz="2800" b="0" i="0" dirty="0">
              <a:effectLst/>
            </a:endParaRPr>
          </a:p>
          <a:p>
            <a:pPr algn="l"/>
            <a:endParaRPr lang="en-US" b="0" i="0" dirty="0">
              <a:effectLst/>
            </a:endParaRPr>
          </a:p>
          <a:p>
            <a:pPr algn="l"/>
            <a:r>
              <a:rPr lang="en-US" b="0" i="0" dirty="0">
                <a:effectLst/>
              </a:rPr>
              <a:t>Logical</a:t>
            </a:r>
          </a:p>
          <a:p>
            <a:pPr marL="800100" lvl="1" indent="-342900" algn="l"/>
            <a:r>
              <a:rPr lang="en-US" sz="2800" b="0" i="0" dirty="0">
                <a:effectLst/>
              </a:rPr>
              <a:t>and,  or,  not</a:t>
            </a:r>
          </a:p>
          <a:p>
            <a:pPr marL="800100" lvl="1" indent="-342900" algn="l"/>
            <a:r>
              <a:rPr lang="en-US" sz="2800" dirty="0"/>
              <a:t>Intended to compare two Boolean values (or negate one Boolean value in the case of not)</a:t>
            </a:r>
          </a:p>
          <a:p>
            <a:pPr marL="800100" lvl="1" indent="-342900" algn="l"/>
            <a:endParaRPr lang="en-US" sz="2800" b="0" i="0" dirty="0">
              <a:effectLst/>
            </a:endParaRPr>
          </a:p>
          <a:p>
            <a:pPr algn="l"/>
            <a:endParaRPr lang="en-US" b="0" i="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2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12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544401" cy="2039539"/>
          </a:xfrm>
        </p:spPr>
        <p:txBody>
          <a:bodyPr/>
          <a:lstStyle/>
          <a:p>
            <a:r>
              <a:rPr lang="en-US" dirty="0"/>
              <a:t>What will this print?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0.3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==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+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0.1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2430455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84A5-52AF-EAF2-B65E-03DBCBB79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floats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4D6D-5453-C075-F46F-DEF0384C0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Equality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 0.1 + 0.1 + 0.1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y = 0.3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x == 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# Doesn’t work well with floats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cmu_cpcs_utils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24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almostEqual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Rounding</a:t>
            </a:r>
          </a:p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</a:rPr>
              <a:t>round(x)</a:t>
            </a: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# Doesn’t work as you might expect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cmu_cpcs_utils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sz="24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rounded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710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B2EE-2F1D-D44C-5482-CB6D2413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ED70-D618-D7C9-D857-DFBCACD7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228809"/>
            <a:ext cx="9544401" cy="2039539"/>
          </a:xfrm>
        </p:spPr>
        <p:txBody>
          <a:bodyPr/>
          <a:lstStyle/>
          <a:p>
            <a:r>
              <a:rPr lang="en-US" dirty="0"/>
              <a:t>Which of these won’t crash (i.e., produce a </a:t>
            </a:r>
            <a:r>
              <a:rPr lang="en-US" dirty="0" err="1"/>
              <a:t>DivByZeroError</a:t>
            </a:r>
            <a:r>
              <a:rPr lang="en-US" dirty="0"/>
              <a:t>)?</a:t>
            </a:r>
          </a:p>
          <a:p>
            <a:r>
              <a:rPr lang="en-US" dirty="0"/>
              <a:t>Select all that apply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None of the above</a:t>
            </a:r>
            <a:endParaRPr lang="en-US" sz="2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72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C953-BE27-361F-9476-5ADD3DCA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B415-32A4-1207-9A2A-2717A1808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776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CF357-0CDD-D914-9191-9C75718B679C}"/>
              </a:ext>
            </a:extLst>
          </p:cNvPr>
          <p:cNvSpPr txBox="1"/>
          <p:nvPr/>
        </p:nvSpPr>
        <p:spPr>
          <a:xfrm>
            <a:off x="552098" y="1250576"/>
            <a:ext cx="326460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F9B9D-C3C2-D71C-AF33-FB20409F20DE}"/>
              </a:ext>
            </a:extLst>
          </p:cNvPr>
          <p:cNvSpPr txBox="1"/>
          <p:nvPr/>
        </p:nvSpPr>
        <p:spPr>
          <a:xfrm>
            <a:off x="4071813" y="1250576"/>
            <a:ext cx="326460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65A55-9142-D98C-0E45-643E01F31C18}"/>
              </a:ext>
            </a:extLst>
          </p:cNvPr>
          <p:cNvSpPr txBox="1"/>
          <p:nvPr/>
        </p:nvSpPr>
        <p:spPr>
          <a:xfrm>
            <a:off x="7710991" y="1250576"/>
            <a:ext cx="410000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D9FB7-E247-D91C-1D41-46B3D01B3A1A}"/>
              </a:ext>
            </a:extLst>
          </p:cNvPr>
          <p:cNvSpPr txBox="1"/>
          <p:nvPr/>
        </p:nvSpPr>
        <p:spPr>
          <a:xfrm>
            <a:off x="7710991" y="3744242"/>
            <a:ext cx="4100009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boolean_expressionA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boolean_expressionB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boolean_expressionC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bodyC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bodyD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7123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A4290-B93F-4C52-A39C-1E2187CC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Conditional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3DCE3-AD62-4DD7-A30A-2B72EB7C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258901" cy="449424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00000"/>
              </a:lnSpc>
            </a:pPr>
            <a:r>
              <a:rPr lang="en-US" b="0" dirty="0">
                <a:solidFill>
                  <a:srgbClr val="000000"/>
                </a:solidFill>
                <a:effectLst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CF357-0CDD-D914-9191-9C75718B679C}"/>
              </a:ext>
            </a:extLst>
          </p:cNvPr>
          <p:cNvSpPr txBox="1"/>
          <p:nvPr/>
        </p:nvSpPr>
        <p:spPr>
          <a:xfrm>
            <a:off x="552098" y="1250576"/>
            <a:ext cx="4562513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bodyA</a:t>
            </a:r>
            <a:endParaRPr lang="en-US" sz="2000" i="1" dirty="0">
              <a:solidFill>
                <a:schemeClr val="tx1"/>
              </a:solidFill>
              <a:highlight>
                <a:srgbClr val="FFFF00"/>
              </a:highlight>
              <a:latin typeface="Consolas" panose="020B0609020204030204" pitchFamily="49" charset="0"/>
            </a:endParaRP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    </a:t>
            </a:r>
            <a:r>
              <a:rPr lang="en-US" sz="2000" i="1" dirty="0" err="1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bodyB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01C1A-898E-9B8D-1622-AEC358CD0133}"/>
              </a:ext>
            </a:extLst>
          </p:cNvPr>
          <p:cNvSpPr txBox="1"/>
          <p:nvPr/>
        </p:nvSpPr>
        <p:spPr>
          <a:xfrm>
            <a:off x="7504228" y="1237128"/>
            <a:ext cx="326460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i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boolean_expression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r>
              <a:rPr lang="en-US" sz="2000" b="0" dirty="0">
                <a:solidFill>
                  <a:schemeClr val="tx1"/>
                </a:solidFill>
                <a:effectLst/>
                <a:highlight>
                  <a:srgbClr val="FF6699"/>
                </a:highlight>
                <a:latin typeface="Consolas" panose="020B0609020204030204" pitchFamily="49" charset="0"/>
              </a:rPr>
              <a:t>    </a:t>
            </a:r>
            <a:r>
              <a:rPr lang="en-US" sz="2000" i="1" dirty="0">
                <a:solidFill>
                  <a:schemeClr val="tx1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body</a:t>
            </a:r>
            <a:endParaRPr lang="en-US" sz="2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2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3628</TotalTime>
  <Words>4190</Words>
  <Application>Microsoft Office PowerPoint</Application>
  <PresentationFormat>Widescreen</PresentationFormat>
  <Paragraphs>932</Paragraphs>
  <Slides>100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6" baseType="lpstr">
      <vt:lpstr>Arial</vt:lpstr>
      <vt:lpstr>Calibri</vt:lpstr>
      <vt:lpstr>Calibri Light</vt:lpstr>
      <vt:lpstr>Consolas</vt:lpstr>
      <vt:lpstr>Wingdings</vt:lpstr>
      <vt:lpstr>Office Theme</vt:lpstr>
      <vt:lpstr>As you walk in</vt:lpstr>
      <vt:lpstr>www.cs.cmu.edu/~112/gallery.html </vt:lpstr>
      <vt:lpstr>www.cs.cmu.edu/~112/gallery.html </vt:lpstr>
      <vt:lpstr>15-112 Lecture 2  Basic Programming Constructs</vt:lpstr>
      <vt:lpstr>Tuesday Logistics</vt:lpstr>
      <vt:lpstr>[Practice] Poll 1</vt:lpstr>
      <vt:lpstr>Course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Team</vt:lpstr>
      <vt:lpstr>Course Team</vt:lpstr>
      <vt:lpstr>[Practice] Poll 2</vt:lpstr>
      <vt:lpstr>[Practice] Poll 2 Take 2</vt:lpstr>
      <vt:lpstr>Course Team</vt:lpstr>
      <vt:lpstr>Course Information</vt:lpstr>
      <vt:lpstr>Announcements</vt:lpstr>
      <vt:lpstr>Announcements</vt:lpstr>
      <vt:lpstr>Weekly Rhythm</vt:lpstr>
      <vt:lpstr>Course Resources</vt:lpstr>
      <vt:lpstr>Lecture Logistics</vt:lpstr>
      <vt:lpstr>Lecture Logistics</vt:lpstr>
      <vt:lpstr>Thursday Logistics</vt:lpstr>
      <vt:lpstr>Thursday Announcements</vt:lpstr>
      <vt:lpstr>Thursday Announcements</vt:lpstr>
      <vt:lpstr>Weekly Rhythm</vt:lpstr>
      <vt:lpstr>Lecture Logistics</vt:lpstr>
      <vt:lpstr>Tips!</vt:lpstr>
      <vt:lpstr>Getting Started with Python</vt:lpstr>
      <vt:lpstr>Hello World!</vt:lpstr>
      <vt:lpstr>Running Python</vt:lpstr>
      <vt:lpstr>Python files/editor vs Python interpreter</vt:lpstr>
      <vt:lpstr>Python files/editor vs Python interpreter</vt:lpstr>
      <vt:lpstr>Running Python</vt:lpstr>
      <vt:lpstr>Running Python</vt:lpstr>
      <vt:lpstr>Running Python</vt:lpstr>
      <vt:lpstr>Printing</vt:lpstr>
      <vt:lpstr>Printing</vt:lpstr>
      <vt:lpstr>Printing Multiple Things</vt:lpstr>
      <vt:lpstr>Printing with f-strings (formatted strings)</vt:lpstr>
      <vt:lpstr>The print function</vt:lpstr>
      <vt:lpstr>Operators and expressions</vt:lpstr>
      <vt:lpstr>Operators Summary</vt:lpstr>
      <vt:lpstr>Arithmetic Operators</vt:lpstr>
      <vt:lpstr>Arithmetic operators</vt:lpstr>
      <vt:lpstr>Expressions</vt:lpstr>
      <vt:lpstr>Order of operations</vt:lpstr>
      <vt:lpstr>Order of operations</vt:lpstr>
      <vt:lpstr>Poll 3</vt:lpstr>
      <vt:lpstr>Poll 4</vt:lpstr>
      <vt:lpstr>Errors</vt:lpstr>
      <vt:lpstr>Natural Language</vt:lpstr>
      <vt:lpstr>Errors</vt:lpstr>
      <vt:lpstr>Poll 5 (Unused)</vt:lpstr>
      <vt:lpstr>Errors</vt:lpstr>
      <vt:lpstr>Strings and Comments</vt:lpstr>
      <vt:lpstr>Poll 6 (Unused)</vt:lpstr>
      <vt:lpstr>Poll 6 (Unused)</vt:lpstr>
      <vt:lpstr>Strings</vt:lpstr>
      <vt:lpstr>Comments Summary</vt:lpstr>
      <vt:lpstr>Comments</vt:lpstr>
      <vt:lpstr>Comments</vt:lpstr>
      <vt:lpstr>Comments</vt:lpstr>
      <vt:lpstr>Poll 7 (Unused) </vt:lpstr>
      <vt:lpstr>Poll 7 (Unused) </vt:lpstr>
      <vt:lpstr>Variables</vt:lpstr>
      <vt:lpstr>Poll 8 </vt:lpstr>
      <vt:lpstr>Variables Summary</vt:lpstr>
      <vt:lpstr>Python Objects and Variable Naming</vt:lpstr>
      <vt:lpstr>Variable Assignment</vt:lpstr>
      <vt:lpstr>Variable Reassignment</vt:lpstr>
      <vt:lpstr>Assigning a Variable to a Variable</vt:lpstr>
      <vt:lpstr>Variables</vt:lpstr>
      <vt:lpstr>Poll 9 (Unused) </vt:lpstr>
      <vt:lpstr>Arithmetic assignment operators</vt:lpstr>
      <vt:lpstr>Functions</vt:lpstr>
      <vt:lpstr>Functions</vt:lpstr>
      <vt:lpstr>Poll 10 (Unused) </vt:lpstr>
      <vt:lpstr>Poll 11 (Unused)</vt:lpstr>
      <vt:lpstr>Types</vt:lpstr>
      <vt:lpstr>Types</vt:lpstr>
      <vt:lpstr>Types</vt:lpstr>
      <vt:lpstr>Types</vt:lpstr>
      <vt:lpstr>Types Conversions</vt:lpstr>
      <vt:lpstr>Comparison operators</vt:lpstr>
      <vt:lpstr>Operators Summary</vt:lpstr>
      <vt:lpstr>Operators with Boolean values</vt:lpstr>
      <vt:lpstr>Poll 12 (Unused)</vt:lpstr>
      <vt:lpstr>Issues with floats</vt:lpstr>
      <vt:lpstr>Poll 13</vt:lpstr>
      <vt:lpstr>Conditionals</vt:lpstr>
      <vt:lpstr>Conditional statements</vt:lpstr>
      <vt:lpstr>Nested Conditional Statements</vt:lpstr>
      <vt:lpstr>Serial if statements vs. if elif elif…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174</cp:revision>
  <dcterms:created xsi:type="dcterms:W3CDTF">2020-05-18T13:01:09Z</dcterms:created>
  <dcterms:modified xsi:type="dcterms:W3CDTF">2023-09-03T21:01:27Z</dcterms:modified>
</cp:coreProperties>
</file>