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340" r:id="rId2"/>
    <p:sldId id="2365" r:id="rId3"/>
    <p:sldId id="2396" r:id="rId4"/>
    <p:sldId id="2406" r:id="rId5"/>
    <p:sldId id="338" r:id="rId6"/>
    <p:sldId id="2407" r:id="rId7"/>
    <p:sldId id="2433" r:id="rId8"/>
    <p:sldId id="2438" r:id="rId9"/>
    <p:sldId id="2434" r:id="rId10"/>
    <p:sldId id="2385" r:id="rId11"/>
    <p:sldId id="2416" r:id="rId12"/>
    <p:sldId id="2410" r:id="rId13"/>
    <p:sldId id="2426" r:id="rId14"/>
    <p:sldId id="2427" r:id="rId15"/>
    <p:sldId id="2432" r:id="rId16"/>
    <p:sldId id="2428" r:id="rId17"/>
    <p:sldId id="2424" r:id="rId18"/>
    <p:sldId id="2415" r:id="rId19"/>
    <p:sldId id="2439" r:id="rId20"/>
    <p:sldId id="2440" r:id="rId21"/>
    <p:sldId id="2441" r:id="rId22"/>
    <p:sldId id="2453" r:id="rId23"/>
    <p:sldId id="2443" r:id="rId24"/>
    <p:sldId id="2452" r:id="rId25"/>
    <p:sldId id="2444" r:id="rId26"/>
    <p:sldId id="2445" r:id="rId27"/>
    <p:sldId id="2446" r:id="rId28"/>
    <p:sldId id="2447" r:id="rId29"/>
    <p:sldId id="2448" r:id="rId30"/>
    <p:sldId id="2449" r:id="rId31"/>
    <p:sldId id="2450" r:id="rId32"/>
    <p:sldId id="2451" r:id="rId33"/>
    <p:sldId id="2436" r:id="rId34"/>
    <p:sldId id="2417" r:id="rId35"/>
    <p:sldId id="2437" r:id="rId36"/>
    <p:sldId id="2420" r:id="rId37"/>
    <p:sldId id="2425" r:id="rId38"/>
    <p:sldId id="2455" r:id="rId39"/>
    <p:sldId id="2456" r:id="rId40"/>
    <p:sldId id="2457" r:id="rId4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 Virtue" initials="PV" lastIdx="1" clrIdx="0">
    <p:extLst>
      <p:ext uri="{19B8F6BF-5375-455C-9EA6-DF929625EA0E}">
        <p15:presenceInfo xmlns:p15="http://schemas.microsoft.com/office/powerpoint/2012/main" userId="aff125923c56321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7BD7"/>
    <a:srgbClr val="FF66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59" autoAdjust="0"/>
    <p:restoredTop sz="79713" autoAdjust="0"/>
  </p:normalViewPr>
  <p:slideViewPr>
    <p:cSldViewPr snapToGrid="0">
      <p:cViewPr varScale="1">
        <p:scale>
          <a:sx n="110" d="100"/>
          <a:sy n="110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BF5E2F-2EA4-4BED-BDB7-3263066D10D9}" type="datetimeFigureOut">
              <a:rPr lang="en-US" smtClean="0"/>
              <a:t>9/16/23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1C2587-C0BF-41B9-B0FA-D76263C040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341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BC037-32FA-4360-ABE3-07627B2BC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05A9D-A4AF-4C69-803F-B3FD8FE7A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36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4AEEE-3587-4C7D-BAA3-0C3E401F3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654F2-609F-41BE-BF94-9566C0BCC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EAD64-81FE-45C7-87BE-C99041D876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9/16/23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9082A-2241-44ED-B9AD-9750B21A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10290-45AC-4A7C-9A77-667E4B9CF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4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5DDBF4-DC75-4000-B4CD-4560FF8BC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8E350-8C93-428E-9B85-FE7F21988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2166D-1728-4813-9139-87CA01351A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9/16/23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9C6B2-CD29-4F7A-8C8F-E7523A74F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A101A-1A5F-4B8A-B35C-38FD5CC0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0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5EC7-C509-45E9-A595-C7C08F504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099" y="367131"/>
            <a:ext cx="10515600" cy="6278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61D1F-B34A-4BF8-908F-7A2369939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10515600" cy="2039539"/>
          </a:xfrm>
          <a:prstGeom prst="rect">
            <a:avLst/>
          </a:prstGeo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230188" indent="-230188">
              <a:buFont typeface="Wingdings" panose="05000000000000000000" pitchFamily="2" charset="2"/>
              <a:buChar char="§"/>
              <a:defRPr/>
            </a:lvl2pPr>
            <a:lvl3pPr marL="460375" indent="-230188">
              <a:buFont typeface="Wingdings" panose="05000000000000000000" pitchFamily="2" charset="2"/>
              <a:buChar char="§"/>
              <a:defRPr/>
            </a:lvl3pPr>
            <a:lvl4pPr marL="684213" indent="-223838">
              <a:buFont typeface="Wingdings" panose="05000000000000000000" pitchFamily="2" charset="2"/>
              <a:buChar char="§"/>
              <a:defRPr/>
            </a:lvl4pPr>
            <a:lvl5pPr marL="914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6F6A89D-691A-4F7C-98F1-F0C593DCA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96837" y="636238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E5DC575-B3DA-4894-AC1D-D96F1860F1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5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8BDF3-C675-4FE4-A910-AC4D9638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E326A-32E2-4FAA-B286-2C7318FA9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1D807-F2AA-4847-A712-DB46B5082E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9/16/23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8B119-C720-495E-B60C-22CBB6586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2A286-1540-4D00-A534-703021A3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3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5E853-5CAF-42AD-AB47-7F5A49B7B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D8E34-F3E7-4F97-A3DF-30EEE989C0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AB9D5-42F1-4DA5-90B3-823D47216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76C05-7108-4656-9F43-674919BE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9/16/23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7A914-9DAA-4AE9-A76A-42447258A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0452A-1F51-42B5-8497-BB68481E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01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8A46B-388C-4D77-BE61-52E7B1C91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ECDA0-3BD6-450B-8B96-C3684DC87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D6CCF2-765D-4D39-83E7-42743CE9E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CD599-93B8-46A3-9EF0-230980A89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D0E1B5-5F66-4EE8-9EE1-86A03BA8A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4E6235-3EAC-4DFF-9A14-1ADA715CC2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9/16/23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32BF57-DA9A-4492-A076-AB71F5BE9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B5FCD9-5D4E-4E57-9402-7599F9885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3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00DDE-4BCF-4525-91BE-72A54FC8C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F6FE61-20C8-49B5-BF10-C0DCB24C67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9/16/23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D4D872-320C-4D19-B900-0E59609A4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B071D-2650-40F5-8B1E-46DF9DB8D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7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747EB5-7CA0-4A83-9D1B-19C14360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9/16/23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2C3624-E3A1-4C8A-95B8-43FE56CEE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5764B-81AF-4873-8E85-B90AF3207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12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3DD2-9E90-4EBF-9B07-2194BDC33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8BFE9-2F23-4BCD-B60A-0983EBBCE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5FE31-2336-4B0E-BC8F-3572FA6EC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FD6EC-511A-455D-8BD9-982DE4390A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9/16/23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7B1AA-215E-4D2A-873E-12B2C9104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E25FC-1B80-4F9E-AB2D-C76EBB645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6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39F35-1611-42F7-A008-1247A6AC1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268273-8ED8-4A31-9442-466BDD24B8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F42B4-A61A-4FDA-B0DC-F40834BD8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9FEBD-503F-464B-B22C-555050B3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9/16/23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C58AB-1586-418B-A030-C9B1CABE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F43F4-342D-4F33-99B8-27ACFF6C0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04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2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1D4B8-4F4A-FC85-40EC-0C1D5AAD5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06585" y="2650056"/>
            <a:ext cx="4410431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4000" dirty="0"/>
              <a:t>15-112</a:t>
            </a:r>
            <a:br>
              <a:rPr lang="en-US" sz="4000" dirty="0"/>
            </a:br>
            <a:r>
              <a:rPr lang="en-US" sz="4000" dirty="0"/>
              <a:t>Lecture 2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Strings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BC5772-F252-5B2A-9C7A-FDBA675BA7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05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FEA3D73-87DB-829A-F2BD-4DFCD98DBD64}"/>
              </a:ext>
            </a:extLst>
          </p:cNvPr>
          <p:cNvSpPr txBox="1">
            <a:spLocks/>
          </p:cNvSpPr>
          <p:nvPr/>
        </p:nvSpPr>
        <p:spPr>
          <a:xfrm>
            <a:off x="7506585" y="3112977"/>
            <a:ext cx="4728965" cy="343574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Instructor: Pat Virtue</a:t>
            </a:r>
          </a:p>
        </p:txBody>
      </p:sp>
    </p:spTree>
    <p:extLst>
      <p:ext uri="{BB962C8B-B14F-4D97-AF65-F5344CB8AC3E}">
        <p14:creationId xmlns:p14="http://schemas.microsoft.com/office/powerpoint/2010/main" val="532741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82AA-D8A0-F5AF-F352-088BFDA9D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91" y="1709738"/>
            <a:ext cx="11015009" cy="2852737"/>
          </a:xfrm>
        </p:spPr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C2FBD-D5DA-00F4-71AA-46B44AC2E0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97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4290-B93F-4C52-A39C-1E2187CC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Post-quiz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DCE3-AD62-4DD7-A30A-2B72EB7C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6934551" cy="5791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What is the correct response to the following?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AE49142-63DC-1F45-8CEA-6FCC9CC5F734}"/>
              </a:ext>
            </a:extLst>
          </p:cNvPr>
          <p:cNvSpPr txBox="1">
            <a:spLocks/>
          </p:cNvSpPr>
          <p:nvPr/>
        </p:nvSpPr>
        <p:spPr>
          <a:xfrm>
            <a:off x="693762" y="1891438"/>
            <a:ext cx="4961597" cy="223052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pet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"manatee"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 = pet[: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]*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030A0"/>
                </a:solidFill>
                <a:effectLst/>
              </a:rPr>
              <a:t>Then Google search: </a:t>
            </a:r>
            <a:r>
              <a:rPr lang="en-US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s</a:t>
            </a:r>
            <a:endParaRPr lang="en-US" sz="2400" b="0" dirty="0"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sz="2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22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4290-B93F-4C52-A39C-1E2187CC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DCE3-AD62-4DD7-A30A-2B72EB7C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4961597" cy="5791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What does this print?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B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F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G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None of the above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3529BB-64F9-D05C-C1F0-829F5E458320}"/>
              </a:ext>
            </a:extLst>
          </p:cNvPr>
          <p:cNvSpPr txBox="1"/>
          <p:nvPr/>
        </p:nvSpPr>
        <p:spPr>
          <a:xfrm>
            <a:off x="6096000" y="449919"/>
            <a:ext cx="580989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ct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n = </a:t>
            </a:r>
            <a:r>
              <a:rPr lang="en-US" sz="24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ord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(s)</a:t>
            </a:r>
          </a:p>
          <a:p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n += </a:t>
            </a:r>
            <a:r>
              <a:rPr lang="en-US" sz="2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chr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(n)</a:t>
            </a:r>
          </a:p>
          <a:p>
            <a:b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24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(ct(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'C'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</a:p>
          <a:p>
            <a:b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150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79597-2BCC-B788-9D4A-EB82035AE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Ascii, Unicode, and Emojis!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2DF27-6666-CE0D-4694-150609068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(and a tiny bit of hexadecimal)</a:t>
            </a:r>
          </a:p>
        </p:txBody>
      </p:sp>
    </p:spTree>
    <p:extLst>
      <p:ext uri="{BB962C8B-B14F-4D97-AF65-F5344CB8AC3E}">
        <p14:creationId xmlns:p14="http://schemas.microsoft.com/office/powerpoint/2010/main" val="3489615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79597-2BCC-B788-9D4A-EB82035AE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Viewing invisible 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2DF27-6666-CE0D-4694-150609068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atin typeface="Consolas" panose="020B0609020204030204" pitchFamily="49" charset="0"/>
              </a:rPr>
              <a:t>repr</a:t>
            </a:r>
            <a:r>
              <a:rPr lang="en-US" sz="2400" dirty="0">
                <a:latin typeface="Consolas" panose="020B0609020204030204" pitchFamily="49" charset="0"/>
              </a:rPr>
              <a:t>(s)</a:t>
            </a:r>
          </a:p>
        </p:txBody>
      </p:sp>
    </p:spTree>
    <p:extLst>
      <p:ext uri="{BB962C8B-B14F-4D97-AF65-F5344CB8AC3E}">
        <p14:creationId xmlns:p14="http://schemas.microsoft.com/office/powerpoint/2010/main" val="1028430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4290-B93F-4C52-A39C-1E2187CC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DCE3-AD62-4DD7-A30A-2B72EB7C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4961597" cy="44942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What does this code print?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8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9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10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11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(Python crashes)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I have no idea</a:t>
            </a:r>
          </a:p>
          <a:p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lnSpc>
                <a:spcPct val="100000"/>
              </a:lnSpc>
              <a:buAutoNum type="alphaUcParenR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AE49142-63DC-1F45-8CEA-6FCC9CC5F734}"/>
              </a:ext>
            </a:extLst>
          </p:cNvPr>
          <p:cNvSpPr txBox="1">
            <a:spLocks/>
          </p:cNvSpPr>
          <p:nvPr/>
        </p:nvSpPr>
        <p:spPr>
          <a:xfrm>
            <a:off x="5197289" y="430790"/>
            <a:ext cx="6442616" cy="449424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795E26"/>
                </a:solidFill>
                <a:latin typeface="Consolas" panose="020B0609020204030204" pitchFamily="49" charset="0"/>
              </a:rPr>
              <a:t>         </a:t>
            </a:r>
            <a:r>
              <a:rPr lang="en-US" sz="36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#</a:t>
            </a:r>
            <a:r>
              <a:rPr lang="en-US" sz="3600" dirty="0">
                <a:solidFill>
                  <a:srgbClr val="795E26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1234567890</a:t>
            </a:r>
            <a:r>
              <a:rPr lang="en-US" sz="3600" dirty="0">
                <a:solidFill>
                  <a:srgbClr val="795E26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3600" dirty="0">
                <a:solidFill>
                  <a:srgbClr val="795E26"/>
                </a:solidFill>
                <a:latin typeface="Consolas" panose="020B0609020204030204" pitchFamily="49" charset="0"/>
              </a:rPr>
              <a:t>print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3600" dirty="0" err="1">
                <a:solidFill>
                  <a:srgbClr val="000000"/>
                </a:solidFill>
                <a:latin typeface="Consolas" panose="020B0609020204030204" pitchFamily="49" charset="0"/>
              </a:rPr>
              <a:t>len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3600" dirty="0">
                <a:solidFill>
                  <a:srgbClr val="A31515"/>
                </a:solidFill>
                <a:latin typeface="Consolas" panose="020B0609020204030204" pitchFamily="49" charset="0"/>
              </a:rPr>
              <a:t>'\noodles\\'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endParaRPr lang="en-US" sz="3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3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</a:pPr>
            <a:endParaRPr lang="en-US" sz="4000" dirty="0"/>
          </a:p>
          <a:p>
            <a:pPr>
              <a:lnSpc>
                <a:spcPct val="100000"/>
              </a:lnSpc>
            </a:pPr>
            <a:endParaRPr lang="en-US" sz="4000" dirty="0">
              <a:solidFill>
                <a:schemeClr val="tx1"/>
              </a:solidFill>
            </a:endParaRPr>
          </a:p>
          <a:p>
            <a:pPr marL="514350" indent="-514350">
              <a:lnSpc>
                <a:spcPct val="100000"/>
              </a:lnSpc>
              <a:buFont typeface="Wingdings" panose="05000000000000000000" pitchFamily="2" charset="2"/>
              <a:buAutoNum type="alphaUcParenR"/>
            </a:pP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8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79597-2BCC-B788-9D4A-EB82035AE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Esacape</a:t>
            </a:r>
            <a:r>
              <a:rPr lang="en-US" dirty="0"/>
              <a:t> 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2DF27-6666-CE0D-4694-150609068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onsolas" panose="020B0609020204030204" pitchFamily="49" charset="0"/>
              </a:rPr>
              <a:t>Popular escape characters</a:t>
            </a:r>
          </a:p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\n	New line</a:t>
            </a:r>
          </a:p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\t 	Tab</a:t>
            </a:r>
          </a:p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\\	\</a:t>
            </a:r>
          </a:p>
          <a:p>
            <a:endParaRPr lang="en-US" sz="24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006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A758-3299-4510-B9AB-560DD96FF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length, indexing, and slicing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FD0FE-944E-E359-EE7A-6C44B6DA4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10515600" cy="442701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   012345678</a:t>
            </a:r>
          </a:p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s = 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</a:rPr>
              <a:t>brown cat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endParaRPr lang="en-US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len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(s)</a:t>
            </a:r>
          </a:p>
          <a:p>
            <a:endParaRPr lang="en-US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s[2]</a:t>
            </a:r>
          </a:p>
          <a:p>
            <a:endParaRPr lang="en-US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s[-2]</a:t>
            </a:r>
          </a:p>
          <a:p>
            <a:endParaRPr lang="en-US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s[1:7:3]</a:t>
            </a:r>
          </a:p>
          <a:p>
            <a:endParaRPr lang="en-US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endParaRPr lang="en-US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endParaRPr lang="en-US" sz="24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298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4290-B93F-4C52-A39C-1E2187CC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Poll 3 (unused)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DCE3-AD62-4DD7-A30A-2B72EB7C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4961597" cy="5791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Which is better?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AE49142-63DC-1F45-8CEA-6FCC9CC5F734}"/>
              </a:ext>
            </a:extLst>
          </p:cNvPr>
          <p:cNvSpPr txBox="1">
            <a:spLocks/>
          </p:cNvSpPr>
          <p:nvPr/>
        </p:nvSpPr>
        <p:spPr>
          <a:xfrm>
            <a:off x="693762" y="2116288"/>
            <a:ext cx="4961597" cy="223052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  <a:effectLst/>
              </a:rPr>
              <a:t>A)</a:t>
            </a:r>
            <a:endParaRPr lang="en-US" b="0" dirty="0"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Given string s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 </a:t>
            </a:r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range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len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(s)):</a:t>
            </a:r>
          </a:p>
          <a:p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Do stuff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899C14-2B5A-C3EF-8B2F-CC232B95B7AF}"/>
              </a:ext>
            </a:extLst>
          </p:cNvPr>
          <p:cNvSpPr txBox="1">
            <a:spLocks/>
          </p:cNvSpPr>
          <p:nvPr/>
        </p:nvSpPr>
        <p:spPr>
          <a:xfrm>
            <a:off x="5909481" y="2116288"/>
            <a:ext cx="4961597" cy="223052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  <a:effectLst/>
              </a:rPr>
              <a:t>B)</a:t>
            </a:r>
          </a:p>
          <a:p>
            <a:r>
              <a:rPr lang="en-US" sz="2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Given string s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 </a:t>
            </a:r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s:</a:t>
            </a:r>
          </a:p>
          <a:p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Do stuff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85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4290-B93F-4C52-A39C-1E2187CC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Poll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DCE3-AD62-4DD7-A30A-2B72EB7C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4961597" cy="44942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What does this code print?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abcde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edcba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bcdea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bcda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ba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ab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(Python crashes)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I have no idea</a:t>
            </a:r>
          </a:p>
          <a:p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lnSpc>
                <a:spcPct val="100000"/>
              </a:lnSpc>
              <a:buAutoNum type="alphaUcParenR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AE49142-63DC-1F45-8CEA-6FCC9CC5F734}"/>
              </a:ext>
            </a:extLst>
          </p:cNvPr>
          <p:cNvSpPr txBox="1">
            <a:spLocks/>
          </p:cNvSpPr>
          <p:nvPr/>
        </p:nvSpPr>
        <p:spPr>
          <a:xfrm>
            <a:off x="6243852" y="430790"/>
            <a:ext cx="5396052" cy="449424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95E26"/>
                </a:solidFill>
                <a:latin typeface="Consolas" panose="020B0609020204030204" pitchFamily="49" charset="0"/>
              </a:rPr>
              <a:t>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s[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:-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 + s[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</a:p>
          <a:p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795E26"/>
                </a:solidFill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(ct(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abcde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’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</a:pPr>
            <a:endParaRPr lang="en-US" sz="3200" dirty="0"/>
          </a:p>
          <a:p>
            <a:pPr>
              <a:lnSpc>
                <a:spcPct val="100000"/>
              </a:lnSpc>
            </a:pPr>
            <a:endParaRPr lang="en-US" sz="3200" dirty="0">
              <a:solidFill>
                <a:schemeClr val="tx1"/>
              </a:solidFill>
            </a:endParaRPr>
          </a:p>
          <a:p>
            <a:pPr marL="514350" indent="-514350">
              <a:lnSpc>
                <a:spcPct val="100000"/>
              </a:lnSpc>
              <a:buFont typeface="Wingdings" panose="05000000000000000000" pitchFamily="2" charset="2"/>
              <a:buAutoNum type="alphaUcParenR"/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75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FC953-BE27-361F-9476-5ADD3DCA5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Logistics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6B415-32A4-1207-9A2A-2717A18082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71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41CEA-EA98-A45C-EF1C-D28C30A06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indexing and slicing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DE1F2-319D-E3BB-D094-3F6BDD011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11116026" cy="2039539"/>
          </a:xfrm>
        </p:spPr>
        <p:txBody>
          <a:bodyPr/>
          <a:lstStyle/>
          <a:p>
            <a:r>
              <a:rPr lang="en-US" dirty="0"/>
              <a:t>Indexing</a:t>
            </a:r>
          </a:p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c = s[index]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# c will be character at position index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7030A0"/>
                </a:solidFill>
              </a:rPr>
              <a:t>Valid indices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Positive: 0 to len(s)-1  (but not len(s))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Negative: -len(s) to -1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dirty="0"/>
              <a:t>Slicing</a:t>
            </a:r>
          </a:p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s[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start:end:step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]</a:t>
            </a:r>
          </a:p>
          <a:p>
            <a:r>
              <a:rPr lang="en-US" dirty="0">
                <a:solidFill>
                  <a:srgbClr val="7030A0"/>
                </a:solidFill>
              </a:rPr>
              <a:t>Similar to range arguments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Doesn’t include end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There are default values if any of these are left blank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(Gets a bit goofy with a negative step)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36C0BA-C84E-545B-5105-A0F28849C6C9}"/>
              </a:ext>
            </a:extLst>
          </p:cNvPr>
          <p:cNvSpPr txBox="1"/>
          <p:nvPr/>
        </p:nvSpPr>
        <p:spPr>
          <a:xfrm>
            <a:off x="9525000" y="248896"/>
            <a:ext cx="2409824" cy="523220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Reference slide</a:t>
            </a:r>
          </a:p>
        </p:txBody>
      </p:sp>
    </p:spTree>
    <p:extLst>
      <p:ext uri="{BB962C8B-B14F-4D97-AF65-F5344CB8AC3E}">
        <p14:creationId xmlns:p14="http://schemas.microsoft.com/office/powerpoint/2010/main" val="197124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4290-B93F-4C52-A39C-1E2187CC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Poll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DCE3-AD62-4DD7-A30A-2B72EB7C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00" y="1113178"/>
            <a:ext cx="5983612" cy="5791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What does this function do?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Return a copy of s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Return the reverse of s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Return string that is only the last character of s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Return string that is only the first character of s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Return None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(Python crashes)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I have no idea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AE49142-63DC-1F45-8CEA-6FCC9CC5F734}"/>
              </a:ext>
            </a:extLst>
          </p:cNvPr>
          <p:cNvSpPr txBox="1">
            <a:spLocks/>
          </p:cNvSpPr>
          <p:nvPr/>
        </p:nvSpPr>
        <p:spPr>
          <a:xfrm>
            <a:off x="6823245" y="734517"/>
            <a:ext cx="4961597" cy="186313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mystery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s[::-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endParaRPr lang="en-US" sz="3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371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4C808-48ED-B104-EBF2-3CD7505F0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Pattern: Building up a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68FDC-7247-918C-63A7-94B6E2070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up a string</a:t>
            </a:r>
          </a:p>
          <a:p>
            <a:endParaRPr lang="en-US" sz="800" dirty="0"/>
          </a:p>
          <a:p>
            <a:r>
              <a:rPr lang="en-US" dirty="0"/>
              <a:t>Sketch: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Start with empty string: 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result 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''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Loop</a:t>
            </a:r>
          </a:p>
          <a:p>
            <a:pPr marL="917575" lvl="2" indent="-457200"/>
            <a:r>
              <a:rPr lang="en-US" sz="2800" dirty="0">
                <a:solidFill>
                  <a:schemeClr val="tx1"/>
                </a:solidFill>
              </a:rPr>
              <a:t>adding to string as needed: 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result +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nextChar</a:t>
            </a:r>
            <a:endParaRPr lang="en-US" sz="3200" b="0" dirty="0">
              <a:solidFill>
                <a:schemeClr val="tx1"/>
              </a:solidFill>
              <a:effectLst/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0D0842A-65C1-1781-1E3A-34D735F51719}"/>
              </a:ext>
            </a:extLst>
          </p:cNvPr>
          <p:cNvSpPr txBox="1">
            <a:spLocks/>
          </p:cNvSpPr>
          <p:nvPr/>
        </p:nvSpPr>
        <p:spPr>
          <a:xfrm>
            <a:off x="7439026" y="252705"/>
            <a:ext cx="4507742" cy="1602711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7030A0"/>
                </a:solidFill>
              </a:rPr>
              <a:t>String operations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sNew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= s1 + s2</a:t>
            </a:r>
            <a:endParaRPr lang="en-US" b="0" dirty="0"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sNew</a:t>
            </a:r>
            <a:r>
              <a:rPr lang="en-US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+= s3</a:t>
            </a:r>
          </a:p>
        </p:txBody>
      </p:sp>
    </p:spTree>
    <p:extLst>
      <p:ext uri="{BB962C8B-B14F-4D97-AF65-F5344CB8AC3E}">
        <p14:creationId xmlns:p14="http://schemas.microsoft.com/office/powerpoint/2010/main" val="1943677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41CEA-EA98-A45C-EF1C-D28C30A06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reverseString</a:t>
            </a:r>
            <a:r>
              <a:rPr lang="en-US" dirty="0"/>
              <a:t>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DE1F2-319D-E3BB-D094-3F6BDD011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0322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4C808-48ED-B104-EBF2-3CD7505F0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Pattern: Building up a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68FDC-7247-918C-63A7-94B6E2070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up a string</a:t>
            </a:r>
          </a:p>
          <a:p>
            <a:endParaRPr lang="en-US" sz="800" dirty="0"/>
          </a:p>
          <a:p>
            <a:r>
              <a:rPr lang="en-US" dirty="0"/>
              <a:t>Sketch: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Start with empty string: 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result 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''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Loop</a:t>
            </a:r>
          </a:p>
          <a:p>
            <a:pPr marL="917575" lvl="2" indent="-457200"/>
            <a:r>
              <a:rPr lang="en-US" sz="2800" dirty="0">
                <a:solidFill>
                  <a:schemeClr val="tx1"/>
                </a:solidFill>
              </a:rPr>
              <a:t>adding to string as needed: 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result +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nextChar</a:t>
            </a:r>
            <a:endParaRPr lang="en-US" sz="3200" b="0" dirty="0">
              <a:solidFill>
                <a:schemeClr val="tx1"/>
              </a:solidFill>
              <a:effectLst/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0D0842A-65C1-1781-1E3A-34D735F51719}"/>
              </a:ext>
            </a:extLst>
          </p:cNvPr>
          <p:cNvSpPr txBox="1">
            <a:spLocks/>
          </p:cNvSpPr>
          <p:nvPr/>
        </p:nvSpPr>
        <p:spPr>
          <a:xfrm>
            <a:off x="7439026" y="252705"/>
            <a:ext cx="4507742" cy="1602711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7030A0"/>
                </a:solidFill>
              </a:rPr>
              <a:t>String operations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sNew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= s1 + s2</a:t>
            </a:r>
            <a:endParaRPr lang="en-US" b="0" dirty="0"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sNew</a:t>
            </a:r>
            <a:r>
              <a:rPr lang="en-US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+= s3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92C766-8003-50B8-9690-7124D847F812}"/>
              </a:ext>
            </a:extLst>
          </p:cNvPr>
          <p:cNvSpPr txBox="1"/>
          <p:nvPr/>
        </p:nvSpPr>
        <p:spPr>
          <a:xfrm>
            <a:off x="2193552" y="4182545"/>
            <a:ext cx="6647889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reverseString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4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newString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''</a:t>
            </a:r>
            <a:endParaRPr lang="en-US" sz="24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c </a:t>
            </a:r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s:</a:t>
            </a: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4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newString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c 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newString</a:t>
            </a:r>
            <a:endParaRPr lang="en-US" sz="24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</a:b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newString</a:t>
            </a:r>
            <a:endParaRPr lang="en-US" sz="24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561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4290-B93F-4C52-A39C-1E2187CC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Poll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DCE3-AD62-4DD7-A30A-2B72EB7C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4961597" cy="5791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What does this print?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dog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DOG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mog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MOG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mOG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(Python crashes)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I have no idea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AE49142-63DC-1F45-8CEA-6FCC9CC5F734}"/>
              </a:ext>
            </a:extLst>
          </p:cNvPr>
          <p:cNvSpPr txBox="1">
            <a:spLocks/>
          </p:cNvSpPr>
          <p:nvPr/>
        </p:nvSpPr>
        <p:spPr>
          <a:xfrm>
            <a:off x="7304112" y="367131"/>
            <a:ext cx="4961597" cy="223052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'dog'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s.upper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s[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'm'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(s) </a:t>
            </a:r>
          </a:p>
        </p:txBody>
      </p:sp>
    </p:spTree>
    <p:extLst>
      <p:ext uri="{BB962C8B-B14F-4D97-AF65-F5344CB8AC3E}">
        <p14:creationId xmlns:p14="http://schemas.microsoft.com/office/powerpoint/2010/main" val="19375171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3C476-2713-8687-1F08-564A62EEE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vs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BAB9B-A5C8-1058-3200-DFC756AE4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 functions take in a string (return something useful)</a:t>
            </a:r>
          </a:p>
          <a:p>
            <a:r>
              <a:rPr lang="en-US" dirty="0"/>
              <a:t>Like a all the functions that we’ve been working with</a:t>
            </a:r>
          </a:p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	chr(s)</a:t>
            </a:r>
          </a:p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ord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(s)</a:t>
            </a:r>
          </a:p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len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(s)</a:t>
            </a:r>
          </a:p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repr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(s)</a:t>
            </a:r>
          </a:p>
          <a:p>
            <a:endParaRPr lang="en-US" dirty="0"/>
          </a:p>
          <a:p>
            <a:r>
              <a:rPr lang="en-US" dirty="0"/>
              <a:t>Methods on the other hand have a different syntax: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840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3C476-2713-8687-1F08-564A62EEE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BAB9B-A5C8-1058-3200-DFC756AE4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convenient methods that return Boolean values</a:t>
            </a:r>
          </a:p>
          <a:p>
            <a:endParaRPr lang="en-US" dirty="0"/>
          </a:p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s 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isalnum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isalpha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isdigit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islower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isspace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isupper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 </a:t>
            </a:r>
          </a:p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ABCD  True   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True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   False  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False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False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  True     </a:t>
            </a:r>
          </a:p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ABcd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True   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True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   False  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False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False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False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abcd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True   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True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   False    True     False  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False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ab12  True     False  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False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  True     False  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False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1234  True     False    True     False  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False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False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     False  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False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False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False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  True     False</a:t>
            </a:r>
          </a:p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AB?!  False  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False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False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False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False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    True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EAF6E3-4095-04CE-4429-637CCB6FAFC1}"/>
              </a:ext>
            </a:extLst>
          </p:cNvPr>
          <p:cNvSpPr txBox="1"/>
          <p:nvPr/>
        </p:nvSpPr>
        <p:spPr>
          <a:xfrm>
            <a:off x="9525000" y="248896"/>
            <a:ext cx="2409824" cy="523220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Reference slide</a:t>
            </a:r>
          </a:p>
        </p:txBody>
      </p:sp>
    </p:spTree>
    <p:extLst>
      <p:ext uri="{BB962C8B-B14F-4D97-AF65-F5344CB8AC3E}">
        <p14:creationId xmlns:p14="http://schemas.microsoft.com/office/powerpoint/2010/main" val="12355481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4290-B93F-4C52-A39C-1E2187CC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are immutable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DCE3-AD62-4DD7-A30A-2B72EB7C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00" y="1113178"/>
            <a:ext cx="10840426" cy="5791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Once a string object is created, we can’t change it.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This is what we call “immutable”</a:t>
            </a:r>
          </a:p>
          <a:p>
            <a:pPr>
              <a:lnSpc>
                <a:spcPct val="100000"/>
              </a:lnSpc>
            </a:pPr>
            <a:endParaRPr lang="en-US" sz="800"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7030A0"/>
                </a:solidFill>
              </a:rPr>
              <a:t>Actually, everything we have used so far is immutable: </a:t>
            </a:r>
            <a:r>
              <a:rPr lang="en-US" dirty="0" err="1">
                <a:solidFill>
                  <a:srgbClr val="7030A0"/>
                </a:solidFill>
              </a:rPr>
              <a:t>ints</a:t>
            </a:r>
            <a:r>
              <a:rPr lang="en-US" dirty="0">
                <a:solidFill>
                  <a:srgbClr val="7030A0"/>
                </a:solidFill>
              </a:rPr>
              <a:t>, floats, etc. (they just aren’t very interesting objects)</a:t>
            </a:r>
          </a:p>
          <a:p>
            <a:pPr>
              <a:lnSpc>
                <a:spcPct val="100000"/>
              </a:lnSpc>
            </a:pPr>
            <a:endParaRPr lang="en-US" sz="800" dirty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It might see as though you can change strings but we can’t. It always ends up as some new string object.</a:t>
            </a:r>
          </a:p>
          <a:p>
            <a:pPr>
              <a:lnSpc>
                <a:spcPct val="100000"/>
              </a:lnSpc>
            </a:pPr>
            <a:endParaRPr lang="en-US" sz="800"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7030A0"/>
                </a:solidFill>
              </a:rPr>
              <a:t>This will be much more relevant once we get to our first mutable object type, lists!</a:t>
            </a:r>
          </a:p>
        </p:txBody>
      </p:sp>
    </p:spTree>
    <p:extLst>
      <p:ext uri="{BB962C8B-B14F-4D97-AF65-F5344CB8AC3E}">
        <p14:creationId xmlns:p14="http://schemas.microsoft.com/office/powerpoint/2010/main" val="19852903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4290-B93F-4C52-A39C-1E2187CC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Poll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DCE3-AD62-4DD7-A30A-2B72EB7C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4961597" cy="5791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What does this print?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lil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nasx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lilnasx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(Python crashes)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I have no idea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AE49142-63DC-1F45-8CEA-6FCC9CC5F734}"/>
              </a:ext>
            </a:extLst>
          </p:cNvPr>
          <p:cNvSpPr txBox="1">
            <a:spLocks/>
          </p:cNvSpPr>
          <p:nvPr/>
        </p:nvSpPr>
        <p:spPr>
          <a:xfrm>
            <a:off x="7304112" y="367131"/>
            <a:ext cx="4961597" cy="223052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lil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 = s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 +=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nasx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(t)</a:t>
            </a:r>
          </a:p>
        </p:txBody>
      </p:sp>
    </p:spTree>
    <p:extLst>
      <p:ext uri="{BB962C8B-B14F-4D97-AF65-F5344CB8AC3E}">
        <p14:creationId xmlns:p14="http://schemas.microsoft.com/office/powerpoint/2010/main" val="13891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4290-B93F-4C52-A39C-1E2187CC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you walk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DCE3-AD62-4DD7-A30A-2B72EB7C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8215383" cy="44942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Quiz will start at the beginning of lecture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Have pencil/pen ready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Silence phones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D111CD-4BA7-B6D0-FEC0-719C34E12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925" y="202825"/>
            <a:ext cx="2725882" cy="261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841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4290-B93F-4C52-A39C-1E2187CC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and aliases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DCE3-AD62-4DD7-A30A-2B72EB7C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00" y="1113178"/>
            <a:ext cx="10975336" cy="5791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Two variables are “aliases” are when they reference the exact same object.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This happens when you assign a variable to another variable:</a:t>
            </a:r>
          </a:p>
          <a:p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 = 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abc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 = s</a:t>
            </a:r>
          </a:p>
          <a:p>
            <a:endParaRPr lang="en-US" sz="800" b="0" dirty="0"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effectLst/>
              </a:rPr>
              <a:t>s and t are </a:t>
            </a:r>
            <a:r>
              <a:rPr lang="en-US" b="0" dirty="0">
                <a:solidFill>
                  <a:srgbClr val="C00000"/>
                </a:solidFill>
                <a:effectLst/>
              </a:rPr>
              <a:t>aliases</a:t>
            </a:r>
            <a:r>
              <a:rPr lang="en-US" b="0" dirty="0">
                <a:effectLst/>
              </a:rPr>
              <a:t> referencing the same to the same exact string object '</a:t>
            </a:r>
            <a:r>
              <a:rPr lang="en-US" b="0" dirty="0" err="1">
                <a:effectLst/>
              </a:rPr>
              <a:t>abc</a:t>
            </a:r>
            <a:r>
              <a:rPr lang="en-US" b="0" dirty="0">
                <a:effectLst/>
              </a:rPr>
              <a:t>’</a:t>
            </a:r>
          </a:p>
          <a:p>
            <a:endParaRPr lang="en-US" dirty="0"/>
          </a:p>
          <a:p>
            <a:r>
              <a:rPr lang="en-US" b="0" dirty="0">
                <a:effectLst/>
              </a:rPr>
              <a:t>But…strings are immutable. We can’t possibly change s without making a new string.</a:t>
            </a:r>
          </a:p>
          <a:p>
            <a:endParaRPr lang="en-US" sz="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 += 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'def' 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# Assigns s to a new string '</a:t>
            </a:r>
            <a:r>
              <a:rPr lang="en-US" sz="2400" b="0" dirty="0" err="1">
                <a:solidFill>
                  <a:schemeClr val="accent6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abcdef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’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# The string t is referencing remains 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abc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31958506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4290-B93F-4C52-A39C-1E2187CC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Strings and aliases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DCE3-AD62-4DD7-A30A-2B72EB7C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00" y="1113178"/>
            <a:ext cx="4608655" cy="5791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Two variables are “aliases” are when they reference the exact same object.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This happens when you assign a variable to another variable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0" dirty="0">
                <a:effectLst/>
              </a:rPr>
              <a:t>But…strings are immutable. We can’t possibly change s without making a new string.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BEB4581-0E5C-3D7D-34DD-4CD2A001053E}"/>
              </a:ext>
            </a:extLst>
          </p:cNvPr>
          <p:cNvGrpSpPr/>
          <p:nvPr/>
        </p:nvGrpSpPr>
        <p:grpSpPr>
          <a:xfrm>
            <a:off x="5474654" y="1531718"/>
            <a:ext cx="6482687" cy="4219928"/>
            <a:chOff x="1705970" y="2187696"/>
            <a:chExt cx="6482687" cy="4219928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E28206A-124D-2CE4-7EC5-3AAE2CB2DBC9}"/>
                </a:ext>
              </a:extLst>
            </p:cNvPr>
            <p:cNvGrpSpPr/>
            <p:nvPr/>
          </p:nvGrpSpPr>
          <p:grpSpPr>
            <a:xfrm>
              <a:off x="1821976" y="2187696"/>
              <a:ext cx="6331669" cy="4103710"/>
              <a:chOff x="1821976" y="2187696"/>
              <a:chExt cx="6331669" cy="4103710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72885F11-A6B5-5922-3FE4-CAE3A91A88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1976" y="2187696"/>
                <a:ext cx="6134348" cy="2286000"/>
              </a:xfrm>
              <a:prstGeom prst="rect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485415F0-F09E-A2BB-22BB-10D0D520B7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21976" y="4005406"/>
                <a:ext cx="6331669" cy="228600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</p:pic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135E3F6-99F8-E296-1C65-7B43BAD5C38D}"/>
                  </a:ext>
                </a:extLst>
              </p:cNvPr>
              <p:cNvSpPr/>
              <p:nvPr/>
            </p:nvSpPr>
            <p:spPr>
              <a:xfrm>
                <a:off x="2804615" y="2187696"/>
                <a:ext cx="1392072" cy="57914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C0037F1-B404-1CE9-4F66-15FE665DA984}"/>
                  </a:ext>
                </a:extLst>
              </p:cNvPr>
              <p:cNvSpPr/>
              <p:nvPr/>
            </p:nvSpPr>
            <p:spPr>
              <a:xfrm>
                <a:off x="2629467" y="3715834"/>
                <a:ext cx="1669577" cy="7578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D2476C0-5F58-5109-34DA-6B8F794F10DE}"/>
                  </a:ext>
                </a:extLst>
              </p:cNvPr>
              <p:cNvSpPr/>
              <p:nvPr/>
            </p:nvSpPr>
            <p:spPr>
              <a:xfrm>
                <a:off x="2629466" y="5418623"/>
                <a:ext cx="1669577" cy="4226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869208D-A276-7DDE-71EF-DFD86C9498F1}"/>
                </a:ext>
              </a:extLst>
            </p:cNvPr>
            <p:cNvSpPr/>
            <p:nvPr/>
          </p:nvSpPr>
          <p:spPr>
            <a:xfrm>
              <a:off x="1717664" y="2224585"/>
              <a:ext cx="6470993" cy="178082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5D35B9E-7D60-62D3-E227-F41EEB88FD9D}"/>
                </a:ext>
              </a:extLst>
            </p:cNvPr>
            <p:cNvSpPr/>
            <p:nvPr/>
          </p:nvSpPr>
          <p:spPr>
            <a:xfrm>
              <a:off x="1705970" y="4121624"/>
              <a:ext cx="6482687" cy="2286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685902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4C808-48ED-B104-EBF2-3CD7505F0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Pattern: Building up a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68FDC-7247-918C-63A7-94B6E2070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up a string</a:t>
            </a:r>
          </a:p>
          <a:p>
            <a:endParaRPr lang="en-US" sz="800" dirty="0"/>
          </a:p>
          <a:p>
            <a:r>
              <a:rPr lang="en-US" dirty="0"/>
              <a:t>Sketch: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Start with empty string: 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result 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''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Loop</a:t>
            </a:r>
          </a:p>
          <a:p>
            <a:pPr marL="917575" lvl="2" indent="-457200"/>
            <a:r>
              <a:rPr lang="en-US" sz="2800" dirty="0">
                <a:solidFill>
                  <a:schemeClr val="tx1"/>
                </a:solidFill>
              </a:rPr>
              <a:t>adding to string as needed: 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result +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nextChar</a:t>
            </a:r>
            <a:endParaRPr lang="en-US" sz="3200" b="0" dirty="0">
              <a:solidFill>
                <a:schemeClr val="tx1"/>
              </a:solidFill>
              <a:effectLst/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0D0842A-65C1-1781-1E3A-34D735F51719}"/>
              </a:ext>
            </a:extLst>
          </p:cNvPr>
          <p:cNvSpPr txBox="1">
            <a:spLocks/>
          </p:cNvSpPr>
          <p:nvPr/>
        </p:nvSpPr>
        <p:spPr>
          <a:xfrm>
            <a:off x="7439026" y="252705"/>
            <a:ext cx="4507742" cy="1602711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7030A0"/>
                </a:solidFill>
              </a:rPr>
              <a:t>String operations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sNew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= s1 + s2</a:t>
            </a:r>
            <a:endParaRPr lang="en-US" b="0" dirty="0"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sNew</a:t>
            </a:r>
            <a:r>
              <a:rPr lang="en-US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+= s3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92C766-8003-50B8-9690-7124D847F812}"/>
              </a:ext>
            </a:extLst>
          </p:cNvPr>
          <p:cNvSpPr txBox="1"/>
          <p:nvPr/>
        </p:nvSpPr>
        <p:spPr>
          <a:xfrm>
            <a:off x="2193552" y="4182545"/>
            <a:ext cx="6647889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reverseString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4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newString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''</a:t>
            </a:r>
            <a:endParaRPr lang="en-US" sz="24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c </a:t>
            </a:r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s:</a:t>
            </a: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4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newString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c 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newString</a:t>
            </a:r>
            <a:endParaRPr lang="en-US" sz="24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</a:b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newString</a:t>
            </a:r>
            <a:endParaRPr lang="en-US" sz="24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1405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4C808-48ED-B104-EBF2-3CD7505F0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Pattern: Keeping track of state in a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68FDC-7247-918C-63A7-94B6E2070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10515600" cy="2039539"/>
          </a:xfrm>
        </p:spPr>
        <p:txBody>
          <a:bodyPr/>
          <a:lstStyle/>
          <a:p>
            <a:r>
              <a:rPr lang="en-US" dirty="0"/>
              <a:t>Use a variable to keep track of the state you are in during a loop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92C766-8003-50B8-9690-7124D847F812}"/>
              </a:ext>
            </a:extLst>
          </p:cNvPr>
          <p:cNvSpPr txBox="1"/>
          <p:nvPr/>
        </p:nvSpPr>
        <p:spPr>
          <a:xfrm>
            <a:off x="6422650" y="1762073"/>
            <a:ext cx="5477998" cy="489364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collapseWhitespace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result 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''</a:t>
            </a:r>
            <a:endParaRPr lang="en-US" sz="24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4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isWhite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False</a:t>
            </a:r>
            <a:endParaRPr lang="en-US" sz="24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c </a:t>
            </a:r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s:</a:t>
            </a: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c.isspace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():</a:t>
            </a: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not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isWhite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        result 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+=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 '</a:t>
            </a:r>
            <a:endParaRPr lang="en-US" sz="24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sz="24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isWhite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endParaRPr lang="en-US" sz="24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US" sz="24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isWhite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False</a:t>
            </a:r>
            <a:endParaRPr lang="en-US" sz="24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    result 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+=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c</a:t>
            </a:r>
          </a:p>
          <a:p>
            <a:b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</a:b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result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6F644CD-D636-A4C1-00B5-544ED4234599}"/>
              </a:ext>
            </a:extLst>
          </p:cNvPr>
          <p:cNvSpPr txBox="1">
            <a:spLocks/>
          </p:cNvSpPr>
          <p:nvPr/>
        </p:nvSpPr>
        <p:spPr>
          <a:xfrm>
            <a:off x="552099" y="1828042"/>
            <a:ext cx="5687336" cy="203953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Sketch: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Start with initial state: </a:t>
            </a:r>
            <a:r>
              <a:rPr lang="en-US" sz="2400" dirty="0" err="1">
                <a:solidFill>
                  <a:srgbClr val="3B3B3B"/>
                </a:solidFill>
                <a:latin typeface="Consolas" panose="020B0609020204030204" pitchFamily="49" charset="0"/>
              </a:rPr>
              <a:t>currentState</a:t>
            </a:r>
            <a:r>
              <a:rPr lang="en-US" sz="2400" dirty="0">
                <a:solidFill>
                  <a:srgbClr val="3B3B3B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2400" dirty="0">
                <a:solidFill>
                  <a:srgbClr val="3B3B3B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False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Loop</a:t>
            </a:r>
          </a:p>
          <a:p>
            <a:pPr marL="917575" lvl="2" indent="-457200"/>
            <a:r>
              <a:rPr lang="en-US" sz="2800" dirty="0"/>
              <a:t>Check for changes and adjust state variable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Example:</a:t>
            </a:r>
          </a:p>
          <a:p>
            <a:r>
              <a:rPr lang="en-US" dirty="0">
                <a:solidFill>
                  <a:srgbClr val="7030A0"/>
                </a:solidFill>
              </a:rPr>
              <a:t>Collapse consecutive whitespace down to a single space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358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4290-B93F-4C52-A39C-1E2187CC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DCE3-AD62-4DD7-A30A-2B72EB7C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11230169" cy="579144"/>
          </a:xfrm>
        </p:spPr>
        <p:txBody>
          <a:bodyPr/>
          <a:lstStyle/>
          <a:p>
            <a:r>
              <a:rPr lang="en-US" sz="2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toCamelCase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pass</a:t>
            </a:r>
          </a:p>
          <a:p>
            <a:endParaRPr lang="en-US" sz="2400" dirty="0">
              <a:solidFill>
                <a:srgbClr val="AF00DB"/>
              </a:solidFill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assert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toCamelCase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goodToGo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== 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goodToGo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assert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toCamelCase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‘Hi Walter'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== 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hiWalter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endParaRPr lang="en-US" sz="2400" b="0" dirty="0">
              <a:solidFill>
                <a:srgbClr val="AF00DB"/>
              </a:solidFill>
              <a:effectLst/>
              <a:latin typeface="Consolas" panose="020B0609020204030204" pitchFamily="49" charset="0"/>
            </a:endParaRPr>
          </a:p>
          <a:p>
            <a:endParaRPr lang="en-US" sz="2400" dirty="0">
              <a:solidFill>
                <a:srgbClr val="AF00DB"/>
              </a:solidFill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assert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toCamelCase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add_all_the_numbers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== 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addAllTheNumbers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</a:pPr>
            <a:r>
              <a:rPr lang="en-US" dirty="0"/>
              <a:t>	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2A93179-17E8-7C24-7898-9605CF7C16D2}"/>
              </a:ext>
            </a:extLst>
          </p:cNvPr>
          <p:cNvSpPr txBox="1">
            <a:spLocks/>
          </p:cNvSpPr>
          <p:nvPr/>
        </p:nvSpPr>
        <p:spPr>
          <a:xfrm>
            <a:off x="5802407" y="252705"/>
            <a:ext cx="6144362" cy="1602711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7030A0"/>
                </a:solidFill>
              </a:rPr>
              <a:t>Style: variable/function names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Camel case: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myNewVariable</a:t>
            </a:r>
            <a:endParaRPr lang="en-US" b="0" dirty="0"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b="0" dirty="0">
                <a:solidFill>
                  <a:schemeClr val="tx1"/>
                </a:solidFill>
                <a:effectLst/>
              </a:rPr>
              <a:t>Snake case: </a:t>
            </a:r>
            <a:r>
              <a:rPr lang="en-US" sz="1600" b="0" dirty="0">
                <a:solidFill>
                  <a:schemeClr val="tx1"/>
                </a:solidFill>
                <a:effectLst/>
              </a:rPr>
              <a:t> </a:t>
            </a:r>
            <a:r>
              <a:rPr lang="en-US" b="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my_new_variable</a:t>
            </a:r>
            <a:endParaRPr lang="en-US" sz="2400" b="0" dirty="0"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8496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4290-B93F-4C52-A39C-1E2187CC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DCE3-AD62-4DD7-A30A-2B72EB7C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11230169" cy="579144"/>
          </a:xfrm>
        </p:spPr>
        <p:txBody>
          <a:bodyPr/>
          <a:lstStyle/>
          <a:p>
            <a:r>
              <a:rPr lang="en-US" sz="2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toCamelCase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pass</a:t>
            </a:r>
          </a:p>
          <a:p>
            <a:endParaRPr lang="en-US" sz="2400" dirty="0">
              <a:solidFill>
                <a:srgbClr val="AF00DB"/>
              </a:solidFill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assert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toCamelCase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goodToGo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== 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2400" dirty="0" err="1">
                <a:solidFill>
                  <a:srgbClr val="A31515"/>
                </a:solidFill>
                <a:latin typeface="Consolas" panose="020B0609020204030204" pitchFamily="49" charset="0"/>
              </a:rPr>
              <a:t>goodToGo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assert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toCamelCase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goodtogo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== 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2400" dirty="0" err="1">
                <a:solidFill>
                  <a:srgbClr val="A31515"/>
                </a:solidFill>
                <a:latin typeface="Consolas" panose="020B0609020204030204" pitchFamily="49" charset="0"/>
              </a:rPr>
              <a:t>goodtogo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# Oh well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assert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toCamelCase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'Hi Walter'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== 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2400" dirty="0" err="1">
                <a:solidFill>
                  <a:srgbClr val="A31515"/>
                </a:solidFill>
                <a:latin typeface="Consolas" panose="020B0609020204030204" pitchFamily="49" charset="0"/>
              </a:rPr>
              <a:t>hiWalter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endParaRPr lang="en-US" sz="2400" b="0" dirty="0">
              <a:solidFill>
                <a:srgbClr val="AF00DB"/>
              </a:solidFill>
              <a:effectLst/>
              <a:latin typeface="Consolas" panose="020B0609020204030204" pitchFamily="49" charset="0"/>
            </a:endParaRPr>
          </a:p>
          <a:p>
            <a:endParaRPr lang="en-US" sz="2400" dirty="0">
              <a:solidFill>
                <a:srgbClr val="AF00DB"/>
              </a:solidFill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assert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toCamelCase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add_all_the_numbers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== 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addAllTheNumbers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4E120EA-8643-BC2C-CD39-8BE6D41BF0D7}"/>
              </a:ext>
            </a:extLst>
          </p:cNvPr>
          <p:cNvSpPr txBox="1">
            <a:spLocks/>
          </p:cNvSpPr>
          <p:nvPr/>
        </p:nvSpPr>
        <p:spPr>
          <a:xfrm>
            <a:off x="5802407" y="252705"/>
            <a:ext cx="6144362" cy="1602711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7030A0"/>
                </a:solidFill>
              </a:rPr>
              <a:t>Style: variable/function names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7030A0"/>
                </a:solidFill>
              </a:rPr>
              <a:t>Camel case:  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myNewVariable</a:t>
            </a:r>
            <a:endParaRPr lang="en-US" b="0" dirty="0"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b="0" dirty="0">
                <a:solidFill>
                  <a:srgbClr val="7030A0"/>
                </a:solidFill>
                <a:effectLst/>
              </a:rPr>
              <a:t>Snake case: </a:t>
            </a:r>
            <a:r>
              <a:rPr lang="en-US" sz="1600" b="0" dirty="0">
                <a:solidFill>
                  <a:schemeClr val="tx1"/>
                </a:solidFill>
                <a:effectLst/>
              </a:rPr>
              <a:t> </a:t>
            </a:r>
            <a:r>
              <a:rPr lang="en-US" b="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my_new_variable</a:t>
            </a:r>
            <a:endParaRPr lang="en-US" sz="2400" b="0" dirty="0"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65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4290-B93F-4C52-A39C-1E2187CC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Poll 8 (unused)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DCE3-AD62-4DD7-A30A-2B72EB7C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7"/>
            <a:ext cx="11230169" cy="5377691"/>
          </a:xfrm>
        </p:spPr>
        <p:txBody>
          <a:bodyPr/>
          <a:lstStyle/>
          <a:p>
            <a:r>
              <a:rPr lang="en-US" dirty="0"/>
              <a:t>Which of the following would you want to use in your </a:t>
            </a:r>
            <a:r>
              <a:rPr lang="en-US" sz="24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toCamelCase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dirty="0"/>
              <a:t> implementation?</a:t>
            </a:r>
          </a:p>
          <a:p>
            <a:r>
              <a:rPr lang="en-US" dirty="0"/>
              <a:t>Select ALL that apply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solidFill>
                  <a:schemeClr val="tx1"/>
                </a:solidFill>
              </a:rPr>
              <a:t>For loop over the characters in the string</a:t>
            </a: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isalnum</a:t>
            </a:r>
            <a:endParaRPr lang="en-US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isalpha</a:t>
            </a:r>
            <a:endParaRPr lang="en-US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isdigit</a:t>
            </a:r>
            <a:endParaRPr lang="en-US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islower</a:t>
            </a:r>
            <a:endParaRPr lang="en-US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isspace</a:t>
            </a:r>
            <a:endParaRPr lang="en-US" sz="2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</a:rPr>
              <a:t>isupper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b="0" dirty="0">
                <a:solidFill>
                  <a:schemeClr val="tx1"/>
                </a:solidFill>
                <a:effectLst/>
              </a:rPr>
              <a:t>None of the above</a:t>
            </a:r>
            <a:b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606993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4290-B93F-4C52-A39C-1E2187CC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DCE3-AD62-4DD7-A30A-2B72EB7C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5050307" cy="579144"/>
          </a:xfrm>
        </p:spPr>
        <p:txBody>
          <a:bodyPr/>
          <a:lstStyle/>
          <a:p>
            <a:r>
              <a:rPr lang="en-US" sz="2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printFunctionInfo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001080"/>
                </a:solidFill>
                <a:latin typeface="Consolas" panose="020B0609020204030204" pitchFamily="49" charset="0"/>
              </a:rPr>
              <a:t>code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pass</a:t>
            </a:r>
          </a:p>
          <a:p>
            <a:endParaRPr lang="en-US" sz="2400" dirty="0">
              <a:solidFill>
                <a:srgbClr val="AF00DB"/>
              </a:solidFill>
              <a:latin typeface="Consolas" panose="020B0609020204030204" pitchFamily="49" charset="0"/>
            </a:endParaRPr>
          </a:p>
          <a:p>
            <a:endParaRPr lang="en-US" sz="2400" dirty="0">
              <a:solidFill>
                <a:srgbClr val="AF00DB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4FC707-FDF1-E2AD-08B4-8D39A7B47A92}"/>
              </a:ext>
            </a:extLst>
          </p:cNvPr>
          <p:cNvSpPr txBox="1"/>
          <p:nvPr/>
        </p:nvSpPr>
        <p:spPr>
          <a:xfrm>
            <a:off x="552099" y="2269531"/>
            <a:ext cx="5398325" cy="440120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code = </a:t>
            </a:r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"""\</a:t>
            </a:r>
            <a:endParaRPr lang="en-US" sz="2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def f(x):</a:t>
            </a:r>
            <a:endParaRPr lang="en-US" sz="2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    return 4*x</a:t>
            </a:r>
            <a:endParaRPr lang="en-US" sz="2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    </a:t>
            </a:r>
            <a:endParaRPr lang="en-US" sz="2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def ct(x, y, z):</a:t>
            </a:r>
            <a:endParaRPr lang="en-US" sz="2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    return f(x) + f(y+1) + f(x+2)</a:t>
            </a:r>
            <a:endParaRPr lang="en-US" sz="2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    </a:t>
            </a:r>
            <a:endParaRPr lang="en-US" sz="2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print(ct(2))</a:t>
            </a:r>
            <a:endParaRPr lang="en-US" sz="2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"""</a:t>
            </a:r>
            <a:endParaRPr lang="en-US" sz="2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2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(code)</a:t>
            </a:r>
          </a:p>
          <a:p>
            <a:r>
              <a:rPr lang="en-US" sz="2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#print(repr(code))</a:t>
            </a:r>
            <a:endParaRPr lang="en-US" sz="2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20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printFunctions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(code)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D53966-D678-2390-A015-07BE231B9131}"/>
              </a:ext>
            </a:extLst>
          </p:cNvPr>
          <p:cNvSpPr txBox="1"/>
          <p:nvPr/>
        </p:nvSpPr>
        <p:spPr>
          <a:xfrm>
            <a:off x="6513460" y="2274838"/>
            <a:ext cx="5126441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Function f takes parameters:</a:t>
            </a:r>
          </a:p>
          <a:p>
            <a:r>
              <a:rPr lang="en-US" sz="2400" dirty="0"/>
              <a:t>        x</a:t>
            </a:r>
          </a:p>
          <a:p>
            <a:r>
              <a:rPr lang="en-US" sz="2400" dirty="0"/>
              <a:t>Function ct takes parameters:</a:t>
            </a:r>
          </a:p>
          <a:p>
            <a:r>
              <a:rPr lang="en-US" sz="2400" dirty="0"/>
              <a:t>        x</a:t>
            </a:r>
          </a:p>
          <a:p>
            <a:r>
              <a:rPr lang="en-US" sz="2400" dirty="0"/>
              <a:t>        y</a:t>
            </a:r>
          </a:p>
          <a:p>
            <a:r>
              <a:rPr lang="en-US" sz="2400" dirty="0"/>
              <a:t>        z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AF1F16-87F3-B021-534B-1524859C830F}"/>
              </a:ext>
            </a:extLst>
          </p:cNvPr>
          <p:cNvSpPr txBox="1"/>
          <p:nvPr/>
        </p:nvSpPr>
        <p:spPr>
          <a:xfrm>
            <a:off x="6513460" y="1738167"/>
            <a:ext cx="28530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chemeClr val="accent1">
                    <a:lumMod val="75000"/>
                  </a:schemeClr>
                </a:solidFill>
                <a:effectLst/>
              </a:rPr>
              <a:t>Output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7287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4290-B93F-4C52-A39C-1E2187CC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DCE3-AD62-4DD7-A30A-2B72EB7C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032154"/>
            <a:ext cx="7029801" cy="3030559"/>
          </a:xfrm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printFunctionInfo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code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):</a:t>
            </a:r>
          </a:p>
          <a:p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for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line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code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.splitlines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():</a:t>
            </a:r>
          </a:p>
          <a:p>
            <a:r>
              <a:rPr lang="en-US" sz="1600" dirty="0">
                <a:solidFill>
                  <a:srgbClr val="AF00DB"/>
                </a:solidFill>
                <a:latin typeface="Menlo" panose="020B0609030804020204" pitchFamily="49" charset="0"/>
              </a:rPr>
              <a:t>       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name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params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parseLine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line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b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</a:b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       </a:t>
            </a: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name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is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not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None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r>
              <a:rPr lang="en-US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            print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f</a:t>
            </a:r>
            <a:r>
              <a:rPr lang="en-US" sz="16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'Function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{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name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}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 takes parameters:’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        for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param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params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split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',’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):</a:t>
            </a:r>
          </a:p>
          <a:p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            param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param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strip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</a:t>
            </a:r>
          </a:p>
          <a:p>
            <a:r>
              <a:rPr lang="en-US" sz="16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                print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f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600" b="0" dirty="0">
                <a:solidFill>
                  <a:srgbClr val="EE0000"/>
                </a:solidFill>
                <a:effectLst/>
                <a:latin typeface="Menlo" panose="020B0609030804020204" pitchFamily="49" charset="0"/>
              </a:rPr>
              <a:t>\t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{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param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}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  <a:endParaRPr lang="en-US" sz="2400" dirty="0">
              <a:solidFill>
                <a:srgbClr val="AF00DB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4FC707-FDF1-E2AD-08B4-8D39A7B47A92}"/>
              </a:ext>
            </a:extLst>
          </p:cNvPr>
          <p:cNvSpPr txBox="1"/>
          <p:nvPr/>
        </p:nvSpPr>
        <p:spPr>
          <a:xfrm>
            <a:off x="549579" y="4297911"/>
            <a:ext cx="9474098" cy="24320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parseLine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line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):</a:t>
            </a: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'''</a:t>
            </a: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Extract the function name and parameters given a line of code</a:t>
            </a: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Returns two strings:</a:t>
            </a: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-- Function name (no def, no parentheses)</a:t>
            </a: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-- parameters (one string that includes any commas; may be empty string)</a:t>
            </a: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Returns None, None if no function defined on the line</a:t>
            </a: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'''</a:t>
            </a: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934B5A-1AE1-F4BE-93C1-87D87D137706}"/>
              </a:ext>
            </a:extLst>
          </p:cNvPr>
          <p:cNvSpPr txBox="1"/>
          <p:nvPr/>
        </p:nvSpPr>
        <p:spPr>
          <a:xfrm>
            <a:off x="8472669" y="642127"/>
            <a:ext cx="3486983" cy="19389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Function f takes parameters:</a:t>
            </a:r>
          </a:p>
          <a:p>
            <a:r>
              <a:rPr lang="en-US" sz="2000" dirty="0"/>
              <a:t>        x</a:t>
            </a:r>
          </a:p>
          <a:p>
            <a:r>
              <a:rPr lang="en-US" sz="2000" dirty="0"/>
              <a:t>Function ct takes parameters:</a:t>
            </a:r>
          </a:p>
          <a:p>
            <a:r>
              <a:rPr lang="en-US" sz="2000" dirty="0"/>
              <a:t>        x</a:t>
            </a:r>
          </a:p>
          <a:p>
            <a:r>
              <a:rPr lang="en-US" sz="2000" dirty="0"/>
              <a:t>        y</a:t>
            </a:r>
          </a:p>
          <a:p>
            <a:r>
              <a:rPr lang="en-US" sz="2000" dirty="0"/>
              <a:t>        z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5DF5A5-824E-54CC-4099-D86393734350}"/>
              </a:ext>
            </a:extLst>
          </p:cNvPr>
          <p:cNvSpPr txBox="1"/>
          <p:nvPr/>
        </p:nvSpPr>
        <p:spPr>
          <a:xfrm>
            <a:off x="8472669" y="136298"/>
            <a:ext cx="28530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chemeClr val="accent1">
                    <a:lumMod val="75000"/>
                  </a:schemeClr>
                </a:solidFill>
                <a:effectLst/>
              </a:rPr>
              <a:t>Output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6DD9F9-A222-F05F-0179-90318739C0E3}"/>
              </a:ext>
            </a:extLst>
          </p:cNvPr>
          <p:cNvSpPr txBox="1"/>
          <p:nvPr/>
        </p:nvSpPr>
        <p:spPr>
          <a:xfrm>
            <a:off x="8214607" y="3188420"/>
            <a:ext cx="28530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dirty="0">
                <a:solidFill>
                  <a:srgbClr val="7030A0"/>
                </a:solidFill>
                <a:effectLst/>
              </a:rPr>
              <a:t>Top-down design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8EB8C10-F06D-3807-46E7-250DD46FDC20}"/>
              </a:ext>
            </a:extLst>
          </p:cNvPr>
          <p:cNvSpPr/>
          <p:nvPr/>
        </p:nvSpPr>
        <p:spPr>
          <a:xfrm>
            <a:off x="1412111" y="1632029"/>
            <a:ext cx="4051140" cy="486137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D16C006-37DB-883C-A52C-7EAA434FB134}"/>
              </a:ext>
            </a:extLst>
          </p:cNvPr>
          <p:cNvCxnSpPr>
            <a:cxnSpLocks/>
          </p:cNvCxnSpPr>
          <p:nvPr/>
        </p:nvCxnSpPr>
        <p:spPr>
          <a:xfrm flipH="1" flipV="1">
            <a:off x="5463251" y="2080955"/>
            <a:ext cx="2519355" cy="1348045"/>
          </a:xfrm>
          <a:prstGeom prst="straightConnector1">
            <a:avLst/>
          </a:prstGeom>
          <a:ln w="44450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8092A22-4421-D5CC-109F-86A05F15098B}"/>
              </a:ext>
            </a:extLst>
          </p:cNvPr>
          <p:cNvCxnSpPr>
            <a:cxnSpLocks/>
          </p:cNvCxnSpPr>
          <p:nvPr/>
        </p:nvCxnSpPr>
        <p:spPr>
          <a:xfrm flipH="1">
            <a:off x="5286628" y="3470984"/>
            <a:ext cx="2695978" cy="1178000"/>
          </a:xfrm>
          <a:prstGeom prst="straightConnector1">
            <a:avLst/>
          </a:prstGeom>
          <a:ln w="44450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1573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4290-B93F-4C52-A39C-1E2187CC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Challenge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4FC707-FDF1-E2AD-08B4-8D39A7B47A92}"/>
              </a:ext>
            </a:extLst>
          </p:cNvPr>
          <p:cNvSpPr txBox="1"/>
          <p:nvPr/>
        </p:nvSpPr>
        <p:spPr>
          <a:xfrm>
            <a:off x="6794408" y="204751"/>
            <a:ext cx="5042263" cy="6522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parseLine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line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):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rgbClr val="A31515"/>
                </a:solidFill>
                <a:latin typeface="Menlo" panose="020B0609030804020204" pitchFamily="49" charset="0"/>
              </a:rPr>
              <a:t>   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''' Function comment ... '''</a:t>
            </a: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line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line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.strip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</a:t>
            </a:r>
            <a:b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</a:b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line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4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:]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!=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"def "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	return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None</a:t>
            </a:r>
          </a:p>
          <a:p>
            <a:pPr lvl="1">
              <a:lnSpc>
                <a:spcPct val="120000"/>
              </a:lnSpc>
            </a:pPr>
            <a:endParaRPr lang="en-US" sz="4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remainingLine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line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4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:]</a:t>
            </a:r>
          </a:p>
          <a:p>
            <a:pPr lvl="1">
              <a:lnSpc>
                <a:spcPct val="120000"/>
              </a:lnSpc>
            </a:pPr>
            <a:endParaRPr lang="en-US" sz="4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name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""</a:t>
            </a: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params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""</a:t>
            </a: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foundOpenParenthesis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False</a:t>
            </a: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for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c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remainingLine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	if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c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'(‘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	   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foundOpenParenthesis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True</a:t>
            </a: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	    continue</a:t>
            </a:r>
          </a:p>
          <a:p>
            <a:pPr lvl="1">
              <a:lnSpc>
                <a:spcPct val="120000"/>
              </a:lnSpc>
            </a:pPr>
            <a:endParaRPr lang="en-US" sz="4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2">
              <a:lnSpc>
                <a:spcPct val="120000"/>
              </a:lnSpc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c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')’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pPr lvl="2">
              <a:lnSpc>
                <a:spcPct val="120000"/>
              </a:lnSpc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break</a:t>
            </a:r>
          </a:p>
          <a:p>
            <a:pPr lvl="2">
              <a:lnSpc>
                <a:spcPct val="120000"/>
              </a:lnSpc>
            </a:pPr>
            <a:endParaRPr lang="en-US" sz="4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2">
              <a:lnSpc>
                <a:spcPct val="120000"/>
              </a:lnSpc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not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foundOpenParenthesis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pPr lvl="2">
              <a:lnSpc>
                <a:spcPct val="120000"/>
              </a:lnSpc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name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+=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c</a:t>
            </a: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2">
              <a:lnSpc>
                <a:spcPct val="120000"/>
              </a:lnSpc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else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pPr lvl="2">
              <a:lnSpc>
                <a:spcPct val="120000"/>
              </a:lnSpc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params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+=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c</a:t>
            </a:r>
          </a:p>
          <a:p>
            <a:pPr lvl="2">
              <a:lnSpc>
                <a:spcPct val="120000"/>
              </a:lnSpc>
            </a:pPr>
            <a:endParaRPr lang="en-US" sz="4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name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params</a:t>
            </a: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A0E96E-338C-F7A6-A86F-F1EF4589F8C3}"/>
              </a:ext>
            </a:extLst>
          </p:cNvPr>
          <p:cNvSpPr txBox="1"/>
          <p:nvPr/>
        </p:nvSpPr>
        <p:spPr>
          <a:xfrm>
            <a:off x="679421" y="3389035"/>
            <a:ext cx="43092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rgbClr val="00B0F0"/>
                </a:solidFill>
              </a:rPr>
              <a:t>Pattern: Building up a result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3084CEE-6541-86F8-DB85-7DD3B7643867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4988688" y="2598351"/>
            <a:ext cx="1850019" cy="1052294"/>
          </a:xfrm>
          <a:prstGeom prst="straightConnector1">
            <a:avLst/>
          </a:prstGeom>
          <a:ln w="44450"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BA81DAD-B88C-0BD0-C1DD-FCDEC06A87BF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4988688" y="3650645"/>
            <a:ext cx="2835798" cy="1673709"/>
          </a:xfrm>
          <a:prstGeom prst="straightConnector1">
            <a:avLst/>
          </a:prstGeom>
          <a:ln w="44450"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7798BF6C-26D0-F04B-B1DB-A5D1D6F7B84C}"/>
              </a:ext>
            </a:extLst>
          </p:cNvPr>
          <p:cNvSpPr/>
          <p:nvPr/>
        </p:nvSpPr>
        <p:spPr>
          <a:xfrm>
            <a:off x="6937164" y="2117497"/>
            <a:ext cx="2025570" cy="65933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1203A534-24AF-19BD-1883-570C3BC63EDC}"/>
              </a:ext>
            </a:extLst>
          </p:cNvPr>
          <p:cNvSpPr/>
          <p:nvPr/>
        </p:nvSpPr>
        <p:spPr>
          <a:xfrm>
            <a:off x="7996249" y="5182414"/>
            <a:ext cx="2025570" cy="39416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08B73B0-C073-9FDD-90AA-8675DB2086B1}"/>
              </a:ext>
            </a:extLst>
          </p:cNvPr>
          <p:cNvSpPr/>
          <p:nvPr/>
        </p:nvSpPr>
        <p:spPr>
          <a:xfrm>
            <a:off x="7996249" y="5757680"/>
            <a:ext cx="2025570" cy="39416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625068F3-86AC-135F-A9D6-83E4E6760273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4988688" y="3650645"/>
            <a:ext cx="2835798" cy="2310317"/>
          </a:xfrm>
          <a:prstGeom prst="straightConnector1">
            <a:avLst/>
          </a:prstGeom>
          <a:ln w="44450"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794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4290-B93F-4C52-A39C-1E2187CC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DCE3-AD62-4DD7-A30A-2B72EB7C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11389692" cy="44942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</a:rPr>
              <a:t>Before we start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Don’t open until we start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Make sure your name and Andrew ID are on the front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Read instruction page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No questions (unless clarification on English)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Additional info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25 min</a:t>
            </a:r>
          </a:p>
        </p:txBody>
      </p:sp>
    </p:spTree>
    <p:extLst>
      <p:ext uri="{BB962C8B-B14F-4D97-AF65-F5344CB8AC3E}">
        <p14:creationId xmlns:p14="http://schemas.microsoft.com/office/powerpoint/2010/main" val="433379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4290-B93F-4C52-A39C-1E2187CC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Challenge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4FC707-FDF1-E2AD-08B4-8D39A7B47A92}"/>
              </a:ext>
            </a:extLst>
          </p:cNvPr>
          <p:cNvSpPr txBox="1"/>
          <p:nvPr/>
        </p:nvSpPr>
        <p:spPr>
          <a:xfrm>
            <a:off x="6794408" y="204751"/>
            <a:ext cx="5042263" cy="6522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parseLine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line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):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srgbClr val="A31515"/>
                </a:solidFill>
                <a:latin typeface="Menlo" panose="020B0609030804020204" pitchFamily="49" charset="0"/>
              </a:rPr>
              <a:t>   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''' Function comment ... '''</a:t>
            </a: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line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line</a:t>
            </a:r>
            <a:r>
              <a:rPr lang="en-US" sz="16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.strip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</a:t>
            </a:r>
            <a:b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</a:b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line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4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:]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!=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"def "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	return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None</a:t>
            </a:r>
          </a:p>
          <a:p>
            <a:pPr lvl="1">
              <a:lnSpc>
                <a:spcPct val="120000"/>
              </a:lnSpc>
            </a:pPr>
            <a:endParaRPr lang="en-US" sz="4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remainingLine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line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4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:]</a:t>
            </a:r>
          </a:p>
          <a:p>
            <a:pPr lvl="1">
              <a:lnSpc>
                <a:spcPct val="120000"/>
              </a:lnSpc>
            </a:pPr>
            <a:endParaRPr lang="en-US" sz="4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name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""</a:t>
            </a: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params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""</a:t>
            </a: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foundOpenParenthesis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False</a:t>
            </a: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for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c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remainingLine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	if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c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'(‘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	   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foundOpenParenthesis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True</a:t>
            </a: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	    continue</a:t>
            </a:r>
          </a:p>
          <a:p>
            <a:pPr lvl="1">
              <a:lnSpc>
                <a:spcPct val="120000"/>
              </a:lnSpc>
            </a:pPr>
            <a:endParaRPr lang="en-US" sz="4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2">
              <a:lnSpc>
                <a:spcPct val="120000"/>
              </a:lnSpc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c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')’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pPr lvl="2">
              <a:lnSpc>
                <a:spcPct val="120000"/>
              </a:lnSpc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break</a:t>
            </a:r>
          </a:p>
          <a:p>
            <a:pPr lvl="2">
              <a:lnSpc>
                <a:spcPct val="120000"/>
              </a:lnSpc>
            </a:pPr>
            <a:endParaRPr lang="en-US" sz="4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2">
              <a:lnSpc>
                <a:spcPct val="120000"/>
              </a:lnSpc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not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foundOpenParenthesis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pPr lvl="2">
              <a:lnSpc>
                <a:spcPct val="120000"/>
              </a:lnSpc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name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+=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c</a:t>
            </a: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2">
              <a:lnSpc>
                <a:spcPct val="120000"/>
              </a:lnSpc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else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pPr lvl="2">
              <a:lnSpc>
                <a:spcPct val="120000"/>
              </a:lnSpc>
            </a:pP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    params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+=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c</a:t>
            </a:r>
          </a:p>
          <a:p>
            <a:pPr lvl="2">
              <a:lnSpc>
                <a:spcPct val="120000"/>
              </a:lnSpc>
            </a:pPr>
            <a:endParaRPr lang="en-US" sz="4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sz="16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name</a:t>
            </a:r>
            <a:r>
              <a:rPr lang="en-US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16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params</a:t>
            </a:r>
            <a:endParaRPr lang="en-US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F992C0C-876C-3A3A-33BB-FEBD06931090}"/>
              </a:ext>
            </a:extLst>
          </p:cNvPr>
          <p:cNvSpPr txBox="1"/>
          <p:nvPr/>
        </p:nvSpPr>
        <p:spPr>
          <a:xfrm>
            <a:off x="679421" y="5005298"/>
            <a:ext cx="43092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rgbClr val="00B050"/>
                </a:solidFill>
              </a:rPr>
              <a:t>Pattern: State in a loop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41590C6-ADFE-8932-9506-09ADDE6EE215}"/>
              </a:ext>
            </a:extLst>
          </p:cNvPr>
          <p:cNvCxnSpPr>
            <a:cxnSpLocks/>
            <a:stCxn id="29" idx="3"/>
          </p:cNvCxnSpPr>
          <p:nvPr/>
        </p:nvCxnSpPr>
        <p:spPr>
          <a:xfrm flipV="1">
            <a:off x="4988688" y="2986268"/>
            <a:ext cx="2158563" cy="2280640"/>
          </a:xfrm>
          <a:prstGeom prst="straightConnector1">
            <a:avLst/>
          </a:prstGeom>
          <a:ln w="4445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6B519A3-B439-AD25-8A12-4A159960128E}"/>
              </a:ext>
            </a:extLst>
          </p:cNvPr>
          <p:cNvCxnSpPr>
            <a:cxnSpLocks/>
            <a:stCxn id="29" idx="3"/>
          </p:cNvCxnSpPr>
          <p:nvPr/>
        </p:nvCxnSpPr>
        <p:spPr>
          <a:xfrm flipV="1">
            <a:off x="4988688" y="5092861"/>
            <a:ext cx="2395960" cy="174047"/>
          </a:xfrm>
          <a:prstGeom prst="straightConnector1">
            <a:avLst/>
          </a:prstGeom>
          <a:ln w="4445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50804F6-21CB-2517-C487-BA8D5DCCA590}"/>
              </a:ext>
            </a:extLst>
          </p:cNvPr>
          <p:cNvCxnSpPr>
            <a:cxnSpLocks/>
            <a:stCxn id="29" idx="3"/>
          </p:cNvCxnSpPr>
          <p:nvPr/>
        </p:nvCxnSpPr>
        <p:spPr>
          <a:xfrm flipV="1">
            <a:off x="4988688" y="4039565"/>
            <a:ext cx="2214626" cy="1227343"/>
          </a:xfrm>
          <a:prstGeom prst="straightConnector1">
            <a:avLst/>
          </a:prstGeom>
          <a:ln w="4445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91B4D51A-1E82-A0B8-69F0-FFE46AC876CA}"/>
              </a:ext>
            </a:extLst>
          </p:cNvPr>
          <p:cNvSpPr/>
          <p:nvPr/>
        </p:nvSpPr>
        <p:spPr>
          <a:xfrm>
            <a:off x="7174260" y="2666219"/>
            <a:ext cx="3862459" cy="40694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B74E8349-4A83-8D05-C75E-A5FF914B0ED6}"/>
              </a:ext>
            </a:extLst>
          </p:cNvPr>
          <p:cNvSpPr/>
          <p:nvPr/>
        </p:nvSpPr>
        <p:spPr>
          <a:xfrm>
            <a:off x="7174260" y="3254262"/>
            <a:ext cx="4635402" cy="78530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B994F0C9-CD36-94A5-82F7-83E0BB7DAA81}"/>
              </a:ext>
            </a:extLst>
          </p:cNvPr>
          <p:cNvSpPr/>
          <p:nvPr/>
        </p:nvSpPr>
        <p:spPr>
          <a:xfrm>
            <a:off x="7500394" y="4885003"/>
            <a:ext cx="4309267" cy="394169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14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098" y="1113178"/>
            <a:ext cx="9992077" cy="4721240"/>
          </a:xfrm>
        </p:spPr>
        <p:txBody>
          <a:bodyPr/>
          <a:lstStyle/>
          <a:p>
            <a:r>
              <a:rPr lang="en-US" dirty="0"/>
              <a:t>Quiz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Grades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Regrade requests, same as last week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Fix-its, same as last week</a:t>
            </a:r>
          </a:p>
          <a:p>
            <a:r>
              <a:rPr lang="en-US" dirty="0"/>
              <a:t>Canvas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We’re still organizing and getting basics setup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Participation is next to setup</a:t>
            </a:r>
          </a:p>
          <a:p>
            <a:pPr marL="917575" lvl="2" indent="-457200"/>
            <a:r>
              <a:rPr lang="en-US" sz="2800" dirty="0"/>
              <a:t>Participation will start to include recitation attendance</a:t>
            </a:r>
          </a:p>
          <a:p>
            <a:r>
              <a:rPr lang="en-US" dirty="0"/>
              <a:t>Course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It will keep ramping up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Come get help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16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099" y="1113178"/>
            <a:ext cx="10515600" cy="5235371"/>
          </a:xfrm>
        </p:spPr>
        <p:txBody>
          <a:bodyPr/>
          <a:lstStyle/>
          <a:p>
            <a:r>
              <a:rPr lang="en-US" dirty="0"/>
              <a:t>Weekly Rhythm Assignments/Quizzes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Today, HW3 released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Thu, Pre-reading 4 released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Sat, 8 pm: HW 4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Mon, 8 pm: Pre-reading 4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Next Tue, in-lec: Quiz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55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FC953-BE27-361F-9476-5ADD3DCA5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Logistics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6B415-32A4-1207-9A2A-2717A18082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09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097" y="1113177"/>
            <a:ext cx="11135077" cy="5377691"/>
          </a:xfrm>
        </p:spPr>
        <p:txBody>
          <a:bodyPr/>
          <a:lstStyle/>
          <a:p>
            <a:r>
              <a:rPr lang="en-US" dirty="0"/>
              <a:t>Quiz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Review quiz results in Gradescope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Watch solution session recording if you missed the live zoom session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Regrade requests</a:t>
            </a:r>
          </a:p>
          <a:p>
            <a:pPr marL="917575" lvl="2" indent="-457200"/>
            <a:r>
              <a:rPr lang="en-US" sz="2800" dirty="0"/>
              <a:t>See Piazza for details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Fix-its!</a:t>
            </a:r>
          </a:p>
          <a:p>
            <a:pPr marL="917575" lvl="2" indent="-457200"/>
            <a:r>
              <a:rPr lang="en-US" sz="2800" dirty="0"/>
              <a:t>See Piazza for details</a:t>
            </a:r>
            <a:endParaRPr lang="en-US" dirty="0"/>
          </a:p>
          <a:p>
            <a:r>
              <a:rPr lang="en-US" dirty="0"/>
              <a:t>Canvas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Work in progress: we’re getting scripts setup to sync Canvas Grades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TODO: Participation: Lecture Polls + Recitation Attendance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67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099" y="1113178"/>
            <a:ext cx="10515600" cy="5235371"/>
          </a:xfrm>
        </p:spPr>
        <p:txBody>
          <a:bodyPr/>
          <a:lstStyle/>
          <a:p>
            <a:r>
              <a:rPr lang="en-US" dirty="0"/>
              <a:t>Weekly Rhythm Assignments/Quizzes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Today, Pre-reading 4 released soon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Fri: Fix-its due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Sat, 8 pm: HW 3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Mon, 8 pm: Pre-reading 4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Next Tue, in-lec: Quiz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07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DA11FA2B-8FCA-4322-93DA-6C8F53468DA7}" vid="{856CF231-596A-4CB8-93D6-B29F8EE288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8281</TotalTime>
  <Words>1979</Words>
  <Application>Microsoft Macintosh PowerPoint</Application>
  <PresentationFormat>Widescreen</PresentationFormat>
  <Paragraphs>451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Calibri Light</vt:lpstr>
      <vt:lpstr>Consolas</vt:lpstr>
      <vt:lpstr>Menlo</vt:lpstr>
      <vt:lpstr>Wingdings</vt:lpstr>
      <vt:lpstr>Office Theme</vt:lpstr>
      <vt:lpstr>15-112 Lecture 2  Strings</vt:lpstr>
      <vt:lpstr>Tuesday Logistics</vt:lpstr>
      <vt:lpstr>As you walk in</vt:lpstr>
      <vt:lpstr>Quiz</vt:lpstr>
      <vt:lpstr>Announcements</vt:lpstr>
      <vt:lpstr>Announcements</vt:lpstr>
      <vt:lpstr>Thursday Logistics</vt:lpstr>
      <vt:lpstr>Announcements</vt:lpstr>
      <vt:lpstr>Announcements</vt:lpstr>
      <vt:lpstr>Strings</vt:lpstr>
      <vt:lpstr>Post-quiz Exercise</vt:lpstr>
      <vt:lpstr>Poll 1</vt:lpstr>
      <vt:lpstr>Ascii, Unicode, and Emojis!</vt:lpstr>
      <vt:lpstr>Viewing invisible characters</vt:lpstr>
      <vt:lpstr>Poll 2</vt:lpstr>
      <vt:lpstr>Esacape characters</vt:lpstr>
      <vt:lpstr>String length, indexing, and slicing</vt:lpstr>
      <vt:lpstr>Poll 3 (unused)</vt:lpstr>
      <vt:lpstr>Poll 4</vt:lpstr>
      <vt:lpstr>String indexing and slicing</vt:lpstr>
      <vt:lpstr>Poll 5</vt:lpstr>
      <vt:lpstr>Pattern: Building up a result</vt:lpstr>
      <vt:lpstr>Example: reverseString(s)</vt:lpstr>
      <vt:lpstr>Pattern: Building up a result</vt:lpstr>
      <vt:lpstr>Poll 6</vt:lpstr>
      <vt:lpstr>Functions vs Methods</vt:lpstr>
      <vt:lpstr>String methods</vt:lpstr>
      <vt:lpstr>Strings are immutable</vt:lpstr>
      <vt:lpstr>Poll 7</vt:lpstr>
      <vt:lpstr>Strings and aliases</vt:lpstr>
      <vt:lpstr>Strings and aliases</vt:lpstr>
      <vt:lpstr>Pattern: Building up a result</vt:lpstr>
      <vt:lpstr>Pattern: Keeping track of state in a loop</vt:lpstr>
      <vt:lpstr>Design Challenge</vt:lpstr>
      <vt:lpstr>Design Challenge</vt:lpstr>
      <vt:lpstr>Poll 8 (unused)</vt:lpstr>
      <vt:lpstr>Design Challenge</vt:lpstr>
      <vt:lpstr>Design Challenge</vt:lpstr>
      <vt:lpstr>Design Challenge</vt:lpstr>
      <vt:lpstr>Design Challenge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</dc:title>
  <dc:subject/>
  <dc:creator>Patrick Virtue</dc:creator>
  <cp:keywords/>
  <dc:description/>
  <cp:lastModifiedBy>Patrick Virtue</cp:lastModifiedBy>
  <cp:revision>246</cp:revision>
  <cp:lastPrinted>2022-09-01T18:31:54Z</cp:lastPrinted>
  <dcterms:created xsi:type="dcterms:W3CDTF">2020-05-18T13:01:09Z</dcterms:created>
  <dcterms:modified xsi:type="dcterms:W3CDTF">2023-09-16T15:30:03Z</dcterms:modified>
  <cp:category/>
</cp:coreProperties>
</file>