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340" r:id="rId2"/>
    <p:sldId id="2490" r:id="rId3"/>
    <p:sldId id="2476" r:id="rId4"/>
    <p:sldId id="2491" r:id="rId5"/>
    <p:sldId id="2492" r:id="rId6"/>
    <p:sldId id="2385" r:id="rId7"/>
    <p:sldId id="2480" r:id="rId8"/>
    <p:sldId id="2479" r:id="rId9"/>
    <p:sldId id="2482" r:id="rId10"/>
    <p:sldId id="2481" r:id="rId11"/>
    <p:sldId id="2483" r:id="rId12"/>
    <p:sldId id="2448" r:id="rId13"/>
    <p:sldId id="2466" r:id="rId14"/>
    <p:sldId id="2467" r:id="rId15"/>
    <p:sldId id="2442" r:id="rId16"/>
    <p:sldId id="2477" r:id="rId17"/>
    <p:sldId id="256" r:id="rId18"/>
    <p:sldId id="2493" r:id="rId19"/>
    <p:sldId id="2494" r:id="rId20"/>
    <p:sldId id="2487" r:id="rId21"/>
    <p:sldId id="2474" r:id="rId22"/>
    <p:sldId id="2495" r:id="rId23"/>
    <p:sldId id="2486" r:id="rId24"/>
    <p:sldId id="2496" r:id="rId25"/>
    <p:sldId id="2497" r:id="rId26"/>
    <p:sldId id="2489" r:id="rId27"/>
    <p:sldId id="2485" r:id="rId2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66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2" autoAdjust="0"/>
    <p:restoredTop sz="79713" autoAdjust="0"/>
  </p:normalViewPr>
  <p:slideViewPr>
    <p:cSldViewPr snapToGrid="0">
      <p:cViewPr varScale="1">
        <p:scale>
          <a:sx n="106" d="100"/>
          <a:sy n="106" d="100"/>
        </p:scale>
        <p:origin x="1088" y="176"/>
      </p:cViewPr>
      <p:guideLst/>
    </p:cSldViewPr>
  </p:slideViewPr>
  <p:outlineViewPr>
    <p:cViewPr>
      <p:scale>
        <a:sx n="33" d="100"/>
        <a:sy n="33" d="100"/>
      </p:scale>
      <p:origin x="0" y="-197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11/15/23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D4B8-4F4A-FC85-40EC-0C1D5AAD5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6585" y="2650056"/>
            <a:ext cx="4410431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000" dirty="0"/>
              <a:t>15-112</a:t>
            </a:r>
            <a:br>
              <a:rPr lang="en-US" sz="4000" dirty="0"/>
            </a:br>
            <a:r>
              <a:rPr lang="en-US" sz="4000" dirty="0"/>
              <a:t>Lecture 2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Animations with Lists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C5772-F252-5B2A-9C7A-FDBA675BA7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0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EA3D73-87DB-829A-F2BD-4DFCD98DBD64}"/>
              </a:ext>
            </a:extLst>
          </p:cNvPr>
          <p:cNvSpPr txBox="1">
            <a:spLocks/>
          </p:cNvSpPr>
          <p:nvPr/>
        </p:nvSpPr>
        <p:spPr>
          <a:xfrm>
            <a:off x="7506585" y="3112977"/>
            <a:ext cx="4728965" cy="34357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Instructor: Pat Virtue</a:t>
            </a:r>
          </a:p>
        </p:txBody>
      </p:sp>
    </p:spTree>
    <p:extLst>
      <p:ext uri="{BB962C8B-B14F-4D97-AF65-F5344CB8AC3E}">
        <p14:creationId xmlns:p14="http://schemas.microsoft.com/office/powerpoint/2010/main" val="532741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4619-BEAE-5A6D-141C-D0F84A55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5BA7-4E6F-82FE-3BE1-8948BC4A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total list objects exist after running this code?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096C1-2DE9-7A3D-65F1-6422641E8974}"/>
              </a:ext>
            </a:extLst>
          </p:cNvPr>
          <p:cNvSpPr txBox="1"/>
          <p:nvPr/>
        </p:nvSpPr>
        <p:spPr>
          <a:xfrm>
            <a:off x="552099" y="1872742"/>
            <a:ext cx="5239101" cy="2031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200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3000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4000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] ]</a:t>
            </a:r>
          </a:p>
          <a:p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dataC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dataD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deepcopy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B9B05C2-8AAB-E733-6482-83027F2A865E}"/>
              </a:ext>
            </a:extLst>
          </p:cNvPr>
          <p:cNvSpPr txBox="1">
            <a:spLocks/>
          </p:cNvSpPr>
          <p:nvPr/>
        </p:nvSpPr>
        <p:spPr>
          <a:xfrm>
            <a:off x="533400" y="4114796"/>
            <a:ext cx="10515600" cy="203953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30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4213" indent="-2238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3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4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7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98328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4619-BEAE-5A6D-141C-D0F84A55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5BA7-4E6F-82FE-3BE1-8948BC4A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total list objects exist after running this code?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096C1-2DE9-7A3D-65F1-6422641E8974}"/>
              </a:ext>
            </a:extLst>
          </p:cNvPr>
          <p:cNvSpPr txBox="1"/>
          <p:nvPr/>
        </p:nvSpPr>
        <p:spPr>
          <a:xfrm>
            <a:off x="552099" y="1872742"/>
            <a:ext cx="5239101" cy="2031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10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200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3000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4000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] ]</a:t>
            </a:r>
          </a:p>
          <a:p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dataC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dataD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deepcopy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91C10E-1592-C6AE-D518-062401213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42334"/>
            <a:ext cx="60198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9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6C6C-EA02-C278-CD8F-260293EB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tracing with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2B1E-857B-70E5-0CF3-778787A17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115435" cy="2803729"/>
          </a:xfrm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[]</a:t>
            </a:r>
          </a:p>
          <a:p>
            <a:r>
              <a:rPr lang="en-US" sz="2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2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(4):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y = 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0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z = y * 3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.append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(z)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81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6C6C-EA02-C278-CD8F-260293EB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tracing with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2B1E-857B-70E5-0CF3-778787A17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115435" cy="2803729"/>
          </a:xfrm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[]</a:t>
            </a:r>
          </a:p>
          <a:p>
            <a:r>
              <a:rPr lang="en-US" sz="2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28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(4):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y = 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0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z = y * 3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.append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(z)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86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6C6C-EA02-C278-CD8F-260293EB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tracing with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2B1E-857B-70E5-0CF3-778787A17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4115435" cy="2803729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x = [[0]*3] * 4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200" dirty="0"/>
              <a:t>Step by step: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[</a:t>
            </a:r>
            <a:r>
              <a:rPr lang="en-US" sz="28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z = y *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endParaRPr lang="en-US" sz="2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 = [z]</a:t>
            </a:r>
          </a:p>
          <a:p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w *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endParaRPr lang="en-US" sz="2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6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68D5-5071-2063-25ED-FBC92B79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3472-DDB2-4DA0-A8C3-12458C03C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keep in mind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Watch out for aliasing!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Think before copying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Shallow copy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Deep copy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Helper functions for printing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88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2D Board Graphics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36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663FD508-5C40-085D-415E-23856ED2D4B7}"/>
              </a:ext>
            </a:extLst>
          </p:cNvPr>
          <p:cNvGraphicFramePr>
            <a:graphicFrameLocks noGrp="1"/>
          </p:cNvGraphicFramePr>
          <p:nvPr/>
        </p:nvGraphicFramePr>
        <p:xfrm>
          <a:off x="7217274" y="975109"/>
          <a:ext cx="3378992" cy="123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748">
                  <a:extLst>
                    <a:ext uri="{9D8B030D-6E8A-4147-A177-3AD203B41FA5}">
                      <a16:colId xmlns:a16="http://schemas.microsoft.com/office/drawing/2014/main" val="1611470348"/>
                    </a:ext>
                  </a:extLst>
                </a:gridCol>
                <a:gridCol w="844748">
                  <a:extLst>
                    <a:ext uri="{9D8B030D-6E8A-4147-A177-3AD203B41FA5}">
                      <a16:colId xmlns:a16="http://schemas.microsoft.com/office/drawing/2014/main" val="2591746410"/>
                    </a:ext>
                  </a:extLst>
                </a:gridCol>
                <a:gridCol w="844748">
                  <a:extLst>
                    <a:ext uri="{9D8B030D-6E8A-4147-A177-3AD203B41FA5}">
                      <a16:colId xmlns:a16="http://schemas.microsoft.com/office/drawing/2014/main" val="956437288"/>
                    </a:ext>
                  </a:extLst>
                </a:gridCol>
                <a:gridCol w="844748">
                  <a:extLst>
                    <a:ext uri="{9D8B030D-6E8A-4147-A177-3AD203B41FA5}">
                      <a16:colId xmlns:a16="http://schemas.microsoft.com/office/drawing/2014/main" val="787299222"/>
                    </a:ext>
                  </a:extLst>
                </a:gridCol>
              </a:tblGrid>
              <a:tr h="41227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0,0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0,1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0,2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0,3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634769"/>
                  </a:ext>
                </a:extLst>
              </a:tr>
              <a:tr h="41227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1,0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1,1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1,2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1,3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589541"/>
                  </a:ext>
                </a:extLst>
              </a:tr>
              <a:tr h="41227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2,0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2,1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2,2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2,3</a:t>
                      </a:r>
                    </a:p>
                  </a:txBody>
                  <a:tcPr marL="51435" marR="51435" marT="25718" marB="2571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534488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951B5F8-5C25-C8D6-9218-787FC26D85E7}"/>
              </a:ext>
            </a:extLst>
          </p:cNvPr>
          <p:cNvSpPr/>
          <p:nvPr/>
        </p:nvSpPr>
        <p:spPr>
          <a:xfrm>
            <a:off x="7021535" y="784609"/>
            <a:ext cx="3771900" cy="16073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1618AE-0055-CFCA-68E0-B1C796911745}"/>
              </a:ext>
            </a:extLst>
          </p:cNvPr>
          <p:cNvSpPr txBox="1"/>
          <p:nvPr/>
        </p:nvSpPr>
        <p:spPr>
          <a:xfrm>
            <a:off x="190760" y="138575"/>
            <a:ext cx="431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112 Graphics Grid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E6D934-F45D-B8AF-D39B-A357961AE594}"/>
              </a:ext>
            </a:extLst>
          </p:cNvPr>
          <p:cNvSpPr txBox="1"/>
          <p:nvPr/>
        </p:nvSpPr>
        <p:spPr>
          <a:xfrm>
            <a:off x="484753" y="1043552"/>
            <a:ext cx="490331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Given:</a:t>
            </a:r>
          </a:p>
          <a:p>
            <a:endParaRPr lang="en-US" sz="600" dirty="0"/>
          </a:p>
          <a:p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app.width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90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app.height: 55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app.margin: 5</a:t>
            </a:r>
          </a:p>
          <a:p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Fill in the following grid with the value return for each call to:</a:t>
            </a:r>
          </a:p>
          <a:p>
            <a:endParaRPr lang="en-U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x0, y0 =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getCellLeftTop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(app, r, c)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AE9771-FC25-E322-CFA5-1C82D913C222}"/>
              </a:ext>
            </a:extLst>
          </p:cNvPr>
          <p:cNvSpPr/>
          <p:nvPr/>
        </p:nvSpPr>
        <p:spPr>
          <a:xfrm>
            <a:off x="7132025" y="883669"/>
            <a:ext cx="182880" cy="1828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14617C8-2CBB-B86E-14CE-0DA0078A99FB}"/>
              </a:ext>
            </a:extLst>
          </p:cNvPr>
          <p:cNvSpPr/>
          <p:nvPr/>
        </p:nvSpPr>
        <p:spPr>
          <a:xfrm>
            <a:off x="10487097" y="2109498"/>
            <a:ext cx="182880" cy="18288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0D2E4C6-78A5-9528-6A2E-BB278C10EF72}"/>
              </a:ext>
            </a:extLst>
          </p:cNvPr>
          <p:cNvSpPr/>
          <p:nvPr/>
        </p:nvSpPr>
        <p:spPr>
          <a:xfrm>
            <a:off x="8815330" y="1290833"/>
            <a:ext cx="182880" cy="1828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D5A5988-53E2-7C1A-A16E-C9541F043F7C}"/>
              </a:ext>
            </a:extLst>
          </p:cNvPr>
          <p:cNvSpPr/>
          <p:nvPr/>
        </p:nvSpPr>
        <p:spPr>
          <a:xfrm>
            <a:off x="9665137" y="1707262"/>
            <a:ext cx="182880" cy="1828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2">
            <a:extLst>
              <a:ext uri="{FF2B5EF4-FFF2-40B4-BE49-F238E27FC236}">
                <a16:creationId xmlns:a16="http://schemas.microsoft.com/office/drawing/2014/main" id="{CC4DB789-CFCF-A203-CF32-27B8FCD5A0EA}"/>
              </a:ext>
            </a:extLst>
          </p:cNvPr>
          <p:cNvGraphicFramePr>
            <a:graphicFrameLocks noGrp="1"/>
          </p:cNvGraphicFramePr>
          <p:nvPr/>
        </p:nvGraphicFramePr>
        <p:xfrm>
          <a:off x="497632" y="3520593"/>
          <a:ext cx="11240276" cy="3014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069">
                  <a:extLst>
                    <a:ext uri="{9D8B030D-6E8A-4147-A177-3AD203B41FA5}">
                      <a16:colId xmlns:a16="http://schemas.microsoft.com/office/drawing/2014/main" val="3254826380"/>
                    </a:ext>
                  </a:extLst>
                </a:gridCol>
                <a:gridCol w="2810069">
                  <a:extLst>
                    <a:ext uri="{9D8B030D-6E8A-4147-A177-3AD203B41FA5}">
                      <a16:colId xmlns:a16="http://schemas.microsoft.com/office/drawing/2014/main" val="3209724015"/>
                    </a:ext>
                  </a:extLst>
                </a:gridCol>
                <a:gridCol w="2810069">
                  <a:extLst>
                    <a:ext uri="{9D8B030D-6E8A-4147-A177-3AD203B41FA5}">
                      <a16:colId xmlns:a16="http://schemas.microsoft.com/office/drawing/2014/main" val="1749225543"/>
                    </a:ext>
                  </a:extLst>
                </a:gridCol>
                <a:gridCol w="2810069">
                  <a:extLst>
                    <a:ext uri="{9D8B030D-6E8A-4147-A177-3AD203B41FA5}">
                      <a16:colId xmlns:a16="http://schemas.microsoft.com/office/drawing/2014/main" val="3442308535"/>
                    </a:ext>
                  </a:extLst>
                </a:gridCol>
              </a:tblGrid>
              <a:tr h="502361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(app,0,0)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(app,0,1)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(app,0,2)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(app,0,3)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342401"/>
                  </a:ext>
                </a:extLst>
              </a:tr>
              <a:tr h="50236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lang="en-US" sz="1800" b="0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___, ___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___, ___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4455"/>
                  </a:ext>
                </a:extLst>
              </a:tr>
              <a:tr h="502361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(app,1,0)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(app,1,1)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(app,1,2)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(app,1,3)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359858"/>
                  </a:ext>
                </a:extLst>
              </a:tr>
              <a:tr h="5023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___, ___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00B0F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</a:t>
                      </a:r>
                      <a:endParaRPr lang="en-US" sz="1800" b="1" dirty="0">
                        <a:solidFill>
                          <a:schemeClr val="accent4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695573"/>
                  </a:ext>
                </a:extLst>
              </a:tr>
              <a:tr h="502361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(app,2,0)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(app,2,1)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(app,2,2)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getCellLeftTop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(app,2,3)</a:t>
                      </a:r>
                    </a:p>
                  </a:txBody>
                  <a:tcPr marL="0" marR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980928"/>
                  </a:ext>
                </a:extLst>
              </a:tr>
              <a:tr h="5023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accent4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chemeClr val="accent4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___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278900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7D12D56-7720-5D89-C266-BA9A6B4F493A}"/>
              </a:ext>
            </a:extLst>
          </p:cNvPr>
          <p:cNvSpPr txBox="1"/>
          <p:nvPr/>
        </p:nvSpPr>
        <p:spPr>
          <a:xfrm>
            <a:off x="10792006" y="2011316"/>
            <a:ext cx="9152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85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50</a:t>
            </a: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69231D-EC71-F44E-6816-4AC60294ADB2}"/>
              </a:ext>
            </a:extLst>
          </p:cNvPr>
          <p:cNvSpPr txBox="1"/>
          <p:nvPr/>
        </p:nvSpPr>
        <p:spPr>
          <a:xfrm>
            <a:off x="6428236" y="790443"/>
            <a:ext cx="6300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17970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Building an Application!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86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5C09-579C-8413-7C37-9A0A8C4F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Snake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F27FF-ABBE-D462-277D-0A0980BB9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Guided Exercise in notes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CE65E8-EF52-2121-2C36-84D1DF315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199" y="1113178"/>
            <a:ext cx="4837392" cy="483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3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C953-BE27-361F-9476-5ADD3DCA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6B415-32A4-1207-9A2A-2717A180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02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Polygons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34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5C09-579C-8413-7C37-9A0A8C4F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Polygon Creator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F27FF-ABBE-D462-277D-0A0980BB9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19" y="1113178"/>
            <a:ext cx="91500780" cy="3547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amongUsShape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usColor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'red'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usColor2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darkRed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usLineWidth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polys = [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Pack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        (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usColor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        (usColor2,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      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'black'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usLineWidth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Body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    (usColor2,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  (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usColor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        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'black'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usLineWidth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0.876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0.886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0.936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Eyes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        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2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steelBlue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      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2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lightCyan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0.15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0.25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    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'black'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usLineWidth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0.093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0.713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0.693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0.61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0.533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0.656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  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'white'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None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[[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0.226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0.596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0.12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0.413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0.17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0.283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0.446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0.353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0.49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0.536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0.383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0.423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0.58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0.563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0.54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0.573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0.503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[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0.466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-</a:t>
            </a:r>
            <a:r>
              <a:rPr lang="en-US" sz="12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0.603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return polys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8FFF30-0D72-AE9B-95E3-BA2C0A3B6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8456" y="2586251"/>
            <a:ext cx="3867589" cy="401244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131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5C09-579C-8413-7C37-9A0A8C4F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Polygon Creator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F27FF-ABBE-D462-277D-0A0980BB9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182070-10CF-5B4F-6E4C-1DEFE4D85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761" y="1778366"/>
            <a:ext cx="4676847" cy="471250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37775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Tetris Hints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8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1BF9-D730-F450-C4BF-3477450E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 Piece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D6D68-80A6-A230-56B0-2D45DB15D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app.pieceLeftCol</a:t>
            </a:r>
            <a:endParaRPr lang="en-US" dirty="0"/>
          </a:p>
          <a:p>
            <a:r>
              <a:rPr lang="en-US" dirty="0" err="1"/>
              <a:t>app.pieceTopRow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C6F195-2A31-0868-AD16-85EAD2E86DCF}"/>
              </a:ext>
            </a:extLst>
          </p:cNvPr>
          <p:cNvGraphicFramePr>
            <a:graphicFrameLocks noGrp="1"/>
          </p:cNvGraphicFramePr>
          <p:nvPr/>
        </p:nvGraphicFramePr>
        <p:xfrm>
          <a:off x="6889135" y="1204230"/>
          <a:ext cx="3631380" cy="4540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950291864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6615434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378968708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256807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20789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30339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68378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92279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11059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7FA7B0-882F-0DF9-3221-A1FE3A241275}"/>
              </a:ext>
            </a:extLst>
          </p:cNvPr>
          <p:cNvGraphicFramePr>
            <a:graphicFrameLocks noGrp="1"/>
          </p:cNvGraphicFramePr>
          <p:nvPr/>
        </p:nvGraphicFramePr>
        <p:xfrm>
          <a:off x="1904927" y="3474526"/>
          <a:ext cx="1815690" cy="1135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112EE5-E4AD-EC3B-BE9B-6EB9BF6FE157}"/>
              </a:ext>
            </a:extLst>
          </p:cNvPr>
          <p:cNvGraphicFramePr>
            <a:graphicFrameLocks noGrp="1"/>
          </p:cNvGraphicFramePr>
          <p:nvPr/>
        </p:nvGraphicFramePr>
        <p:xfrm>
          <a:off x="1303582" y="2906952"/>
          <a:ext cx="2420920" cy="1702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950291864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25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563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1BF9-D730-F450-C4BF-3477450E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 Piece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D6D68-80A6-A230-56B0-2D45DB15D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app.pieceLeftCol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</a:rPr>
              <a:t>app.pieceTopRow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C6F195-2A31-0868-AD16-85EAD2E86DCF}"/>
              </a:ext>
            </a:extLst>
          </p:cNvPr>
          <p:cNvGraphicFramePr>
            <a:graphicFrameLocks noGrp="1"/>
          </p:cNvGraphicFramePr>
          <p:nvPr/>
        </p:nvGraphicFramePr>
        <p:xfrm>
          <a:off x="6889135" y="1204230"/>
          <a:ext cx="3631380" cy="4540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950291864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6615434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378968708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256807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20789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30339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68378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92279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11059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024838-B987-D8BB-89D8-02D10930728C}"/>
              </a:ext>
            </a:extLst>
          </p:cNvPr>
          <p:cNvGraphicFramePr>
            <a:graphicFrameLocks noGrp="1"/>
          </p:cNvGraphicFramePr>
          <p:nvPr/>
        </p:nvGraphicFramePr>
        <p:xfrm>
          <a:off x="1419492" y="3766989"/>
          <a:ext cx="2420920" cy="1702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950291864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525680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82F86A0-BB61-B9F7-5356-4562E3ED18D0}"/>
              </a:ext>
            </a:extLst>
          </p:cNvPr>
          <p:cNvSpPr txBox="1"/>
          <p:nvPr/>
        </p:nvSpPr>
        <p:spPr>
          <a:xfrm>
            <a:off x="570649" y="3280254"/>
            <a:ext cx="16976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</a:rPr>
              <a:t>app.piece</a:t>
            </a:r>
            <a:endParaRPr 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2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1BF9-D730-F450-C4BF-3477450E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Rotate 2D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D6D68-80A6-A230-56B0-2D45DB15D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app.pieceLeftCol</a:t>
            </a:r>
            <a:endParaRPr lang="en-US" dirty="0"/>
          </a:p>
          <a:p>
            <a:r>
              <a:rPr lang="en-US" dirty="0" err="1"/>
              <a:t>app.pieceTopRow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C6F195-2A31-0868-AD16-85EAD2E86DCF}"/>
              </a:ext>
            </a:extLst>
          </p:cNvPr>
          <p:cNvGraphicFramePr>
            <a:graphicFrameLocks noGrp="1"/>
          </p:cNvGraphicFramePr>
          <p:nvPr/>
        </p:nvGraphicFramePr>
        <p:xfrm>
          <a:off x="891458" y="2853923"/>
          <a:ext cx="3631380" cy="1702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950291864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6615434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1378968708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2568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1D9C918-AF35-DA7D-DA5B-9EE68CC2D69E}"/>
              </a:ext>
            </a:extLst>
          </p:cNvPr>
          <p:cNvGraphicFramePr>
            <a:graphicFrameLocks noGrp="1"/>
          </p:cNvGraphicFramePr>
          <p:nvPr/>
        </p:nvGraphicFramePr>
        <p:xfrm>
          <a:off x="6761319" y="681037"/>
          <a:ext cx="1815690" cy="3405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30">
                  <a:extLst>
                    <a:ext uri="{9D8B030D-6E8A-4147-A177-3AD203B41FA5}">
                      <a16:colId xmlns:a16="http://schemas.microsoft.com/office/drawing/2014/main" val="2798174508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4078028732"/>
                    </a:ext>
                  </a:extLst>
                </a:gridCol>
                <a:gridCol w="605230">
                  <a:extLst>
                    <a:ext uri="{9D8B030D-6E8A-4147-A177-3AD203B41FA5}">
                      <a16:colId xmlns:a16="http://schemas.microsoft.com/office/drawing/2014/main" val="2651265469"/>
                    </a:ext>
                  </a:extLst>
                </a:gridCol>
              </a:tblGrid>
              <a:tr h="5675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33086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7831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256807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20789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303391"/>
                  </a:ext>
                </a:extLst>
              </a:tr>
              <a:tr h="5675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68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14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Term Project!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10515600" cy="5744822"/>
          </a:xfrm>
        </p:spPr>
        <p:txBody>
          <a:bodyPr/>
          <a:lstStyle/>
          <a:p>
            <a:r>
              <a:rPr lang="en-US" dirty="0"/>
              <a:t>HW7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Tetris! Plan ahead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CMU Graphics Installation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Keep an eye on Piazza updates if you run into issues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Come find Pat if you bump into issues that pinned Piazza update doesn’t address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stress. You can do ALL the rest of the homework without this installation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5E01339-C5BC-A91E-425D-F29F96602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368" y="1023582"/>
            <a:ext cx="3841095" cy="200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04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C953-BE27-361F-9476-5ADD3DCA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Logistics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6B415-32A4-1207-9A2A-2717A1808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9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10515600" cy="5744822"/>
          </a:xfrm>
        </p:spPr>
        <p:txBody>
          <a:bodyPr/>
          <a:lstStyle/>
          <a:p>
            <a:r>
              <a:rPr lang="en-US" dirty="0"/>
              <a:t>HW7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Tetris! </a:t>
            </a:r>
            <a:endParaRPr lang="en-US" dirty="0"/>
          </a:p>
          <a:p>
            <a:endParaRPr lang="en-US" dirty="0"/>
          </a:p>
          <a:p>
            <a:r>
              <a:rPr lang="en-US" dirty="0"/>
              <a:t>CMU Graphics Installation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Keep an eye on Piazza updates if you run into issues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Come find Pat if you bump into issues that pinned Piazza update doesn’t address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Don’t stress. You can do ALL the rest of the homework without this installation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9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82AA-D8A0-F5AF-F352-088BFDA9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91" y="1709738"/>
            <a:ext cx="11015009" cy="2852737"/>
          </a:xfrm>
        </p:spPr>
        <p:txBody>
          <a:bodyPr/>
          <a:lstStyle/>
          <a:p>
            <a:r>
              <a:rPr lang="en-US" dirty="0"/>
              <a:t>2D Lists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C2FBD-D5DA-00F4-71AA-46B44AC2E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9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4619-BEAE-5A6D-141C-D0F84A55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vs </a:t>
            </a:r>
            <a:r>
              <a:rPr lang="en-US" dirty="0" err="1"/>
              <a:t>Deepcopy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5BA7-4E6F-82FE-3BE1-8948BC4A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ED12CF-6F1D-0F7B-43F7-2CFC3E04C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701" y="1113178"/>
            <a:ext cx="7213600" cy="2717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2096C1-2DE9-7A3D-65F1-6422641E8974}"/>
              </a:ext>
            </a:extLst>
          </p:cNvPr>
          <p:cNvSpPr txBox="1"/>
          <p:nvPr/>
        </p:nvSpPr>
        <p:spPr>
          <a:xfrm>
            <a:off x="552099" y="2853352"/>
            <a:ext cx="501271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[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'b'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'c'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'd'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],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 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'f'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'g'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'h'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'j’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],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 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k'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'l'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'm'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'n'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'o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]</a:t>
            </a:r>
          </a:p>
          <a:p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dataB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dataB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'Z'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89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4619-BEAE-5A6D-141C-D0F84A55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vs </a:t>
            </a:r>
            <a:r>
              <a:rPr lang="en-US" dirty="0" err="1"/>
              <a:t>Deepcopy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5BA7-4E6F-82FE-3BE1-8948BC4A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57C541-32C4-FDEF-51A8-B89EF3E29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101" y="1113178"/>
            <a:ext cx="7162800" cy="31623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2096C1-2DE9-7A3D-65F1-6422641E8974}"/>
              </a:ext>
            </a:extLst>
          </p:cNvPr>
          <p:cNvSpPr txBox="1"/>
          <p:nvPr/>
        </p:nvSpPr>
        <p:spPr>
          <a:xfrm>
            <a:off x="552099" y="2800344"/>
            <a:ext cx="501271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[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'b'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'c'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'd'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],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 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'f'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'g'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'h'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'j’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],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 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k'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'l'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'm'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'n'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'o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]</a:t>
            </a:r>
          </a:p>
          <a:p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dataB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dataB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'Z'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725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D4619-BEAE-5A6D-141C-D0F84A55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vs </a:t>
            </a:r>
            <a:r>
              <a:rPr lang="en-US" dirty="0" err="1"/>
              <a:t>Deepcopy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5BA7-4E6F-82FE-3BE1-8948BC4A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57C541-32C4-FDEF-51A8-B89EF3E29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101" y="1113178"/>
            <a:ext cx="7162800" cy="3162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05EA12-EACC-CC75-919D-1B054F767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101" y="1044639"/>
            <a:ext cx="7073900" cy="518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2096C1-2DE9-7A3D-65F1-6422641E8974}"/>
              </a:ext>
            </a:extLst>
          </p:cNvPr>
          <p:cNvSpPr txBox="1"/>
          <p:nvPr/>
        </p:nvSpPr>
        <p:spPr>
          <a:xfrm>
            <a:off x="552099" y="2853352"/>
            <a:ext cx="501271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[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'b'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'c'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'd'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],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 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'f'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'g'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'h'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'j’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],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        [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k'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'l'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'm'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'n'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'o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]</a:t>
            </a:r>
          </a:p>
          <a:p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dataC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copy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deepcopy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dataA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dataC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][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]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'Z'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461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9369</TotalTime>
  <Words>2674</Words>
  <Application>Microsoft Macintosh PowerPoint</Application>
  <PresentationFormat>Widescreen</PresentationFormat>
  <Paragraphs>183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Menlo</vt:lpstr>
      <vt:lpstr>Wingdings</vt:lpstr>
      <vt:lpstr>Office Theme</vt:lpstr>
      <vt:lpstr>15-112 Lecture 2  Animations with Lists</vt:lpstr>
      <vt:lpstr>Tuesday Logistics</vt:lpstr>
      <vt:lpstr>Announcements</vt:lpstr>
      <vt:lpstr>Thursday Logistics</vt:lpstr>
      <vt:lpstr>Announcements</vt:lpstr>
      <vt:lpstr>2D Lists</vt:lpstr>
      <vt:lpstr>Copy vs Deepcopy</vt:lpstr>
      <vt:lpstr>Copy vs Deepcopy</vt:lpstr>
      <vt:lpstr>Copy vs Deepcopy</vt:lpstr>
      <vt:lpstr>Poll 1</vt:lpstr>
      <vt:lpstr>Poll 1</vt:lpstr>
      <vt:lpstr>Code tracing with lists</vt:lpstr>
      <vt:lpstr>Code tracing with lists</vt:lpstr>
      <vt:lpstr>Code tracing with lists</vt:lpstr>
      <vt:lpstr>2D lists</vt:lpstr>
      <vt:lpstr>2D Board Graphics</vt:lpstr>
      <vt:lpstr>PowerPoint Presentation</vt:lpstr>
      <vt:lpstr>Building an Application!</vt:lpstr>
      <vt:lpstr>Snake Example</vt:lpstr>
      <vt:lpstr>Polygons</vt:lpstr>
      <vt:lpstr>Polygon Creator Example</vt:lpstr>
      <vt:lpstr>Polygon Creator Example</vt:lpstr>
      <vt:lpstr>Tetris Hints</vt:lpstr>
      <vt:lpstr>Draw Piece</vt:lpstr>
      <vt:lpstr>Draw Piece</vt:lpstr>
      <vt:lpstr>Rotate 2D List</vt:lpstr>
      <vt:lpstr>Term Project!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subject/>
  <dc:creator>Patrick Virtue</dc:creator>
  <cp:keywords/>
  <dc:description/>
  <cp:lastModifiedBy>Patrick Virtue</cp:lastModifiedBy>
  <cp:revision>321</cp:revision>
  <cp:lastPrinted>2022-09-01T18:31:54Z</cp:lastPrinted>
  <dcterms:created xsi:type="dcterms:W3CDTF">2020-05-18T13:01:09Z</dcterms:created>
  <dcterms:modified xsi:type="dcterms:W3CDTF">2023-11-15T16:33:35Z</dcterms:modified>
  <cp:category/>
</cp:coreProperties>
</file>