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340" r:id="rId2"/>
    <p:sldId id="2495" r:id="rId3"/>
    <p:sldId id="2376" r:id="rId4"/>
    <p:sldId id="2476" r:id="rId5"/>
    <p:sldId id="2492" r:id="rId6"/>
    <p:sldId id="2491" r:id="rId7"/>
    <p:sldId id="2510" r:id="rId8"/>
    <p:sldId id="2496" r:id="rId9"/>
    <p:sldId id="2484" r:id="rId10"/>
    <p:sldId id="2480" r:id="rId11"/>
    <p:sldId id="2481" r:id="rId12"/>
    <p:sldId id="2461" r:id="rId13"/>
    <p:sldId id="2493" r:id="rId14"/>
    <p:sldId id="2494" r:id="rId15"/>
    <p:sldId id="2483" r:id="rId16"/>
    <p:sldId id="2487" r:id="rId17"/>
    <p:sldId id="2518" r:id="rId18"/>
    <p:sldId id="2519" r:id="rId19"/>
    <p:sldId id="2521" r:id="rId20"/>
    <p:sldId id="2524" r:id="rId21"/>
    <p:sldId id="2490" r:id="rId22"/>
    <p:sldId id="2515" r:id="rId23"/>
    <p:sldId id="2516" r:id="rId24"/>
    <p:sldId id="2511" r:id="rId25"/>
    <p:sldId id="2499" r:id="rId26"/>
    <p:sldId id="2498" r:id="rId27"/>
    <p:sldId id="2500" r:id="rId28"/>
    <p:sldId id="2503" r:id="rId29"/>
    <p:sldId id="2513" r:id="rId30"/>
    <p:sldId id="2482" r:id="rId31"/>
    <p:sldId id="2517" r:id="rId32"/>
    <p:sldId id="2522" r:id="rId33"/>
    <p:sldId id="2523" r:id="rId34"/>
    <p:sldId id="272" r:id="rId35"/>
    <p:sldId id="2504" r:id="rId36"/>
    <p:sldId id="2505" r:id="rId37"/>
    <p:sldId id="2501" r:id="rId38"/>
    <p:sldId id="2497" r:id="rId39"/>
    <p:sldId id="384" r:id="rId40"/>
    <p:sldId id="2506" r:id="rId41"/>
    <p:sldId id="2507" r:id="rId42"/>
    <p:sldId id="2508" r:id="rId43"/>
    <p:sldId id="2509" r:id="rId4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5E26"/>
    <a:srgbClr val="B07BD7"/>
    <a:srgbClr val="FF66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934" autoAdjust="0"/>
    <p:restoredTop sz="79728" autoAdjust="0"/>
  </p:normalViewPr>
  <p:slideViewPr>
    <p:cSldViewPr snapToGrid="0">
      <p:cViewPr varScale="1">
        <p:scale>
          <a:sx n="74" d="100"/>
          <a:sy n="74" d="100"/>
        </p:scale>
        <p:origin x="10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11/15/2023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11/15/2023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11/15/2023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11/15/2023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cs.cmu.edu/~112/gallery.html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math.hws.edu/eck/js/sorting/xSortLab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LriMvv9qDrk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1D4B8-4F4A-FC85-40EC-0C1D5AAD52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06585" y="2650056"/>
            <a:ext cx="4410431" cy="2889114"/>
          </a:xfrm>
        </p:spPr>
        <p:txBody>
          <a:bodyPr anchor="b">
            <a:normAutofit/>
          </a:bodyPr>
          <a:lstStyle/>
          <a:p>
            <a:pPr algn="l"/>
            <a:r>
              <a:rPr lang="en-US" sz="4000" dirty="0"/>
              <a:t>15-112</a:t>
            </a:r>
            <a:br>
              <a:rPr lang="en-US" sz="4000" dirty="0"/>
            </a:br>
            <a:r>
              <a:rPr lang="en-US" sz="4000" dirty="0"/>
              <a:t>Lecture 2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Sets, Dictionaries, and Efficiency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BC5772-F252-5B2A-9C7A-FDBA675BA7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05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FEA3D73-87DB-829A-F2BD-4DFCD98DBD64}"/>
              </a:ext>
            </a:extLst>
          </p:cNvPr>
          <p:cNvSpPr txBox="1">
            <a:spLocks/>
          </p:cNvSpPr>
          <p:nvPr/>
        </p:nvSpPr>
        <p:spPr>
          <a:xfrm>
            <a:off x="7506585" y="3112977"/>
            <a:ext cx="4728965" cy="343574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Instructor: Pat Virtue</a:t>
            </a:r>
          </a:p>
        </p:txBody>
      </p:sp>
    </p:spTree>
    <p:extLst>
      <p:ext uri="{BB962C8B-B14F-4D97-AF65-F5344CB8AC3E}">
        <p14:creationId xmlns:p14="http://schemas.microsoft.com/office/powerpoint/2010/main" val="532741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Debate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235371"/>
          </a:xfrm>
        </p:spPr>
        <p:txBody>
          <a:bodyPr/>
          <a:lstStyle/>
          <a:p>
            <a:r>
              <a:rPr lang="en-US" dirty="0"/>
              <a:t>Which are better sets or lists?</a:t>
            </a:r>
          </a:p>
          <a:p>
            <a:endParaRPr lang="en-US" dirty="0"/>
          </a:p>
        </p:txBody>
      </p:sp>
      <p:pic>
        <p:nvPicPr>
          <p:cNvPr id="5" name="Picture 4" descr="A group of people standing in a doorway&#10;&#10;Description automatically generated">
            <a:extLst>
              <a:ext uri="{FF2B5EF4-FFF2-40B4-BE49-F238E27FC236}">
                <a16:creationId xmlns:a16="http://schemas.microsoft.com/office/drawing/2014/main" id="{1DE84F73-BADD-6D61-1E93-3464927ACD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8" r="12923"/>
          <a:stretch/>
        </p:blipFill>
        <p:spPr>
          <a:xfrm>
            <a:off x="700232" y="1921327"/>
            <a:ext cx="4324714" cy="4427222"/>
          </a:xfrm>
          <a:prstGeom prst="rect">
            <a:avLst/>
          </a:prstGeom>
        </p:spPr>
      </p:pic>
      <p:pic>
        <p:nvPicPr>
          <p:cNvPr id="7" name="Picture 6" descr="A person sitting on a desk&#10;&#10;Description automatically generated">
            <a:extLst>
              <a:ext uri="{FF2B5EF4-FFF2-40B4-BE49-F238E27FC236}">
                <a16:creationId xmlns:a16="http://schemas.microsoft.com/office/drawing/2014/main" id="{5B03078C-8CB1-54F7-CFDD-656E0CE51A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2" r="23875"/>
          <a:stretch/>
        </p:blipFill>
        <p:spPr>
          <a:xfrm rot="5400000">
            <a:off x="7263932" y="1972583"/>
            <a:ext cx="4427223" cy="432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992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Lists vs 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649" y="1150029"/>
            <a:ext cx="3638901" cy="5235371"/>
          </a:xfrm>
        </p:spPr>
        <p:txBody>
          <a:bodyPr/>
          <a:lstStyle/>
          <a:p>
            <a:r>
              <a:rPr lang="en-US" dirty="0"/>
              <a:t>Property</a:t>
            </a:r>
          </a:p>
          <a:p>
            <a:r>
              <a:rPr lang="en-US" dirty="0">
                <a:solidFill>
                  <a:schemeClr val="tx1"/>
                </a:solidFill>
              </a:rPr>
              <a:t>Indexing</a:t>
            </a:r>
          </a:p>
          <a:p>
            <a:r>
              <a:rPr lang="en-US" dirty="0">
                <a:solidFill>
                  <a:schemeClr val="tx1"/>
                </a:solidFill>
              </a:rPr>
              <a:t>Iterate over</a:t>
            </a:r>
          </a:p>
          <a:p>
            <a:r>
              <a:rPr lang="en-US" dirty="0">
                <a:solidFill>
                  <a:schemeClr val="tx1"/>
                </a:solidFill>
              </a:rPr>
              <a:t>Mutable</a:t>
            </a:r>
          </a:p>
          <a:p>
            <a:r>
              <a:rPr lang="en-US" dirty="0">
                <a:solidFill>
                  <a:schemeClr val="tx1"/>
                </a:solidFill>
              </a:rPr>
              <a:t>Mutable elements</a:t>
            </a:r>
          </a:p>
          <a:p>
            <a:r>
              <a:rPr lang="en-US" dirty="0">
                <a:solidFill>
                  <a:schemeClr val="tx1"/>
                </a:solidFill>
              </a:rPr>
              <a:t>Get length</a:t>
            </a:r>
          </a:p>
          <a:p>
            <a:r>
              <a:rPr lang="en-US" dirty="0">
                <a:solidFill>
                  <a:schemeClr val="tx1"/>
                </a:solidFill>
              </a:rPr>
              <a:t>Check contents</a:t>
            </a:r>
          </a:p>
          <a:p>
            <a:r>
              <a:rPr lang="en-US" dirty="0">
                <a:solidFill>
                  <a:schemeClr val="tx1"/>
                </a:solidFill>
              </a:rPr>
              <a:t>Sort different types</a:t>
            </a:r>
          </a:p>
          <a:p>
            <a:r>
              <a:rPr lang="en-US" dirty="0">
                <a:solidFill>
                  <a:schemeClr val="tx1"/>
                </a:solidFill>
              </a:rPr>
              <a:t>Sort repeated elements</a:t>
            </a:r>
          </a:p>
          <a:p>
            <a:r>
              <a:rPr lang="en-US" dirty="0">
                <a:solidFill>
                  <a:schemeClr val="tx1"/>
                </a:solidFill>
              </a:rPr>
              <a:t>Stored in order added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E883092-F810-D81A-F9A7-C4487DD242EC}"/>
              </a:ext>
            </a:extLst>
          </p:cNvPr>
          <p:cNvSpPr txBox="1">
            <a:spLocks/>
          </p:cNvSpPr>
          <p:nvPr/>
        </p:nvSpPr>
        <p:spPr>
          <a:xfrm>
            <a:off x="9591325" y="1150030"/>
            <a:ext cx="2402880" cy="52353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Sets</a:t>
            </a:r>
          </a:p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9CED8A4-E192-F6B7-8268-E93EDD049581}"/>
              </a:ext>
            </a:extLst>
          </p:cNvPr>
          <p:cNvSpPr txBox="1">
            <a:spLocks/>
          </p:cNvSpPr>
          <p:nvPr/>
        </p:nvSpPr>
        <p:spPr>
          <a:xfrm>
            <a:off x="6790624" y="1150029"/>
            <a:ext cx="2402880" cy="52353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Lists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191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C5C09-579C-8413-7C37-9A0A8C4FA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“I feel the need, the need for speed”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F27FF-ABBE-D462-277D-0A0980BB9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-- Top Gun</a:t>
            </a:r>
          </a:p>
        </p:txBody>
      </p:sp>
      <p:pic>
        <p:nvPicPr>
          <p:cNvPr id="3076" name="Picture 4" descr="Need For Speed GIFs - Get the best GIF on GIPHY">
            <a:extLst>
              <a:ext uri="{FF2B5EF4-FFF2-40B4-BE49-F238E27FC236}">
                <a16:creationId xmlns:a16="http://schemas.microsoft.com/office/drawing/2014/main" id="{616921D3-146B-F486-899C-BBBB3D588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699" y="2028883"/>
            <a:ext cx="8949527" cy="374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733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8A36A-BAB0-AD34-1086-B4FD7B801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90A4B-06EF-987E-3147-B5ACDED6D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9706326" cy="5268572"/>
          </a:xfrm>
        </p:spPr>
        <p:txBody>
          <a:bodyPr/>
          <a:lstStyle/>
          <a:p>
            <a:r>
              <a:rPr lang="en-US" dirty="0"/>
              <a:t>Which of may need to visit all N elements in the list 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data</a:t>
            </a:r>
            <a:r>
              <a:rPr lang="en-US" dirty="0"/>
              <a:t>, assuming N = </a:t>
            </a:r>
            <a:r>
              <a:rPr lang="en-US" dirty="0" err="1"/>
              <a:t>len</a:t>
            </a:r>
            <a:r>
              <a:rPr lang="en-US" dirty="0"/>
              <a:t>(data)? Select ALL that apply.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for x in data:</a:t>
            </a:r>
          </a:p>
          <a:p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	print(x)</a:t>
            </a:r>
          </a:p>
          <a:p>
            <a:pPr marL="514350" indent="-514350">
              <a:buFont typeface="+mj-lt"/>
              <a:buAutoNum type="alphaUcPeriod" startAt="2"/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for i in range(</a:t>
            </a:r>
            <a:r>
              <a:rPr lang="en-US" sz="2400" dirty="0" err="1">
                <a:solidFill>
                  <a:schemeClr val="tx1"/>
                </a:solidFill>
                <a:latin typeface="Consolas" panose="020B0609020204030204" pitchFamily="49" charset="0"/>
              </a:rPr>
              <a:t>len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(data)):</a:t>
            </a:r>
            <a:endParaRPr lang="en-US" sz="20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	x = data[</a:t>
            </a:r>
            <a:r>
              <a:rPr lang="en-US" sz="2400" dirty="0" err="1">
                <a:solidFill>
                  <a:schemeClr val="tx1"/>
                </a:solidFill>
                <a:latin typeface="Consolas" panose="020B0609020204030204" pitchFamily="49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]</a:t>
            </a:r>
          </a:p>
          <a:p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	print(x)</a:t>
            </a:r>
          </a:p>
          <a:p>
            <a:pPr marL="514350" indent="-514350">
              <a:buFont typeface="+mj-lt"/>
              <a:buAutoNum type="alphaUcPeriod" startAt="3"/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if x in data:</a:t>
            </a:r>
          </a:p>
          <a:p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	print(“Found it”)</a:t>
            </a:r>
          </a:p>
          <a:p>
            <a:pPr marL="514350" indent="-514350">
              <a:buFont typeface="+mj-lt"/>
              <a:buAutoNum type="alphaUcPeriod" startAt="4"/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x = data[-1]</a:t>
            </a:r>
          </a:p>
          <a:p>
            <a:pPr marL="514350" indent="-514350">
              <a:buFont typeface="+mj-lt"/>
              <a:buAutoNum type="alphaUcPeriod" startAt="4"/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x = max(data)</a:t>
            </a:r>
          </a:p>
          <a:p>
            <a:pPr marL="514350" indent="-514350">
              <a:buFont typeface="+mj-lt"/>
              <a:buAutoNum type="alphaUcPeriod" startAt="4"/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None of the above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693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8A36A-BAB0-AD34-1086-B4FD7B801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90A4B-06EF-987E-3147-B5ACDED6D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9706326" cy="5268572"/>
          </a:xfrm>
        </p:spPr>
        <p:txBody>
          <a:bodyPr/>
          <a:lstStyle/>
          <a:p>
            <a:r>
              <a:rPr lang="en-US" dirty="0"/>
              <a:t>Which of may need to visit all N elements in the </a:t>
            </a:r>
            <a:r>
              <a:rPr lang="en-US" dirty="0">
                <a:solidFill>
                  <a:srgbClr val="C00000"/>
                </a:solidFill>
              </a:rPr>
              <a:t>set</a:t>
            </a:r>
            <a:r>
              <a:rPr lang="en-US" dirty="0"/>
              <a:t> 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data</a:t>
            </a:r>
            <a:r>
              <a:rPr lang="en-US" dirty="0"/>
              <a:t>, assuming N = </a:t>
            </a:r>
            <a:r>
              <a:rPr lang="en-US" dirty="0" err="1"/>
              <a:t>len</a:t>
            </a:r>
            <a:r>
              <a:rPr lang="en-US" dirty="0"/>
              <a:t>(data)? Select ALL that apply.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for x in data:</a:t>
            </a:r>
          </a:p>
          <a:p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	print(x)</a:t>
            </a:r>
          </a:p>
          <a:p>
            <a:pPr marL="514350" indent="-514350">
              <a:buFont typeface="+mj-lt"/>
              <a:buAutoNum type="alphaUcPeriod" startAt="2"/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for i in range(</a:t>
            </a:r>
            <a:r>
              <a:rPr lang="en-US" sz="2400" dirty="0" err="1">
                <a:solidFill>
                  <a:schemeClr val="tx1"/>
                </a:solidFill>
                <a:latin typeface="Consolas" panose="020B0609020204030204" pitchFamily="49" charset="0"/>
              </a:rPr>
              <a:t>len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(data)):</a:t>
            </a:r>
            <a:endParaRPr lang="en-US" sz="20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	x = data[</a:t>
            </a:r>
            <a:r>
              <a:rPr lang="en-US" sz="2400" dirty="0" err="1">
                <a:solidFill>
                  <a:schemeClr val="tx1"/>
                </a:solidFill>
                <a:latin typeface="Consolas" panose="020B0609020204030204" pitchFamily="49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]</a:t>
            </a:r>
          </a:p>
          <a:p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	print(x)</a:t>
            </a:r>
          </a:p>
          <a:p>
            <a:pPr marL="514350" indent="-514350">
              <a:buFont typeface="+mj-lt"/>
              <a:buAutoNum type="alphaUcPeriod" startAt="3"/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if x in data:</a:t>
            </a:r>
          </a:p>
          <a:p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	print(“Found it”)</a:t>
            </a:r>
          </a:p>
          <a:p>
            <a:pPr marL="514350" indent="-514350">
              <a:buFont typeface="+mj-lt"/>
              <a:buAutoNum type="alphaUcPeriod" startAt="4"/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x = data[-1]</a:t>
            </a:r>
          </a:p>
          <a:p>
            <a:pPr marL="514350" indent="-514350">
              <a:buFont typeface="+mj-lt"/>
              <a:buAutoNum type="alphaUcPeriod" startAt="4"/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x = max(data)</a:t>
            </a:r>
          </a:p>
          <a:p>
            <a:pPr marL="514350" indent="-514350">
              <a:buFont typeface="+mj-lt"/>
              <a:buAutoNum type="alphaUcPeriod" startAt="4"/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None of the above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189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8A36A-BAB0-AD34-1086-B4FD7B801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90A4B-06EF-987E-3147-B5ACDED6D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9706326" cy="5268572"/>
          </a:xfrm>
        </p:spPr>
        <p:txBody>
          <a:bodyPr/>
          <a:lstStyle/>
          <a:p>
            <a:r>
              <a:rPr lang="en-US" dirty="0"/>
              <a:t>Brainstorm: How can I make finding a specific student’s exam more efficient?</a:t>
            </a:r>
          </a:p>
        </p:txBody>
      </p:sp>
    </p:spTree>
    <p:extLst>
      <p:ext uri="{BB962C8B-B14F-4D97-AF65-F5344CB8AC3E}">
        <p14:creationId xmlns:p14="http://schemas.microsoft.com/office/powerpoint/2010/main" val="1347443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88F48-360E-BD09-2B5A-136CBEF9F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lookup is *way* faster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DC79E-5E13-9C12-FED3-CA72D606D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64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182AA-D8A0-F5AF-F352-088BFDA9D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691" y="1709738"/>
            <a:ext cx="11015009" cy="2852737"/>
          </a:xfrm>
        </p:spPr>
        <p:txBody>
          <a:bodyPr/>
          <a:lstStyle/>
          <a:p>
            <a:r>
              <a:rPr lang="en-US" dirty="0"/>
              <a:t>Hashing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BC2FBD-D5DA-00F4-71AA-46B44AC2E0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80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8A36A-BAB0-AD34-1086-B4FD7B801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90A4B-06EF-987E-3147-B5ACDED6D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9706326" cy="5268572"/>
          </a:xfrm>
        </p:spPr>
        <p:txBody>
          <a:bodyPr/>
          <a:lstStyle/>
          <a:p>
            <a:r>
              <a:rPr lang="en-US" dirty="0"/>
              <a:t>Brainstorm: How can I make finding a specific student’s exam more efficient?</a:t>
            </a:r>
          </a:p>
        </p:txBody>
      </p:sp>
    </p:spTree>
    <p:extLst>
      <p:ext uri="{BB962C8B-B14F-4D97-AF65-F5344CB8AC3E}">
        <p14:creationId xmlns:p14="http://schemas.microsoft.com/office/powerpoint/2010/main" val="24933216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88F48-360E-BD09-2B5A-136CBEF9F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sets work? </a:t>
            </a:r>
            <a:r>
              <a:rPr lang="en-US" dirty="0">
                <a:solidFill>
                  <a:srgbClr val="7030A0"/>
                </a:solidFill>
              </a:rPr>
              <a:t>In-class 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DC79E-5E13-9C12-FED3-CA72D606D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Hashtables</a:t>
            </a:r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Simple example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4F6AF9-D63A-0D3D-DD05-32CAB03EBACB}"/>
              </a:ext>
            </a:extLst>
          </p:cNvPr>
          <p:cNvSpPr txBox="1"/>
          <p:nvPr/>
        </p:nvSpPr>
        <p:spPr>
          <a:xfrm>
            <a:off x="552099" y="2397441"/>
            <a:ext cx="5027066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def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myHash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(s):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val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for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s: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val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+=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ord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(c)</a:t>
            </a:r>
          </a:p>
          <a:p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return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val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b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 = 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"cat"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b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numBuckets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10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hVal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myHash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(s)</a:t>
            </a:r>
          </a:p>
          <a:p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bucketIndex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hVal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%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numBuckets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b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print(s,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hVal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bucketIndex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01706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FC953-BE27-361F-9476-5ADD3DCA5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Tuesday Logistics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A6B415-32A4-1207-9A2A-2717A18082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3027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88F48-360E-BD09-2B5A-136CBEF9F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sets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DC79E-5E13-9C12-FED3-CA72D606D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Hashtables</a:t>
            </a:r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Simple example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4F6AF9-D63A-0D3D-DD05-32CAB03EBACB}"/>
              </a:ext>
            </a:extLst>
          </p:cNvPr>
          <p:cNvSpPr txBox="1"/>
          <p:nvPr/>
        </p:nvSpPr>
        <p:spPr>
          <a:xfrm>
            <a:off x="552099" y="2397441"/>
            <a:ext cx="5027066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def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myHash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(s):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val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for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s: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val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+=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ord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(c)</a:t>
            </a:r>
          </a:p>
          <a:p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return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val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b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 = 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"cat"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b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numBuckets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10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hVal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myHash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(s)</a:t>
            </a:r>
          </a:p>
          <a:p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bucketIndex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hVal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%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numBuckets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b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print(s,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hVal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bucketIndex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22807A0-0ABB-7549-0E6A-5AA7E557C85E}"/>
              </a:ext>
            </a:extLst>
          </p:cNvPr>
          <p:cNvGraphicFramePr>
            <a:graphicFrameLocks noGrp="1"/>
          </p:cNvGraphicFramePr>
          <p:nvPr/>
        </p:nvGraphicFramePr>
        <p:xfrm>
          <a:off x="4240695" y="1484075"/>
          <a:ext cx="7620000" cy="1431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301010984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85452624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49506681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7404523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31927094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94185808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78288128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55704703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80730197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650575472"/>
                    </a:ext>
                  </a:extLst>
                </a:gridCol>
              </a:tblGrid>
              <a:tr h="715702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accent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accent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accent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accent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accent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accent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accent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accent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accent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accent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2558019"/>
                  </a:ext>
                </a:extLst>
              </a:tr>
              <a:tr h="715702"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361830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9FEBEBA-4BAF-60AE-6328-40CA91401F9D}"/>
              </a:ext>
            </a:extLst>
          </p:cNvPr>
          <p:cNvSpPr txBox="1"/>
          <p:nvPr/>
        </p:nvSpPr>
        <p:spPr>
          <a:xfrm>
            <a:off x="4971699" y="1013371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err="1"/>
              <a:t>Hashtable</a:t>
            </a:r>
            <a:r>
              <a:rPr lang="en-US" sz="2400" dirty="0"/>
              <a:t> (a list of length </a:t>
            </a:r>
            <a:r>
              <a:rPr lang="en-US" sz="2400" dirty="0" err="1"/>
              <a:t>numBuckets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680177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5B37B-14CE-C13B-612B-305571A32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Dictionaries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C93B9E-6B2E-8C0E-7F30-031A55E288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336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7B9F6-ADF1-EE7F-4F50-AE14DE4C7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Dictionaries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E592E-7A8A-107A-91B9-1608E10AF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Map keys to values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Keys are stored like sets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{}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Key Error</a:t>
            </a:r>
          </a:p>
        </p:txBody>
      </p:sp>
    </p:spTree>
    <p:extLst>
      <p:ext uri="{BB962C8B-B14F-4D97-AF65-F5344CB8AC3E}">
        <p14:creationId xmlns:p14="http://schemas.microsoft.com/office/powerpoint/2010/main" val="39327792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62129-A619-1354-6E34-2208503B9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Sets and Dictionaries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C69B9-314D-C96A-17AD-064E7D22D4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Vocab</a:t>
            </a:r>
          </a:p>
        </p:txBody>
      </p:sp>
    </p:spTree>
    <p:extLst>
      <p:ext uri="{BB962C8B-B14F-4D97-AF65-F5344CB8AC3E}">
        <p14:creationId xmlns:p14="http://schemas.microsoft.com/office/powerpoint/2010/main" val="6391743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5B37B-14CE-C13B-612B-305571A32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Efficiency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C93B9E-6B2E-8C0E-7F30-031A55E288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1709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7B9F6-ADF1-EE7F-4F50-AE14DE4C7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E592E-7A8A-107A-91B9-1608E10AF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Worksheet</a:t>
            </a:r>
          </a:p>
        </p:txBody>
      </p:sp>
    </p:spTree>
    <p:extLst>
      <p:ext uri="{BB962C8B-B14F-4D97-AF65-F5344CB8AC3E}">
        <p14:creationId xmlns:p14="http://schemas.microsoft.com/office/powerpoint/2010/main" val="9372228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7B9F6-ADF1-EE7F-4F50-AE14DE4C7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E592E-7A8A-107A-91B9-1608E10AF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9811101" cy="5478122"/>
          </a:xfrm>
        </p:spPr>
        <p:txBody>
          <a:bodyPr/>
          <a:lstStyle/>
          <a:p>
            <a:r>
              <a:rPr lang="en-US" dirty="0"/>
              <a:t>N is the size of the input data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e.g. the length of an input list</a:t>
            </a:r>
          </a:p>
          <a:p>
            <a:endParaRPr lang="en-US" dirty="0"/>
          </a:p>
          <a:p>
            <a:r>
              <a:rPr lang="en-US" dirty="0"/>
              <a:t>The function f(N) is a measurement or count of resources used based on 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Often based on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computation time </a:t>
            </a:r>
            <a:r>
              <a:rPr lang="en-US" dirty="0">
                <a:solidFill>
                  <a:schemeClr val="tx1"/>
                </a:solidFill>
              </a:rPr>
              <a:t>needed, but can be related to other resources like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space</a:t>
            </a:r>
            <a:r>
              <a:rPr lang="en-US" dirty="0">
                <a:solidFill>
                  <a:schemeClr val="tx1"/>
                </a:solidFill>
              </a:rPr>
              <a:t> (memory) needed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Measured in number of operations rather than time</a:t>
            </a:r>
          </a:p>
          <a:p>
            <a:pPr marL="917575" lvl="2" indent="-457200"/>
            <a:r>
              <a:rPr lang="en-US" sz="2800" dirty="0">
                <a:solidFill>
                  <a:schemeClr val="tx1"/>
                </a:solidFill>
              </a:rPr>
              <a:t>Lots of reasons, e.g. easier to compare algorithms despite changes in computer speed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Small details either ignored or estimated (because of big-O)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8584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7B9F6-ADF1-EE7F-4F50-AE14DE4C7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DE592E-7A8A-107A-91B9-1608E10AF6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Describes asymptotic behavior of a function</a:t>
                </a:r>
              </a:p>
              <a:p>
                <a:r>
                  <a:rPr lang="en-US" dirty="0"/>
                  <a:t>Informally (for 15112):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Ignore all lower-order terms and constants</a:t>
                </a:r>
              </a:p>
              <a:p>
                <a:endParaRPr lang="en-US" dirty="0"/>
              </a:p>
              <a:p>
                <a:r>
                  <a:rPr lang="en-US" dirty="0"/>
                  <a:t>A few examples: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+25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		is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30000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−25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	is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0.000001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+123456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	is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+25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–17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	is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DE592E-7A8A-107A-91B9-1608E10AF6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40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90312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7B9F6-ADF1-EE7F-4F50-AE14DE4C7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Function Families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DE592E-7A8A-107A-91B9-1608E10AF6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4639026" cy="2039539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pt-BR" dirty="0"/>
                  <a:t>Constant:      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pt-BR" dirty="0"/>
              </a:p>
              <a:p>
                <a:pPr>
                  <a:lnSpc>
                    <a:spcPct val="150000"/>
                  </a:lnSpc>
                </a:pPr>
                <a:r>
                  <a:rPr lang="pt-BR" dirty="0"/>
                  <a:t>Logarithmic: 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/>
              </a:p>
              <a:p>
                <a:pPr>
                  <a:lnSpc>
                    <a:spcPct val="150000"/>
                  </a:lnSpc>
                </a:pPr>
                <a:r>
                  <a:rPr lang="pt-BR" dirty="0"/>
                  <a:t>Linear:           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/>
              </a:p>
              <a:p>
                <a:pPr>
                  <a:lnSpc>
                    <a:spcPct val="150000"/>
                  </a:lnSpc>
                </a:pPr>
                <a:r>
                  <a:rPr lang="pt-BR" dirty="0"/>
                  <a:t>Loglinear:     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/>
              </a:p>
              <a:p>
                <a:pPr>
                  <a:lnSpc>
                    <a:spcPct val="150000"/>
                  </a:lnSpc>
                </a:pPr>
                <a:r>
                  <a:rPr lang="pt-BR" dirty="0"/>
                  <a:t>Quadratic:    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/>
              </a:p>
              <a:p>
                <a:pPr>
                  <a:lnSpc>
                    <a:spcPct val="150000"/>
                  </a:lnSpc>
                </a:pPr>
                <a:r>
                  <a:rPr lang="pt-BR" dirty="0"/>
                  <a:t>Exponential: 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pt-BR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DE592E-7A8A-107A-91B9-1608E10AF6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4639026" cy="2039539"/>
              </a:xfrm>
              <a:blipFill>
                <a:blip r:embed="rId2"/>
                <a:stretch>
                  <a:fillRect l="-2760" b="-129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8C12A2CA-77BB-D131-16EE-F9C444814DAB}"/>
              </a:ext>
            </a:extLst>
          </p:cNvPr>
          <p:cNvSpPr/>
          <p:nvPr/>
        </p:nvSpPr>
        <p:spPr>
          <a:xfrm>
            <a:off x="200025" y="1885950"/>
            <a:ext cx="4286250" cy="8001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A10AFC-589A-33DB-30B6-08F4F27D6B8E}"/>
              </a:ext>
            </a:extLst>
          </p:cNvPr>
          <p:cNvSpPr/>
          <p:nvPr/>
        </p:nvSpPr>
        <p:spPr>
          <a:xfrm>
            <a:off x="352425" y="3305234"/>
            <a:ext cx="4286250" cy="8001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4822D4-153E-69F3-55E2-E0C93DC3245B}"/>
              </a:ext>
            </a:extLst>
          </p:cNvPr>
          <p:cNvSpPr/>
          <p:nvPr/>
        </p:nvSpPr>
        <p:spPr>
          <a:xfrm>
            <a:off x="352425" y="5135963"/>
            <a:ext cx="4286250" cy="8001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876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8A36A-BAB0-AD34-1086-B4FD7B801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Poll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90A4B-06EF-987E-3147-B5ACDED6D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9706326" cy="5268572"/>
          </a:xfrm>
        </p:spPr>
        <p:txBody>
          <a:bodyPr/>
          <a:lstStyle/>
          <a:p>
            <a:r>
              <a:rPr lang="en-US" dirty="0"/>
              <a:t>Which of these needs to visit all N elements in the list 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data</a:t>
            </a:r>
            <a:r>
              <a:rPr lang="en-US" dirty="0"/>
              <a:t>, assuming N = </a:t>
            </a:r>
            <a:r>
              <a:rPr lang="en-US" dirty="0" err="1"/>
              <a:t>len</a:t>
            </a:r>
            <a:r>
              <a:rPr lang="en-US" dirty="0"/>
              <a:t>(data)?</a:t>
            </a:r>
          </a:p>
          <a:p>
            <a:r>
              <a:rPr lang="en-US" dirty="0"/>
              <a:t>Select ALL that apply.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for x in data:</a:t>
            </a:r>
          </a:p>
          <a:p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	print(x)</a:t>
            </a:r>
          </a:p>
          <a:p>
            <a:pPr marL="514350" indent="-514350">
              <a:buFont typeface="+mj-lt"/>
              <a:buAutoNum type="alphaUcPeriod" startAt="2"/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for i in range(</a:t>
            </a:r>
            <a:r>
              <a:rPr lang="en-US" sz="2400" dirty="0" err="1">
                <a:solidFill>
                  <a:schemeClr val="tx1"/>
                </a:solidFill>
                <a:latin typeface="Consolas" panose="020B0609020204030204" pitchFamily="49" charset="0"/>
              </a:rPr>
              <a:t>len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(data)):</a:t>
            </a:r>
          </a:p>
          <a:p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	print(x)</a:t>
            </a:r>
          </a:p>
          <a:p>
            <a:pPr marL="514350" indent="-514350">
              <a:buFont typeface="+mj-lt"/>
              <a:buAutoNum type="alphaUcPeriod" startAt="3"/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if x in data:</a:t>
            </a:r>
          </a:p>
          <a:p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	print(“Found it”)</a:t>
            </a:r>
          </a:p>
          <a:p>
            <a:pPr marL="514350" indent="-514350">
              <a:buFont typeface="+mj-lt"/>
              <a:buAutoNum type="alphaUcPeriod" startAt="4"/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x = data[i]</a:t>
            </a:r>
          </a:p>
          <a:p>
            <a:pPr marL="514350" indent="-514350">
              <a:buFont typeface="+mj-lt"/>
              <a:buAutoNum type="alphaUcPeriod" startAt="4"/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x = max(data)</a:t>
            </a:r>
          </a:p>
          <a:p>
            <a:pPr marL="514350" indent="-514350">
              <a:buFont typeface="+mj-lt"/>
              <a:buAutoNum type="alphaUcPeriod" startAt="4"/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None of the above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091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4290-B93F-4C52-A39C-1E2187CC0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www.cs.cmu.edu/~112/gallery.html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A18492-A491-7EFC-5B30-A29892785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1066" y="1333564"/>
            <a:ext cx="6429867" cy="499618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207352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8A36A-BAB0-AD34-1086-B4FD7B801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Poll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90A4B-06EF-987E-3147-B5ACDED6D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9706326" cy="5268572"/>
          </a:xfrm>
        </p:spPr>
        <p:txBody>
          <a:bodyPr/>
          <a:lstStyle/>
          <a:p>
            <a:r>
              <a:rPr lang="en-US" dirty="0"/>
              <a:t>Which of these needs to visit all N elements in the </a:t>
            </a:r>
            <a:r>
              <a:rPr lang="en-US" dirty="0">
                <a:solidFill>
                  <a:srgbClr val="C00000"/>
                </a:solidFill>
              </a:rPr>
              <a:t>set</a:t>
            </a:r>
            <a:r>
              <a:rPr lang="en-US" dirty="0"/>
              <a:t> 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data</a:t>
            </a:r>
            <a:r>
              <a:rPr lang="en-US" dirty="0"/>
              <a:t>, assuming N = </a:t>
            </a:r>
            <a:r>
              <a:rPr lang="en-US" dirty="0" err="1"/>
              <a:t>len</a:t>
            </a:r>
            <a:r>
              <a:rPr lang="en-US" dirty="0"/>
              <a:t>(data)?</a:t>
            </a:r>
          </a:p>
          <a:p>
            <a:r>
              <a:rPr lang="en-US" dirty="0"/>
              <a:t>Select ALL that apply.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for x in data:</a:t>
            </a:r>
          </a:p>
          <a:p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	print(x)</a:t>
            </a:r>
          </a:p>
          <a:p>
            <a:pPr marL="514350" indent="-514350">
              <a:buFont typeface="+mj-lt"/>
              <a:buAutoNum type="alphaUcPeriod" startAt="2"/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for i in range(</a:t>
            </a:r>
            <a:r>
              <a:rPr lang="en-US" sz="2400" dirty="0" err="1">
                <a:solidFill>
                  <a:schemeClr val="tx1"/>
                </a:solidFill>
                <a:latin typeface="Consolas" panose="020B0609020204030204" pitchFamily="49" charset="0"/>
              </a:rPr>
              <a:t>len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(data)):</a:t>
            </a:r>
          </a:p>
          <a:p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	print(x)</a:t>
            </a:r>
          </a:p>
          <a:p>
            <a:pPr marL="514350" indent="-514350">
              <a:buFont typeface="+mj-lt"/>
              <a:buAutoNum type="alphaUcPeriod" startAt="3"/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if x in data:</a:t>
            </a:r>
          </a:p>
          <a:p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	print(“Found it”)</a:t>
            </a:r>
          </a:p>
          <a:p>
            <a:pPr marL="514350" indent="-514350">
              <a:buFont typeface="+mj-lt"/>
              <a:buAutoNum type="alphaUcPeriod" startAt="4"/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x = data[i]</a:t>
            </a:r>
          </a:p>
          <a:p>
            <a:pPr marL="514350" indent="-514350">
              <a:buFont typeface="+mj-lt"/>
              <a:buAutoNum type="alphaUcPeriod" startAt="4"/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x = max(data)</a:t>
            </a:r>
          </a:p>
          <a:p>
            <a:pPr marL="514350" indent="-514350">
              <a:buFont typeface="+mj-lt"/>
              <a:buAutoNum type="alphaUcPeriod" startAt="4"/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None of the above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2679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8A36A-BAB0-AD34-1086-B4FD7B801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90A4B-06EF-987E-3147-B5ACDED6D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100" y="1113178"/>
            <a:ext cx="9953976" cy="5268572"/>
          </a:xfrm>
        </p:spPr>
        <p:txBody>
          <a:bodyPr/>
          <a:lstStyle/>
          <a:p>
            <a:r>
              <a:rPr lang="en-US" dirty="0"/>
              <a:t>Which of these is O(N) for the </a:t>
            </a:r>
            <a:r>
              <a:rPr lang="en-US" dirty="0">
                <a:solidFill>
                  <a:srgbClr val="C00000"/>
                </a:solidFill>
              </a:rPr>
              <a:t>dictionary</a:t>
            </a:r>
            <a:r>
              <a:rPr lang="en-US" dirty="0"/>
              <a:t> 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d</a:t>
            </a:r>
            <a:r>
              <a:rPr lang="en-US" dirty="0"/>
              <a:t>, assuming N = </a:t>
            </a:r>
            <a:r>
              <a:rPr lang="en-US" dirty="0" err="1"/>
              <a:t>len</a:t>
            </a:r>
            <a:r>
              <a:rPr lang="en-US" dirty="0"/>
              <a:t>(d)? Note: all of these are either O(1) or O(N)</a:t>
            </a:r>
          </a:p>
          <a:p>
            <a:r>
              <a:rPr lang="en-US" dirty="0"/>
              <a:t>Select ALL that apply.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for key in d:</a:t>
            </a:r>
          </a:p>
          <a:p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	print(d[key])</a:t>
            </a:r>
          </a:p>
          <a:p>
            <a:pPr marL="514350" indent="-514350">
              <a:buFont typeface="+mj-lt"/>
              <a:buAutoNum type="alphaUcPeriod" startAt="2"/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for i in range(</a:t>
            </a:r>
            <a:r>
              <a:rPr lang="en-US" sz="2400" dirty="0" err="1">
                <a:solidFill>
                  <a:schemeClr val="tx1"/>
                </a:solidFill>
                <a:latin typeface="Consolas" panose="020B0609020204030204" pitchFamily="49" charset="0"/>
              </a:rPr>
              <a:t>len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(d)):</a:t>
            </a:r>
          </a:p>
          <a:p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	print(d[i])</a:t>
            </a:r>
          </a:p>
          <a:p>
            <a:pPr marL="514350" indent="-514350">
              <a:buFont typeface="+mj-lt"/>
              <a:buAutoNum type="alphaUcPeriod" startAt="3"/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if key in d:</a:t>
            </a:r>
          </a:p>
          <a:p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	print(“Found it”)</a:t>
            </a:r>
          </a:p>
          <a:p>
            <a:pPr marL="514350" indent="-514350">
              <a:buFont typeface="+mj-lt"/>
              <a:buAutoNum type="alphaUcPeriod" startAt="4"/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x = d[key]</a:t>
            </a:r>
          </a:p>
          <a:p>
            <a:pPr marL="514350" indent="-514350">
              <a:buFont typeface="+mj-lt"/>
              <a:buAutoNum type="alphaUcPeriod" startAt="4"/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d[key] = x</a:t>
            </a:r>
          </a:p>
          <a:p>
            <a:pPr marL="514350" indent="-514350">
              <a:buFont typeface="+mj-lt"/>
              <a:buAutoNum type="alphaUcPeriod" startAt="4"/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None of the above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9501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182AA-D8A0-F5AF-F352-088BFDA9D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691" y="1709738"/>
            <a:ext cx="11015009" cy="2852737"/>
          </a:xfrm>
        </p:spPr>
        <p:txBody>
          <a:bodyPr/>
          <a:lstStyle/>
          <a:p>
            <a:r>
              <a:rPr lang="en-US" dirty="0"/>
              <a:t>Efficiency of Search and Sort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BC2FBD-D5DA-00F4-71AA-46B44AC2E0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6695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88F48-360E-BD09-2B5A-136CBEF9F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Lame Wordle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DC79E-5E13-9C12-FED3-CA72D606D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7573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7D732-4996-432E-8492-28734771C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40474-B69C-43C5-A51A-B0C2F8A0E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0902"/>
            <a:ext cx="10648950" cy="5382932"/>
          </a:xfrm>
        </p:spPr>
        <p:txBody>
          <a:bodyPr>
            <a:normAutofit/>
          </a:bodyPr>
          <a:lstStyle/>
          <a:p>
            <a:r>
              <a:rPr lang="en-US" dirty="0"/>
              <a:t>I’m thinking of a number between 1 and 64. After each guess, I’ll tell you if  you’re </a:t>
            </a:r>
            <a:r>
              <a:rPr lang="en-US" dirty="0">
                <a:solidFill>
                  <a:srgbClr val="7030A0"/>
                </a:solidFill>
              </a:rPr>
              <a:t>correct</a:t>
            </a:r>
            <a:r>
              <a:rPr lang="en-US" dirty="0"/>
              <a:t> or if my number is </a:t>
            </a:r>
            <a:r>
              <a:rPr lang="en-US" dirty="0">
                <a:solidFill>
                  <a:srgbClr val="7030A0"/>
                </a:solidFill>
              </a:rPr>
              <a:t>higher</a:t>
            </a:r>
            <a:r>
              <a:rPr lang="en-US" dirty="0"/>
              <a:t> or </a:t>
            </a:r>
            <a:r>
              <a:rPr lang="en-US" dirty="0">
                <a:solidFill>
                  <a:srgbClr val="7030A0"/>
                </a:solidFill>
              </a:rPr>
              <a:t>lower</a:t>
            </a:r>
            <a:r>
              <a:rPr lang="en-US" dirty="0"/>
              <a:t>.</a:t>
            </a:r>
          </a:p>
          <a:p>
            <a:r>
              <a:rPr lang="en-US" dirty="0"/>
              <a:t>$100 if you win. $0 if you lose.</a:t>
            </a:r>
          </a:p>
          <a:p>
            <a:r>
              <a:rPr lang="en-US" dirty="0"/>
              <a:t>How many guesses do you want to buy, $1 each?</a:t>
            </a:r>
          </a:p>
          <a:p>
            <a:endParaRPr lang="en-US" dirty="0"/>
          </a:p>
          <a:p>
            <a:r>
              <a:rPr lang="en-US" dirty="0"/>
              <a:t>A: 6</a:t>
            </a:r>
          </a:p>
          <a:p>
            <a:r>
              <a:rPr lang="en-US" dirty="0"/>
              <a:t>B: 7</a:t>
            </a:r>
          </a:p>
          <a:p>
            <a:r>
              <a:rPr lang="en-US" dirty="0"/>
              <a:t>C: 32</a:t>
            </a:r>
          </a:p>
          <a:p>
            <a:r>
              <a:rPr lang="en-US" dirty="0"/>
              <a:t>D: 64</a:t>
            </a:r>
          </a:p>
        </p:txBody>
      </p:sp>
    </p:spTree>
    <p:extLst>
      <p:ext uri="{BB962C8B-B14F-4D97-AF65-F5344CB8AC3E}">
        <p14:creationId xmlns:p14="http://schemas.microsoft.com/office/powerpoint/2010/main" val="7541444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7D732-4996-432E-8492-28734771C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Guess a Number: Binary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40474-B69C-43C5-A51A-B0C2F8A0E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0902"/>
            <a:ext cx="10648950" cy="2499548"/>
          </a:xfrm>
        </p:spPr>
        <p:txBody>
          <a:bodyPr>
            <a:normAutofit/>
          </a:bodyPr>
          <a:lstStyle/>
          <a:p>
            <a:r>
              <a:rPr lang="en-US" dirty="0"/>
              <a:t>I’m thinking of a number between </a:t>
            </a:r>
            <a:r>
              <a:rPr lang="en-US" dirty="0">
                <a:solidFill>
                  <a:srgbClr val="C00000"/>
                </a:solidFill>
              </a:rPr>
              <a:t>1 and N</a:t>
            </a:r>
            <a:r>
              <a:rPr lang="en-US" dirty="0"/>
              <a:t>. After each guess, I’ll tell you if  you’re </a:t>
            </a:r>
            <a:r>
              <a:rPr lang="en-US" dirty="0">
                <a:solidFill>
                  <a:srgbClr val="7030A0"/>
                </a:solidFill>
              </a:rPr>
              <a:t>correct</a:t>
            </a:r>
            <a:r>
              <a:rPr lang="en-US" dirty="0"/>
              <a:t> or if my number is </a:t>
            </a:r>
            <a:r>
              <a:rPr lang="en-US" dirty="0">
                <a:solidFill>
                  <a:srgbClr val="7030A0"/>
                </a:solidFill>
              </a:rPr>
              <a:t>higher</a:t>
            </a:r>
            <a:r>
              <a:rPr lang="en-US" dirty="0"/>
              <a:t> or </a:t>
            </a:r>
            <a:r>
              <a:rPr lang="en-US" dirty="0">
                <a:solidFill>
                  <a:srgbClr val="7030A0"/>
                </a:solidFill>
              </a:rPr>
              <a:t>lower</a:t>
            </a:r>
            <a:r>
              <a:rPr lang="en-US" dirty="0"/>
              <a:t>.</a:t>
            </a:r>
          </a:p>
          <a:p>
            <a:r>
              <a:rPr lang="en-US" dirty="0"/>
              <a:t>What is the maximum number of guesses you’ll need to play this game?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31646951-5819-4089-975D-44873442B68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38200" y="3429000"/>
              <a:ext cx="10222107" cy="1371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57375">
                      <a:extLst>
                        <a:ext uri="{9D8B030D-6E8A-4147-A177-3AD203B41FA5}">
                          <a16:colId xmlns:a16="http://schemas.microsoft.com/office/drawing/2014/main" val="3030639343"/>
                        </a:ext>
                      </a:extLst>
                    </a:gridCol>
                    <a:gridCol w="876300">
                      <a:extLst>
                        <a:ext uri="{9D8B030D-6E8A-4147-A177-3AD203B41FA5}">
                          <a16:colId xmlns:a16="http://schemas.microsoft.com/office/drawing/2014/main" val="2463947112"/>
                        </a:ext>
                      </a:extLst>
                    </a:gridCol>
                    <a:gridCol w="800100">
                      <a:extLst>
                        <a:ext uri="{9D8B030D-6E8A-4147-A177-3AD203B41FA5}">
                          <a16:colId xmlns:a16="http://schemas.microsoft.com/office/drawing/2014/main" val="3007465963"/>
                        </a:ext>
                      </a:extLst>
                    </a:gridCol>
                    <a:gridCol w="1095375">
                      <a:extLst>
                        <a:ext uri="{9D8B030D-6E8A-4147-A177-3AD203B41FA5}">
                          <a16:colId xmlns:a16="http://schemas.microsoft.com/office/drawing/2014/main" val="410163719"/>
                        </a:ext>
                      </a:extLst>
                    </a:gridCol>
                    <a:gridCol w="1247775">
                      <a:extLst>
                        <a:ext uri="{9D8B030D-6E8A-4147-A177-3AD203B41FA5}">
                          <a16:colId xmlns:a16="http://schemas.microsoft.com/office/drawing/2014/main" val="2181644566"/>
                        </a:ext>
                      </a:extLst>
                    </a:gridCol>
                    <a:gridCol w="1228725">
                      <a:extLst>
                        <a:ext uri="{9D8B030D-6E8A-4147-A177-3AD203B41FA5}">
                          <a16:colId xmlns:a16="http://schemas.microsoft.com/office/drawing/2014/main" val="3653002342"/>
                        </a:ext>
                      </a:extLst>
                    </a:gridCol>
                    <a:gridCol w="1533525">
                      <a:extLst>
                        <a:ext uri="{9D8B030D-6E8A-4147-A177-3AD203B41FA5}">
                          <a16:colId xmlns:a16="http://schemas.microsoft.com/office/drawing/2014/main" val="2026589985"/>
                        </a:ext>
                      </a:extLst>
                    </a:gridCol>
                    <a:gridCol w="1582932">
                      <a:extLst>
                        <a:ext uri="{9D8B030D-6E8A-4147-A177-3AD203B41FA5}">
                          <a16:colId xmlns:a16="http://schemas.microsoft.com/office/drawing/2014/main" val="4193798014"/>
                        </a:ext>
                      </a:extLst>
                    </a:gridCol>
                  </a:tblGrid>
                  <a:tr h="43198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100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1,000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10,000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100,000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1,000,000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10,000,000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37464409"/>
                      </a:ext>
                    </a:extLst>
                  </a:tr>
                  <a:tr h="43198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r>
                                  <a:rPr lang="en-US" sz="2400" i="1" baseline="-2500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3.3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6.6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10.0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13.3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16.6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19.9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23.3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75661409"/>
                      </a:ext>
                    </a:extLst>
                  </a:tr>
                  <a:tr h="43198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⌊"/>
                                    <m:endChr m:val="⌋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400" b="0" i="0" smtClean="0"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fName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</m:func>
                                  </m:e>
                                </m:d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+1 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4.0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7.0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11.0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14.0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17.0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20.0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24.0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19605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31646951-5819-4089-975D-44873442B68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02073915"/>
                  </p:ext>
                </p:extLst>
              </p:nvPr>
            </p:nvGraphicFramePr>
            <p:xfrm>
              <a:off x="838200" y="3429000"/>
              <a:ext cx="10222107" cy="1371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57375">
                      <a:extLst>
                        <a:ext uri="{9D8B030D-6E8A-4147-A177-3AD203B41FA5}">
                          <a16:colId xmlns:a16="http://schemas.microsoft.com/office/drawing/2014/main" val="3030639343"/>
                        </a:ext>
                      </a:extLst>
                    </a:gridCol>
                    <a:gridCol w="876300">
                      <a:extLst>
                        <a:ext uri="{9D8B030D-6E8A-4147-A177-3AD203B41FA5}">
                          <a16:colId xmlns:a16="http://schemas.microsoft.com/office/drawing/2014/main" val="2463947112"/>
                        </a:ext>
                      </a:extLst>
                    </a:gridCol>
                    <a:gridCol w="800100">
                      <a:extLst>
                        <a:ext uri="{9D8B030D-6E8A-4147-A177-3AD203B41FA5}">
                          <a16:colId xmlns:a16="http://schemas.microsoft.com/office/drawing/2014/main" val="3007465963"/>
                        </a:ext>
                      </a:extLst>
                    </a:gridCol>
                    <a:gridCol w="1095375">
                      <a:extLst>
                        <a:ext uri="{9D8B030D-6E8A-4147-A177-3AD203B41FA5}">
                          <a16:colId xmlns:a16="http://schemas.microsoft.com/office/drawing/2014/main" val="410163719"/>
                        </a:ext>
                      </a:extLst>
                    </a:gridCol>
                    <a:gridCol w="1247775">
                      <a:extLst>
                        <a:ext uri="{9D8B030D-6E8A-4147-A177-3AD203B41FA5}">
                          <a16:colId xmlns:a16="http://schemas.microsoft.com/office/drawing/2014/main" val="2181644566"/>
                        </a:ext>
                      </a:extLst>
                    </a:gridCol>
                    <a:gridCol w="1228725">
                      <a:extLst>
                        <a:ext uri="{9D8B030D-6E8A-4147-A177-3AD203B41FA5}">
                          <a16:colId xmlns:a16="http://schemas.microsoft.com/office/drawing/2014/main" val="3653002342"/>
                        </a:ext>
                      </a:extLst>
                    </a:gridCol>
                    <a:gridCol w="1533525">
                      <a:extLst>
                        <a:ext uri="{9D8B030D-6E8A-4147-A177-3AD203B41FA5}">
                          <a16:colId xmlns:a16="http://schemas.microsoft.com/office/drawing/2014/main" val="2026589985"/>
                        </a:ext>
                      </a:extLst>
                    </a:gridCol>
                    <a:gridCol w="1582932">
                      <a:extLst>
                        <a:ext uri="{9D8B030D-6E8A-4147-A177-3AD203B41FA5}">
                          <a16:colId xmlns:a16="http://schemas.microsoft.com/office/drawing/2014/main" val="4193798014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28" t="-9333" r="-451475" b="-2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100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1,000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10,000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100,000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1,000,000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10,000,000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3746440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28" t="-107895" r="-451475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3.3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6.6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10.0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13.3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16.6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19.9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23.3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7566140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28" t="-210667" r="-451475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4.0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7.0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11.0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14.0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17.0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20.0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24.0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196056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5897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7B9F6-ADF1-EE7F-4F50-AE14DE4C7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vs Binary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DE592E-7A8A-107A-91B9-1608E10AF6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Linear search: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endParaRPr lang="en-US" b="0" dirty="0"/>
              </a:p>
              <a:p>
                <a:r>
                  <a:rPr lang="en-US" dirty="0">
                    <a:solidFill>
                      <a:schemeClr val="accent2"/>
                    </a:solidFill>
                  </a:rPr>
                  <a:t>Binary search: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DE592E-7A8A-107A-91B9-1608E10AF6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168A830A-B470-3F23-0F99-A9312BC56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9899" y="529056"/>
            <a:ext cx="6150172" cy="612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9676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7B9F6-ADF1-EE7F-4F50-AE14DE4C7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vs Binary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DE592E-7A8A-107A-91B9-1608E10AF6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Linear search: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b="0" dirty="0"/>
              </a:p>
              <a:p>
                <a:endParaRPr lang="en-US" dirty="0"/>
              </a:p>
              <a:p>
                <a:r>
                  <a:rPr lang="en-US" dirty="0">
                    <a:solidFill>
                      <a:schemeClr val="accent2"/>
                    </a:solidFill>
                  </a:rPr>
                  <a:t>Binary search: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DE592E-7A8A-107A-91B9-1608E10AF6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7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856B4B8A-07E9-9348-156B-30EC62DD75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0826"/>
          <a:stretch/>
        </p:blipFill>
        <p:spPr>
          <a:xfrm>
            <a:off x="693958" y="1657307"/>
            <a:ext cx="10945943" cy="2947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556C55-2A7E-19E1-B488-03C46EA085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908" y="2095449"/>
            <a:ext cx="11059892" cy="2947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F74837-F313-C137-0410-7A3BEB6D64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3621" b="1496"/>
          <a:stretch/>
        </p:blipFill>
        <p:spPr>
          <a:xfrm>
            <a:off x="693958" y="3164943"/>
            <a:ext cx="10945943" cy="33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5206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7B9F6-ADF1-EE7F-4F50-AE14DE4C7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Function Families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DE592E-7A8A-107A-91B9-1608E10AF6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2039539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pt-BR" dirty="0"/>
                  <a:t>Constant:      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pt-BR" dirty="0"/>
              </a:p>
              <a:p>
                <a:pPr>
                  <a:lnSpc>
                    <a:spcPct val="150000"/>
                  </a:lnSpc>
                </a:pPr>
                <a:r>
                  <a:rPr lang="pt-BR" dirty="0"/>
                  <a:t>Logarithmic: 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/>
              </a:p>
              <a:p>
                <a:pPr>
                  <a:lnSpc>
                    <a:spcPct val="150000"/>
                  </a:lnSpc>
                </a:pPr>
                <a:r>
                  <a:rPr lang="pt-BR" dirty="0"/>
                  <a:t>Linear:           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/>
              </a:p>
              <a:p>
                <a:pPr>
                  <a:lnSpc>
                    <a:spcPct val="150000"/>
                  </a:lnSpc>
                </a:pPr>
                <a:r>
                  <a:rPr lang="pt-BR" dirty="0"/>
                  <a:t>Loglinear:     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/>
              </a:p>
              <a:p>
                <a:pPr>
                  <a:lnSpc>
                    <a:spcPct val="150000"/>
                  </a:lnSpc>
                </a:pPr>
                <a:r>
                  <a:rPr lang="pt-BR" dirty="0"/>
                  <a:t>Quadratic:    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/>
              </a:p>
              <a:p>
                <a:pPr>
                  <a:lnSpc>
                    <a:spcPct val="150000"/>
                  </a:lnSpc>
                </a:pPr>
                <a:r>
                  <a:rPr lang="pt-BR" dirty="0"/>
                  <a:t>Exponential: 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pt-BR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DE592E-7A8A-107A-91B9-1608E10AF6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2039539"/>
              </a:xfrm>
              <a:blipFill>
                <a:blip r:embed="rId2"/>
                <a:stretch>
                  <a:fillRect l="-1217" b="-129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85876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17A50-69B3-4DCD-B5A6-7AE780091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Classes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AD4CC3F0-749D-45A4-B8B5-37846630E2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163" y="1225489"/>
          <a:ext cx="6798160" cy="5098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2742857" imgH="2057215" progId="Acrobat.Document.DC">
                  <p:embed/>
                </p:oleObj>
              </mc:Choice>
              <mc:Fallback>
                <p:oleObj name="Acrobat Document" r:id="rId2" imgW="2742857" imgH="2057215" progId="Acrobat.Document.DC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AD4CC3F0-749D-45A4-B8B5-37846630E2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163" y="1225489"/>
                        <a:ext cx="6798160" cy="5098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C0BC551-B966-48C2-B422-76480D1B608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96920" y="1225489"/>
          <a:ext cx="6798159" cy="5098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2742857" imgH="2057215" progId="Acrobat.Document.DC">
                  <p:embed/>
                </p:oleObj>
              </mc:Choice>
              <mc:Fallback>
                <p:oleObj name="Acrobat Document" r:id="rId4" imgW="2742857" imgH="2057215" progId="Acrobat.Document.DC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4C0BC551-B966-48C2-B422-76480D1B60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96920" y="1225489"/>
                        <a:ext cx="6798159" cy="5098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95188FA5-3409-4FF4-BCC1-783862245C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48938" y="1225489"/>
          <a:ext cx="6861084" cy="514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6" imgW="2742857" imgH="2057215" progId="Acrobat.Document.DC">
                  <p:embed/>
                </p:oleObj>
              </mc:Choice>
              <mc:Fallback>
                <p:oleObj name="Acrobat Document" r:id="rId6" imgW="2742857" imgH="2057215" progId="Acrobat.Document.DC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95188FA5-3409-4FF4-BCC1-783862245C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48938" y="1225489"/>
                        <a:ext cx="6861084" cy="5145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146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1113178"/>
            <a:ext cx="10515600" cy="5744822"/>
          </a:xfrm>
        </p:spPr>
        <p:txBody>
          <a:bodyPr/>
          <a:lstStyle/>
          <a:p>
            <a:r>
              <a:rPr lang="en-US" dirty="0"/>
              <a:t>Term Project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Ideation Meetings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Special Topic Sessions </a:t>
            </a:r>
            <a:endParaRPr lang="en-US" dirty="0"/>
          </a:p>
          <a:p>
            <a:endParaRPr lang="en-US" dirty="0"/>
          </a:p>
          <a:p>
            <a:r>
              <a:rPr lang="en-US" dirty="0"/>
              <a:t>Hack112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Sat-Sun Nov 4-5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Just for us!</a:t>
            </a:r>
            <a:endParaRPr lang="en-US" dirty="0"/>
          </a:p>
          <a:p>
            <a:endParaRPr lang="en-US" dirty="0"/>
          </a:p>
          <a:p>
            <a:r>
              <a:rPr lang="en-US" dirty="0"/>
              <a:t>HW8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Little Alchemy! </a:t>
            </a:r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0466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5B37B-14CE-C13B-612B-305571A32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Efficiency of Sorting Algorithms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C93B9E-6B2E-8C0E-7F30-031A55E288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6084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7B9F6-ADF1-EE7F-4F50-AE14DE4C7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DE592E-7A8A-107A-91B9-1608E10AF6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 err="1"/>
                  <a:t>xSortLab</a:t>
                </a:r>
                <a:endParaRPr lang="en-US" b="0" dirty="0"/>
              </a:p>
              <a:p>
                <a:r>
                  <a:rPr lang="en-US" sz="2000" b="0" dirty="0">
                    <a:hlinkClick r:id="rId2"/>
                  </a:rPr>
                  <a:t>http://math.hws.edu/eck/js/sorting/xSortLab.html</a:t>
                </a:r>
                <a:endParaRPr lang="en-US" sz="2000" b="0" dirty="0"/>
              </a:p>
              <a:p>
                <a:endParaRPr lang="en-US" sz="2000" b="0" dirty="0"/>
              </a:p>
              <a:p>
                <a:r>
                  <a:rPr lang="en-US" b="0" dirty="0"/>
                  <a:t>Selection sort: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b="0" dirty="0"/>
              </a:p>
              <a:p>
                <a:endParaRPr lang="en-US" dirty="0"/>
              </a:p>
              <a:p>
                <a:r>
                  <a:rPr lang="en-US" dirty="0">
                    <a:solidFill>
                      <a:schemeClr val="accent2"/>
                    </a:solidFill>
                  </a:rPr>
                  <a:t>Merge sort: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DE592E-7A8A-107A-91B9-1608E10AF6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5090" b="-718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1A704D5B-4AB8-35C1-E561-2200B1C6EE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1" y="678016"/>
            <a:ext cx="6096000" cy="581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207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7B9F6-ADF1-EE7F-4F50-AE14DE4C7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DE592E-7A8A-107A-91B9-1608E10AF6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Selection sort: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b="0" dirty="0"/>
              </a:p>
              <a:p>
                <a:r>
                  <a:rPr lang="en-US" dirty="0"/>
                  <a:t>Loop</a:t>
                </a:r>
              </a:p>
              <a:p>
                <a:pPr marL="917575" lvl="2" indent="-457200"/>
                <a:r>
                  <a:rPr lang="en-US" sz="2800" dirty="0"/>
                  <a:t>Find max in unsorted region</a:t>
                </a:r>
              </a:p>
              <a:p>
                <a:pPr marL="917575" lvl="2" indent="-457200"/>
                <a:r>
                  <a:rPr lang="en-US" sz="2800" dirty="0"/>
                  <a:t>Swap max with value at the end of the unsorted region</a:t>
                </a:r>
              </a:p>
              <a:p>
                <a:pPr marL="917575" lvl="2" indent="-457200"/>
                <a:r>
                  <a:rPr lang="en-US" sz="2800" dirty="0"/>
                  <a:t>Shrink unsorted region by 1</a:t>
                </a:r>
                <a:r>
                  <a:rPr lang="en-US" b="0" dirty="0"/>
                  <a:t>	</a:t>
                </a:r>
              </a:p>
              <a:p>
                <a:endParaRPr lang="en-US" dirty="0"/>
              </a:p>
              <a:p>
                <a:r>
                  <a:rPr lang="en-US" dirty="0">
                    <a:solidFill>
                      <a:schemeClr val="accent2"/>
                    </a:solidFill>
                  </a:rPr>
                  <a:t>Merge sort: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DE592E-7A8A-107A-91B9-1608E10AF6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98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8033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7B9F6-ADF1-EE7F-4F50-AE14DE4C7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DE592E-7A8A-107A-91B9-1608E10AF6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accent2"/>
                    </a:solidFill>
                  </a:rPr>
                  <a:t>Merge sort: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 </a:t>
                </a:r>
              </a:p>
              <a:p>
                <a:endParaRPr lang="en-US" b="0" dirty="0"/>
              </a:p>
              <a:p>
                <a:r>
                  <a:rPr lang="en-US" dirty="0"/>
                  <a:t>Merge concept: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Assume you had two piles that were already independently sorted.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Could you shuffle them together into one sorted pile in O(N)?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DE592E-7A8A-107A-91B9-1608E10AF6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323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9718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35F9D-1D32-C880-FB38-5FC69B8F0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DF764-1617-D30C-E42A-A00C33C49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Would you attend a TP ideation meeting with a TA?</a:t>
            </a:r>
          </a:p>
          <a:p>
            <a:endParaRPr lang="en-US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Definitely yes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Probably yes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Probably not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Definitely not</a:t>
            </a:r>
          </a:p>
        </p:txBody>
      </p:sp>
    </p:spTree>
    <p:extLst>
      <p:ext uri="{BB962C8B-B14F-4D97-AF65-F5344CB8AC3E}">
        <p14:creationId xmlns:p14="http://schemas.microsoft.com/office/powerpoint/2010/main" val="4168719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FC953-BE27-361F-9476-5ADD3DCA5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Thursday Logistics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A6B415-32A4-1207-9A2A-2717A18082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937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E808B-7E4B-546F-17C4-114BBA4BC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 as you walk 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57D43-0A4E-881F-CDDD-5F3850C7DC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Dancing is optional :-p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hlinkClick r:id="rId2"/>
              </a:rPr>
              <a:t>https://www.youtube.com/watch?v=LriMvv9qDrk</a:t>
            </a:r>
            <a:endParaRPr lang="en-US" dirty="0"/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81ED803F-0620-D790-D131-7F8355576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045" y="2263774"/>
            <a:ext cx="10459910" cy="366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452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1113178"/>
            <a:ext cx="10515600" cy="5744822"/>
          </a:xfrm>
        </p:spPr>
        <p:txBody>
          <a:bodyPr/>
          <a:lstStyle/>
          <a:p>
            <a:r>
              <a:rPr lang="en-US" dirty="0"/>
              <a:t>Term Project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Preview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569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182AA-D8A0-F5AF-F352-088BFDA9D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691" y="1709738"/>
            <a:ext cx="11015009" cy="2852737"/>
          </a:xfrm>
        </p:spPr>
        <p:txBody>
          <a:bodyPr/>
          <a:lstStyle/>
          <a:p>
            <a:r>
              <a:rPr lang="en-US" dirty="0"/>
              <a:t>Sets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BC2FBD-D5DA-00F4-71AA-46B44AC2E0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7807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9260</TotalTime>
  <Words>1349</Words>
  <Application>Microsoft Office PowerPoint</Application>
  <PresentationFormat>Widescreen</PresentationFormat>
  <Paragraphs>280</Paragraphs>
  <Slides>43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Arial</vt:lpstr>
      <vt:lpstr>Calibri</vt:lpstr>
      <vt:lpstr>Calibri Light</vt:lpstr>
      <vt:lpstr>Cambria Math</vt:lpstr>
      <vt:lpstr>Consolas</vt:lpstr>
      <vt:lpstr>Wingdings</vt:lpstr>
      <vt:lpstr>Office Theme</vt:lpstr>
      <vt:lpstr>Acrobat Document</vt:lpstr>
      <vt:lpstr>15-112 Lecture 2  Sets, Dictionaries, and Efficiency</vt:lpstr>
      <vt:lpstr>Tuesday Logistics</vt:lpstr>
      <vt:lpstr>www.cs.cmu.edu/~112/gallery.html </vt:lpstr>
      <vt:lpstr>Announcements</vt:lpstr>
      <vt:lpstr>Poll 1</vt:lpstr>
      <vt:lpstr>Thursday Logistics</vt:lpstr>
      <vt:lpstr>Warm-up as you walk in</vt:lpstr>
      <vt:lpstr>Announcements</vt:lpstr>
      <vt:lpstr>Sets</vt:lpstr>
      <vt:lpstr>Debate</vt:lpstr>
      <vt:lpstr>Lists vs Sets</vt:lpstr>
      <vt:lpstr>“I feel the need, the need for speed”</vt:lpstr>
      <vt:lpstr>Poll 2</vt:lpstr>
      <vt:lpstr>Poll 3</vt:lpstr>
      <vt:lpstr>Discussion</vt:lpstr>
      <vt:lpstr>Set lookup is *way* faster</vt:lpstr>
      <vt:lpstr>Hashing</vt:lpstr>
      <vt:lpstr>Discussion</vt:lpstr>
      <vt:lpstr>How do sets work? In-class exercise</vt:lpstr>
      <vt:lpstr>How do sets work?</vt:lpstr>
      <vt:lpstr>Dictionaries</vt:lpstr>
      <vt:lpstr>Dictionaries</vt:lpstr>
      <vt:lpstr>Sets and Dictionaries Example</vt:lpstr>
      <vt:lpstr>Efficiency</vt:lpstr>
      <vt:lpstr>Counting operations</vt:lpstr>
      <vt:lpstr>Counting operations</vt:lpstr>
      <vt:lpstr>Big O</vt:lpstr>
      <vt:lpstr>Common Function Families</vt:lpstr>
      <vt:lpstr>Previous Poll 2</vt:lpstr>
      <vt:lpstr>Previous Poll 3</vt:lpstr>
      <vt:lpstr>Poll 4</vt:lpstr>
      <vt:lpstr>Efficiency of Search and Sort</vt:lpstr>
      <vt:lpstr>Example Lame Wordle</vt:lpstr>
      <vt:lpstr>Poll 5</vt:lpstr>
      <vt:lpstr>Guess a Number: Binary Search</vt:lpstr>
      <vt:lpstr>Linear vs Binary Search</vt:lpstr>
      <vt:lpstr>Linear vs Binary Search</vt:lpstr>
      <vt:lpstr>Common Function Families</vt:lpstr>
      <vt:lpstr>Complexity Classes</vt:lpstr>
      <vt:lpstr>Efficiency of Sorting Algorithms</vt:lpstr>
      <vt:lpstr>Sorting algorithms</vt:lpstr>
      <vt:lpstr>Sorting algorithms</vt:lpstr>
      <vt:lpstr>Sorting algorithms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Patrick Virtue</dc:creator>
  <cp:lastModifiedBy>Pat Virtue</cp:lastModifiedBy>
  <cp:revision>306</cp:revision>
  <cp:lastPrinted>2022-09-01T18:31:54Z</cp:lastPrinted>
  <dcterms:created xsi:type="dcterms:W3CDTF">2020-05-18T13:01:09Z</dcterms:created>
  <dcterms:modified xsi:type="dcterms:W3CDTF">2023-11-15T17:02:54Z</dcterms:modified>
</cp:coreProperties>
</file>