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353" r:id="rId2"/>
  </p:sldIdLst>
  <p:sldSz cx="6858000" cy="9144000" type="letter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68" d="100"/>
          <a:sy n="68" d="100"/>
        </p:scale>
        <p:origin x="1698" y="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CBC037-32FA-4360-ABE3-07627B2BC3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>
              <a:defRPr sz="3038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D505A9D-A4AF-4C69-803F-B3FD8FE7AA0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>
                    <a:lumMod val="75000"/>
                  </a:schemeClr>
                </a:solidFill>
              </a:defRPr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65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4AEEE-3587-4C7D-BAA3-0C3E401F31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8654F2-609F-41BE-BF94-9566C0BCC8F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FEAD64-81FE-45C7-87BE-C99041D876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9082A-2241-44ED-B9AD-9750B21A68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710290-45AC-4A7C-9A77-667E4B9CF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33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5DDBF4-DC75-4000-B4CD-4560FF8BCA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438E350-8C93-428E-9B85-FE7F21988F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B2166D-1728-4813-9139-87CA01351A2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F9C6B2-CD29-4F7A-8C8F-E7523A74F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4A101A-1A5F-4B8A-B35C-38FD5CC03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757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15EC7-C509-45E9-A595-C7C08F504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556" y="489508"/>
            <a:ext cx="5915025" cy="837083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22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61D1F-B34A-4BF8-908F-7A23699398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0556" y="1484238"/>
            <a:ext cx="5915025" cy="2719385"/>
          </a:xfrm>
          <a:prstGeom prst="rect">
            <a:avLst/>
          </a:prstGeo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>
                <a:solidFill>
                  <a:schemeClr val="accent1">
                    <a:lumMod val="75000"/>
                  </a:schemeClr>
                </a:solidFill>
              </a:defRPr>
            </a:lvl1pPr>
            <a:lvl2pPr marL="129481" indent="-129481">
              <a:buFont typeface="Wingdings" panose="05000000000000000000" pitchFamily="2" charset="2"/>
              <a:buChar char="§"/>
              <a:defRPr/>
            </a:lvl2pPr>
            <a:lvl3pPr marL="258961" indent="-129481">
              <a:buFont typeface="Wingdings" panose="05000000000000000000" pitchFamily="2" charset="2"/>
              <a:buChar char="§"/>
              <a:defRPr/>
            </a:lvl3pPr>
            <a:lvl4pPr marL="384870" indent="-125909">
              <a:buFont typeface="Wingdings" panose="05000000000000000000" pitchFamily="2" charset="2"/>
              <a:buChar char="§"/>
              <a:defRPr/>
            </a:lvl4pPr>
            <a:lvl5pPr marL="514350" indent="-128588"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6F6A89D-691A-4F7C-98F1-F0C593DCAC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116971" y="8483185"/>
            <a:ext cx="1543050" cy="486833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4E5DC575-B3DA-4894-AC1D-D96F1860F14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254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48BDF3-C675-4FE4-A910-AC4D96386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279652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3375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1E326A-32E2-4FAA-B286-2C7318FA99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119285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11D807-F2AA-4847-A712-DB46B5082E5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11/12/2022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18B119-C720-495E-B60C-22CBB6586E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E2A286-1540-4D00-A534-703021A3BD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9394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D5E853-5CAF-42AD-AB47-7F5A49B7B5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0D8E34-F3E7-4F97-A3DF-30EEE989C0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8AB9D5-42F1-4DA5-90B3-823D47216A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A876C05-7108-4656-9F43-674919BEE9B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57A914-9DAA-4AE9-A76A-42447258A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C0452A-1F51-42B5-8497-BB68481ED6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5489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8A46B-388C-4D77-BE61-52E7B1C913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ECDA0-3BD6-450B-8B96-C3684DC875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7D6CCF2-765D-4D39-83E7-42743CE9E7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9ECD599-93B8-46A3-9EF0-230980A89B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D0E1B5-5F66-4EE8-9EE1-86A03BA8AD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C4E6235-3EAC-4DFF-9A14-1ADA715CC2A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11/12/2022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132BF57-DA9A-4492-A076-AB71F5BE90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BB5FCD9-5D4E-4E57-9402-7599F9885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359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0DDE-4BCF-4525-91BE-72A54FC8C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486834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F6FE61-20C8-49B5-BF10-C0DCB24C67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11/12/2022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D4D872-320C-4D19-B900-0E59609A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0B071D-2650-40F5-8B1E-46DF9DB8D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8754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A747EB5-7CA0-4A83-9D1B-19C1436051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11/12/2022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2C3624-E3A1-4C8A-95B8-43FE56CEE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65764B-81AF-4873-8E85-B90AF3207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7690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7F3DD2-9E90-4EBF-9B07-2194BDC33C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E8BFE9-2F23-4BCD-B60A-0983EBBCE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316567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95FE31-2336-4B0E-BC8F-3572FA6EC2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DFD6EC-511A-455D-8BD9-982DE4390A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67B1AA-215E-4D2A-873E-12B2C91049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5E25FC-1B80-4F9E-AB2D-C76EBB6450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659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639F35-1611-42F7-A008-1247A6AC1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3" cy="2133600"/>
          </a:xfrm>
          <a:prstGeom prst="rect">
            <a:avLst/>
          </a:prstGeom>
        </p:spPr>
        <p:txBody>
          <a:bodyPr anchor="b"/>
          <a:lstStyle>
            <a:lvl1pPr>
              <a:defRPr sz="18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E268273-8ED8-4A31-9442-466BDD24B8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316567"/>
            <a:ext cx="3471863" cy="649816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36F42B4-A61A-4FDA-B0DC-F40834BD8E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3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D9FEBD-503F-464B-B22C-555050B3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488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FEC3EB89-3411-4E32-9B86-664EF2A4EA09}" type="datetimeFigureOut">
              <a:rPr lang="en-US" smtClean="0"/>
              <a:t>11/12/2022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4AC58AB-1586-418B-A030-C9B1CABED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71713" y="8475134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F43F4-342D-4F33-99B8-27ACFF6C0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43463" y="8475134"/>
            <a:ext cx="1543050" cy="486833"/>
          </a:xfrm>
          <a:prstGeom prst="rect">
            <a:avLst/>
          </a:prstGeom>
        </p:spPr>
        <p:txBody>
          <a:bodyPr/>
          <a:lstStyle/>
          <a:p>
            <a:fld id="{4E5DC575-B3DA-4894-AC1D-D96F1860F1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0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13471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ACB18C-CFF4-484D-B835-39C318316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556" y="237259"/>
            <a:ext cx="6241319" cy="837083"/>
          </a:xfrm>
        </p:spPr>
        <p:txBody>
          <a:bodyPr/>
          <a:lstStyle/>
          <a:p>
            <a:r>
              <a:rPr lang="en-US" sz="1800" dirty="0"/>
              <a:t>Exercise: Counting operations</a:t>
            </a:r>
            <a:br>
              <a:rPr lang="en-US" sz="1800" dirty="0"/>
            </a:b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0576C9-C88C-45E4-AE89-377264CB950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06125" y="655801"/>
                <a:ext cx="6178162" cy="1014142"/>
              </a:xfrm>
            </p:spPr>
            <p:txBody>
              <a:bodyPr/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Given lists of length N,</a:t>
                </a:r>
              </a:p>
              <a:p>
                <a:r>
                  <a:rPr lang="en-US" sz="1200" dirty="0">
                    <a:solidFill>
                      <a:schemeClr val="tx1"/>
                    </a:solidFill>
                  </a:rPr>
                  <a:t>Calculate how many multiplications and additions/subtractions are in the following functions. Write your answers in terms of </a:t>
                </a:r>
                <a14:m>
                  <m:oMath xmlns:m="http://schemas.openxmlformats.org/officeDocument/2006/math">
                    <m:r>
                      <a:rPr lang="en-US" sz="1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US" sz="1200" dirty="0">
                    <a:solidFill>
                      <a:schemeClr val="tx1"/>
                    </a:solidFill>
                  </a:rPr>
                  <a:t>.</a:t>
                </a:r>
              </a:p>
              <a:p>
                <a:r>
                  <a:rPr lang="en-US" sz="1200" i="1" dirty="0">
                    <a:solidFill>
                      <a:schemeClr val="tx1"/>
                    </a:solidFill>
                  </a:rPr>
                  <a:t>Note</a:t>
                </a:r>
                <a:r>
                  <a:rPr lang="en-US" sz="1200" dirty="0">
                    <a:solidFill>
                      <a:schemeClr val="tx1"/>
                    </a:solidFill>
                  </a:rPr>
                  <a:t>: Don’t worry about square-root operations.</a:t>
                </a: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  <a:p>
                <a:endParaRPr lang="en-US" sz="1200" dirty="0">
                  <a:solidFill>
                    <a:schemeClr val="tx1"/>
                  </a:solidFill>
                </a:endParaRPr>
              </a:p>
              <a:p>
                <a:pPr marL="342900" indent="-342900">
                  <a:buFont typeface="+mj-lt"/>
                  <a:buAutoNum type="arabicParenR"/>
                </a:pP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80576C9-C88C-45E4-AE89-377264CB950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06125" y="655801"/>
                <a:ext cx="6178162" cy="1014142"/>
              </a:xfrm>
              <a:blipFill>
                <a:blip r:embed="rId2"/>
                <a:stretch>
                  <a:fillRect t="-241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0" name="Table 10">
            <a:extLst>
              <a:ext uri="{FF2B5EF4-FFF2-40B4-BE49-F238E27FC236}">
                <a16:creationId xmlns:a16="http://schemas.microsoft.com/office/drawing/2014/main" id="{4571FC46-D31B-473B-AA8E-6478FCF96B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711021"/>
              </p:ext>
            </p:extLst>
          </p:nvPr>
        </p:nvGraphicFramePr>
        <p:xfrm>
          <a:off x="306125" y="1472998"/>
          <a:ext cx="5978438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2092">
                  <a:extLst>
                    <a:ext uri="{9D8B030D-6E8A-4147-A177-3AD203B41FA5}">
                      <a16:colId xmlns:a16="http://schemas.microsoft.com/office/drawing/2014/main" val="3306821331"/>
                    </a:ext>
                  </a:extLst>
                </a:gridCol>
                <a:gridCol w="1883044">
                  <a:extLst>
                    <a:ext uri="{9D8B030D-6E8A-4147-A177-3AD203B41FA5}">
                      <a16:colId xmlns:a16="http://schemas.microsoft.com/office/drawing/2014/main" val="836654208"/>
                    </a:ext>
                  </a:extLst>
                </a:gridCol>
                <a:gridCol w="1813302">
                  <a:extLst>
                    <a:ext uri="{9D8B030D-6E8A-4147-A177-3AD203B41FA5}">
                      <a16:colId xmlns:a16="http://schemas.microsoft.com/office/drawing/2014/main" val="23840895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err="1">
                          <a:solidFill>
                            <a:schemeClr val="tx1"/>
                          </a:solidFill>
                        </a:rPr>
                        <a:t>Additions+Subtractions</a:t>
                      </a:r>
                      <a:endParaRPr 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>
                          <a:solidFill>
                            <a:schemeClr val="tx1"/>
                          </a:solidFill>
                        </a:rPr>
                        <a:t>Multiplications</a:t>
                      </a: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202355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dot(vec1, vec2)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660729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distance(x1, y1, x2, y2)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32915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distanceTable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311556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en-US" sz="1200" dirty="0" err="1">
                          <a:solidFill>
                            <a:schemeClr val="tx1"/>
                          </a:solidFill>
                        </a:rPr>
                        <a:t>distanceTableEfficient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0532305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F8D36DF8-9C4C-E48F-2410-A3C630A48171}"/>
              </a:ext>
            </a:extLst>
          </p:cNvPr>
          <p:cNvSpPr txBox="1"/>
          <p:nvPr/>
        </p:nvSpPr>
        <p:spPr>
          <a:xfrm>
            <a:off x="321622" y="3725854"/>
            <a:ext cx="2917522" cy="1477328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dot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vec1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n-U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vec2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N =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vec1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result = </a:t>
            </a:r>
            <a:r>
              <a:rPr lang="en-US" sz="1000" dirty="0">
                <a:solidFill>
                  <a:srgbClr val="098658"/>
                </a:solidFill>
                <a:latin typeface="Consolas" panose="020B0609020204030204" pitchFamily="49" charset="0"/>
              </a:rPr>
              <a:t>0</a:t>
            </a:r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val1 = vec1[i]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val2 = vec2[i]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result = result + val1*val2</a:t>
            </a:r>
          </a:p>
          <a:p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result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7737F92-BD9B-FFE2-E8E7-5AF26BBA3D09}"/>
              </a:ext>
            </a:extLst>
          </p:cNvPr>
          <p:cNvSpPr txBox="1"/>
          <p:nvPr/>
        </p:nvSpPr>
        <p:spPr>
          <a:xfrm>
            <a:off x="321622" y="5504079"/>
            <a:ext cx="2917522" cy="70788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s-ES" sz="1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s-E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distance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s-E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x1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s-E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y1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s-E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x2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es-ES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y2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dx = x1-x2</a:t>
            </a:r>
          </a:p>
          <a:p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dy = y1-y2</a:t>
            </a:r>
          </a:p>
          <a:p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s-E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return</a:t>
            </a:r>
            <a:r>
              <a:rPr lang="es-E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math.sqrt(dx*dx + dy*dy)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63ADB9A-B9F5-96AF-98D7-1E14AB61B4EA}"/>
              </a:ext>
            </a:extLst>
          </p:cNvPr>
          <p:cNvSpPr txBox="1"/>
          <p:nvPr/>
        </p:nvSpPr>
        <p:spPr>
          <a:xfrm>
            <a:off x="321622" y="6512862"/>
            <a:ext cx="2917522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distanceTable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Distance between all pairs of</a:t>
            </a:r>
          </a:p>
          <a:p>
            <a:r>
              <a:rPr lang="en-US" sz="1000" dirty="0">
                <a:solidFill>
                  <a:srgbClr val="008000"/>
                </a:solidFill>
                <a:latin typeface="Consolas" panose="020B0609020204030204" pitchFamily="49" charset="0"/>
              </a:rPr>
              <a:t>    # </a:t>
            </a:r>
            <a:r>
              <a:rPr lang="en-US" sz="1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points</a:t>
            </a:r>
            <a:endParaRPr lang="en-US" sz="1000" dirty="0">
              <a:solidFill>
                <a:srgbClr val="000000"/>
              </a:solidFill>
              <a:latin typeface="Consolas" panose="020B0609020204030204" pitchFamily="49" charset="0"/>
            </a:endParaRPr>
          </a:p>
          <a:p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N =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(N):</a:t>
            </a:r>
          </a:p>
          <a:p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j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p1 = 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[i]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p2 = 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[j]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d = distance(p1[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p1[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p2[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p2[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</a:p>
          <a:p>
            <a:r>
              <a:rPr lang="da-DK" sz="1000" dirty="0">
                <a:solidFill>
                  <a:srgbClr val="795E26"/>
                </a:solidFill>
                <a:latin typeface="Consolas" panose="020B0609020204030204" pitchFamily="49" charset="0"/>
              </a:rPr>
              <a:t>            </a:t>
            </a:r>
            <a:r>
              <a:rPr lang="da-DK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a-DK" sz="1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da-DK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da-DK" sz="1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da-DK" sz="1000" b="0" dirty="0">
                <a:solidFill>
                  <a:srgbClr val="EE0000"/>
                </a:solidFill>
                <a:effectLst/>
                <a:latin typeface="Consolas" panose="020B0609020204030204" pitchFamily="49" charset="0"/>
              </a:rPr>
              <a:t>\t</a:t>
            </a:r>
            <a:r>
              <a:rPr lang="da-DK" sz="1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da-DK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57C504-9EF6-F5A2-B362-A2AB5DCA4927}"/>
              </a:ext>
            </a:extLst>
          </p:cNvPr>
          <p:cNvSpPr txBox="1"/>
          <p:nvPr/>
        </p:nvSpPr>
        <p:spPr>
          <a:xfrm>
            <a:off x="3595638" y="6512862"/>
            <a:ext cx="2917522" cy="240065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en-US" sz="1000" b="0" dirty="0">
                <a:solidFill>
                  <a:srgbClr val="0000FF"/>
                </a:solidFill>
                <a:effectLst/>
                <a:latin typeface="Consolas" panose="020B0609020204030204" pitchFamily="49" charset="0"/>
              </a:rPr>
              <a:t>def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distanceTableEfficient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 err="1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):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   </a:t>
            </a:r>
            <a:r>
              <a:rPr lang="en-US" sz="1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# Distance between all pairs of</a:t>
            </a:r>
          </a:p>
          <a:p>
            <a:r>
              <a:rPr lang="en-US" sz="1000" dirty="0">
                <a:solidFill>
                  <a:srgbClr val="008000"/>
                </a:solidFill>
                <a:latin typeface="Consolas" panose="020B0609020204030204" pitchFamily="49" charset="0"/>
              </a:rPr>
              <a:t>    # </a:t>
            </a:r>
            <a:r>
              <a:rPr lang="en-US" sz="1000" b="0" dirty="0">
                <a:solidFill>
                  <a:srgbClr val="008000"/>
                </a:solidFill>
                <a:effectLst/>
                <a:latin typeface="Consolas" panose="020B0609020204030204" pitchFamily="49" charset="0"/>
              </a:rPr>
              <a:t>points (without repeats)</a:t>
            </a:r>
          </a:p>
          <a:p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N = </a:t>
            </a:r>
            <a:r>
              <a:rPr lang="en-US" sz="1000" b="0" dirty="0" err="1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len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</a:p>
          <a:p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i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(N):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       start = i+1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for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j </a:t>
            </a:r>
            <a:r>
              <a:rPr lang="en-US" sz="1000" b="0" dirty="0">
                <a:solidFill>
                  <a:srgbClr val="AF00DB"/>
                </a:solidFill>
                <a:effectLst/>
                <a:latin typeface="Consolas" panose="020B0609020204030204" pitchFamily="49" charset="0"/>
              </a:rPr>
              <a:t>in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 </a:t>
            </a:r>
            <a:r>
              <a:rPr lang="en-US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range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(start, N):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p1 = 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[i]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p2 = </a:t>
            </a:r>
            <a:r>
              <a:rPr lang="en-US" sz="1000" b="0" dirty="0" err="1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pointList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[j]</a:t>
            </a:r>
          </a:p>
          <a:p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    d = distance(p1[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p1[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</a:t>
            </a:r>
          </a:p>
          <a:p>
            <a:r>
              <a:rPr lang="en-US" sz="1000" dirty="0">
                <a:solidFill>
                  <a:srgbClr val="000000"/>
                </a:solidFill>
                <a:latin typeface="Consolas" panose="020B0609020204030204" pitchFamily="49" charset="0"/>
              </a:rPr>
              <a:t>                         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p2[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0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], p2[</a:t>
            </a:r>
            <a:r>
              <a:rPr lang="en-US" sz="1000" b="0" dirty="0">
                <a:solidFill>
                  <a:srgbClr val="098658"/>
                </a:solidFill>
                <a:effectLst/>
                <a:latin typeface="Consolas" panose="020B0609020204030204" pitchFamily="49" charset="0"/>
              </a:rPr>
              <a:t>1</a:t>
            </a: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])</a:t>
            </a:r>
          </a:p>
          <a:p>
            <a:r>
              <a:rPr lang="da-DK" sz="1000" dirty="0">
                <a:solidFill>
                  <a:srgbClr val="795E26"/>
                </a:solidFill>
                <a:latin typeface="Consolas" panose="020B0609020204030204" pitchFamily="49" charset="0"/>
              </a:rPr>
              <a:t>            </a:t>
            </a:r>
            <a:r>
              <a:rPr lang="da-DK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</a:t>
            </a:r>
            <a:r>
              <a:rPr lang="da-DK" sz="1000" b="0" dirty="0">
                <a:solidFill>
                  <a:srgbClr val="267F99"/>
                </a:solidFill>
                <a:effectLst/>
                <a:latin typeface="Consolas" panose="020B0609020204030204" pitchFamily="49" charset="0"/>
              </a:rPr>
              <a:t>d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, </a:t>
            </a:r>
            <a:r>
              <a:rPr lang="da-DK" sz="1000" b="0" dirty="0">
                <a:solidFill>
                  <a:srgbClr val="001080"/>
                </a:solidFill>
                <a:effectLst/>
                <a:latin typeface="Consolas" panose="020B0609020204030204" pitchFamily="49" charset="0"/>
              </a:rPr>
              <a:t>end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=</a:t>
            </a:r>
            <a:r>
              <a:rPr lang="da-DK" sz="1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da-DK" sz="1000" b="0" dirty="0">
                <a:solidFill>
                  <a:srgbClr val="EE0000"/>
                </a:solidFill>
                <a:effectLst/>
                <a:latin typeface="Consolas" panose="020B0609020204030204" pitchFamily="49" charset="0"/>
              </a:rPr>
              <a:t>\t</a:t>
            </a:r>
            <a:r>
              <a:rPr lang="da-DK" sz="1000" b="0" dirty="0">
                <a:solidFill>
                  <a:srgbClr val="A31515"/>
                </a:solidFill>
                <a:effectLst/>
                <a:latin typeface="Consolas" panose="020B0609020204030204" pitchFamily="49" charset="0"/>
              </a:rPr>
              <a:t>'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)</a:t>
            </a:r>
            <a:b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</a:br>
            <a:r>
              <a:rPr lang="en-US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        </a:t>
            </a:r>
            <a:r>
              <a:rPr lang="da-DK" sz="1000" b="0" dirty="0">
                <a:solidFill>
                  <a:srgbClr val="795E26"/>
                </a:solidFill>
                <a:effectLst/>
                <a:latin typeface="Consolas" panose="020B0609020204030204" pitchFamily="49" charset="0"/>
              </a:rPr>
              <a:t>print</a:t>
            </a:r>
            <a:r>
              <a:rPr lang="da-DK" sz="1000" b="0" dirty="0">
                <a:solidFill>
                  <a:srgbClr val="000000"/>
                </a:solidFill>
                <a:effectLst/>
                <a:latin typeface="Consolas" panose="020B0609020204030204" pitchFamily="49" charset="0"/>
              </a:rPr>
              <a:t>()</a:t>
            </a:r>
            <a:endParaRPr lang="en-US" sz="1000" b="0" dirty="0">
              <a:solidFill>
                <a:srgbClr val="000000"/>
              </a:solidFill>
              <a:effectLst/>
              <a:latin typeface="Consolas" panose="020B0609020204030204" pitchFamily="49" charset="0"/>
            </a:endParaRP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9DAC3B1-DD13-57CC-2756-E93A41C6A69F}"/>
              </a:ext>
            </a:extLst>
          </p:cNvPr>
          <p:cNvCxnSpPr>
            <a:cxnSpLocks/>
          </p:cNvCxnSpPr>
          <p:nvPr/>
        </p:nvCxnSpPr>
        <p:spPr>
          <a:xfrm flipH="1">
            <a:off x="5542780" y="7454027"/>
            <a:ext cx="374204" cy="309966"/>
          </a:xfrm>
          <a:prstGeom prst="straightConnector1">
            <a:avLst/>
          </a:prstGeom>
          <a:ln w="28575">
            <a:solidFill>
              <a:srgbClr val="C0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7749468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.potx" id="{DA11FA2B-8FCA-4322-93DA-6C8F53468DA7}" vid="{856CF231-596A-4CB8-93D6-B29F8EE2888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1492</TotalTime>
  <Words>320</Words>
  <Application>Microsoft Office PowerPoint</Application>
  <PresentationFormat>Letter Paper (8.5x11 in)</PresentationFormat>
  <Paragraphs>69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Consolas</vt:lpstr>
      <vt:lpstr>Wingdings</vt:lpstr>
      <vt:lpstr>1_Office Theme</vt:lpstr>
      <vt:lpstr>Exercise: Counting operations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</dc:title>
  <dc:creator>Patrick Virtue</dc:creator>
  <cp:lastModifiedBy>Patrick Virtue</cp:lastModifiedBy>
  <cp:revision>26</cp:revision>
  <dcterms:created xsi:type="dcterms:W3CDTF">2021-10-27T18:06:42Z</dcterms:created>
  <dcterms:modified xsi:type="dcterms:W3CDTF">2022-11-12T20:58:15Z</dcterms:modified>
</cp:coreProperties>
</file>