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353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0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5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3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6" y="489508"/>
            <a:ext cx="5915025" cy="8370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6" y="1484238"/>
            <a:ext cx="5915025" cy="2719385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129481" indent="-129481">
              <a:buFont typeface="Wingdings" panose="05000000000000000000" pitchFamily="2" charset="2"/>
              <a:buChar char="§"/>
              <a:defRPr/>
            </a:lvl2pPr>
            <a:lvl3pPr marL="258961" indent="-129481">
              <a:buFont typeface="Wingdings" panose="05000000000000000000" pitchFamily="2" charset="2"/>
              <a:buChar char="§"/>
              <a:defRPr/>
            </a:lvl3pPr>
            <a:lvl4pPr marL="384870" indent="-125909">
              <a:buFont typeface="Wingdings" panose="05000000000000000000" pitchFamily="2" charset="2"/>
              <a:buChar char="§"/>
              <a:defRPr/>
            </a:lvl4pPr>
            <a:lvl5pPr marL="514350" indent="-128588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16971" y="8483185"/>
            <a:ext cx="1543050" cy="48683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5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9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4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9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0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47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B18C-CFF4-484D-B835-39C31831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6" y="237259"/>
            <a:ext cx="6241319" cy="837083"/>
          </a:xfrm>
        </p:spPr>
        <p:txBody>
          <a:bodyPr/>
          <a:lstStyle/>
          <a:p>
            <a:r>
              <a:rPr lang="en-US" sz="1800" dirty="0"/>
              <a:t>Exercise: Counting operations</a:t>
            </a:r>
            <a:br>
              <a:rPr lang="en-US" sz="1800" dirty="0"/>
            </a:b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0576C9-C88C-45E4-AE89-377264CB95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6125" y="655801"/>
                <a:ext cx="6178162" cy="1014142"/>
              </a:xfrm>
            </p:spPr>
            <p:txBody>
              <a:bodyPr/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Given lists of length N,</a:t>
                </a:r>
              </a:p>
              <a:p>
                <a:r>
                  <a:rPr lang="en-US" sz="1200" dirty="0">
                    <a:solidFill>
                      <a:schemeClr val="tx1"/>
                    </a:solidFill>
                  </a:rPr>
                  <a:t>Calculate how many multiplications and additions/subtractions are in the following functions. Write your answers in terms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1200" i="1" dirty="0">
                    <a:solidFill>
                      <a:schemeClr val="tx1"/>
                    </a:solidFill>
                  </a:rPr>
                  <a:t>Note</a:t>
                </a:r>
                <a:r>
                  <a:rPr lang="en-US" sz="1200" dirty="0">
                    <a:solidFill>
                      <a:schemeClr val="tx1"/>
                    </a:solidFill>
                  </a:rPr>
                  <a:t>: Don’t worry about square-root operations.</a:t>
                </a: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0576C9-C88C-45E4-AE89-377264CB95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6125" y="655801"/>
                <a:ext cx="6178162" cy="1014142"/>
              </a:xfrm>
              <a:blipFill>
                <a:blip r:embed="rId2"/>
                <a:stretch>
                  <a:fillRect t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571FC46-D31B-473B-AA8E-6478FCF96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711021"/>
              </p:ext>
            </p:extLst>
          </p:nvPr>
        </p:nvGraphicFramePr>
        <p:xfrm>
          <a:off x="306125" y="1472998"/>
          <a:ext cx="59784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092">
                  <a:extLst>
                    <a:ext uri="{9D8B030D-6E8A-4147-A177-3AD203B41FA5}">
                      <a16:colId xmlns:a16="http://schemas.microsoft.com/office/drawing/2014/main" val="3306821331"/>
                    </a:ext>
                  </a:extLst>
                </a:gridCol>
                <a:gridCol w="1883044">
                  <a:extLst>
                    <a:ext uri="{9D8B030D-6E8A-4147-A177-3AD203B41FA5}">
                      <a16:colId xmlns:a16="http://schemas.microsoft.com/office/drawing/2014/main" val="836654208"/>
                    </a:ext>
                  </a:extLst>
                </a:gridCol>
                <a:gridCol w="1813302">
                  <a:extLst>
                    <a:ext uri="{9D8B030D-6E8A-4147-A177-3AD203B41FA5}">
                      <a16:colId xmlns:a16="http://schemas.microsoft.com/office/drawing/2014/main" val="2384089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Additions+Subtractions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Multiplications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3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dot(vec1, vec2)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0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distance(x1, y1, x2, y2)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29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distanceTable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155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distanceTableEfficient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5323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D36DF8-9C4C-E48F-2410-A3C630A48171}"/>
              </a:ext>
            </a:extLst>
          </p:cNvPr>
          <p:cNvSpPr txBox="1"/>
          <p:nvPr/>
        </p:nvSpPr>
        <p:spPr>
          <a:xfrm>
            <a:off x="321622" y="3725854"/>
            <a:ext cx="291752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dot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vec1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vec2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vec1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result = </a:t>
            </a:r>
            <a:r>
              <a:rPr lang="en-US" sz="1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val1 = vec1[i]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val2 = vec2[i]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result = result + val1*val2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37F92-BD9B-FFE2-E8E7-5AF26BBA3D09}"/>
              </a:ext>
            </a:extLst>
          </p:cNvPr>
          <p:cNvSpPr txBox="1"/>
          <p:nvPr/>
        </p:nvSpPr>
        <p:spPr>
          <a:xfrm>
            <a:off x="321622" y="5504079"/>
            <a:ext cx="291752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s-E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x1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y1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x2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y2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dx = x1-x2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dy = y1-y2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s-E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math.sqrt(dx*dx + dy*dy)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ADB9A-B9F5-96AF-98D7-1E14AB61B4EA}"/>
              </a:ext>
            </a:extLst>
          </p:cNvPr>
          <p:cNvSpPr txBox="1"/>
          <p:nvPr/>
        </p:nvSpPr>
        <p:spPr>
          <a:xfrm>
            <a:off x="321622" y="6512862"/>
            <a:ext cx="2917522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distanceTable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Distance between all pairs of</a:t>
            </a:r>
          </a:p>
          <a:p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    #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points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p1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p2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[j]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d = distance(p1[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r>
              <a:rPr lang="da-DK" sz="1000" dirty="0">
                <a:solidFill>
                  <a:srgbClr val="795E26"/>
                </a:solidFill>
                <a:latin typeface="Consolas" panose="020B0609020204030204" pitchFamily="49" charset="0"/>
              </a:rPr>
              <a:t>           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\t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57C504-9EF6-F5A2-B362-A2AB5DCA4927}"/>
              </a:ext>
            </a:extLst>
          </p:cNvPr>
          <p:cNvSpPr txBox="1"/>
          <p:nvPr/>
        </p:nvSpPr>
        <p:spPr>
          <a:xfrm>
            <a:off x="3595638" y="6512862"/>
            <a:ext cx="2917522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distanceTableEfficient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Distance between all pairs of</a:t>
            </a:r>
          </a:p>
          <a:p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    #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points (without repeats)</a:t>
            </a: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start = i+1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(start, 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p1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p2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[j]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d = distance(p1[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r>
              <a:rPr lang="da-DK" sz="1000" dirty="0">
                <a:solidFill>
                  <a:srgbClr val="795E26"/>
                </a:solidFill>
                <a:latin typeface="Consolas" panose="020B0609020204030204" pitchFamily="49" charset="0"/>
              </a:rPr>
              <a:t>           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\t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DAC3B1-DD13-57CC-2756-E93A41C6A69F}"/>
              </a:ext>
            </a:extLst>
          </p:cNvPr>
          <p:cNvCxnSpPr>
            <a:cxnSpLocks/>
          </p:cNvCxnSpPr>
          <p:nvPr/>
        </p:nvCxnSpPr>
        <p:spPr>
          <a:xfrm flipH="1">
            <a:off x="5542780" y="7454027"/>
            <a:ext cx="374204" cy="309966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946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320</Words>
  <Application>Microsoft Office PowerPoint</Application>
  <PresentationFormat>Letter Paper (8.5x11 in)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Consolas</vt:lpstr>
      <vt:lpstr>Wingdings</vt:lpstr>
      <vt:lpstr>1_Office Theme</vt:lpstr>
      <vt:lpstr>Exercise: Counting operations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Patrick Virtue</dc:creator>
  <cp:lastModifiedBy>Patrick Virtue</cp:lastModifiedBy>
  <cp:revision>26</cp:revision>
  <dcterms:created xsi:type="dcterms:W3CDTF">2021-10-27T18:06:42Z</dcterms:created>
  <dcterms:modified xsi:type="dcterms:W3CDTF">2022-11-12T20:58:15Z</dcterms:modified>
</cp:coreProperties>
</file>