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353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98E0"/>
    <a:srgbClr val="FF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11" autoAdjust="0"/>
    <p:restoredTop sz="94660"/>
  </p:normalViewPr>
  <p:slideViewPr>
    <p:cSldViewPr snapToGrid="0">
      <p:cViewPr varScale="1">
        <p:scale>
          <a:sx n="70" d="100"/>
          <a:sy n="70" d="100"/>
        </p:scale>
        <p:origin x="24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C037-32FA-4360-ABE3-07627B2BC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03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05A9D-A4AF-4C69-803F-B3FD8FE7A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5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AEEE-3587-4C7D-BAA3-0C3E401F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654F2-609F-41BE-BF94-9566C0BCC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EAD64-81FE-45C7-87BE-C99041D8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9082A-2241-44ED-B9AD-9750B21A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10290-45AC-4A7C-9A77-667E4B9C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33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DDBF4-DC75-4000-B4CD-4560FF8BC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8E350-8C93-428E-9B85-FE7F21988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166D-1728-4813-9139-87CA01351A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9C6B2-CD29-4F7A-8C8F-E7523A74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101A-1A5F-4B8A-B35C-38FD5CC0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5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5EC7-C509-45E9-A595-C7C08F504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556" y="489508"/>
            <a:ext cx="5915025" cy="8370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1D1F-B34A-4BF8-908F-7A236993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6" y="1484238"/>
            <a:ext cx="5915025" cy="2719385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129481" indent="-129481">
              <a:buFont typeface="Wingdings" panose="05000000000000000000" pitchFamily="2" charset="2"/>
              <a:buChar char="§"/>
              <a:defRPr/>
            </a:lvl2pPr>
            <a:lvl3pPr marL="258961" indent="-129481">
              <a:buFont typeface="Wingdings" panose="05000000000000000000" pitchFamily="2" charset="2"/>
              <a:buChar char="§"/>
              <a:defRPr/>
            </a:lvl3pPr>
            <a:lvl4pPr marL="384870" indent="-125909">
              <a:buFont typeface="Wingdings" panose="05000000000000000000" pitchFamily="2" charset="2"/>
              <a:buChar char="§"/>
              <a:defRPr/>
            </a:lvl4pPr>
            <a:lvl5pPr marL="514350" indent="-128588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F6A89D-691A-4F7C-98F1-F0C593DC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16971" y="8483185"/>
            <a:ext cx="1543050" cy="48683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E5DC575-B3DA-4894-AC1D-D96F1860F1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5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BDF3-C675-4FE4-A910-AC4D9638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E326A-32E2-4FAA-B286-2C7318FA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1D807-F2AA-4847-A712-DB46B508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B119-C720-495E-B60C-22CBB658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2A286-1540-4D00-A534-703021A3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39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E853-5CAF-42AD-AB47-7F5A49B7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8E34-F3E7-4F97-A3DF-30EEE989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AB9D5-42F1-4DA5-90B3-823D47216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76C05-7108-4656-9F43-674919BE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7A914-9DAA-4AE9-A76A-42447258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0452A-1F51-42B5-8497-BB68481E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54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A46B-388C-4D77-BE61-52E7B1C9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ECDA0-3BD6-450B-8B96-C3684DC8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6CCF2-765D-4D39-83E7-42743CE9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CD599-93B8-46A3-9EF0-230980A8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0E1B5-5F66-4EE8-9EE1-86A03BA8A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4E6235-3EAC-4DFF-9A14-1ADA715C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2BF57-DA9A-4492-A076-AB71F5BE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5FCD9-5D4E-4E57-9402-7599F98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9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0DDE-4BCF-4525-91BE-72A54FC8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6FE61-20C8-49B5-BF10-C0DCB24C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4D872-320C-4D19-B900-0E59609A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B071D-2650-40F5-8B1E-46DF9DB8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5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47EB5-7CA0-4A83-9D1B-19C14360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3624-E3A1-4C8A-95B8-43FE56CE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5764B-81AF-4873-8E85-B90AF320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69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3DD2-9E90-4EBF-9B07-2194BDC3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BFE9-2F23-4BCD-B60A-0983EBB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5FE31-2336-4B0E-BC8F-3572FA6EC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FD6EC-511A-455D-8BD9-982DE439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7B1AA-215E-4D2A-873E-12B2C910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E25FC-1B80-4F9E-AB2D-C76EBB6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F35-1611-42F7-A008-1247A6AC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68273-8ED8-4A31-9442-466BDD24B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F42B4-A61A-4FDA-B0DC-F40834BD8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FEBD-503F-464B-B22C-555050B3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C58AB-1586-418B-A030-C9B1CABE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F43F4-342D-4F33-99B8-27ACFF6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0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47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CB18C-CFF4-484D-B835-39C318316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556" y="237259"/>
            <a:ext cx="6241319" cy="837083"/>
          </a:xfrm>
        </p:spPr>
        <p:txBody>
          <a:bodyPr/>
          <a:lstStyle/>
          <a:p>
            <a:r>
              <a:rPr lang="en-US" sz="1800" dirty="0"/>
              <a:t>Exercise: Counting operations</a:t>
            </a:r>
            <a:br>
              <a:rPr lang="en-US" sz="1800" dirty="0"/>
            </a:b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0576C9-C88C-45E4-AE89-377264CB95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6125" y="655801"/>
                <a:ext cx="6178162" cy="1014142"/>
              </a:xfrm>
            </p:spPr>
            <p:txBody>
              <a:bodyPr/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Given lists of length N,</a:t>
                </a:r>
              </a:p>
              <a:p>
                <a:r>
                  <a:rPr lang="en-US" sz="1200" dirty="0">
                    <a:solidFill>
                      <a:schemeClr val="tx1"/>
                    </a:solidFill>
                  </a:rPr>
                  <a:t>Calculate how many multiplications and additions/subtractions are in the following functions. Write your answers in terms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1200" i="1" dirty="0">
                    <a:solidFill>
                      <a:schemeClr val="tx1"/>
                    </a:solidFill>
                  </a:rPr>
                  <a:t>Note</a:t>
                </a:r>
                <a:r>
                  <a:rPr lang="en-US" sz="1200" dirty="0">
                    <a:solidFill>
                      <a:schemeClr val="tx1"/>
                    </a:solidFill>
                  </a:rPr>
                  <a:t>: Don’t worry about square-root operations.</a:t>
                </a: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0576C9-C88C-45E4-AE89-377264CB95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6125" y="655801"/>
                <a:ext cx="6178162" cy="1014142"/>
              </a:xfrm>
              <a:blipFill>
                <a:blip r:embed="rId2"/>
                <a:stretch>
                  <a:fillRect t="-2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10">
                <a:extLst>
                  <a:ext uri="{FF2B5EF4-FFF2-40B4-BE49-F238E27FC236}">
                    <a16:creationId xmlns:a16="http://schemas.microsoft.com/office/drawing/2014/main" id="{4571FC46-D31B-473B-AA8E-6478FCF96B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8790824"/>
                  </p:ext>
                </p:extLst>
              </p:nvPr>
            </p:nvGraphicFramePr>
            <p:xfrm>
              <a:off x="306125" y="1472998"/>
              <a:ext cx="5978438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82092">
                      <a:extLst>
                        <a:ext uri="{9D8B030D-6E8A-4147-A177-3AD203B41FA5}">
                          <a16:colId xmlns:a16="http://schemas.microsoft.com/office/drawing/2014/main" val="3306821331"/>
                        </a:ext>
                      </a:extLst>
                    </a:gridCol>
                    <a:gridCol w="1883044">
                      <a:extLst>
                        <a:ext uri="{9D8B030D-6E8A-4147-A177-3AD203B41FA5}">
                          <a16:colId xmlns:a16="http://schemas.microsoft.com/office/drawing/2014/main" val="836654208"/>
                        </a:ext>
                      </a:extLst>
                    </a:gridCol>
                    <a:gridCol w="1813302">
                      <a:extLst>
                        <a:ext uri="{9D8B030D-6E8A-4147-A177-3AD203B41FA5}">
                          <a16:colId xmlns:a16="http://schemas.microsoft.com/office/drawing/2014/main" val="23840895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dirty="0" err="1">
                              <a:solidFill>
                                <a:schemeClr val="tx1"/>
                              </a:solidFill>
                            </a:rPr>
                            <a:t>Additions+Subtractions</a:t>
                          </a:r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</a:rPr>
                            <a:t>Multiplications</a:t>
                          </a: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202355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dot(vec1, vec2)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66072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distance(x1, y1, x2, y2)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732915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 err="1">
                              <a:solidFill>
                                <a:schemeClr val="tx1"/>
                              </a:solidFill>
                            </a:rPr>
                            <a:t>distanceTable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en-US" sz="1200" b="0" i="1" dirty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 dirty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p>
                                    <m:r>
                                      <a:rPr lang="en-US" sz="1200" b="0" i="1" dirty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143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sz="1200" b="0" i="1" dirty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 dirty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p>
                                    <m:r>
                                      <a:rPr lang="en-US" sz="1200" b="0" i="1" dirty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311556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 err="1">
                              <a:solidFill>
                                <a:schemeClr val="tx1"/>
                              </a:solidFill>
                            </a:rPr>
                            <a:t>distanceTableEfficient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+3(</m:t>
                                </m:r>
                                <m:sSup>
                                  <m:sSupPr>
                                    <m:ctrlPr>
                                      <a:rPr lang="en-US" sz="1200" b="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2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)/2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2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1200" b="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200" b="0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)/2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505323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10">
                <a:extLst>
                  <a:ext uri="{FF2B5EF4-FFF2-40B4-BE49-F238E27FC236}">
                    <a16:creationId xmlns:a16="http://schemas.microsoft.com/office/drawing/2014/main" id="{4571FC46-D31B-473B-AA8E-6478FCF96B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8790824"/>
                  </p:ext>
                </p:extLst>
              </p:nvPr>
            </p:nvGraphicFramePr>
            <p:xfrm>
              <a:off x="306125" y="1472998"/>
              <a:ext cx="5978438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82092">
                      <a:extLst>
                        <a:ext uri="{9D8B030D-6E8A-4147-A177-3AD203B41FA5}">
                          <a16:colId xmlns:a16="http://schemas.microsoft.com/office/drawing/2014/main" val="3306821331"/>
                        </a:ext>
                      </a:extLst>
                    </a:gridCol>
                    <a:gridCol w="1883044">
                      <a:extLst>
                        <a:ext uri="{9D8B030D-6E8A-4147-A177-3AD203B41FA5}">
                          <a16:colId xmlns:a16="http://schemas.microsoft.com/office/drawing/2014/main" val="836654208"/>
                        </a:ext>
                      </a:extLst>
                    </a:gridCol>
                    <a:gridCol w="1813302">
                      <a:extLst>
                        <a:ext uri="{9D8B030D-6E8A-4147-A177-3AD203B41FA5}">
                          <a16:colId xmlns:a16="http://schemas.microsoft.com/office/drawing/2014/main" val="23840895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dirty="0" err="1">
                              <a:solidFill>
                                <a:schemeClr val="tx1"/>
                              </a:solidFill>
                            </a:rPr>
                            <a:t>Additions+Subtractions</a:t>
                          </a:r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dirty="0">
                              <a:solidFill>
                                <a:schemeClr val="tx1"/>
                              </a:solidFill>
                            </a:rPr>
                            <a:t>Multiplications</a:t>
                          </a:r>
                        </a:p>
                      </a:txBody>
                      <a:tcPr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202355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dot(vec1, vec2)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21036" t="-100000" r="-9741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29195" t="-100000" r="-1007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6072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distance(x1, y1, x2, y2)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21036" t="-200000" r="-9741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29195" t="-200000" r="-1007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32915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 err="1">
                              <a:solidFill>
                                <a:schemeClr val="tx1"/>
                              </a:solidFill>
                            </a:rPr>
                            <a:t>distanceTable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21036" t="-300000" r="-9741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29195" t="-300000" r="-1007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11556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 err="1">
                              <a:solidFill>
                                <a:schemeClr val="tx1"/>
                              </a:solidFill>
                            </a:rPr>
                            <a:t>distanceTableEfficient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21036" t="-400000" r="-9741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29195" t="-400000" r="-1007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505323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F8D36DF8-9C4C-E48F-2410-A3C630A48171}"/>
              </a:ext>
            </a:extLst>
          </p:cNvPr>
          <p:cNvSpPr txBox="1"/>
          <p:nvPr/>
        </p:nvSpPr>
        <p:spPr>
          <a:xfrm>
            <a:off x="321622" y="3725854"/>
            <a:ext cx="2917522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dot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vec1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vec2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N = </a:t>
            </a:r>
            <a:r>
              <a:rPr lang="en-US" sz="1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vec1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result = </a:t>
            </a:r>
            <a:r>
              <a:rPr lang="en-US" sz="1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(N):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val1 = vec1[i]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val2 = vec2[i]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result = result + val1*val2</a:t>
            </a:r>
          </a:p>
          <a:p>
            <a:b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result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37F92-BD9B-FFE2-E8E7-5AF26BBA3D09}"/>
              </a:ext>
            </a:extLst>
          </p:cNvPr>
          <p:cNvSpPr txBox="1"/>
          <p:nvPr/>
        </p:nvSpPr>
        <p:spPr>
          <a:xfrm>
            <a:off x="321622" y="5504079"/>
            <a:ext cx="2917522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" sz="1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s-E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distance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x1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s-E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y1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s-E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x2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s-E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y2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dx = x1-x2</a:t>
            </a:r>
          </a:p>
          <a:p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dy = y1-y2</a:t>
            </a:r>
          </a:p>
          <a:p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s-E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math.sqrt(dx*dx + dy*dy)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3ADB9A-B9F5-96AF-98D7-1E14AB61B4EA}"/>
              </a:ext>
            </a:extLst>
          </p:cNvPr>
          <p:cNvSpPr txBox="1"/>
          <p:nvPr/>
        </p:nvSpPr>
        <p:spPr>
          <a:xfrm>
            <a:off x="321622" y="6512862"/>
            <a:ext cx="2917522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distanceTable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Distance between all pairs of</a:t>
            </a:r>
          </a:p>
          <a:p>
            <a:r>
              <a:rPr lang="en-US" sz="1000" dirty="0">
                <a:solidFill>
                  <a:srgbClr val="008000"/>
                </a:solidFill>
                <a:latin typeface="Consolas" panose="020B0609020204030204" pitchFamily="49" charset="0"/>
              </a:rPr>
              <a:t>    # </a:t>
            </a:r>
            <a:r>
              <a:rPr lang="en-US" sz="1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points</a:t>
            </a:r>
            <a:endParaRPr lang="en-US" sz="1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N = </a:t>
            </a:r>
            <a:r>
              <a:rPr lang="en-US" sz="1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(N):</a:t>
            </a:r>
          </a:p>
          <a:p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j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(N):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p1 = 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[i]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p2 = 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[j]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d = distance(p1[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p1[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p2[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p2[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</a:p>
          <a:p>
            <a:r>
              <a:rPr lang="da-DK" sz="1000" dirty="0">
                <a:solidFill>
                  <a:srgbClr val="795E26"/>
                </a:solidFill>
                <a:latin typeface="Consolas" panose="020B0609020204030204" pitchFamily="49" charset="0"/>
              </a:rPr>
              <a:t>            </a:t>
            </a:r>
            <a:r>
              <a:rPr lang="da-DK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a-DK" sz="1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da-DK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da-DK" sz="1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da-DK" sz="1000" b="0" dirty="0">
                <a:solidFill>
                  <a:srgbClr val="EE0000"/>
                </a:solidFill>
                <a:effectLst/>
                <a:latin typeface="Consolas" panose="020B0609020204030204" pitchFamily="49" charset="0"/>
              </a:rPr>
              <a:t>\t</a:t>
            </a:r>
            <a:r>
              <a:rPr lang="da-DK" sz="1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da-DK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57C504-9EF6-F5A2-B362-A2AB5DCA4927}"/>
              </a:ext>
            </a:extLst>
          </p:cNvPr>
          <p:cNvSpPr txBox="1"/>
          <p:nvPr/>
        </p:nvSpPr>
        <p:spPr>
          <a:xfrm>
            <a:off x="3595638" y="6512862"/>
            <a:ext cx="2917522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distanceTableEfficient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Distance between all pairs of</a:t>
            </a:r>
          </a:p>
          <a:p>
            <a:r>
              <a:rPr lang="en-US" sz="1000" dirty="0">
                <a:solidFill>
                  <a:srgbClr val="008000"/>
                </a:solidFill>
                <a:latin typeface="Consolas" panose="020B0609020204030204" pitchFamily="49" charset="0"/>
              </a:rPr>
              <a:t>    # </a:t>
            </a:r>
            <a:r>
              <a:rPr lang="en-US" sz="1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points (without repeats)</a:t>
            </a:r>
          </a:p>
          <a:p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N = </a:t>
            </a:r>
            <a:r>
              <a:rPr lang="en-US" sz="1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(N):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start = i+1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j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(start, N):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p1 = 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[i]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p2 = 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[j]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d = distance(p1[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p1[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p2[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p2[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</a:p>
          <a:p>
            <a:r>
              <a:rPr lang="da-DK" sz="1000" dirty="0">
                <a:solidFill>
                  <a:srgbClr val="795E26"/>
                </a:solidFill>
                <a:latin typeface="Consolas" panose="020B0609020204030204" pitchFamily="49" charset="0"/>
              </a:rPr>
              <a:t>            </a:t>
            </a:r>
            <a:r>
              <a:rPr lang="da-DK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a-DK" sz="1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da-DK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da-DK" sz="1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da-DK" sz="1000" b="0" dirty="0">
                <a:solidFill>
                  <a:srgbClr val="EE0000"/>
                </a:solidFill>
                <a:effectLst/>
                <a:latin typeface="Consolas" panose="020B0609020204030204" pitchFamily="49" charset="0"/>
              </a:rPr>
              <a:t>\t</a:t>
            </a:r>
            <a:r>
              <a:rPr lang="da-DK" sz="1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da-DK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D91FE86-90FD-6D38-B9A4-8528A4152F7B}"/>
                  </a:ext>
                </a:extLst>
              </p:cNvPr>
              <p:cNvSpPr txBox="1"/>
              <p:nvPr/>
            </p:nvSpPr>
            <p:spPr>
              <a:xfrm>
                <a:off x="2333767" y="3327198"/>
                <a:ext cx="239347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+3(1+2+…+</m:t>
                      </m:r>
                      <m:r>
                        <a:rPr lang="en-US" sz="1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D91FE86-90FD-6D38-B9A4-8528A4152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767" y="3327198"/>
                <a:ext cx="2393476" cy="276999"/>
              </a:xfrm>
              <a:prstGeom prst="rect">
                <a:avLst/>
              </a:prstGeom>
              <a:blipFill>
                <a:blip r:embed="rId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2D0F083-A8D8-5FA6-5607-F48639716352}"/>
                  </a:ext>
                </a:extLst>
              </p:cNvPr>
              <p:cNvSpPr txBox="1"/>
              <p:nvPr/>
            </p:nvSpPr>
            <p:spPr>
              <a:xfrm>
                <a:off x="3553725" y="3754579"/>
                <a:ext cx="2606723" cy="5749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1400" b="0" dirty="0">
                    <a:solidFill>
                      <a:srgbClr val="7030A0"/>
                    </a:solidFill>
                  </a:rPr>
                  <a:t>Arithmetic sequence:</a:t>
                </a:r>
              </a:p>
              <a:p>
                <a:pPr>
                  <a:lnSpc>
                    <a:spcPct val="125000"/>
                  </a:lnSpc>
                </a:pP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1+2+3+…+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2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sz="12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2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sz="1200" dirty="0">
                    <a:solidFill>
                      <a:srgbClr val="7030A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2D0F083-A8D8-5FA6-5607-F4863971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725" y="3754579"/>
                <a:ext cx="2606723" cy="574901"/>
              </a:xfrm>
              <a:prstGeom prst="rect">
                <a:avLst/>
              </a:prstGeom>
              <a:blipFill>
                <a:blip r:embed="rId5"/>
                <a:stretch>
                  <a:fillRect l="-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B46E0A9-9B19-72C9-0469-A0CEA53346DB}"/>
                  </a:ext>
                </a:extLst>
              </p:cNvPr>
              <p:cNvSpPr txBox="1"/>
              <p:nvPr/>
            </p:nvSpPr>
            <p:spPr>
              <a:xfrm>
                <a:off x="3530505" y="4283240"/>
                <a:ext cx="1685500" cy="611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sz="1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nary>
                      <m:r>
                        <a:rPr lang="en-US" sz="1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en-US" sz="1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US" sz="1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)/2</m:t>
                      </m:r>
                    </m:oMath>
                  </m:oMathPara>
                </a14:m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B46E0A9-9B19-72C9-0469-A0CEA5334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505" y="4283240"/>
                <a:ext cx="1685500" cy="6116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534BD3A7-7B11-3E0C-365C-A2350FDDE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657386"/>
              </p:ext>
            </p:extLst>
          </p:nvPr>
        </p:nvGraphicFramePr>
        <p:xfrm>
          <a:off x="5281138" y="5027425"/>
          <a:ext cx="1361255" cy="12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51">
                  <a:extLst>
                    <a:ext uri="{9D8B030D-6E8A-4147-A177-3AD203B41FA5}">
                      <a16:colId xmlns:a16="http://schemas.microsoft.com/office/drawing/2014/main" val="2513177645"/>
                    </a:ext>
                  </a:extLst>
                </a:gridCol>
                <a:gridCol w="272251">
                  <a:extLst>
                    <a:ext uri="{9D8B030D-6E8A-4147-A177-3AD203B41FA5}">
                      <a16:colId xmlns:a16="http://schemas.microsoft.com/office/drawing/2014/main" val="832163830"/>
                    </a:ext>
                  </a:extLst>
                </a:gridCol>
                <a:gridCol w="272251">
                  <a:extLst>
                    <a:ext uri="{9D8B030D-6E8A-4147-A177-3AD203B41FA5}">
                      <a16:colId xmlns:a16="http://schemas.microsoft.com/office/drawing/2014/main" val="3017063086"/>
                    </a:ext>
                  </a:extLst>
                </a:gridCol>
                <a:gridCol w="272251">
                  <a:extLst>
                    <a:ext uri="{9D8B030D-6E8A-4147-A177-3AD203B41FA5}">
                      <a16:colId xmlns:a16="http://schemas.microsoft.com/office/drawing/2014/main" val="2758926825"/>
                    </a:ext>
                  </a:extLst>
                </a:gridCol>
                <a:gridCol w="272251">
                  <a:extLst>
                    <a:ext uri="{9D8B030D-6E8A-4147-A177-3AD203B41FA5}">
                      <a16:colId xmlns:a16="http://schemas.microsoft.com/office/drawing/2014/main" val="3337132045"/>
                    </a:ext>
                  </a:extLst>
                </a:gridCol>
              </a:tblGrid>
              <a:tr h="246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9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9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9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98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445648"/>
                  </a:ext>
                </a:extLst>
              </a:tr>
              <a:tr h="246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9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9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98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705588"/>
                  </a:ext>
                </a:extLst>
              </a:tr>
              <a:tr h="246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98E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98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22761"/>
                  </a:ext>
                </a:extLst>
              </a:tr>
              <a:tr h="246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98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550812"/>
                  </a:ext>
                </a:extLst>
              </a:tr>
              <a:tr h="246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36886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CA5D1AA-DF04-C99C-5A89-D04FA8E63E25}"/>
                  </a:ext>
                </a:extLst>
              </p:cNvPr>
              <p:cNvSpPr txBox="1"/>
              <p:nvPr/>
            </p:nvSpPr>
            <p:spPr>
              <a:xfrm>
                <a:off x="3516737" y="5025650"/>
                <a:ext cx="1843301" cy="10370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sz="1400" b="0" dirty="0">
                    <a:solidFill>
                      <a:srgbClr val="7030A0"/>
                    </a:solidFill>
                  </a:rPr>
                  <a:t>Geometry version:</a:t>
                </a:r>
              </a:p>
              <a:p>
                <a:pPr>
                  <a:lnSpc>
                    <a:spcPct val="125000"/>
                  </a:lnSpc>
                </a:pPr>
                <a:r>
                  <a:rPr lang="en-US" sz="1200" dirty="0">
                    <a:solidFill>
                      <a:srgbClr val="7030A0"/>
                    </a:solidFill>
                  </a:rPr>
                  <a:t>(Square area – diagonal) divided by two</a:t>
                </a:r>
              </a:p>
              <a:p>
                <a:pPr>
                  <a:lnSpc>
                    <a:spcPct val="125000"/>
                  </a:lnSpc>
                </a:pP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2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2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)/2</m:t>
                    </m:r>
                  </m:oMath>
                </a14:m>
                <a:r>
                  <a:rPr lang="en-US" sz="1200" dirty="0">
                    <a:solidFill>
                      <a:srgbClr val="7030A0"/>
                    </a:solidFill>
                  </a:rPr>
                  <a:t> </a:t>
                </a:r>
                <a:endParaRPr lang="en-US" sz="1200" b="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CA5D1AA-DF04-C99C-5A89-D04FA8E63E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737" y="5025650"/>
                <a:ext cx="1843301" cy="1037079"/>
              </a:xfrm>
              <a:prstGeom prst="rect">
                <a:avLst/>
              </a:prstGeom>
              <a:blipFill>
                <a:blip r:embed="rId7"/>
                <a:stretch>
                  <a:fillRect l="-993" b="-1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74946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DA11FA2B-8FCA-4322-93DA-6C8F53468DA7}" vid="{856CF231-596A-4CB8-93D6-B29F8EE2888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9175</TotalTime>
  <Words>386</Words>
  <Application>Microsoft Office PowerPoint</Application>
  <PresentationFormat>Letter Paper (8.5x11 in)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Consolas</vt:lpstr>
      <vt:lpstr>Wingdings</vt:lpstr>
      <vt:lpstr>1_Office Theme</vt:lpstr>
      <vt:lpstr>Exercise: Counting operations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</dc:title>
  <dc:creator>Patrick Virtue</dc:creator>
  <cp:lastModifiedBy>Pat Virtue</cp:lastModifiedBy>
  <cp:revision>30</cp:revision>
  <cp:lastPrinted>2022-10-27T16:50:36Z</cp:lastPrinted>
  <dcterms:created xsi:type="dcterms:W3CDTF">2021-10-27T18:06:42Z</dcterms:created>
  <dcterms:modified xsi:type="dcterms:W3CDTF">2023-10-31T13:54:09Z</dcterms:modified>
</cp:coreProperties>
</file>