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1923" r:id="rId2"/>
    <p:sldId id="1226" r:id="rId3"/>
    <p:sldId id="663" r:id="rId4"/>
    <p:sldId id="1772" r:id="rId5"/>
    <p:sldId id="1773" r:id="rId6"/>
    <p:sldId id="1899" r:id="rId7"/>
    <p:sldId id="1774" r:id="rId8"/>
    <p:sldId id="1917" r:id="rId9"/>
    <p:sldId id="1798" r:id="rId10"/>
    <p:sldId id="1777" r:id="rId11"/>
    <p:sldId id="1779" r:id="rId12"/>
    <p:sldId id="1775" r:id="rId13"/>
    <p:sldId id="1776" r:id="rId14"/>
    <p:sldId id="1781" r:id="rId15"/>
    <p:sldId id="1780" r:id="rId16"/>
    <p:sldId id="1803" r:id="rId17"/>
    <p:sldId id="1821" r:id="rId18"/>
    <p:sldId id="1920" r:id="rId19"/>
    <p:sldId id="1833" r:id="rId20"/>
    <p:sldId id="1901" r:id="rId21"/>
    <p:sldId id="1835" r:id="rId22"/>
    <p:sldId id="1837" r:id="rId23"/>
    <p:sldId id="1838" r:id="rId24"/>
    <p:sldId id="1839" r:id="rId25"/>
    <p:sldId id="1840" r:id="rId26"/>
    <p:sldId id="1841" r:id="rId27"/>
    <p:sldId id="1826" r:id="rId28"/>
    <p:sldId id="1827" r:id="rId29"/>
    <p:sldId id="1829" r:id="rId30"/>
    <p:sldId id="1843" r:id="rId31"/>
    <p:sldId id="1788" r:id="rId32"/>
    <p:sldId id="1905" r:id="rId33"/>
    <p:sldId id="1813" r:id="rId34"/>
    <p:sldId id="1791" r:id="rId35"/>
    <p:sldId id="1850" r:id="rId36"/>
    <p:sldId id="1851" r:id="rId37"/>
    <p:sldId id="1867" r:id="rId38"/>
    <p:sldId id="1866" r:id="rId39"/>
    <p:sldId id="1879" r:id="rId40"/>
    <p:sldId id="1921" r:id="rId41"/>
    <p:sldId id="1911" r:id="rId42"/>
    <p:sldId id="2012" r:id="rId43"/>
    <p:sldId id="2013" r:id="rId44"/>
    <p:sldId id="1886" r:id="rId45"/>
    <p:sldId id="1845" r:id="rId46"/>
    <p:sldId id="1794" r:id="rId47"/>
    <p:sldId id="1822" r:id="rId48"/>
    <p:sldId id="1823" r:id="rId49"/>
    <p:sldId id="1924" r:id="rId50"/>
  </p:sldIdLst>
  <p:sldSz cx="12192000" cy="6858000"/>
  <p:notesSz cx="9388475" cy="7102475"/>
  <p:embeddedFontLs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Cambria Math" panose="02040503050406030204" pitchFamily="18"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00"/>
    <a:srgbClr val="900000"/>
    <a:srgbClr val="0000FF"/>
    <a:srgbClr val="D1FFE6"/>
    <a:srgbClr val="E88510"/>
    <a:srgbClr val="FFCCCC"/>
    <a:srgbClr val="FF9999"/>
    <a:srgbClr val="D60093"/>
    <a:srgbClr val="104F9C"/>
    <a:srgbClr val="AE7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77204" autoAdjust="0"/>
  </p:normalViewPr>
  <p:slideViewPr>
    <p:cSldViewPr snapToGrid="0">
      <p:cViewPr varScale="1">
        <p:scale>
          <a:sx n="70" d="100"/>
          <a:sy n="70" d="100"/>
        </p:scale>
        <p:origin x="1176"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357"/>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1" tIns="47111" rIns="94221" bIns="47111" rtlCol="0"/>
          <a:lstStyle>
            <a:lvl1pPr algn="r">
              <a:defRPr sz="1200"/>
            </a:lvl1pPr>
          </a:lstStyle>
          <a:p>
            <a:fld id="{9BBF5E2F-2EA4-4BED-BDB7-3263066D10D9}" type="datetimeFigureOut">
              <a:rPr lang="en-US" smtClean="0"/>
              <a:t>11/29/2023</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1" tIns="47111" rIns="94221" bIns="47111"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39</a:t>
            </a:fld>
            <a:endParaRPr lang="en-US" dirty="0"/>
          </a:p>
        </p:txBody>
      </p:sp>
    </p:spTree>
    <p:extLst>
      <p:ext uri="{BB962C8B-B14F-4D97-AF65-F5344CB8AC3E}">
        <p14:creationId xmlns:p14="http://schemas.microsoft.com/office/powerpoint/2010/main" val="5563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40</a:t>
            </a:fld>
            <a:endParaRPr lang="en-US" dirty="0"/>
          </a:p>
        </p:txBody>
      </p:sp>
    </p:spTree>
    <p:extLst>
      <p:ext uri="{BB962C8B-B14F-4D97-AF65-F5344CB8AC3E}">
        <p14:creationId xmlns:p14="http://schemas.microsoft.com/office/powerpoint/2010/main" val="74266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41</a:t>
            </a:fld>
            <a:endParaRPr lang="en-US" dirty="0"/>
          </a:p>
        </p:txBody>
      </p:sp>
    </p:spTree>
    <p:extLst>
      <p:ext uri="{BB962C8B-B14F-4D97-AF65-F5344CB8AC3E}">
        <p14:creationId xmlns:p14="http://schemas.microsoft.com/office/powerpoint/2010/main" val="176825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42</a:t>
            </a:fld>
            <a:endParaRPr lang="en-US" dirty="0"/>
          </a:p>
        </p:txBody>
      </p:sp>
    </p:spTree>
    <p:extLst>
      <p:ext uri="{BB962C8B-B14F-4D97-AF65-F5344CB8AC3E}">
        <p14:creationId xmlns:p14="http://schemas.microsoft.com/office/powerpoint/2010/main" val="256542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43</a:t>
            </a:fld>
            <a:endParaRPr lang="en-US" dirty="0"/>
          </a:p>
        </p:txBody>
      </p:sp>
    </p:spTree>
    <p:extLst>
      <p:ext uri="{BB962C8B-B14F-4D97-AF65-F5344CB8AC3E}">
        <p14:creationId xmlns:p14="http://schemas.microsoft.com/office/powerpoint/2010/main" val="296173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a:t>
            </a:r>
          </a:p>
        </p:txBody>
      </p:sp>
      <p:sp>
        <p:nvSpPr>
          <p:cNvPr id="4" name="Slide Number Placeholder 3"/>
          <p:cNvSpPr>
            <a:spLocks noGrp="1"/>
          </p:cNvSpPr>
          <p:nvPr>
            <p:ph type="sldNum" sz="quarter" idx="10"/>
          </p:nvPr>
        </p:nvSpPr>
        <p:spPr/>
        <p:txBody>
          <a:bodyPr/>
          <a:lstStyle/>
          <a:p>
            <a:fld id="{E6517F1F-6505-40F0-B92A-0D136955C762}" type="slidenum">
              <a:rPr lang="en-US" smtClean="0"/>
              <a:t>44</a:t>
            </a:fld>
            <a:endParaRPr lang="en-US" dirty="0"/>
          </a:p>
        </p:txBody>
      </p:sp>
    </p:spTree>
    <p:extLst>
      <p:ext uri="{BB962C8B-B14F-4D97-AF65-F5344CB8AC3E}">
        <p14:creationId xmlns:p14="http://schemas.microsoft.com/office/powerpoint/2010/main" val="402150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4q + 0(1-q) = 0q + 3(1-q)</a:t>
            </a:r>
          </a:p>
          <a:p>
            <a:r>
              <a:rPr lang="en-US" dirty="0"/>
              <a:t>Q = 3/7</a:t>
            </a:r>
          </a:p>
          <a:p>
            <a:endParaRPr lang="en-US" dirty="0"/>
          </a:p>
          <a:p>
            <a:r>
              <a:rPr lang="en-US" dirty="0"/>
              <a:t>1p + 0(1-p) = 0p + 3(1-p)</a:t>
            </a:r>
          </a:p>
          <a:p>
            <a:r>
              <a:rPr lang="en-US"/>
              <a:t>P = 3/4</a:t>
            </a:r>
          </a:p>
        </p:txBody>
      </p:sp>
      <p:sp>
        <p:nvSpPr>
          <p:cNvPr id="4" name="Slide Number Placeholder 3"/>
          <p:cNvSpPr>
            <a:spLocks noGrp="1"/>
          </p:cNvSpPr>
          <p:nvPr>
            <p:ph type="sldNum" sz="quarter" idx="5"/>
          </p:nvPr>
        </p:nvSpPr>
        <p:spPr/>
        <p:txBody>
          <a:bodyPr/>
          <a:lstStyle/>
          <a:p>
            <a:fld id="{061C2587-C0BF-41B9-B0FA-D76263C040D8}" type="slidenum">
              <a:rPr lang="en-US" smtClean="0"/>
              <a:t>49</a:t>
            </a:fld>
            <a:endParaRPr lang="en-US" dirty="0"/>
          </a:p>
        </p:txBody>
      </p:sp>
    </p:spTree>
    <p:extLst>
      <p:ext uri="{BB962C8B-B14F-4D97-AF65-F5344CB8AC3E}">
        <p14:creationId xmlns:p14="http://schemas.microsoft.com/office/powerpoint/2010/main" val="27336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play games, from</a:t>
            </a:r>
            <a:r>
              <a:rPr lang="en-US" baseline="0" dirty="0"/>
              <a:t> … to … to party </a:t>
            </a:r>
            <a:r>
              <a:rPr lang="en-US" baseline="0" dirty="0" err="1"/>
              <a:t>boardgames</a:t>
            </a:r>
            <a:r>
              <a:rPr lang="en-US" baseline="0" dirty="0"/>
              <a:t> such as werewolf.</a:t>
            </a:r>
            <a:endParaRPr lang="en-US" dirty="0"/>
          </a:p>
          <a:p>
            <a:r>
              <a:rPr lang="en-US" dirty="0"/>
              <a:t>In most of the games, we have to play in a very strategic way to win. </a:t>
            </a:r>
          </a:p>
          <a:p>
            <a:r>
              <a:rPr lang="en-US" dirty="0"/>
              <a:t>Game theory is the study of strategic decision making. </a:t>
            </a:r>
          </a:p>
          <a:p>
            <a:r>
              <a:rPr lang="en-US" dirty="0"/>
              <a:t>More specifically, game theory is the study of mathematical models of conflict and cooperation between intelligent decision-makers. The games studied in game theory</a:t>
            </a:r>
            <a:r>
              <a:rPr lang="en-US" baseline="0" dirty="0"/>
              <a:t> must have elements including the players, information, actions and payoffs.</a:t>
            </a:r>
          </a:p>
          <a:p>
            <a:endParaRPr lang="en-US" baseline="0" dirty="0"/>
          </a:p>
          <a:p>
            <a:r>
              <a:rPr lang="en-US" dirty="0"/>
              <a:t>Although</a:t>
            </a:r>
            <a:r>
              <a:rPr lang="en-US" baseline="0" dirty="0"/>
              <a:t> the first known discussion of </a:t>
            </a:r>
            <a:r>
              <a:rPr lang="en-US" dirty="0"/>
              <a:t>game theory is for</a:t>
            </a:r>
            <a:r>
              <a:rPr lang="en-US" baseline="0" dirty="0"/>
              <a:t> a two-player card game, game theory is </a:t>
            </a:r>
            <a:r>
              <a:rPr lang="en-US" dirty="0"/>
              <a:t>not only designed</a:t>
            </a:r>
            <a:r>
              <a:rPr lang="en-US" baseline="0" dirty="0"/>
              <a:t> for entertaining games. Modern game theory has been used in economics and political science. Nobel Prize winner </a:t>
            </a:r>
            <a:r>
              <a:rPr lang="de-DE" baseline="0" dirty="0"/>
              <a:t>John Nash</a:t>
            </a:r>
          </a:p>
        </p:txBody>
      </p:sp>
      <p:sp>
        <p:nvSpPr>
          <p:cNvPr id="4" name="Slide Number Placeholder 3"/>
          <p:cNvSpPr>
            <a:spLocks noGrp="1"/>
          </p:cNvSpPr>
          <p:nvPr>
            <p:ph type="sldNum" sz="quarter" idx="10"/>
          </p:nvPr>
        </p:nvSpPr>
        <p:spPr/>
        <p:txBody>
          <a:bodyPr/>
          <a:lstStyle/>
          <a:p>
            <a:fld id="{E6517F1F-6505-40F0-B92A-0D136955C762}" type="slidenum">
              <a:rPr lang="en-US" smtClean="0"/>
              <a:t>5</a:t>
            </a:fld>
            <a:endParaRPr lang="en-US"/>
          </a:p>
        </p:txBody>
      </p:sp>
    </p:spTree>
    <p:extLst>
      <p:ext uri="{BB962C8B-B14F-4D97-AF65-F5344CB8AC3E}">
        <p14:creationId xmlns:p14="http://schemas.microsoft.com/office/powerpoint/2010/main" val="129338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two-player normal-form game with finite actions can be represented by a (bi)matrix</a:t>
            </a:r>
          </a:p>
          <a:p>
            <a:pPr lvl="1"/>
            <a:r>
              <a:rPr lang="en-US" dirty="0"/>
              <a:t>Player 1: Row player, Player 2: Column player</a:t>
            </a:r>
          </a:p>
          <a:p>
            <a:pPr lvl="1"/>
            <a:r>
              <a:rPr lang="en-US" dirty="0"/>
              <a:t>Often first number is for row player, second for column player</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7</a:t>
            </a:fld>
            <a:endParaRPr lang="en-US"/>
          </a:p>
        </p:txBody>
      </p:sp>
    </p:spTree>
    <p:extLst>
      <p:ext uri="{BB962C8B-B14F-4D97-AF65-F5344CB8AC3E}">
        <p14:creationId xmlns:p14="http://schemas.microsoft.com/office/powerpoint/2010/main" val="212582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normal-form game is a </a:t>
            </a:r>
            <a:r>
              <a:rPr lang="en-US" dirty="0">
                <a:solidFill>
                  <a:srgbClr val="0070C0"/>
                </a:solidFill>
              </a:rPr>
              <a:t>representation</a:t>
            </a:r>
            <a:r>
              <a:rPr lang="en-US" dirty="0"/>
              <a:t> of a game in game theory. It directly specifies the set of players' strategies where a strategy is a complete plan of action for every stage of the game, regardless of whether that stage actually arises in play.</a:t>
            </a:r>
          </a:p>
          <a:p>
            <a:endParaRPr lang="en-US" dirty="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11</a:t>
            </a:fld>
            <a:endParaRPr lang="en-US" dirty="0"/>
          </a:p>
        </p:txBody>
      </p:sp>
    </p:spTree>
    <p:extLst>
      <p:ext uri="{BB962C8B-B14F-4D97-AF65-F5344CB8AC3E}">
        <p14:creationId xmlns:p14="http://schemas.microsoft.com/office/powerpoint/2010/main" val="216820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members of a criminal gang are arrested and imprisoned. Each prisoner is in solitary confinement with no means of communicating with the other. The prosecutors lack sufficient evidence to convict the pair on the principal charge, but they have enough to convict both on a lesser charge. Simultaneously, the prosecutors offer each prisoner a bargain. Each prisoner is given the opportunity either to betray the other by testifying that the other committed the crime, or to cooperate with the other by remaining silent. The possible outcomes are:</a:t>
            </a:r>
          </a:p>
          <a:p>
            <a:r>
              <a:rPr lang="en-US" dirty="0"/>
              <a:t>If A and B each betray the other, each of them serves two years in prison</a:t>
            </a:r>
          </a:p>
          <a:p>
            <a:r>
              <a:rPr lang="en-US" dirty="0"/>
              <a:t>If A and B each cooperate with each other (not with police), each serves on the lesser crime</a:t>
            </a:r>
          </a:p>
          <a:p>
            <a:r>
              <a:rPr lang="en-US" dirty="0"/>
              <a:t>If A betrays B but B remains silent, A will be set free and B will serve three years in prison (and vice versa)</a:t>
            </a:r>
          </a:p>
          <a:p>
            <a:r>
              <a:rPr lang="en-US" dirty="0"/>
              <a:t>If A and B both remain silent, both of them will serve only one year in prison (on the lesser charge).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12</a:t>
            </a:fld>
            <a:endParaRPr lang="en-US"/>
          </a:p>
        </p:txBody>
      </p:sp>
    </p:spTree>
    <p:extLst>
      <p:ext uri="{BB962C8B-B14F-4D97-AF65-F5344CB8AC3E}">
        <p14:creationId xmlns:p14="http://schemas.microsoft.com/office/powerpoint/2010/main" val="30706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U_A (</a:t>
            </a:r>
            <a:r>
              <a:rPr lang="en-US" dirty="0" err="1"/>
              <a:t>Football,S_B</a:t>
            </a:r>
            <a:r>
              <a:rPr lang="en-US" dirty="0"/>
              <a:t>) = ½*2 + ½*0 = 1</a:t>
            </a:r>
          </a:p>
          <a:p>
            <a:r>
              <a:rPr lang="en-US" dirty="0"/>
              <a:t>U_A(</a:t>
            </a:r>
            <a:r>
              <a:rPr lang="en-US" dirty="0" err="1"/>
              <a:t>Concert,S_B</a:t>
            </a:r>
            <a:r>
              <a:rPr lang="en-US" dirty="0"/>
              <a:t>) = ½*0+ ½ *1 = ½</a:t>
            </a:r>
          </a:p>
          <a:p>
            <a:endParaRPr lang="en-US" dirty="0"/>
          </a:p>
          <a:p>
            <a:r>
              <a:rPr lang="en-US" dirty="0"/>
              <a:t>Is it ever better to choose Concert? </a:t>
            </a:r>
          </a:p>
        </p:txBody>
      </p:sp>
      <p:sp>
        <p:nvSpPr>
          <p:cNvPr id="4" name="Slide Number Placeholder 3"/>
          <p:cNvSpPr>
            <a:spLocks noGrp="1"/>
          </p:cNvSpPr>
          <p:nvPr>
            <p:ph type="sldNum" sz="quarter" idx="5"/>
          </p:nvPr>
        </p:nvSpPr>
        <p:spPr/>
        <p:txBody>
          <a:bodyPr/>
          <a:lstStyle/>
          <a:p>
            <a:fld id="{061C2587-C0BF-41B9-B0FA-D76263C040D8}" type="slidenum">
              <a:rPr lang="en-US" smtClean="0"/>
              <a:t>21</a:t>
            </a:fld>
            <a:endParaRPr lang="en-US" dirty="0"/>
          </a:p>
        </p:txBody>
      </p:sp>
    </p:spTree>
    <p:extLst>
      <p:ext uri="{BB962C8B-B14F-4D97-AF65-F5344CB8AC3E}">
        <p14:creationId xmlns:p14="http://schemas.microsoft.com/office/powerpoint/2010/main" val="330442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25</a:t>
            </a:fld>
            <a:endParaRPr lang="en-US" dirty="0"/>
          </a:p>
        </p:txBody>
      </p:sp>
    </p:spTree>
    <p:extLst>
      <p:ext uri="{BB962C8B-B14F-4D97-AF65-F5344CB8AC3E}">
        <p14:creationId xmlns:p14="http://schemas.microsoft.com/office/powerpoint/2010/main" val="185346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for each player to see if there is no incentive for this player to deviate, i.e., there exists another action of this player that lead to higher payoff, given the actions of other players</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35</a:t>
            </a:fld>
            <a:endParaRPr lang="en-US" dirty="0"/>
          </a:p>
        </p:txBody>
      </p:sp>
    </p:spTree>
    <p:extLst>
      <p:ext uri="{BB962C8B-B14F-4D97-AF65-F5344CB8AC3E}">
        <p14:creationId xmlns:p14="http://schemas.microsoft.com/office/powerpoint/2010/main" val="256813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am player B and I want player A’s utilities to be the same, what can I change about my own strategy to make that true?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38</a:t>
            </a:fld>
            <a:endParaRPr lang="en-US" dirty="0"/>
          </a:p>
        </p:txBody>
      </p:sp>
    </p:spTree>
    <p:extLst>
      <p:ext uri="{BB962C8B-B14F-4D97-AF65-F5344CB8AC3E}">
        <p14:creationId xmlns:p14="http://schemas.microsoft.com/office/powerpoint/2010/main" val="379705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11/29/2023</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11/29/2023</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11/29/2023</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11/29/2023</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11/29/2023</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11/29/2023</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11/29/2023</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11/29/2023</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11/29/2023</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3Uos2fzIJ0"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www.wnycstudios.org/podcasts/radiolab/segments/golden-rule"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iSHPVCBsnLw" TargetMode="External"/><Relationship Id="rId1" Type="http://schemas.openxmlformats.org/officeDocument/2006/relationships/slideLayout" Target="../slideLayouts/slideLayout2.xml"/><Relationship Id="rId4" Type="http://schemas.openxmlformats.org/officeDocument/2006/relationships/hyperlink" Target="https://www.snorgtees.com/rock-paper-scissors-lizard-spoc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45A5-1985-AB24-0B3A-D9F21E1A87BD}"/>
              </a:ext>
            </a:extLst>
          </p:cNvPr>
          <p:cNvSpPr>
            <a:spLocks noGrp="1"/>
          </p:cNvSpPr>
          <p:nvPr>
            <p:ph type="title"/>
          </p:nvPr>
        </p:nvSpPr>
        <p:spPr>
          <a:xfrm>
            <a:off x="552099" y="367131"/>
            <a:ext cx="11020308" cy="627812"/>
          </a:xfrm>
        </p:spPr>
        <p:txBody>
          <a:bodyPr/>
          <a:lstStyle/>
          <a:p>
            <a:r>
              <a:rPr lang="en-US" dirty="0"/>
              <a:t>Play Rock Paper Scissors with the people around you</a:t>
            </a:r>
          </a:p>
        </p:txBody>
      </p:sp>
      <p:sp>
        <p:nvSpPr>
          <p:cNvPr id="3" name="Content Placeholder 2">
            <a:extLst>
              <a:ext uri="{FF2B5EF4-FFF2-40B4-BE49-F238E27FC236}">
                <a16:creationId xmlns:a16="http://schemas.microsoft.com/office/drawing/2014/main" id="{90EF1B08-D68C-501A-0749-53A4FB068162}"/>
              </a:ext>
            </a:extLst>
          </p:cNvPr>
          <p:cNvSpPr>
            <a:spLocks noGrp="1"/>
          </p:cNvSpPr>
          <p:nvPr>
            <p:ph idx="1"/>
          </p:nvPr>
        </p:nvSpPr>
        <p:spPr>
          <a:xfrm>
            <a:off x="552099" y="1113178"/>
            <a:ext cx="10515600" cy="4523124"/>
          </a:xfrm>
        </p:spPr>
        <p:txBody>
          <a:bodyPr/>
          <a:lstStyle/>
          <a:p>
            <a:endParaRPr lang="en-US" dirty="0"/>
          </a:p>
          <a:p>
            <a:r>
              <a:rPr lang="en-US" dirty="0"/>
              <a:t>What are the rules? </a:t>
            </a:r>
          </a:p>
          <a:p>
            <a:r>
              <a:rPr lang="en-US" dirty="0"/>
              <a:t>What is the best action to take if the other player plays Rock?</a:t>
            </a:r>
          </a:p>
          <a:p>
            <a:r>
              <a:rPr lang="en-US" dirty="0"/>
              <a:t>What is the best overall strategy?</a:t>
            </a:r>
          </a:p>
        </p:txBody>
      </p:sp>
    </p:spTree>
    <p:extLst>
      <p:ext uri="{BB962C8B-B14F-4D97-AF65-F5344CB8AC3E}">
        <p14:creationId xmlns:p14="http://schemas.microsoft.com/office/powerpoint/2010/main" val="78332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Simultaneous-Move Games and Payoff Matrices</a:t>
            </a:r>
          </a:p>
        </p:txBody>
      </p:sp>
      <p:sp>
        <p:nvSpPr>
          <p:cNvPr id="3" name="Content Placeholder 2"/>
          <p:cNvSpPr>
            <a:spLocks noGrp="1"/>
          </p:cNvSpPr>
          <p:nvPr>
            <p:ph sz="quarter" idx="1"/>
          </p:nvPr>
        </p:nvSpPr>
        <p:spPr/>
        <p:txBody>
          <a:bodyPr/>
          <a:lstStyle/>
          <a:p>
            <a:r>
              <a:rPr lang="en-US" dirty="0"/>
              <a:t>Football vs Concert (</a:t>
            </a:r>
            <a:r>
              <a:rPr lang="en-US" dirty="0" err="1"/>
              <a:t>FvsC</a:t>
            </a:r>
            <a:r>
              <a:rPr lang="en-US" dirty="0"/>
              <a:t>)</a:t>
            </a:r>
          </a:p>
          <a:p>
            <a:pPr lvl="1"/>
            <a:r>
              <a:rPr lang="en-US" dirty="0"/>
              <a:t>Historically known as Battle of Sexes</a:t>
            </a:r>
          </a:p>
          <a:p>
            <a:pPr lvl="1"/>
            <a:r>
              <a:rPr lang="en-US" dirty="0"/>
              <a:t>If football together: Alex </a:t>
            </a:r>
            <a:r>
              <a:rPr lang="en-US" dirty="0">
                <a:sym typeface="Wingdings" panose="05000000000000000000" pitchFamily="2" charset="2"/>
              </a:rPr>
              <a:t>, Berry </a:t>
            </a:r>
          </a:p>
          <a:p>
            <a:pPr lvl="1"/>
            <a:r>
              <a:rPr lang="en-US" dirty="0">
                <a:sym typeface="Wingdings" panose="05000000000000000000" pitchFamily="2" charset="2"/>
              </a:rPr>
              <a:t>If concert together: Alex , Berry </a:t>
            </a:r>
          </a:p>
          <a:p>
            <a:pPr lvl="1"/>
            <a:r>
              <a:rPr lang="en-US" dirty="0">
                <a:sym typeface="Wingdings" panose="05000000000000000000" pitchFamily="2" charset="2"/>
              </a:rPr>
              <a:t>If not together: </a:t>
            </a:r>
            <a:r>
              <a:rPr lang="en-US" dirty="0"/>
              <a:t>Alex </a:t>
            </a:r>
            <a:r>
              <a:rPr lang="en-US" dirty="0">
                <a:sym typeface="Wingdings" panose="05000000000000000000" pitchFamily="2" charset="2"/>
              </a:rPr>
              <a:t>, Berry </a:t>
            </a:r>
          </a:p>
          <a:p>
            <a:endParaRPr lang="en-US" dirty="0"/>
          </a:p>
        </p:txBody>
      </p:sp>
      <p:sp>
        <p:nvSpPr>
          <p:cNvPr id="11" name="Slide Number Placeholder 10"/>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10</a:t>
            </a:fld>
            <a:endParaRPr lang="en-US" dirty="0"/>
          </a:p>
        </p:txBody>
      </p:sp>
      <p:graphicFrame>
        <p:nvGraphicFramePr>
          <p:cNvPr id="12" name="Table 11">
            <a:extLst>
              <a:ext uri="{FF2B5EF4-FFF2-40B4-BE49-F238E27FC236}">
                <a16:creationId xmlns:a16="http://schemas.microsoft.com/office/drawing/2014/main" id="{DDF425DC-4BFE-4772-9D20-1D9A5E062D2C}"/>
              </a:ext>
            </a:extLst>
          </p:cNvPr>
          <p:cNvGraphicFramePr>
            <a:graphicFrameLocks noGrp="1"/>
          </p:cNvGraphicFramePr>
          <p:nvPr>
            <p:extLst>
              <p:ext uri="{D42A27DB-BD31-4B8C-83A1-F6EECF244321}">
                <p14:modId xmlns:p14="http://schemas.microsoft.com/office/powerpoint/2010/main" val="2287943353"/>
              </p:ext>
            </p:extLst>
          </p:nvPr>
        </p:nvGraphicFramePr>
        <p:xfrm>
          <a:off x="3662284" y="457128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28AF2600-DA6E-4036-A86F-39CEB84E333A}"/>
              </a:ext>
            </a:extLst>
          </p:cNvPr>
          <p:cNvSpPr txBox="1"/>
          <p:nvPr/>
        </p:nvSpPr>
        <p:spPr>
          <a:xfrm>
            <a:off x="6060921" y="4054248"/>
            <a:ext cx="1376246" cy="461665"/>
          </a:xfrm>
          <a:prstGeom prst="rect">
            <a:avLst/>
          </a:prstGeom>
          <a:noFill/>
        </p:spPr>
        <p:txBody>
          <a:bodyPr wrap="square" rtlCol="0">
            <a:spAutoFit/>
          </a:bodyPr>
          <a:lstStyle/>
          <a:p>
            <a:r>
              <a:rPr lang="en-US" sz="2400" dirty="0">
                <a:solidFill>
                  <a:srgbClr val="00B050"/>
                </a:solidFill>
              </a:rPr>
              <a:t>Berry</a:t>
            </a:r>
          </a:p>
        </p:txBody>
      </p:sp>
      <p:sp>
        <p:nvSpPr>
          <p:cNvPr id="14" name="TextBox 13">
            <a:extLst>
              <a:ext uri="{FF2B5EF4-FFF2-40B4-BE49-F238E27FC236}">
                <a16:creationId xmlns:a16="http://schemas.microsoft.com/office/drawing/2014/main" id="{BC9DB7F3-818B-4ACB-A084-3C29F48106C6}"/>
              </a:ext>
            </a:extLst>
          </p:cNvPr>
          <p:cNvSpPr txBox="1"/>
          <p:nvPr/>
        </p:nvSpPr>
        <p:spPr>
          <a:xfrm rot="16200000">
            <a:off x="2624816" y="5076741"/>
            <a:ext cx="1480858" cy="461665"/>
          </a:xfrm>
          <a:prstGeom prst="rect">
            <a:avLst/>
          </a:prstGeom>
          <a:noFill/>
        </p:spPr>
        <p:txBody>
          <a:bodyPr wrap="square" rtlCol="0">
            <a:spAutoFit/>
          </a:bodyPr>
          <a:lstStyle/>
          <a:p>
            <a:pPr algn="ctr"/>
            <a:r>
              <a:rPr lang="en-US" sz="2400" dirty="0">
                <a:solidFill>
                  <a:schemeClr val="accent1"/>
                </a:solidFill>
              </a:rPr>
              <a:t>Alex</a:t>
            </a:r>
          </a:p>
        </p:txBody>
      </p:sp>
      <p:sp>
        <p:nvSpPr>
          <p:cNvPr id="15" name="TextBox 14">
            <a:extLst>
              <a:ext uri="{FF2B5EF4-FFF2-40B4-BE49-F238E27FC236}">
                <a16:creationId xmlns:a16="http://schemas.microsoft.com/office/drawing/2014/main" id="{13088739-0C1C-43A3-B4E7-708ACDE19AC0}"/>
              </a:ext>
            </a:extLst>
          </p:cNvPr>
          <p:cNvSpPr txBox="1"/>
          <p:nvPr/>
        </p:nvSpPr>
        <p:spPr>
          <a:xfrm>
            <a:off x="2340245" y="3475659"/>
            <a:ext cx="7981626" cy="523220"/>
          </a:xfrm>
          <a:prstGeom prst="rect">
            <a:avLst/>
          </a:prstGeom>
          <a:noFill/>
        </p:spPr>
        <p:txBody>
          <a:bodyPr wrap="square" rtlCol="0">
            <a:spAutoFit/>
          </a:bodyPr>
          <a:lstStyle/>
          <a:p>
            <a:r>
              <a:rPr lang="en-US" sz="2800" dirty="0">
                <a:solidFill>
                  <a:schemeClr val="tx2"/>
                </a:solidFill>
              </a:rPr>
              <a:t>Fill in the payoff matrix, row payoff first then column!</a:t>
            </a:r>
          </a:p>
        </p:txBody>
      </p:sp>
    </p:spTree>
    <p:extLst>
      <p:ext uri="{BB962C8B-B14F-4D97-AF65-F5344CB8AC3E}">
        <p14:creationId xmlns:p14="http://schemas.microsoft.com/office/powerpoint/2010/main" val="37519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p:sp>
        <p:nvSpPr>
          <p:cNvPr id="3" name="Content Placeholder 2"/>
          <p:cNvSpPr>
            <a:spLocks noGrp="1"/>
          </p:cNvSpPr>
          <p:nvPr>
            <p:ph sz="quarter" idx="1"/>
          </p:nvPr>
        </p:nvSpPr>
        <p:spPr>
          <a:xfrm>
            <a:off x="552098" y="1113178"/>
            <a:ext cx="10990443" cy="4942964"/>
          </a:xfrm>
        </p:spPr>
        <p:txBody>
          <a:bodyPr>
            <a:normAutofit/>
          </a:bodyPr>
          <a:lstStyle/>
          <a:p>
            <a:r>
              <a:rPr lang="en-US" sz="2400" dirty="0"/>
              <a:t>A game in </a:t>
            </a:r>
            <a:r>
              <a:rPr lang="en-US" sz="2400" dirty="0">
                <a:solidFill>
                  <a:schemeClr val="tx2"/>
                </a:solidFill>
              </a:rPr>
              <a:t>normal form </a:t>
            </a:r>
            <a:r>
              <a:rPr lang="en-US" sz="2400" dirty="0"/>
              <a:t>consists of the following elements</a:t>
            </a:r>
          </a:p>
          <a:p>
            <a:pPr lvl="1"/>
            <a:r>
              <a:rPr lang="en-US" dirty="0"/>
              <a:t>Set of players</a:t>
            </a:r>
            <a:endParaRPr lang="en-US" b="0" dirty="0"/>
          </a:p>
          <a:p>
            <a:pPr lvl="1"/>
            <a:r>
              <a:rPr lang="en-US" dirty="0"/>
              <a:t>Set of actions for each player</a:t>
            </a:r>
          </a:p>
          <a:p>
            <a:pPr lvl="1"/>
            <a:r>
              <a:rPr lang="en-US" dirty="0"/>
              <a:t>Payoffs / Utility functions</a:t>
            </a:r>
          </a:p>
          <a:p>
            <a:pPr lvl="2"/>
            <a:r>
              <a:rPr lang="en-US" sz="2400" dirty="0"/>
              <a:t>Determines the utility for each player given the actions chosen by all players (referred to as action profile)</a:t>
            </a:r>
          </a:p>
          <a:p>
            <a:pPr lvl="1"/>
            <a:r>
              <a:rPr lang="en-US" dirty="0" err="1"/>
              <a:t>Bimatrix</a:t>
            </a:r>
            <a:r>
              <a:rPr lang="en-US" dirty="0"/>
              <a:t> game is special case: two players, finite action sets</a:t>
            </a:r>
          </a:p>
          <a:p>
            <a:r>
              <a:rPr lang="en-US" sz="2400" dirty="0"/>
              <a:t>Players move simultaneously and the game ends immediately afterwards</a:t>
            </a:r>
          </a:p>
          <a:p>
            <a:pPr lvl="1"/>
            <a:endParaRPr lang="en-US" dirty="0"/>
          </a:p>
        </p:txBody>
      </p:sp>
      <p:sp>
        <p:nvSpPr>
          <p:cNvPr id="8" name="TextBox 7"/>
          <p:cNvSpPr txBox="1"/>
          <p:nvPr/>
        </p:nvSpPr>
        <p:spPr>
          <a:xfrm>
            <a:off x="552099" y="4531897"/>
            <a:ext cx="6211772" cy="830997"/>
          </a:xfrm>
          <a:prstGeom prst="rect">
            <a:avLst/>
          </a:prstGeom>
          <a:noFill/>
        </p:spPr>
        <p:txBody>
          <a:bodyPr wrap="square" rtlCol="0">
            <a:spAutoFit/>
          </a:bodyPr>
          <a:lstStyle/>
          <a:p>
            <a:r>
              <a:rPr lang="en-US" sz="2400" dirty="0">
                <a:solidFill>
                  <a:schemeClr val="tx2"/>
                </a:solidFill>
              </a:rPr>
              <a:t>What are the players, set of actions and utility functions of Football vs Concert (</a:t>
            </a:r>
            <a:r>
              <a:rPr lang="en-US" sz="2400" dirty="0" err="1">
                <a:solidFill>
                  <a:schemeClr val="tx2"/>
                </a:solidFill>
              </a:rPr>
              <a:t>FvsC</a:t>
            </a:r>
            <a:r>
              <a:rPr lang="en-US" sz="2400" dirty="0">
                <a:solidFill>
                  <a:schemeClr val="tx2"/>
                </a:solidFill>
              </a:rPr>
              <a:t>) game?</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11</a:t>
            </a:fld>
            <a:endParaRPr lang="en-US" dirty="0"/>
          </a:p>
        </p:txBody>
      </p:sp>
    </p:spTree>
    <p:extLst>
      <p:ext uri="{BB962C8B-B14F-4D97-AF65-F5344CB8AC3E}">
        <p14:creationId xmlns:p14="http://schemas.microsoft.com/office/powerpoint/2010/main" val="35232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p:txBody>
          <a:bodyPr>
            <a:normAutofit lnSpcReduction="10000"/>
          </a:bodyPr>
          <a:lstStyle/>
          <a:p>
            <a:r>
              <a:rPr lang="en-US" dirty="0"/>
              <a:t>Prisoner’s Dilemma (PD)</a:t>
            </a:r>
          </a:p>
          <a:p>
            <a:pPr lvl="1"/>
            <a:r>
              <a:rPr lang="en-US" dirty="0"/>
              <a:t>If both Cooperate with each other: 1 year in jail each</a:t>
            </a:r>
          </a:p>
          <a:p>
            <a:pPr lvl="1"/>
            <a:r>
              <a:rPr lang="en-US" dirty="0"/>
              <a:t>If one Defect to police, one Cooperate: 0 year for (D), 3 years for (C)</a:t>
            </a:r>
          </a:p>
          <a:p>
            <a:pPr lvl="1"/>
            <a:r>
              <a:rPr lang="en-US" dirty="0"/>
              <a:t>If both Defect to police: 2 years in jail each</a:t>
            </a:r>
          </a:p>
          <a:p>
            <a:pPr lvl="1"/>
            <a:r>
              <a:rPr lang="en-US" dirty="0">
                <a:solidFill>
                  <a:srgbClr val="0070C0"/>
                </a:solidFill>
              </a:rPr>
              <a:t>Let’s play!</a:t>
            </a:r>
          </a:p>
          <a:p>
            <a:pPr lvl="1"/>
            <a:endParaRPr lang="en-US" dirty="0">
              <a:solidFill>
                <a:srgbClr val="FF0000"/>
              </a:solidFill>
            </a:endParaRPr>
          </a:p>
          <a:p>
            <a:endParaRPr lang="en-US" dirty="0"/>
          </a:p>
          <a:p>
            <a:pPr lvl="1"/>
            <a:endParaRPr lang="en-US" dirty="0"/>
          </a:p>
        </p:txBody>
      </p:sp>
      <p:graphicFrame>
        <p:nvGraphicFramePr>
          <p:cNvPr id="7" name="Table 6"/>
          <p:cNvGraphicFramePr>
            <a:graphicFrameLocks noGrp="1"/>
          </p:cNvGraphicFramePr>
          <p:nvPr/>
        </p:nvGraphicFramePr>
        <p:xfrm>
          <a:off x="3662284" y="4259846"/>
          <a:ext cx="4418637" cy="1476720"/>
        </p:xfrm>
        <a:graphic>
          <a:graphicData uri="http://schemas.openxmlformats.org/drawingml/2006/table">
            <a:tbl>
              <a:tblPr firstRow="1" bandRow="1">
                <a:tableStyleId>{5940675A-B579-460E-94D1-54222C63F5DA}</a:tableStyleId>
              </a:tblPr>
              <a:tblGrid>
                <a:gridCol w="1472879">
                  <a:extLst>
                    <a:ext uri="{9D8B030D-6E8A-4147-A177-3AD203B41FA5}">
                      <a16:colId xmlns:a16="http://schemas.microsoft.com/office/drawing/2014/main" val="20000"/>
                    </a:ext>
                  </a:extLst>
                </a:gridCol>
                <a:gridCol w="1472879">
                  <a:extLst>
                    <a:ext uri="{9D8B030D-6E8A-4147-A177-3AD203B41FA5}">
                      <a16:colId xmlns:a16="http://schemas.microsoft.com/office/drawing/2014/main" val="20001"/>
                    </a:ext>
                  </a:extLst>
                </a:gridCol>
                <a:gridCol w="1472879">
                  <a:extLst>
                    <a:ext uri="{9D8B030D-6E8A-4147-A177-3AD203B41FA5}">
                      <a16:colId xmlns:a16="http://schemas.microsoft.com/office/drawing/2014/main" val="20002"/>
                    </a:ext>
                  </a:extLst>
                </a:gridCol>
              </a:tblGrid>
              <a:tr h="573622">
                <a:tc>
                  <a:txBody>
                    <a:bodyPr/>
                    <a:lstStyle/>
                    <a:p>
                      <a:pPr algn="ctr"/>
                      <a:endParaRPr lang="en-US" sz="2000" dirty="0"/>
                    </a:p>
                  </a:txBody>
                  <a:tcPr/>
                </a:tc>
                <a:tc>
                  <a:txBody>
                    <a:bodyPr/>
                    <a:lstStyle/>
                    <a:p>
                      <a:pPr algn="ctr"/>
                      <a:r>
                        <a:rPr lang="en-US" sz="2000" kern="1200" dirty="0">
                          <a:solidFill>
                            <a:srgbClr val="00B050"/>
                          </a:solidFill>
                          <a:latin typeface="+mn-lt"/>
                          <a:ea typeface="+mn-ea"/>
                          <a:cs typeface="+mn-cs"/>
                        </a:rPr>
                        <a:t>Cooperate</a:t>
                      </a:r>
                    </a:p>
                  </a:txBody>
                  <a:tcPr/>
                </a:tc>
                <a:tc>
                  <a:txBody>
                    <a:bodyPr/>
                    <a:lstStyle/>
                    <a:p>
                      <a:pPr algn="ctr"/>
                      <a:r>
                        <a:rPr lang="en-US" sz="2000" kern="1200" dirty="0">
                          <a:solidFill>
                            <a:srgbClr val="00B050"/>
                          </a:solidFill>
                          <a:latin typeface="+mn-lt"/>
                          <a:ea typeface="+mn-ea"/>
                          <a:cs typeface="+mn-cs"/>
                        </a:rPr>
                        <a:t>Defect</a:t>
                      </a:r>
                    </a:p>
                  </a:txBody>
                  <a:tcPr/>
                </a:tc>
                <a:extLst>
                  <a:ext uri="{0D108BD9-81ED-4DB2-BD59-A6C34878D82A}">
                    <a16:rowId xmlns:a16="http://schemas.microsoft.com/office/drawing/2014/main" val="10000"/>
                  </a:ext>
                </a:extLst>
              </a:tr>
              <a:tr h="498879">
                <a:tc>
                  <a:txBody>
                    <a:bodyPr/>
                    <a:lstStyle/>
                    <a:p>
                      <a:pPr marL="0" algn="ctr" defTabSz="914400" rtl="0" eaLnBrk="1" latinLnBrk="0" hangingPunct="1"/>
                      <a:r>
                        <a:rPr lang="en-US" sz="2000" kern="1200" dirty="0">
                          <a:solidFill>
                            <a:schemeClr val="accent1"/>
                          </a:solidFill>
                          <a:latin typeface="+mn-lt"/>
                          <a:ea typeface="+mn-ea"/>
                          <a:cs typeface="+mn-cs"/>
                        </a:rPr>
                        <a:t>Cooperate</a:t>
                      </a:r>
                    </a:p>
                  </a:txBody>
                  <a:tcPr/>
                </a:tc>
                <a:tc>
                  <a:txBody>
                    <a:bodyPr/>
                    <a:lstStyle/>
                    <a:p>
                      <a:pPr algn="ctr"/>
                      <a:r>
                        <a:rPr lang="en-US" sz="2000" dirty="0">
                          <a:solidFill>
                            <a:schemeClr val="accent1"/>
                          </a:solidFill>
                        </a:rPr>
                        <a:t>-1,</a:t>
                      </a:r>
                      <a:r>
                        <a:rPr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-3,</a:t>
                      </a:r>
                      <a:r>
                        <a:rPr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04219">
                <a:tc>
                  <a:txBody>
                    <a:bodyPr/>
                    <a:lstStyle/>
                    <a:p>
                      <a:pPr marL="0" algn="ctr" defTabSz="914400" rtl="0" eaLnBrk="1" latinLnBrk="0" hangingPunct="1"/>
                      <a:r>
                        <a:rPr lang="en-US" sz="2000" kern="1200" dirty="0">
                          <a:solidFill>
                            <a:schemeClr val="accent1"/>
                          </a:solidFill>
                          <a:latin typeface="+mn-lt"/>
                          <a:ea typeface="+mn-ea"/>
                          <a:cs typeface="+mn-cs"/>
                        </a:rPr>
                        <a:t>Defect</a:t>
                      </a:r>
                    </a:p>
                  </a:txBody>
                  <a:tcPr/>
                </a:tc>
                <a:tc>
                  <a:txBody>
                    <a:bodyPr/>
                    <a:lstStyle/>
                    <a:p>
                      <a:pPr algn="ctr"/>
                      <a:r>
                        <a:rPr lang="en-US" sz="2000" dirty="0">
                          <a:solidFill>
                            <a:schemeClr val="accent1"/>
                          </a:solidFill>
                        </a:rPr>
                        <a:t>0,</a:t>
                      </a:r>
                      <a:r>
                        <a:rPr lang="en-US" sz="2000" kern="1200" dirty="0">
                          <a:solidFill>
                            <a:srgbClr val="00B050"/>
                          </a:solidFill>
                          <a:latin typeface="+mn-lt"/>
                          <a:ea typeface="+mn-ea"/>
                          <a:cs typeface="+mn-cs"/>
                        </a:rPr>
                        <a:t>-3</a:t>
                      </a:r>
                    </a:p>
                  </a:txBody>
                  <a:tcPr/>
                </a:tc>
                <a:tc>
                  <a:txBody>
                    <a:bodyPr/>
                    <a:lstStyle/>
                    <a:p>
                      <a:pPr algn="ctr"/>
                      <a:r>
                        <a:rPr lang="en-US" sz="2000" dirty="0">
                          <a:solidFill>
                            <a:schemeClr val="accent1"/>
                          </a:solidFill>
                        </a:rPr>
                        <a:t>-2,</a:t>
                      </a:r>
                      <a:r>
                        <a:rPr lang="en-US" sz="20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6060921" y="3742812"/>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2624816" y="4796082"/>
            <a:ext cx="1480858" cy="400110"/>
          </a:xfrm>
          <a:prstGeom prst="rect">
            <a:avLst/>
          </a:prstGeom>
          <a:noFill/>
        </p:spPr>
        <p:txBody>
          <a:bodyPr wrap="square" rtlCol="0">
            <a:spAutoFit/>
          </a:bodyPr>
          <a:lstStyle/>
          <a:p>
            <a:pPr algn="ctr"/>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12</a:t>
            </a:fld>
            <a:endParaRPr lang="en-US" dirty="0"/>
          </a:p>
        </p:txBody>
      </p:sp>
    </p:spTree>
    <p:extLst>
      <p:ext uri="{BB962C8B-B14F-4D97-AF65-F5344CB8AC3E}">
        <p14:creationId xmlns:p14="http://schemas.microsoft.com/office/powerpoint/2010/main" val="228464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Split or Steal</a:t>
            </a: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9314" y="1746989"/>
            <a:ext cx="5242560" cy="3364022"/>
          </a:xfrm>
        </p:spPr>
      </p:pic>
      <p:sp>
        <p:nvSpPr>
          <p:cNvPr id="8" name="Rectangle 7"/>
          <p:cNvSpPr/>
          <p:nvPr/>
        </p:nvSpPr>
        <p:spPr>
          <a:xfrm>
            <a:off x="1530990" y="5179682"/>
            <a:ext cx="2959208" cy="369332"/>
          </a:xfrm>
          <a:prstGeom prst="rect">
            <a:avLst/>
          </a:prstGeom>
        </p:spPr>
        <p:txBody>
          <a:bodyPr wrap="none">
            <a:spAutoFit/>
          </a:bodyPr>
          <a:lstStyle/>
          <a:p>
            <a:r>
              <a:rPr lang="en-US" dirty="0">
                <a:hlinkClick r:id="rId3"/>
              </a:rPr>
              <a:t>https://youtu.be/p3Uos2fzIJ0</a:t>
            </a:r>
            <a:endParaRPr lang="en-US" dirty="0"/>
          </a:p>
        </p:txBody>
      </p:sp>
      <p:sp>
        <p:nvSpPr>
          <p:cNvPr id="6" name="Slide Number Placeholder 5"/>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13</a:t>
            </a:fld>
            <a:endParaRPr lang="en-US" dirty="0"/>
          </a:p>
        </p:txBody>
      </p:sp>
      <p:pic>
        <p:nvPicPr>
          <p:cNvPr id="3" name="Picture 2">
            <a:extLst>
              <a:ext uri="{FF2B5EF4-FFF2-40B4-BE49-F238E27FC236}">
                <a16:creationId xmlns:a16="http://schemas.microsoft.com/office/drawing/2014/main" id="{E5B06018-57A4-094C-A3DF-FC4C70B9C262}"/>
              </a:ext>
            </a:extLst>
          </p:cNvPr>
          <p:cNvPicPr>
            <a:picLocks noChangeAspect="1"/>
          </p:cNvPicPr>
          <p:nvPr/>
        </p:nvPicPr>
        <p:blipFill>
          <a:blip r:embed="rId4"/>
          <a:stretch>
            <a:fillRect/>
          </a:stretch>
        </p:blipFill>
        <p:spPr>
          <a:xfrm>
            <a:off x="6289964" y="1746989"/>
            <a:ext cx="4996380" cy="3364022"/>
          </a:xfrm>
          <a:prstGeom prst="rect">
            <a:avLst/>
          </a:prstGeom>
        </p:spPr>
      </p:pic>
      <p:sp>
        <p:nvSpPr>
          <p:cNvPr id="4" name="Rectangle 3">
            <a:extLst>
              <a:ext uri="{FF2B5EF4-FFF2-40B4-BE49-F238E27FC236}">
                <a16:creationId xmlns:a16="http://schemas.microsoft.com/office/drawing/2014/main" id="{81C045D6-2824-CA45-A98A-54A21B0E866B}"/>
              </a:ext>
            </a:extLst>
          </p:cNvPr>
          <p:cNvSpPr/>
          <p:nvPr/>
        </p:nvSpPr>
        <p:spPr>
          <a:xfrm>
            <a:off x="5342252" y="5182321"/>
            <a:ext cx="7237676" cy="369332"/>
          </a:xfrm>
          <a:prstGeom prst="rect">
            <a:avLst/>
          </a:prstGeom>
        </p:spPr>
        <p:txBody>
          <a:bodyPr wrap="square">
            <a:spAutoFit/>
          </a:bodyPr>
          <a:lstStyle/>
          <a:p>
            <a:r>
              <a:rPr lang="en-US" dirty="0">
                <a:hlinkClick r:id="rId5"/>
              </a:rPr>
              <a:t>https://www.wnycstudios.org/podcasts/radiolab/segments/golden-rule</a:t>
            </a:r>
            <a:r>
              <a:rPr lang="en-US" dirty="0"/>
              <a:t> </a:t>
            </a:r>
          </a:p>
        </p:txBody>
      </p:sp>
    </p:spTree>
    <p:extLst>
      <p:ext uri="{BB962C8B-B14F-4D97-AF65-F5344CB8AC3E}">
        <p14:creationId xmlns:p14="http://schemas.microsoft.com/office/powerpoint/2010/main" val="10917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9" y="290929"/>
            <a:ext cx="10515600" cy="627812"/>
          </a:xfrm>
        </p:spPr>
        <p:txBody>
          <a:bodyPr/>
          <a:lstStyle/>
          <a:p>
            <a:r>
              <a:rPr lang="en-US" dirty="0"/>
              <a:t>Zero-sum vs General-sum</a:t>
            </a:r>
          </a:p>
        </p:txBody>
      </p:sp>
      <p:sp>
        <p:nvSpPr>
          <p:cNvPr id="3" name="Content Placeholder 2"/>
          <p:cNvSpPr>
            <a:spLocks noGrp="1"/>
          </p:cNvSpPr>
          <p:nvPr>
            <p:ph sz="quarter" idx="1"/>
          </p:nvPr>
        </p:nvSpPr>
        <p:spPr>
          <a:xfrm>
            <a:off x="89595" y="841587"/>
            <a:ext cx="8472158" cy="2039539"/>
          </a:xfrm>
        </p:spPr>
        <p:txBody>
          <a:bodyPr/>
          <a:lstStyle/>
          <a:p>
            <a:r>
              <a:rPr lang="en-US" dirty="0"/>
              <a:t>Zero-sum Game</a:t>
            </a:r>
          </a:p>
          <a:p>
            <a:pPr lvl="1"/>
            <a:r>
              <a:rPr lang="en-US" dirty="0"/>
              <a:t>No matter what actions are chosen by the players, the utilities for all the players sum up to zero or a constant</a:t>
            </a:r>
          </a:p>
          <a:p>
            <a:r>
              <a:rPr lang="en-US" dirty="0"/>
              <a:t>General-sum Game</a:t>
            </a:r>
          </a:p>
          <a:p>
            <a:pPr lvl="1"/>
            <a:r>
              <a:rPr lang="en-US" dirty="0"/>
              <a:t>The sum of utilities of all the players need not be a constant</a:t>
            </a:r>
          </a:p>
          <a:p>
            <a:pPr marL="0" lvl="1" indent="0">
              <a:buNone/>
            </a:pPr>
            <a:endParaRPr lang="en-US" sz="800" dirty="0"/>
          </a:p>
          <a:p>
            <a:pPr marL="0" lvl="1" indent="0">
              <a:buNone/>
            </a:pPr>
            <a:r>
              <a:rPr lang="en-US" sz="2800" dirty="0">
                <a:solidFill>
                  <a:schemeClr val="tx2"/>
                </a:solidFill>
              </a:rPr>
              <a:t>Which ones are general-sum games?</a:t>
            </a:r>
          </a:p>
          <a:p>
            <a:pPr marL="0" lvl="1" indent="0">
              <a:buNone/>
            </a:pPr>
            <a:endParaRPr lang="en-US" dirty="0"/>
          </a:p>
          <a:p>
            <a:endParaRPr lang="en-US" dirty="0"/>
          </a:p>
        </p:txBody>
      </p:sp>
      <p:sp>
        <p:nvSpPr>
          <p:cNvPr id="17" name="Slide Number Placeholder 1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14</a:t>
            </a:fld>
            <a:endParaRPr lang="en-US" dirty="0"/>
          </a:p>
        </p:txBody>
      </p:sp>
      <p:graphicFrame>
        <p:nvGraphicFramePr>
          <p:cNvPr id="26" name="Table 25">
            <a:extLst>
              <a:ext uri="{FF2B5EF4-FFF2-40B4-BE49-F238E27FC236}">
                <a16:creationId xmlns:a16="http://schemas.microsoft.com/office/drawing/2014/main" id="{62573EE3-3F94-4B6D-94C9-B2BBE302EBC9}"/>
              </a:ext>
            </a:extLst>
          </p:cNvPr>
          <p:cNvGraphicFramePr>
            <a:graphicFrameLocks noGrp="1"/>
          </p:cNvGraphicFramePr>
          <p:nvPr>
            <p:extLst>
              <p:ext uri="{D42A27DB-BD31-4B8C-83A1-F6EECF244321}">
                <p14:modId xmlns:p14="http://schemas.microsoft.com/office/powerpoint/2010/main" val="158134141"/>
              </p:ext>
            </p:extLst>
          </p:nvPr>
        </p:nvGraphicFramePr>
        <p:xfrm>
          <a:off x="3019426" y="4493430"/>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27" name="TextBox 26">
            <a:extLst>
              <a:ext uri="{FF2B5EF4-FFF2-40B4-BE49-F238E27FC236}">
                <a16:creationId xmlns:a16="http://schemas.microsoft.com/office/drawing/2014/main" id="{7FCCAC65-35D5-4808-B033-8F83E3545888}"/>
              </a:ext>
            </a:extLst>
          </p:cNvPr>
          <p:cNvSpPr txBox="1"/>
          <p:nvPr/>
        </p:nvSpPr>
        <p:spPr>
          <a:xfrm>
            <a:off x="4519929" y="3935115"/>
            <a:ext cx="1523180" cy="400110"/>
          </a:xfrm>
          <a:prstGeom prst="rect">
            <a:avLst/>
          </a:prstGeom>
          <a:noFill/>
        </p:spPr>
        <p:txBody>
          <a:bodyPr wrap="square" rtlCol="0">
            <a:spAutoFit/>
          </a:bodyPr>
          <a:lstStyle/>
          <a:p>
            <a:r>
              <a:rPr lang="en-US" sz="2000" dirty="0"/>
              <a:t>Player 2</a:t>
            </a:r>
          </a:p>
        </p:txBody>
      </p:sp>
      <p:sp>
        <p:nvSpPr>
          <p:cNvPr id="28" name="TextBox 27">
            <a:extLst>
              <a:ext uri="{FF2B5EF4-FFF2-40B4-BE49-F238E27FC236}">
                <a16:creationId xmlns:a16="http://schemas.microsoft.com/office/drawing/2014/main" id="{1D813DA0-5A13-44E5-98A8-B0C40E9B281A}"/>
              </a:ext>
            </a:extLst>
          </p:cNvPr>
          <p:cNvSpPr txBox="1"/>
          <p:nvPr/>
        </p:nvSpPr>
        <p:spPr>
          <a:xfrm rot="16200000">
            <a:off x="1983374" y="5468625"/>
            <a:ext cx="1333401" cy="400110"/>
          </a:xfrm>
          <a:prstGeom prst="rect">
            <a:avLst/>
          </a:prstGeom>
          <a:noFill/>
        </p:spPr>
        <p:txBody>
          <a:bodyPr wrap="square" rtlCol="0">
            <a:spAutoFit/>
          </a:bodyPr>
          <a:lstStyle/>
          <a:p>
            <a:r>
              <a:rPr lang="en-US" sz="2000" dirty="0"/>
              <a:t>Player 1</a:t>
            </a:r>
          </a:p>
        </p:txBody>
      </p:sp>
      <p:graphicFrame>
        <p:nvGraphicFramePr>
          <p:cNvPr id="29" name="Table 28">
            <a:extLst>
              <a:ext uri="{FF2B5EF4-FFF2-40B4-BE49-F238E27FC236}">
                <a16:creationId xmlns:a16="http://schemas.microsoft.com/office/drawing/2014/main" id="{5322F9DE-563F-4AB2-8B54-6A9866A37908}"/>
              </a:ext>
            </a:extLst>
          </p:cNvPr>
          <p:cNvGraphicFramePr>
            <a:graphicFrameLocks noGrp="1"/>
          </p:cNvGraphicFramePr>
          <p:nvPr>
            <p:extLst>
              <p:ext uri="{D42A27DB-BD31-4B8C-83A1-F6EECF244321}">
                <p14:modId xmlns:p14="http://schemas.microsoft.com/office/powerpoint/2010/main" val="1963985523"/>
              </p:ext>
            </p:extLst>
          </p:nvPr>
        </p:nvGraphicFramePr>
        <p:xfrm>
          <a:off x="8045868" y="265424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F383706-5812-4FAC-98EB-8C630EC75D57}"/>
              </a:ext>
            </a:extLst>
          </p:cNvPr>
          <p:cNvSpPr txBox="1"/>
          <p:nvPr/>
        </p:nvSpPr>
        <p:spPr>
          <a:xfrm>
            <a:off x="9563132" y="2164800"/>
            <a:ext cx="1644981" cy="400110"/>
          </a:xfrm>
          <a:prstGeom prst="rect">
            <a:avLst/>
          </a:prstGeom>
          <a:noFill/>
        </p:spPr>
        <p:txBody>
          <a:bodyPr wrap="square" rtlCol="0">
            <a:spAutoFit/>
          </a:bodyPr>
          <a:lstStyle/>
          <a:p>
            <a:r>
              <a:rPr lang="en-US" sz="2000" dirty="0"/>
              <a:t>Player 2</a:t>
            </a:r>
          </a:p>
        </p:txBody>
      </p:sp>
      <p:sp>
        <p:nvSpPr>
          <p:cNvPr id="31" name="TextBox 30">
            <a:extLst>
              <a:ext uri="{FF2B5EF4-FFF2-40B4-BE49-F238E27FC236}">
                <a16:creationId xmlns:a16="http://schemas.microsoft.com/office/drawing/2014/main" id="{06C409BD-34CA-431E-B151-C6352E0062DE}"/>
              </a:ext>
            </a:extLst>
          </p:cNvPr>
          <p:cNvSpPr txBox="1"/>
          <p:nvPr/>
        </p:nvSpPr>
        <p:spPr>
          <a:xfrm rot="16200000">
            <a:off x="7014500" y="2955037"/>
            <a:ext cx="1333401" cy="400110"/>
          </a:xfrm>
          <a:prstGeom prst="rect">
            <a:avLst/>
          </a:prstGeom>
          <a:noFill/>
        </p:spPr>
        <p:txBody>
          <a:bodyPr wrap="square" rtlCol="0">
            <a:spAutoFit/>
          </a:bodyPr>
          <a:lstStyle/>
          <a:p>
            <a:r>
              <a:rPr lang="en-US" sz="2000" dirty="0"/>
              <a:t>Player 1</a:t>
            </a:r>
          </a:p>
        </p:txBody>
      </p:sp>
      <p:graphicFrame>
        <p:nvGraphicFramePr>
          <p:cNvPr id="32" name="Table 31">
            <a:extLst>
              <a:ext uri="{FF2B5EF4-FFF2-40B4-BE49-F238E27FC236}">
                <a16:creationId xmlns:a16="http://schemas.microsoft.com/office/drawing/2014/main" id="{E9245119-487B-44DE-AE3C-0DFC967F1C39}"/>
              </a:ext>
            </a:extLst>
          </p:cNvPr>
          <p:cNvGraphicFramePr>
            <a:graphicFrameLocks noGrp="1"/>
          </p:cNvGraphicFramePr>
          <p:nvPr>
            <p:extLst>
              <p:ext uri="{D42A27DB-BD31-4B8C-83A1-F6EECF244321}">
                <p14:modId xmlns:p14="http://schemas.microsoft.com/office/powerpoint/2010/main" val="1639391543"/>
              </p:ext>
            </p:extLst>
          </p:nvPr>
        </p:nvGraphicFramePr>
        <p:xfrm>
          <a:off x="8045868" y="503367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33" name="TextBox 32">
            <a:extLst>
              <a:ext uri="{FF2B5EF4-FFF2-40B4-BE49-F238E27FC236}">
                <a16:creationId xmlns:a16="http://schemas.microsoft.com/office/drawing/2014/main" id="{2B00FEB5-1958-4733-92C8-516858C4541C}"/>
              </a:ext>
            </a:extLst>
          </p:cNvPr>
          <p:cNvSpPr txBox="1"/>
          <p:nvPr/>
        </p:nvSpPr>
        <p:spPr>
          <a:xfrm>
            <a:off x="9719104" y="4610545"/>
            <a:ext cx="1001261" cy="400110"/>
          </a:xfrm>
          <a:prstGeom prst="rect">
            <a:avLst/>
          </a:prstGeom>
          <a:noFill/>
        </p:spPr>
        <p:txBody>
          <a:bodyPr wrap="square" rtlCol="0">
            <a:spAutoFit/>
          </a:bodyPr>
          <a:lstStyle/>
          <a:p>
            <a:r>
              <a:rPr lang="en-US" sz="2000" dirty="0"/>
              <a:t>Berry</a:t>
            </a:r>
          </a:p>
        </p:txBody>
      </p:sp>
      <p:sp>
        <p:nvSpPr>
          <p:cNvPr id="34" name="TextBox 33">
            <a:extLst>
              <a:ext uri="{FF2B5EF4-FFF2-40B4-BE49-F238E27FC236}">
                <a16:creationId xmlns:a16="http://schemas.microsoft.com/office/drawing/2014/main" id="{4F3F5DB4-C0B9-4040-AD9C-D0B7AC88F06E}"/>
              </a:ext>
            </a:extLst>
          </p:cNvPr>
          <p:cNvSpPr txBox="1"/>
          <p:nvPr/>
        </p:nvSpPr>
        <p:spPr>
          <a:xfrm rot="16200000">
            <a:off x="7014500" y="5152661"/>
            <a:ext cx="1333401" cy="400110"/>
          </a:xfrm>
          <a:prstGeom prst="rect">
            <a:avLst/>
          </a:prstGeom>
          <a:noFill/>
        </p:spPr>
        <p:txBody>
          <a:bodyPr wrap="square" rtlCol="0">
            <a:spAutoFit/>
          </a:bodyPr>
          <a:lstStyle/>
          <a:p>
            <a:r>
              <a:rPr lang="en-US" sz="2000" dirty="0"/>
              <a:t>Alex</a:t>
            </a:r>
          </a:p>
        </p:txBody>
      </p:sp>
    </p:spTree>
    <p:extLst>
      <p:ext uri="{BB962C8B-B14F-4D97-AF65-F5344CB8AC3E}">
        <p14:creationId xmlns:p14="http://schemas.microsoft.com/office/powerpoint/2010/main" val="39110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Pure strategy: choose an action deterministically</a:t>
                </a:r>
              </a:p>
              <a:p>
                <a:r>
                  <a:rPr lang="en-US" dirty="0"/>
                  <a:t>Mixed strategy: choose actions according to a probability distribution</a:t>
                </a:r>
              </a:p>
              <a:p>
                <a:pPr lvl="1"/>
                <a:r>
                  <a:rPr lang="en-US" dirty="0"/>
                  <a:t>Notation: </a:t>
                </a:r>
                <a14:m>
                  <m:oMath xmlns:m="http://schemas.openxmlformats.org/officeDocument/2006/math">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=(0.3, 0.7, 0)</m:t>
                    </m:r>
                  </m:oMath>
                </a14:m>
                <a:endParaRPr lang="en-US" dirty="0">
                  <a:solidFill>
                    <a:schemeClr val="tx1"/>
                  </a:solidFill>
                </a:endParaRPr>
              </a:p>
              <a:p>
                <a:pPr lvl="1"/>
                <a:r>
                  <a:rPr lang="en-US" dirty="0"/>
                  <a:t>Support: set of actions chosen with non-zero probability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sp>
        <p:nvSpPr>
          <p:cNvPr id="13" name="TextBox 12"/>
          <p:cNvSpPr txBox="1"/>
          <p:nvPr/>
        </p:nvSpPr>
        <p:spPr>
          <a:xfrm>
            <a:off x="552099" y="3551467"/>
            <a:ext cx="8106057" cy="461665"/>
          </a:xfrm>
          <a:prstGeom prst="rect">
            <a:avLst/>
          </a:prstGeom>
          <a:noFill/>
        </p:spPr>
        <p:txBody>
          <a:bodyPr wrap="square" rtlCol="0">
            <a:spAutoFit/>
          </a:bodyPr>
          <a:lstStyle/>
          <a:p>
            <a:r>
              <a:rPr lang="en-US" sz="2400" dirty="0">
                <a:solidFill>
                  <a:schemeClr val="tx2"/>
                </a:solidFill>
              </a:rPr>
              <a:t>Does your AI play a deterministic strategy or a mixed strategy?</a:t>
            </a:r>
          </a:p>
        </p:txBody>
      </p:sp>
      <p:graphicFrame>
        <p:nvGraphicFramePr>
          <p:cNvPr id="11" name="Table 10"/>
          <p:cNvGraphicFramePr>
            <a:graphicFrameLocks noGrp="1"/>
          </p:cNvGraphicFramePr>
          <p:nvPr>
            <p:extLst>
              <p:ext uri="{D42A27DB-BD31-4B8C-83A1-F6EECF244321}">
                <p14:modId xmlns:p14="http://schemas.microsoft.com/office/powerpoint/2010/main" val="2747657366"/>
              </p:ext>
            </p:extLst>
          </p:nvPr>
        </p:nvGraphicFramePr>
        <p:xfrm>
          <a:off x="5850487" y="46748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7970033" y="4131550"/>
            <a:ext cx="1376246" cy="400110"/>
          </a:xfrm>
          <a:prstGeom prst="rect">
            <a:avLst/>
          </a:prstGeom>
          <a:noFill/>
        </p:spPr>
        <p:txBody>
          <a:bodyPr wrap="square" rtlCol="0">
            <a:spAutoFit/>
          </a:bodyPr>
          <a:lstStyle/>
          <a:p>
            <a:r>
              <a:rPr lang="en-US" sz="2000" dirty="0">
                <a:solidFill>
                  <a:srgbClr val="00B050"/>
                </a:solidFill>
              </a:rPr>
              <a:t>Player 2</a:t>
            </a:r>
          </a:p>
        </p:txBody>
      </p:sp>
      <p:sp>
        <p:nvSpPr>
          <p:cNvPr id="17" name="TextBox 16"/>
          <p:cNvSpPr txBox="1"/>
          <p:nvPr/>
        </p:nvSpPr>
        <p:spPr>
          <a:xfrm rot="16200000">
            <a:off x="4400353" y="5159144"/>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7" name="Rectangle 6"/>
          <p:cNvSpPr/>
          <p:nvPr/>
        </p:nvSpPr>
        <p:spPr>
          <a:xfrm>
            <a:off x="581115" y="4203272"/>
            <a:ext cx="3358588" cy="830997"/>
          </a:xfrm>
          <a:prstGeom prst="rect">
            <a:avLst/>
          </a:prstGeom>
        </p:spPr>
        <p:txBody>
          <a:bodyPr wrap="square">
            <a:spAutoFit/>
          </a:bodyPr>
          <a:lstStyle/>
          <a:p>
            <a:r>
              <a:rPr lang="en-US" sz="2400" dirty="0">
                <a:solidFill>
                  <a:schemeClr val="tx2"/>
                </a:solidFill>
              </a:rPr>
              <a:t>What is the support size of your AI’s strategy?</a:t>
            </a:r>
          </a:p>
        </p:txBody>
      </p:sp>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15</a:t>
            </a:fld>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8196350" y="2274387"/>
                <a:ext cx="3503311" cy="1200329"/>
              </a:xfrm>
              <a:prstGeom prst="rect">
                <a:avLst/>
              </a:prstGeom>
              <a:noFill/>
              <a:ln>
                <a:solidFill>
                  <a:srgbClr val="C00000"/>
                </a:solidFill>
              </a:ln>
            </p:spPr>
            <p:txBody>
              <a:bodyPr wrap="square" rtlCol="0">
                <a:spAutoFit/>
              </a:bodyPr>
              <a:lstStyle/>
              <a:p>
                <a:r>
                  <a:rPr lang="en-US" sz="2400" dirty="0">
                    <a:solidFill>
                      <a:srgbClr val="C00000"/>
                    </a:solidFill>
                  </a:rPr>
                  <a:t>Notation Alert! We use </a:t>
                </a:r>
                <a14:m>
                  <m:oMath xmlns:m="http://schemas.openxmlformats.org/officeDocument/2006/math">
                    <m:r>
                      <a:rPr lang="en-US" sz="2400" i="1" dirty="0">
                        <a:solidFill>
                          <a:srgbClr val="C00000"/>
                        </a:solidFill>
                        <a:latin typeface="Cambria Math" panose="02040503050406030204" pitchFamily="18" charset="0"/>
                      </a:rPr>
                      <m:t>𝑠</m:t>
                    </m:r>
                  </m:oMath>
                </a14:m>
                <a:r>
                  <a:rPr lang="en-US" sz="2400" dirty="0">
                    <a:solidFill>
                      <a:srgbClr val="C00000"/>
                    </a:solidFill>
                  </a:rPr>
                  <a:t> to represent strategy here (not states)</a:t>
                </a:r>
                <a:endParaRPr lang="en-US" sz="2400" b="1"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196350" y="2274387"/>
                <a:ext cx="3503311" cy="1200329"/>
              </a:xfrm>
              <a:prstGeom prst="rect">
                <a:avLst/>
              </a:prstGeom>
              <a:blipFill>
                <a:blip r:embed="rId3"/>
                <a:stretch>
                  <a:fillRect l="-2604" t="-3518" r="-1736" b="-10050"/>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18933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Utility</a:t>
            </a:r>
          </a:p>
        </p:txBody>
      </p:sp>
      <p:sp>
        <p:nvSpPr>
          <p:cNvPr id="3" name="Content Placeholder 2"/>
          <p:cNvSpPr>
            <a:spLocks noGrp="1"/>
          </p:cNvSpPr>
          <p:nvPr>
            <p:ph sz="quarter" idx="1"/>
          </p:nvPr>
        </p:nvSpPr>
        <p:spPr/>
        <p:txBody>
          <a:bodyPr/>
          <a:lstStyle/>
          <a:p>
            <a:r>
              <a:rPr lang="en-US" dirty="0"/>
              <a:t>Given the strategies of all players, </a:t>
            </a:r>
          </a:p>
        </p:txBody>
      </p:sp>
      <mc:AlternateContent xmlns:mc="http://schemas.openxmlformats.org/markup-compatibility/2006" xmlns:a14="http://schemas.microsoft.com/office/drawing/2010/main">
        <mc:Choice Requires="a14">
          <p:sp>
            <p:nvSpPr>
              <p:cNvPr id="14" name="TextBox 13"/>
              <p:cNvSpPr txBox="1"/>
              <p:nvPr/>
            </p:nvSpPr>
            <p:spPr>
              <a:xfrm>
                <a:off x="651442" y="3591185"/>
                <a:ext cx="8042138" cy="1014380"/>
              </a:xfrm>
              <a:prstGeom prst="rect">
                <a:avLst/>
              </a:prstGeom>
              <a:noFill/>
            </p:spPr>
            <p:txBody>
              <a:bodyPr wrap="none" rtlCol="0">
                <a:spAutoFit/>
              </a:bodyPr>
              <a:lstStyle/>
              <a:p>
                <a:r>
                  <a:rPr lang="en-US" sz="2400" dirty="0">
                    <a:solidFill>
                      <a:schemeClr val="tx2"/>
                    </a:solidFill>
                  </a:rPr>
                  <a:t>If Alex’s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𝐴</m:t>
                        </m:r>
                      </m:sub>
                    </m:sSub>
                  </m:oMath>
                </a14:m>
                <a:r>
                  <a:rPr lang="en-US" sz="2400" dirty="0">
                    <a:solidFill>
                      <a:schemeClr val="tx2"/>
                    </a:solidFill>
                  </a:rPr>
                  <a:t>=</a:t>
                </a:r>
                <a14:m>
                  <m:oMath xmlns:m="http://schemas.openxmlformats.org/officeDocument/2006/math">
                    <m:d>
                      <m:dPr>
                        <m:ctrlPr>
                          <a:rPr lang="en-US" sz="2400" i="1">
                            <a:solidFill>
                              <a:schemeClr val="tx2"/>
                            </a:solidFill>
                            <a:latin typeface="Cambria Math" panose="02040503050406030204" pitchFamily="18" charset="0"/>
                          </a:rPr>
                        </m:ctrlPr>
                      </m:dPr>
                      <m:e>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e>
                    </m:d>
                  </m:oMath>
                </a14:m>
                <a:r>
                  <a:rPr lang="en-US" sz="2400" dirty="0">
                    <a:solidFill>
                      <a:schemeClr val="tx2"/>
                    </a:solidFill>
                  </a:rPr>
                  <a:t>, Berry’s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𝐵</m:t>
                        </m:r>
                      </m:sub>
                    </m:sSub>
                  </m:oMath>
                </a14:m>
                <a:r>
                  <a:rPr lang="en-US" sz="2400" dirty="0">
                    <a:solidFill>
                      <a:schemeClr val="tx2"/>
                    </a:solidFill>
                  </a:rPr>
                  <a:t>=</a:t>
                </a:r>
                <a14:m>
                  <m:oMath xmlns:m="http://schemas.openxmlformats.org/officeDocument/2006/math">
                    <m:r>
                      <a:rPr lang="en-US" sz="2400" i="1">
                        <a:solidFill>
                          <a:schemeClr val="tx2"/>
                        </a:solidFill>
                        <a:latin typeface="Cambria Math" panose="02040503050406030204" pitchFamily="18" charset="0"/>
                      </a:rPr>
                      <m:t>(1,0)</m:t>
                    </m:r>
                  </m:oMath>
                </a14:m>
                <a:endParaRPr lang="en-US" sz="2400" dirty="0">
                  <a:solidFill>
                    <a:schemeClr val="tx2"/>
                  </a:solidFill>
                </a:endParaRPr>
              </a:p>
              <a:p>
                <a:r>
                  <a:rPr lang="en-US" sz="2400" dirty="0">
                    <a:solidFill>
                      <a:schemeClr val="tx2"/>
                    </a:solidFill>
                  </a:rPr>
                  <a:t>What is the probability of action profile </a:t>
                </a:r>
                <a14:m>
                  <m:oMath xmlns:m="http://schemas.openxmlformats.org/officeDocument/2006/math">
                    <m:r>
                      <a:rPr lang="en-US" sz="2400" b="1">
                        <a:solidFill>
                          <a:schemeClr val="tx2"/>
                        </a:solidFill>
                        <a:latin typeface="Cambria Math" panose="02040503050406030204" pitchFamily="18" charset="0"/>
                      </a:rPr>
                      <m:t>𝐚</m:t>
                    </m:r>
                    <m:r>
                      <a:rPr lang="en-US" sz="2400">
                        <a:solidFill>
                          <a:schemeClr val="tx2"/>
                        </a:solidFill>
                        <a:latin typeface="Cambria Math" panose="02040503050406030204" pitchFamily="18" charset="0"/>
                      </a:rPr>
                      <m:t>=</m:t>
                    </m:r>
                  </m:oMath>
                </a14:m>
                <a:r>
                  <a:rPr lang="en-US" sz="2400" dirty="0">
                    <a:solidFill>
                      <a:schemeClr val="tx2"/>
                    </a:solidFill>
                  </a:rPr>
                  <a:t>(Concert,Football)?</a:t>
                </a:r>
              </a:p>
            </p:txBody>
          </p:sp>
        </mc:Choice>
        <mc:Fallback xmlns="">
          <p:sp>
            <p:nvSpPr>
              <p:cNvPr id="14" name="TextBox 13"/>
              <p:cNvSpPr txBox="1">
                <a:spLocks noRot="1" noChangeAspect="1" noMove="1" noResize="1" noEditPoints="1" noAdjustHandles="1" noChangeArrowheads="1" noChangeShapeType="1" noTextEdit="1"/>
              </p:cNvSpPr>
              <p:nvPr/>
            </p:nvSpPr>
            <p:spPr>
              <a:xfrm>
                <a:off x="651442" y="3591185"/>
                <a:ext cx="8042138" cy="1014380"/>
              </a:xfrm>
              <a:prstGeom prst="rect">
                <a:avLst/>
              </a:prstGeom>
              <a:blipFill>
                <a:blip r:embed="rId2"/>
                <a:stretch>
                  <a:fillRect l="-1213" b="-1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52099" y="1716107"/>
                <a:ext cx="7841888" cy="1403076"/>
              </a:xfrm>
              <a:prstGeom prst="rect">
                <a:avLst/>
              </a:prstGeom>
            </p:spPr>
            <p:txBody>
              <a:bodyPr wrap="square">
                <a:spAutoFit/>
              </a:bodyPr>
              <a:lstStyle/>
              <a:p>
                <a:r>
                  <a:rPr lang="en-US" sz="2400" dirty="0"/>
                  <a:t>Expected Utility for player </a:t>
                </a:r>
                <a14:m>
                  <m:oMath xmlns:m="http://schemas.openxmlformats.org/officeDocument/2006/math">
                    <m:r>
                      <a:rPr lang="en-US" sz="2400" i="1">
                        <a:latin typeface="Cambria Math" panose="02040503050406030204" pitchFamily="18" charset="0"/>
                      </a:rPr>
                      <m:t>𝑖</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𝑢</m:t>
                        </m:r>
                      </m:e>
                      <m:sub>
                        <m:r>
                          <a:rPr lang="en-US" sz="2400" i="1" dirty="0">
                            <a:latin typeface="Cambria Math" panose="02040503050406030204" pitchFamily="18" charset="0"/>
                          </a:rPr>
                          <m:t>𝑖</m:t>
                        </m:r>
                      </m:sub>
                    </m:sSub>
                  </m:oMath>
                </a14:m>
                <a:r>
                  <a:rPr lang="en-US" sz="2400" dirty="0"/>
                  <a:t>= </a:t>
                </a:r>
              </a:p>
              <a:p>
                <a:pPr/>
                <a14:m>
                  <m:oMathPara xmlns:m="http://schemas.openxmlformats.org/officeDocument/2006/math">
                    <m:oMathParaPr>
                      <m:jc m:val="centerGroup"/>
                    </m:oMathParaPr>
                    <m:oMath xmlns:m="http://schemas.openxmlformats.org/officeDocument/2006/math">
                      <m:nary>
                        <m:naryPr>
                          <m:chr m:val="∑"/>
                          <m:supHide m:val="on"/>
                          <m:ctrlPr>
                            <a:rPr lang="en-US" sz="2400" i="1">
                              <a:latin typeface="Cambria Math" panose="02040503050406030204" pitchFamily="18" charset="0"/>
                            </a:rPr>
                          </m:ctrlPr>
                        </m:naryPr>
                        <m:sub>
                          <m:r>
                            <a:rPr lang="en-US" sz="2400" b="1">
                              <a:latin typeface="Cambria Math" panose="02040503050406030204" pitchFamily="18" charset="0"/>
                            </a:rPr>
                            <m:t>𝐚</m:t>
                          </m:r>
                        </m:sub>
                        <m:sup/>
                        <m:e>
                          <m:r>
                            <m:rPr>
                              <m:nor/>
                            </m:rPr>
                            <a:rPr lang="en-US" sz="2400" dirty="0"/>
                            <m:t>Prob</m:t>
                          </m:r>
                          <m:r>
                            <m:rPr>
                              <m:nor/>
                            </m:rPr>
                            <a:rPr lang="en-US" sz="2400" dirty="0"/>
                            <m:t>(</m:t>
                          </m:r>
                          <m:r>
                            <m:rPr>
                              <m:nor/>
                            </m:rPr>
                            <a:rPr lang="en-US" sz="2400" dirty="0"/>
                            <m:t>action</m:t>
                          </m:r>
                          <m:r>
                            <m:rPr>
                              <m:nor/>
                            </m:rPr>
                            <a:rPr lang="en-US" sz="2400" dirty="0"/>
                            <m:t> </m:t>
                          </m:r>
                          <m:r>
                            <m:rPr>
                              <m:nor/>
                            </m:rPr>
                            <a:rPr lang="en-US" sz="2400" dirty="0"/>
                            <m:t>profile</m:t>
                          </m:r>
                          <m:r>
                            <m:rPr>
                              <m:nor/>
                            </m:rPr>
                            <a:rPr lang="en-US" sz="2400" dirty="0"/>
                            <m:t> </m:t>
                          </m:r>
                          <m:r>
                            <a:rPr lang="en-US" sz="2400" b="1">
                              <a:latin typeface="Cambria Math" panose="02040503050406030204" pitchFamily="18" charset="0"/>
                            </a:rPr>
                            <m:t>𝐚</m:t>
                          </m:r>
                          <m:r>
                            <m:rPr>
                              <m:nor/>
                            </m:rPr>
                            <a:rPr lang="en-US" sz="2400" dirty="0"/>
                            <m:t>) </m:t>
                          </m:r>
                          <m:r>
                            <a:rPr lang="en-US" sz="2400" i="1" dirty="0">
                              <a:latin typeface="Cambria Math" panose="02040503050406030204" pitchFamily="18" charset="0"/>
                            </a:rPr>
                            <m:t>×</m:t>
                          </m:r>
                        </m:e>
                      </m:nary>
                      <m:r>
                        <m:rPr>
                          <m:nor/>
                        </m:rPr>
                        <a:rPr lang="en-US" sz="2400" dirty="0"/>
                        <m:t>Utility</m:t>
                      </m:r>
                      <m:r>
                        <m:rPr>
                          <m:nor/>
                        </m:rPr>
                        <a:rPr lang="en-US" sz="2400" dirty="0"/>
                        <m:t> </m:t>
                      </m:r>
                      <m:r>
                        <m:rPr>
                          <m:nor/>
                        </m:rPr>
                        <a:rPr lang="en-US" sz="2400" dirty="0"/>
                        <m:t>for</m:t>
                      </m:r>
                      <m:r>
                        <m:rPr>
                          <m:nor/>
                        </m:rPr>
                        <a:rPr lang="en-US" sz="2400" dirty="0"/>
                        <m:t> </m:t>
                      </m:r>
                      <m:r>
                        <m:rPr>
                          <m:nor/>
                        </m:rPr>
                        <a:rPr lang="en-US" sz="2400" dirty="0"/>
                        <m:t>player</m:t>
                      </m:r>
                      <m:r>
                        <m:rPr>
                          <m:nor/>
                        </m:rPr>
                        <a:rPr lang="en-US" sz="2400" dirty="0"/>
                        <m:t> </m:t>
                      </m:r>
                      <m:r>
                        <a:rPr lang="en-US" sz="2400" i="1">
                          <a:latin typeface="Cambria Math" panose="02040503050406030204" pitchFamily="18" charset="0"/>
                        </a:rPr>
                        <m:t>𝑖</m:t>
                      </m:r>
                      <m:r>
                        <m:rPr>
                          <m:nor/>
                        </m:rPr>
                        <a:rPr lang="en-US" sz="2400" dirty="0"/>
                        <m:t> </m:t>
                      </m:r>
                      <m:r>
                        <m:rPr>
                          <m:nor/>
                        </m:rPr>
                        <a:rPr lang="en-US" sz="2400" dirty="0"/>
                        <m:t>in</m:t>
                      </m:r>
                      <m:r>
                        <a:rPr lang="en-US" sz="2400" b="1" dirty="0">
                          <a:latin typeface="Cambria Math" panose="02040503050406030204" pitchFamily="18" charset="0"/>
                        </a:rPr>
                        <m:t> </m:t>
                      </m:r>
                      <m:r>
                        <a:rPr lang="en-US" sz="2400" b="1">
                          <a:latin typeface="Cambria Math" panose="02040503050406030204" pitchFamily="18" charset="0"/>
                        </a:rPr>
                        <m:t>𝐚</m:t>
                      </m:r>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552099" y="1716107"/>
                <a:ext cx="7841888" cy="1403076"/>
              </a:xfrm>
              <a:prstGeom prst="rect">
                <a:avLst/>
              </a:prstGeom>
              <a:blipFill>
                <a:blip r:embed="rId3"/>
                <a:stretch>
                  <a:fillRect l="-4045" t="-66667" b="-124324"/>
                </a:stretch>
              </a:blipFill>
            </p:spPr>
            <p:txBody>
              <a:bodyPr/>
              <a:lstStyle/>
              <a:p>
                <a:r>
                  <a:rPr lang="en-US">
                    <a:noFill/>
                  </a:rPr>
                  <a:t> </a:t>
                </a:r>
              </a:p>
            </p:txBody>
          </p:sp>
        </mc:Fallback>
      </mc:AlternateContent>
      <p:sp>
        <p:nvSpPr>
          <p:cNvPr id="7" name="Rectangle 6"/>
          <p:cNvSpPr/>
          <p:nvPr/>
        </p:nvSpPr>
        <p:spPr>
          <a:xfrm>
            <a:off x="651442" y="5115899"/>
            <a:ext cx="4964372" cy="461665"/>
          </a:xfrm>
          <a:prstGeom prst="rect">
            <a:avLst/>
          </a:prstGeom>
        </p:spPr>
        <p:txBody>
          <a:bodyPr wrap="none">
            <a:spAutoFit/>
          </a:bodyPr>
          <a:lstStyle/>
          <a:p>
            <a:r>
              <a:rPr lang="en-US" sz="2400" dirty="0">
                <a:solidFill>
                  <a:schemeClr val="tx2"/>
                </a:solidFill>
              </a:rPr>
              <a:t>What is Alex’s expected utility overall?</a:t>
            </a:r>
          </a:p>
        </p:txBody>
      </p:sp>
      <mc:AlternateContent xmlns:mc="http://schemas.openxmlformats.org/markup-compatibility/2006" xmlns:a14="http://schemas.microsoft.com/office/drawing/2010/main">
        <mc:Choice Requires="a14">
          <p:sp>
            <p:nvSpPr>
              <p:cNvPr id="8" name="TextBox 7"/>
              <p:cNvSpPr txBox="1"/>
              <p:nvPr/>
            </p:nvSpPr>
            <p:spPr>
              <a:xfrm>
                <a:off x="2393463" y="2872287"/>
                <a:ext cx="6804107" cy="461665"/>
              </a:xfrm>
              <a:prstGeom prst="rect">
                <a:avLst/>
              </a:prstGeom>
              <a:noFill/>
            </p:spPr>
            <p:txBody>
              <a:bodyPr wrap="none" rtlCol="0">
                <a:spAutoFit/>
              </a:bodyPr>
              <a:lstStyle/>
              <a:p>
                <a:r>
                  <a:rPr lang="en-US" sz="2400" dirty="0">
                    <a:solidFill>
                      <a:srgbClr val="C00000"/>
                    </a:solidFill>
                  </a:rPr>
                  <a:t>Can skip action profiles with probability </a:t>
                </a:r>
                <a14:m>
                  <m:oMath xmlns:m="http://schemas.openxmlformats.org/officeDocument/2006/math">
                    <m:r>
                      <a:rPr lang="en-US" sz="2400" i="1">
                        <a:solidFill>
                          <a:srgbClr val="C00000"/>
                        </a:solidFill>
                        <a:latin typeface="Cambria Math" panose="02040503050406030204" pitchFamily="18" charset="0"/>
                      </a:rPr>
                      <m:t>0</m:t>
                    </m:r>
                  </m:oMath>
                </a14:m>
                <a:r>
                  <a:rPr lang="en-US" sz="2400" dirty="0">
                    <a:solidFill>
                      <a:srgbClr val="C00000"/>
                    </a:solidFill>
                  </a:rPr>
                  <a:t> or utility </a:t>
                </a:r>
                <a14:m>
                  <m:oMath xmlns:m="http://schemas.openxmlformats.org/officeDocument/2006/math">
                    <m:r>
                      <a:rPr lang="en-US" sz="2400" i="1">
                        <a:solidFill>
                          <a:srgbClr val="C00000"/>
                        </a:solidFill>
                        <a:latin typeface="Cambria Math" panose="02040503050406030204" pitchFamily="18" charset="0"/>
                      </a:rPr>
                      <m:t>0</m:t>
                    </m:r>
                  </m:oMath>
                </a14:m>
                <a:endParaRPr lang="en-US" sz="24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93463" y="2872287"/>
                <a:ext cx="6804107" cy="461665"/>
              </a:xfrm>
              <a:prstGeom prst="rect">
                <a:avLst/>
              </a:prstGeom>
              <a:blipFill>
                <a:blip r:embed="rId4"/>
                <a:stretch>
                  <a:fillRect l="-1434" t="-10526" b="-28947"/>
                </a:stretch>
              </a:blipFill>
            </p:spPr>
            <p:txBody>
              <a:bodyPr/>
              <a:lstStyle/>
              <a:p>
                <a:r>
                  <a:rPr lang="en-US">
                    <a:noFill/>
                  </a:rPr>
                  <a:t> </a:t>
                </a:r>
              </a:p>
            </p:txBody>
          </p:sp>
        </mc:Fallback>
      </mc:AlternateContent>
      <p:sp>
        <p:nvSpPr>
          <p:cNvPr id="9" name="Oval 8"/>
          <p:cNvSpPr/>
          <p:nvPr/>
        </p:nvSpPr>
        <p:spPr>
          <a:xfrm>
            <a:off x="1427584" y="2845743"/>
            <a:ext cx="362673" cy="24270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8" idx="1"/>
            <a:endCxn id="9" idx="6"/>
          </p:cNvCxnSpPr>
          <p:nvPr/>
        </p:nvCxnSpPr>
        <p:spPr>
          <a:xfrm flipH="1" flipV="1">
            <a:off x="1790257" y="2967096"/>
            <a:ext cx="603206" cy="13602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7863840" y="243487"/>
                <a:ext cx="4154808" cy="1877437"/>
              </a:xfrm>
              <a:prstGeom prst="rect">
                <a:avLst/>
              </a:prstGeom>
              <a:noFill/>
              <a:ln>
                <a:solidFill>
                  <a:srgbClr val="C00000"/>
                </a:solidFill>
              </a:ln>
            </p:spPr>
            <p:txBody>
              <a:bodyPr wrap="square" rtlCol="0">
                <a:spAutoFit/>
              </a:bodyPr>
              <a:lstStyle/>
              <a:p>
                <a:r>
                  <a:rPr lang="en-US" sz="2000" dirty="0">
                    <a:solidFill>
                      <a:srgbClr val="C00000"/>
                    </a:solidFill>
                  </a:rPr>
                  <a:t>Notation Alert!</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i="1" dirty="0">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𝑠</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𝑢</m:t>
                    </m:r>
                  </m:oMath>
                </a14:m>
                <a:r>
                  <a:rPr lang="en-US" sz="2000" dirty="0">
                    <a:solidFill>
                      <a:srgbClr val="C00000"/>
                    </a:solidFill>
                  </a:rPr>
                  <a:t> to represent action, strategy, utility of a player</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b="1" dirty="0">
                        <a:solidFill>
                          <a:srgbClr val="C00000"/>
                        </a:solidFill>
                        <a:latin typeface="Cambria Math" panose="02040503050406030204" pitchFamily="18" charset="0"/>
                      </a:rPr>
                      <m:t>𝐚</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𝐬</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𝐮</m:t>
                    </m:r>
                  </m:oMath>
                </a14:m>
                <a:r>
                  <a:rPr lang="en-US" sz="2000" dirty="0">
                    <a:solidFill>
                      <a:srgbClr val="C00000"/>
                    </a:solidFill>
                  </a:rPr>
                  <a:t> to represent action, strategy, utility profile</a:t>
                </a:r>
                <a:endParaRPr lang="en-US" sz="20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863840" y="243487"/>
                <a:ext cx="4154808" cy="1877437"/>
              </a:xfrm>
              <a:prstGeom prst="rect">
                <a:avLst/>
              </a:prstGeom>
              <a:blipFill>
                <a:blip r:embed="rId5"/>
                <a:stretch>
                  <a:fillRect l="-1212" t="-1333" b="-4667"/>
                </a:stretch>
              </a:blipFill>
              <a:ln>
                <a:solidFill>
                  <a:srgbClr val="C00000"/>
                </a:solidFill>
              </a:ln>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16</a:t>
            </a:fld>
            <a:endParaRPr lang="en-US" dirty="0"/>
          </a:p>
        </p:txBody>
      </p:sp>
      <p:graphicFrame>
        <p:nvGraphicFramePr>
          <p:cNvPr id="18" name="Table 17">
            <a:extLst>
              <a:ext uri="{FF2B5EF4-FFF2-40B4-BE49-F238E27FC236}">
                <a16:creationId xmlns:a16="http://schemas.microsoft.com/office/drawing/2014/main" id="{D044DE1E-F657-4494-99A5-91BFE6DE1CEC}"/>
              </a:ext>
            </a:extLst>
          </p:cNvPr>
          <p:cNvGraphicFramePr>
            <a:graphicFrameLocks noGrp="1"/>
          </p:cNvGraphicFramePr>
          <p:nvPr>
            <p:extLst>
              <p:ext uri="{D42A27DB-BD31-4B8C-83A1-F6EECF244321}">
                <p14:modId xmlns:p14="http://schemas.microsoft.com/office/powerpoint/2010/main" val="468509122"/>
              </p:ext>
            </p:extLst>
          </p:nvPr>
        </p:nvGraphicFramePr>
        <p:xfrm>
          <a:off x="7221410" y="513541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9" name="TextBox 18">
            <a:extLst>
              <a:ext uri="{FF2B5EF4-FFF2-40B4-BE49-F238E27FC236}">
                <a16:creationId xmlns:a16="http://schemas.microsoft.com/office/drawing/2014/main" id="{A294FF87-A399-4DD6-8369-44FA92B7108D}"/>
              </a:ext>
            </a:extLst>
          </p:cNvPr>
          <p:cNvSpPr txBox="1"/>
          <p:nvPr/>
        </p:nvSpPr>
        <p:spPr>
          <a:xfrm>
            <a:off x="9807471" y="4211556"/>
            <a:ext cx="1376246" cy="461665"/>
          </a:xfrm>
          <a:prstGeom prst="rect">
            <a:avLst/>
          </a:prstGeom>
          <a:noFill/>
        </p:spPr>
        <p:txBody>
          <a:bodyPr wrap="square" rtlCol="0">
            <a:spAutoFit/>
          </a:bodyPr>
          <a:lstStyle/>
          <a:p>
            <a:r>
              <a:rPr lang="en-US" sz="2400" dirty="0"/>
              <a:t>Berry</a:t>
            </a:r>
          </a:p>
        </p:txBody>
      </p:sp>
      <p:sp>
        <p:nvSpPr>
          <p:cNvPr id="21" name="TextBox 20">
            <a:extLst>
              <a:ext uri="{FF2B5EF4-FFF2-40B4-BE49-F238E27FC236}">
                <a16:creationId xmlns:a16="http://schemas.microsoft.com/office/drawing/2014/main" id="{D451135B-C42C-479E-8F3B-B6C64CD99BE4}"/>
              </a:ext>
            </a:extLst>
          </p:cNvPr>
          <p:cNvSpPr txBox="1"/>
          <p:nvPr/>
        </p:nvSpPr>
        <p:spPr>
          <a:xfrm rot="16200000">
            <a:off x="5905079" y="5809143"/>
            <a:ext cx="1152588" cy="461665"/>
          </a:xfrm>
          <a:prstGeom prst="rect">
            <a:avLst/>
          </a:prstGeom>
          <a:noFill/>
        </p:spPr>
        <p:txBody>
          <a:bodyPr wrap="square" rtlCol="0">
            <a:spAutoFit/>
          </a:bodyPr>
          <a:lstStyle/>
          <a:p>
            <a:pPr algn="ctr"/>
            <a:r>
              <a:rPr lang="en-US" sz="2400" dirty="0"/>
              <a:t>Alex</a:t>
            </a:r>
          </a:p>
        </p:txBody>
      </p:sp>
    </p:spTree>
    <p:extLst>
      <p:ext uri="{BB962C8B-B14F-4D97-AF65-F5344CB8AC3E}">
        <p14:creationId xmlns:p14="http://schemas.microsoft.com/office/powerpoint/2010/main" val="6508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animBg="1"/>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431188"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how many non-zero terms need to be added up when computing the expected utility for player 1?</a:t>
                </a:r>
              </a:p>
              <a:p>
                <a:pPr marL="457200" lvl="1" indent="-457200">
                  <a:buFont typeface="+mj-lt"/>
                  <a:buAutoNum type="alphaUcPeriod"/>
                </a:pPr>
                <a:r>
                  <a:rPr lang="en-US" dirty="0"/>
                  <a:t>9</a:t>
                </a:r>
              </a:p>
              <a:p>
                <a:pPr marL="457200" lvl="1" indent="-457200">
                  <a:buFont typeface="+mj-lt"/>
                  <a:buAutoNum type="alphaUcPeriod"/>
                </a:pPr>
                <a:r>
                  <a:rPr lang="en-US" dirty="0"/>
                  <a:t>7</a:t>
                </a:r>
              </a:p>
              <a:p>
                <a:pPr marL="457200" lvl="1" indent="-457200">
                  <a:buFont typeface="+mj-lt"/>
                  <a:buAutoNum type="alphaUcPeriod"/>
                </a:pPr>
                <a:r>
                  <a:rPr lang="en-US" dirty="0"/>
                  <a:t>6</a:t>
                </a:r>
              </a:p>
              <a:p>
                <a:pPr marL="457200" lvl="1" indent="-457200">
                  <a:buFont typeface="+mj-lt"/>
                  <a:buAutoNum type="alphaUcPeriod"/>
                </a:pPr>
                <a:r>
                  <a:rPr lang="en-US" dirty="0"/>
                  <a:t>4</a:t>
                </a:r>
              </a:p>
              <a:p>
                <a:pPr marL="457200" lvl="1" indent="-457200">
                  <a:buFont typeface="+mj-lt"/>
                  <a:buAutoNum type="alphaUcPeriod"/>
                </a:pPr>
                <a:r>
                  <a:rPr lang="en-US" dirty="0"/>
                  <a:t>3</a:t>
                </a:r>
                <a:endParaRPr lang="en-US" dirty="0">
                  <a:solidFill>
                    <a:srgbClr val="900000"/>
                  </a:solidFill>
                </a:endParaRP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431188" cy="2039539"/>
              </a:xfrm>
              <a:blipFill>
                <a:blip r:embed="rId2"/>
                <a:stretch>
                  <a:fillRect l="-1504" b="-72222"/>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1600558011"/>
              </p:ext>
            </p:extLst>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17</a:t>
            </a:fld>
            <a:endParaRPr lang="en-US" dirty="0"/>
          </a:p>
        </p:txBody>
      </p:sp>
    </p:spTree>
    <p:extLst>
      <p:ext uri="{BB962C8B-B14F-4D97-AF65-F5344CB8AC3E}">
        <p14:creationId xmlns:p14="http://schemas.microsoft.com/office/powerpoint/2010/main" val="249821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697196"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what is the utility of player 1?</a:t>
                </a:r>
              </a:p>
              <a:p>
                <a:pPr marL="457200" lvl="1" indent="-457200">
                  <a:buFont typeface="+mj-lt"/>
                  <a:buAutoNum type="alphaUcPeriod"/>
                </a:pPr>
                <a:r>
                  <a:rPr lang="en-US" dirty="0"/>
                  <a:t>-1</a:t>
                </a:r>
              </a:p>
              <a:p>
                <a:pPr marL="457200" lvl="1" indent="-457200">
                  <a:buFont typeface="+mj-lt"/>
                  <a:buAutoNum type="alphaUcPeriod"/>
                </a:pPr>
                <a:r>
                  <a:rPr lang="en-US" dirty="0"/>
                  <a:t>-1/3</a:t>
                </a:r>
              </a:p>
              <a:p>
                <a:pPr marL="457200" lvl="1" indent="-457200">
                  <a:buFont typeface="+mj-lt"/>
                  <a:buAutoNum type="alphaUcPeriod"/>
                </a:pPr>
                <a:r>
                  <a:rPr lang="en-US" dirty="0"/>
                  <a:t>0</a:t>
                </a:r>
              </a:p>
              <a:p>
                <a:pPr marL="457200" lvl="1" indent="-457200">
                  <a:buFont typeface="+mj-lt"/>
                  <a:buAutoNum type="alphaUcPeriod"/>
                </a:pPr>
                <a:r>
                  <a:rPr lang="en-US" dirty="0"/>
                  <a:t>2/3</a:t>
                </a:r>
              </a:p>
              <a:p>
                <a:pPr marL="457200" lvl="1" indent="-457200">
                  <a:buFont typeface="+mj-lt"/>
                  <a:buAutoNum type="alphaUcPeriod"/>
                </a:pPr>
                <a:r>
                  <a:rPr lang="en-US" dirty="0"/>
                  <a:t>1</a:t>
                </a: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697196" cy="2039539"/>
              </a:xfrm>
              <a:blipFill>
                <a:blip r:embed="rId2"/>
                <a:stretch>
                  <a:fillRect l="-1473" b="-54790"/>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18</a:t>
            </a:fld>
            <a:endParaRPr lang="en-US" dirty="0"/>
          </a:p>
        </p:txBody>
      </p:sp>
    </p:spTree>
    <p:extLst>
      <p:ext uri="{BB962C8B-B14F-4D97-AF65-F5344CB8AC3E}">
        <p14:creationId xmlns:p14="http://schemas.microsoft.com/office/powerpoint/2010/main" val="32391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06" t="-4938" r="-1568"/>
                </a:stretch>
              </a:blipFill>
            </p:spPr>
            <p:txBody>
              <a:bodyPr/>
              <a:lstStyle/>
              <a:p>
                <a:r>
                  <a:rPr lang="en-US">
                    <a:noFill/>
                  </a:rPr>
                  <a:t> </a:t>
                </a:r>
              </a:p>
            </p:txBody>
          </p:sp>
        </mc:Fallback>
      </mc:AlternateContent>
      <p:sp>
        <p:nvSpPr>
          <p:cNvPr id="10" name="TextBox 9"/>
          <p:cNvSpPr txBox="1"/>
          <p:nvPr/>
        </p:nvSpPr>
        <p:spPr>
          <a:xfrm>
            <a:off x="552098" y="3013501"/>
            <a:ext cx="8526587"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 What about to (.5 Rock, .5 Paper, 0 Scissors)?</a:t>
            </a:r>
          </a:p>
        </p:txBody>
      </p:sp>
      <p:sp>
        <p:nvSpPr>
          <p:cNvPr id="11" name="TextBox 10"/>
          <p:cNvSpPr txBox="1"/>
          <p:nvPr/>
        </p:nvSpPr>
        <p:spPr>
          <a:xfrm>
            <a:off x="552100" y="3847034"/>
            <a:ext cx="8408737" cy="1200329"/>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  What about to (.5 Cooperate, .5 Defect)?</a:t>
            </a:r>
          </a:p>
        </p:txBody>
      </p:sp>
      <p:graphicFrame>
        <p:nvGraphicFramePr>
          <p:cNvPr id="12" name="Table 11"/>
          <p:cNvGraphicFramePr>
            <a:graphicFrameLocks noGrp="1"/>
          </p:cNvGraphicFramePr>
          <p:nvPr/>
        </p:nvGraphicFramePr>
        <p:xfrm>
          <a:off x="4299275" y="5380257"/>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a16="http://schemas.microsoft.com/office/drawing/2014/main" val="20000"/>
                    </a:ext>
                  </a:extLst>
                </a:gridCol>
                <a:gridCol w="1063585">
                  <a:extLst>
                    <a:ext uri="{9D8B030D-6E8A-4147-A177-3AD203B41FA5}">
                      <a16:colId xmlns:a16="http://schemas.microsoft.com/office/drawing/2014/main" val="20001"/>
                    </a:ext>
                  </a:extLst>
                </a:gridCol>
                <a:gridCol w="1063585">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a16="http://schemas.microsoft.com/office/drawing/2014/main" val="10002"/>
                  </a:ext>
                </a:extLst>
              </a:tr>
            </a:tbl>
          </a:graphicData>
        </a:graphic>
      </p:graphicFrame>
      <p:sp>
        <p:nvSpPr>
          <p:cNvPr id="13" name="TextBox 12"/>
          <p:cNvSpPr txBox="1"/>
          <p:nvPr/>
        </p:nvSpPr>
        <p:spPr>
          <a:xfrm>
            <a:off x="5999790" y="5089464"/>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3708471" y="5670849"/>
            <a:ext cx="752286" cy="523220"/>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19</a:t>
            </a:fld>
            <a:endParaRPr lang="en-US" dirty="0"/>
          </a:p>
        </p:txBody>
      </p:sp>
    </p:spTree>
    <p:extLst>
      <p:ext uri="{BB962C8B-B14F-4D97-AF65-F5344CB8AC3E}">
        <p14:creationId xmlns:p14="http://schemas.microsoft.com/office/powerpoint/2010/main" val="40713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dirty="0"/>
              <a:t>Assignments:</a:t>
            </a:r>
          </a:p>
          <a:p>
            <a:pPr marL="457200" indent="-457200">
              <a:buFont typeface="Arial" panose="020B0604020202020204" pitchFamily="34" charset="0"/>
              <a:buChar char="•"/>
            </a:pPr>
            <a:r>
              <a:rPr lang="en-US" dirty="0">
                <a:solidFill>
                  <a:schemeClr val="tx1"/>
                </a:solidFill>
              </a:rPr>
              <a:t>HW10 due Tuesday</a:t>
            </a:r>
          </a:p>
          <a:p>
            <a:pPr marL="457200" indent="-457200">
              <a:buFont typeface="Arial" panose="020B0604020202020204" pitchFamily="34" charset="0"/>
              <a:buChar char="•"/>
            </a:pPr>
            <a:r>
              <a:rPr lang="en-US" dirty="0">
                <a:solidFill>
                  <a:schemeClr val="tx1"/>
                </a:solidFill>
              </a:rPr>
              <a:t>P5 due Thursday (week from today)</a:t>
            </a:r>
          </a:p>
          <a:p>
            <a:r>
              <a:rPr lang="en-US" dirty="0"/>
              <a:t>Review Session: </a:t>
            </a:r>
          </a:p>
          <a:p>
            <a:pPr marL="457200" indent="-457200">
              <a:buFont typeface="Arial" panose="020B0604020202020204" pitchFamily="34" charset="0"/>
              <a:buChar char="•"/>
            </a:pPr>
            <a:r>
              <a:rPr lang="en-US" dirty="0">
                <a:solidFill>
                  <a:schemeClr val="tx1"/>
                </a:solidFill>
              </a:rPr>
              <a:t>Sunday Dec 10 2-4pm</a:t>
            </a:r>
            <a:endParaRPr lang="en-US" dirty="0"/>
          </a:p>
          <a:p>
            <a:r>
              <a:rPr lang="en-US" dirty="0"/>
              <a:t>Final Exam:</a:t>
            </a:r>
          </a:p>
          <a:p>
            <a:pPr marL="457200" indent="-457200">
              <a:buFont typeface="Arial" panose="020B0604020202020204" pitchFamily="34" charset="0"/>
              <a:buChar char="•"/>
            </a:pPr>
            <a:r>
              <a:rPr lang="en-US" b="1" dirty="0">
                <a:solidFill>
                  <a:schemeClr val="tx1"/>
                </a:solidFill>
              </a:rPr>
              <a:t>Thursday Dec 14 1-4pm</a:t>
            </a:r>
          </a:p>
          <a:p>
            <a:pPr marL="457200" indent="-457200">
              <a:buFont typeface="Arial" panose="020B0604020202020204" pitchFamily="34" charset="0"/>
              <a:buChar char="•"/>
            </a:pPr>
            <a:r>
              <a:rPr lang="en-US" dirty="0">
                <a:solidFill>
                  <a:schemeClr val="tx1"/>
                </a:solidFill>
              </a:rPr>
              <a:t>All material is fair game, will focus disproportionately on material not yet covered on midterm exams</a:t>
            </a:r>
          </a:p>
          <a:p>
            <a:r>
              <a:rPr lang="en-US" dirty="0"/>
              <a:t>Other:</a:t>
            </a:r>
          </a:p>
          <a:p>
            <a:pPr marL="457200" indent="-457200">
              <a:buFont typeface="Arial" panose="020B0604020202020204" pitchFamily="34" charset="0"/>
              <a:buChar char="•"/>
            </a:pPr>
            <a:r>
              <a:rPr lang="en-US" dirty="0">
                <a:solidFill>
                  <a:schemeClr val="tx1"/>
                </a:solidFill>
              </a:rPr>
              <a:t>Come to office hours for conceptual questions! </a:t>
            </a:r>
          </a:p>
        </p:txBody>
      </p:sp>
      <p:sp>
        <p:nvSpPr>
          <p:cNvPr id="4" name="Slide Number Placeholder 3">
            <a:extLst>
              <a:ext uri="{FF2B5EF4-FFF2-40B4-BE49-F238E27FC236}">
                <a16:creationId xmlns:a16="http://schemas.microsoft.com/office/drawing/2014/main" id="{CB674D11-BE50-4E9A-AAAE-63D68572D2C8}"/>
              </a:ext>
            </a:extLst>
          </p:cNvPr>
          <p:cNvSpPr>
            <a:spLocks noGrp="1"/>
          </p:cNvSpPr>
          <p:nvPr>
            <p:ph type="sldNum" sz="quarter" idx="4"/>
          </p:nvPr>
        </p:nvSpPr>
        <p:spPr/>
        <p:txBody>
          <a:bodyPr/>
          <a:lstStyle/>
          <a:p>
            <a:fld id="{4E5DC575-B3DA-4894-AC1D-D96F1860F14D}" type="slidenum">
              <a:rPr lang="en-US" smtClean="0"/>
              <a:pPr/>
              <a:t>2</a:t>
            </a:fld>
            <a:endParaRPr lang="en-US" dirty="0"/>
          </a:p>
        </p:txBody>
      </p:sp>
    </p:spTree>
    <p:extLst>
      <p:ext uri="{BB962C8B-B14F-4D97-AF65-F5344CB8AC3E}">
        <p14:creationId xmlns:p14="http://schemas.microsoft.com/office/powerpoint/2010/main" val="363682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06" t="-4938" r="-1568"/>
                </a:stretch>
              </a:blipFill>
            </p:spPr>
            <p:txBody>
              <a:bodyPr/>
              <a:lstStyle/>
              <a:p>
                <a:r>
                  <a:rPr lang="en-US">
                    <a:noFill/>
                  </a:rPr>
                  <a:t> </a:t>
                </a:r>
              </a:p>
            </p:txBody>
          </p:sp>
        </mc:Fallback>
      </mc:AlternateContent>
      <p:sp>
        <p:nvSpPr>
          <p:cNvPr id="10" name="TextBox 9"/>
          <p:cNvSpPr txBox="1"/>
          <p:nvPr/>
        </p:nvSpPr>
        <p:spPr>
          <a:xfrm>
            <a:off x="552099" y="3013501"/>
            <a:ext cx="8408737"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a:t>
            </a:r>
          </a:p>
        </p:txBody>
      </p:sp>
      <p:sp>
        <p:nvSpPr>
          <p:cNvPr id="11" name="TextBox 10"/>
          <p:cNvSpPr txBox="1"/>
          <p:nvPr/>
        </p:nvSpPr>
        <p:spPr>
          <a:xfrm>
            <a:off x="552100" y="3847034"/>
            <a:ext cx="8408737" cy="830997"/>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a:t>
            </a:r>
          </a:p>
        </p:txBody>
      </p:sp>
      <p:graphicFrame>
        <p:nvGraphicFramePr>
          <p:cNvPr id="12" name="Table 11"/>
          <p:cNvGraphicFramePr>
            <a:graphicFrameLocks noGrp="1"/>
          </p:cNvGraphicFramePr>
          <p:nvPr/>
        </p:nvGraphicFramePr>
        <p:xfrm>
          <a:off x="4299275" y="5380257"/>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a16="http://schemas.microsoft.com/office/drawing/2014/main" val="20000"/>
                    </a:ext>
                  </a:extLst>
                </a:gridCol>
                <a:gridCol w="1063585">
                  <a:extLst>
                    <a:ext uri="{9D8B030D-6E8A-4147-A177-3AD203B41FA5}">
                      <a16:colId xmlns:a16="http://schemas.microsoft.com/office/drawing/2014/main" val="20001"/>
                    </a:ext>
                  </a:extLst>
                </a:gridCol>
                <a:gridCol w="1063585">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a16="http://schemas.microsoft.com/office/drawing/2014/main" val="10002"/>
                  </a:ext>
                </a:extLst>
              </a:tr>
            </a:tbl>
          </a:graphicData>
        </a:graphic>
      </p:graphicFrame>
      <p:sp>
        <p:nvSpPr>
          <p:cNvPr id="13" name="TextBox 12"/>
          <p:cNvSpPr txBox="1"/>
          <p:nvPr/>
        </p:nvSpPr>
        <p:spPr>
          <a:xfrm>
            <a:off x="5999790" y="5089464"/>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3708471" y="5670849"/>
            <a:ext cx="752286" cy="523220"/>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20</a:t>
            </a:fld>
            <a:endParaRPr lang="en-US" dirty="0"/>
          </a:p>
        </p:txBody>
      </p:sp>
      <p:sp>
        <p:nvSpPr>
          <p:cNvPr id="15" name="Rectangle 14">
            <a:extLst>
              <a:ext uri="{FF2B5EF4-FFF2-40B4-BE49-F238E27FC236}">
                <a16:creationId xmlns:a16="http://schemas.microsoft.com/office/drawing/2014/main" id="{47881C27-4909-4864-8D98-B3E795CAFD08}"/>
              </a:ext>
            </a:extLst>
          </p:cNvPr>
          <p:cNvSpPr/>
          <p:nvPr/>
        </p:nvSpPr>
        <p:spPr>
          <a:xfrm>
            <a:off x="8650861" y="3079835"/>
            <a:ext cx="816072" cy="369332"/>
          </a:xfrm>
          <a:prstGeom prst="rect">
            <a:avLst/>
          </a:prstGeom>
        </p:spPr>
        <p:txBody>
          <a:bodyPr wrap="square">
            <a:spAutoFit/>
          </a:bodyPr>
          <a:lstStyle/>
          <a:p>
            <a:r>
              <a:rPr lang="en-US" dirty="0">
                <a:solidFill>
                  <a:schemeClr val="accent1"/>
                </a:solidFill>
              </a:rPr>
              <a:t>Paper</a:t>
            </a:r>
          </a:p>
        </p:txBody>
      </p:sp>
      <p:sp>
        <p:nvSpPr>
          <p:cNvPr id="16" name="Rectangle 15">
            <a:extLst>
              <a:ext uri="{FF2B5EF4-FFF2-40B4-BE49-F238E27FC236}">
                <a16:creationId xmlns:a16="http://schemas.microsoft.com/office/drawing/2014/main" id="{D8EB3820-F5F8-4B9D-A0BB-FCABFCBC0D4C}"/>
              </a:ext>
            </a:extLst>
          </p:cNvPr>
          <p:cNvSpPr/>
          <p:nvPr/>
        </p:nvSpPr>
        <p:spPr>
          <a:xfrm>
            <a:off x="8596512" y="3914308"/>
            <a:ext cx="1548438" cy="369332"/>
          </a:xfrm>
          <a:prstGeom prst="rect">
            <a:avLst/>
          </a:prstGeom>
        </p:spPr>
        <p:txBody>
          <a:bodyPr wrap="square">
            <a:spAutoFit/>
          </a:bodyPr>
          <a:lstStyle/>
          <a:p>
            <a:r>
              <a:rPr lang="en-US" dirty="0">
                <a:solidFill>
                  <a:schemeClr val="accent1"/>
                </a:solidFill>
              </a:rPr>
              <a:t>Defect, Defect</a:t>
            </a:r>
          </a:p>
        </p:txBody>
      </p:sp>
    </p:spTree>
    <p:extLst>
      <p:ext uri="{BB962C8B-B14F-4D97-AF65-F5344CB8AC3E}">
        <p14:creationId xmlns:p14="http://schemas.microsoft.com/office/powerpoint/2010/main" val="32662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206" t="-4938" r="-1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12648" y="3213675"/>
                <a:ext cx="10515600" cy="737189"/>
              </a:xfrm>
              <a:prstGeom prst="rect">
                <a:avLst/>
              </a:prstGeom>
            </p:spPr>
            <p:txBody>
              <a:bodyPr wrap="square">
                <a:spAutoFit/>
              </a:bodyPr>
              <a:lstStyle/>
              <a:p>
                <a:r>
                  <a:rPr lang="en-US" sz="2800" dirty="0">
                    <a:solidFill>
                      <a:schemeClr val="tx2"/>
                    </a:solidFill>
                  </a:rPr>
                  <a:t>What is Alex’s best response to Berry’s mixed strategy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d>
                      <m:dPr>
                        <m:ctrlPr>
                          <a:rPr lang="en-US" sz="2800" i="1" dirty="0">
                            <a:solidFill>
                              <a:schemeClr val="tx2"/>
                            </a:solidFill>
                            <a:latin typeface="Cambria Math" panose="02040503050406030204" pitchFamily="18" charset="0"/>
                          </a:rPr>
                        </m:ctrlPr>
                      </m:dPr>
                      <m:e>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r>
                          <a:rPr lang="en-US" sz="2800" i="1" dirty="0">
                            <a:solidFill>
                              <a:schemeClr val="tx2"/>
                            </a:solidFill>
                            <a:latin typeface="Cambria Math" panose="02040503050406030204" pitchFamily="18" charset="0"/>
                          </a:rPr>
                          <m:t>,</m:t>
                        </m:r>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e>
                    </m:d>
                  </m:oMath>
                </a14:m>
                <a:r>
                  <a:rPr lang="en-US" sz="2800" dirty="0">
                    <a:solidFill>
                      <a:schemeClr val="tx2"/>
                    </a:solidFill>
                  </a:rPr>
                  <a:t>?</a:t>
                </a:r>
              </a:p>
            </p:txBody>
          </p:sp>
        </mc:Choice>
        <mc:Fallback xmlns="">
          <p:sp>
            <p:nvSpPr>
              <p:cNvPr id="7" name="Rectangle 6"/>
              <p:cNvSpPr>
                <a:spLocks noRot="1" noChangeAspect="1" noMove="1" noResize="1" noEditPoints="1" noAdjustHandles="1" noChangeArrowheads="1" noChangeShapeType="1" noTextEdit="1"/>
              </p:cNvSpPr>
              <p:nvPr/>
            </p:nvSpPr>
            <p:spPr>
              <a:xfrm>
                <a:off x="612648" y="3213675"/>
                <a:ext cx="10515600" cy="737189"/>
              </a:xfrm>
              <a:prstGeom prst="rect">
                <a:avLst/>
              </a:prstGeom>
              <a:blipFill>
                <a:blip r:embed="rId4"/>
                <a:stretch>
                  <a:fillRect l="-1217" b="-9091"/>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21</a:t>
            </a:fld>
            <a:endParaRPr lang="en-US" dirty="0"/>
          </a:p>
        </p:txBody>
      </p:sp>
      <p:graphicFrame>
        <p:nvGraphicFramePr>
          <p:cNvPr id="12" name="Table 11">
            <a:extLst>
              <a:ext uri="{FF2B5EF4-FFF2-40B4-BE49-F238E27FC236}">
                <a16:creationId xmlns:a16="http://schemas.microsoft.com/office/drawing/2014/main" id="{1A2CC84B-FAE3-4928-8A68-224E5A2CD3CA}"/>
              </a:ext>
            </a:extLst>
          </p:cNvPr>
          <p:cNvGraphicFramePr>
            <a:graphicFrameLocks noGrp="1"/>
          </p:cNvGraphicFramePr>
          <p:nvPr>
            <p:extLst>
              <p:ext uri="{D42A27DB-BD31-4B8C-83A1-F6EECF244321}">
                <p14:modId xmlns:p14="http://schemas.microsoft.com/office/powerpoint/2010/main" val="3142806855"/>
              </p:ext>
            </p:extLst>
          </p:nvPr>
        </p:nvGraphicFramePr>
        <p:xfrm>
          <a:off x="7142466" y="5051037"/>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88843CA-B1C3-4597-B66F-421C7FB3A074}"/>
              </a:ext>
            </a:extLst>
          </p:cNvPr>
          <p:cNvSpPr txBox="1"/>
          <p:nvPr/>
        </p:nvSpPr>
        <p:spPr>
          <a:xfrm>
            <a:off x="9809384" y="4231572"/>
            <a:ext cx="1376246"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F0FBADF7-6B00-4B6B-BE0E-C6FC9FC5F91B}"/>
              </a:ext>
            </a:extLst>
          </p:cNvPr>
          <p:cNvSpPr txBox="1"/>
          <p:nvPr/>
        </p:nvSpPr>
        <p:spPr>
          <a:xfrm rot="16200000">
            <a:off x="5464422" y="5750848"/>
            <a:ext cx="1480858" cy="461665"/>
          </a:xfrm>
          <a:prstGeom prst="rect">
            <a:avLst/>
          </a:prstGeom>
          <a:noFill/>
        </p:spPr>
        <p:txBody>
          <a:bodyPr wrap="square" rtlCol="0">
            <a:spAutoFit/>
          </a:bodyPr>
          <a:lstStyle/>
          <a:p>
            <a:pPr algn="ctr"/>
            <a:r>
              <a:rPr lang="en-US" sz="2400" dirty="0"/>
              <a:t>Alex</a:t>
            </a:r>
          </a:p>
        </p:txBody>
      </p:sp>
    </p:spTree>
    <p:extLst>
      <p:ext uri="{BB962C8B-B14F-4D97-AF65-F5344CB8AC3E}">
        <p14:creationId xmlns:p14="http://schemas.microsoft.com/office/powerpoint/2010/main" val="327039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3</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865672"/>
                <a:ext cx="10515600" cy="4352120"/>
              </a:xfrm>
            </p:spPr>
            <p:txBody>
              <a:bodyPr>
                <a:normAutofit/>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1" dirty="0" smtClean="0">
                                <a:solidFill>
                                  <a:schemeClr val="accent1">
                                    <a:lumMod val="75000"/>
                                  </a:schemeClr>
                                </a:solidFill>
                                <a:latin typeface="Cambria Math" panose="02040503050406030204" pitchFamily="18" charset="0"/>
                              </a:rPr>
                              <m:t>1</m:t>
                            </m:r>
                          </m:num>
                          <m:den>
                            <m:r>
                              <a:rPr lang="en-US" altLang="zh-CN" b="0" i="1" dirty="0" smtClean="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0" dirty="0" smtClean="0">
                                <a:solidFill>
                                  <a:schemeClr val="accent1">
                                    <a:lumMod val="75000"/>
                                  </a:schemeClr>
                                </a:solidFill>
                                <a:latin typeface="Cambria Math" panose="02040503050406030204" pitchFamily="18" charset="0"/>
                              </a:rPr>
                              <m:t>1</m:t>
                            </m:r>
                          </m:num>
                          <m:den>
                            <m:r>
                              <a:rPr lang="en-US" altLang="zh-CN" b="0" i="0" dirty="0" smtClean="0">
                                <a:solidFill>
                                  <a:schemeClr val="accent1">
                                    <a:lumMod val="75000"/>
                                  </a:schemeClr>
                                </a:solidFill>
                                <a:latin typeface="Cambria Math" panose="02040503050406030204" pitchFamily="18" charset="0"/>
                              </a:rPr>
                              <m:t>3</m:t>
                            </m:r>
                          </m:den>
                        </m:f>
                      </m:e>
                    </m:d>
                  </m:oMath>
                </a14:m>
                <a:r>
                  <a:rPr lang="en-US" dirty="0">
                    <a:solidFill>
                      <a:schemeClr val="accent1">
                        <a:lumMod val="75000"/>
                      </a:schemeClr>
                    </a:solidFill>
                  </a:rPr>
                  <a:t>, which actions or strategies are player 2’s best responses to </a:t>
                </a:r>
                <a14:m>
                  <m:oMath xmlns:m="http://schemas.openxmlformats.org/officeDocument/2006/math">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𝑠</m:t>
                        </m:r>
                      </m:e>
                      <m:sub>
                        <m:r>
                          <a:rPr lang="en-US" b="0" i="1" smtClean="0">
                            <a:solidFill>
                              <a:schemeClr val="accent1">
                                <a:lumMod val="75000"/>
                              </a:schemeClr>
                            </a:solidFill>
                            <a:latin typeface="Cambria Math" panose="02040503050406030204" pitchFamily="18" charset="0"/>
                          </a:rPr>
                          <m:t>1</m:t>
                        </m:r>
                      </m:sub>
                    </m:sSub>
                  </m:oMath>
                </a14:m>
                <a:r>
                  <a:rPr lang="en-US" dirty="0">
                    <a:solidFill>
                      <a:schemeClr val="accent1">
                        <a:lumMod val="75000"/>
                      </a:schemeClr>
                    </a:solidFill>
                  </a:rPr>
                  <a:t>?</a:t>
                </a:r>
              </a:p>
              <a:p>
                <a:pPr marL="514350" lvl="1" indent="-514350">
                  <a:buFont typeface="+mj-lt"/>
                  <a:buAutoNum type="alphaUcPeriod"/>
                </a:pPr>
                <a:r>
                  <a:rPr lang="en-US" sz="2800" dirty="0">
                    <a:solidFill>
                      <a:srgbClr val="900000"/>
                    </a:solidFill>
                  </a:rPr>
                  <a:t>Rock</a:t>
                </a:r>
              </a:p>
              <a:p>
                <a:pPr marL="514350" lvl="1" indent="-514350">
                  <a:buFont typeface="+mj-lt"/>
                  <a:buAutoNum type="alphaUcPeriod"/>
                </a:pPr>
                <a:r>
                  <a:rPr lang="en-US" sz="2800" dirty="0">
                    <a:solidFill>
                      <a:srgbClr val="900000"/>
                    </a:solidFill>
                  </a:rPr>
                  <a:t>Paper</a:t>
                </a:r>
              </a:p>
              <a:p>
                <a:pPr marL="514350" lvl="1" indent="-514350">
                  <a:buFont typeface="+mj-lt"/>
                  <a:buAutoNum type="alphaUcPeriod"/>
                </a:pPr>
                <a:r>
                  <a:rPr lang="en-US" sz="2800" dirty="0">
                    <a:solidFill>
                      <a:srgbClr val="900000"/>
                    </a:solidFill>
                  </a:rPr>
                  <a:t>Scissors</a:t>
                </a:r>
              </a:p>
              <a:p>
                <a:pPr marL="514350" lvl="1" indent="-514350">
                  <a:buFont typeface="+mj-lt"/>
                  <a:buAutoNum type="alphaUcPeriod"/>
                </a:pPr>
                <a:r>
                  <a:rPr lang="en-US" sz="2800" dirty="0">
                    <a:solidFill>
                      <a:srgbClr val="900000"/>
                    </a:solidFill>
                  </a:rPr>
                  <a:t>Lizard</a:t>
                </a:r>
              </a:p>
              <a:p>
                <a:pPr marL="514350" lvl="1" indent="-514350">
                  <a:buFont typeface="+mj-lt"/>
                  <a:buAutoNum type="alphaUcPeriod"/>
                </a:pPr>
                <a:r>
                  <a:rPr lang="en-US" sz="2800" b="0" dirty="0">
                    <a:solidFill>
                      <a:srgbClr val="900000"/>
                    </a:solidFill>
                  </a:rPr>
                  <a:t> </a:t>
                </a:r>
                <a14:m>
                  <m:oMath xmlns:m="http://schemas.openxmlformats.org/officeDocument/2006/math">
                    <m:sSub>
                      <m:sSubPr>
                        <m:ctrlPr>
                          <a:rPr lang="en-US" sz="2800" b="0" i="1" smtClean="0">
                            <a:solidFill>
                              <a:srgbClr val="900000"/>
                            </a:solidFill>
                            <a:latin typeface="Cambria Math" panose="02040503050406030204" pitchFamily="18" charset="0"/>
                          </a:rPr>
                        </m:ctrlPr>
                      </m:sSubPr>
                      <m:e>
                        <m:r>
                          <a:rPr lang="en-US" sz="2800" b="0" i="1" smtClean="0">
                            <a:solidFill>
                              <a:srgbClr val="900000"/>
                            </a:solidFill>
                            <a:latin typeface="Cambria Math" panose="02040503050406030204" pitchFamily="18" charset="0"/>
                          </a:rPr>
                          <m:t>𝑠</m:t>
                        </m:r>
                      </m:e>
                      <m:sub>
                        <m:r>
                          <a:rPr lang="en-US" sz="2800" b="0" i="1" smtClean="0">
                            <a:solidFill>
                              <a:srgbClr val="900000"/>
                            </a:solidFill>
                            <a:latin typeface="Cambria Math" panose="02040503050406030204" pitchFamily="18" charset="0"/>
                          </a:rPr>
                          <m:t>2</m:t>
                        </m:r>
                      </m:sub>
                    </m:sSub>
                    <m:r>
                      <a:rPr lang="en-US" sz="2800" b="0" i="1" smtClean="0">
                        <a:solidFill>
                          <a:srgbClr val="900000"/>
                        </a:solidFill>
                        <a:latin typeface="Cambria Math" panose="02040503050406030204" pitchFamily="18" charset="0"/>
                      </a:rPr>
                      <m:t>=</m:t>
                    </m:r>
                    <m:d>
                      <m:dPr>
                        <m:ctrlPr>
                          <a:rPr lang="en-US" sz="2800" b="0" i="1" smtClean="0">
                            <a:solidFill>
                              <a:srgbClr val="900000"/>
                            </a:solidFill>
                            <a:latin typeface="Cambria Math" panose="02040503050406030204" pitchFamily="18" charset="0"/>
                          </a:rPr>
                        </m:ctrlPr>
                      </m:dPr>
                      <m:e>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m:t>
                        </m:r>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,0</m:t>
                        </m:r>
                      </m:e>
                    </m:d>
                  </m:oMath>
                </a14:m>
                <a:endParaRPr lang="en-US" sz="2800" b="0" dirty="0">
                  <a:solidFill>
                    <a:srgbClr val="900000"/>
                  </a:solidFill>
                </a:endParaRPr>
              </a:p>
              <a:p>
                <a:pPr marL="514350" lvl="1" indent="-514350">
                  <a:buFont typeface="+mj-lt"/>
                  <a:buAutoNum type="alphaUcPeriod"/>
                </a:pPr>
                <a:r>
                  <a:rPr lang="en-US" sz="2800" dirty="0">
                    <a:solidFill>
                      <a:srgbClr val="900000"/>
                    </a:solidFill>
                  </a:rPr>
                  <a:t> </a:t>
                </a:r>
                <a14:m>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2</m:t>
                        </m:r>
                      </m:sub>
                    </m:sSub>
                    <m:r>
                      <a:rPr lang="en-US" altLang="zh-CN" sz="2800" i="1" dirty="0">
                        <a:solidFill>
                          <a:srgbClr val="900000"/>
                        </a:solidFill>
                        <a:latin typeface="Cambria Math" panose="02040503050406030204" pitchFamily="18" charset="0"/>
                      </a:rPr>
                      <m:t>=</m:t>
                    </m:r>
                    <m:d>
                      <m:dPr>
                        <m:ctrlPr>
                          <a:rPr lang="en-US" altLang="zh-CN" sz="2800" i="1">
                            <a:solidFill>
                              <a:srgbClr val="900000"/>
                            </a:solidFill>
                            <a:latin typeface="Cambria Math" panose="02040503050406030204" pitchFamily="18" charset="0"/>
                          </a:rPr>
                        </m:ctrlPr>
                      </m:dPr>
                      <m:e>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i="1" dirty="0">
                                <a:solidFill>
                                  <a:srgbClr val="900000"/>
                                </a:solidFill>
                                <a:latin typeface="Cambria Math" panose="02040503050406030204" pitchFamily="18" charset="0"/>
                              </a:rPr>
                              <m:t>1</m:t>
                            </m:r>
                          </m:num>
                          <m:den>
                            <m:r>
                              <a:rPr lang="en-US" altLang="zh-CN" sz="2800" i="1"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e>
                    </m:d>
                  </m:oMath>
                </a14:m>
                <a:endParaRPr lang="en-US" sz="2800" dirty="0">
                  <a:solidFill>
                    <a:srgbClr val="900000"/>
                  </a:solidFill>
                </a:endParaRPr>
              </a:p>
              <a:p>
                <a:pPr marL="0" lvl="1" indent="0">
                  <a:buNone/>
                </a:pPr>
                <a:endParaRPr lang="en-US" dirty="0">
                  <a:solidFill>
                    <a:srgbClr val="900000"/>
                  </a:solidFill>
                </a:endParaRP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865672"/>
                <a:ext cx="10515600" cy="4352120"/>
              </a:xfrm>
              <a:blipFill>
                <a:blip r:embed="rId2"/>
                <a:stretch>
                  <a:fillRect l="-1217" r="-406"/>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4204560377"/>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9395433" y="3922456"/>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22</a:t>
            </a:fld>
            <a:endParaRPr lang="en-US" dirty="0"/>
          </a:p>
        </p:txBody>
      </p:sp>
    </p:spTree>
    <p:extLst>
      <p:ext uri="{BB962C8B-B14F-4D97-AF65-F5344CB8AC3E}">
        <p14:creationId xmlns:p14="http://schemas.microsoft.com/office/powerpoint/2010/main" val="104440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p:sp>
        <p:nvSpPr>
          <p:cNvPr id="3" name="Content Placeholder 2"/>
          <p:cNvSpPr>
            <a:spLocks noGrp="1"/>
          </p:cNvSpPr>
          <p:nvPr>
            <p:ph sz="quarter" idx="1"/>
          </p:nvPr>
        </p:nvSpPr>
        <p:spPr/>
        <p:txBody>
          <a:bodyPr>
            <a:normAutofit/>
          </a:bodyPr>
          <a:lstStyle/>
          <a:p>
            <a:r>
              <a:rPr lang="en-US" dirty="0">
                <a:solidFill>
                  <a:srgbClr val="900000"/>
                </a:solidFill>
              </a:rPr>
              <a:t>Proposition</a:t>
            </a:r>
            <a:r>
              <a:rPr lang="en-US" dirty="0"/>
              <a:t>: A mixed strategy is BR iff all actions in the support are BR</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23</a:t>
            </a:fld>
            <a:endParaRPr lang="en-US" dirty="0"/>
          </a:p>
        </p:txBody>
      </p:sp>
      <p:graphicFrame>
        <p:nvGraphicFramePr>
          <p:cNvPr id="11" name="Table 10">
            <a:extLst>
              <a:ext uri="{FF2B5EF4-FFF2-40B4-BE49-F238E27FC236}">
                <a16:creationId xmlns:a16="http://schemas.microsoft.com/office/drawing/2014/main" id="{48554F3B-6CE6-4479-8283-624AEA4E84DF}"/>
              </a:ext>
            </a:extLst>
          </p:cNvPr>
          <p:cNvGraphicFramePr>
            <a:graphicFrameLocks noGrp="1"/>
          </p:cNvGraphicFramePr>
          <p:nvPr>
            <p:extLst>
              <p:ext uri="{D42A27DB-BD31-4B8C-83A1-F6EECF244321}">
                <p14:modId xmlns:p14="http://schemas.microsoft.com/office/powerpoint/2010/main" val="2276259715"/>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3971CEA5-3C53-4A16-A4E0-AF91CBD67296}"/>
              </a:ext>
            </a:extLst>
          </p:cNvPr>
          <p:cNvSpPr txBox="1"/>
          <p:nvPr/>
        </p:nvSpPr>
        <p:spPr>
          <a:xfrm>
            <a:off x="9575630" y="4354423"/>
            <a:ext cx="1376246" cy="400110"/>
          </a:xfrm>
          <a:prstGeom prst="rect">
            <a:avLst/>
          </a:prstGeom>
          <a:noFill/>
        </p:spPr>
        <p:txBody>
          <a:bodyPr wrap="square" rtlCol="0">
            <a:spAutoFit/>
          </a:bodyPr>
          <a:lstStyle/>
          <a:p>
            <a:r>
              <a:rPr lang="en-US" sz="2000" dirty="0">
                <a:solidFill>
                  <a:srgbClr val="00B050"/>
                </a:solidFill>
              </a:rPr>
              <a:t>Player 2</a:t>
            </a:r>
          </a:p>
        </p:txBody>
      </p:sp>
      <p:sp>
        <p:nvSpPr>
          <p:cNvPr id="13" name="TextBox 12">
            <a:extLst>
              <a:ext uri="{FF2B5EF4-FFF2-40B4-BE49-F238E27FC236}">
                <a16:creationId xmlns:a16="http://schemas.microsoft.com/office/drawing/2014/main" id="{5716DBB4-2FA6-4D7D-A2C6-583CE7EF843F}"/>
              </a:ext>
            </a:extLst>
          </p:cNvPr>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Tree>
    <p:extLst>
      <p:ext uri="{BB962C8B-B14F-4D97-AF65-F5344CB8AC3E}">
        <p14:creationId xmlns:p14="http://schemas.microsoft.com/office/powerpoint/2010/main" val="3148874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71575" y="1110375"/>
                <a:ext cx="8455306" cy="4937760"/>
              </a:xfrm>
            </p:spPr>
            <p:txBody>
              <a:bodyPr>
                <a:norm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i="1" dirty="0">
                    <a:latin typeface="Cambria Math" panose="02040503050406030204" pitchFamily="18" charset="0"/>
                  </a:rPr>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are two strategies for player </a:t>
                </a:r>
                <a14:m>
                  <m:oMath xmlns:m="http://schemas.openxmlformats.org/officeDocument/2006/math">
                    <m:r>
                      <a:rPr lang="en-US" b="0" i="1" smtClean="0">
                        <a:latin typeface="Cambria Math" panose="02040503050406030204" pitchFamily="18" charset="0"/>
                      </a:rPr>
                      <m:t>𝑖</m:t>
                    </m:r>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a:t>
                </a:r>
                <a:r>
                  <a:rPr lang="en-US" dirty="0">
                    <a:solidFill>
                      <a:srgbClr val="00B050"/>
                    </a:solidFill>
                  </a:rPr>
                  <a:t>strictly</a:t>
                </a:r>
                <a:r>
                  <a:rPr lang="en-US" dirty="0">
                    <a:solidFill>
                      <a:srgbClr val="900000"/>
                    </a:solidFill>
                  </a:rPr>
                  <a:t> </a:t>
                </a:r>
                <a:r>
                  <a:rPr lang="en-US" dirty="0"/>
                  <a:t>dominates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is </a:t>
                </a:r>
                <a:r>
                  <a:rPr lang="en-US" dirty="0">
                    <a:solidFill>
                      <a:srgbClr val="00B050"/>
                    </a:solidFill>
                  </a:rPr>
                  <a:t>always better</a:t>
                </a:r>
                <a:r>
                  <a:rPr lang="en-US" dirty="0">
                    <a:solidFill>
                      <a:schemeClr val="tx2"/>
                    </a:solidFill>
                  </a:rPr>
                  <a:t> </a:t>
                </a:r>
                <a:r>
                  <a:rPr lang="en-US" dirty="0"/>
                  <a:t>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 no matter what strategies are chosen by other players</a:t>
                </a: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71575" y="1110375"/>
                <a:ext cx="8455306" cy="4937760"/>
              </a:xfrm>
              <a:blipFill>
                <a:blip r:embed="rId2"/>
                <a:stretch>
                  <a:fillRect l="-1442"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44288" y="2741955"/>
                <a:ext cx="689352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1644288" y="2741955"/>
                <a:ext cx="6893524" cy="954620"/>
              </a:xfrm>
              <a:prstGeom prst="rect">
                <a:avLst/>
              </a:prstGeom>
              <a:blipFill>
                <a:blip r:embed="rId3"/>
                <a:stretch>
                  <a:fillRect t="-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44289" y="3873681"/>
                <a:ext cx="665979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very weakly </a:t>
                </a:r>
                <a:r>
                  <a:rPr lang="en-US" sz="2800" dirty="0"/>
                  <a:t>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 </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644289" y="3873681"/>
                <a:ext cx="6659794" cy="954620"/>
              </a:xfrm>
              <a:prstGeom prst="rect">
                <a:avLst/>
              </a:prstGeom>
              <a:blipFill>
                <a:blip r:embed="rId4"/>
                <a:stretch>
                  <a:fillRect t="-5732"/>
                </a:stretch>
              </a:blipFill>
            </p:spPr>
            <p:txBody>
              <a:bodyPr/>
              <a:lstStyle/>
              <a:p>
                <a:r>
                  <a:rPr lang="en-US">
                    <a:noFill/>
                  </a:rPr>
                  <a:t> </a:t>
                </a:r>
              </a:p>
            </p:txBody>
          </p:sp>
        </mc:Fallback>
      </mc:AlternateContent>
      <p:sp>
        <p:nvSpPr>
          <p:cNvPr id="10" name="Rectangle 9"/>
          <p:cNvSpPr/>
          <p:nvPr/>
        </p:nvSpPr>
        <p:spPr>
          <a:xfrm>
            <a:off x="7926901" y="4252649"/>
            <a:ext cx="2814429" cy="523220"/>
          </a:xfrm>
          <a:prstGeom prst="rect">
            <a:avLst/>
          </a:prstGeom>
        </p:spPr>
        <p:txBody>
          <a:bodyPr wrap="square">
            <a:spAutoFit/>
          </a:bodyPr>
          <a:lstStyle/>
          <a:p>
            <a:r>
              <a:rPr lang="en-US" sz="2800" dirty="0">
                <a:solidFill>
                  <a:srgbClr val="00B050"/>
                </a:solidFill>
              </a:rPr>
              <a:t>never worse</a:t>
            </a:r>
          </a:p>
        </p:txBody>
      </p:sp>
      <p:sp>
        <p:nvSpPr>
          <p:cNvPr id="11" name="Rectangle 10"/>
          <p:cNvSpPr/>
          <p:nvPr/>
        </p:nvSpPr>
        <p:spPr>
          <a:xfrm>
            <a:off x="7926901" y="5402243"/>
            <a:ext cx="3405560" cy="954107"/>
          </a:xfrm>
          <a:prstGeom prst="rect">
            <a:avLst/>
          </a:prstGeom>
        </p:spPr>
        <p:txBody>
          <a:bodyPr wrap="square">
            <a:spAutoFit/>
          </a:bodyPr>
          <a:lstStyle/>
          <a:p>
            <a:r>
              <a:rPr lang="en-US" sz="2800" dirty="0">
                <a:solidFill>
                  <a:srgbClr val="00B050"/>
                </a:solidFill>
              </a:rPr>
              <a:t>never worse and sometimes better </a:t>
            </a:r>
          </a:p>
        </p:txBody>
      </p:sp>
      <p:sp>
        <p:nvSpPr>
          <p:cNvPr id="12" name="Rectangle 11"/>
          <p:cNvSpPr/>
          <p:nvPr/>
        </p:nvSpPr>
        <p:spPr>
          <a:xfrm>
            <a:off x="7928775" y="3152426"/>
            <a:ext cx="3163500" cy="523220"/>
          </a:xfrm>
          <a:prstGeom prst="rect">
            <a:avLst/>
          </a:prstGeom>
        </p:spPr>
        <p:txBody>
          <a:bodyPr wrap="square">
            <a:spAutoFit/>
          </a:bodyPr>
          <a:lstStyle/>
          <a:p>
            <a:r>
              <a:rPr lang="en-US" sz="2800" dirty="0">
                <a:solidFill>
                  <a:srgbClr val="00B050"/>
                </a:solidFill>
              </a:rPr>
              <a:t>always better </a:t>
            </a:r>
          </a:p>
        </p:txBody>
      </p:sp>
      <mc:AlternateContent xmlns:mc="http://schemas.openxmlformats.org/markup-compatibility/2006" xmlns:a14="http://schemas.microsoft.com/office/drawing/2010/main">
        <mc:Choice Requires="a14">
          <p:sp>
            <p:nvSpPr>
              <p:cNvPr id="13" name="Rectangle 12"/>
              <p:cNvSpPr/>
              <p:nvPr/>
            </p:nvSpPr>
            <p:spPr>
              <a:xfrm>
                <a:off x="1644288" y="4970586"/>
                <a:ext cx="7438377" cy="1385764"/>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weakly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i="1" dirty="0">
                  <a:latin typeface="Cambria Math" panose="02040503050406030204" pitchFamily="18" charset="0"/>
                </a:endParaRPr>
              </a:p>
              <a:p>
                <a:r>
                  <a:rPr lang="en-US" sz="2800" dirty="0">
                    <a:solidFill>
                      <a:schemeClr val="tx1"/>
                    </a:solidFill>
                  </a:rPr>
                  <a:t>and </a:t>
                </a:r>
                <a14:m>
                  <m:oMath xmlns:m="http://schemas.openxmlformats.org/officeDocument/2006/math">
                    <m:r>
                      <a:rPr lang="en-US" sz="2800" i="1" dirty="0">
                        <a:solidFill>
                          <a:schemeClr val="tx1"/>
                        </a:solidFill>
                        <a:latin typeface="Cambria Math" panose="02040503050406030204" pitchFamily="18" charset="0"/>
                      </a:rPr>
                      <m:t>∃</m:t>
                    </m:r>
                    <m:sSub>
                      <m:sSubPr>
                        <m:ctrlPr>
                          <a:rPr lang="en-US" sz="2800" i="1" dirty="0">
                            <a:solidFill>
                              <a:schemeClr val="tx1"/>
                            </a:solidFill>
                            <a:latin typeface="Cambria Math" panose="02040503050406030204" pitchFamily="18" charset="0"/>
                          </a:rPr>
                        </m:ctrlPr>
                      </m:sSubPr>
                      <m:e>
                        <m:r>
                          <a:rPr lang="en-US" sz="2800" b="1" dirty="0">
                            <a:solidFill>
                              <a:schemeClr val="tx1"/>
                            </a:solidFill>
                            <a:latin typeface="Cambria Math" panose="02040503050406030204" pitchFamily="18" charset="0"/>
                          </a:rPr>
                          <m:t>𝐬</m:t>
                        </m:r>
                      </m:e>
                      <m:sub>
                        <m:r>
                          <a:rPr lang="en-US" sz="2800" i="1" dirty="0">
                            <a:solidFill>
                              <a:schemeClr val="tx1"/>
                            </a:solidFill>
                            <a:latin typeface="Cambria Math" panose="02040503050406030204" pitchFamily="18" charset="0"/>
                          </a:rPr>
                          <m:t>−</m:t>
                        </m:r>
                        <m:r>
                          <a:rPr lang="en-US" sz="2800" i="1" dirty="0">
                            <a:solidFill>
                              <a:schemeClr val="tx1"/>
                            </a:solidFill>
                            <a:latin typeface="Cambria Math" panose="02040503050406030204" pitchFamily="18" charset="0"/>
                          </a:rPr>
                          <m:t>𝑖</m:t>
                        </m:r>
                      </m:sub>
                    </m:sSub>
                    <m:r>
                      <m:rPr>
                        <m:nor/>
                      </m:rPr>
                      <a:rPr lang="en-US" sz="2800" dirty="0">
                        <a:solidFill>
                          <a:schemeClr val="tx1"/>
                        </a:solidFill>
                        <a:latin typeface="Cambria Math" panose="02040503050406030204" pitchFamily="18" charset="0"/>
                      </a:rPr>
                      <m:t>, </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oMath>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1644288" y="4970586"/>
                <a:ext cx="7438377" cy="1385764"/>
              </a:xfrm>
              <a:prstGeom prst="rect">
                <a:avLst/>
              </a:prstGeom>
              <a:blipFill>
                <a:blip r:embed="rId5"/>
                <a:stretch>
                  <a:fillRect l="-1721" t="-3947" b="-11404"/>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42164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p:sp>
        <p:nvSpPr>
          <p:cNvPr id="7" name="Rectangle 6"/>
          <p:cNvSpPr/>
          <p:nvPr/>
        </p:nvSpPr>
        <p:spPr>
          <a:xfrm>
            <a:off x="552099" y="983479"/>
            <a:ext cx="7888516" cy="954107"/>
          </a:xfrm>
          <a:prstGeom prst="rect">
            <a:avLst/>
          </a:prstGeom>
        </p:spPr>
        <p:txBody>
          <a:bodyPr wrap="square">
            <a:spAutoFit/>
          </a:bodyPr>
          <a:lstStyle/>
          <a:p>
            <a:r>
              <a:rPr lang="en-US" sz="2800" dirty="0">
                <a:solidFill>
                  <a:schemeClr val="tx2"/>
                </a:solidFill>
              </a:rPr>
              <a:t>Can you find any dominance relationships between the pure strategies in these games?</a:t>
            </a:r>
          </a:p>
        </p:txBody>
      </p:sp>
      <p:graphicFrame>
        <p:nvGraphicFramePr>
          <p:cNvPr id="8" name="Table 7"/>
          <p:cNvGraphicFramePr>
            <a:graphicFrameLocks noGrp="1"/>
          </p:cNvGraphicFramePr>
          <p:nvPr>
            <p:extLst>
              <p:ext uri="{D42A27DB-BD31-4B8C-83A1-F6EECF244321}">
                <p14:modId xmlns:p14="http://schemas.microsoft.com/office/powerpoint/2010/main" val="607722691"/>
              </p:ext>
            </p:extLst>
          </p:nvPr>
        </p:nvGraphicFramePr>
        <p:xfrm>
          <a:off x="1794685" y="3631213"/>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3483610" y="3083981"/>
            <a:ext cx="1523180" cy="400110"/>
          </a:xfrm>
          <a:prstGeom prst="rect">
            <a:avLst/>
          </a:prstGeom>
          <a:noFill/>
        </p:spPr>
        <p:txBody>
          <a:bodyPr wrap="square" rtlCol="0">
            <a:spAutoFit/>
          </a:bodyPr>
          <a:lstStyle/>
          <a:p>
            <a:r>
              <a:rPr lang="en-US" sz="2000" dirty="0"/>
              <a:t>Player 2</a:t>
            </a:r>
          </a:p>
        </p:txBody>
      </p:sp>
      <p:sp>
        <p:nvSpPr>
          <p:cNvPr id="10" name="TextBox 9"/>
          <p:cNvSpPr txBox="1"/>
          <p:nvPr/>
        </p:nvSpPr>
        <p:spPr>
          <a:xfrm rot="16200000">
            <a:off x="758633" y="4606408"/>
            <a:ext cx="1333401" cy="400110"/>
          </a:xfrm>
          <a:prstGeom prst="rect">
            <a:avLst/>
          </a:prstGeom>
          <a:noFill/>
        </p:spPr>
        <p:txBody>
          <a:bodyPr wrap="square" rtlCol="0">
            <a:spAutoFit/>
          </a:bodyPr>
          <a:lstStyle/>
          <a:p>
            <a:r>
              <a:rPr lang="en-US" sz="2000" dirty="0"/>
              <a:t>Player 1</a:t>
            </a:r>
          </a:p>
        </p:txBody>
      </p:sp>
      <p:graphicFrame>
        <p:nvGraphicFramePr>
          <p:cNvPr id="11" name="Table 10"/>
          <p:cNvGraphicFramePr>
            <a:graphicFrameLocks noGrp="1"/>
          </p:cNvGraphicFramePr>
          <p:nvPr>
            <p:extLst>
              <p:ext uri="{D42A27DB-BD31-4B8C-83A1-F6EECF244321}">
                <p14:modId xmlns:p14="http://schemas.microsoft.com/office/powerpoint/2010/main" val="2605467220"/>
              </p:ext>
            </p:extLst>
          </p:nvPr>
        </p:nvGraphicFramePr>
        <p:xfrm>
          <a:off x="7064967" y="242703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8931666" y="1871083"/>
            <a:ext cx="1644981" cy="400110"/>
          </a:xfrm>
          <a:prstGeom prst="rect">
            <a:avLst/>
          </a:prstGeom>
          <a:noFill/>
        </p:spPr>
        <p:txBody>
          <a:bodyPr wrap="square" rtlCol="0">
            <a:spAutoFit/>
          </a:bodyPr>
          <a:lstStyle/>
          <a:p>
            <a:r>
              <a:rPr lang="en-US" sz="2000" dirty="0"/>
              <a:t>Player 2</a:t>
            </a:r>
          </a:p>
        </p:txBody>
      </p:sp>
      <p:sp>
        <p:nvSpPr>
          <p:cNvPr id="13" name="TextBox 12"/>
          <p:cNvSpPr txBox="1"/>
          <p:nvPr/>
        </p:nvSpPr>
        <p:spPr>
          <a:xfrm rot="16200000">
            <a:off x="6029405" y="3160457"/>
            <a:ext cx="1333401" cy="400110"/>
          </a:xfrm>
          <a:prstGeom prst="rect">
            <a:avLst/>
          </a:prstGeom>
          <a:noFill/>
        </p:spPr>
        <p:txBody>
          <a:bodyPr wrap="square" rtlCol="0">
            <a:spAutoFit/>
          </a:bodyPr>
          <a:lstStyle/>
          <a:p>
            <a:r>
              <a:rPr lang="en-US" sz="2000" dirty="0"/>
              <a:t>Player 1</a:t>
            </a:r>
          </a:p>
        </p:txBody>
      </p:sp>
      <p:graphicFrame>
        <p:nvGraphicFramePr>
          <p:cNvPr id="14" name="Table 13"/>
          <p:cNvGraphicFramePr>
            <a:graphicFrameLocks noGrp="1"/>
          </p:cNvGraphicFramePr>
          <p:nvPr>
            <p:extLst>
              <p:ext uri="{D42A27DB-BD31-4B8C-83A1-F6EECF244321}">
                <p14:modId xmlns:p14="http://schemas.microsoft.com/office/powerpoint/2010/main" val="972107754"/>
              </p:ext>
            </p:extLst>
          </p:nvPr>
        </p:nvGraphicFramePr>
        <p:xfrm>
          <a:off x="7064967" y="480646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15" name="TextBox 14"/>
          <p:cNvSpPr txBox="1"/>
          <p:nvPr/>
        </p:nvSpPr>
        <p:spPr>
          <a:xfrm>
            <a:off x="9087638" y="4316828"/>
            <a:ext cx="1001261" cy="400110"/>
          </a:xfrm>
          <a:prstGeom prst="rect">
            <a:avLst/>
          </a:prstGeom>
          <a:noFill/>
        </p:spPr>
        <p:txBody>
          <a:bodyPr wrap="square" rtlCol="0">
            <a:spAutoFit/>
          </a:bodyPr>
          <a:lstStyle/>
          <a:p>
            <a:r>
              <a:rPr lang="en-US" sz="2000" dirty="0"/>
              <a:t>Berry</a:t>
            </a:r>
          </a:p>
        </p:txBody>
      </p:sp>
      <p:sp>
        <p:nvSpPr>
          <p:cNvPr id="16" name="TextBox 15"/>
          <p:cNvSpPr txBox="1"/>
          <p:nvPr/>
        </p:nvSpPr>
        <p:spPr>
          <a:xfrm rot="16200000">
            <a:off x="6029404" y="5250085"/>
            <a:ext cx="1333401" cy="400110"/>
          </a:xfrm>
          <a:prstGeom prst="rect">
            <a:avLst/>
          </a:prstGeom>
          <a:noFill/>
        </p:spPr>
        <p:txBody>
          <a:bodyPr wrap="square" rtlCol="0">
            <a:spAutoFit/>
          </a:bodyPr>
          <a:lstStyle/>
          <a:p>
            <a:r>
              <a:rPr lang="en-US" sz="2000" dirty="0"/>
              <a:t>Alex</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25</a:t>
            </a:fld>
            <a:endParaRPr lang="en-US" dirty="0">
              <a:solidFill>
                <a:schemeClr val="tx1"/>
              </a:solidFill>
            </a:endParaRPr>
          </a:p>
        </p:txBody>
      </p:sp>
    </p:spTree>
    <p:extLst>
      <p:ext uri="{BB962C8B-B14F-4D97-AF65-F5344CB8AC3E}">
        <p14:creationId xmlns:p14="http://schemas.microsoft.com/office/powerpoint/2010/main" val="373078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1215526" cy="2039539"/>
              </a:xfrm>
            </p:spPr>
            <p:txBody>
              <a:bodyPr/>
              <a:lstStyle/>
              <a:p>
                <a:r>
                  <a:rPr lang="en-US" dirty="0">
                    <a:solidFill>
                      <a:schemeClr val="tx2"/>
                    </a:solidFill>
                  </a:rPr>
                  <a:t>If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strictly dominates </a:t>
                </a:r>
                <a14:m>
                  <m:oMath xmlns:m="http://schemas.openxmlformats.org/officeDocument/2006/math">
                    <m:sSubSup>
                      <m:sSubSupPr>
                        <m:ctrlPr>
                          <a:rPr lang="en-US" b="0" i="1" smtClean="0">
                            <a:solidFill>
                              <a:schemeClr val="tx2"/>
                            </a:solidFill>
                            <a:latin typeface="Cambria Math" panose="02040503050406030204" pitchFamily="18" charset="0"/>
                          </a:rPr>
                        </m:ctrlPr>
                      </m:sSubSup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up>
                        <m:r>
                          <a:rPr lang="en-US" b="0" i="1" smtClean="0">
                            <a:solidFill>
                              <a:schemeClr val="tx2"/>
                            </a:solidFill>
                            <a:latin typeface="Cambria Math" panose="02040503050406030204" pitchFamily="18" charset="0"/>
                          </a:rPr>
                          <m:t>′</m:t>
                        </m:r>
                      </m:sup>
                    </m:sSubSup>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Sup>
                      <m:sSubSupPr>
                        <m:ctrlPr>
                          <a:rPr lang="en-US" i="1" dirty="0">
                            <a:solidFill>
                              <a:schemeClr val="tx2"/>
                            </a:solidFill>
                            <a:latin typeface="Cambria Math" panose="02040503050406030204" pitchFamily="18" charset="0"/>
                          </a:rPr>
                        </m:ctrlPr>
                      </m:sSubSupPr>
                      <m:e>
                        <m:r>
                          <a:rPr lang="en-US" i="1" dirty="0">
                            <a:solidFill>
                              <a:schemeClr val="tx2"/>
                            </a:solidFill>
                            <a:latin typeface="Cambria Math" panose="02040503050406030204" pitchFamily="18" charset="0"/>
                          </a:rPr>
                          <m:t>𝑠</m:t>
                        </m:r>
                      </m:e>
                      <m:sub>
                        <m:r>
                          <a:rPr lang="en-US" i="1" dirty="0">
                            <a:solidFill>
                              <a:schemeClr val="tx2"/>
                            </a:solidFill>
                            <a:latin typeface="Cambria Math" panose="02040503050406030204" pitchFamily="18" charset="0"/>
                          </a:rPr>
                          <m:t>𝑖</m:t>
                        </m:r>
                      </m:sub>
                      <m:sup>
                        <m:r>
                          <a:rPr lang="en-US" i="1" dirty="0">
                            <a:solidFill>
                              <a:schemeClr val="tx2"/>
                            </a:solidFill>
                            <a:latin typeface="Cambria Math" panose="02040503050406030204" pitchFamily="18" charset="0"/>
                          </a:rPr>
                          <m:t>′</m:t>
                        </m:r>
                      </m:sup>
                    </m:sSubSup>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i="1" dirty="0">
                            <a:solidFill>
                              <a:schemeClr val="tx2"/>
                            </a:solidFill>
                            <a:latin typeface="Cambria Math" panose="02040503050406030204" pitchFamily="18" charset="0"/>
                          </a:rPr>
                          <m:t>𝑆</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r>
                      <m:rPr>
                        <m:lit/>
                      </m:rP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m:rPr>
                            <m:sty m:val="p"/>
                          </m:rPr>
                          <a:rPr lang="en-US" i="1" dirty="0">
                            <a:solidFill>
                              <a:schemeClr val="tx2"/>
                            </a:solidFill>
                            <a:latin typeface="Cambria Math" panose="02040503050406030204" pitchFamily="18" charset="0"/>
                          </a:rPr>
                          <m:t>s</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oMath>
                </a14:m>
                <a:r>
                  <a:rPr lang="en-US" dirty="0">
                    <a:solidFill>
                      <a:schemeClr val="tx2"/>
                    </a:solidFill>
                  </a:rPr>
                  <a:t>,</a:t>
                </a:r>
              </a:p>
              <a:p>
                <a:r>
                  <a:rPr lang="en-US" dirty="0">
                    <a:solidFill>
                      <a:schemeClr val="tx2"/>
                    </a:solidFill>
                  </a:rPr>
                  <a:t>is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a best response to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1" i="0" smtClean="0">
                            <a:solidFill>
                              <a:schemeClr val="tx2"/>
                            </a:solidFill>
                            <a:latin typeface="Cambria Math" panose="02040503050406030204" pitchFamily="18" charset="0"/>
                          </a:rPr>
                          <m:t>𝐬</m:t>
                        </m:r>
                      </m:e>
                      <m: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b="1" dirty="0">
                            <a:solidFill>
                              <a:schemeClr val="tx2"/>
                            </a:solidFill>
                            <a:latin typeface="Cambria Math" panose="02040503050406030204" pitchFamily="18" charset="0"/>
                          </a:rPr>
                          <m:t>𝐬</m:t>
                        </m:r>
                      </m:e>
                      <m:sub>
                        <m:r>
                          <a:rPr lang="en-US" i="1" dirty="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𝑖</m:t>
                        </m:r>
                      </m:sub>
                    </m:sSub>
                  </m:oMath>
                </a14:m>
                <a:r>
                  <a:rPr lang="en-US" dirty="0">
                    <a:solidFill>
                      <a:schemeClr val="tx2"/>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1215526" cy="2039539"/>
              </a:xfrm>
              <a:blipFill>
                <a:blip r:embed="rId2"/>
                <a:stretch>
                  <a:fillRect l="-1142"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2648" y="2136999"/>
                <a:ext cx="10919876" cy="4402231"/>
              </a:xfrm>
              <a:prstGeom prst="rect">
                <a:avLst/>
              </a:prstGeom>
              <a:noFill/>
            </p:spPr>
            <p:txBody>
              <a:bodyPr wrap="square" rtlCol="0">
                <a:spAutoFit/>
              </a:bodyPr>
              <a:lstStyle/>
              <a:p>
                <a:r>
                  <a:rPr lang="en-US" sz="2800" dirty="0">
                    <a:solidFill>
                      <a:srgbClr val="0070C0"/>
                    </a:solidFill>
                  </a:rPr>
                  <a:t>Yes. Remember:</a:t>
                </a:r>
              </a:p>
              <a:p>
                <a:pPr marL="457200" indent="-457200">
                  <a:buFont typeface="Wingdings" panose="05000000000000000000" pitchFamily="2" charset="2"/>
                  <a:buChar char="§"/>
                </a:pP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a14:m>
                <a:r>
                  <a:rPr lang="en-US" sz="2800" dirty="0">
                    <a:solidFill>
                      <a:srgbClr val="0070C0"/>
                    </a:solidFill>
                  </a:rPr>
                  <a:t> </a:t>
                </a:r>
              </a:p>
              <a:p>
                <a:endParaRPr lang="en-US" sz="2800" dirty="0">
                  <a:solidFill>
                    <a:srgbClr val="0070C0"/>
                  </a:solidFill>
                </a:endParaRPr>
              </a:p>
              <a:p>
                <a:r>
                  <a:rPr lang="en-US" sz="2800" dirty="0">
                    <a:solidFill>
                      <a:srgbClr val="0070C0"/>
                    </a:solidFill>
                  </a:rPr>
                  <a:t>Rewriting the statement at the top:</a:t>
                </a: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r>
                      <a:rPr lang="en-US" sz="2800" b="0" i="1" dirty="0" smtClean="0">
                        <a:latin typeface="Cambria Math" panose="02040503050406030204" pitchFamily="18" charset="0"/>
                      </a:rPr>
                      <m:t>   </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So… for any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dirty="0">
                            <a:solidFill>
                              <a:srgbClr val="0070C0"/>
                            </a:solidFill>
                            <a:latin typeface="Cambria Math" panose="02040503050406030204" pitchFamily="18" charset="0"/>
                          </a:rPr>
                          <m:t>𝐬</m:t>
                        </m:r>
                      </m:e>
                      <m:sub>
                        <m:r>
                          <a:rPr lang="en-US" sz="2800" dirty="0">
                            <a:solidFill>
                              <a:srgbClr val="0070C0"/>
                            </a:solidFill>
                            <a:latin typeface="Cambria Math" panose="02040503050406030204" pitchFamily="18" charset="0"/>
                          </a:rPr>
                          <m:t>−</m:t>
                        </m:r>
                        <m:r>
                          <a:rPr lang="en-US" sz="2800" dirty="0">
                            <a:solidFill>
                              <a:srgbClr val="0070C0"/>
                            </a:solidFill>
                            <a:latin typeface="Cambria Math" panose="02040503050406030204" pitchFamily="18" charset="0"/>
                          </a:rPr>
                          <m:t>𝑖</m:t>
                        </m:r>
                      </m:sub>
                    </m:sSub>
                  </m:oMath>
                </a14:m>
                <a:endParaRPr lang="en-US" sz="2800" dirty="0">
                  <a:solidFill>
                    <a:srgbClr val="0070C0"/>
                  </a:solidFill>
                </a:endParaRPr>
              </a:p>
              <a:p>
                <a:r>
                  <a:rPr lang="en-US" sz="2800" dirty="0">
                    <a:solidFill>
                      <a:srgbClr val="0070C0"/>
                    </a:solidFill>
                  </a:rPr>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This is the definition of best response </a:t>
                </a:r>
                <a:r>
                  <a:rPr lang="en-US" sz="2800" dirty="0">
                    <a:solidFill>
                      <a:srgbClr val="0070C0"/>
                    </a:solidFill>
                    <a:sym typeface="Wingdings" panose="05000000000000000000" pitchFamily="2" charset="2"/>
                  </a:rPr>
                  <a:t></a:t>
                </a:r>
                <a:endParaRPr lang="en-US" sz="2800" dirty="0">
                  <a:solidFill>
                    <a:srgbClr val="0070C0"/>
                  </a:solidFill>
                </a:endParaRPr>
              </a:p>
              <a:p>
                <a:r>
                  <a:rPr lang="en-US" sz="2800" dirty="0">
                    <a:solidFill>
                      <a:srgbClr val="0070C0"/>
                    </a:solidFill>
                  </a:rPr>
                  <a:t>That is, </a:t>
                </a:r>
                <a14:m>
                  <m:oMath xmlns:m="http://schemas.openxmlformats.org/officeDocument/2006/math">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𝑠</m:t>
                        </m:r>
                      </m:e>
                      <m:sub>
                        <m:r>
                          <a:rPr lang="en-US" sz="2800" i="1">
                            <a:solidFill>
                              <a:srgbClr val="0070C0"/>
                            </a:solidFill>
                            <a:latin typeface="Cambria Math" panose="02040503050406030204" pitchFamily="18" charset="0"/>
                          </a:rPr>
                          <m:t>𝑖</m:t>
                        </m:r>
                      </m:sub>
                    </m:sSub>
                  </m:oMath>
                </a14:m>
                <a:r>
                  <a:rPr lang="en-US" sz="2800" dirty="0">
                    <a:solidFill>
                      <a:srgbClr val="0070C0"/>
                    </a:solidFill>
                  </a:rPr>
                  <a:t> leads to the highest utility compared to all other responses, </a:t>
                </a:r>
                <a14:m>
                  <m:oMath xmlns:m="http://schemas.openxmlformats.org/officeDocument/2006/math">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𝑠</m:t>
                        </m:r>
                      </m:e>
                      <m:sub>
                        <m:r>
                          <a:rPr lang="en-US" sz="2800" b="0" i="1" smtClean="0">
                            <a:solidFill>
                              <a:srgbClr val="0070C0"/>
                            </a:solidFill>
                            <a:latin typeface="Cambria Math" panose="02040503050406030204" pitchFamily="18" charset="0"/>
                          </a:rPr>
                          <m:t>𝑖</m:t>
                        </m:r>
                      </m:sub>
                    </m:sSub>
                    <m:r>
                      <a:rPr lang="en-US" sz="2800" b="0" i="1" smtClean="0">
                        <a:solidFill>
                          <a:srgbClr val="0070C0"/>
                        </a:solidFill>
                        <a:latin typeface="Cambria Math" panose="02040503050406030204" pitchFamily="18" charset="0"/>
                      </a:rPr>
                      <m:t>′</m:t>
                    </m:r>
                  </m:oMath>
                </a14:m>
                <a:endParaRPr lang="en-US" sz="28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2648" y="2136999"/>
                <a:ext cx="10919876" cy="4402231"/>
              </a:xfrm>
              <a:prstGeom prst="rect">
                <a:avLst/>
              </a:prstGeom>
              <a:blipFill>
                <a:blip r:embed="rId3"/>
                <a:stretch>
                  <a:fillRect l="-1173" t="-1385" b="-3047"/>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26</a:t>
            </a:fld>
            <a:endParaRPr lang="en-US" dirty="0"/>
          </a:p>
        </p:txBody>
      </p:sp>
    </p:spTree>
    <p:extLst>
      <p:ext uri="{BB962C8B-B14F-4D97-AF65-F5344CB8AC3E}">
        <p14:creationId xmlns:p14="http://schemas.microsoft.com/office/powerpoint/2010/main" val="9793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Solution Concepts </a:t>
            </a:r>
            <a:r>
              <a:rPr lang="en-US" dirty="0"/>
              <a:t>in Games</a:t>
            </a:r>
          </a:p>
        </p:txBody>
      </p:sp>
      <p:sp>
        <p:nvSpPr>
          <p:cNvPr id="3" name="Content Placeholder 2"/>
          <p:cNvSpPr>
            <a:spLocks noGrp="1"/>
          </p:cNvSpPr>
          <p:nvPr>
            <p:ph sz="quarter" idx="1"/>
          </p:nvPr>
        </p:nvSpPr>
        <p:spPr>
          <a:xfrm>
            <a:off x="552099" y="1113178"/>
            <a:ext cx="10515600" cy="3479924"/>
          </a:xfrm>
        </p:spPr>
        <p:txBody>
          <a:bodyPr/>
          <a:lstStyle/>
          <a:p>
            <a:r>
              <a:rPr lang="en-US" dirty="0"/>
              <a:t>How should one player play and what should we expect all the players to play?</a:t>
            </a:r>
          </a:p>
          <a:p>
            <a:pPr lvl="1"/>
            <a:r>
              <a:rPr lang="en-US" sz="2800" dirty="0">
                <a:solidFill>
                  <a:schemeClr val="tx2"/>
                </a:solidFill>
              </a:rPr>
              <a:t>Dominant strategy and dominant strategy equilibrium</a:t>
            </a:r>
          </a:p>
          <a:p>
            <a:pPr lvl="1"/>
            <a:r>
              <a:rPr lang="en-US" sz="2800" dirty="0"/>
              <a:t>Nash Equilibrium</a:t>
            </a:r>
          </a:p>
          <a:p>
            <a:pPr lvl="1"/>
            <a:r>
              <a:rPr lang="en-US" sz="2800" dirty="0"/>
              <a:t>(Minimax strategy)</a:t>
            </a:r>
          </a:p>
          <a:p>
            <a:pPr lvl="1"/>
            <a:r>
              <a:rPr lang="en-US" sz="2800" dirty="0"/>
              <a:t>(Maximin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27</a:t>
            </a:fld>
            <a:endParaRPr lang="en-US" dirty="0"/>
          </a:p>
        </p:txBody>
      </p:sp>
    </p:spTree>
    <p:extLst>
      <p:ext uri="{BB962C8B-B14F-4D97-AF65-F5344CB8AC3E}">
        <p14:creationId xmlns:p14="http://schemas.microsoft.com/office/powerpoint/2010/main" val="492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Dominant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127123"/>
                <a:ext cx="11117052" cy="3736188"/>
              </a:xfrm>
            </p:spPr>
            <p:txBody>
              <a:bodyPr>
                <a:normAutofit/>
              </a:bodyPr>
              <a:lstStyle/>
              <a:p>
                <a:r>
                  <a:rPr lang="en-US" dirty="0"/>
                  <a:t>A strategy could be (</a:t>
                </a:r>
                <a:r>
                  <a:rPr lang="en-US" dirty="0">
                    <a:solidFill>
                      <a:srgbClr val="00B050"/>
                    </a:solidFill>
                  </a:rPr>
                  <a:t>always better</a:t>
                </a:r>
                <a:r>
                  <a:rPr lang="en-US" dirty="0"/>
                  <a:t> / </a:t>
                </a:r>
                <a:r>
                  <a:rPr lang="en-US" dirty="0">
                    <a:solidFill>
                      <a:srgbClr val="F2B800"/>
                    </a:solidFill>
                  </a:rPr>
                  <a:t>never worse </a:t>
                </a:r>
                <a:r>
                  <a:rPr lang="en-US" dirty="0"/>
                  <a:t>/ </a:t>
                </a:r>
                <a:r>
                  <a:rPr lang="en-US" dirty="0">
                    <a:solidFill>
                      <a:srgbClr val="00B0F0"/>
                    </a:solidFill>
                  </a:rPr>
                  <a:t>never worse and sometimes better</a:t>
                </a:r>
                <a:r>
                  <a:rPr lang="en-US" dirty="0"/>
                  <a:t>) than any other strategy</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𝑖</m:t>
                        </m:r>
                      </m:sub>
                    </m:sSub>
                  </m:oMath>
                </a14:m>
                <a:r>
                  <a:rPr lang="en-US" dirty="0"/>
                  <a:t> is a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dominant strategy if it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dominates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𝑖</m:t>
                        </m:r>
                      </m:sub>
                    </m:sSub>
                    <m:r>
                      <a:rPr lang="en-US" i="1" dirty="0">
                        <a:latin typeface="Cambria Math" panose="02040503050406030204" pitchFamily="18" charset="0"/>
                      </a:rPr>
                      <m:t>\</m:t>
                    </m:r>
                    <m:r>
                      <m:rPr>
                        <m:lit/>
                      </m:rPr>
                      <a:rPr lang="en-US" i="1" dirty="0">
                        <a:latin typeface="Cambria Math" panose="02040503050406030204" pitchFamily="18" charset="0"/>
                      </a:rPr>
                      <m:t>{</m:t>
                    </m:r>
                    <m:sSub>
                      <m:sSubPr>
                        <m:ctrlPr>
                          <a:rPr lang="en-US" i="1" dirty="0">
                            <a:latin typeface="Cambria Math" panose="02040503050406030204" pitchFamily="18" charset="0"/>
                          </a:rPr>
                        </m:ctrlPr>
                      </m:sSubPr>
                      <m:e>
                        <m:r>
                          <m:rPr>
                            <m:sty m:val="p"/>
                          </m:rPr>
                          <a:rPr lang="en-US" i="1" dirty="0">
                            <a:latin typeface="Cambria Math" panose="02040503050406030204" pitchFamily="18" charset="0"/>
                          </a:rPr>
                          <m:t>s</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Focus on single player’s strategy</a:t>
                </a:r>
              </a:p>
              <a:p>
                <a:r>
                  <a:rPr lang="en-US" dirty="0"/>
                  <a:t>Doesn’t always exist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127123"/>
                <a:ext cx="11117052" cy="3736188"/>
              </a:xfrm>
              <a:blipFill>
                <a:blip r:embed="rId2"/>
                <a:stretch>
                  <a:fillRect l="-1152" t="-2773"/>
                </a:stretch>
              </a:blipFill>
            </p:spPr>
            <p:txBody>
              <a:bodyPr/>
              <a:lstStyle/>
              <a:p>
                <a:r>
                  <a:rPr lang="en-US">
                    <a:noFill/>
                  </a:rPr>
                  <a:t> </a:t>
                </a:r>
              </a:p>
            </p:txBody>
          </p:sp>
        </mc:Fallback>
      </mc:AlternateContent>
      <p:sp>
        <p:nvSpPr>
          <p:cNvPr id="9" name="TextBox 8"/>
          <p:cNvSpPr txBox="1"/>
          <p:nvPr/>
        </p:nvSpPr>
        <p:spPr>
          <a:xfrm>
            <a:off x="612648" y="4228181"/>
            <a:ext cx="8091061" cy="523220"/>
          </a:xfrm>
          <a:prstGeom prst="rect">
            <a:avLst/>
          </a:prstGeom>
          <a:noFill/>
        </p:spPr>
        <p:txBody>
          <a:bodyPr wrap="none" rtlCol="0">
            <a:spAutoFit/>
          </a:bodyPr>
          <a:lstStyle/>
          <a:p>
            <a:r>
              <a:rPr lang="en-US" sz="2800" dirty="0">
                <a:solidFill>
                  <a:schemeClr val="tx2"/>
                </a:solidFill>
              </a:rPr>
              <a:t>Is there a strictly dominant strategy for player 1 in PD?</a:t>
            </a:r>
          </a:p>
        </p:txBody>
      </p:sp>
      <p:graphicFrame>
        <p:nvGraphicFramePr>
          <p:cNvPr id="17" name="Table 16"/>
          <p:cNvGraphicFramePr>
            <a:graphicFrameLocks noGrp="1"/>
          </p:cNvGraphicFramePr>
          <p:nvPr>
            <p:extLst>
              <p:ext uri="{D42A27DB-BD31-4B8C-83A1-F6EECF244321}">
                <p14:modId xmlns:p14="http://schemas.microsoft.com/office/powerpoint/2010/main" val="3407433599"/>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8" name="TextBox 17"/>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9" name="TextBox 18"/>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28</a:t>
            </a:fld>
            <a:endParaRPr lang="en-US" dirty="0"/>
          </a:p>
        </p:txBody>
      </p:sp>
    </p:spTree>
    <p:extLst>
      <p:ext uri="{BB962C8B-B14F-4D97-AF65-F5344CB8AC3E}">
        <p14:creationId xmlns:p14="http://schemas.microsoft.com/office/powerpoint/2010/main" val="22382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Dominant Strategy Equilibrium</a:t>
            </a:r>
          </a:p>
        </p:txBody>
      </p:sp>
      <p:sp>
        <p:nvSpPr>
          <p:cNvPr id="3" name="Content Placeholder 2"/>
          <p:cNvSpPr>
            <a:spLocks noGrp="1"/>
          </p:cNvSpPr>
          <p:nvPr>
            <p:ph sz="quarter" idx="1"/>
          </p:nvPr>
        </p:nvSpPr>
        <p:spPr/>
        <p:txBody>
          <a:bodyPr/>
          <a:lstStyle/>
          <a:p>
            <a:r>
              <a:rPr lang="en-US" dirty="0"/>
              <a:t>Sometimes called dominant strategy solution</a:t>
            </a:r>
          </a:p>
          <a:p>
            <a:r>
              <a:rPr lang="en-US" dirty="0"/>
              <a:t>Every player plays a dominant strategy</a:t>
            </a:r>
          </a:p>
          <a:p>
            <a:r>
              <a:rPr lang="en-US" dirty="0"/>
              <a:t>Focus on strategy profile for all players</a:t>
            </a:r>
          </a:p>
          <a:p>
            <a:r>
              <a:rPr lang="en-US" dirty="0"/>
              <a:t>Note: Doesn’t always exist</a:t>
            </a:r>
          </a:p>
          <a:p>
            <a:endParaRPr lang="en-US" sz="3200" dirty="0"/>
          </a:p>
        </p:txBody>
      </p:sp>
      <p:sp>
        <p:nvSpPr>
          <p:cNvPr id="9" name="TextBox 8"/>
          <p:cNvSpPr txBox="1"/>
          <p:nvPr/>
        </p:nvSpPr>
        <p:spPr>
          <a:xfrm>
            <a:off x="552099" y="3548942"/>
            <a:ext cx="6495624" cy="461665"/>
          </a:xfrm>
          <a:prstGeom prst="rect">
            <a:avLst/>
          </a:prstGeom>
          <a:noFill/>
        </p:spPr>
        <p:txBody>
          <a:bodyPr wrap="none" rtlCol="0">
            <a:spAutoFit/>
          </a:bodyPr>
          <a:lstStyle/>
          <a:p>
            <a:r>
              <a:rPr lang="en-US" sz="2400" dirty="0">
                <a:solidFill>
                  <a:schemeClr val="tx2"/>
                </a:solidFill>
              </a:rPr>
              <a:t>What is the dominant strategy equilibrium for PD?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29</a:t>
            </a:fld>
            <a:endParaRPr lang="en-US" dirty="0"/>
          </a:p>
        </p:txBody>
      </p:sp>
      <p:graphicFrame>
        <p:nvGraphicFramePr>
          <p:cNvPr id="13" name="Table 12">
            <a:extLst>
              <a:ext uri="{FF2B5EF4-FFF2-40B4-BE49-F238E27FC236}">
                <a16:creationId xmlns:a16="http://schemas.microsoft.com/office/drawing/2014/main" id="{13C7C52E-6333-439F-AA33-746DF2A3671D}"/>
              </a:ext>
            </a:extLst>
          </p:cNvPr>
          <p:cNvGraphicFramePr>
            <a:graphicFrameLocks noGrp="1"/>
          </p:cNvGraphicFramePr>
          <p:nvPr>
            <p:extLst>
              <p:ext uri="{D42A27DB-BD31-4B8C-83A1-F6EECF244321}">
                <p14:modId xmlns:p14="http://schemas.microsoft.com/office/powerpoint/2010/main" val="3158608562"/>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4" name="TextBox 13">
            <a:extLst>
              <a:ext uri="{FF2B5EF4-FFF2-40B4-BE49-F238E27FC236}">
                <a16:creationId xmlns:a16="http://schemas.microsoft.com/office/drawing/2014/main" id="{5A51D905-0474-4FC7-B438-AAD3F80A7C33}"/>
              </a:ext>
            </a:extLst>
          </p:cNvPr>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5" name="TextBox 14">
            <a:extLst>
              <a:ext uri="{FF2B5EF4-FFF2-40B4-BE49-F238E27FC236}">
                <a16:creationId xmlns:a16="http://schemas.microsoft.com/office/drawing/2014/main" id="{9E86A7BD-538B-433B-AA03-201AF54DE878}"/>
              </a:ext>
            </a:extLst>
          </p:cNvPr>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Tree>
    <p:extLst>
      <p:ext uri="{BB962C8B-B14F-4D97-AF65-F5344CB8AC3E}">
        <p14:creationId xmlns:p14="http://schemas.microsoft.com/office/powerpoint/2010/main" val="42775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Game Theory: Equilibrium</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Vincent Conitzer and Aditi Raghunathan</a:t>
            </a:r>
          </a:p>
          <a:p>
            <a:pPr algn="ctr">
              <a:spcBef>
                <a:spcPct val="50000"/>
              </a:spcBef>
            </a:pPr>
            <a:r>
              <a:rPr lang="en-US" sz="1867" dirty="0"/>
              <a:t>Slide credits: CMU AI</a:t>
            </a:r>
          </a:p>
        </p:txBody>
      </p:sp>
      <p:pic>
        <p:nvPicPr>
          <p:cNvPr id="7" name="Picture 4">
            <a:extLst>
              <a:ext uri="{FF2B5EF4-FFF2-40B4-BE49-F238E27FC236}">
                <a16:creationId xmlns:a16="http://schemas.microsoft.com/office/drawing/2014/main" id="{95E7AEB6-3218-4B28-99AF-2BE8C8100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125" y="2057400"/>
            <a:ext cx="5045750" cy="31977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ADC208D9-D4F0-46A0-BC0D-2EBCB3148D15}"/>
              </a:ext>
            </a:extLst>
          </p:cNvPr>
          <p:cNvSpPr txBox="1"/>
          <p:nvPr/>
        </p:nvSpPr>
        <p:spPr>
          <a:xfrm>
            <a:off x="144087" y="6393933"/>
            <a:ext cx="3108960" cy="369332"/>
          </a:xfrm>
          <a:prstGeom prst="rect">
            <a:avLst/>
          </a:prstGeom>
          <a:noFill/>
        </p:spPr>
        <p:txBody>
          <a:bodyPr wrap="square" rtlCol="0">
            <a:spAutoFit/>
          </a:bodyPr>
          <a:lstStyle/>
          <a:p>
            <a:r>
              <a:rPr lang="en-US" dirty="0">
                <a:solidFill>
                  <a:schemeClr val="bg1">
                    <a:lumMod val="65000"/>
                  </a:schemeClr>
                </a:solidFill>
              </a:rPr>
              <a:t>Image credit: ai.berkeley.edu</a:t>
            </a:r>
          </a:p>
        </p:txBody>
      </p:sp>
    </p:spTree>
    <p:extLst>
      <p:ext uri="{BB962C8B-B14F-4D97-AF65-F5344CB8AC3E}">
        <p14:creationId xmlns:p14="http://schemas.microsoft.com/office/powerpoint/2010/main" val="240405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solidFill>
                  <a:schemeClr val="tx2"/>
                </a:solidFill>
              </a:rPr>
              <a:t>Nash Equilibrium</a:t>
            </a:r>
          </a:p>
          <a:p>
            <a:pPr lvl="1"/>
            <a:r>
              <a:rPr lang="en-US" sz="2800" dirty="0"/>
              <a:t>(Minimax strategy)</a:t>
            </a:r>
          </a:p>
          <a:p>
            <a:pPr lvl="1"/>
            <a:r>
              <a:rPr lang="en-US" sz="2800" dirty="0"/>
              <a:t>(Maximin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30</a:t>
            </a:fld>
            <a:endParaRPr lang="en-US" dirty="0"/>
          </a:p>
        </p:txBody>
      </p:sp>
    </p:spTree>
    <p:extLst>
      <p:ext uri="{BB962C8B-B14F-4D97-AF65-F5344CB8AC3E}">
        <p14:creationId xmlns:p14="http://schemas.microsoft.com/office/powerpoint/2010/main" val="273427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408391"/>
              </a:xfrm>
            </p:spPr>
            <p:txBody>
              <a:bodyPr/>
              <a:lstStyle/>
              <a:p>
                <a:r>
                  <a:rPr lang="en-US" dirty="0"/>
                  <a:t>Nash Equilibrium (NE)</a:t>
                </a:r>
              </a:p>
              <a:p>
                <a:pPr marL="0" lvl="1" indent="0">
                  <a:buNone/>
                </a:pPr>
                <a:r>
                  <a:rPr lang="en-US" sz="2800" dirty="0"/>
                  <a:t>Every player’s strategy is a best response to others’ strategy profile</a:t>
                </a:r>
              </a:p>
              <a:p>
                <a:pPr marL="0" lvl="1" indent="0">
                  <a:buNone/>
                </a:pPr>
                <a:r>
                  <a:rPr lang="en-US" sz="2800" dirty="0"/>
                  <a:t>In other words, one cannot gain by unilateral deviation</a:t>
                </a:r>
              </a:p>
              <a:p>
                <a:pPr marL="0" lvl="1" indent="0">
                  <a:buNone/>
                </a:pPr>
                <a:endParaRPr lang="en-US" sz="2800" dirty="0"/>
              </a:p>
              <a:p>
                <a:pPr marL="0" lvl="1" indent="0">
                  <a:buNone/>
                </a:pPr>
                <a:r>
                  <a:rPr lang="en-US" sz="2800" dirty="0"/>
                  <a:t>Pure Strategy Nash Equilibrium (PSNE)</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𝐚</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marL="0" lvl="1" indent="0">
                  <a:buNone/>
                </a:pPr>
                <a:endParaRPr lang="en-US" sz="2800" dirty="0"/>
              </a:p>
              <a:p>
                <a:pPr marL="0" lvl="1" indent="0">
                  <a:buNone/>
                </a:pPr>
                <a:r>
                  <a:rPr lang="en-US" sz="2800" dirty="0"/>
                  <a:t>Mixed Strategy Nash Equilibrium</a:t>
                </a:r>
              </a:p>
              <a:p>
                <a:pPr lvl="2"/>
                <a:r>
                  <a:rPr lang="en-US" sz="2800" dirty="0"/>
                  <a:t>At least one player use a randomized strategy</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𝐬</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lvl="2"/>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408391"/>
              </a:xfrm>
              <a:blipFill>
                <a:blip r:embed="rId2"/>
                <a:stretch>
                  <a:fillRect l="-1206" t="-2299" b="-5460"/>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31</a:t>
            </a:fld>
            <a:endParaRPr lang="en-US" dirty="0"/>
          </a:p>
        </p:txBody>
      </p:sp>
    </p:spTree>
    <p:extLst>
      <p:ext uri="{BB962C8B-B14F-4D97-AF65-F5344CB8AC3E}">
        <p14:creationId xmlns:p14="http://schemas.microsoft.com/office/powerpoint/2010/main" val="600271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32</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p:spTree>
    <p:extLst>
      <p:ext uri="{BB962C8B-B14F-4D97-AF65-F5344CB8AC3E}">
        <p14:creationId xmlns:p14="http://schemas.microsoft.com/office/powerpoint/2010/main" val="39730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33</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extLst>
              <p:ext uri="{D42A27DB-BD31-4B8C-83A1-F6EECF244321}">
                <p14:modId xmlns:p14="http://schemas.microsoft.com/office/powerpoint/2010/main" val="910067674"/>
              </p:ext>
            </p:extLst>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extLst>
              <p:ext uri="{D42A27DB-BD31-4B8C-83A1-F6EECF244321}">
                <p14:modId xmlns:p14="http://schemas.microsoft.com/office/powerpoint/2010/main" val="4097492252"/>
              </p:ext>
            </p:extLst>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extLst>
              <p:ext uri="{D42A27DB-BD31-4B8C-83A1-F6EECF244321}">
                <p14:modId xmlns:p14="http://schemas.microsoft.com/office/powerpoint/2010/main" val="1750060108"/>
              </p:ext>
            </p:extLst>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p:sp>
        <p:nvSpPr>
          <p:cNvPr id="27" name="Rectangle 26">
            <a:extLst>
              <a:ext uri="{FF2B5EF4-FFF2-40B4-BE49-F238E27FC236}">
                <a16:creationId xmlns:a16="http://schemas.microsoft.com/office/drawing/2014/main" id="{BC6B457C-28E8-4A87-A7A8-68B6C72BCEFA}"/>
              </a:ext>
            </a:extLst>
          </p:cNvPr>
          <p:cNvSpPr/>
          <p:nvPr/>
        </p:nvSpPr>
        <p:spPr>
          <a:xfrm>
            <a:off x="612648" y="1624279"/>
            <a:ext cx="9382447" cy="461665"/>
          </a:xfrm>
          <a:prstGeom prst="rect">
            <a:avLst/>
          </a:prstGeom>
        </p:spPr>
        <p:txBody>
          <a:bodyPr wrap="square">
            <a:spAutoFit/>
          </a:bodyPr>
          <a:lstStyle/>
          <a:p>
            <a:r>
              <a:rPr lang="en-US" sz="2400" dirty="0">
                <a:solidFill>
                  <a:schemeClr val="accent1"/>
                </a:solidFill>
              </a:rPr>
              <a:t>RPS: None. Prisoner’s Dilemma: (D,D). Football vs Concert: (F,F),(C,C)</a:t>
            </a:r>
          </a:p>
        </p:txBody>
      </p:sp>
      <p:sp>
        <p:nvSpPr>
          <p:cNvPr id="28" name="Rectangle 27">
            <a:extLst>
              <a:ext uri="{FF2B5EF4-FFF2-40B4-BE49-F238E27FC236}">
                <a16:creationId xmlns:a16="http://schemas.microsoft.com/office/drawing/2014/main" id="{7AAB1F9A-4A0A-419E-940B-B3BA0549669C}"/>
              </a:ext>
            </a:extLst>
          </p:cNvPr>
          <p:cNvSpPr/>
          <p:nvPr/>
        </p:nvSpPr>
        <p:spPr>
          <a:xfrm>
            <a:off x="612648" y="2709093"/>
            <a:ext cx="9382447" cy="461665"/>
          </a:xfrm>
          <a:prstGeom prst="rect">
            <a:avLst/>
          </a:prstGeom>
        </p:spPr>
        <p:txBody>
          <a:bodyPr wrap="square">
            <a:spAutoFit/>
          </a:bodyPr>
          <a:lstStyle/>
          <a:p>
            <a:r>
              <a:rPr lang="en-US" sz="2400" dirty="0">
                <a:solidFill>
                  <a:schemeClr val="accent1"/>
                </a:solidFill>
              </a:rPr>
              <a:t>(1/3,1/3,1/3) for both players</a:t>
            </a:r>
          </a:p>
        </p:txBody>
      </p:sp>
    </p:spTree>
    <p:extLst>
      <p:ext uri="{BB962C8B-B14F-4D97-AF65-F5344CB8AC3E}">
        <p14:creationId xmlns:p14="http://schemas.microsoft.com/office/powerpoint/2010/main" val="26537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3" name="Content Placeholder 2"/>
          <p:cNvSpPr>
            <a:spLocks noGrp="1"/>
          </p:cNvSpPr>
          <p:nvPr>
            <p:ph sz="quarter" idx="1"/>
          </p:nvPr>
        </p:nvSpPr>
        <p:spPr>
          <a:xfrm>
            <a:off x="552099" y="1113178"/>
            <a:ext cx="10515600" cy="3838650"/>
          </a:xfrm>
        </p:spPr>
        <p:txBody>
          <a:bodyPr>
            <a:normAutofit/>
          </a:bodyPr>
          <a:lstStyle/>
          <a:p>
            <a:r>
              <a:rPr lang="en-US" dirty="0">
                <a:solidFill>
                  <a:srgbClr val="900000"/>
                </a:solidFill>
              </a:rPr>
              <a:t>Theorem</a:t>
            </a:r>
            <a:r>
              <a:rPr lang="en-US" dirty="0"/>
              <a:t> (Nash 1951): NE always exists in finite games</a:t>
            </a:r>
          </a:p>
          <a:p>
            <a:pPr lvl="1"/>
            <a:r>
              <a:rPr lang="en-US" sz="2800" dirty="0"/>
              <a:t>Finite number of players, finite number of actions</a:t>
            </a:r>
          </a:p>
          <a:p>
            <a:pPr lvl="1"/>
            <a:r>
              <a:rPr lang="en-US" sz="2800" dirty="0"/>
              <a:t>NE: can be pure or mixed</a:t>
            </a:r>
          </a:p>
          <a:p>
            <a:pPr lvl="1"/>
            <a:r>
              <a:rPr lang="en-US" sz="2800" dirty="0"/>
              <a:t>Proof: Through </a:t>
            </a:r>
            <a:r>
              <a:rPr lang="en-US" sz="2800" dirty="0" err="1"/>
              <a:t>Brouwer's</a:t>
            </a:r>
            <a:r>
              <a:rPr lang="en-US" sz="2800" dirty="0"/>
              <a:t> fixed point theorem</a:t>
            </a:r>
          </a:p>
          <a:p>
            <a:pPr lvl="1"/>
            <a:endParaRPr lang="en-US" sz="28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34</a:t>
            </a:fld>
            <a:endParaRPr lang="en-US" dirty="0"/>
          </a:p>
        </p:txBody>
      </p:sp>
    </p:spTree>
    <p:extLst>
      <p:ext uri="{BB962C8B-B14F-4D97-AF65-F5344CB8AC3E}">
        <p14:creationId xmlns:p14="http://schemas.microsoft.com/office/powerpoint/2010/main" val="1369599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552099" y="1113178"/>
            <a:ext cx="10515600" cy="2706200"/>
          </a:xfrm>
        </p:spPr>
        <p:txBody>
          <a:bodyPr>
            <a:normAutofit/>
          </a:bodyPr>
          <a:lstStyle/>
          <a:p>
            <a:r>
              <a:rPr lang="en-US" dirty="0"/>
              <a:t>Find pure strategy Nash Equilibrium (PSNE)</a:t>
            </a:r>
          </a:p>
          <a:p>
            <a:pPr lvl="1"/>
            <a:r>
              <a:rPr lang="en-US" sz="2800" dirty="0"/>
              <a:t>Enumerate all action profiles</a:t>
            </a:r>
          </a:p>
          <a:p>
            <a:pPr lvl="1"/>
            <a:r>
              <a:rPr lang="en-US" sz="2800" dirty="0"/>
              <a:t>For each action profile, check if it is NE</a:t>
            </a:r>
          </a:p>
          <a:p>
            <a:pPr lvl="2"/>
            <a:r>
              <a:rPr lang="en-US" sz="2800" dirty="0"/>
              <a:t>For each player, check other available actions to see if he should deviate </a:t>
            </a:r>
          </a:p>
          <a:p>
            <a:pPr lvl="1"/>
            <a:r>
              <a:rPr lang="en-US" sz="2800" dirty="0"/>
              <a:t>Other approaches?</a:t>
            </a:r>
          </a:p>
        </p:txBody>
      </p:sp>
      <p:graphicFrame>
        <p:nvGraphicFramePr>
          <p:cNvPr id="7" name="Table 6"/>
          <p:cNvGraphicFramePr>
            <a:graphicFrameLocks noGrp="1"/>
          </p:cNvGraphicFramePr>
          <p:nvPr>
            <p:extLst>
              <p:ext uri="{D42A27DB-BD31-4B8C-83A1-F6EECF244321}">
                <p14:modId xmlns:p14="http://schemas.microsoft.com/office/powerpoint/2010/main" val="765103863"/>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9" name="TextBox 8"/>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35</a:t>
            </a:fld>
            <a:endParaRPr lang="en-US" dirty="0"/>
          </a:p>
        </p:txBody>
      </p:sp>
    </p:spTree>
    <p:extLst>
      <p:ext uri="{BB962C8B-B14F-4D97-AF65-F5344CB8AC3E}">
        <p14:creationId xmlns:p14="http://schemas.microsoft.com/office/powerpoint/2010/main" val="237323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612648" y="1011897"/>
            <a:ext cx="10015494" cy="3306486"/>
          </a:xfrm>
        </p:spPr>
        <p:txBody>
          <a:bodyPr>
            <a:normAutofit/>
          </a:bodyPr>
          <a:lstStyle/>
          <a:p>
            <a:r>
              <a:rPr lang="en-US" sz="3200" dirty="0"/>
              <a:t>A </a:t>
            </a:r>
            <a:r>
              <a:rPr lang="en-US" sz="3200" dirty="0">
                <a:solidFill>
                  <a:schemeClr val="tx2"/>
                </a:solidFill>
              </a:rPr>
              <a:t>strictly dominated </a:t>
            </a:r>
            <a:r>
              <a:rPr lang="en-US" sz="3200" dirty="0"/>
              <a:t>strategy is one that is always worse than </a:t>
            </a:r>
            <a:r>
              <a:rPr lang="en-US" sz="3200" dirty="0">
                <a:solidFill>
                  <a:srgbClr val="900000"/>
                </a:solidFill>
              </a:rPr>
              <a:t>some other strategy</a:t>
            </a:r>
          </a:p>
          <a:p>
            <a:r>
              <a:rPr lang="en-US" sz="3200" dirty="0"/>
              <a:t>Strictly dominated strategies cannot be part of an NE</a:t>
            </a:r>
          </a:p>
        </p:txBody>
      </p:sp>
      <p:sp>
        <p:nvSpPr>
          <p:cNvPr id="13" name="Rectangle 12"/>
          <p:cNvSpPr/>
          <p:nvPr/>
        </p:nvSpPr>
        <p:spPr>
          <a:xfrm>
            <a:off x="612648" y="3013501"/>
            <a:ext cx="8362930" cy="1384995"/>
          </a:xfrm>
          <a:prstGeom prst="rect">
            <a:avLst/>
          </a:prstGeom>
        </p:spPr>
        <p:txBody>
          <a:bodyPr wrap="none">
            <a:spAutoFit/>
          </a:bodyPr>
          <a:lstStyle/>
          <a:p>
            <a:r>
              <a:rPr lang="en-US" sz="2800" dirty="0">
                <a:solidFill>
                  <a:schemeClr val="tx2"/>
                </a:solidFill>
              </a:rPr>
              <a:t>Which are the strictly dominated strategies for player 1?</a:t>
            </a:r>
          </a:p>
          <a:p>
            <a:endParaRPr lang="en-US" sz="2800" dirty="0">
              <a:solidFill>
                <a:schemeClr val="tx2"/>
              </a:solidFill>
            </a:endParaRPr>
          </a:p>
          <a:p>
            <a:r>
              <a:rPr lang="en-US" sz="2800" dirty="0">
                <a:solidFill>
                  <a:schemeClr val="tx2"/>
                </a:solidFill>
              </a:rPr>
              <a:t>How about player 2?</a:t>
            </a:r>
          </a:p>
        </p:txBody>
      </p:sp>
      <p:sp>
        <p:nvSpPr>
          <p:cNvPr id="10" name="TextBox 9"/>
          <p:cNvSpPr txBox="1"/>
          <p:nvPr/>
        </p:nvSpPr>
        <p:spPr>
          <a:xfrm>
            <a:off x="9932067" y="1970915"/>
            <a:ext cx="1135632" cy="584775"/>
          </a:xfrm>
          <a:prstGeom prst="rect">
            <a:avLst/>
          </a:prstGeom>
          <a:noFill/>
        </p:spPr>
        <p:txBody>
          <a:bodyPr wrap="none" rtlCol="0">
            <a:spAutoFit/>
          </a:bodyPr>
          <a:lstStyle/>
          <a:p>
            <a:r>
              <a:rPr lang="en-US" sz="3200" dirty="0">
                <a:solidFill>
                  <a:srgbClr val="900000"/>
                </a:solidFill>
              </a:rPr>
              <a:t>Why?</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36</a:t>
            </a:fld>
            <a:endParaRPr lang="en-US" dirty="0"/>
          </a:p>
        </p:txBody>
      </p:sp>
      <p:graphicFrame>
        <p:nvGraphicFramePr>
          <p:cNvPr id="18" name="Table 17">
            <a:extLst>
              <a:ext uri="{FF2B5EF4-FFF2-40B4-BE49-F238E27FC236}">
                <a16:creationId xmlns:a16="http://schemas.microsoft.com/office/drawing/2014/main" id="{EF4904A8-CED0-4D45-9E4B-B2F747A8519F}"/>
              </a:ext>
            </a:extLst>
          </p:cNvPr>
          <p:cNvGraphicFramePr>
            <a:graphicFrameLocks noGrp="1"/>
          </p:cNvGraphicFramePr>
          <p:nvPr>
            <p:extLst>
              <p:ext uri="{D42A27DB-BD31-4B8C-83A1-F6EECF244321}">
                <p14:modId xmlns:p14="http://schemas.microsoft.com/office/powerpoint/2010/main" val="1250334448"/>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9" name="TextBox 18">
            <a:extLst>
              <a:ext uri="{FF2B5EF4-FFF2-40B4-BE49-F238E27FC236}">
                <a16:creationId xmlns:a16="http://schemas.microsoft.com/office/drawing/2014/main" id="{D473DF06-1B79-4578-BE7B-0BB76390E88A}"/>
              </a:ext>
            </a:extLst>
          </p:cNvPr>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20" name="TextBox 19">
            <a:extLst>
              <a:ext uri="{FF2B5EF4-FFF2-40B4-BE49-F238E27FC236}">
                <a16:creationId xmlns:a16="http://schemas.microsoft.com/office/drawing/2014/main" id="{F35BB7A4-B4F6-4294-AFE8-5CC76D2C8C0F}"/>
              </a:ext>
            </a:extLst>
          </p:cNvPr>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p:spTree>
    <p:extLst>
      <p:ext uri="{BB962C8B-B14F-4D97-AF65-F5344CB8AC3E}">
        <p14:creationId xmlns:p14="http://schemas.microsoft.com/office/powerpoint/2010/main" val="3169683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 through Iterative Removal</a:t>
            </a:r>
          </a:p>
        </p:txBody>
      </p:sp>
      <p:sp>
        <p:nvSpPr>
          <p:cNvPr id="3" name="Content Placeholder 2"/>
          <p:cNvSpPr>
            <a:spLocks noGrp="1"/>
          </p:cNvSpPr>
          <p:nvPr>
            <p:ph sz="quarter" idx="1"/>
          </p:nvPr>
        </p:nvSpPr>
        <p:spPr>
          <a:xfrm>
            <a:off x="612648" y="1061802"/>
            <a:ext cx="10149138" cy="3306486"/>
          </a:xfrm>
        </p:spPr>
        <p:txBody>
          <a:bodyPr>
            <a:normAutofit/>
          </a:bodyPr>
          <a:lstStyle/>
          <a:p>
            <a:r>
              <a:rPr lang="en-US" dirty="0"/>
              <a:t>Remove strictly dominated actions (pure strategies) and then find PSNE in the remaining game</a:t>
            </a:r>
          </a:p>
          <a:p>
            <a:r>
              <a:rPr lang="en-US" dirty="0">
                <a:solidFill>
                  <a:schemeClr val="tx2"/>
                </a:solidFill>
              </a:rPr>
              <a:t>Can have new strictly dominated actions in the remaining game!</a:t>
            </a:r>
          </a:p>
          <a:p>
            <a:r>
              <a:rPr lang="en-US" dirty="0"/>
              <a:t>Repeat the process until no actions can be removed</a:t>
            </a:r>
          </a:p>
          <a:p>
            <a:r>
              <a:rPr lang="en-US" dirty="0"/>
              <a:t>This is the Iterative Removal algorithm (also known as Iterative Elimination of Strictly Dominated Strategies)</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37</a:t>
            </a:fld>
            <a:endParaRPr lang="en-US" dirty="0"/>
          </a:p>
        </p:txBody>
      </p:sp>
      <p:graphicFrame>
        <p:nvGraphicFramePr>
          <p:cNvPr id="11" name="Table 10">
            <a:extLst>
              <a:ext uri="{FF2B5EF4-FFF2-40B4-BE49-F238E27FC236}">
                <a16:creationId xmlns:a16="http://schemas.microsoft.com/office/drawing/2014/main" id="{C3C06B13-B431-4ADC-A60D-AD02720F8F9A}"/>
              </a:ext>
            </a:extLst>
          </p:cNvPr>
          <p:cNvGraphicFramePr>
            <a:graphicFrameLocks noGrp="1"/>
          </p:cNvGraphicFramePr>
          <p:nvPr>
            <p:extLst>
              <p:ext uri="{D42A27DB-BD31-4B8C-83A1-F6EECF244321}">
                <p14:modId xmlns:p14="http://schemas.microsoft.com/office/powerpoint/2010/main" val="4222288822"/>
              </p:ext>
            </p:extLst>
          </p:nvPr>
        </p:nvGraphicFramePr>
        <p:xfrm>
          <a:off x="7366104" y="4623296"/>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D43D4F51-B92B-4666-BC83-CC425CFE9204}"/>
              </a:ext>
            </a:extLst>
          </p:cNvPr>
          <p:cNvSpPr txBox="1"/>
          <p:nvPr/>
        </p:nvSpPr>
        <p:spPr>
          <a:xfrm>
            <a:off x="9045618" y="4021578"/>
            <a:ext cx="1232472" cy="461665"/>
          </a:xfrm>
          <a:prstGeom prst="rect">
            <a:avLst/>
          </a:prstGeom>
          <a:noFill/>
        </p:spPr>
        <p:txBody>
          <a:bodyPr wrap="square" rtlCol="0">
            <a:spAutoFit/>
          </a:bodyPr>
          <a:lstStyle/>
          <a:p>
            <a:r>
              <a:rPr lang="en-US" sz="2400" dirty="0"/>
              <a:t>Player 2</a:t>
            </a:r>
          </a:p>
        </p:txBody>
      </p:sp>
      <p:sp>
        <p:nvSpPr>
          <p:cNvPr id="17" name="TextBox 16">
            <a:extLst>
              <a:ext uri="{FF2B5EF4-FFF2-40B4-BE49-F238E27FC236}">
                <a16:creationId xmlns:a16="http://schemas.microsoft.com/office/drawing/2014/main" id="{F388D7F3-23AB-4508-AEFB-2EEA4DA6AF00}"/>
              </a:ext>
            </a:extLst>
          </p:cNvPr>
          <p:cNvSpPr txBox="1"/>
          <p:nvPr/>
        </p:nvSpPr>
        <p:spPr>
          <a:xfrm rot="16200000">
            <a:off x="6408202" y="5220964"/>
            <a:ext cx="1219200" cy="461665"/>
          </a:xfrm>
          <a:prstGeom prst="rect">
            <a:avLst/>
          </a:prstGeom>
          <a:noFill/>
        </p:spPr>
        <p:txBody>
          <a:bodyPr wrap="square" rtlCol="0">
            <a:spAutoFit/>
          </a:bodyPr>
          <a:lstStyle/>
          <a:p>
            <a:r>
              <a:rPr lang="en-US" sz="2400" dirty="0"/>
              <a:t>Player 1</a:t>
            </a:r>
          </a:p>
        </p:txBody>
      </p:sp>
      <p:sp>
        <p:nvSpPr>
          <p:cNvPr id="19" name="Rectangle 18">
            <a:extLst>
              <a:ext uri="{FF2B5EF4-FFF2-40B4-BE49-F238E27FC236}">
                <a16:creationId xmlns:a16="http://schemas.microsoft.com/office/drawing/2014/main" id="{00A797B5-E2B3-4C1A-8290-045C36134D5B}"/>
              </a:ext>
            </a:extLst>
          </p:cNvPr>
          <p:cNvSpPr/>
          <p:nvPr/>
        </p:nvSpPr>
        <p:spPr>
          <a:xfrm>
            <a:off x="612648" y="4021578"/>
            <a:ext cx="6893747" cy="523220"/>
          </a:xfrm>
          <a:prstGeom prst="rect">
            <a:avLst/>
          </a:prstGeom>
        </p:spPr>
        <p:txBody>
          <a:bodyPr wrap="none">
            <a:spAutoFit/>
          </a:bodyPr>
          <a:lstStyle/>
          <a:p>
            <a:pPr algn="ctr"/>
            <a:r>
              <a:rPr lang="en-US" sz="2800" dirty="0">
                <a:solidFill>
                  <a:schemeClr val="tx2"/>
                </a:solidFill>
              </a:rPr>
              <a:t>Find PSNE in this game using iterative removal</a:t>
            </a:r>
          </a:p>
        </p:txBody>
      </p:sp>
    </p:spTree>
    <p:extLst>
      <p:ext uri="{BB962C8B-B14F-4D97-AF65-F5344CB8AC3E}">
        <p14:creationId xmlns:p14="http://schemas.microsoft.com/office/powerpoint/2010/main" val="7514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a:xfrm>
            <a:off x="552098" y="1113178"/>
            <a:ext cx="11246611" cy="2706654"/>
          </a:xfrm>
        </p:spPr>
        <p:txBody>
          <a:bodyPr>
            <a:normAutofit fontScale="92500" lnSpcReduction="10000"/>
          </a:bodyPr>
          <a:lstStyle/>
          <a:p>
            <a:r>
              <a:rPr lang="en-US" sz="3200" dirty="0"/>
              <a:t>Big idea: </a:t>
            </a:r>
          </a:p>
          <a:p>
            <a:r>
              <a:rPr lang="en-US" sz="3200" dirty="0"/>
              <a:t>	A NE occurs when there’s no incentive to change actions</a:t>
            </a:r>
          </a:p>
          <a:p>
            <a:r>
              <a:rPr lang="en-US" sz="3200" dirty="0"/>
              <a:t>	Ensure that the expected utility of other player’s actions is equal</a:t>
            </a:r>
          </a:p>
          <a:p>
            <a:r>
              <a:rPr lang="en-US" dirty="0">
                <a:solidFill>
                  <a:schemeClr val="tx2"/>
                </a:solidFill>
              </a:rPr>
              <a:t>Can we still apply iterative removal?</a:t>
            </a:r>
          </a:p>
          <a:p>
            <a:pPr lvl="1"/>
            <a:r>
              <a:rPr lang="en-US" sz="2800" dirty="0"/>
              <a:t>Yes! The removed strategies cannot be part of any NE</a:t>
            </a:r>
          </a:p>
          <a:p>
            <a:pPr lvl="1"/>
            <a:r>
              <a:rPr lang="en-US" sz="2800" dirty="0"/>
              <a:t>You can always apply iterative removal first</a:t>
            </a:r>
          </a:p>
          <a:p>
            <a:endParaRPr lang="en-US" sz="3200" dirty="0"/>
          </a:p>
          <a:p>
            <a:endParaRPr lang="en-US" sz="32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38</a:t>
            </a:fld>
            <a:endParaRPr lang="en-US" dirty="0"/>
          </a:p>
        </p:txBody>
      </p:sp>
      <p:graphicFrame>
        <p:nvGraphicFramePr>
          <p:cNvPr id="5" name="Table 4">
            <a:extLst>
              <a:ext uri="{FF2B5EF4-FFF2-40B4-BE49-F238E27FC236}">
                <a16:creationId xmlns:a16="http://schemas.microsoft.com/office/drawing/2014/main" id="{27B271B1-1267-124D-BBD4-32E549D27849}"/>
              </a:ext>
            </a:extLst>
          </p:cNvPr>
          <p:cNvGraphicFramePr>
            <a:graphicFrameLocks noGrp="1"/>
          </p:cNvGraphicFramePr>
          <p:nvPr>
            <p:extLst>
              <p:ext uri="{D42A27DB-BD31-4B8C-83A1-F6EECF244321}">
                <p14:modId xmlns:p14="http://schemas.microsoft.com/office/powerpoint/2010/main" val="1374124049"/>
              </p:ext>
            </p:extLst>
          </p:nvPr>
        </p:nvGraphicFramePr>
        <p:xfrm>
          <a:off x="3423259" y="457300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1F1DA570-ECFF-E242-A739-C41213228DD9}"/>
              </a:ext>
            </a:extLst>
          </p:cNvPr>
          <p:cNvSpPr txBox="1"/>
          <p:nvPr/>
        </p:nvSpPr>
        <p:spPr>
          <a:xfrm>
            <a:off x="5821896" y="4055970"/>
            <a:ext cx="1376246" cy="523220"/>
          </a:xfrm>
          <a:prstGeom prst="rect">
            <a:avLst/>
          </a:prstGeom>
          <a:noFill/>
        </p:spPr>
        <p:txBody>
          <a:bodyPr wrap="square" rtlCol="0">
            <a:spAutoFit/>
          </a:bodyPr>
          <a:lstStyle/>
          <a:p>
            <a:r>
              <a:rPr lang="en-US" sz="2800" dirty="0">
                <a:solidFill>
                  <a:srgbClr val="00B050"/>
                </a:solidFill>
              </a:rPr>
              <a:t>Berry</a:t>
            </a:r>
          </a:p>
        </p:txBody>
      </p:sp>
      <p:sp>
        <p:nvSpPr>
          <p:cNvPr id="8" name="TextBox 7">
            <a:extLst>
              <a:ext uri="{FF2B5EF4-FFF2-40B4-BE49-F238E27FC236}">
                <a16:creationId xmlns:a16="http://schemas.microsoft.com/office/drawing/2014/main" id="{2C6BCC8E-0119-B64B-8A41-5E4D8D7B3DD6}"/>
              </a:ext>
            </a:extLst>
          </p:cNvPr>
          <p:cNvSpPr txBox="1"/>
          <p:nvPr/>
        </p:nvSpPr>
        <p:spPr>
          <a:xfrm rot="16200000">
            <a:off x="2567287" y="522918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16980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graphicFrame>
        <p:nvGraphicFramePr>
          <p:cNvPr id="11" name="Table 10"/>
          <p:cNvGraphicFramePr>
            <a:graphicFrameLocks noGrp="1"/>
          </p:cNvGraphicFramePr>
          <p:nvPr>
            <p:extLst>
              <p:ext uri="{D42A27DB-BD31-4B8C-83A1-F6EECF244321}">
                <p14:modId xmlns:p14="http://schemas.microsoft.com/office/powerpoint/2010/main" val="3199818204"/>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39</a:t>
            </a:fld>
            <a:endParaRPr lang="en-US" dirty="0"/>
          </a:p>
        </p:txBody>
      </p:sp>
    </p:spTree>
    <p:extLst>
      <p:ext uri="{BB962C8B-B14F-4D97-AF65-F5344CB8AC3E}">
        <p14:creationId xmlns:p14="http://schemas.microsoft.com/office/powerpoint/2010/main" val="21860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
          </p:nvPr>
        </p:nvSpPr>
        <p:spPr>
          <a:xfrm>
            <a:off x="670104" y="1206765"/>
            <a:ext cx="10601954" cy="5454499"/>
          </a:xfrm>
        </p:spPr>
        <p:txBody>
          <a:bodyPr>
            <a:normAutofit lnSpcReduction="10000"/>
          </a:bodyPr>
          <a:lstStyle/>
          <a:p>
            <a:r>
              <a:rPr lang="en-US" dirty="0"/>
              <a:t>Formulate a problem as a </a:t>
            </a:r>
            <a:r>
              <a:rPr lang="en-US" dirty="0">
                <a:solidFill>
                  <a:srgbClr val="0070C0"/>
                </a:solidFill>
              </a:rPr>
              <a:t>game</a:t>
            </a:r>
          </a:p>
          <a:p>
            <a:r>
              <a:rPr lang="en-US" dirty="0"/>
              <a:t>Describe and compare the </a:t>
            </a:r>
            <a:r>
              <a:rPr lang="en-US" dirty="0">
                <a:solidFill>
                  <a:srgbClr val="0070C0"/>
                </a:solidFill>
              </a:rPr>
              <a:t>basic concepts</a:t>
            </a:r>
            <a:r>
              <a:rPr lang="en-US" dirty="0"/>
              <a:t> in game theory</a:t>
            </a:r>
          </a:p>
          <a:p>
            <a:pPr lvl="1"/>
            <a:r>
              <a:rPr lang="en-US" dirty="0"/>
              <a:t>Normal-form game, extensive-form game</a:t>
            </a:r>
          </a:p>
          <a:p>
            <a:pPr lvl="1"/>
            <a:r>
              <a:rPr lang="en-US" dirty="0"/>
              <a:t>Zero-sum game, general-sum game</a:t>
            </a:r>
          </a:p>
          <a:p>
            <a:pPr lvl="1"/>
            <a:r>
              <a:rPr lang="en-US" dirty="0"/>
              <a:t>Pure strategy, mixed strategy, support, best response, dominance</a:t>
            </a:r>
          </a:p>
          <a:p>
            <a:pPr lvl="1"/>
            <a:r>
              <a:rPr lang="en-US" dirty="0"/>
              <a:t>Dominant strategy equilibrium, Nash equilibrium, (Minimax strategy), (maximin strategy), Stackelberg equilibrium</a:t>
            </a:r>
          </a:p>
          <a:p>
            <a:r>
              <a:rPr lang="en-US" dirty="0"/>
              <a:t>Describe </a:t>
            </a:r>
            <a:r>
              <a:rPr lang="en-US" dirty="0">
                <a:solidFill>
                  <a:srgbClr val="0070C0"/>
                </a:solidFill>
              </a:rPr>
              <a:t>iterative removal algorithm</a:t>
            </a:r>
          </a:p>
          <a:p>
            <a:r>
              <a:rPr lang="en-US"/>
              <a:t>(Describe </a:t>
            </a:r>
            <a:r>
              <a:rPr lang="en-US">
                <a:solidFill>
                  <a:srgbClr val="0070C0"/>
                </a:solidFill>
              </a:rPr>
              <a:t>minimax theorem)</a:t>
            </a:r>
            <a:endParaRPr lang="en-US" dirty="0">
              <a:solidFill>
                <a:srgbClr val="0070C0"/>
              </a:solidFill>
            </a:endParaRPr>
          </a:p>
          <a:p>
            <a:r>
              <a:rPr lang="en-US" dirty="0">
                <a:solidFill>
                  <a:srgbClr val="0070C0"/>
                </a:solidFill>
              </a:rPr>
              <a:t>Compute equilibria </a:t>
            </a:r>
            <a:r>
              <a:rPr lang="en-US" dirty="0"/>
              <a:t>for </a:t>
            </a:r>
            <a:r>
              <a:rPr lang="en-US" dirty="0" err="1"/>
              <a:t>bimatrix</a:t>
            </a:r>
            <a:r>
              <a:rPr lang="en-US" dirty="0"/>
              <a:t> games</a:t>
            </a:r>
          </a:p>
          <a:p>
            <a:pPr lvl="1"/>
            <a:r>
              <a:rPr lang="en-US" dirty="0"/>
              <a:t>Pure strategy Nash equilibrium</a:t>
            </a:r>
          </a:p>
          <a:p>
            <a:pPr lvl="1"/>
            <a:r>
              <a:rPr lang="en-US" dirty="0"/>
              <a:t>Mixed strategy Nash equilibrium (including using LP for zero-sum games)</a:t>
            </a:r>
          </a:p>
          <a:p>
            <a:pPr lvl="1"/>
            <a:r>
              <a:rPr lang="en-US" dirty="0" err="1"/>
              <a:t>Stackelberg</a:t>
            </a:r>
            <a:r>
              <a:rPr lang="en-US" dirty="0"/>
              <a:t> equilibrium (only pure strategy equilibrium is required)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a:t>
            </a:fld>
            <a:endParaRPr lang="en-US" dirty="0"/>
          </a:p>
        </p:txBody>
      </p:sp>
    </p:spTree>
    <p:extLst>
      <p:ext uri="{BB962C8B-B14F-4D97-AF65-F5344CB8AC3E}">
        <p14:creationId xmlns:p14="http://schemas.microsoft.com/office/powerpoint/2010/main" val="3480547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40</a:t>
            </a:fld>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247500" y="4770894"/>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247500" y="4770894"/>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641655" y="4754533"/>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641655" y="4754533"/>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450487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762889" y="4754533"/>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762889" y="4754533"/>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320230" y="4754534"/>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320230" y="4754534"/>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extLst>
              <p:ext uri="{D42A27DB-BD31-4B8C-83A1-F6EECF244321}">
                <p14:modId xmlns:p14="http://schemas.microsoft.com/office/powerpoint/2010/main" val="159900103"/>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272103F-6F9B-490E-B908-A55716750706}"/>
                  </a:ext>
                </a:extLst>
              </p:cNvPr>
              <p:cNvSpPr/>
              <p:nvPr/>
            </p:nvSpPr>
            <p:spPr>
              <a:xfrm>
                <a:off x="612648" y="5231586"/>
                <a:ext cx="9801723" cy="1384995"/>
              </a:xfrm>
              <a:prstGeom prst="rect">
                <a:avLst/>
              </a:prstGeom>
            </p:spPr>
            <p:txBody>
              <a:bodyPr wrap="square">
                <a:spAutoFit/>
              </a:bodyPr>
              <a:lstStyle/>
              <a:p>
                <a:r>
                  <a:rPr lang="en-US" sz="2800" dirty="0">
                    <a:solidFill>
                      <a:schemeClr val="accent1">
                        <a:lumMod val="75000"/>
                      </a:schemeClr>
                    </a:solidFill>
                  </a:rPr>
                  <a:t>Why? Remember Theorem 1: A mixed strategy is BR </a:t>
                </a:r>
                <a:r>
                  <a:rPr lang="en-US" sz="2800" dirty="0" err="1">
                    <a:solidFill>
                      <a:schemeClr val="accent1">
                        <a:lumMod val="75000"/>
                      </a:schemeClr>
                    </a:solidFill>
                  </a:rPr>
                  <a:t>iff</a:t>
                </a:r>
                <a:r>
                  <a:rPr lang="en-US" sz="2800" dirty="0">
                    <a:solidFill>
                      <a:schemeClr val="accent1">
                        <a:lumMod val="75000"/>
                      </a:schemeClr>
                    </a:solidFill>
                  </a:rPr>
                  <a:t> all actions in the support are BR.</a:t>
                </a:r>
              </a:p>
              <a:p>
                <a:r>
                  <a:rPr lang="en-US" sz="2800" dirty="0">
                    <a:solidFill>
                      <a:schemeClr val="accent1">
                        <a:lumMod val="75000"/>
                      </a:schemeClr>
                    </a:solidFill>
                  </a:rPr>
                  <a:t>So…if </a:t>
                </a:r>
                <a14:m>
                  <m:oMath xmlns:m="http://schemas.openxmlformats.org/officeDocument/2006/math">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𝐴</m:t>
                        </m:r>
                      </m:sub>
                    </m:sSub>
                    <m:r>
                      <a:rPr lang="en-US" sz="2800" b="0" i="1" smtClean="0">
                        <a:solidFill>
                          <a:schemeClr val="accent1">
                            <a:lumMod val="75000"/>
                          </a:schemeClr>
                        </a:solidFill>
                        <a:latin typeface="Cambria Math" panose="02040503050406030204" pitchFamily="18" charset="0"/>
                      </a:rPr>
                      <m:t>∈</m:t>
                    </m:r>
                    <m:r>
                      <a:rPr lang="en-US" sz="2800" b="0" i="1" smtClean="0">
                        <a:solidFill>
                          <a:schemeClr val="accent1">
                            <a:lumMod val="75000"/>
                          </a:schemeClr>
                        </a:solidFill>
                        <a:latin typeface="Cambria Math" panose="02040503050406030204" pitchFamily="18" charset="0"/>
                      </a:rPr>
                      <m:t>𝐵𝑅</m:t>
                    </m:r>
                    <m:d>
                      <m:dPr>
                        <m:ctrlPr>
                          <a:rPr lang="en-US" sz="2800" b="0" i="1" smtClean="0">
                            <a:solidFill>
                              <a:schemeClr val="accent1">
                                <a:lumMod val="75000"/>
                              </a:schemeClr>
                            </a:solidFill>
                            <a:latin typeface="Cambria Math" panose="02040503050406030204" pitchFamily="18" charset="0"/>
                          </a:rPr>
                        </m:ctrlPr>
                      </m:dPr>
                      <m:e>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 then </a:t>
                </a:r>
                <a14:m>
                  <m:oMath xmlns:m="http://schemas.openxmlformats.org/officeDocument/2006/math">
                    <m:r>
                      <a:rPr lang="en-US" sz="2800" b="0" i="1" smtClean="0">
                        <a:solidFill>
                          <a:schemeClr val="accent1">
                            <a:lumMod val="75000"/>
                          </a:schemeClr>
                        </a:solidFill>
                        <a:latin typeface="Cambria Math" panose="02040503050406030204" pitchFamily="18" charset="0"/>
                      </a:rPr>
                      <m:t>𝐹</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and </a:t>
                </a:r>
                <a14:m>
                  <m:oMath xmlns:m="http://schemas.openxmlformats.org/officeDocument/2006/math">
                    <m:r>
                      <a:rPr lang="en-US" sz="2800" b="0" i="1" smtClean="0">
                        <a:solidFill>
                          <a:schemeClr val="accent1">
                            <a:lumMod val="75000"/>
                          </a:schemeClr>
                        </a:solidFill>
                        <a:latin typeface="Cambria Math" panose="02040503050406030204" pitchFamily="18" charset="0"/>
                      </a:rPr>
                      <m:t>𝐶</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endParaRPr lang="en-US" sz="2800" dirty="0">
                  <a:solidFill>
                    <a:schemeClr val="accent1">
                      <a:lumMod val="75000"/>
                    </a:schemeClr>
                  </a:solidFill>
                </a:endParaRPr>
              </a:p>
            </p:txBody>
          </p:sp>
        </mc:Choice>
        <mc:Fallback xmlns="">
          <p:sp>
            <p:nvSpPr>
              <p:cNvPr id="24" name="Rectangle 23">
                <a:extLst>
                  <a:ext uri="{FF2B5EF4-FFF2-40B4-BE49-F238E27FC236}">
                    <a16:creationId xmlns:a16="http://schemas.microsoft.com/office/drawing/2014/main" id="{E272103F-6F9B-490E-B908-A55716750706}"/>
                  </a:ext>
                </a:extLst>
              </p:cNvPr>
              <p:cNvSpPr>
                <a:spLocks noRot="1" noChangeAspect="1" noMove="1" noResize="1" noEditPoints="1" noAdjustHandles="1" noChangeArrowheads="1" noChangeShapeType="1" noTextEdit="1"/>
              </p:cNvSpPr>
              <p:nvPr/>
            </p:nvSpPr>
            <p:spPr>
              <a:xfrm>
                <a:off x="612648" y="5231586"/>
                <a:ext cx="9801723" cy="1384995"/>
              </a:xfrm>
              <a:prstGeom prst="rect">
                <a:avLst/>
              </a:prstGeom>
              <a:blipFill>
                <a:blip r:embed="rId6"/>
                <a:stretch>
                  <a:fillRect l="-130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40524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8A6-6142-E6EF-614F-B708D4B64F00}"/>
              </a:ext>
            </a:extLst>
          </p:cNvPr>
          <p:cNvSpPr>
            <a:spLocks noGrp="1"/>
          </p:cNvSpPr>
          <p:nvPr>
            <p:ph type="title"/>
          </p:nvPr>
        </p:nvSpPr>
        <p:spPr/>
        <p:txBody>
          <a:bodyPr/>
          <a:lstStyle/>
          <a:p>
            <a:r>
              <a:rPr lang="en-US" dirty="0"/>
              <a:t>Visualizing</a:t>
            </a:r>
          </a:p>
        </p:txBody>
      </p:sp>
      <p:sp>
        <p:nvSpPr>
          <p:cNvPr id="4" name="Slide Number Placeholder 3">
            <a:extLst>
              <a:ext uri="{FF2B5EF4-FFF2-40B4-BE49-F238E27FC236}">
                <a16:creationId xmlns:a16="http://schemas.microsoft.com/office/drawing/2014/main" id="{28176041-99CA-3937-7CD2-44D52DD82808}"/>
              </a:ext>
            </a:extLst>
          </p:cNvPr>
          <p:cNvSpPr>
            <a:spLocks noGrp="1"/>
          </p:cNvSpPr>
          <p:nvPr>
            <p:ph type="sldNum" sz="quarter" idx="4"/>
          </p:nvPr>
        </p:nvSpPr>
        <p:spPr/>
        <p:txBody>
          <a:bodyPr/>
          <a:lstStyle/>
          <a:p>
            <a:fld id="{4E5DC575-B3DA-4894-AC1D-D96F1860F14D}" type="slidenum">
              <a:rPr lang="en-US" smtClean="0"/>
              <a:pPr/>
              <a:t>42</a:t>
            </a:fld>
            <a:endParaRPr lang="en-US" dirty="0"/>
          </a:p>
        </p:txBody>
      </p:sp>
      <p:cxnSp>
        <p:nvCxnSpPr>
          <p:cNvPr id="6" name="Straight Arrow Connector 5">
            <a:extLst>
              <a:ext uri="{FF2B5EF4-FFF2-40B4-BE49-F238E27FC236}">
                <a16:creationId xmlns:a16="http://schemas.microsoft.com/office/drawing/2014/main" id="{4DFCA237-C3F6-DBC2-D665-5C8C9F1597A0}"/>
              </a:ext>
            </a:extLst>
          </p:cNvPr>
          <p:cNvCxnSpPr>
            <a:cxnSpLocks/>
          </p:cNvCxnSpPr>
          <p:nvPr/>
        </p:nvCxnSpPr>
        <p:spPr>
          <a:xfrm flipV="1">
            <a:off x="1208314" y="1208313"/>
            <a:ext cx="0" cy="515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9F5EB7-0CD1-78FD-0058-BBF38F1BAE64}"/>
              </a:ext>
            </a:extLst>
          </p:cNvPr>
          <p:cNvCxnSpPr>
            <a:cxnSpLocks/>
          </p:cNvCxnSpPr>
          <p:nvPr/>
        </p:nvCxnSpPr>
        <p:spPr>
          <a:xfrm>
            <a:off x="397328" y="4989575"/>
            <a:ext cx="5921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DB9191-5E5C-010B-6B7D-A73477849B07}"/>
              </a:ext>
            </a:extLst>
          </p:cNvPr>
          <p:cNvSpPr txBox="1"/>
          <p:nvPr/>
        </p:nvSpPr>
        <p:spPr>
          <a:xfrm>
            <a:off x="6319157" y="4804909"/>
            <a:ext cx="306494" cy="369332"/>
          </a:xfrm>
          <a:prstGeom prst="rect">
            <a:avLst/>
          </a:prstGeom>
          <a:noFill/>
        </p:spPr>
        <p:txBody>
          <a:bodyPr wrap="none" rtlCol="0">
            <a:spAutoFit/>
          </a:bodyPr>
          <a:lstStyle/>
          <a:p>
            <a:r>
              <a:rPr lang="en-US" dirty="0"/>
              <a:t>p</a:t>
            </a:r>
          </a:p>
        </p:txBody>
      </p:sp>
      <p:sp>
        <p:nvSpPr>
          <p:cNvPr id="11" name="TextBox 10">
            <a:extLst>
              <a:ext uri="{FF2B5EF4-FFF2-40B4-BE49-F238E27FC236}">
                <a16:creationId xmlns:a16="http://schemas.microsoft.com/office/drawing/2014/main" id="{162179A4-C60F-3978-A7CC-47E5677E7DBD}"/>
              </a:ext>
            </a:extLst>
          </p:cNvPr>
          <p:cNvSpPr txBox="1"/>
          <p:nvPr/>
        </p:nvSpPr>
        <p:spPr>
          <a:xfrm>
            <a:off x="397328" y="927745"/>
            <a:ext cx="1553182" cy="369332"/>
          </a:xfrm>
          <a:prstGeom prst="rect">
            <a:avLst/>
          </a:prstGeom>
          <a:noFill/>
        </p:spPr>
        <p:txBody>
          <a:bodyPr wrap="none" rtlCol="0">
            <a:spAutoFit/>
          </a:bodyPr>
          <a:lstStyle/>
          <a:p>
            <a:r>
              <a:rPr lang="en-US" dirty="0"/>
              <a:t>Utility of Berry</a:t>
            </a:r>
          </a:p>
        </p:txBody>
      </p:sp>
      <p:graphicFrame>
        <p:nvGraphicFramePr>
          <p:cNvPr id="12" name="Table 11">
            <a:extLst>
              <a:ext uri="{FF2B5EF4-FFF2-40B4-BE49-F238E27FC236}">
                <a16:creationId xmlns:a16="http://schemas.microsoft.com/office/drawing/2014/main" id="{4BDC20E4-672A-2A74-F252-F6C3FF46B98B}"/>
              </a:ext>
            </a:extLst>
          </p:cNvPr>
          <p:cNvGraphicFramePr>
            <a:graphicFrameLocks noGrp="1"/>
          </p:cNvGraphicFramePr>
          <p:nvPr/>
        </p:nvGraphicFramePr>
        <p:xfrm>
          <a:off x="7880679" y="4794686"/>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CECD784-2020-EC81-268B-C22658AB8EA1}"/>
              </a:ext>
            </a:extLst>
          </p:cNvPr>
          <p:cNvSpPr txBox="1"/>
          <p:nvPr/>
        </p:nvSpPr>
        <p:spPr>
          <a:xfrm>
            <a:off x="10046121" y="4333021"/>
            <a:ext cx="1569039"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2D83323E-34DE-DDAE-29ED-54BEB6FFE0E5}"/>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cxnSp>
        <p:nvCxnSpPr>
          <p:cNvPr id="16" name="Straight Connector 15">
            <a:extLst>
              <a:ext uri="{FF2B5EF4-FFF2-40B4-BE49-F238E27FC236}">
                <a16:creationId xmlns:a16="http://schemas.microsoft.com/office/drawing/2014/main" id="{0E2F3BCF-5E74-5431-1E71-E6EBDC0A7160}"/>
              </a:ext>
            </a:extLst>
          </p:cNvPr>
          <p:cNvCxnSpPr>
            <a:cxnSpLocks/>
          </p:cNvCxnSpPr>
          <p:nvPr/>
        </p:nvCxnSpPr>
        <p:spPr>
          <a:xfrm flipV="1">
            <a:off x="1208314" y="3336667"/>
            <a:ext cx="4290444" cy="165290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CC5572-4F9E-2219-2911-89510994531D}"/>
              </a:ext>
            </a:extLst>
          </p:cNvPr>
          <p:cNvSpPr txBox="1"/>
          <p:nvPr/>
        </p:nvSpPr>
        <p:spPr>
          <a:xfrm>
            <a:off x="821103" y="1683759"/>
            <a:ext cx="301686" cy="369332"/>
          </a:xfrm>
          <a:prstGeom prst="rect">
            <a:avLst/>
          </a:prstGeom>
          <a:noFill/>
        </p:spPr>
        <p:txBody>
          <a:bodyPr wrap="none" rtlCol="0">
            <a:spAutoFit/>
          </a:bodyPr>
          <a:lstStyle/>
          <a:p>
            <a:r>
              <a:rPr lang="en-US" dirty="0"/>
              <a:t>2</a:t>
            </a:r>
          </a:p>
        </p:txBody>
      </p:sp>
      <p:sp>
        <p:nvSpPr>
          <p:cNvPr id="20" name="TextBox 19">
            <a:extLst>
              <a:ext uri="{FF2B5EF4-FFF2-40B4-BE49-F238E27FC236}">
                <a16:creationId xmlns:a16="http://schemas.microsoft.com/office/drawing/2014/main" id="{B7426342-9C88-A6C1-F0FD-A3B9F6DCCADA}"/>
              </a:ext>
            </a:extLst>
          </p:cNvPr>
          <p:cNvSpPr txBox="1"/>
          <p:nvPr/>
        </p:nvSpPr>
        <p:spPr>
          <a:xfrm>
            <a:off x="821103" y="3152001"/>
            <a:ext cx="30168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C0095F02-D461-58BF-3C69-6598F4C1B3F1}"/>
              </a:ext>
            </a:extLst>
          </p:cNvPr>
          <p:cNvSpPr txBox="1"/>
          <p:nvPr/>
        </p:nvSpPr>
        <p:spPr>
          <a:xfrm>
            <a:off x="5347915" y="4989575"/>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5FC14385-7ADD-4C84-BA02-35606C995FF9}"/>
              </a:ext>
            </a:extLst>
          </p:cNvPr>
          <p:cNvSpPr txBox="1"/>
          <p:nvPr/>
        </p:nvSpPr>
        <p:spPr>
          <a:xfrm>
            <a:off x="934392" y="4989575"/>
            <a:ext cx="301686" cy="369332"/>
          </a:xfrm>
          <a:prstGeom prst="rect">
            <a:avLst/>
          </a:prstGeom>
          <a:noFill/>
        </p:spPr>
        <p:txBody>
          <a:bodyPr wrap="none" rtlCol="0">
            <a:spAutoFit/>
          </a:bodyPr>
          <a:lstStyle/>
          <a:p>
            <a:r>
              <a:rPr lang="en-US" dirty="0"/>
              <a:t>0</a:t>
            </a:r>
          </a:p>
        </p:txBody>
      </p:sp>
      <p:cxnSp>
        <p:nvCxnSpPr>
          <p:cNvPr id="24" name="Straight Connector 23">
            <a:extLst>
              <a:ext uri="{FF2B5EF4-FFF2-40B4-BE49-F238E27FC236}">
                <a16:creationId xmlns:a16="http://schemas.microsoft.com/office/drawing/2014/main" id="{EABF5C50-27E5-9D45-7FDC-A8A6EF2A6220}"/>
              </a:ext>
            </a:extLst>
          </p:cNvPr>
          <p:cNvCxnSpPr>
            <a:cxnSpLocks/>
            <a:endCxn id="21" idx="0"/>
          </p:cNvCxnSpPr>
          <p:nvPr/>
        </p:nvCxnSpPr>
        <p:spPr>
          <a:xfrm>
            <a:off x="1236078" y="1868425"/>
            <a:ext cx="4262680" cy="312115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5ADA9A-66D4-6065-A376-25692726E654}"/>
              </a:ext>
            </a:extLst>
          </p:cNvPr>
          <p:cNvSpPr txBox="1"/>
          <p:nvPr/>
        </p:nvSpPr>
        <p:spPr>
          <a:xfrm>
            <a:off x="1714500" y="1943100"/>
            <a:ext cx="2292166" cy="369332"/>
          </a:xfrm>
          <a:prstGeom prst="rect">
            <a:avLst/>
          </a:prstGeom>
          <a:noFill/>
        </p:spPr>
        <p:txBody>
          <a:bodyPr wrap="none" rtlCol="0">
            <a:spAutoFit/>
          </a:bodyPr>
          <a:lstStyle/>
          <a:p>
            <a:r>
              <a:rPr lang="en-US" dirty="0"/>
              <a:t>Berry chooses Concert</a:t>
            </a:r>
          </a:p>
        </p:txBody>
      </p:sp>
      <p:sp>
        <p:nvSpPr>
          <p:cNvPr id="28" name="TextBox 27">
            <a:extLst>
              <a:ext uri="{FF2B5EF4-FFF2-40B4-BE49-F238E27FC236}">
                <a16:creationId xmlns:a16="http://schemas.microsoft.com/office/drawing/2014/main" id="{9C69FC74-200E-2B87-8E39-BA9A620C8CEF}"/>
              </a:ext>
            </a:extLst>
          </p:cNvPr>
          <p:cNvSpPr txBox="1"/>
          <p:nvPr/>
        </p:nvSpPr>
        <p:spPr>
          <a:xfrm>
            <a:off x="4298027" y="2967335"/>
            <a:ext cx="2316275" cy="369332"/>
          </a:xfrm>
          <a:prstGeom prst="rect">
            <a:avLst/>
          </a:prstGeom>
          <a:noFill/>
        </p:spPr>
        <p:txBody>
          <a:bodyPr wrap="none" rtlCol="0">
            <a:spAutoFit/>
          </a:bodyPr>
          <a:lstStyle/>
          <a:p>
            <a:r>
              <a:rPr lang="en-US" dirty="0"/>
              <a:t>Berry chooses Football</a:t>
            </a:r>
          </a:p>
        </p:txBody>
      </p:sp>
      <p:sp>
        <p:nvSpPr>
          <p:cNvPr id="29" name="TextBox 28">
            <a:extLst>
              <a:ext uri="{FF2B5EF4-FFF2-40B4-BE49-F238E27FC236}">
                <a16:creationId xmlns:a16="http://schemas.microsoft.com/office/drawing/2014/main" id="{E701AA88-7C18-4C29-20FE-C98217898525}"/>
              </a:ext>
            </a:extLst>
          </p:cNvPr>
          <p:cNvSpPr txBox="1"/>
          <p:nvPr/>
        </p:nvSpPr>
        <p:spPr>
          <a:xfrm>
            <a:off x="7004958" y="1131484"/>
            <a:ext cx="4610202" cy="2862322"/>
          </a:xfrm>
          <a:prstGeom prst="rect">
            <a:avLst/>
          </a:prstGeom>
          <a:noFill/>
        </p:spPr>
        <p:txBody>
          <a:bodyPr wrap="square" rtlCol="0">
            <a:spAutoFit/>
          </a:bodyPr>
          <a:lstStyle/>
          <a:p>
            <a:r>
              <a:rPr lang="en-US" dirty="0"/>
              <a:t>Alex wants to choose p such that Berry doesn’t want to deviate from his strategy</a:t>
            </a:r>
          </a:p>
          <a:p>
            <a:endParaRPr lang="en-US" dirty="0"/>
          </a:p>
          <a:p>
            <a:r>
              <a:rPr lang="en-US" dirty="0"/>
              <a:t>Berry wants the most reward he can get, so he will deviate if one strategy has more utility than another</a:t>
            </a:r>
          </a:p>
          <a:p>
            <a:endParaRPr lang="en-US" dirty="0"/>
          </a:p>
          <a:p>
            <a:r>
              <a:rPr lang="en-US" dirty="0"/>
              <a:t>The only way these two conditions is met is if we choose the p such that any strategy Berry picks will yield equal utility for Berry </a:t>
            </a:r>
          </a:p>
        </p:txBody>
      </p:sp>
      <p:sp>
        <p:nvSpPr>
          <p:cNvPr id="3" name="TextBox 2">
            <a:extLst>
              <a:ext uri="{FF2B5EF4-FFF2-40B4-BE49-F238E27FC236}">
                <a16:creationId xmlns:a16="http://schemas.microsoft.com/office/drawing/2014/main" id="{C8FB039E-932A-D7CD-B55B-5070B5AF8D72}"/>
              </a:ext>
            </a:extLst>
          </p:cNvPr>
          <p:cNvSpPr txBox="1"/>
          <p:nvPr/>
        </p:nvSpPr>
        <p:spPr>
          <a:xfrm>
            <a:off x="7112519" y="5463557"/>
            <a:ext cx="306494" cy="369332"/>
          </a:xfrm>
          <a:prstGeom prst="rect">
            <a:avLst/>
          </a:prstGeom>
          <a:noFill/>
        </p:spPr>
        <p:txBody>
          <a:bodyPr wrap="none" rtlCol="0">
            <a:spAutoFit/>
          </a:bodyPr>
          <a:lstStyle/>
          <a:p>
            <a:r>
              <a:rPr lang="en-US" dirty="0"/>
              <a:t>p</a:t>
            </a:r>
          </a:p>
        </p:txBody>
      </p:sp>
      <p:sp>
        <p:nvSpPr>
          <p:cNvPr id="5" name="TextBox 4">
            <a:extLst>
              <a:ext uri="{FF2B5EF4-FFF2-40B4-BE49-F238E27FC236}">
                <a16:creationId xmlns:a16="http://schemas.microsoft.com/office/drawing/2014/main" id="{AE2AE285-A043-F7E5-36FE-18943277C930}"/>
              </a:ext>
            </a:extLst>
          </p:cNvPr>
          <p:cNvSpPr txBox="1"/>
          <p:nvPr/>
        </p:nvSpPr>
        <p:spPr>
          <a:xfrm>
            <a:off x="6936835" y="5929859"/>
            <a:ext cx="494046" cy="369332"/>
          </a:xfrm>
          <a:prstGeom prst="rect">
            <a:avLst/>
          </a:prstGeom>
          <a:noFill/>
        </p:spPr>
        <p:txBody>
          <a:bodyPr wrap="none" rtlCol="0">
            <a:spAutoFit/>
          </a:bodyPr>
          <a:lstStyle/>
          <a:p>
            <a:r>
              <a:rPr lang="en-US" dirty="0"/>
              <a:t>1-p</a:t>
            </a:r>
          </a:p>
        </p:txBody>
      </p:sp>
    </p:spTree>
    <p:extLst>
      <p:ext uri="{BB962C8B-B14F-4D97-AF65-F5344CB8AC3E}">
        <p14:creationId xmlns:p14="http://schemas.microsoft.com/office/powerpoint/2010/main" val="27048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8A6-6142-E6EF-614F-B708D4B64F00}"/>
              </a:ext>
            </a:extLst>
          </p:cNvPr>
          <p:cNvSpPr>
            <a:spLocks noGrp="1"/>
          </p:cNvSpPr>
          <p:nvPr>
            <p:ph type="title"/>
          </p:nvPr>
        </p:nvSpPr>
        <p:spPr>
          <a:xfrm>
            <a:off x="1841698" y="267960"/>
            <a:ext cx="10515600" cy="627812"/>
          </a:xfrm>
        </p:spPr>
        <p:txBody>
          <a:bodyPr/>
          <a:lstStyle/>
          <a:p>
            <a:r>
              <a:rPr lang="en-US" dirty="0"/>
              <a:t>Visualizing</a:t>
            </a:r>
          </a:p>
        </p:txBody>
      </p:sp>
      <p:sp>
        <p:nvSpPr>
          <p:cNvPr id="4" name="Slide Number Placeholder 3">
            <a:extLst>
              <a:ext uri="{FF2B5EF4-FFF2-40B4-BE49-F238E27FC236}">
                <a16:creationId xmlns:a16="http://schemas.microsoft.com/office/drawing/2014/main" id="{28176041-99CA-3937-7CD2-44D52DD82808}"/>
              </a:ext>
            </a:extLst>
          </p:cNvPr>
          <p:cNvSpPr>
            <a:spLocks noGrp="1"/>
          </p:cNvSpPr>
          <p:nvPr>
            <p:ph type="sldNum" sz="quarter" idx="4"/>
          </p:nvPr>
        </p:nvSpPr>
        <p:spPr/>
        <p:txBody>
          <a:bodyPr/>
          <a:lstStyle/>
          <a:p>
            <a:fld id="{4E5DC575-B3DA-4894-AC1D-D96F1860F14D}" type="slidenum">
              <a:rPr lang="en-US" smtClean="0"/>
              <a:pPr/>
              <a:t>43</a:t>
            </a:fld>
            <a:endParaRPr lang="en-US" dirty="0"/>
          </a:p>
        </p:txBody>
      </p:sp>
      <p:cxnSp>
        <p:nvCxnSpPr>
          <p:cNvPr id="6" name="Straight Arrow Connector 5">
            <a:extLst>
              <a:ext uri="{FF2B5EF4-FFF2-40B4-BE49-F238E27FC236}">
                <a16:creationId xmlns:a16="http://schemas.microsoft.com/office/drawing/2014/main" id="{4DFCA237-C3F6-DBC2-D665-5C8C9F1597A0}"/>
              </a:ext>
            </a:extLst>
          </p:cNvPr>
          <p:cNvCxnSpPr>
            <a:cxnSpLocks/>
          </p:cNvCxnSpPr>
          <p:nvPr/>
        </p:nvCxnSpPr>
        <p:spPr>
          <a:xfrm flipV="1">
            <a:off x="1208314" y="1208313"/>
            <a:ext cx="0" cy="515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9F5EB7-0CD1-78FD-0058-BBF38F1BAE64}"/>
              </a:ext>
            </a:extLst>
          </p:cNvPr>
          <p:cNvCxnSpPr>
            <a:cxnSpLocks/>
          </p:cNvCxnSpPr>
          <p:nvPr/>
        </p:nvCxnSpPr>
        <p:spPr>
          <a:xfrm>
            <a:off x="397328" y="4989575"/>
            <a:ext cx="5921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DB9191-5E5C-010B-6B7D-A73477849B07}"/>
              </a:ext>
            </a:extLst>
          </p:cNvPr>
          <p:cNvSpPr txBox="1"/>
          <p:nvPr/>
        </p:nvSpPr>
        <p:spPr>
          <a:xfrm>
            <a:off x="6319157" y="4804909"/>
            <a:ext cx="306494" cy="369332"/>
          </a:xfrm>
          <a:prstGeom prst="rect">
            <a:avLst/>
          </a:prstGeom>
          <a:noFill/>
        </p:spPr>
        <p:txBody>
          <a:bodyPr wrap="none" rtlCol="0">
            <a:spAutoFit/>
          </a:bodyPr>
          <a:lstStyle/>
          <a:p>
            <a:r>
              <a:rPr lang="en-US" dirty="0"/>
              <a:t>q</a:t>
            </a:r>
          </a:p>
        </p:txBody>
      </p:sp>
      <p:sp>
        <p:nvSpPr>
          <p:cNvPr id="11" name="TextBox 10">
            <a:extLst>
              <a:ext uri="{FF2B5EF4-FFF2-40B4-BE49-F238E27FC236}">
                <a16:creationId xmlns:a16="http://schemas.microsoft.com/office/drawing/2014/main" id="{162179A4-C60F-3978-A7CC-47E5677E7DBD}"/>
              </a:ext>
            </a:extLst>
          </p:cNvPr>
          <p:cNvSpPr txBox="1"/>
          <p:nvPr/>
        </p:nvSpPr>
        <p:spPr>
          <a:xfrm>
            <a:off x="397328" y="927745"/>
            <a:ext cx="1444370" cy="369332"/>
          </a:xfrm>
          <a:prstGeom prst="rect">
            <a:avLst/>
          </a:prstGeom>
          <a:noFill/>
        </p:spPr>
        <p:txBody>
          <a:bodyPr wrap="none" rtlCol="0">
            <a:spAutoFit/>
          </a:bodyPr>
          <a:lstStyle/>
          <a:p>
            <a:r>
              <a:rPr lang="en-US" dirty="0"/>
              <a:t>Utility of Alex</a:t>
            </a:r>
          </a:p>
        </p:txBody>
      </p:sp>
      <p:graphicFrame>
        <p:nvGraphicFramePr>
          <p:cNvPr id="12" name="Table 11">
            <a:extLst>
              <a:ext uri="{FF2B5EF4-FFF2-40B4-BE49-F238E27FC236}">
                <a16:creationId xmlns:a16="http://schemas.microsoft.com/office/drawing/2014/main" id="{4BDC20E4-672A-2A74-F252-F6C3FF46B98B}"/>
              </a:ext>
            </a:extLst>
          </p:cNvPr>
          <p:cNvGraphicFramePr>
            <a:graphicFrameLocks noGrp="1"/>
          </p:cNvGraphicFramePr>
          <p:nvPr/>
        </p:nvGraphicFramePr>
        <p:xfrm>
          <a:off x="7880679" y="4794686"/>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CECD784-2020-EC81-268B-C22658AB8EA1}"/>
              </a:ext>
            </a:extLst>
          </p:cNvPr>
          <p:cNvSpPr txBox="1"/>
          <p:nvPr/>
        </p:nvSpPr>
        <p:spPr>
          <a:xfrm>
            <a:off x="10046121" y="4333021"/>
            <a:ext cx="1569039"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2D83323E-34DE-DDAE-29ED-54BEB6FFE0E5}"/>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cxnSp>
        <p:nvCxnSpPr>
          <p:cNvPr id="16" name="Straight Connector 15">
            <a:extLst>
              <a:ext uri="{FF2B5EF4-FFF2-40B4-BE49-F238E27FC236}">
                <a16:creationId xmlns:a16="http://schemas.microsoft.com/office/drawing/2014/main" id="{0E2F3BCF-5E74-5431-1E71-E6EBDC0A7160}"/>
              </a:ext>
            </a:extLst>
          </p:cNvPr>
          <p:cNvCxnSpPr>
            <a:cxnSpLocks/>
          </p:cNvCxnSpPr>
          <p:nvPr/>
        </p:nvCxnSpPr>
        <p:spPr>
          <a:xfrm flipV="1">
            <a:off x="1208314" y="1926770"/>
            <a:ext cx="4522113" cy="3062805"/>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CC5572-4F9E-2219-2911-89510994531D}"/>
              </a:ext>
            </a:extLst>
          </p:cNvPr>
          <p:cNvSpPr txBox="1"/>
          <p:nvPr/>
        </p:nvSpPr>
        <p:spPr>
          <a:xfrm>
            <a:off x="821103" y="1683759"/>
            <a:ext cx="301686" cy="369332"/>
          </a:xfrm>
          <a:prstGeom prst="rect">
            <a:avLst/>
          </a:prstGeom>
          <a:noFill/>
        </p:spPr>
        <p:txBody>
          <a:bodyPr wrap="none" rtlCol="0">
            <a:spAutoFit/>
          </a:bodyPr>
          <a:lstStyle/>
          <a:p>
            <a:r>
              <a:rPr lang="en-US" dirty="0"/>
              <a:t>2</a:t>
            </a:r>
          </a:p>
        </p:txBody>
      </p:sp>
      <p:sp>
        <p:nvSpPr>
          <p:cNvPr id="20" name="TextBox 19">
            <a:extLst>
              <a:ext uri="{FF2B5EF4-FFF2-40B4-BE49-F238E27FC236}">
                <a16:creationId xmlns:a16="http://schemas.microsoft.com/office/drawing/2014/main" id="{B7426342-9C88-A6C1-F0FD-A3B9F6DCCADA}"/>
              </a:ext>
            </a:extLst>
          </p:cNvPr>
          <p:cNvSpPr txBox="1"/>
          <p:nvPr/>
        </p:nvSpPr>
        <p:spPr>
          <a:xfrm>
            <a:off x="821103" y="3152001"/>
            <a:ext cx="30168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C0095F02-D461-58BF-3C69-6598F4C1B3F1}"/>
              </a:ext>
            </a:extLst>
          </p:cNvPr>
          <p:cNvSpPr txBox="1"/>
          <p:nvPr/>
        </p:nvSpPr>
        <p:spPr>
          <a:xfrm>
            <a:off x="5347915" y="4989575"/>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5FC14385-7ADD-4C84-BA02-35606C995FF9}"/>
              </a:ext>
            </a:extLst>
          </p:cNvPr>
          <p:cNvSpPr txBox="1"/>
          <p:nvPr/>
        </p:nvSpPr>
        <p:spPr>
          <a:xfrm>
            <a:off x="934392" y="4989575"/>
            <a:ext cx="301686" cy="369332"/>
          </a:xfrm>
          <a:prstGeom prst="rect">
            <a:avLst/>
          </a:prstGeom>
          <a:noFill/>
        </p:spPr>
        <p:txBody>
          <a:bodyPr wrap="none" rtlCol="0">
            <a:spAutoFit/>
          </a:bodyPr>
          <a:lstStyle/>
          <a:p>
            <a:r>
              <a:rPr lang="en-US" dirty="0"/>
              <a:t>0</a:t>
            </a:r>
          </a:p>
        </p:txBody>
      </p:sp>
      <p:cxnSp>
        <p:nvCxnSpPr>
          <p:cNvPr id="24" name="Straight Connector 23">
            <a:extLst>
              <a:ext uri="{FF2B5EF4-FFF2-40B4-BE49-F238E27FC236}">
                <a16:creationId xmlns:a16="http://schemas.microsoft.com/office/drawing/2014/main" id="{EABF5C50-27E5-9D45-7FDC-A8A6EF2A6220}"/>
              </a:ext>
            </a:extLst>
          </p:cNvPr>
          <p:cNvCxnSpPr>
            <a:cxnSpLocks/>
            <a:endCxn id="21" idx="0"/>
          </p:cNvCxnSpPr>
          <p:nvPr/>
        </p:nvCxnSpPr>
        <p:spPr>
          <a:xfrm>
            <a:off x="1236078" y="367131"/>
            <a:ext cx="4262680" cy="462244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5ADA9A-66D4-6065-A376-25692726E654}"/>
              </a:ext>
            </a:extLst>
          </p:cNvPr>
          <p:cNvSpPr txBox="1"/>
          <p:nvPr/>
        </p:nvSpPr>
        <p:spPr>
          <a:xfrm>
            <a:off x="2019301" y="1010624"/>
            <a:ext cx="922047" cy="369332"/>
          </a:xfrm>
          <a:prstGeom prst="rect">
            <a:avLst/>
          </a:prstGeom>
          <a:noFill/>
        </p:spPr>
        <p:txBody>
          <a:bodyPr wrap="none" rtlCol="0">
            <a:spAutoFit/>
          </a:bodyPr>
          <a:lstStyle/>
          <a:p>
            <a:r>
              <a:rPr lang="en-US" dirty="0"/>
              <a:t>Concert</a:t>
            </a:r>
          </a:p>
        </p:txBody>
      </p:sp>
      <p:sp>
        <p:nvSpPr>
          <p:cNvPr id="28" name="TextBox 27">
            <a:extLst>
              <a:ext uri="{FF2B5EF4-FFF2-40B4-BE49-F238E27FC236}">
                <a16:creationId xmlns:a16="http://schemas.microsoft.com/office/drawing/2014/main" id="{9C69FC74-200E-2B87-8E39-BA9A620C8CEF}"/>
              </a:ext>
            </a:extLst>
          </p:cNvPr>
          <p:cNvSpPr txBox="1"/>
          <p:nvPr/>
        </p:nvSpPr>
        <p:spPr>
          <a:xfrm>
            <a:off x="5537371" y="2053091"/>
            <a:ext cx="946156" cy="369332"/>
          </a:xfrm>
          <a:prstGeom prst="rect">
            <a:avLst/>
          </a:prstGeom>
          <a:noFill/>
        </p:spPr>
        <p:txBody>
          <a:bodyPr wrap="none" rtlCol="0">
            <a:spAutoFit/>
          </a:bodyPr>
          <a:lstStyle/>
          <a:p>
            <a:r>
              <a:rPr lang="en-US" dirty="0"/>
              <a:t>Football</a:t>
            </a:r>
          </a:p>
        </p:txBody>
      </p:sp>
      <p:sp>
        <p:nvSpPr>
          <p:cNvPr id="23" name="TextBox 22">
            <a:extLst>
              <a:ext uri="{FF2B5EF4-FFF2-40B4-BE49-F238E27FC236}">
                <a16:creationId xmlns:a16="http://schemas.microsoft.com/office/drawing/2014/main" id="{84861B65-744C-E5B1-E88D-AD427D79E8B1}"/>
              </a:ext>
            </a:extLst>
          </p:cNvPr>
          <p:cNvSpPr txBox="1"/>
          <p:nvPr/>
        </p:nvSpPr>
        <p:spPr>
          <a:xfrm>
            <a:off x="7004958" y="1131484"/>
            <a:ext cx="4610202" cy="2862322"/>
          </a:xfrm>
          <a:prstGeom prst="rect">
            <a:avLst/>
          </a:prstGeom>
          <a:noFill/>
        </p:spPr>
        <p:txBody>
          <a:bodyPr wrap="square" rtlCol="0">
            <a:spAutoFit/>
          </a:bodyPr>
          <a:lstStyle/>
          <a:p>
            <a:r>
              <a:rPr lang="en-US" dirty="0"/>
              <a:t>Berry wants to choose q such that Alex doesn’t want to deviate from his strategy</a:t>
            </a:r>
          </a:p>
          <a:p>
            <a:endParaRPr lang="en-US" dirty="0"/>
          </a:p>
          <a:p>
            <a:r>
              <a:rPr lang="en-US" dirty="0"/>
              <a:t>Alex wants the most reward he can get, so he will deviate if one strategy has more utility than another</a:t>
            </a:r>
          </a:p>
          <a:p>
            <a:endParaRPr lang="en-US" dirty="0"/>
          </a:p>
          <a:p>
            <a:r>
              <a:rPr lang="en-US" dirty="0"/>
              <a:t>The only way these two conditions is met is if we choose the q such that any strategy Alex picks will yield equal utility for Alex</a:t>
            </a:r>
          </a:p>
        </p:txBody>
      </p:sp>
    </p:spTree>
    <p:extLst>
      <p:ext uri="{BB962C8B-B14F-4D97-AF65-F5344CB8AC3E}">
        <p14:creationId xmlns:p14="http://schemas.microsoft.com/office/powerpoint/2010/main" val="316781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4</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366188"/>
              </a:xfrm>
            </p:spPr>
            <p:txBody>
              <a:bodyPr>
                <a:normAutofit/>
              </a:bodyPr>
              <a:lstStyle/>
              <a:p>
                <a:r>
                  <a:rPr lang="en-US" sz="2900" dirty="0">
                    <a:solidFill>
                      <a:schemeClr val="accent1">
                        <a:lumMod val="75000"/>
                      </a:schemeClr>
                    </a:solidFill>
                  </a:rPr>
                  <a:t>If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𝐴</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and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𝐵</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with </a:t>
                </a:r>
                <a14:m>
                  <m:oMath xmlns:m="http://schemas.openxmlformats.org/officeDocument/2006/math">
                    <m:r>
                      <a:rPr lang="en-US" sz="2900">
                        <a:solidFill>
                          <a:schemeClr val="accent1">
                            <a:lumMod val="75000"/>
                          </a:schemeClr>
                        </a:solidFill>
                        <a:latin typeface="Cambria Math" panose="02040503050406030204" pitchFamily="18" charset="0"/>
                      </a:rPr>
                      <m:t>0&lt;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&lt;1</m:t>
                    </m:r>
                  </m:oMath>
                </a14:m>
                <a:r>
                  <a:rPr lang="en-US" sz="2900" dirty="0">
                    <a:solidFill>
                      <a:schemeClr val="accent1">
                        <a:lumMod val="75000"/>
                      </a:schemeClr>
                    </a:solidFill>
                  </a:rPr>
                  <a:t> is a NE of the game, which equations should </a:t>
                </a:r>
                <a14:m>
                  <m:oMath xmlns:m="http://schemas.openxmlformats.org/officeDocument/2006/math">
                    <m:r>
                      <a:rPr lang="en-US" sz="2900" i="1">
                        <a:solidFill>
                          <a:schemeClr val="accent1">
                            <a:lumMod val="75000"/>
                          </a:schemeClr>
                        </a:solidFill>
                        <a:latin typeface="Cambria Math" panose="02040503050406030204" pitchFamily="18" charset="0"/>
                      </a:rPr>
                      <m:t>𝑝</m:t>
                    </m:r>
                  </m:oMath>
                </a14:m>
                <a:r>
                  <a:rPr lang="en-US" sz="2900" dirty="0">
                    <a:solidFill>
                      <a:schemeClr val="accent1">
                        <a:lumMod val="75000"/>
                      </a:schemeClr>
                    </a:solidFill>
                  </a:rPr>
                  <a:t> and </a:t>
                </a:r>
                <a14:m>
                  <m:oMath xmlns:m="http://schemas.openxmlformats.org/officeDocument/2006/math">
                    <m:r>
                      <a:rPr lang="en-US" sz="2900" i="1">
                        <a:solidFill>
                          <a:schemeClr val="accent1">
                            <a:lumMod val="75000"/>
                          </a:schemeClr>
                        </a:solidFill>
                        <a:latin typeface="Cambria Math" panose="02040503050406030204" pitchFamily="18" charset="0"/>
                      </a:rPr>
                      <m:t>𝑞</m:t>
                    </m:r>
                  </m:oMath>
                </a14:m>
                <a:r>
                  <a:rPr lang="en-US" sz="2900" dirty="0">
                    <a:solidFill>
                      <a:schemeClr val="accent1">
                        <a:lumMod val="75000"/>
                      </a:schemeClr>
                    </a:solidFill>
                  </a:rPr>
                  <a:t> satisfy?</a:t>
                </a: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b="0"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𝑞</m:t>
                    </m:r>
                  </m:oMath>
                </a14:m>
                <a:r>
                  <a:rPr lang="en-US"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366188"/>
              </a:xfrm>
              <a:blipFill>
                <a:blip r:embed="rId3"/>
                <a:stretch>
                  <a:fillRect l="-1275" t="-2514"/>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22882048"/>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4" name="TextBox 13"/>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15" name="TextBox 14"/>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44</a:t>
            </a:fld>
            <a:endParaRPr lang="en-US" dirty="0"/>
          </a:p>
        </p:txBody>
      </p:sp>
    </p:spTree>
    <p:extLst>
      <p:ext uri="{BB962C8B-B14F-4D97-AF65-F5344CB8AC3E}">
        <p14:creationId xmlns:p14="http://schemas.microsoft.com/office/powerpoint/2010/main" val="4038478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t>Nash Equilibrium</a:t>
            </a:r>
          </a:p>
          <a:p>
            <a:pPr lvl="1"/>
            <a:r>
              <a:rPr lang="en-US" sz="2800" dirty="0"/>
              <a:t>Minimax strategy</a:t>
            </a:r>
          </a:p>
          <a:p>
            <a:pPr lvl="1"/>
            <a:r>
              <a:rPr lang="en-US" sz="2800" dirty="0" err="1"/>
              <a:t>Maximin</a:t>
            </a:r>
            <a:r>
              <a:rPr lang="en-US" sz="2800" dirty="0"/>
              <a:t> strategy</a:t>
            </a:r>
          </a:p>
          <a:p>
            <a:pPr lvl="1"/>
            <a:r>
              <a:rPr lang="en-US" sz="2800" dirty="0">
                <a:solidFill>
                  <a:schemeClr val="tx2"/>
                </a:solidFill>
              </a:rPr>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45</a:t>
            </a:fld>
            <a:endParaRPr lang="en-US" dirty="0"/>
          </a:p>
        </p:txBody>
      </p:sp>
    </p:spTree>
    <p:extLst>
      <p:ext uri="{BB962C8B-B14F-4D97-AF65-F5344CB8AC3E}">
        <p14:creationId xmlns:p14="http://schemas.microsoft.com/office/powerpoint/2010/main" val="2718177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 are the PSNEs in this game, and the players’ utilities?</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expected utility?</a:t>
                </a:r>
              </a:p>
              <a:p>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17" t="-4337" b="-2041"/>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2671093769"/>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46</a:t>
            </a:fld>
            <a:endParaRPr lang="en-US" dirty="0"/>
          </a:p>
        </p:txBody>
      </p:sp>
      <p:sp>
        <p:nvSpPr>
          <p:cNvPr id="11" name="TextBox 10">
            <a:extLst>
              <a:ext uri="{FF2B5EF4-FFF2-40B4-BE49-F238E27FC236}">
                <a16:creationId xmlns:a16="http://schemas.microsoft.com/office/drawing/2014/main" id="{6738A70B-5CC5-4B5E-B782-467C57573FF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2" name="TextBox 11">
            <a:extLst>
              <a:ext uri="{FF2B5EF4-FFF2-40B4-BE49-F238E27FC236}">
                <a16:creationId xmlns:a16="http://schemas.microsoft.com/office/drawing/2014/main" id="{2EC453BE-B88C-4D03-B434-29EA63E7AB7A}"/>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26639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p:sp>
        <p:nvSpPr>
          <p:cNvPr id="3" name="Content Placeholder 2"/>
          <p:cNvSpPr>
            <a:spLocks noGrp="1"/>
          </p:cNvSpPr>
          <p:nvPr>
            <p:ph sz="quarter" idx="1"/>
          </p:nvPr>
        </p:nvSpPr>
        <p:spPr>
          <a:xfrm>
            <a:off x="552099" y="1113178"/>
            <a:ext cx="10515600" cy="3342392"/>
          </a:xfrm>
        </p:spPr>
        <p:txBody>
          <a:bodyPr>
            <a:normAutofit/>
          </a:bodyPr>
          <a:lstStyle/>
          <a:p>
            <a:r>
              <a:rPr lang="en-US" dirty="0" err="1"/>
              <a:t>Stackelberg</a:t>
            </a:r>
            <a:r>
              <a:rPr lang="en-US" dirty="0"/>
              <a:t> Game</a:t>
            </a:r>
          </a:p>
          <a:p>
            <a:pPr lvl="1"/>
            <a:r>
              <a:rPr lang="en-US" sz="2800" dirty="0"/>
              <a:t>Leader commits to a strategy first</a:t>
            </a:r>
          </a:p>
          <a:p>
            <a:pPr lvl="1"/>
            <a:r>
              <a:rPr lang="en-US" sz="2800" dirty="0"/>
              <a:t>Follower responds after observing the leader’s strategy</a:t>
            </a:r>
          </a:p>
          <a:p>
            <a:r>
              <a:rPr lang="en-US" dirty="0" err="1"/>
              <a:t>Stackelberg</a:t>
            </a:r>
            <a:r>
              <a:rPr lang="en-US" dirty="0"/>
              <a:t> Equilibrium</a:t>
            </a:r>
          </a:p>
          <a:p>
            <a:pPr lvl="1"/>
            <a:r>
              <a:rPr lang="en-US" sz="2800" dirty="0"/>
              <a:t>Follower best responds to leader’s strategy</a:t>
            </a:r>
          </a:p>
          <a:p>
            <a:pPr lvl="1"/>
            <a:r>
              <a:rPr lang="en-US" sz="2800" dirty="0"/>
              <a:t>Leader commits to a strategy that maximizes her utility assuming follower best responds</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47</a:t>
            </a:fld>
            <a:endParaRPr lang="en-US" dirty="0"/>
          </a:p>
        </p:txBody>
      </p:sp>
      <p:graphicFrame>
        <p:nvGraphicFramePr>
          <p:cNvPr id="11" name="Table 10">
            <a:extLst>
              <a:ext uri="{FF2B5EF4-FFF2-40B4-BE49-F238E27FC236}">
                <a16:creationId xmlns:a16="http://schemas.microsoft.com/office/drawing/2014/main" id="{D470031F-A0AD-494A-B1D1-16FF411793A6}"/>
              </a:ext>
            </a:extLst>
          </p:cNvPr>
          <p:cNvGraphicFramePr>
            <a:graphicFrameLocks noGrp="1"/>
          </p:cNvGraphicFramePr>
          <p:nvPr>
            <p:extLst>
              <p:ext uri="{D42A27DB-BD31-4B8C-83A1-F6EECF244321}">
                <p14:modId xmlns:p14="http://schemas.microsoft.com/office/powerpoint/2010/main" val="2474812541"/>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C9D5819-1F43-411F-A0E7-6326E71E721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3" name="TextBox 12">
            <a:extLst>
              <a:ext uri="{FF2B5EF4-FFF2-40B4-BE49-F238E27FC236}">
                <a16:creationId xmlns:a16="http://schemas.microsoft.com/office/drawing/2014/main" id="{38267065-2E82-426A-A3A0-D0883C05EF23}"/>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81432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75899" y="1049974"/>
                <a:ext cx="10515600" cy="2039539"/>
              </a:xfrm>
            </p:spPr>
            <p:txBody>
              <a:bodyPr/>
              <a:lstStyle/>
              <a:p>
                <a:r>
                  <a:rPr lang="en-US" sz="2400" dirty="0"/>
                  <a:t>If the leader can only commit to a pure strategy, or you know that the leader’s strategy in equilibrium is a pure strategy, the equilibrium can be found by enumerating the leader’s pure strategies</a:t>
                </a:r>
              </a:p>
              <a:p>
                <a:r>
                  <a:rPr lang="en-US" sz="2400" dirty="0"/>
                  <a:t>If ties for the follower are broken by the follower such that the leader benefits, the leader can exploit this. This is the </a:t>
                </a:r>
                <a:r>
                  <a:rPr lang="en-US" sz="2400" dirty="0">
                    <a:solidFill>
                      <a:schemeClr val="tx2"/>
                    </a:solidFill>
                  </a:rPr>
                  <a:t>strong Stackelberg equilibrium (SSE)</a:t>
                </a:r>
              </a:p>
              <a:p>
                <a:r>
                  <a:rPr lang="en-US" sz="2400" dirty="0"/>
                  <a:t>In general, the leader can commit to a mixed strategy and in that case, for the leader:  </a:t>
                </a:r>
                <a14:m>
                  <m:oMath xmlns:m="http://schemas.openxmlformats.org/officeDocument/2006/math">
                    <m:sSup>
                      <m:sSupPr>
                        <m:ctrlPr>
                          <a:rPr lang="en-US" sz="240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𝑆𝑆𝐸</m:t>
                        </m:r>
                      </m:sup>
                    </m:sSup>
                    <m:r>
                      <a:rPr lang="en-US" sz="2400" i="1">
                        <a:solidFill>
                          <a:schemeClr val="tx2"/>
                        </a:solidFill>
                        <a:latin typeface="Cambria Math" panose="02040503050406030204" pitchFamily="18" charset="0"/>
                      </a:rPr>
                      <m:t>≥</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𝑁𝐸</m:t>
                        </m:r>
                      </m:sup>
                    </m:sSup>
                  </m:oMath>
                </a14:m>
                <a:r>
                  <a:rPr lang="en-US" sz="2400" dirty="0">
                    <a:solidFill>
                      <a:schemeClr val="tx2"/>
                    </a:solidFill>
                  </a:rPr>
                  <a:t> (first-mover advantage)! </a:t>
                </a:r>
                <a:r>
                  <a:rPr lang="en-US" sz="2400" dirty="0"/>
                  <a:t>&amp; solvable by linear programming! </a:t>
                </a:r>
                <a:r>
                  <a:rPr lang="en-US" sz="2000" dirty="0"/>
                  <a:t>[Conitzer &amp; </a:t>
                </a:r>
                <a:r>
                  <a:rPr lang="en-US" sz="2000" dirty="0" err="1"/>
                  <a:t>Sandholm</a:t>
                </a:r>
                <a:r>
                  <a:rPr lang="en-US" sz="2000" dirty="0"/>
                  <a:t> 2006, von Stengel and Zamir 2010]</a:t>
                </a:r>
                <a:endParaRPr lang="en-US" sz="2400" dirty="0">
                  <a:solidFill>
                    <a:srgbClr val="0070C0"/>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75899" y="1049974"/>
                <a:ext cx="10515600" cy="2039539"/>
              </a:xfrm>
              <a:blipFill>
                <a:blip r:embed="rId2"/>
                <a:stretch>
                  <a:fillRect l="-870" t="-4179" r="-290" b="-48657"/>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33099542"/>
              </p:ext>
            </p:extLst>
          </p:nvPr>
        </p:nvGraphicFramePr>
        <p:xfrm>
          <a:off x="1737360" y="4595678"/>
          <a:ext cx="4248588" cy="1824851"/>
        </p:xfrm>
        <a:graphic>
          <a:graphicData uri="http://schemas.openxmlformats.org/drawingml/2006/table">
            <a:tbl>
              <a:tblPr firstRow="1" bandRow="1">
                <a:tableStyleId>{5940675A-B579-460E-94D1-54222C63F5DA}</a:tableStyleId>
              </a:tblPr>
              <a:tblGrid>
                <a:gridCol w="1416196">
                  <a:extLst>
                    <a:ext uri="{9D8B030D-6E8A-4147-A177-3AD203B41FA5}">
                      <a16:colId xmlns:a16="http://schemas.microsoft.com/office/drawing/2014/main" val="20000"/>
                    </a:ext>
                  </a:extLst>
                </a:gridCol>
                <a:gridCol w="1416196">
                  <a:extLst>
                    <a:ext uri="{9D8B030D-6E8A-4147-A177-3AD203B41FA5}">
                      <a16:colId xmlns:a16="http://schemas.microsoft.com/office/drawing/2014/main" val="20001"/>
                    </a:ext>
                  </a:extLst>
                </a:gridCol>
                <a:gridCol w="1416196">
                  <a:extLst>
                    <a:ext uri="{9D8B030D-6E8A-4147-A177-3AD203B41FA5}">
                      <a16:colId xmlns:a16="http://schemas.microsoft.com/office/drawing/2014/main" val="20002"/>
                    </a:ext>
                  </a:extLst>
                </a:gridCol>
              </a:tblGrid>
              <a:tr h="610952">
                <a:tc>
                  <a:txBody>
                    <a:bodyPr/>
                    <a:lstStyle/>
                    <a:p>
                      <a:pPr algn="ctr"/>
                      <a:endParaRPr lang="en-US" sz="2800" dirty="0"/>
                    </a:p>
                  </a:txBody>
                  <a:tcPr/>
                </a:tc>
                <a:tc>
                  <a:txBody>
                    <a:bodyPr/>
                    <a:lstStyle/>
                    <a:p>
                      <a:pPr algn="ctr"/>
                      <a:r>
                        <a:rPr lang="en-US" sz="2800" kern="1200" dirty="0">
                          <a:solidFill>
                            <a:srgbClr val="00B050"/>
                          </a:solidFill>
                          <a:latin typeface="+mn-lt"/>
                          <a:ea typeface="+mn-ea"/>
                          <a:cs typeface="+mn-cs"/>
                        </a:rPr>
                        <a:t>Football</a:t>
                      </a:r>
                    </a:p>
                  </a:txBody>
                  <a:tcPr/>
                </a:tc>
                <a:tc>
                  <a:txBody>
                    <a:bodyPr/>
                    <a:lstStyle/>
                    <a:p>
                      <a:pPr algn="ctr"/>
                      <a:r>
                        <a:rPr lang="en-US" sz="28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608659">
                <a:tc>
                  <a:txBody>
                    <a:bodyPr/>
                    <a:lstStyle/>
                    <a:p>
                      <a:pPr marL="0" algn="ctr" defTabSz="914400" rtl="0" eaLnBrk="1" latinLnBrk="0" hangingPunct="1"/>
                      <a:r>
                        <a:rPr lang="en-US" sz="28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800" kern="1200" dirty="0">
                          <a:solidFill>
                            <a:schemeClr val="accent1"/>
                          </a:solidFill>
                          <a:latin typeface="+mn-lt"/>
                          <a:ea typeface="+mn-ea"/>
                          <a:cs typeface="+mn-cs"/>
                        </a:rPr>
                        <a:t>2,</a:t>
                      </a:r>
                      <a:r>
                        <a:rPr kumimoji="0" lang="en-US" sz="2800" kern="1200" dirty="0">
                          <a:solidFill>
                            <a:srgbClr val="00B050"/>
                          </a:solidFill>
                          <a:latin typeface="+mn-lt"/>
                          <a:ea typeface="+mn-ea"/>
                          <a:cs typeface="+mn-cs"/>
                        </a:rPr>
                        <a:t>1</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5240">
                <a:tc>
                  <a:txBody>
                    <a:bodyPr/>
                    <a:lstStyle/>
                    <a:p>
                      <a:pPr marL="0" algn="ctr" defTabSz="914400" rtl="0" eaLnBrk="1" latinLnBrk="0" hangingPunct="1"/>
                      <a:r>
                        <a:rPr lang="en-US" sz="28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tc>
                  <a:txBody>
                    <a:bodyPr/>
                    <a:lstStyle/>
                    <a:p>
                      <a:pPr marL="0" algn="ctr" rtl="0" eaLnBrk="1" latinLnBrk="0" hangingPunct="1"/>
                      <a:r>
                        <a:rPr kumimoji="0" lang="en-US" sz="2800" kern="1200" dirty="0">
                          <a:solidFill>
                            <a:schemeClr val="accent1"/>
                          </a:solidFill>
                          <a:latin typeface="+mn-lt"/>
                          <a:ea typeface="+mn-ea"/>
                          <a:cs typeface="+mn-cs"/>
                        </a:rPr>
                        <a:t>1,</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21573" y="3868052"/>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09377" y="5483211"/>
            <a:ext cx="991053" cy="523220"/>
          </a:xfrm>
          <a:prstGeom prst="rect">
            <a:avLst/>
          </a:prstGeom>
          <a:noFill/>
        </p:spPr>
        <p:txBody>
          <a:bodyPr wrap="square" rtlCol="0">
            <a:spAutoFit/>
          </a:bodyPr>
          <a:lstStyle/>
          <a:p>
            <a:pPr algn="ctr"/>
            <a:r>
              <a:rPr lang="en-US" sz="2800" dirty="0">
                <a:solidFill>
                  <a:schemeClr val="accent1"/>
                </a:solidFill>
              </a:rPr>
              <a:t>Alex</a:t>
            </a:r>
          </a:p>
        </p:txBody>
      </p:sp>
      <p:graphicFrame>
        <p:nvGraphicFramePr>
          <p:cNvPr id="14" name="Table 13">
            <a:extLst>
              <a:ext uri="{FF2B5EF4-FFF2-40B4-BE49-F238E27FC236}">
                <a16:creationId xmlns:a16="http://schemas.microsoft.com/office/drawing/2014/main" id="{05322014-D8C6-4EDB-94A1-34FA51132CEC}"/>
              </a:ext>
            </a:extLst>
          </p:cNvPr>
          <p:cNvGraphicFramePr>
            <a:graphicFrameLocks noGrp="1"/>
          </p:cNvGraphicFramePr>
          <p:nvPr>
            <p:extLst>
              <p:ext uri="{D42A27DB-BD31-4B8C-83A1-F6EECF244321}">
                <p14:modId xmlns:p14="http://schemas.microsoft.com/office/powerpoint/2010/main" val="1248325050"/>
              </p:ext>
            </p:extLst>
          </p:nvPr>
        </p:nvGraphicFramePr>
        <p:xfrm>
          <a:off x="6773205" y="4595677"/>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0CBF5DC-37D6-4FF0-B088-8902A20EB853}"/>
              </a:ext>
            </a:extLst>
          </p:cNvPr>
          <p:cNvSpPr txBox="1"/>
          <p:nvPr/>
        </p:nvSpPr>
        <p:spPr>
          <a:xfrm>
            <a:off x="9121411" y="3994661"/>
            <a:ext cx="1549806" cy="523220"/>
          </a:xfrm>
          <a:prstGeom prst="rect">
            <a:avLst/>
          </a:prstGeom>
          <a:noFill/>
        </p:spPr>
        <p:txBody>
          <a:bodyPr wrap="square" rtlCol="0">
            <a:spAutoFit/>
          </a:bodyPr>
          <a:lstStyle/>
          <a:p>
            <a:r>
              <a:rPr lang="en-US" sz="2800" dirty="0">
                <a:solidFill>
                  <a:srgbClr val="00B050"/>
                </a:solidFill>
              </a:rPr>
              <a:t>Player 2</a:t>
            </a:r>
          </a:p>
        </p:txBody>
      </p:sp>
      <p:sp>
        <p:nvSpPr>
          <p:cNvPr id="16" name="TextBox 15">
            <a:extLst>
              <a:ext uri="{FF2B5EF4-FFF2-40B4-BE49-F238E27FC236}">
                <a16:creationId xmlns:a16="http://schemas.microsoft.com/office/drawing/2014/main" id="{51B99D81-B749-4FFC-BF18-7CCDEB576025}"/>
              </a:ext>
            </a:extLst>
          </p:cNvPr>
          <p:cNvSpPr txBox="1"/>
          <p:nvPr/>
        </p:nvSpPr>
        <p:spPr>
          <a:xfrm rot="16200000">
            <a:off x="5711464" y="5412874"/>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073891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D8B7-7E73-439B-FAE4-D4E806AC11CE}"/>
              </a:ext>
            </a:extLst>
          </p:cNvPr>
          <p:cNvSpPr>
            <a:spLocks noGrp="1"/>
          </p:cNvSpPr>
          <p:nvPr>
            <p:ph type="title"/>
          </p:nvPr>
        </p:nvSpPr>
        <p:spPr/>
        <p:txBody>
          <a:bodyPr/>
          <a:lstStyle/>
          <a:p>
            <a:r>
              <a:rPr lang="en-US" dirty="0"/>
              <a:t>In-Class Activity</a:t>
            </a:r>
          </a:p>
        </p:txBody>
      </p:sp>
      <p:sp>
        <p:nvSpPr>
          <p:cNvPr id="3" name="Content Placeholder 2">
            <a:extLst>
              <a:ext uri="{FF2B5EF4-FFF2-40B4-BE49-F238E27FC236}">
                <a16:creationId xmlns:a16="http://schemas.microsoft.com/office/drawing/2014/main" id="{2DF3EF2D-17CB-D1B1-76A5-D9F495D9A5B5}"/>
              </a:ext>
            </a:extLst>
          </p:cNvPr>
          <p:cNvSpPr>
            <a:spLocks noGrp="1"/>
          </p:cNvSpPr>
          <p:nvPr>
            <p:ph idx="1"/>
          </p:nvPr>
        </p:nvSpPr>
        <p:spPr/>
        <p:txBody>
          <a:bodyPr/>
          <a:lstStyle/>
          <a:p>
            <a:r>
              <a:rPr lang="en-US" dirty="0"/>
              <a:t>What is the Mixed Strategy Nash Equilibrium for this new problem?</a:t>
            </a:r>
          </a:p>
        </p:txBody>
      </p:sp>
      <p:graphicFrame>
        <p:nvGraphicFramePr>
          <p:cNvPr id="7" name="Table 6">
            <a:extLst>
              <a:ext uri="{FF2B5EF4-FFF2-40B4-BE49-F238E27FC236}">
                <a16:creationId xmlns:a16="http://schemas.microsoft.com/office/drawing/2014/main" id="{FE4190E2-15D9-9CB8-7C52-44F59D01E6C1}"/>
              </a:ext>
            </a:extLst>
          </p:cNvPr>
          <p:cNvGraphicFramePr>
            <a:graphicFrameLocks noGrp="1"/>
          </p:cNvGraphicFramePr>
          <p:nvPr>
            <p:extLst>
              <p:ext uri="{D42A27DB-BD31-4B8C-83A1-F6EECF244321}">
                <p14:modId xmlns:p14="http://schemas.microsoft.com/office/powerpoint/2010/main" val="3556449943"/>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4,1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3,3</a:t>
                      </a:r>
                    </a:p>
                  </a:txBody>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78B0728-7989-D626-F813-F311FC629870}"/>
              </a:ext>
            </a:extLst>
          </p:cNvPr>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9" name="TextBox 8">
            <a:extLst>
              <a:ext uri="{FF2B5EF4-FFF2-40B4-BE49-F238E27FC236}">
                <a16:creationId xmlns:a16="http://schemas.microsoft.com/office/drawing/2014/main" id="{395217DB-8412-5398-FD0D-A4B5F40FD6CB}"/>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Tree>
    <p:extLst>
      <p:ext uri="{BB962C8B-B14F-4D97-AF65-F5344CB8AC3E}">
        <p14:creationId xmlns:p14="http://schemas.microsoft.com/office/powerpoint/2010/main" val="196790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Games to Game Theory</a:t>
            </a:r>
          </a:p>
        </p:txBody>
      </p:sp>
      <p:sp>
        <p:nvSpPr>
          <p:cNvPr id="6" name="Content Placeholder 5"/>
          <p:cNvSpPr>
            <a:spLocks noGrp="1"/>
          </p:cNvSpPr>
          <p:nvPr>
            <p:ph sz="quarter" idx="1"/>
          </p:nvPr>
        </p:nvSpPr>
        <p:spPr>
          <a:xfrm>
            <a:off x="612648" y="3001379"/>
            <a:ext cx="11174799" cy="1075457"/>
          </a:xfrm>
        </p:spPr>
        <p:txBody>
          <a:bodyPr>
            <a:noAutofit/>
          </a:bodyPr>
          <a:lstStyle/>
          <a:p>
            <a:pPr>
              <a:lnSpc>
                <a:spcPct val="120000"/>
              </a:lnSpc>
            </a:pPr>
            <a:r>
              <a:rPr lang="en-US" dirty="0"/>
              <a:t>The study of mathematical models of conflict and cooperation between intelligent decision makers</a:t>
            </a:r>
          </a:p>
          <a:p>
            <a:pPr>
              <a:lnSpc>
                <a:spcPct val="120000"/>
              </a:lnSpc>
            </a:pPr>
            <a:r>
              <a:rPr lang="en-US" dirty="0"/>
              <a:t>Used in economics, political science, biology, computer science, …</a:t>
            </a:r>
          </a:p>
          <a:p>
            <a:pPr>
              <a:lnSpc>
                <a:spcPct val="120000"/>
              </a:lnSpc>
            </a:pPr>
            <a:endParaRPr lang="en-US"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980" y="1216957"/>
            <a:ext cx="1562408" cy="15624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054" y="1216958"/>
            <a:ext cx="2121789" cy="15624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1599" y="1216957"/>
            <a:ext cx="2064856" cy="1562408"/>
          </a:xfrm>
          <a:prstGeom prst="rect">
            <a:avLst/>
          </a:prstGeom>
        </p:spPr>
      </p:pic>
      <p:pic>
        <p:nvPicPr>
          <p:cNvPr id="17" name="Picture 16" descr="http://images.suite101.com/457644_com_john_nas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75930" y="4923592"/>
            <a:ext cx="1233814" cy="1567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3327145" y="4842434"/>
            <a:ext cx="8011589" cy="954107"/>
          </a:xfrm>
          <a:prstGeom prst="rect">
            <a:avLst/>
          </a:prstGeom>
        </p:spPr>
        <p:txBody>
          <a:bodyPr wrap="square">
            <a:spAutoFit/>
          </a:bodyPr>
          <a:lstStyle/>
          <a:p>
            <a:r>
              <a:rPr lang="de-DE" sz="2800" dirty="0">
                <a:solidFill>
                  <a:schemeClr val="tx2"/>
                </a:solidFill>
              </a:rPr>
              <a:t>John Nash</a:t>
            </a:r>
          </a:p>
          <a:p>
            <a:r>
              <a:rPr lang="en-US" sz="2800" dirty="0">
                <a:solidFill>
                  <a:schemeClr val="tx2"/>
                </a:solidFill>
              </a:rPr>
              <a:t>Winner of Nobel Memorial Prize in Economic Sciences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5</a:t>
            </a:fld>
            <a:endParaRPr lang="en-US" dirty="0"/>
          </a:p>
        </p:txBody>
      </p:sp>
    </p:spTree>
    <p:extLst>
      <p:ext uri="{BB962C8B-B14F-4D97-AF65-F5344CB8AC3E}">
        <p14:creationId xmlns:p14="http://schemas.microsoft.com/office/powerpoint/2010/main" val="33225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Adversarial Search</a:t>
            </a:r>
          </a:p>
        </p:txBody>
      </p:sp>
      <p:sp>
        <p:nvSpPr>
          <p:cNvPr id="3" name="Content Placeholder 2"/>
          <p:cNvSpPr>
            <a:spLocks noGrp="1"/>
          </p:cNvSpPr>
          <p:nvPr>
            <p:ph sz="quarter" idx="1"/>
          </p:nvPr>
        </p:nvSpPr>
        <p:spPr/>
        <p:txBody>
          <a:bodyPr/>
          <a:lstStyle/>
          <a:p>
            <a:r>
              <a:rPr lang="en-US" dirty="0"/>
              <a:t>Zero-sum, perfect information, two player games with turn-taking moves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6</a:t>
            </a:fld>
            <a:endParaRPr lang="en-US" dirty="0"/>
          </a:p>
        </p:txBody>
      </p:sp>
      <p:grpSp>
        <p:nvGrpSpPr>
          <p:cNvPr id="5" name="Group 4">
            <a:extLst>
              <a:ext uri="{FF2B5EF4-FFF2-40B4-BE49-F238E27FC236}">
                <a16:creationId xmlns:a16="http://schemas.microsoft.com/office/drawing/2014/main" id="{98E1C8E3-8331-4367-BAEE-475B72AF1E9C}"/>
              </a:ext>
            </a:extLst>
          </p:cNvPr>
          <p:cNvGrpSpPr/>
          <p:nvPr/>
        </p:nvGrpSpPr>
        <p:grpSpPr>
          <a:xfrm>
            <a:off x="2048177" y="2156408"/>
            <a:ext cx="8361323" cy="3929348"/>
            <a:chOff x="1625600" y="2209800"/>
            <a:chExt cx="8636000" cy="2743200"/>
          </a:xfrm>
        </p:grpSpPr>
        <p:sp>
          <p:nvSpPr>
            <p:cNvPr id="6" name="AutoShape 4"/>
            <p:cNvSpPr>
              <a:spLocks noChangeArrowheads="1"/>
            </p:cNvSpPr>
            <p:nvPr/>
          </p:nvSpPr>
          <p:spPr bwMode="auto">
            <a:xfrm>
              <a:off x="5693833" y="2209800"/>
              <a:ext cx="508000" cy="304800"/>
            </a:xfrm>
            <a:prstGeom prst="triangle">
              <a:avLst>
                <a:gd name="adj" fmla="val 50000"/>
              </a:avLst>
            </a:prstGeom>
            <a:solidFill>
              <a:srgbClr val="0000FF"/>
            </a:solidFill>
            <a:ln w="12700">
              <a:solidFill>
                <a:schemeClr val="tx1"/>
              </a:solidFill>
              <a:miter lim="800000"/>
              <a:headEnd/>
              <a:tailEnd/>
            </a:ln>
          </p:spPr>
          <p:txBody>
            <a:bodyPr wrap="none" anchor="ctr"/>
            <a:lstStyle/>
            <a:p>
              <a:endParaRPr lang="en-US" sz="2400"/>
            </a:p>
          </p:txBody>
        </p:sp>
        <p:grpSp>
          <p:nvGrpSpPr>
            <p:cNvPr id="7" name="Group 60"/>
            <p:cNvGrpSpPr>
              <a:grpSpLocks/>
            </p:cNvGrpSpPr>
            <p:nvPr/>
          </p:nvGrpSpPr>
          <p:grpSpPr bwMode="auto">
            <a:xfrm>
              <a:off x="2641600" y="3765550"/>
              <a:ext cx="508000" cy="1187450"/>
              <a:chOff x="1981200" y="3765550"/>
              <a:chExt cx="381000" cy="1187450"/>
            </a:xfrm>
            <a:solidFill>
              <a:srgbClr val="C198E0"/>
            </a:solidFill>
          </p:grpSpPr>
          <p:cxnSp>
            <p:nvCxnSpPr>
              <p:cNvPr id="48" name="AutoShape 13"/>
              <p:cNvCxnSpPr>
                <a:cxnSpLocks noChangeShapeType="1"/>
                <a:stCxn id="40" idx="0"/>
              </p:cNvCxnSpPr>
              <p:nvPr/>
            </p:nvCxnSpPr>
            <p:spPr bwMode="auto">
              <a:xfrm>
                <a:off x="2173288" y="3765550"/>
                <a:ext cx="1588" cy="806450"/>
              </a:xfrm>
              <a:prstGeom prst="straightConnector1">
                <a:avLst/>
              </a:prstGeom>
              <a:grpFill/>
              <a:ln w="12700">
                <a:solidFill>
                  <a:schemeClr val="tx1"/>
                </a:solidFill>
                <a:round/>
                <a:headEnd/>
                <a:tailEnd type="triangle" w="med" len="med"/>
              </a:ln>
            </p:spPr>
          </p:cxnSp>
          <p:sp>
            <p:nvSpPr>
              <p:cNvPr id="49" name="Rectangle 7"/>
              <p:cNvSpPr>
                <a:spLocks noChangeArrowheads="1"/>
              </p:cNvSpPr>
              <p:nvPr/>
            </p:nvSpPr>
            <p:spPr bwMode="auto">
              <a:xfrm>
                <a:off x="1981200" y="4648200"/>
                <a:ext cx="381000" cy="304800"/>
              </a:xfrm>
              <a:prstGeom prst="rect">
                <a:avLst/>
              </a:prstGeom>
              <a:grpFill/>
              <a:ln w="9525">
                <a:solidFill>
                  <a:schemeClr val="tx1"/>
                </a:solidFill>
                <a:miter lim="800000"/>
                <a:headEnd/>
                <a:tailEnd/>
              </a:ln>
            </p:spPr>
            <p:txBody>
              <a:bodyPr wrap="none" anchor="ctr"/>
              <a:lstStyle/>
              <a:p>
                <a:pPr algn="ctr"/>
                <a:r>
                  <a:rPr lang="en-US" sz="2400" dirty="0"/>
                  <a:t>12</a:t>
                </a:r>
              </a:p>
            </p:txBody>
          </p:sp>
        </p:grpSp>
        <p:grpSp>
          <p:nvGrpSpPr>
            <p:cNvPr id="8" name="Group 61"/>
            <p:cNvGrpSpPr>
              <a:grpSpLocks/>
            </p:cNvGrpSpPr>
            <p:nvPr/>
          </p:nvGrpSpPr>
          <p:grpSpPr bwMode="auto">
            <a:xfrm>
              <a:off x="2897717" y="3765550"/>
              <a:ext cx="1267883" cy="1187450"/>
              <a:chOff x="2173288" y="3765550"/>
              <a:chExt cx="950912" cy="1187450"/>
            </a:xfrm>
            <a:solidFill>
              <a:srgbClr val="C198E0"/>
            </a:solidFill>
          </p:grpSpPr>
          <p:cxnSp>
            <p:nvCxnSpPr>
              <p:cNvPr id="46" name="AutoShape 17"/>
              <p:cNvCxnSpPr>
                <a:cxnSpLocks noChangeShapeType="1"/>
                <a:stCxn id="40" idx="0"/>
              </p:cNvCxnSpPr>
              <p:nvPr/>
            </p:nvCxnSpPr>
            <p:spPr bwMode="auto">
              <a:xfrm>
                <a:off x="2173288" y="3765550"/>
                <a:ext cx="763586" cy="822325"/>
              </a:xfrm>
              <a:prstGeom prst="straightConnector1">
                <a:avLst/>
              </a:prstGeom>
              <a:grpFill/>
              <a:ln w="12700">
                <a:solidFill>
                  <a:schemeClr val="tx1"/>
                </a:solidFill>
                <a:round/>
                <a:headEnd/>
                <a:tailEnd type="triangle" w="med" len="med"/>
              </a:ln>
            </p:spPr>
          </p:cxnSp>
          <p:sp>
            <p:nvSpPr>
              <p:cNvPr id="47" name="Rectangle 7"/>
              <p:cNvSpPr>
                <a:spLocks noChangeArrowheads="1"/>
              </p:cNvSpPr>
              <p:nvPr/>
            </p:nvSpPr>
            <p:spPr bwMode="auto">
              <a:xfrm>
                <a:off x="2743200" y="4648200"/>
                <a:ext cx="381000" cy="304800"/>
              </a:xfrm>
              <a:prstGeom prst="rect">
                <a:avLst/>
              </a:prstGeom>
              <a:grpFill/>
              <a:ln w="9525">
                <a:solidFill>
                  <a:schemeClr val="tx1"/>
                </a:solidFill>
                <a:miter lim="800000"/>
                <a:headEnd/>
                <a:tailEnd/>
              </a:ln>
            </p:spPr>
            <p:txBody>
              <a:bodyPr wrap="none" anchor="ctr"/>
              <a:lstStyle/>
              <a:p>
                <a:pPr algn="ctr"/>
                <a:r>
                  <a:rPr lang="en-US" sz="2400" dirty="0"/>
                  <a:t>8</a:t>
                </a:r>
              </a:p>
            </p:txBody>
          </p:sp>
        </p:grpSp>
        <p:grpSp>
          <p:nvGrpSpPr>
            <p:cNvPr id="9" name="Group 64"/>
            <p:cNvGrpSpPr>
              <a:grpSpLocks/>
            </p:cNvGrpSpPr>
            <p:nvPr/>
          </p:nvGrpSpPr>
          <p:grpSpPr bwMode="auto">
            <a:xfrm>
              <a:off x="8737600" y="3765550"/>
              <a:ext cx="508000" cy="1187450"/>
              <a:chOff x="6553200" y="3765550"/>
              <a:chExt cx="381000" cy="1187450"/>
            </a:xfrm>
            <a:solidFill>
              <a:srgbClr val="C198E0"/>
            </a:solidFill>
          </p:grpSpPr>
          <p:cxnSp>
            <p:nvCxnSpPr>
              <p:cNvPr id="44"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45"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5</a:t>
                </a:r>
              </a:p>
            </p:txBody>
          </p:sp>
        </p:grpSp>
        <p:grpSp>
          <p:nvGrpSpPr>
            <p:cNvPr id="10" name="Group 65"/>
            <p:cNvGrpSpPr>
              <a:grpSpLocks/>
            </p:cNvGrpSpPr>
            <p:nvPr/>
          </p:nvGrpSpPr>
          <p:grpSpPr bwMode="auto">
            <a:xfrm>
              <a:off x="8993717" y="3765550"/>
              <a:ext cx="1267883" cy="1187450"/>
              <a:chOff x="6745288" y="3765550"/>
              <a:chExt cx="950912" cy="1187450"/>
            </a:xfrm>
            <a:solidFill>
              <a:srgbClr val="C198E0"/>
            </a:solidFill>
          </p:grpSpPr>
          <p:cxnSp>
            <p:nvCxnSpPr>
              <p:cNvPr id="42"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43"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2</a:t>
                </a:r>
              </a:p>
            </p:txBody>
          </p:sp>
        </p:grpSp>
        <p:grpSp>
          <p:nvGrpSpPr>
            <p:cNvPr id="11" name="Group 10"/>
            <p:cNvGrpSpPr/>
            <p:nvPr/>
          </p:nvGrpSpPr>
          <p:grpSpPr>
            <a:xfrm>
              <a:off x="2645833" y="2514600"/>
              <a:ext cx="3302000" cy="1250950"/>
              <a:chOff x="2645833" y="2514600"/>
              <a:chExt cx="3302000" cy="1250950"/>
            </a:xfrm>
          </p:grpSpPr>
          <p:sp>
            <p:nvSpPr>
              <p:cNvPr id="40" name="AutoShape 6"/>
              <p:cNvSpPr>
                <a:spLocks noChangeArrowheads="1"/>
              </p:cNvSpPr>
              <p:nvPr/>
            </p:nvSpPr>
            <p:spPr bwMode="auto">
              <a:xfrm flipV="1">
                <a:off x="2645833" y="3460750"/>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41" name="AutoShape 7"/>
              <p:cNvCxnSpPr>
                <a:cxnSpLocks noChangeShapeType="1"/>
                <a:stCxn id="6" idx="3"/>
                <a:endCxn id="40" idx="3"/>
              </p:cNvCxnSpPr>
              <p:nvPr/>
            </p:nvCxnSpPr>
            <p:spPr bwMode="auto">
              <a:xfrm flipH="1">
                <a:off x="2897717" y="2514600"/>
                <a:ext cx="3050116" cy="946150"/>
              </a:xfrm>
              <a:prstGeom prst="straightConnector1">
                <a:avLst/>
              </a:prstGeom>
              <a:noFill/>
              <a:ln w="12700">
                <a:solidFill>
                  <a:schemeClr val="tx1"/>
                </a:solidFill>
                <a:round/>
                <a:headEnd/>
                <a:tailEnd type="triangle" w="med" len="med"/>
              </a:ln>
            </p:spPr>
          </p:cxnSp>
        </p:grpSp>
        <p:cxnSp>
          <p:nvCxnSpPr>
            <p:cNvPr id="12" name="AutoShape 9"/>
            <p:cNvCxnSpPr>
              <a:cxnSpLocks noChangeShapeType="1"/>
              <a:stCxn id="40" idx="0"/>
            </p:cNvCxnSpPr>
            <p:nvPr/>
          </p:nvCxnSpPr>
          <p:spPr bwMode="auto">
            <a:xfrm flipH="1">
              <a:off x="1883835" y="3765553"/>
              <a:ext cx="1013884" cy="822325"/>
            </a:xfrm>
            <a:prstGeom prst="straightConnector1">
              <a:avLst/>
            </a:prstGeom>
            <a:noFill/>
            <a:ln w="12700">
              <a:solidFill>
                <a:schemeClr val="tx1"/>
              </a:solidFill>
              <a:round/>
              <a:headEnd/>
              <a:tailEnd type="triangle" w="med" len="med"/>
            </a:ln>
          </p:spPr>
        </p:cxnSp>
        <p:sp>
          <p:nvSpPr>
            <p:cNvPr id="13" name="Rectangle 7"/>
            <p:cNvSpPr>
              <a:spLocks noChangeArrowheads="1"/>
            </p:cNvSpPr>
            <p:nvPr/>
          </p:nvSpPr>
          <p:spPr bwMode="auto">
            <a:xfrm>
              <a:off x="1625600" y="4648200"/>
              <a:ext cx="508000" cy="304800"/>
            </a:xfrm>
            <a:prstGeom prst="rect">
              <a:avLst/>
            </a:prstGeom>
            <a:solidFill>
              <a:srgbClr val="C198E0"/>
            </a:solidFill>
            <a:ln w="9525">
              <a:solidFill>
                <a:schemeClr val="tx1"/>
              </a:solidFill>
              <a:miter lim="800000"/>
              <a:headEnd/>
              <a:tailEnd/>
            </a:ln>
          </p:spPr>
          <p:txBody>
            <a:bodyPr wrap="none" anchor="ctr"/>
            <a:lstStyle/>
            <a:p>
              <a:pPr algn="ctr"/>
              <a:r>
                <a:rPr lang="en-US" sz="2400"/>
                <a:t>3</a:t>
              </a:r>
            </a:p>
          </p:txBody>
        </p:sp>
        <p:cxnSp>
          <p:nvCxnSpPr>
            <p:cNvPr id="14" name="AutoShape 21"/>
            <p:cNvCxnSpPr>
              <a:cxnSpLocks noChangeShapeType="1"/>
            </p:cNvCxnSpPr>
            <p:nvPr/>
          </p:nvCxnSpPr>
          <p:spPr bwMode="auto">
            <a:xfrm rot="5400000">
              <a:off x="5790143" y="2665943"/>
              <a:ext cx="304800" cy="2116"/>
            </a:xfrm>
            <a:prstGeom prst="straightConnector1">
              <a:avLst/>
            </a:prstGeom>
            <a:noFill/>
            <a:ln w="12700">
              <a:solidFill>
                <a:schemeClr val="tx1"/>
              </a:solidFill>
              <a:round/>
              <a:headEnd/>
              <a:tailEnd/>
            </a:ln>
          </p:spPr>
        </p:cxnSp>
        <p:cxnSp>
          <p:nvCxnSpPr>
            <p:cNvPr id="15" name="AutoShape 21"/>
            <p:cNvCxnSpPr>
              <a:cxnSpLocks noChangeShapeType="1"/>
              <a:stCxn id="6" idx="3"/>
            </p:cNvCxnSpPr>
            <p:nvPr/>
          </p:nvCxnSpPr>
          <p:spPr bwMode="auto">
            <a:xfrm rot="16200000" flipH="1">
              <a:off x="6212417" y="2250019"/>
              <a:ext cx="228600" cy="757767"/>
            </a:xfrm>
            <a:prstGeom prst="straightConnector1">
              <a:avLst/>
            </a:prstGeom>
            <a:noFill/>
            <a:ln w="12700">
              <a:solidFill>
                <a:schemeClr val="tx1"/>
              </a:solidFill>
              <a:round/>
              <a:headEnd/>
              <a:tailEnd/>
            </a:ln>
          </p:spPr>
        </p:cxnSp>
        <p:cxnSp>
          <p:nvCxnSpPr>
            <p:cNvPr id="16" name="AutoShape 21"/>
            <p:cNvCxnSpPr>
              <a:cxnSpLocks noChangeShapeType="1"/>
            </p:cNvCxnSpPr>
            <p:nvPr/>
          </p:nvCxnSpPr>
          <p:spPr bwMode="auto">
            <a:xfrm rot="5400000">
              <a:off x="2744259" y="3913717"/>
              <a:ext cx="304800" cy="2117"/>
            </a:xfrm>
            <a:prstGeom prst="straightConnector1">
              <a:avLst/>
            </a:prstGeom>
            <a:noFill/>
            <a:ln w="12700">
              <a:solidFill>
                <a:schemeClr val="tx1"/>
              </a:solidFill>
              <a:round/>
              <a:headEnd/>
              <a:tailEnd/>
            </a:ln>
          </p:spPr>
        </p:cxnSp>
        <p:cxnSp>
          <p:nvCxnSpPr>
            <p:cNvPr id="17" name="AutoShape 21"/>
            <p:cNvCxnSpPr>
              <a:cxnSpLocks noChangeShapeType="1"/>
              <a:stCxn id="40" idx="0"/>
            </p:cNvCxnSpPr>
            <p:nvPr/>
          </p:nvCxnSpPr>
          <p:spPr bwMode="auto">
            <a:xfrm rot="16200000" flipH="1">
              <a:off x="2926292" y="3739091"/>
              <a:ext cx="196850" cy="249767"/>
            </a:xfrm>
            <a:prstGeom prst="straightConnector1">
              <a:avLst/>
            </a:prstGeom>
            <a:noFill/>
            <a:ln w="12700">
              <a:solidFill>
                <a:schemeClr val="tx1"/>
              </a:solidFill>
              <a:round/>
              <a:headEnd/>
              <a:tailEnd/>
            </a:ln>
          </p:spPr>
        </p:cxnSp>
        <p:grpSp>
          <p:nvGrpSpPr>
            <p:cNvPr id="18" name="Group 17"/>
            <p:cNvGrpSpPr/>
            <p:nvPr/>
          </p:nvGrpSpPr>
          <p:grpSpPr>
            <a:xfrm>
              <a:off x="5693833" y="2514603"/>
              <a:ext cx="508000" cy="1235075"/>
              <a:chOff x="5693833" y="2514603"/>
              <a:chExt cx="508000" cy="1235075"/>
            </a:xfrm>
          </p:grpSpPr>
          <p:sp>
            <p:nvSpPr>
              <p:cNvPr id="38" name="AutoShape 20"/>
              <p:cNvSpPr>
                <a:spLocks noChangeArrowheads="1"/>
              </p:cNvSpPr>
              <p:nvPr/>
            </p:nvSpPr>
            <p:spPr bwMode="auto">
              <a:xfrm flipV="1">
                <a:off x="5693833" y="3444878"/>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39" name="AutoShape 21"/>
              <p:cNvCxnSpPr>
                <a:cxnSpLocks noChangeShapeType="1"/>
                <a:stCxn id="6" idx="3"/>
                <a:endCxn id="38" idx="3"/>
              </p:cNvCxnSpPr>
              <p:nvPr/>
            </p:nvCxnSpPr>
            <p:spPr bwMode="auto">
              <a:xfrm flipH="1">
                <a:off x="5945717" y="2514603"/>
                <a:ext cx="2117" cy="930275"/>
              </a:xfrm>
              <a:prstGeom prst="straightConnector1">
                <a:avLst/>
              </a:prstGeom>
              <a:noFill/>
              <a:ln w="12700">
                <a:solidFill>
                  <a:schemeClr val="tx1"/>
                </a:solidFill>
                <a:round/>
                <a:headEnd/>
                <a:tailEnd type="triangle" w="med" len="med"/>
              </a:ln>
            </p:spPr>
          </p:cxnSp>
        </p:grpSp>
        <p:grpSp>
          <p:nvGrpSpPr>
            <p:cNvPr id="19" name="Group 58"/>
            <p:cNvGrpSpPr>
              <a:grpSpLocks/>
            </p:cNvGrpSpPr>
            <p:nvPr/>
          </p:nvGrpSpPr>
          <p:grpSpPr bwMode="auto">
            <a:xfrm>
              <a:off x="4673600" y="3762375"/>
              <a:ext cx="1524000" cy="1190625"/>
              <a:chOff x="3505200" y="3762375"/>
              <a:chExt cx="1142999" cy="1190625"/>
            </a:xfrm>
            <a:solidFill>
              <a:srgbClr val="C198E0"/>
            </a:solidFill>
          </p:grpSpPr>
          <p:cxnSp>
            <p:nvCxnSpPr>
              <p:cNvPr id="34" name="AutoShape 23"/>
              <p:cNvCxnSpPr>
                <a:cxnSpLocks noChangeShapeType="1"/>
              </p:cNvCxnSpPr>
              <p:nvPr/>
            </p:nvCxnSpPr>
            <p:spPr bwMode="auto">
              <a:xfrm flipH="1">
                <a:off x="3698875" y="3765550"/>
                <a:ext cx="760413" cy="822325"/>
              </a:xfrm>
              <a:prstGeom prst="straightConnector1">
                <a:avLst/>
              </a:prstGeom>
              <a:grpFill/>
              <a:ln w="12700">
                <a:solidFill>
                  <a:schemeClr val="tx1"/>
                </a:solidFill>
                <a:round/>
                <a:headEnd/>
                <a:tailEnd type="triangle" w="med" len="med"/>
              </a:ln>
            </p:spPr>
          </p:cxnSp>
          <p:sp>
            <p:nvSpPr>
              <p:cNvPr id="35" name="Rectangle 7"/>
              <p:cNvSpPr>
                <a:spLocks noChangeArrowheads="1"/>
              </p:cNvSpPr>
              <p:nvPr/>
            </p:nvSpPr>
            <p:spPr bwMode="auto">
              <a:xfrm>
                <a:off x="3505200" y="4648200"/>
                <a:ext cx="381000" cy="304800"/>
              </a:xfrm>
              <a:prstGeom prst="rect">
                <a:avLst/>
              </a:prstGeom>
              <a:grpFill/>
              <a:ln w="9525">
                <a:solidFill>
                  <a:schemeClr val="tx1"/>
                </a:solidFill>
                <a:miter lim="800000"/>
                <a:headEnd/>
                <a:tailEnd/>
              </a:ln>
            </p:spPr>
            <p:txBody>
              <a:bodyPr wrap="none" anchor="ctr"/>
              <a:lstStyle/>
              <a:p>
                <a:pPr algn="ctr"/>
                <a:r>
                  <a:rPr lang="en-US" sz="2400"/>
                  <a:t>2</a:t>
                </a:r>
              </a:p>
            </p:txBody>
          </p:sp>
          <p:cxnSp>
            <p:nvCxnSpPr>
              <p:cNvPr id="36" name="AutoShape 21"/>
              <p:cNvCxnSpPr>
                <a:cxnSpLocks noChangeShapeType="1"/>
              </p:cNvCxnSpPr>
              <p:nvPr/>
            </p:nvCxnSpPr>
            <p:spPr bwMode="auto">
              <a:xfrm rot="5400000">
                <a:off x="4306094" y="3913981"/>
                <a:ext cx="304800" cy="1588"/>
              </a:xfrm>
              <a:prstGeom prst="straightConnector1">
                <a:avLst/>
              </a:prstGeom>
              <a:grpFill/>
              <a:ln w="12700">
                <a:solidFill>
                  <a:schemeClr val="tx1"/>
                </a:solidFill>
                <a:round/>
                <a:headEnd/>
                <a:tailEnd/>
              </a:ln>
            </p:spPr>
          </p:cxnSp>
          <p:cxnSp>
            <p:nvCxnSpPr>
              <p:cNvPr id="37" name="AutoShape 21"/>
              <p:cNvCxnSpPr>
                <a:cxnSpLocks noChangeShapeType="1"/>
              </p:cNvCxnSpPr>
              <p:nvPr/>
            </p:nvCxnSpPr>
            <p:spPr bwMode="auto">
              <a:xfrm rot="16200000" flipH="1">
                <a:off x="4456112" y="3770312"/>
                <a:ext cx="196850" cy="187325"/>
              </a:xfrm>
              <a:prstGeom prst="straightConnector1">
                <a:avLst/>
              </a:prstGeom>
              <a:grpFill/>
              <a:ln w="12700">
                <a:solidFill>
                  <a:schemeClr val="tx1"/>
                </a:solidFill>
                <a:round/>
                <a:headEnd/>
                <a:tailEnd/>
              </a:ln>
            </p:spPr>
          </p:cxnSp>
        </p:grpSp>
        <p:grpSp>
          <p:nvGrpSpPr>
            <p:cNvPr id="20" name="Group 60"/>
            <p:cNvGrpSpPr>
              <a:grpSpLocks/>
            </p:cNvGrpSpPr>
            <p:nvPr/>
          </p:nvGrpSpPr>
          <p:grpSpPr bwMode="auto">
            <a:xfrm>
              <a:off x="7721600" y="3762375"/>
              <a:ext cx="1524000" cy="1190625"/>
              <a:chOff x="5791200" y="3762375"/>
              <a:chExt cx="1142999" cy="1190625"/>
            </a:xfrm>
            <a:solidFill>
              <a:srgbClr val="C198E0"/>
            </a:solidFill>
          </p:grpSpPr>
          <p:cxnSp>
            <p:nvCxnSpPr>
              <p:cNvPr id="30" name="AutoShape 29"/>
              <p:cNvCxnSpPr>
                <a:cxnSpLocks noChangeShapeType="1"/>
              </p:cNvCxnSpPr>
              <p:nvPr/>
            </p:nvCxnSpPr>
            <p:spPr bwMode="auto">
              <a:xfrm flipH="1">
                <a:off x="5984875" y="3765550"/>
                <a:ext cx="760413" cy="822325"/>
              </a:xfrm>
              <a:prstGeom prst="straightConnector1">
                <a:avLst/>
              </a:prstGeom>
              <a:grpFill/>
              <a:ln w="12700">
                <a:solidFill>
                  <a:schemeClr val="tx1"/>
                </a:solidFill>
                <a:round/>
                <a:headEnd/>
                <a:tailEnd type="triangle" w="med" len="med"/>
              </a:ln>
            </p:spPr>
          </p:cxnSp>
          <p:sp>
            <p:nvSpPr>
              <p:cNvPr id="31" name="Rectangle 7"/>
              <p:cNvSpPr>
                <a:spLocks noChangeArrowheads="1"/>
              </p:cNvSpPr>
              <p:nvPr/>
            </p:nvSpPr>
            <p:spPr bwMode="auto">
              <a:xfrm>
                <a:off x="5791200" y="4648200"/>
                <a:ext cx="381000" cy="304800"/>
              </a:xfrm>
              <a:prstGeom prst="rect">
                <a:avLst/>
              </a:prstGeom>
              <a:grpFill/>
              <a:ln w="9525">
                <a:solidFill>
                  <a:schemeClr val="tx1"/>
                </a:solidFill>
                <a:miter lim="800000"/>
                <a:headEnd/>
                <a:tailEnd/>
              </a:ln>
            </p:spPr>
            <p:txBody>
              <a:bodyPr wrap="none" anchor="ctr"/>
              <a:lstStyle/>
              <a:p>
                <a:pPr algn="ctr"/>
                <a:r>
                  <a:rPr lang="en-US" sz="2400"/>
                  <a:t>14</a:t>
                </a:r>
              </a:p>
            </p:txBody>
          </p:sp>
          <p:cxnSp>
            <p:nvCxnSpPr>
              <p:cNvPr id="32" name="AutoShape 21"/>
              <p:cNvCxnSpPr>
                <a:cxnSpLocks noChangeShapeType="1"/>
              </p:cNvCxnSpPr>
              <p:nvPr/>
            </p:nvCxnSpPr>
            <p:spPr bwMode="auto">
              <a:xfrm rot="5400000">
                <a:off x="6592094" y="3913981"/>
                <a:ext cx="304800" cy="1588"/>
              </a:xfrm>
              <a:prstGeom prst="straightConnector1">
                <a:avLst/>
              </a:prstGeom>
              <a:grpFill/>
              <a:ln w="12700">
                <a:solidFill>
                  <a:schemeClr val="tx1"/>
                </a:solidFill>
                <a:round/>
                <a:headEnd/>
                <a:tailEnd/>
              </a:ln>
            </p:spPr>
          </p:cxnSp>
          <p:cxnSp>
            <p:nvCxnSpPr>
              <p:cNvPr id="33" name="AutoShape 21"/>
              <p:cNvCxnSpPr>
                <a:cxnSpLocks noChangeShapeType="1"/>
              </p:cNvCxnSpPr>
              <p:nvPr/>
            </p:nvCxnSpPr>
            <p:spPr bwMode="auto">
              <a:xfrm rot="16200000" flipH="1">
                <a:off x="6742112" y="3770312"/>
                <a:ext cx="196850" cy="187325"/>
              </a:xfrm>
              <a:prstGeom prst="straightConnector1">
                <a:avLst/>
              </a:prstGeom>
              <a:grpFill/>
              <a:ln w="12700">
                <a:solidFill>
                  <a:schemeClr val="tx1"/>
                </a:solidFill>
                <a:round/>
                <a:headEnd/>
                <a:tailEnd/>
              </a:ln>
            </p:spPr>
          </p:cxnSp>
        </p:grpSp>
        <p:grpSp>
          <p:nvGrpSpPr>
            <p:cNvPr id="21" name="Group 64"/>
            <p:cNvGrpSpPr>
              <a:grpSpLocks/>
            </p:cNvGrpSpPr>
            <p:nvPr/>
          </p:nvGrpSpPr>
          <p:grpSpPr bwMode="auto">
            <a:xfrm>
              <a:off x="5689600" y="3765550"/>
              <a:ext cx="508000" cy="1187450"/>
              <a:chOff x="6553200" y="3765550"/>
              <a:chExt cx="381000" cy="1187450"/>
            </a:xfrm>
            <a:solidFill>
              <a:srgbClr val="C198E0"/>
            </a:solidFill>
          </p:grpSpPr>
          <p:cxnSp>
            <p:nvCxnSpPr>
              <p:cNvPr id="28"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29"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4</a:t>
                </a:r>
              </a:p>
            </p:txBody>
          </p:sp>
        </p:grpSp>
        <p:grpSp>
          <p:nvGrpSpPr>
            <p:cNvPr id="22" name="Group 65"/>
            <p:cNvGrpSpPr>
              <a:grpSpLocks/>
            </p:cNvGrpSpPr>
            <p:nvPr/>
          </p:nvGrpSpPr>
          <p:grpSpPr bwMode="auto">
            <a:xfrm>
              <a:off x="5945717" y="3765550"/>
              <a:ext cx="1267883" cy="1187450"/>
              <a:chOff x="6745288" y="3765550"/>
              <a:chExt cx="950912" cy="1187450"/>
            </a:xfrm>
            <a:solidFill>
              <a:srgbClr val="C198E0"/>
            </a:solidFill>
          </p:grpSpPr>
          <p:cxnSp>
            <p:nvCxnSpPr>
              <p:cNvPr id="26"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27"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6</a:t>
                </a:r>
              </a:p>
            </p:txBody>
          </p:sp>
        </p:grpSp>
        <p:grpSp>
          <p:nvGrpSpPr>
            <p:cNvPr id="23" name="Group 61"/>
            <p:cNvGrpSpPr>
              <a:grpSpLocks/>
            </p:cNvGrpSpPr>
            <p:nvPr/>
          </p:nvGrpSpPr>
          <p:grpSpPr bwMode="auto">
            <a:xfrm>
              <a:off x="5947833" y="2514600"/>
              <a:ext cx="3301998" cy="1250950"/>
              <a:chOff x="4460876" y="2514600"/>
              <a:chExt cx="2476499" cy="1250950"/>
            </a:xfrm>
          </p:grpSpPr>
          <p:sp>
            <p:nvSpPr>
              <p:cNvPr id="24" name="AutoShape 26"/>
              <p:cNvSpPr>
                <a:spLocks noChangeArrowheads="1"/>
              </p:cNvSpPr>
              <p:nvPr/>
            </p:nvSpPr>
            <p:spPr bwMode="auto">
              <a:xfrm flipV="1">
                <a:off x="6556375" y="3460750"/>
                <a:ext cx="381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25" name="AutoShape 27"/>
              <p:cNvCxnSpPr>
                <a:cxnSpLocks noChangeShapeType="1"/>
                <a:stCxn id="6" idx="3"/>
                <a:endCxn id="24" idx="3"/>
              </p:cNvCxnSpPr>
              <p:nvPr/>
            </p:nvCxnSpPr>
            <p:spPr bwMode="auto">
              <a:xfrm>
                <a:off x="4460875" y="2514600"/>
                <a:ext cx="2284413" cy="946150"/>
              </a:xfrm>
              <a:prstGeom prst="straightConnector1">
                <a:avLst/>
              </a:prstGeom>
              <a:noFill/>
              <a:ln w="12700">
                <a:solidFill>
                  <a:schemeClr val="tx1"/>
                </a:solidFill>
                <a:round/>
                <a:headEnd/>
                <a:tailEnd type="triangle" w="med" len="med"/>
              </a:ln>
            </p:spPr>
          </p:cxnSp>
        </p:grpSp>
      </p:grpSp>
    </p:spTree>
    <p:extLst>
      <p:ext uri="{BB962C8B-B14F-4D97-AF65-F5344CB8AC3E}">
        <p14:creationId xmlns:p14="http://schemas.microsoft.com/office/powerpoint/2010/main" val="394361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Simultaneous-Move Games and Payoff Matrices</a:t>
            </a:r>
          </a:p>
        </p:txBody>
      </p:sp>
      <p:sp>
        <p:nvSpPr>
          <p:cNvPr id="3" name="Content Placeholder 2"/>
          <p:cNvSpPr>
            <a:spLocks noGrp="1"/>
          </p:cNvSpPr>
          <p:nvPr>
            <p:ph sz="quarter" idx="1"/>
          </p:nvPr>
        </p:nvSpPr>
        <p:spPr>
          <a:xfrm>
            <a:off x="687874" y="1206766"/>
            <a:ext cx="11037961" cy="4937760"/>
          </a:xfrm>
        </p:spPr>
        <p:txBody>
          <a:bodyPr>
            <a:normAutofit/>
          </a:bodyPr>
          <a:lstStyle/>
          <a:p>
            <a:r>
              <a:rPr lang="en-US" dirty="0"/>
              <a:t>Rock-Paper-Scissors (RPS)</a:t>
            </a:r>
          </a:p>
          <a:p>
            <a:pPr lvl="1"/>
            <a:r>
              <a:rPr lang="en-US" dirty="0"/>
              <a:t>Rock beats Scissors</a:t>
            </a:r>
          </a:p>
          <a:p>
            <a:pPr lvl="1"/>
            <a:r>
              <a:rPr lang="en-US" dirty="0"/>
              <a:t>Scissors beats Paper</a:t>
            </a:r>
          </a:p>
          <a:p>
            <a:pPr lvl="1"/>
            <a:r>
              <a:rPr lang="en-US" dirty="0"/>
              <a:t>Paper beats Rock</a:t>
            </a:r>
          </a:p>
          <a:p>
            <a:endParaRPr lang="en-US" dirty="0"/>
          </a:p>
          <a:p>
            <a:endParaRPr lang="en-US" dirty="0"/>
          </a:p>
          <a:p>
            <a:endParaRPr lang="en-US" dirty="0"/>
          </a:p>
          <a:p>
            <a:pPr marL="0" lvl="1" indent="0">
              <a:buNone/>
            </a:pPr>
            <a:r>
              <a:rPr lang="en-US" dirty="0"/>
              <a:t>2-player </a:t>
            </a:r>
            <a:r>
              <a:rPr lang="en-US" dirty="0">
                <a:solidFill>
                  <a:schemeClr val="tx2"/>
                </a:solidFill>
              </a:rPr>
              <a:t>normal-form</a:t>
            </a:r>
            <a:r>
              <a:rPr lang="en-US" dirty="0"/>
              <a:t> game with finite set of </a:t>
            </a:r>
            <a:r>
              <a:rPr lang="en-US" dirty="0">
                <a:solidFill>
                  <a:schemeClr val="tx2"/>
                </a:solidFill>
              </a:rPr>
              <a:t>actions taken simultaneously</a:t>
            </a:r>
          </a:p>
          <a:p>
            <a:pPr marL="0" lvl="1" indent="0">
              <a:buNone/>
            </a:pPr>
            <a:r>
              <a:rPr lang="en-US" dirty="0"/>
              <a:t>	represented in a (bi)matrix</a:t>
            </a:r>
          </a:p>
          <a:p>
            <a:pPr marL="0" lvl="1" indent="0">
              <a:buNone/>
            </a:pPr>
            <a:r>
              <a:rPr lang="en-US" dirty="0">
                <a:solidFill>
                  <a:srgbClr val="0070C0"/>
                </a:solidFill>
              </a:rPr>
              <a:t>Player 1 is row player (typically first number)</a:t>
            </a:r>
          </a:p>
          <a:p>
            <a:pPr marL="0" lvl="1" indent="0">
              <a:buNone/>
            </a:pPr>
            <a:r>
              <a:rPr lang="en-US" dirty="0">
                <a:solidFill>
                  <a:srgbClr val="00B050"/>
                </a:solidFill>
              </a:rPr>
              <a:t>Player 2 is column player (typically second number)</a:t>
            </a:r>
          </a:p>
        </p:txBody>
      </p:sp>
      <p:graphicFrame>
        <p:nvGraphicFramePr>
          <p:cNvPr id="7" name="Table 6"/>
          <p:cNvGraphicFramePr>
            <a:graphicFrameLocks noGrp="1"/>
          </p:cNvGraphicFramePr>
          <p:nvPr>
            <p:extLst>
              <p:ext uri="{D42A27DB-BD31-4B8C-83A1-F6EECF244321}">
                <p14:modId xmlns:p14="http://schemas.microsoft.com/office/powerpoint/2010/main" val="4060297960"/>
              </p:ext>
            </p:extLst>
          </p:nvPr>
        </p:nvGraphicFramePr>
        <p:xfrm>
          <a:off x="6066479" y="2083150"/>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54617" y="1564315"/>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4904519" y="2466307"/>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7</a:t>
            </a:fld>
            <a:endParaRPr lang="en-US" dirty="0"/>
          </a:p>
        </p:txBody>
      </p:sp>
    </p:spTree>
    <p:extLst>
      <p:ext uri="{BB962C8B-B14F-4D97-AF65-F5344CB8AC3E}">
        <p14:creationId xmlns:p14="http://schemas.microsoft.com/office/powerpoint/2010/main" val="403553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472-F883-4FE0-A95F-0DF34F1E3FEC}"/>
              </a:ext>
            </a:extLst>
          </p:cNvPr>
          <p:cNvSpPr>
            <a:spLocks noGrp="1"/>
          </p:cNvSpPr>
          <p:nvPr>
            <p:ph type="title"/>
          </p:nvPr>
        </p:nvSpPr>
        <p:spPr/>
        <p:txBody>
          <a:bodyPr/>
          <a:lstStyle/>
          <a:p>
            <a:r>
              <a:rPr lang="en-US" dirty="0"/>
              <a:t>Rock, Paper, Scissors, Lizard, Spock</a:t>
            </a:r>
          </a:p>
        </p:txBody>
      </p:sp>
      <p:sp>
        <p:nvSpPr>
          <p:cNvPr id="3" name="Content Placeholder 2">
            <a:extLst>
              <a:ext uri="{FF2B5EF4-FFF2-40B4-BE49-F238E27FC236}">
                <a16:creationId xmlns:a16="http://schemas.microsoft.com/office/drawing/2014/main" id="{6FAEFDC4-84B4-4C2D-B2D5-CC1CE1C5A2D9}"/>
              </a:ext>
            </a:extLst>
          </p:cNvPr>
          <p:cNvSpPr>
            <a:spLocks noGrp="1"/>
          </p:cNvSpPr>
          <p:nvPr>
            <p:ph idx="1"/>
          </p:nvPr>
        </p:nvSpPr>
        <p:spPr/>
        <p:txBody>
          <a:bodyPr/>
          <a:lstStyle/>
          <a:p>
            <a:r>
              <a:rPr lang="en-US" dirty="0"/>
              <a:t>CBS, Big Bang Theory</a:t>
            </a:r>
          </a:p>
          <a:p>
            <a:r>
              <a:rPr lang="en-US" sz="2000" dirty="0">
                <a:hlinkClick r:id="rId2"/>
              </a:rPr>
              <a:t>https://www.youtube.com/watch?v=iSHPVCBsnLw</a:t>
            </a:r>
            <a:endParaRPr lang="en-US" sz="2000" dirty="0"/>
          </a:p>
        </p:txBody>
      </p:sp>
      <p:pic>
        <p:nvPicPr>
          <p:cNvPr id="5122" name="Picture 2" descr="Rock Paper Scissors Lizard Spock T-Shirt | SnorgTees">
            <a:extLst>
              <a:ext uri="{FF2B5EF4-FFF2-40B4-BE49-F238E27FC236}">
                <a16:creationId xmlns:a16="http://schemas.microsoft.com/office/drawing/2014/main" id="{BDA6A068-200B-4C5E-838B-466994EAD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4" y="1113178"/>
            <a:ext cx="5128957" cy="51289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8400572-30BC-4002-8E98-5B72CFAA51B0}"/>
              </a:ext>
            </a:extLst>
          </p:cNvPr>
          <p:cNvSpPr/>
          <p:nvPr/>
        </p:nvSpPr>
        <p:spPr>
          <a:xfrm>
            <a:off x="401368" y="6386545"/>
            <a:ext cx="7171707" cy="369332"/>
          </a:xfrm>
          <a:prstGeom prst="rect">
            <a:avLst/>
          </a:prstGeom>
        </p:spPr>
        <p:txBody>
          <a:bodyPr wrap="none">
            <a:spAutoFit/>
          </a:bodyPr>
          <a:lstStyle/>
          <a:p>
            <a:r>
              <a:rPr lang="en-US" dirty="0"/>
              <a:t>Image credit: </a:t>
            </a:r>
            <a:r>
              <a:rPr lang="en-US" dirty="0">
                <a:hlinkClick r:id="rId4"/>
              </a:rPr>
              <a:t>https://www.snorgtees.com/rock-paper-scissors-lizard-spock</a:t>
            </a:r>
            <a:endParaRPr lang="en-US" dirty="0"/>
          </a:p>
        </p:txBody>
      </p:sp>
    </p:spTree>
    <p:extLst>
      <p:ext uri="{BB962C8B-B14F-4D97-AF65-F5344CB8AC3E}">
        <p14:creationId xmlns:p14="http://schemas.microsoft.com/office/powerpoint/2010/main" val="68501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Strategy: Rock, Paper, Scissors</a:t>
            </a:r>
          </a:p>
        </p:txBody>
      </p:sp>
      <p:sp>
        <p:nvSpPr>
          <p:cNvPr id="5" name="Content Placeholder 4"/>
          <p:cNvSpPr>
            <a:spLocks noGrp="1"/>
          </p:cNvSpPr>
          <p:nvPr>
            <p:ph sz="quarter" idx="1"/>
          </p:nvPr>
        </p:nvSpPr>
        <p:spPr/>
        <p:txBody>
          <a:bodyPr/>
          <a:lstStyle/>
          <a:p>
            <a:r>
              <a:rPr lang="en-US" dirty="0"/>
              <a:t>Design an AI to play Rock-Paper-Scissors for T rounds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327368083"/>
                  </p:ext>
                </p:extLst>
              </p:nvPr>
            </p:nvGraphicFramePr>
            <p:xfrm>
              <a:off x="3048000" y="2439621"/>
              <a:ext cx="6096000" cy="3662680"/>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20000"/>
                        </a:ext>
                      </a:extLst>
                    </a:gridCol>
                  </a:tblGrid>
                  <a:tr h="0">
                    <a:tc>
                      <a:txBody>
                        <a:bodyPr/>
                        <a:lstStyle/>
                        <a:p>
                          <a:r>
                            <a:rPr lang="en-US" dirty="0"/>
                            <a:t>function </a:t>
                          </a:r>
                          <a:r>
                            <a:rPr lang="en-US" dirty="0" err="1"/>
                            <a:t>playRPS</a:t>
                          </a:r>
                          <a:r>
                            <a:rPr lang="en-US" dirty="0"/>
                            <a:t>(T)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𝑇</m:t>
                              </m:r>
                            </m:oMath>
                          </a14:m>
                          <a:endParaRPr lang="en-US" b="0" dirty="0"/>
                        </a:p>
                        <a:p>
                          <a:r>
                            <a:rPr lang="en-US" dirty="0"/>
                            <a:t>Output: action a </a:t>
                          </a:r>
                          <a14:m>
                            <m:oMath xmlns:m="http://schemas.openxmlformats.org/officeDocument/2006/math">
                              <m:r>
                                <a:rPr lang="en-US" b="0" i="1" smtClean="0">
                                  <a:latin typeface="Cambria Math" panose="02040503050406030204" pitchFamily="18" charset="0"/>
                                </a:rPr>
                                <m:t>∈</m:t>
                              </m:r>
                            </m:oMath>
                          </a14:m>
                          <a:r>
                            <a:rPr lang="en-US" dirty="0"/>
                            <a:t> {Rock, Paper,</a:t>
                          </a:r>
                          <a:r>
                            <a:rPr lang="en-US" baseline="0" dirty="0"/>
                            <a:t> Scissors</a:t>
                          </a:r>
                          <a:r>
                            <a:rPr lang="en-US" dirty="0"/>
                            <a:t>}</a:t>
                          </a:r>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a:t>
                          </a:r>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327368083"/>
                  </p:ext>
                </p:extLst>
              </p:nvPr>
            </p:nvGraphicFramePr>
            <p:xfrm>
              <a:off x="3048000" y="2439621"/>
              <a:ext cx="6096000" cy="3662680"/>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20000"/>
                        </a:ext>
                      </a:extLst>
                    </a:gridCol>
                  </a:tblGrid>
                  <a:tr h="365760">
                    <a:tc>
                      <a:txBody>
                        <a:bodyPr/>
                        <a:lstStyle/>
                        <a:p>
                          <a:r>
                            <a:rPr lang="en-US" dirty="0"/>
                            <a:t>function </a:t>
                          </a:r>
                          <a:r>
                            <a:rPr lang="en-US" dirty="0" err="1"/>
                            <a:t>playRPS</a:t>
                          </a:r>
                          <a:r>
                            <a:rPr lang="en-US" dirty="0"/>
                            <a:t>(T)</a:t>
                          </a:r>
                        </a:p>
                      </a:txBody>
                      <a:tcPr/>
                    </a:tc>
                    <a:extLst>
                      <a:ext uri="{0D108BD9-81ED-4DB2-BD59-A6C34878D82A}">
                        <a16:rowId xmlns:a16="http://schemas.microsoft.com/office/drawing/2014/main" val="10000"/>
                      </a:ext>
                    </a:extLst>
                  </a:tr>
                  <a:tr h="640080">
                    <a:tc>
                      <a:txBody>
                        <a:bodyPr/>
                        <a:lstStyle/>
                        <a:p>
                          <a:endParaRPr lang="en-US"/>
                        </a:p>
                      </a:txBody>
                      <a:tcPr>
                        <a:blipFill>
                          <a:blip r:embed="rId2"/>
                          <a:stretch>
                            <a:fillRect t="-62000" r="-417" b="-436000"/>
                          </a:stretch>
                        </a:blipFill>
                      </a:tcPr>
                    </a:tc>
                    <a:extLst>
                      <a:ext uri="{0D108BD9-81ED-4DB2-BD59-A6C34878D82A}">
                        <a16:rowId xmlns:a16="http://schemas.microsoft.com/office/drawing/2014/main" val="10001"/>
                      </a:ext>
                    </a:extLst>
                  </a:tr>
                  <a:tr h="228600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a:t>
                          </a:r>
                        </a:p>
                      </a:txBody>
                      <a:tcPr/>
                    </a:tc>
                    <a:extLst>
                      <a:ext uri="{0D108BD9-81ED-4DB2-BD59-A6C34878D82A}">
                        <a16:rowId xmlns:a16="http://schemas.microsoft.com/office/drawing/2014/main" val="10003"/>
                      </a:ext>
                    </a:extLst>
                  </a:tr>
                </a:tbl>
              </a:graphicData>
            </a:graphic>
          </p:graphicFrame>
        </mc:Fallback>
      </mc:AlternateContent>
      <p:sp>
        <p:nvSpPr>
          <p:cNvPr id="3" name="TextBox 2"/>
          <p:cNvSpPr txBox="1"/>
          <p:nvPr/>
        </p:nvSpPr>
        <p:spPr>
          <a:xfrm>
            <a:off x="2670928" y="1845779"/>
            <a:ext cx="5230856" cy="461665"/>
          </a:xfrm>
          <a:prstGeom prst="rect">
            <a:avLst/>
          </a:prstGeom>
          <a:noFill/>
        </p:spPr>
        <p:txBody>
          <a:bodyPr wrap="none" rtlCol="0">
            <a:spAutoFit/>
          </a:bodyPr>
          <a:lstStyle/>
          <a:p>
            <a:r>
              <a:rPr lang="en-US" sz="2400" dirty="0">
                <a:solidFill>
                  <a:srgbClr val="C00000"/>
                </a:solidFill>
              </a:rPr>
              <a:t>If T=1, what action does your AI choose?</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9</a:t>
            </a:fld>
            <a:endParaRPr lang="en-US" dirty="0"/>
          </a:p>
        </p:txBody>
      </p:sp>
    </p:spTree>
    <p:extLst>
      <p:ext uri="{BB962C8B-B14F-4D97-AF65-F5344CB8AC3E}">
        <p14:creationId xmlns:p14="http://schemas.microsoft.com/office/powerpoint/2010/main" val="46521986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24683</TotalTime>
  <Words>4498</Words>
  <Application>Microsoft Office PowerPoint</Application>
  <PresentationFormat>Widescreen</PresentationFormat>
  <Paragraphs>947</Paragraphs>
  <Slides>49</Slides>
  <Notes>16</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Arial</vt:lpstr>
      <vt:lpstr>Wingdings</vt:lpstr>
      <vt:lpstr>Calibri Light</vt:lpstr>
      <vt:lpstr>Cambria Math</vt:lpstr>
      <vt:lpstr>Office Theme</vt:lpstr>
      <vt:lpstr>Play Rock Paper Scissors with the people around you</vt:lpstr>
      <vt:lpstr>Announcements</vt:lpstr>
      <vt:lpstr>AI: Representation and Problem Solving </vt:lpstr>
      <vt:lpstr>Learning Objectives</vt:lpstr>
      <vt:lpstr>From Games to Game Theory</vt:lpstr>
      <vt:lpstr>Recall: Adversarial Search</vt:lpstr>
      <vt:lpstr>Simultaneous-Move Games and Payoff Matrices</vt:lpstr>
      <vt:lpstr>Rock, Paper, Scissors, Lizard, Spock</vt:lpstr>
      <vt:lpstr>Strategy: Rock, Paper, Scissors</vt:lpstr>
      <vt:lpstr>Simultaneous-Move Games and Payoff Matrices</vt:lpstr>
      <vt:lpstr>Normal-Form Games</vt:lpstr>
      <vt:lpstr>Classical Games and Payoff Matrices</vt:lpstr>
      <vt:lpstr>Variation: Split or Steal</vt:lpstr>
      <vt:lpstr>Zero-sum vs General-sum</vt:lpstr>
      <vt:lpstr>Strategy</vt:lpstr>
      <vt:lpstr>Expected Utility</vt:lpstr>
      <vt:lpstr>Poll 1</vt:lpstr>
      <vt:lpstr>Poll 2</vt:lpstr>
      <vt:lpstr>Best Response</vt:lpstr>
      <vt:lpstr>Best Response</vt:lpstr>
      <vt:lpstr>Best Response</vt:lpstr>
      <vt:lpstr>Poll 3</vt:lpstr>
      <vt:lpstr>Best Response</vt:lpstr>
      <vt:lpstr>Dominance</vt:lpstr>
      <vt:lpstr>Dominance</vt:lpstr>
      <vt:lpstr>Dominance</vt:lpstr>
      <vt:lpstr>Solution Concepts in Games</vt:lpstr>
      <vt:lpstr>Dominant Strategy</vt:lpstr>
      <vt:lpstr>Dominant Strategy Equilibrium</vt:lpstr>
      <vt:lpstr>Solution Concepts in Games</vt:lpstr>
      <vt:lpstr>Nash Equilibrium</vt:lpstr>
      <vt:lpstr>Nash Equilibrium</vt:lpstr>
      <vt:lpstr>Nash Equilibrium</vt:lpstr>
      <vt:lpstr>Nash Equilibrium</vt:lpstr>
      <vt:lpstr>Find PSNE</vt:lpstr>
      <vt:lpstr>Find PSNE</vt:lpstr>
      <vt:lpstr>Find PSNE through Iterative Removal</vt:lpstr>
      <vt:lpstr>Find Mixed Strategy Nash Equilibrium</vt:lpstr>
      <vt:lpstr>Find Mixed Strategy Nash Equilibrium</vt:lpstr>
      <vt:lpstr>Find Mixed Strategy Nash Equilibrium</vt:lpstr>
      <vt:lpstr>Find Mixed Strategy Nash Equilibrium</vt:lpstr>
      <vt:lpstr>Visualizing</vt:lpstr>
      <vt:lpstr>Visualizing</vt:lpstr>
      <vt:lpstr>Poll 4</vt:lpstr>
      <vt:lpstr>Solution Concepts in Games</vt:lpstr>
      <vt:lpstr>Power of Commitment</vt:lpstr>
      <vt:lpstr>Stackelberg Equilibrium</vt:lpstr>
      <vt:lpstr>Stackelberg Equilibrium</vt:lpstr>
      <vt:lpstr>In-Class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Vincent Conitzer</cp:lastModifiedBy>
  <cp:revision>1225</cp:revision>
  <cp:lastPrinted>2022-04-16T18:37:02Z</cp:lastPrinted>
  <dcterms:created xsi:type="dcterms:W3CDTF">2018-10-11T11:39:27Z</dcterms:created>
  <dcterms:modified xsi:type="dcterms:W3CDTF">2023-11-30T01:56:49Z</dcterms:modified>
</cp:coreProperties>
</file>