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4"/>
  </p:notesMasterIdLst>
  <p:handoutMasterIdLst>
    <p:handoutMasterId r:id="rId45"/>
  </p:handoutMasterIdLst>
  <p:sldIdLst>
    <p:sldId id="795" r:id="rId2"/>
    <p:sldId id="981" r:id="rId3"/>
    <p:sldId id="982" r:id="rId4"/>
    <p:sldId id="983" r:id="rId5"/>
    <p:sldId id="984" r:id="rId6"/>
    <p:sldId id="985" r:id="rId7"/>
    <p:sldId id="986" r:id="rId8"/>
    <p:sldId id="990" r:id="rId9"/>
    <p:sldId id="838" r:id="rId10"/>
    <p:sldId id="839" r:id="rId11"/>
    <p:sldId id="837" r:id="rId12"/>
    <p:sldId id="815" r:id="rId13"/>
    <p:sldId id="816" r:id="rId14"/>
    <p:sldId id="864" r:id="rId15"/>
    <p:sldId id="817" r:id="rId16"/>
    <p:sldId id="991" r:id="rId17"/>
    <p:sldId id="992" r:id="rId18"/>
    <p:sldId id="994" r:id="rId19"/>
    <p:sldId id="997" r:id="rId20"/>
    <p:sldId id="1000" r:id="rId21"/>
    <p:sldId id="1001" r:id="rId22"/>
    <p:sldId id="995" r:id="rId23"/>
    <p:sldId id="996" r:id="rId24"/>
    <p:sldId id="998" r:id="rId25"/>
    <p:sldId id="999" r:id="rId26"/>
    <p:sldId id="1023" r:id="rId27"/>
    <p:sldId id="1002" r:id="rId28"/>
    <p:sldId id="1003" r:id="rId29"/>
    <p:sldId id="840" r:id="rId30"/>
    <p:sldId id="1004" r:id="rId31"/>
    <p:sldId id="1005" r:id="rId32"/>
    <p:sldId id="1006" r:id="rId33"/>
    <p:sldId id="1007" r:id="rId34"/>
    <p:sldId id="1019" r:id="rId35"/>
    <p:sldId id="825" r:id="rId36"/>
    <p:sldId id="1024" r:id="rId37"/>
    <p:sldId id="1018" r:id="rId38"/>
    <p:sldId id="1010" r:id="rId39"/>
    <p:sldId id="768" r:id="rId40"/>
    <p:sldId id="1020" r:id="rId41"/>
    <p:sldId id="1021" r:id="rId42"/>
    <p:sldId id="1022" r:id="rId43"/>
  </p:sldIdLst>
  <p:sldSz cx="12192000" cy="6858000"/>
  <p:notesSz cx="7099300" cy="10234613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404040"/>
    <a:srgbClr val="A3312A"/>
    <a:srgbClr val="2A42A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22" autoAdjust="0"/>
    <p:restoredTop sz="85314" autoAdjust="0"/>
  </p:normalViewPr>
  <p:slideViewPr>
    <p:cSldViewPr>
      <p:cViewPr varScale="1">
        <p:scale>
          <a:sx n="131" d="100"/>
          <a:sy n="131" d="100"/>
        </p:scale>
        <p:origin x="7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2E9864FE-FFA6-4015-A909-1022FFF67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13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25546A54-71DD-48C4-8071-9DA185745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46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5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1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0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85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27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26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20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l"/>
            <a:endParaRPr lang="en-US" sz="100" dirty="0">
              <a:latin typeface="Calibri"/>
              <a:cs typeface="Calibri"/>
            </a:endParaRPr>
          </a:p>
          <a:p>
            <a:pPr algn="l"/>
            <a:r>
              <a:rPr lang="en-US" sz="1200" dirty="0">
                <a:latin typeface="Calibri"/>
                <a:cs typeface="Calibri"/>
              </a:rPr>
              <a:t>T(B, east, C) = 1.00</a:t>
            </a:r>
          </a:p>
          <a:p>
            <a:pPr algn="l"/>
            <a:r>
              <a:rPr lang="en-US" sz="1200" dirty="0">
                <a:latin typeface="Calibri"/>
                <a:cs typeface="Calibri"/>
              </a:rPr>
              <a:t>T(C, east, D) = 0.75</a:t>
            </a:r>
          </a:p>
          <a:p>
            <a:pPr algn="l"/>
            <a:r>
              <a:rPr lang="en-US" sz="1200" dirty="0">
                <a:latin typeface="Calibri"/>
                <a:cs typeface="Calibri"/>
              </a:rPr>
              <a:t>T(C, east, A) = 0.25</a:t>
            </a:r>
          </a:p>
          <a:p>
            <a:pPr algn="l"/>
            <a:endParaRPr lang="en-US" sz="1200" dirty="0">
              <a:latin typeface="Calibri"/>
              <a:cs typeface="Calibri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1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R(B, east, C) = -1</a:t>
            </a:r>
          </a:p>
          <a:p>
            <a:r>
              <a:rPr lang="en-US" sz="1200" dirty="0">
                <a:latin typeface="Calibri"/>
                <a:cs typeface="Calibri"/>
              </a:rPr>
              <a:t>R(C, east, D) = -1</a:t>
            </a:r>
          </a:p>
          <a:p>
            <a:r>
              <a:rPr lang="en-US" sz="12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1200" dirty="0">
                <a:latin typeface="Calibri"/>
                <a:cs typeface="Calibri"/>
              </a:rPr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58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= -10</a:t>
            </a:r>
          </a:p>
          <a:p>
            <a:r>
              <a:rPr lang="en-US" dirty="0"/>
              <a:t>D = +10</a:t>
            </a:r>
          </a:p>
          <a:p>
            <a:r>
              <a:rPr lang="en-US" dirty="0"/>
              <a:t>C = (10-1)+(10-1)+(10-1)+(-10-1)/4 = 16/4 = 4</a:t>
            </a:r>
          </a:p>
          <a:p>
            <a:r>
              <a:rPr lang="en-US" dirty="0"/>
              <a:t>B = (8 + 8)/2 = 8</a:t>
            </a:r>
          </a:p>
          <a:p>
            <a:r>
              <a:rPr lang="en-US" dirty="0"/>
              <a:t>E = 8+-12/2 = 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14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= -10</a:t>
            </a:r>
          </a:p>
          <a:p>
            <a:r>
              <a:rPr lang="en-US" dirty="0"/>
              <a:t>D = +10</a:t>
            </a:r>
          </a:p>
          <a:p>
            <a:r>
              <a:rPr lang="en-US" dirty="0"/>
              <a:t>C = (10-1)+(10-1)+(10-1)+(-10-1)/4 = 16/4 = 4</a:t>
            </a:r>
          </a:p>
          <a:p>
            <a:r>
              <a:rPr lang="en-US" dirty="0"/>
              <a:t>B = (8 + 8)/2 = 8</a:t>
            </a:r>
          </a:p>
          <a:p>
            <a:r>
              <a:rPr lang="en-US" dirty="0"/>
              <a:t>E = 8+-12/2 = 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68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/>
              <a:t> = 0.8*0 + 0.2*(-2) = -0.4</a:t>
            </a:r>
          </a:p>
          <a:p>
            <a:r>
              <a:rPr lang="en-US" dirty="0"/>
              <a:t>ii = -0.4 (doesn’t change)</a:t>
            </a:r>
          </a:p>
          <a:p>
            <a:r>
              <a:rPr lang="en-US" dirty="0"/>
              <a:t>iii = 0.8*0 + 0.2*(-2+8) = 1.2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5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28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33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2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5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65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3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4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1124-3B65-4401-B276-274C2D6351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B7375-CCC7-48CA-86EB-B708B70A3B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E4AFE-CC9F-40B0-91AA-2AFCDD65BD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1342-2FDA-4F20-9006-4FFE3B3DDC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7A9B9-A528-49B2-A5AC-7FC7F146AA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BD1D5-698D-4ABD-96D1-60AB116F7B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31EB9-E8B7-4F85-BEA6-645986A209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34593-C47F-487A-806C-BD659E4FF3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C6467-265A-48EC-B6B6-0745C57723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808A6-43CB-46EB-8799-3CB612732E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2BCD2EF7-175E-4E4C-8CBF-036C0AE01D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35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33.png"/><Relationship Id="rId5" Type="http://schemas.openxmlformats.org/officeDocument/2006/relationships/tags" Target="../tags/tag9.xml"/><Relationship Id="rId10" Type="http://schemas.openxmlformats.org/officeDocument/2006/relationships/image" Target="../media/image32.png"/><Relationship Id="rId4" Type="http://schemas.openxmlformats.org/officeDocument/2006/relationships/tags" Target="../tags/tag8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3.xml"/><Relationship Id="rId7" Type="http://schemas.openxmlformats.org/officeDocument/2006/relationships/image" Target="../media/image3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15.xml"/><Relationship Id="rId10" Type="http://schemas.openxmlformats.org/officeDocument/2006/relationships/image" Target="../media/image40.png"/><Relationship Id="rId4" Type="http://schemas.openxmlformats.org/officeDocument/2006/relationships/tags" Target="../tags/tag14.xml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5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 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2578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Instructors: </a:t>
            </a:r>
            <a:r>
              <a:rPr lang="en-US" sz="2400" b="1" dirty="0">
                <a:latin typeface="Palatino"/>
                <a:cs typeface="Palatino"/>
              </a:rPr>
              <a:t>Aditi Raghunathan </a:t>
            </a:r>
            <a:r>
              <a:rPr lang="en-US" sz="2400" dirty="0">
                <a:latin typeface="Palatino"/>
                <a:cs typeface="Palatino"/>
              </a:rPr>
              <a:t>and Vince </a:t>
            </a:r>
            <a:r>
              <a:rPr lang="en-US" sz="2400" dirty="0" err="1">
                <a:latin typeface="Palatino"/>
                <a:cs typeface="Palatino"/>
              </a:rPr>
              <a:t>Conitzer</a:t>
            </a:r>
            <a:endParaRPr lang="en-US" sz="24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Carnegie Mellon University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 pitchFamily="2" charset="77"/>
                <a:ea typeface="Palatino" pitchFamily="2" charset="77"/>
              </a:rPr>
              <a:t>Slide credits: CMU AI and http://</a:t>
            </a:r>
            <a:r>
              <a:rPr lang="en-US" sz="1400" dirty="0" err="1">
                <a:latin typeface="Palatino" pitchFamily="2" charset="77"/>
                <a:ea typeface="Palatino" pitchFamily="2" charset="77"/>
              </a:rPr>
              <a:t>ai.berkeley.edu</a:t>
            </a:r>
            <a:endParaRPr lang="en-US" sz="14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679986C-C20C-7E4E-9713-FC96C6E0442B}"/>
              </a:ext>
            </a:extLst>
          </p:cNvPr>
          <p:cNvSpPr txBox="1">
            <a:spLocks/>
          </p:cNvSpPr>
          <p:nvPr/>
        </p:nvSpPr>
        <p:spPr bwMode="auto">
          <a:xfrm>
            <a:off x="152400" y="331787"/>
            <a:ext cx="12192000" cy="147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Palatino"/>
                <a:ea typeface="+mj-ea"/>
                <a:cs typeface="Palatin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7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3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73760">
              <a:defRPr sz="4128"/>
            </a:pPr>
            <a:r>
              <a:rPr lang="en-US" sz="4128" kern="0" dirty="0"/>
              <a:t>15-281 AI: Representation and Problem Solving</a:t>
            </a:r>
            <a:br>
              <a:rPr lang="en-US" sz="4128" kern="0" dirty="0"/>
            </a:br>
            <a:endParaRPr lang="en-US" sz="4128" kern="0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BDB3D08-F07A-0A47-B8E9-A621D4C7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443" y="1735853"/>
            <a:ext cx="6141114" cy="344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 pitchFamily="2" charset="77"/>
                <a:ea typeface="Palatino" pitchFamily="2" charset="77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42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3108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4157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 pitchFamily="2" charset="77"/>
                <a:ea typeface="Palatino" pitchFamily="2" charset="77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44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3108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7181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486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656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[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Tedrake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Zhang and </a:t>
            </a:r>
            <a:r>
              <a:rPr lang="en-US" dirty="0" err="1">
                <a:latin typeface="Palatino" pitchFamily="2" charset="77"/>
                <a:ea typeface="Palatino" pitchFamily="2" charset="77"/>
              </a:rPr>
              <a:t>Seung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72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Calibri"/>
              </a:rPr>
              <a:t>[Video: TODDLER – 40s]</a:t>
            </a:r>
          </a:p>
        </p:txBody>
      </p:sp>
      <p:pic>
        <p:nvPicPr>
          <p:cNvPr id="9" name="toddler_cut.wmv">
            <a:hlinkClick r:id="" action="ppaction://media"/>
            <a:extLst>
              <a:ext uri="{FF2B5EF4-FFF2-40B4-BE49-F238E27FC236}">
                <a16:creationId xmlns:a16="http://schemas.microsoft.com/office/drawing/2014/main" id="{E590BBD4-4C11-1E48-A800-EC427D04F9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2294" b="22294"/>
          <a:stretch>
            <a:fillRect/>
          </a:stretch>
        </p:blipFill>
        <p:spPr>
          <a:xfrm>
            <a:off x="406400" y="1397001"/>
            <a:ext cx="11379200" cy="4729164"/>
          </a:xfrm>
        </p:spPr>
      </p:pic>
    </p:spTree>
    <p:extLst>
      <p:ext uri="{BB962C8B-B14F-4D97-AF65-F5344CB8AC3E}">
        <p14:creationId xmlns:p14="http://schemas.microsoft.com/office/powerpoint/2010/main" val="28310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0824638" y="6488668"/>
            <a:ext cx="136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[You, in P4]</a:t>
            </a:r>
          </a:p>
        </p:txBody>
      </p:sp>
    </p:spTree>
    <p:extLst>
      <p:ext uri="{BB962C8B-B14F-4D97-AF65-F5344CB8AC3E}">
        <p14:creationId xmlns:p14="http://schemas.microsoft.com/office/powerpoint/2010/main" val="245081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9231-00F4-5346-8629-60F83DD4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MDPs to 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81B3A-B78F-BD4C-9F9D-64FA7B01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BA4788-06C3-3D48-A007-3C7B1929A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489" y="1397001"/>
            <a:ext cx="53848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MDPs (offline)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F01326-4426-2843-B128-3BDDDDC0D40F}"/>
              </a:ext>
            </a:extLst>
          </p:cNvPr>
          <p:cNvSpPr txBox="1">
            <a:spLocks/>
          </p:cNvSpPr>
          <p:nvPr/>
        </p:nvSpPr>
        <p:spPr bwMode="auto">
          <a:xfrm>
            <a:off x="5499099" y="1397001"/>
            <a:ext cx="6375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3200">
                <a:solidFill>
                  <a:schemeClr val="tx1"/>
                </a:solidFill>
                <a:latin typeface="Palatino"/>
                <a:ea typeface="+mn-ea"/>
                <a:cs typeface="Palatino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Courier New"/>
              <a:buNone/>
            </a:pPr>
            <a:r>
              <a:rPr lang="en-US" kern="0" dirty="0">
                <a:solidFill>
                  <a:schemeClr val="accent2"/>
                </a:solidFill>
              </a:rPr>
              <a:t>Reinforcement Learning  (online)</a:t>
            </a:r>
          </a:p>
          <a:p>
            <a:endParaRPr lang="en-US" sz="2400" kern="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F64AF8B-7E6B-A442-8AF6-16E27C0E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922" y="2895600"/>
            <a:ext cx="4541755" cy="2362200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BFB86B9-641F-7A46-93F8-5C93C33B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392" y="2664585"/>
            <a:ext cx="4770142" cy="358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16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1875-72BD-0F43-9354-3AC1F90C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8167-6D49-9844-8147-C8D5D99BD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need to take actions in the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BE3E4-ADB9-1444-85DF-99046E08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U-Turn Arrow 4">
            <a:extLst>
              <a:ext uri="{FF2B5EF4-FFF2-40B4-BE49-F238E27FC236}">
                <a16:creationId xmlns:a16="http://schemas.microsoft.com/office/drawing/2014/main" id="{083025F4-1AF8-2744-8547-93BC161B9E8E}"/>
              </a:ext>
            </a:extLst>
          </p:cNvPr>
          <p:cNvSpPr/>
          <p:nvPr/>
        </p:nvSpPr>
        <p:spPr>
          <a:xfrm rot="16200000">
            <a:off x="1714500" y="2735998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U-Turn Arrow 5">
            <a:extLst>
              <a:ext uri="{FF2B5EF4-FFF2-40B4-BE49-F238E27FC236}">
                <a16:creationId xmlns:a16="http://schemas.microsoft.com/office/drawing/2014/main" id="{EF41659C-DD1E-5845-B782-AD5F786908AB}"/>
              </a:ext>
            </a:extLst>
          </p:cNvPr>
          <p:cNvSpPr/>
          <p:nvPr/>
        </p:nvSpPr>
        <p:spPr>
          <a:xfrm rot="5400000">
            <a:off x="4533900" y="2964597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8468187-0CB7-6E40-828A-614E3CC891F7}"/>
              </a:ext>
            </a:extLst>
          </p:cNvPr>
          <p:cNvSpPr/>
          <p:nvPr/>
        </p:nvSpPr>
        <p:spPr>
          <a:xfrm>
            <a:off x="3238500" y="4031397"/>
            <a:ext cx="2133600" cy="1143000"/>
          </a:xfrm>
          <a:prstGeom prst="roundRect">
            <a:avLst>
              <a:gd name="adj" fmla="val 4059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/>
              </a:rPr>
              <a:t>Environment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F6058101-4548-5D46-A8AE-FA8145E9FCF4}"/>
              </a:ext>
            </a:extLst>
          </p:cNvPr>
          <p:cNvSpPr/>
          <p:nvPr/>
        </p:nvSpPr>
        <p:spPr>
          <a:xfrm>
            <a:off x="3238500" y="2354997"/>
            <a:ext cx="2133600" cy="1066800"/>
          </a:xfrm>
          <a:prstGeom prst="trapezoid">
            <a:avLst>
              <a:gd name="adj" fmla="val 581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Palatino" pitchFamily="2" charset="77"/>
              <a:ea typeface="Palatino" pitchFamily="2" charset="77"/>
              <a:cs typeface="Calibri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4E8E8-9848-094F-9179-E4537CF45482}"/>
              </a:ext>
            </a:extLst>
          </p:cNvPr>
          <p:cNvSpPr txBox="1"/>
          <p:nvPr/>
        </p:nvSpPr>
        <p:spPr>
          <a:xfrm>
            <a:off x="6515100" y="343189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Actions: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08C27-846F-AB48-97F6-4A8536AEED14}"/>
              </a:ext>
            </a:extLst>
          </p:cNvPr>
          <p:cNvSpPr txBox="1"/>
          <p:nvPr/>
        </p:nvSpPr>
        <p:spPr>
          <a:xfrm>
            <a:off x="304800" y="3200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Reward: r</a:t>
            </a:r>
          </a:p>
        </p:txBody>
      </p:sp>
    </p:spTree>
    <p:extLst>
      <p:ext uri="{BB962C8B-B14F-4D97-AF65-F5344CB8AC3E}">
        <p14:creationId xmlns:p14="http://schemas.microsoft.com/office/powerpoint/2010/main" val="3296626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1875-72BD-0F43-9354-3AC1F90C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8167-6D49-9844-8147-C8D5D99BD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need to estimate quantities by trying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BE3E4-ADB9-1444-85DF-99046E08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U-Turn Arrow 4">
            <a:extLst>
              <a:ext uri="{FF2B5EF4-FFF2-40B4-BE49-F238E27FC236}">
                <a16:creationId xmlns:a16="http://schemas.microsoft.com/office/drawing/2014/main" id="{083025F4-1AF8-2744-8547-93BC161B9E8E}"/>
              </a:ext>
            </a:extLst>
          </p:cNvPr>
          <p:cNvSpPr/>
          <p:nvPr/>
        </p:nvSpPr>
        <p:spPr>
          <a:xfrm rot="16200000">
            <a:off x="1714500" y="2735998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U-Turn Arrow 5">
            <a:extLst>
              <a:ext uri="{FF2B5EF4-FFF2-40B4-BE49-F238E27FC236}">
                <a16:creationId xmlns:a16="http://schemas.microsoft.com/office/drawing/2014/main" id="{EF41659C-DD1E-5845-B782-AD5F786908AB}"/>
              </a:ext>
            </a:extLst>
          </p:cNvPr>
          <p:cNvSpPr/>
          <p:nvPr/>
        </p:nvSpPr>
        <p:spPr>
          <a:xfrm rot="5400000">
            <a:off x="4533900" y="2964597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8468187-0CB7-6E40-828A-614E3CC891F7}"/>
              </a:ext>
            </a:extLst>
          </p:cNvPr>
          <p:cNvSpPr/>
          <p:nvPr/>
        </p:nvSpPr>
        <p:spPr>
          <a:xfrm>
            <a:off x="3238500" y="4031397"/>
            <a:ext cx="2133600" cy="1143000"/>
          </a:xfrm>
          <a:prstGeom prst="roundRect">
            <a:avLst>
              <a:gd name="adj" fmla="val 4059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/>
              </a:rPr>
              <a:t>Environment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F6058101-4548-5D46-A8AE-FA8145E9FCF4}"/>
              </a:ext>
            </a:extLst>
          </p:cNvPr>
          <p:cNvSpPr/>
          <p:nvPr/>
        </p:nvSpPr>
        <p:spPr>
          <a:xfrm>
            <a:off x="3238500" y="2354997"/>
            <a:ext cx="2133600" cy="1066800"/>
          </a:xfrm>
          <a:prstGeom prst="trapezoid">
            <a:avLst>
              <a:gd name="adj" fmla="val 5818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Palatino" pitchFamily="2" charset="77"/>
              <a:ea typeface="Palatino" pitchFamily="2" charset="77"/>
              <a:cs typeface="Calibri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4E8E8-9848-094F-9179-E4537CF45482}"/>
              </a:ext>
            </a:extLst>
          </p:cNvPr>
          <p:cNvSpPr txBox="1"/>
          <p:nvPr/>
        </p:nvSpPr>
        <p:spPr>
          <a:xfrm>
            <a:off x="6515100" y="343189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Actions: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08C27-846F-AB48-97F6-4A8536AEED14}"/>
              </a:ext>
            </a:extLst>
          </p:cNvPr>
          <p:cNvSpPr txBox="1"/>
          <p:nvPr/>
        </p:nvSpPr>
        <p:spPr>
          <a:xfrm>
            <a:off x="304800" y="3200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Reward: 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616F2C-CF2D-B845-ADC2-FCC0F8A0684D}"/>
                  </a:ext>
                </a:extLst>
              </p:cNvPr>
              <p:cNvSpPr txBox="1"/>
              <p:nvPr/>
            </p:nvSpPr>
            <p:spPr>
              <a:xfrm>
                <a:off x="6930824" y="4191000"/>
                <a:ext cx="4965698" cy="193899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  <a:cs typeface="Calibri"/>
                  </a:rPr>
                  <a:t>At time step t, 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  <a:cs typeface="Calibri"/>
                  </a:rPr>
                  <a:t>Take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400" b="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b="0" dirty="0">
                    <a:latin typeface="Palatino" pitchFamily="2" charset="77"/>
                    <a:ea typeface="Palatino" pitchFamily="2" charset="77"/>
                    <a:cs typeface="Calibri"/>
                  </a:rPr>
                  <a:t>End up in new state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dirty="0" err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400" b="0" i="1" dirty="0" err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endParaRPr lang="en-US" sz="2400" b="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  <a:cs typeface="Calibri"/>
                  </a:rPr>
                  <a:t>Observe reward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R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endParaRPr lang="en-US" sz="2400" dirty="0"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616F2C-CF2D-B845-ADC2-FCC0F8A06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824" y="4191000"/>
                <a:ext cx="4965698" cy="1938992"/>
              </a:xfrm>
              <a:prstGeom prst="rect">
                <a:avLst/>
              </a:prstGeom>
              <a:blipFill>
                <a:blip r:embed="rId3"/>
                <a:stretch>
                  <a:fillRect l="-1781" t="-2581" b="-5806"/>
                </a:stretch>
              </a:blipFill>
              <a:ln>
                <a:solidFill>
                  <a:schemeClr val="tx2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853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1875-72BD-0F43-9354-3AC1F90C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8167-6D49-9844-8147-C8D5D99BD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need to estimate quantities by trying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BE3E4-ADB9-1444-85DF-99046E08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616F2C-CF2D-B845-ADC2-FCC0F8A0684D}"/>
                  </a:ext>
                </a:extLst>
              </p:cNvPr>
              <p:cNvSpPr txBox="1"/>
              <p:nvPr/>
            </p:nvSpPr>
            <p:spPr>
              <a:xfrm>
                <a:off x="609600" y="2286000"/>
                <a:ext cx="4965698" cy="193899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  <a:cs typeface="Calibri"/>
                  </a:rPr>
                  <a:t>At time step t, 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  <a:cs typeface="Calibri"/>
                  </a:rPr>
                  <a:t>Take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400" b="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b="0" dirty="0">
                    <a:latin typeface="Palatino" pitchFamily="2" charset="77"/>
                    <a:ea typeface="Palatino" pitchFamily="2" charset="77"/>
                    <a:cs typeface="Calibri"/>
                  </a:rPr>
                  <a:t>End up in new state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dirty="0" err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400" b="0" i="1" dirty="0" err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endParaRPr lang="en-US" sz="2400" b="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  <a:cs typeface="Calibri"/>
                  </a:rPr>
                  <a:t>Observe reward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R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endParaRPr lang="en-US" sz="2400" dirty="0"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616F2C-CF2D-B845-ADC2-FCC0F8A06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286000"/>
                <a:ext cx="4965698" cy="1938992"/>
              </a:xfrm>
              <a:prstGeom prst="rect">
                <a:avLst/>
              </a:prstGeom>
              <a:blipFill>
                <a:blip r:embed="rId3"/>
                <a:stretch>
                  <a:fillRect l="-1781" t="-1935" b="-5806"/>
                </a:stretch>
              </a:blipFill>
              <a:ln>
                <a:solidFill>
                  <a:schemeClr val="tx2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739606-C8BF-0340-85BE-9DF5A377C361}"/>
                  </a:ext>
                </a:extLst>
              </p:cNvPr>
              <p:cNvSpPr txBox="1"/>
              <p:nvPr/>
            </p:nvSpPr>
            <p:spPr>
              <a:xfrm>
                <a:off x="5820938" y="2925071"/>
                <a:ext cx="62948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Data: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,… </m:t>
                    </m:r>
                  </m:oMath>
                </a14:m>
                <a:endParaRPr lang="en-US" sz="2800" dirty="0"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739606-C8BF-0340-85BE-9DF5A377C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938" y="2925071"/>
                <a:ext cx="6294861" cy="523220"/>
              </a:xfrm>
              <a:prstGeom prst="rect">
                <a:avLst/>
              </a:prstGeom>
              <a:blipFill>
                <a:blip r:embed="rId4"/>
                <a:stretch>
                  <a:fillRect l="-2016" t="-11905" r="-1411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65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2F73-99DD-DA44-8A62-16547F486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6ED58-720A-3341-B830-92EF13CA4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HW</a:t>
            </a:r>
            <a:r>
              <a:rPr lang="en-US" b="0" i="0" dirty="0">
                <a:effectLst/>
                <a:latin typeface="Palatino" pitchFamily="2" charset="77"/>
                <a:ea typeface="Palatino" pitchFamily="2" charset="77"/>
              </a:rPr>
              <a:t>6 due today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P</a:t>
            </a:r>
            <a:r>
              <a:rPr lang="en-US" b="0" i="0" dirty="0">
                <a:effectLst/>
                <a:latin typeface="Palatino" pitchFamily="2" charset="77"/>
                <a:ea typeface="Palatino" pitchFamily="2" charset="77"/>
              </a:rPr>
              <a:t>3 due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F</a:t>
            </a:r>
            <a:r>
              <a:rPr lang="en-US" b="0" i="0" dirty="0">
                <a:effectLst/>
                <a:latin typeface="Palatino" pitchFamily="2" charset="77"/>
                <a:ea typeface="Palatino" pitchFamily="2" charset="77"/>
              </a:rPr>
              <a:t>riday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M</a:t>
            </a:r>
            <a:r>
              <a:rPr lang="en-US" b="0" i="0" dirty="0">
                <a:effectLst/>
                <a:latin typeface="Palatino" pitchFamily="2" charset="77"/>
                <a:ea typeface="Palatino" pitchFamily="2" charset="77"/>
              </a:rPr>
              <a:t>id semester grades are out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M</a:t>
            </a:r>
            <a:r>
              <a:rPr lang="en-US" b="0" i="0" dirty="0">
                <a:effectLst/>
                <a:latin typeface="Palatino" pitchFamily="2" charset="77"/>
                <a:ea typeface="Palatino" pitchFamily="2" charset="77"/>
              </a:rPr>
              <a:t>idsemester feedback forms due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S</a:t>
            </a:r>
            <a:r>
              <a:rPr lang="en-US" b="0" i="0" dirty="0">
                <a:effectLst/>
                <a:latin typeface="Palatino" pitchFamily="2" charset="77"/>
                <a:ea typeface="Palatino" pitchFamily="2" charset="77"/>
              </a:rPr>
              <a:t>unday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C8CD5-93DC-4F48-8A9C-A1633F8E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67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9608-4612-AA43-857F-86F415F61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vs Active RL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425F87-1111-2445-B1EC-B0FF62FFA7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Passive RL </a:t>
                </a:r>
              </a:p>
              <a:p>
                <a:pPr lvl="1"/>
                <a:r>
                  <a:rPr lang="en-US" sz="2400" dirty="0"/>
                  <a:t>Only worry about how to learn from experience</a:t>
                </a:r>
              </a:p>
              <a:p>
                <a:pPr lvl="1"/>
                <a:r>
                  <a:rPr lang="en-US" sz="2400" dirty="0"/>
                  <a:t>Agent does </a:t>
                </a:r>
                <a:r>
                  <a:rPr lang="en-US" sz="2400" b="1" dirty="0">
                    <a:solidFill>
                      <a:schemeClr val="accent2"/>
                    </a:solidFill>
                  </a:rPr>
                  <a:t>not</a:t>
                </a:r>
                <a:r>
                  <a:rPr lang="en-US" sz="2400" b="1" dirty="0"/>
                  <a:t> </a:t>
                </a:r>
                <a:r>
                  <a:rPr lang="en-US" sz="2400" dirty="0"/>
                  <a:t>control the policy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of taking actions</a:t>
                </a:r>
              </a:p>
              <a:p>
                <a:pPr lvl="1"/>
                <a:r>
                  <a:rPr lang="en-US" sz="2400" dirty="0"/>
                  <a:t>Agent is along for the ride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Active RL </a:t>
                </a:r>
              </a:p>
              <a:p>
                <a:pPr lvl="1"/>
                <a:r>
                  <a:rPr lang="en-US" sz="2400" dirty="0"/>
                  <a:t>Agent has to decide how to collect experience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425F87-1111-2445-B1EC-B0FF62FFA7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04" t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91582-A2BF-B149-AE3B-06E87A75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3178-05F2-834C-89F4-55A9AC95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RL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87962C-547F-2442-B744-37F0E75F2B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Agent has to learn from some experience </a:t>
                </a:r>
              </a:p>
              <a:p>
                <a:pPr lvl="1"/>
                <a:r>
                  <a:rPr lang="en-US" dirty="0"/>
                  <a:t>Ideally learn the optimal policy</a:t>
                </a:r>
              </a:p>
              <a:p>
                <a:endParaRPr lang="en-US" dirty="0"/>
              </a:p>
              <a:p>
                <a:r>
                  <a:rPr lang="en-US" dirty="0"/>
                  <a:t>Data collected via a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87962C-547F-2442-B744-37F0E75F2B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28" t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B1549-C518-EB40-9F2D-0EBE9F62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49120A-9D67-5B45-A11D-3AE2AB24398A}"/>
                  </a:ext>
                </a:extLst>
              </p:cNvPr>
              <p:cNvSpPr txBox="1"/>
              <p:nvPr/>
            </p:nvSpPr>
            <p:spPr>
              <a:xfrm>
                <a:off x="2962275" y="3886200"/>
                <a:ext cx="71818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Palatino" pitchFamily="2" charset="77"/>
                    <a:ea typeface="Palatino" pitchFamily="2" charset="77"/>
                    <a:cs typeface="Calibri"/>
                  </a:rPr>
                  <a:t>Data: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,… </m:t>
                    </m:r>
                  </m:oMath>
                </a14:m>
                <a:endParaRPr lang="en-US" sz="3200" dirty="0"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49120A-9D67-5B45-A11D-3AE2AB243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3886200"/>
                <a:ext cx="7181850" cy="584775"/>
              </a:xfrm>
              <a:prstGeom prst="rect">
                <a:avLst/>
              </a:prstGeom>
              <a:blipFill>
                <a:blip r:embed="rId3"/>
                <a:stretch>
                  <a:fillRect l="-2120" t="-13043" r="-123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6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A91B-63C4-6447-9DE2-490A9E7D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AF7A7C-C8AF-CE45-9895-9119BF796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Exercise: </a:t>
                </a:r>
                <a:r>
                  <a:rPr lang="en-US" dirty="0"/>
                  <a:t>Compute the expected age of 15-281 students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Strategy: </a:t>
                </a:r>
                <a:r>
                  <a:rPr lang="en-US" dirty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and ”estimate” the expected age to be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…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  <a:p>
                <a:pPr marL="0" indent="0" algn="ctr">
                  <a:buNone/>
                </a:pPr>
                <a:endParaRPr lang="en-US" i="1" dirty="0"/>
              </a:p>
              <a:p>
                <a:pPr marL="0" indent="0" algn="ctr">
                  <a:buNone/>
                </a:pPr>
                <a:r>
                  <a:rPr lang="en-US" i="1" dirty="0"/>
                  <a:t>Collect a bunch of samples and take their average value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AF7A7C-C8AF-CE45-9895-9119BF796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28" t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E2A40-F8E2-FE46-8258-5980953F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F294-25D6-8849-BD79-6DE47911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approaches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92BE5-87E6-6E4D-96FE-E87C741253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Model based RL </a:t>
                </a:r>
              </a:p>
              <a:p>
                <a:pPr lvl="1"/>
                <a:r>
                  <a:rPr lang="en-US" dirty="0"/>
                  <a:t>First estimate T(s, a, s’) and R(s, a, s’)</a:t>
                </a:r>
              </a:p>
              <a:p>
                <a:pPr lvl="1"/>
                <a:r>
                  <a:rPr lang="en-US" dirty="0"/>
                  <a:t>Then run value iteration or policy iteration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>
                    <a:solidFill>
                      <a:schemeClr val="accent2"/>
                    </a:solidFill>
                  </a:rPr>
                  <a:t>Model free RL</a:t>
                </a:r>
                <a:endParaRPr lang="en-US" b="1" dirty="0">
                  <a:solidFill>
                    <a:schemeClr val="tx2"/>
                  </a:solidFill>
                </a:endParaRPr>
              </a:p>
              <a:p>
                <a:pPr lvl="1"/>
                <a:r>
                  <a:rPr lang="en-US" dirty="0"/>
                  <a:t>Could be wasteful to estimate T(s, a, s’) and R(s, a, s’)</a:t>
                </a:r>
              </a:p>
              <a:p>
                <a:pPr lvl="1"/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directly (policy extraction is trivial)</a:t>
                </a:r>
              </a:p>
              <a:p>
                <a:pPr lvl="1"/>
                <a:endParaRPr lang="en-US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92BE5-87E6-6E4D-96FE-E87C741253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28" t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4C5A5-0572-334B-BC10-D2720379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DE4C-9BFF-944D-AAEF-0BCA7E56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Monte Carlo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E08F7-AF30-B34C-A2AB-F051E1DD37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b="1" dirty="0">
                    <a:latin typeface="Palatino" pitchFamily="2" charset="77"/>
                    <a:ea typeface="Palatino" pitchFamily="2" charset="77"/>
                    <a:cs typeface="Calibri"/>
                  </a:rPr>
                  <a:t>Data:</a:t>
                </a:r>
                <a:r>
                  <a:rPr lang="en-US" sz="3200" dirty="0">
                    <a:latin typeface="Palatino" pitchFamily="2" charset="77"/>
                    <a:ea typeface="Palatino" pitchFamily="2" charset="77"/>
                    <a:cs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cs typeface="Calibri"/>
                      </a:rPr>
                      <m:t>,… </m:t>
                    </m:r>
                  </m:oMath>
                </a14:m>
                <a:endParaRPr lang="en-US" sz="320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r>
                  <a:rPr lang="en-US" sz="3200" b="1" dirty="0">
                    <a:latin typeface="Palatino" pitchFamily="2" charset="77"/>
                    <a:ea typeface="Palatino" pitchFamily="2" charset="77"/>
                    <a:cs typeface="Calibri"/>
                  </a:rPr>
                  <a:t>(Step one) Estimates:</a:t>
                </a:r>
                <a:endParaRPr lang="en-US" sz="320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𝑇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#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𝑡𝑖𝑚𝑒𝑠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𝑎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Calibri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Calibri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Palatino" pitchFamily="2" charset="77"/>
                                    <a:cs typeface="Calibri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𝑜𝑐𝑐𝑢𝑟𝑠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#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𝑡𝑖𝑚𝑒𝑠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𝑜𝑐𝑐𝑢𝑟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den>
                    </m:f>
                  </m:oMath>
                </a14:m>
                <a:endParaRPr lang="en-US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average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over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tuples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r>
                  <a:rPr lang="en-US" b="1" dirty="0">
                    <a:latin typeface="Palatino" pitchFamily="2" charset="77"/>
                    <a:ea typeface="Palatino" pitchFamily="2" charset="77"/>
                    <a:cs typeface="Calibri"/>
                  </a:rPr>
                  <a:t>(Step two) </a:t>
                </a:r>
                <a:r>
                  <a:rPr lang="en-US" dirty="0">
                    <a:latin typeface="Palatino" pitchFamily="2" charset="77"/>
                    <a:ea typeface="Palatino" pitchFamily="2" charset="77"/>
                    <a:cs typeface="Calibri"/>
                  </a:rPr>
                  <a:t>With estimates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𝑇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Palatino" pitchFamily="2" charset="77"/>
                    <a:ea typeface="Palatino" pitchFamily="2" charset="77"/>
                    <a:cs typeface="Calibri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𝑅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𝑠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Palatino" pitchFamily="2" charset="77"/>
                                <a:cs typeface="Calibri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Palatino" pitchFamily="2" charset="77"/>
                    <a:ea typeface="Palatino" pitchFamily="2" charset="77"/>
                    <a:cs typeface="Calibri"/>
                  </a:rPr>
                  <a:t>, run value or policy iteration; policy evaluation </a:t>
                </a:r>
              </a:p>
              <a:p>
                <a:pPr lvl="1"/>
                <a:r>
                  <a:rPr lang="en-US" dirty="0">
                    <a:latin typeface="Palatino" pitchFamily="2" charset="77"/>
                    <a:ea typeface="Palatino" pitchFamily="2" charset="77"/>
                    <a:cs typeface="Calibri"/>
                  </a:rPr>
                  <a:t>This allows you to get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V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>
                    <a:latin typeface="Palatino" pitchFamily="2" charset="77"/>
                    <a:ea typeface="Palatino" pitchFamily="2" charset="77"/>
                    <a:cs typeface="Calibri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(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𝑠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)</m:t>
                    </m:r>
                  </m:oMath>
                </a14:m>
                <a:endParaRPr lang="en-US" dirty="0">
                  <a:solidFill>
                    <a:srgbClr val="008000"/>
                  </a:solidFill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lvl="1"/>
                <a:r>
                  <a:rPr lang="en-US" dirty="0">
                    <a:latin typeface="Palatino" pitchFamily="2" charset="77"/>
                    <a:ea typeface="Palatino" pitchFamily="2" charset="77"/>
                    <a:cs typeface="Calibri"/>
                  </a:rPr>
                  <a:t>This allows you to get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Q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 </a:t>
                </a:r>
                <a:r>
                  <a:rPr lang="en-US" dirty="0">
                    <a:latin typeface="Palatino" pitchFamily="2" charset="77"/>
                    <a:ea typeface="Palatino" pitchFamily="2" charset="77"/>
                    <a:cs typeface="Calibri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(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𝑠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, 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𝑎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)</m:t>
                    </m:r>
                  </m:oMath>
                </a14:m>
                <a:endParaRPr lang="en-US" dirty="0">
                  <a:solidFill>
                    <a:srgbClr val="008000"/>
                  </a:solidFill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lvl="1"/>
                <a:endParaRPr lang="en-US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lvl="1"/>
                <a:endParaRPr lang="en-US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pPr lvl="1"/>
                <a:endParaRPr lang="en-US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DE08F7-AF30-B34C-A2AB-F051E1DD37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28" t="-1604"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E2E40-F229-484B-AA60-A77FA516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7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E533-8EC5-9342-9F28-3DA397BE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Monte Carlo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B42611-1793-5E41-A425-7BA54F9537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Do not want to model the transitions and rewards </a:t>
                </a:r>
              </a:p>
              <a:p>
                <a:r>
                  <a:rPr lang="en-US" dirty="0"/>
                  <a:t>Let us first start with a simpler problem of policy evaluation </a:t>
                </a:r>
              </a:p>
              <a:p>
                <a:r>
                  <a:rPr lang="en-US" dirty="0"/>
                  <a:t>Can we estimate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directly?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B42611-1793-5E41-A425-7BA54F9537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28" t="-1604" r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15EB1-9087-5D4F-BFF9-CE5734A8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8FA72-7DFF-5D4E-B026-D3C4C2E6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policy evaluation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B5AC0A-D137-ED4B-9930-C467223E51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/>
                  <a:t>as follows</a:t>
                </a:r>
              </a:p>
              <a:p>
                <a:pPr lvl="1"/>
                <a:endParaRPr lang="en-US" sz="2800" dirty="0"/>
              </a:p>
              <a:p>
                <a:r>
                  <a:rPr lang="en-US" dirty="0"/>
                  <a:t>Every time you visit a state, write down what the sum of discounted rewards (utility) turned out to be</a:t>
                </a:r>
              </a:p>
              <a:p>
                <a:pPr lvl="1"/>
                <a:endParaRPr lang="en-US" sz="2800" dirty="0"/>
              </a:p>
              <a:p>
                <a:r>
                  <a:rPr lang="en-US" dirty="0"/>
                  <a:t>Average those samples</a:t>
                </a:r>
              </a:p>
              <a:p>
                <a:pPr lvl="1"/>
                <a:endParaRPr lang="en-US" dirty="0">
                  <a:solidFill>
                    <a:schemeClr val="accent2"/>
                  </a:solidFill>
                </a:endParaRPr>
              </a:p>
              <a:p>
                <a:r>
                  <a:rPr lang="en-US" i="1" dirty="0"/>
                  <a:t>Monte-</a:t>
                </a:r>
                <a:r>
                  <a:rPr lang="en-US" i="1" dirty="0" err="1"/>
                  <a:t>carlo</a:t>
                </a:r>
                <a:r>
                  <a:rPr lang="en-US" i="1" dirty="0"/>
                  <a:t> estimates using samples of utility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B5AC0A-D137-ED4B-9930-C467223E51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28" t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7C2F0-3AF8-3140-8557-F686DBD4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5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FCF0-3232-0641-851B-772F3567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policy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5093A-A001-2F47-A521-977738A25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utility from every time we visit a state</a:t>
            </a:r>
          </a:p>
          <a:p>
            <a:r>
              <a:rPr lang="en-US" dirty="0"/>
              <a:t>This does </a:t>
            </a:r>
            <a:r>
              <a:rPr lang="en-US" b="1" dirty="0"/>
              <a:t>not </a:t>
            </a:r>
            <a:r>
              <a:rPr lang="en-US" dirty="0"/>
              <a:t>utilize the MDP structure (wasteful)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B3060-7C89-F545-B32D-84FDCA7A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C13B9B-A5D5-5946-960D-A3C27478E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277811"/>
              </p:ext>
            </p:extLst>
          </p:nvPr>
        </p:nvGraphicFramePr>
        <p:xfrm>
          <a:off x="4953000" y="28194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B8B286-B45B-B54B-A373-52B5FD756B82}"/>
              </a:ext>
            </a:extLst>
          </p:cNvPr>
          <p:cNvSpPr txBox="1"/>
          <p:nvPr/>
        </p:nvSpPr>
        <p:spPr>
          <a:xfrm>
            <a:off x="4800600" y="55626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7" name="Isosceles Triangle 20">
            <a:extLst>
              <a:ext uri="{FF2B5EF4-FFF2-40B4-BE49-F238E27FC236}">
                <a16:creationId xmlns:a16="http://schemas.microsoft.com/office/drawing/2014/main" id="{9390A107-EE64-CD4C-81CE-9F4DFE51C259}"/>
              </a:ext>
            </a:extLst>
          </p:cNvPr>
          <p:cNvSpPr/>
          <p:nvPr/>
        </p:nvSpPr>
        <p:spPr>
          <a:xfrm rot="5400000">
            <a:off x="5613888" y="4201257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8" name="Isosceles Triangle 21">
            <a:extLst>
              <a:ext uri="{FF2B5EF4-FFF2-40B4-BE49-F238E27FC236}">
                <a16:creationId xmlns:a16="http://schemas.microsoft.com/office/drawing/2014/main" id="{26C3FC22-C0E8-4948-8E4B-67532F12AF8D}"/>
              </a:ext>
            </a:extLst>
          </p:cNvPr>
          <p:cNvSpPr/>
          <p:nvPr/>
        </p:nvSpPr>
        <p:spPr>
          <a:xfrm rot="5400000">
            <a:off x="6468207" y="4199793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9" name="Isosceles Triangle 22">
            <a:extLst>
              <a:ext uri="{FF2B5EF4-FFF2-40B4-BE49-F238E27FC236}">
                <a16:creationId xmlns:a16="http://schemas.microsoft.com/office/drawing/2014/main" id="{289D8819-9021-AC4B-A330-A0EA58E26846}"/>
              </a:ext>
            </a:extLst>
          </p:cNvPr>
          <p:cNvSpPr/>
          <p:nvPr/>
        </p:nvSpPr>
        <p:spPr>
          <a:xfrm>
            <a:off x="6087208" y="4662148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1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9913-17D4-0F47-BA5D-0B836D64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“Better” policy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613D2-585A-344B-85D9-7EFA2C236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Bootstrap in a way that resembles </a:t>
            </a:r>
            <a:r>
              <a:rPr lang="en-US" sz="2800" dirty="0" err="1"/>
              <a:t>expectimax</a:t>
            </a:r>
            <a:r>
              <a:rPr lang="en-US" sz="2800" dirty="0"/>
              <a:t> updates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Can we do this </a:t>
            </a:r>
            <a:r>
              <a:rPr lang="en-US" sz="2800" b="1" dirty="0">
                <a:solidFill>
                  <a:schemeClr val="accent2"/>
                </a:solidFill>
              </a:rPr>
              <a:t>without T, R </a:t>
            </a:r>
            <a:r>
              <a:rPr lang="en-US" sz="2800" dirty="0"/>
              <a:t>but just </a:t>
            </a:r>
            <a:r>
              <a:rPr lang="en-US" sz="2800" b="1" dirty="0">
                <a:solidFill>
                  <a:schemeClr val="accent2"/>
                </a:solidFill>
              </a:rPr>
              <a:t>via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samples</a:t>
            </a:r>
            <a:r>
              <a:rPr lang="en-US" sz="2800" dirty="0"/>
              <a:t>?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8D872-7A73-2144-9B57-B3D72239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Picture 4" descr="txp_fig">
            <a:extLst>
              <a:ext uri="{FF2B5EF4-FFF2-40B4-BE49-F238E27FC236}">
                <a16:creationId xmlns:a16="http://schemas.microsoft.com/office/drawing/2014/main" id="{C78C4C89-9155-B94D-A610-B276044E29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70092" y="2129949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CAB4C304-03C5-6540-98D6-945931AB27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911717" y="5761729"/>
            <a:ext cx="3454166" cy="765990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FCDA7F8A-D289-5847-B851-8466EB6152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079392" y="3721449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B52D6E0F-7573-CD48-A5D5-6E1E7A8A9B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3066547" y="4275486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89D8264D-1EA7-4B41-A6C2-EE50831906F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3081688" y="5016849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017C986C-FD80-1042-9175-84A06567C0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3674478" y="4997881"/>
            <a:ext cx="330501" cy="60336"/>
          </a:xfrm>
          <a:prstGeom prst="rect">
            <a:avLst/>
          </a:prstGeom>
          <a:noFill/>
          <a:ln/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0EEE40-4489-C44C-BEB5-D5C2187AE353}"/>
              </a:ext>
            </a:extLst>
          </p:cNvPr>
          <p:cNvGrpSpPr>
            <a:grpSpLocks/>
          </p:cNvGrpSpPr>
          <p:nvPr/>
        </p:nvGrpSpPr>
        <p:grpSpPr bwMode="auto">
          <a:xfrm>
            <a:off x="9139937" y="1277941"/>
            <a:ext cx="2590362" cy="2754586"/>
            <a:chOff x="2400" y="1401"/>
            <a:chExt cx="1183" cy="1258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D90D4104-989B-5D4A-A1C8-4697FD9BA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126E02DB-B8BB-8D4E-8FC4-B18614877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B302C1B-FDFD-2B4E-92C8-BE90A8CCC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8B23E9A7-048B-684C-B569-3F8097ADAE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2" name="Line 13">
                <a:extLst>
                  <a:ext uri="{FF2B5EF4-FFF2-40B4-BE49-F238E27FC236}">
                    <a16:creationId xmlns:a16="http://schemas.microsoft.com/office/drawing/2014/main" id="{3E85ACAA-AB14-8D4D-B01D-F90413A87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4D459B8C-1090-4640-B817-6B91B5E99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A60845F1-E851-9E40-96C4-F9D3B95E3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5" name="Line 16">
                <a:extLst>
                  <a:ext uri="{FF2B5EF4-FFF2-40B4-BE49-F238E27FC236}">
                    <a16:creationId xmlns:a16="http://schemas.microsoft.com/office/drawing/2014/main" id="{439D5214-04A5-3641-90A8-4CE3089C4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D56433F7-970F-C348-B9B2-CA6825D69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49FF7C77-0F65-1541-8945-E2FE4CB03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268775CE-ED34-2F49-8F97-39AE95B81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6C1C4ECA-70BC-6E42-94FA-9A6A8F036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32261AE1-CE20-FF4B-B965-DAFC5253C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1" name="Text Box 22">
              <a:extLst>
                <a:ext uri="{FF2B5EF4-FFF2-40B4-BE49-F238E27FC236}">
                  <a16:creationId xmlns:a16="http://schemas.microsoft.com/office/drawing/2014/main" id="{3E3626B5-38C0-654F-AFB9-F6C4C6A9F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5EB1E02-A3A8-4A43-9D13-A7FFF0266B52}"/>
              </a:ext>
            </a:extLst>
          </p:cNvPr>
          <p:cNvSpPr txBox="1"/>
          <p:nvPr/>
        </p:nvSpPr>
        <p:spPr>
          <a:xfrm>
            <a:off x="8763000" y="4419600"/>
            <a:ext cx="28194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Sample-based policy evaluation</a:t>
            </a:r>
          </a:p>
        </p:txBody>
      </p:sp>
    </p:spTree>
    <p:extLst>
      <p:ext uri="{BB962C8B-B14F-4D97-AF65-F5344CB8AC3E}">
        <p14:creationId xmlns:p14="http://schemas.microsoft.com/office/powerpoint/2010/main" val="26298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</a:rPr>
              <a:t>Goal: Compute expected age of 15-281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Palatino" pitchFamily="2" charset="77"/>
                <a:ea typeface="Palatino" pitchFamily="2" charset="77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Palatino" pitchFamily="2" charset="77"/>
                <a:ea typeface="Palatino" pitchFamily="2" charset="77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</a:rPr>
              <a:t>Without P(A), instead collect samples [a</a:t>
            </a:r>
            <a:r>
              <a:rPr lang="en-US" sz="2400" baseline="-25000" dirty="0">
                <a:latin typeface="Palatino" pitchFamily="2" charset="77"/>
                <a:ea typeface="Palatino" pitchFamily="2" charset="77"/>
              </a:rPr>
              <a:t>1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, a</a:t>
            </a:r>
            <a:r>
              <a:rPr lang="en-US" sz="2400" baseline="-25000" dirty="0">
                <a:latin typeface="Palatino" pitchFamily="2" charset="77"/>
                <a:ea typeface="Palatino" pitchFamily="2" charset="77"/>
              </a:rPr>
              <a:t>2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, … </a:t>
            </a:r>
            <a:r>
              <a:rPr lang="en-US" sz="2400" dirty="0" err="1">
                <a:latin typeface="Palatino" pitchFamily="2" charset="77"/>
                <a:ea typeface="Palatino" pitchFamily="2" charset="77"/>
              </a:rPr>
              <a:t>a</a:t>
            </a:r>
            <a:r>
              <a:rPr lang="en-US" sz="2400" baseline="-25000" dirty="0" err="1">
                <a:latin typeface="Palatino" pitchFamily="2" charset="77"/>
                <a:ea typeface="Palatino" pitchFamily="2" charset="77"/>
              </a:rPr>
              <a:t>N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alatino" pitchFamily="2" charset="77"/>
                <a:ea typeface="Palatino" pitchFamily="2" charset="77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21463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1B9A-1271-214A-AF4E-135EDBA6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4DAA4-AD5F-8745-83E2-161D92884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quantities</a:t>
            </a:r>
          </a:p>
          <a:p>
            <a:pPr lvl="1"/>
            <a:endParaRPr lang="en-US" dirty="0">
              <a:latin typeface="Segoe Script" panose="020B0804020000000003" pitchFamily="34" charset="0"/>
            </a:endParaRPr>
          </a:p>
          <a:p>
            <a:pPr lvl="1"/>
            <a:r>
              <a:rPr lang="en-US" dirty="0">
                <a:latin typeface="Segoe Script" panose="020B0804020000000003" pitchFamily="34" charset="0"/>
              </a:rPr>
              <a:t>States</a:t>
            </a:r>
          </a:p>
          <a:p>
            <a:pPr lvl="1"/>
            <a:r>
              <a:rPr lang="en-US" dirty="0">
                <a:latin typeface="Segoe Script" panose="020B0804020000000003" pitchFamily="34" charset="0"/>
              </a:rPr>
              <a:t>Actions</a:t>
            </a:r>
          </a:p>
          <a:p>
            <a:pPr lvl="1"/>
            <a:r>
              <a:rPr lang="en-US" dirty="0">
                <a:latin typeface="Segoe Script" panose="020B0804020000000003" pitchFamily="34" charset="0"/>
              </a:rPr>
              <a:t>Transitions</a:t>
            </a:r>
          </a:p>
          <a:p>
            <a:pPr lvl="1"/>
            <a:r>
              <a:rPr lang="en-US" dirty="0">
                <a:latin typeface="Segoe Script" panose="020B0804020000000003" pitchFamily="34" charset="0"/>
              </a:rPr>
              <a:t>Rewards</a:t>
            </a:r>
          </a:p>
          <a:p>
            <a:pPr lvl="1"/>
            <a:r>
              <a:rPr lang="en-US" dirty="0">
                <a:latin typeface="Segoe Script" panose="020B0804020000000003" pitchFamily="34" charset="0"/>
              </a:rPr>
              <a:t>Policy</a:t>
            </a:r>
          </a:p>
          <a:p>
            <a:pPr lvl="1"/>
            <a:r>
              <a:rPr lang="en-US" dirty="0">
                <a:latin typeface="Segoe Script" panose="020B0804020000000003" pitchFamily="34" charset="0"/>
              </a:rPr>
              <a:t>V-values, Q-value</a:t>
            </a:r>
          </a:p>
          <a:p>
            <a:pPr lvl="1"/>
            <a:endParaRPr lang="en-US" i="1" dirty="0"/>
          </a:p>
          <a:p>
            <a:r>
              <a:rPr lang="en-US" i="1" dirty="0"/>
              <a:t>What is known and what’s unknown?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B37E0-ABC1-7545-AFEA-5B1EA78D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1E940-986C-924A-9E15-9C64CFBB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“Better” policy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B27EA4-7CA0-024F-9D68-1272A0C2FB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Why is this better?</a:t>
                </a:r>
              </a:p>
              <a:p>
                <a:r>
                  <a:rPr lang="en-US" dirty="0"/>
                  <a:t>Compare:                                                      vs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𝑠𝑎𝑚𝑝𝑙</m:t>
                    </m:r>
                    <m:sSub>
                      <m:sSubPr>
                        <m:ctrlP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i="1" dirty="0"/>
                  <a:t>u </a:t>
                </a:r>
                <a:r>
                  <a:rPr lang="en-US" dirty="0"/>
                  <a:t>can be a very noisy estimate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/>
              </a:p>
              <a:p>
                <a:pPr lvl="1"/>
                <a:r>
                  <a:rPr lang="en-US" i="1" dirty="0"/>
                  <a:t>We have to learn each state separately</a:t>
                </a:r>
              </a:p>
              <a:p>
                <a:endParaRPr lang="en-US" dirty="0"/>
              </a:p>
              <a:p>
                <a:r>
                  <a:rPr lang="en-US" dirty="0"/>
                  <a:t>Instead, we use ”data” [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] for one-step alone, and then reuse old estimate for V 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dirty="0"/>
              </a:p>
              <a:p>
                <a:pPr lvl="1"/>
                <a:r>
                  <a:rPr lang="en-US" i="1" dirty="0"/>
                  <a:t>Using the MDP structure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B27EA4-7CA0-024F-9D68-1272A0C2F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28" t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248BB-72A1-4048-9C17-08CEB410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11455132-3CA2-1243-BB27-C2CA92B074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743200" y="2133600"/>
            <a:ext cx="5118817" cy="375602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42668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35CF-5962-0E4A-87B6-8370D052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Reinterpreting sample average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3F87-BAE3-B448-8C95-B9AEADB91B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Suppose we have average over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samples, and see a new sample, how do we update?</a:t>
                </a:r>
              </a:p>
              <a:p>
                <a:endParaRPr lang="en-US" dirty="0"/>
              </a:p>
              <a:p>
                <a:r>
                  <a:rPr lang="en-US" dirty="0"/>
                  <a:t>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 +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get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𝑠𝑎𝑚𝑝𝑙𝑒</m:t>
                    </m:r>
                  </m:oMath>
                </a14:m>
                <a:endParaRPr lang="en-US" dirty="0">
                  <a:solidFill>
                    <a:srgbClr val="008000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Interpolating between current estimate and new sample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CA3F87-BAE3-B448-8C95-B9AEADB91B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28" b="-6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E1592-D60C-6E45-B1B8-08005D2D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 descr="txp_fig">
            <a:extLst>
              <a:ext uri="{FF2B5EF4-FFF2-40B4-BE49-F238E27FC236}">
                <a16:creationId xmlns:a16="http://schemas.microsoft.com/office/drawing/2014/main" id="{7592CC78-A5F0-9D45-9F6C-7DB85C7189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657600" y="1117600"/>
            <a:ext cx="4202138" cy="931859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4782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19A3-8AEB-6448-9883-9A0344C0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15D6-3B7F-BF4E-930B-D7462D68C8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0"/>
                <a:ext cx="11480800" cy="4927599"/>
              </a:xfrm>
            </p:spPr>
            <p:txBody>
              <a:bodyPr/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Main idea: 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learn from each experience visiting state s, doing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𝜋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)</m:t>
                    </m:r>
                  </m:oMath>
                </a14:m>
                <a:endParaRPr lang="en-US" sz="2800" dirty="0">
                  <a:latin typeface="Palatino" pitchFamily="2" charset="77"/>
                  <a:ea typeface="Palatino" pitchFamily="2" charset="77"/>
                  <a:cs typeface="Calibri"/>
                </a:endParaRPr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Update V(s) each time we experience a transition (s, a, s’, R)</a:t>
                </a:r>
              </a:p>
              <a:p>
                <a:pPr lvl="1"/>
                <a:r>
                  <a:rPr lang="en-US" sz="2400" dirty="0">
                    <a:latin typeface="Palatino" pitchFamily="2" charset="77"/>
                    <a:ea typeface="Palatino" pitchFamily="2" charset="77"/>
                    <a:cs typeface="Calibri"/>
                  </a:rPr>
                  <a:t>Not waiting for the whole episode to get utility </a:t>
                </a:r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Likely outcomes s’ will contribute updates more often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Decreasing learning rate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towards zero leads to convergence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15D6-3B7F-BF4E-930B-D7462D68C8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0"/>
                <a:ext cx="11480800" cy="4927599"/>
              </a:xfrm>
              <a:blipFill>
                <a:blip r:embed="rId4"/>
                <a:stretch>
                  <a:fillRect l="-1215" t="-1285" b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00EAC-ED00-D949-B22E-EAD44547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C74EB510-DB9D-A340-B12F-A9FE978B57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92774" y="4310605"/>
            <a:ext cx="5181610" cy="300083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4E343B0E-0155-D94F-8868-A41ECBF2A9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1406" y="4201180"/>
                <a:ext cx="279801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Update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𝑽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𝝅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(s):</a:t>
                </a:r>
              </a:p>
            </p:txBody>
          </p:sp>
        </mc:Choice>
        <mc:Fallback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4E343B0E-0155-D94F-8868-A41ECBF2A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1406" y="4201180"/>
                <a:ext cx="2798010" cy="523220"/>
              </a:xfrm>
              <a:prstGeom prst="rect">
                <a:avLst/>
              </a:prstGeom>
              <a:blipFill>
                <a:blip r:embed="rId6"/>
                <a:stretch>
                  <a:fillRect l="-4525" t="-11905" r="-3620" b="-309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AD8633AB-F4C1-8F42-A489-5E76B3D8E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0198" y="3544492"/>
                <a:ext cx="883437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Sample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𝑽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𝝅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(s): </a:t>
                </a:r>
                <a:r>
                  <a:rPr lang="en-US" sz="2800" i="1" dirty="0">
                    <a:solidFill>
                      <a:srgbClr val="008000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sample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𝑅</m:t>
                    </m:r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+</m:t>
                    </m:r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𝛾</m:t>
                    </m:r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)</m:t>
                    </m:r>
                  </m:oMath>
                </a14:m>
                <a:endParaRPr lang="en-US" sz="2800" b="1" dirty="0">
                  <a:solidFill>
                    <a:schemeClr val="accent2"/>
                  </a:solidFill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AD8633AB-F4C1-8F42-A489-5E76B3D8E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0198" y="3544492"/>
                <a:ext cx="8834373" cy="523220"/>
              </a:xfrm>
              <a:prstGeom prst="rect">
                <a:avLst/>
              </a:prstGeom>
              <a:blipFill>
                <a:blip r:embed="rId7"/>
                <a:stretch>
                  <a:fillRect l="-1435" t="-9302" b="-302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7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281D-9A12-4946-A0CE-0FEF4433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5988D-9F6F-7943-A2E3-A42A21905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Passive RL: </a:t>
            </a:r>
            <a:r>
              <a:rPr lang="en-US" dirty="0"/>
              <a:t>agent has to learn from experience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Model-based: </a:t>
            </a:r>
            <a:r>
              <a:rPr lang="en-US" dirty="0"/>
              <a:t>Estimate the transition and rewards; run value iteration or policy iteration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Model-free: </a:t>
            </a:r>
          </a:p>
          <a:p>
            <a:pPr lvl="1"/>
            <a:r>
              <a:rPr lang="en-US" dirty="0"/>
              <a:t>Direct policy evaluation – empirical average utility </a:t>
            </a:r>
          </a:p>
          <a:p>
            <a:pPr lvl="1"/>
            <a:r>
              <a:rPr lang="en-US" dirty="0"/>
              <a:t>Temporal difference learning – sample based policy iteration update via running averages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90D0-7724-AD49-9C60-8203CEC0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Learned Model</a:t>
            </a:r>
            <a:endParaRPr lang="en-US" sz="1600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  <a:cs typeface="Calibri"/>
              </a:rPr>
              <a:t>Example: Model-free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32C93-F8C6-3440-BD68-B7A826000819}"/>
              </a:ext>
            </a:extLst>
          </p:cNvPr>
          <p:cNvSpPr txBox="1"/>
          <p:nvPr/>
        </p:nvSpPr>
        <p:spPr>
          <a:xfrm>
            <a:off x="2786498" y="6320849"/>
            <a:ext cx="639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Palatino" pitchFamily="2" charset="77"/>
                <a:ea typeface="Palatino" pitchFamily="2" charset="77"/>
              </a:rPr>
              <a:t>Algorithm: Average all total/future rewards that start at each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4728-2B6C-0A3F-246C-369316453EB1}"/>
              </a:ext>
            </a:extLst>
          </p:cNvPr>
          <p:cNvSpPr txBox="1"/>
          <p:nvPr/>
        </p:nvSpPr>
        <p:spPr>
          <a:xfrm>
            <a:off x="9296400" y="1981200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A: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B: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C: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D: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E:</a:t>
            </a:r>
            <a:endParaRPr lang="en-US" sz="2000" dirty="0">
              <a:latin typeface="Palatino" pitchFamily="2" charset="77"/>
              <a:ea typeface="Palatino" pitchFamily="2" charset="77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  <a:cs typeface="Calibri"/>
              </a:rPr>
              <a:t>Example: Model-free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32C93-F8C6-3440-BD68-B7A826000819}"/>
              </a:ext>
            </a:extLst>
          </p:cNvPr>
          <p:cNvSpPr txBox="1"/>
          <p:nvPr/>
        </p:nvSpPr>
        <p:spPr>
          <a:xfrm>
            <a:off x="2786498" y="6320849"/>
            <a:ext cx="639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Palatino" pitchFamily="2" charset="77"/>
                <a:ea typeface="Palatino" pitchFamily="2" charset="77"/>
              </a:rPr>
              <a:t>Algorithm: Average all total/future rewards that start at each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4728-2B6C-0A3F-246C-369316453EB1}"/>
              </a:ext>
            </a:extLst>
          </p:cNvPr>
          <p:cNvSpPr txBox="1"/>
          <p:nvPr/>
        </p:nvSpPr>
        <p:spPr>
          <a:xfrm>
            <a:off x="9296400" y="1981200"/>
            <a:ext cx="2667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A: </a:t>
            </a: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-10 </a:t>
            </a:r>
            <a:r>
              <a:rPr lang="en-US" sz="24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[-10]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B: </a:t>
            </a: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8, 8 </a:t>
            </a:r>
            <a:r>
              <a:rPr lang="en-US" sz="24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[8]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C: </a:t>
            </a: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9, 9, 9, -11 </a:t>
            </a:r>
            <a:r>
              <a:rPr lang="en-US" sz="24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[4]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D: </a:t>
            </a: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10, 10, 10 </a:t>
            </a:r>
            <a:r>
              <a:rPr lang="en-US" sz="24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[10]</a:t>
            </a:r>
          </a:p>
          <a:p>
            <a:endParaRPr lang="en-US" sz="32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3200" dirty="0">
                <a:latin typeface="Palatino" pitchFamily="2" charset="77"/>
                <a:ea typeface="Palatino" pitchFamily="2" charset="77"/>
                <a:cs typeface="Calibri"/>
              </a:rPr>
              <a:t>E: </a:t>
            </a: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8, -12 </a:t>
            </a:r>
            <a:r>
              <a:rPr lang="en-US" sz="24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[-2]</a:t>
            </a:r>
          </a:p>
        </p:txBody>
      </p:sp>
    </p:spTree>
    <p:extLst>
      <p:ext uri="{BB962C8B-B14F-4D97-AF65-F5344CB8AC3E}">
        <p14:creationId xmlns:p14="http://schemas.microsoft.com/office/powerpoint/2010/main" val="1690758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039089" cy="627812"/>
          </a:xfrm>
        </p:spPr>
        <p:txBody>
          <a:bodyPr/>
          <a:lstStyle/>
          <a:p>
            <a:r>
              <a:rPr lang="en-US" dirty="0">
                <a:ea typeface="Palatino" pitchFamily="2" charset="77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  <a:sym typeface="Symbol" pitchFamily="18" charset="2"/>
              </a:rPr>
              <a:t> = 0.5</a:t>
            </a:r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946242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941721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accent2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6" name="Picture 25" descr="txp_fig">
            <a:extLst>
              <a:ext uri="{FF2B5EF4-FFF2-40B4-BE49-F238E27FC236}">
                <a16:creationId xmlns:a16="http://schemas.microsoft.com/office/drawing/2014/main" id="{CA8A6BC1-3467-1540-AE47-6FFB651E81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979977" y="6220061"/>
            <a:ext cx="5181610" cy="300083"/>
          </a:xfrm>
          <a:prstGeom prst="rect">
            <a:avLst/>
          </a:prstGeom>
          <a:noFill/>
          <a:ln/>
          <a:effectLst/>
        </p:spPr>
      </p:pic>
      <p:pic>
        <p:nvPicPr>
          <p:cNvPr id="27" name="Picture 26" descr="txp_fig">
            <a:extLst>
              <a:ext uri="{FF2B5EF4-FFF2-40B4-BE49-F238E27FC236}">
                <a16:creationId xmlns:a16="http://schemas.microsoft.com/office/drawing/2014/main" id="{8650C760-E647-084A-B700-F4AB9CB8F7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40568" y="5728896"/>
            <a:ext cx="4789797" cy="3306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8111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941C-E181-644D-8D9C-0AF09A9D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49CB-F4A3-CE49-BA98-467220793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of the following allows you to estimate the </a:t>
            </a:r>
            <a:r>
              <a:rPr lang="en-US" b="1" dirty="0">
                <a:solidFill>
                  <a:srgbClr val="008000"/>
                </a:solidFill>
              </a:rPr>
              <a:t>optimal policy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dirty="0"/>
              <a:t>(A) Model-based RL </a:t>
            </a:r>
          </a:p>
          <a:p>
            <a:r>
              <a:rPr lang="en-US" dirty="0"/>
              <a:t>(B) Model-free RL : direct policy evaluation </a:t>
            </a:r>
          </a:p>
          <a:p>
            <a:r>
              <a:rPr lang="en-US" dirty="0"/>
              <a:t>(C) Model-free RL : temporal difference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B907E-AC54-1B48-A4F0-29556DB8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35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Palatino" pitchFamily="2" charset="77"/>
                <a:ea typeface="Palatino" pitchFamily="2" charset="77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  <a:p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  <a:p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  <a:p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/>
              </a:rPr>
              <a:t>Idea: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learn Q-values, not values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EC5A-25FC-A545-863F-E13A6B62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MDPs: value iteration</a:t>
            </a:r>
          </a:p>
        </p:txBody>
      </p:sp>
      <p:pic>
        <p:nvPicPr>
          <p:cNvPr id="6" name="Content Placeholder 5" descr="Lights On with solid fill">
            <a:extLst>
              <a:ext uri="{FF2B5EF4-FFF2-40B4-BE49-F238E27FC236}">
                <a16:creationId xmlns:a16="http://schemas.microsoft.com/office/drawing/2014/main" id="{25784492-BD6F-9845-B408-1B189D188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" y="1593551"/>
            <a:ext cx="1676400" cy="1676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A5FEF-F411-A24D-A62E-18F97F4D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C98A3-BAB7-2548-852D-1432CBA15BC8}"/>
              </a:ext>
            </a:extLst>
          </p:cNvPr>
          <p:cNvSpPr txBox="1"/>
          <p:nvPr/>
        </p:nvSpPr>
        <p:spPr>
          <a:xfrm>
            <a:off x="1821084" y="1616700"/>
            <a:ext cx="916388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Depth-limited </a:t>
            </a:r>
            <a:r>
              <a:rPr lang="en-US" sz="2800" b="1" dirty="0" err="1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expectimax</a:t>
            </a:r>
            <a:r>
              <a:rPr lang="en-US" sz="28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-&gt; increasing depth each iteration</a:t>
            </a:r>
          </a:p>
          <a:p>
            <a:endParaRPr lang="en-US" sz="2800" dirty="0">
              <a:latin typeface="Palatino" pitchFamily="2" charset="77"/>
              <a:ea typeface="Palatino" pitchFamily="2" charset="77"/>
              <a:cs typeface="Calibri"/>
            </a:endParaRPr>
          </a:p>
          <a:p>
            <a:r>
              <a:rPr lang="en-US" sz="2800" b="1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  <a:cs typeface="Calibri"/>
              </a:rPr>
              <a:t>Bellman equation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for optimality -&gt; repeatedly apply till we converge</a:t>
            </a:r>
            <a:endParaRPr lang="en-US" sz="2400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FCDD2844-9D73-6442-B350-19B5CFB49E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514055" y="4393159"/>
            <a:ext cx="9163889" cy="871290"/>
          </a:xfrm>
          <a:prstGeom prst="rect">
            <a:avLst/>
          </a:prstGeom>
          <a:noFill/>
          <a:ln/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FAA95A-DAFF-764D-9F7F-F4B348F4A6C9}"/>
              </a:ext>
            </a:extLst>
          </p:cNvPr>
          <p:cNvSpPr txBox="1"/>
          <p:nvPr/>
        </p:nvSpPr>
        <p:spPr>
          <a:xfrm>
            <a:off x="1447800" y="5476972"/>
            <a:ext cx="916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Then extract policy from values (policy extraction)</a:t>
            </a:r>
          </a:p>
        </p:txBody>
      </p:sp>
    </p:spTree>
    <p:extLst>
      <p:ext uri="{BB962C8B-B14F-4D97-AF65-F5344CB8AC3E}">
        <p14:creationId xmlns:p14="http://schemas.microsoft.com/office/powerpoint/2010/main" val="186075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6FFF-D226-544B-8220-28CD26FC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Bootstrapped prediction of Q-values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ECD72-75C3-E240-8AD5-4FDB50E7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8A2DFE59-6C11-D14C-ACEE-AA13797E7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733800" y="3026152"/>
            <a:ext cx="5181610" cy="300083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0E1AF9CC-40F9-A347-B0B2-E2BA6E8975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7912" y="2209800"/>
                <a:ext cx="883437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Sample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𝑽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𝝅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(s): </a:t>
                </a:r>
                <a:r>
                  <a:rPr lang="en-US" sz="2800" i="1" dirty="0">
                    <a:solidFill>
                      <a:srgbClr val="008000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sample =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𝑟</m:t>
                    </m:r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+</m:t>
                    </m:r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𝛾</m:t>
                    </m:r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)</m:t>
                    </m:r>
                  </m:oMath>
                </a14:m>
                <a:endParaRPr lang="en-US" sz="2800" b="1" dirty="0">
                  <a:solidFill>
                    <a:schemeClr val="accent2"/>
                  </a:solidFill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0E1AF9CC-40F9-A347-B0B2-E2BA6E897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912" y="2209800"/>
                <a:ext cx="8834373" cy="523220"/>
              </a:xfrm>
              <a:prstGeom prst="rect">
                <a:avLst/>
              </a:prstGeom>
              <a:blipFill>
                <a:blip r:embed="rId4"/>
                <a:stretch>
                  <a:fillRect l="-1291" t="-14286" b="-309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1E405A92-1F54-B141-8ACA-F6F304BB00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2432" y="2916727"/>
                <a:ext cx="279801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Update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𝑽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𝝅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(s):</a:t>
                </a:r>
              </a:p>
            </p:txBody>
          </p:sp>
        </mc:Choice>
        <mc:Fallback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1E405A92-1F54-B141-8ACA-F6F304BB0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432" y="2916727"/>
                <a:ext cx="2798010" cy="523220"/>
              </a:xfrm>
              <a:prstGeom prst="rect">
                <a:avLst/>
              </a:prstGeom>
              <a:blipFill>
                <a:blip r:embed="rId5"/>
                <a:stretch>
                  <a:fillRect l="-4525" t="-11905" r="-3620" b="-309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A9F66DED-6098-A64B-934F-2EAD9C95F9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7912" y="4637253"/>
                <a:ext cx="999488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Sample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𝑸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𝝅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(s): </a:t>
                </a:r>
                <a:r>
                  <a:rPr lang="en-US" sz="2800" i="1" dirty="0">
                    <a:solidFill>
                      <a:srgbClr val="008000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sample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𝑟</m:t>
                    </m:r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𝛾</m:t>
                    </m:r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,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)</m:t>
                    </m:r>
                  </m:oMath>
                </a14:m>
                <a:endParaRPr lang="en-US" sz="2800" b="1" i="1" dirty="0">
                  <a:solidFill>
                    <a:schemeClr val="accent2"/>
                  </a:solidFill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11" name="TextBox 19">
                <a:extLst>
                  <a:ext uri="{FF2B5EF4-FFF2-40B4-BE49-F238E27FC236}">
                    <a16:creationId xmlns:a16="http://schemas.microsoft.com/office/drawing/2014/main" id="{A9F66DED-6098-A64B-934F-2EAD9C95F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912" y="4637253"/>
                <a:ext cx="9994888" cy="523220"/>
              </a:xfrm>
              <a:prstGeom prst="rect">
                <a:avLst/>
              </a:prstGeom>
              <a:blipFill>
                <a:blip r:embed="rId6"/>
                <a:stretch>
                  <a:fillRect l="-1141" t="-11905" b="-309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21">
                <a:extLst>
                  <a:ext uri="{FF2B5EF4-FFF2-40B4-BE49-F238E27FC236}">
                    <a16:creationId xmlns:a16="http://schemas.microsoft.com/office/drawing/2014/main" id="{3F6D581D-412E-0E49-90ED-A44BCAA77E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2432" y="5344180"/>
                <a:ext cx="882985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Update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𝑸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𝝅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(s):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←</m:t>
                    </m:r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1 −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𝛼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 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𝑠</m:t>
                        </m:r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𝛼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𝑠𝑎𝑚𝑝𝑙𝑒</m:t>
                    </m:r>
                  </m:oMath>
                </a14:m>
                <a:endParaRPr lang="en-US" sz="2800" dirty="0">
                  <a:solidFill>
                    <a:schemeClr val="accent2"/>
                  </a:solidFill>
                  <a:latin typeface="Palatino" pitchFamily="2" charset="77"/>
                  <a:ea typeface="Palatino" pitchFamily="2" charset="77"/>
                  <a:cs typeface="Calibri"/>
                </a:endParaRPr>
              </a:p>
            </p:txBody>
          </p:sp>
        </mc:Choice>
        <mc:Fallback>
          <p:sp>
            <p:nvSpPr>
              <p:cNvPr id="12" name="TextBox 21">
                <a:extLst>
                  <a:ext uri="{FF2B5EF4-FFF2-40B4-BE49-F238E27FC236}">
                    <a16:creationId xmlns:a16="http://schemas.microsoft.com/office/drawing/2014/main" id="{3F6D581D-412E-0E49-90ED-A44BCAA77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2432" y="5344180"/>
                <a:ext cx="8829853" cy="523220"/>
              </a:xfrm>
              <a:prstGeom prst="rect">
                <a:avLst/>
              </a:prstGeom>
              <a:blipFill>
                <a:blip r:embed="rId7"/>
                <a:stretch>
                  <a:fillRect l="-1437" t="-11628" b="-279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D51431-C57D-0D45-B0AB-98425A0C2073}"/>
                  </a:ext>
                </a:extLst>
              </p:cNvPr>
              <p:cNvSpPr txBox="1"/>
              <p:nvPr/>
            </p:nvSpPr>
            <p:spPr>
              <a:xfrm>
                <a:off x="3080078" y="1433972"/>
                <a:ext cx="6031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>
                    <a:latin typeface="Palatino" pitchFamily="2" charset="77"/>
                    <a:ea typeface="Palatino" pitchFamily="2" charset="77"/>
                    <a:cs typeface="Calibri"/>
                  </a:rPr>
                  <a:t>Estimating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</m:d>
                    <m:r>
                      <a:rPr lang="en-US" sz="2800" b="0" i="1" u="sng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 </m:t>
                    </m:r>
                  </m:oMath>
                </a14:m>
                <a:r>
                  <a:rPr lang="en-US" sz="2800" u="sng" dirty="0">
                    <a:latin typeface="Palatino" pitchFamily="2" charset="77"/>
                    <a:ea typeface="Palatino" pitchFamily="2" charset="77"/>
                    <a:cs typeface="Calibri"/>
                  </a:rPr>
                  <a:t>from (s, a, s’, r)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D51431-C57D-0D45-B0AB-98425A0C2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078" y="1433972"/>
                <a:ext cx="6031843" cy="523220"/>
              </a:xfrm>
              <a:prstGeom prst="rect">
                <a:avLst/>
              </a:prstGeom>
              <a:blipFill>
                <a:blip r:embed="rId8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3B70B8-861F-6C48-93CE-EDCDC2969C3B}"/>
                  </a:ext>
                </a:extLst>
              </p:cNvPr>
              <p:cNvSpPr txBox="1"/>
              <p:nvPr/>
            </p:nvSpPr>
            <p:spPr>
              <a:xfrm>
                <a:off x="3080078" y="3761796"/>
                <a:ext cx="6031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>
                    <a:latin typeface="Palatino" pitchFamily="2" charset="77"/>
                    <a:ea typeface="Palatino" pitchFamily="2" charset="77"/>
                    <a:cs typeface="Calibri"/>
                  </a:rPr>
                  <a:t>Estimating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sSupPr>
                      <m:e>
                        <m: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𝑄</m:t>
                        </m:r>
                      </m:e>
                      <m:sup>
                        <m: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sz="2800" b="0" i="1" u="sng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800" u="sng" dirty="0">
                    <a:latin typeface="Palatino" pitchFamily="2" charset="77"/>
                    <a:ea typeface="Palatino" pitchFamily="2" charset="77"/>
                    <a:cs typeface="Calibri"/>
                  </a:rPr>
                  <a:t> from (s, a, s’, r, a’)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3B70B8-861F-6C48-93CE-EDCDC2969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078" y="3761796"/>
                <a:ext cx="6031843" cy="523220"/>
              </a:xfrm>
              <a:prstGeom prst="rect">
                <a:avLst/>
              </a:prstGeom>
              <a:blipFill>
                <a:blip r:embed="rId9"/>
                <a:stretch>
                  <a:fillRect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44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8159-2A23-6146-AFF8-DBA7C27E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EA418D-EAF5-6542-B001-66A20A12A4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557000" cy="4729164"/>
              </a:xfrm>
            </p:spPr>
            <p:txBody>
              <a:bodyPr/>
              <a:lstStyle/>
              <a:p>
                <a:r>
                  <a:rPr lang="en-US" dirty="0"/>
                  <a:t>Expectimax update for </a:t>
                </a:r>
                <a:r>
                  <a:rPr lang="en-US" b="1" dirty="0">
                    <a:solidFill>
                      <a:srgbClr val="C00000"/>
                    </a:solidFill>
                  </a:rPr>
                  <a:t>optimal </a:t>
                </a:r>
                <a:r>
                  <a:rPr lang="en-US" dirty="0"/>
                  <a:t>Q-values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Q-learning: sample based Q-value iteration </a:t>
                </a:r>
              </a:p>
              <a:p>
                <a:r>
                  <a:rPr lang="en-US" dirty="0"/>
                  <a:t>Given data (s, a, s’, r): </a:t>
                </a:r>
              </a:p>
              <a:p>
                <a:pPr lvl="1"/>
                <a:r>
                  <a:rPr lang="en-US" dirty="0">
                    <a:solidFill>
                      <a:srgbClr val="008000"/>
                    </a:solidFill>
                  </a:rPr>
                  <a:t>sample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𝐦𝐚𝐱</m:t>
                            </m:r>
                          </m:e>
                          <m:lim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(consider new sample estimate)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𝑠𝑎𝑚𝑝𝑙𝑒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(incorporate into running avg)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EA418D-EAF5-6542-B001-66A20A12A4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557000" cy="4729164"/>
              </a:xfrm>
              <a:blipFill>
                <a:blip r:embed="rId2"/>
                <a:stretch>
                  <a:fillRect l="-1207" t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394C7-AD32-C044-A6C2-385457A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5659A-7783-444C-ACBB-2C820D9E6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25" y="2133600"/>
            <a:ext cx="8489950" cy="9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7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27DA-DA07-154E-A388-1AB610C5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F506-B3FE-794E-88C0-27872B467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property: Q-learning converges to values of the optimal policy even if you are acting </a:t>
            </a:r>
            <a:r>
              <a:rPr lang="en-US" dirty="0" err="1"/>
              <a:t>suboptimally</a:t>
            </a:r>
            <a:endParaRPr lang="en-US" dirty="0"/>
          </a:p>
          <a:p>
            <a:r>
              <a:rPr lang="en-US" dirty="0"/>
              <a:t>This is called off-policy learning </a:t>
            </a:r>
          </a:p>
          <a:p>
            <a:pPr lvl="1"/>
            <a:r>
              <a:rPr lang="en-US" dirty="0"/>
              <a:t>Learning about the </a:t>
            </a:r>
            <a:r>
              <a:rPr lang="en-US" b="1" dirty="0">
                <a:solidFill>
                  <a:srgbClr val="008000"/>
                </a:solidFill>
              </a:rPr>
              <a:t>optimal policy </a:t>
            </a:r>
            <a:r>
              <a:rPr lang="en-US" dirty="0">
                <a:solidFill>
                  <a:srgbClr val="404040"/>
                </a:solidFill>
              </a:rPr>
              <a:t>while the experience is obtained via a </a:t>
            </a:r>
            <a:r>
              <a:rPr lang="en-US" b="1" dirty="0">
                <a:solidFill>
                  <a:srgbClr val="0070C0"/>
                </a:solidFill>
              </a:rPr>
              <a:t>different (suboptimal) policy</a:t>
            </a:r>
          </a:p>
          <a:p>
            <a:r>
              <a:rPr lang="en-US" dirty="0"/>
              <a:t>Caveats: </a:t>
            </a:r>
          </a:p>
          <a:p>
            <a:pPr lvl="1"/>
            <a:r>
              <a:rPr lang="en-US" dirty="0"/>
              <a:t>Data-collecting policy has to explore enough </a:t>
            </a:r>
          </a:p>
          <a:p>
            <a:pPr lvl="1"/>
            <a:r>
              <a:rPr lang="en-US" dirty="0"/>
              <a:t>Have to lower the learning rate eventually</a:t>
            </a:r>
          </a:p>
          <a:p>
            <a:pPr lvl="2"/>
            <a:r>
              <a:rPr lang="en-US" dirty="0"/>
              <a:t>But not too quickly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570E2-2871-6D4D-9237-8FE0112B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E997-F76D-1741-83CA-3D26EB87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155"/>
            <a:ext cx="12192000" cy="1143000"/>
          </a:xfrm>
        </p:spPr>
        <p:txBody>
          <a:bodyPr/>
          <a:lstStyle/>
          <a:p>
            <a:r>
              <a:rPr lang="en-US" dirty="0"/>
              <a:t>Policy iteration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DC8E6-A458-E441-A1D6-C808026BD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590" y="1427306"/>
            <a:ext cx="9652000" cy="4729164"/>
          </a:xfrm>
        </p:spPr>
        <p:txBody>
          <a:bodyPr/>
          <a:lstStyle/>
          <a:p>
            <a:r>
              <a:rPr lang="en-US" sz="2800" dirty="0"/>
              <a:t>Actual policies may converge faster than values</a:t>
            </a:r>
          </a:p>
          <a:p>
            <a:r>
              <a:rPr lang="en-US" sz="2800" dirty="0"/>
              <a:t>We could iterate on policies instead</a:t>
            </a:r>
          </a:p>
          <a:p>
            <a:r>
              <a:rPr lang="en-US" sz="2800" dirty="0"/>
              <a:t>Step one: Evaluate current policy</a:t>
            </a:r>
          </a:p>
          <a:p>
            <a:pPr lvl="1"/>
            <a:r>
              <a:rPr lang="en-US" sz="2400" dirty="0"/>
              <a:t>Simpler </a:t>
            </a:r>
            <a:r>
              <a:rPr lang="en-US" sz="2400" dirty="0" err="1"/>
              <a:t>expectimax</a:t>
            </a:r>
            <a:r>
              <a:rPr lang="en-US" sz="2400" dirty="0"/>
              <a:t> / solve linear system satisfying Bellman condition</a:t>
            </a:r>
          </a:p>
          <a:p>
            <a:pPr lvl="1"/>
            <a:endParaRPr lang="en-US" sz="2400" dirty="0"/>
          </a:p>
          <a:p>
            <a:endParaRPr lang="en-US" sz="2800" dirty="0"/>
          </a:p>
          <a:p>
            <a:r>
              <a:rPr lang="en-US" sz="2800" dirty="0"/>
              <a:t>Step two: Improve current policy </a:t>
            </a:r>
          </a:p>
          <a:p>
            <a:pPr lvl="1"/>
            <a:r>
              <a:rPr lang="en-US" sz="2400" dirty="0"/>
              <a:t>One-step lookahead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1A02C-9CE5-614E-BFAF-4AE6A2B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Content Placeholder 5" descr="Lights On with solid fill">
            <a:extLst>
              <a:ext uri="{FF2B5EF4-FFF2-40B4-BE49-F238E27FC236}">
                <a16:creationId xmlns:a16="http://schemas.microsoft.com/office/drawing/2014/main" id="{735473B7-B5A5-C14A-8B4F-241420726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152400" y="1277941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xp_fig">
            <a:extLst>
              <a:ext uri="{FF2B5EF4-FFF2-40B4-BE49-F238E27FC236}">
                <a16:creationId xmlns:a16="http://schemas.microsoft.com/office/drawing/2014/main" id="{391F0AE7-BB94-4244-ABCD-86DC87D955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879202" y="3949845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52E69B9F-D4EF-8047-BA6C-8BA9EB5617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743200" y="5835939"/>
            <a:ext cx="7215495" cy="641061"/>
          </a:xfrm>
          <a:prstGeom prst="rect">
            <a:avLst/>
          </a:prstGeom>
          <a:noFill/>
          <a:ln/>
          <a:effectLst/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7A1DDD28-55D5-3148-BD4D-AB8C6CE8D8B5}"/>
              </a:ext>
            </a:extLst>
          </p:cNvPr>
          <p:cNvSpPr/>
          <p:nvPr/>
        </p:nvSpPr>
        <p:spPr>
          <a:xfrm rot="10800000">
            <a:off x="1120815" y="3412304"/>
            <a:ext cx="2590800" cy="2511425"/>
          </a:xfrm>
          <a:prstGeom prst="arc">
            <a:avLst>
              <a:gd name="adj1" fmla="val 16200000"/>
              <a:gd name="adj2" fmla="val 546510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ADC5F-1892-8543-A40B-7860DE83B437}"/>
              </a:ext>
            </a:extLst>
          </p:cNvPr>
          <p:cNvSpPr txBox="1"/>
          <p:nvPr/>
        </p:nvSpPr>
        <p:spPr>
          <a:xfrm>
            <a:off x="76200" y="4237217"/>
            <a:ext cx="166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175169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0F78-1CB2-2B49-BF46-D00E50EA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Which equations are </a:t>
            </a:r>
            <a:r>
              <a:rPr lang="en-US" b="1" dirty="0"/>
              <a:t>wrong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90DC3E-63D7-A24A-BC8B-1020FE69D8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172" y="2039280"/>
                <a:ext cx="11379200" cy="472916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200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(A)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 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3200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(B)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 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]</m:t>
                        </m:r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b="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(C)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 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𝜋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(D)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arg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max</m:t>
                        </m:r>
                      </m:e>
                      <m:lim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lim>
                    </m:limLow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Q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90DC3E-63D7-A24A-BC8B-1020FE69D8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172" y="2039280"/>
                <a:ext cx="11379200" cy="4729164"/>
              </a:xfrm>
              <a:blipFill>
                <a:blip r:embed="rId2"/>
                <a:stretch>
                  <a:fillRect l="-1338" t="-16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48338-82C7-DE49-92B9-8B3CE659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6FF9D9-0410-0548-A436-F50D7B837C92}"/>
                  </a:ext>
                </a:extLst>
              </p:cNvPr>
              <p:cNvSpPr txBox="1"/>
              <p:nvPr/>
            </p:nvSpPr>
            <p:spPr>
              <a:xfrm>
                <a:off x="457200" y="1316830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Suppose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𝑅</m:t>
                    </m:r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𝑎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,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’</m:t>
                        </m:r>
                      </m:e>
                    </m:d>
                    <m:r>
                      <a:rPr lang="en-US" sz="2800" i="1" dirty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=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𝑅</m:t>
                    </m:r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</m:ctrlPr>
                      </m:d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Palatino" pitchFamily="2" charset="77"/>
                            <a:cs typeface="Calibri"/>
                          </a:rPr>
                          <m:t>𝑠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ea typeface="Palatino" pitchFamily="2" charset="77"/>
                        <a:cs typeface="Calibri"/>
                      </a:rPr>
                      <m:t>. </m:t>
                    </m:r>
                  </m:oMath>
                </a14:m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Which </a:t>
                </a:r>
                <a:r>
                  <a:rPr lang="en-US" sz="2800" dirty="0" err="1">
                    <a:latin typeface="Palatino" pitchFamily="2" charset="77"/>
                    <a:ea typeface="Palatino" pitchFamily="2" charset="77"/>
                    <a:cs typeface="Calibri"/>
                  </a:rPr>
                  <a:t>eqs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 are </a:t>
                </a:r>
                <a:r>
                  <a:rPr lang="en-US" sz="2800" b="1" dirty="0">
                    <a:solidFill>
                      <a:schemeClr val="accent2"/>
                    </a:solidFill>
                    <a:latin typeface="Palatino" pitchFamily="2" charset="77"/>
                    <a:ea typeface="Palatino" pitchFamily="2" charset="77"/>
                    <a:cs typeface="Calibri"/>
                  </a:rPr>
                  <a:t>wrong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  <a:cs typeface="Calibri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F6FF9D9-0410-0548-A436-F50D7B837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16830"/>
                <a:ext cx="10058400" cy="523220"/>
              </a:xfrm>
              <a:prstGeom prst="rect">
                <a:avLst/>
              </a:prstGeom>
              <a:blipFill>
                <a:blip r:embed="rId3"/>
                <a:stretch>
                  <a:fillRect l="-1387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18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8FFE0-D672-1742-97BA-37029E55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decision process…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B92FF-E332-5A4D-9F30-EDE74E644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Choose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E4458-C62B-7E43-A3FC-B31A4160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9CC3C94-CD76-564A-B310-A846AD21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3397" y="1277941"/>
            <a:ext cx="3048000" cy="3048000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0015378-6637-DA40-806B-19AC55BA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1370958"/>
            <a:ext cx="2743200" cy="304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8CBD0-C23C-D74F-9980-3E05666D9257}"/>
              </a:ext>
            </a:extLst>
          </p:cNvPr>
          <p:cNvSpPr/>
          <p:nvPr/>
        </p:nvSpPr>
        <p:spPr>
          <a:xfrm>
            <a:off x="3505200" y="1524000"/>
            <a:ext cx="1143000" cy="685800"/>
          </a:xfrm>
          <a:prstGeom prst="rect">
            <a:avLst/>
          </a:prstGeom>
          <a:solidFill>
            <a:srgbClr val="2A4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ABE17C-2E08-CC42-9C8E-342AB932C682}"/>
              </a:ext>
            </a:extLst>
          </p:cNvPr>
          <p:cNvSpPr/>
          <p:nvPr/>
        </p:nvSpPr>
        <p:spPr>
          <a:xfrm>
            <a:off x="8115300" y="1664956"/>
            <a:ext cx="1143000" cy="685800"/>
          </a:xfrm>
          <a:prstGeom prst="rect">
            <a:avLst/>
          </a:prstGeom>
          <a:solidFill>
            <a:srgbClr val="A33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CFEA2-6F97-1449-828F-F7ECC6B293F6}"/>
              </a:ext>
            </a:extLst>
          </p:cNvPr>
          <p:cNvSpPr txBox="1"/>
          <p:nvPr/>
        </p:nvSpPr>
        <p:spPr>
          <a:xfrm>
            <a:off x="1524000" y="5122401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  <a:cs typeface="Calibri"/>
              </a:rPr>
              <a:t>Can you make the optimal decision without ever playing?</a:t>
            </a:r>
          </a:p>
        </p:txBody>
      </p:sp>
    </p:spTree>
    <p:extLst>
      <p:ext uri="{BB962C8B-B14F-4D97-AF65-F5344CB8AC3E}">
        <p14:creationId xmlns:p14="http://schemas.microsoft.com/office/powerpoint/2010/main" val="1842867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1C41-711C-E148-8473-63848804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MDPs to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E6F0-6318-0847-8F65-DACBB8A9D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848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MDPs (offline)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Know the model of the world</a:t>
            </a:r>
          </a:p>
          <a:p>
            <a:r>
              <a:rPr lang="en-US" sz="2400" dirty="0"/>
              <a:t>Find policy to maximize utility</a:t>
            </a:r>
          </a:p>
          <a:p>
            <a:r>
              <a:rPr lang="en-US" sz="2400" dirty="0"/>
              <a:t>Run our MDP solvers but only ever deploy the optimal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FC0B-650C-1449-B375-C59D8093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7BACC8-E32D-B44F-A8DB-902464D0E2C4}"/>
              </a:ext>
            </a:extLst>
          </p:cNvPr>
          <p:cNvSpPr txBox="1">
            <a:spLocks/>
          </p:cNvSpPr>
          <p:nvPr/>
        </p:nvSpPr>
        <p:spPr bwMode="auto">
          <a:xfrm>
            <a:off x="6248400" y="1397001"/>
            <a:ext cx="53848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3200">
                <a:solidFill>
                  <a:schemeClr val="tx1"/>
                </a:solidFill>
                <a:latin typeface="Palatino"/>
                <a:ea typeface="+mn-ea"/>
                <a:cs typeface="Palatino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Courier New"/>
              <a:buChar char="o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alatino"/>
                <a:cs typeface="Palatino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Courier New"/>
              <a:buNone/>
            </a:pPr>
            <a:r>
              <a:rPr lang="en-US" kern="0" dirty="0">
                <a:solidFill>
                  <a:schemeClr val="accent2"/>
                </a:solidFill>
              </a:rPr>
              <a:t>Reinforcement Learning  (online)</a:t>
            </a:r>
          </a:p>
          <a:p>
            <a:endParaRPr lang="en-US" sz="2400" kern="0" dirty="0"/>
          </a:p>
          <a:p>
            <a:r>
              <a:rPr lang="en-US" sz="2400" kern="0" dirty="0"/>
              <a:t>Still assume the world is an MDP</a:t>
            </a:r>
          </a:p>
          <a:p>
            <a:r>
              <a:rPr lang="en-US" sz="2400" kern="0" dirty="0"/>
              <a:t>Do not know how the world works</a:t>
            </a:r>
          </a:p>
          <a:p>
            <a:r>
              <a:rPr lang="en-US" sz="2400" kern="0" dirty="0"/>
              <a:t>Find policy to maximize utility</a:t>
            </a:r>
          </a:p>
          <a:p>
            <a:r>
              <a:rPr lang="en-US" sz="2400" kern="0" dirty="0"/>
              <a:t>Need to take actions in the world to understand the world </a:t>
            </a:r>
          </a:p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97644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 pitchFamily="2" charset="77"/>
                <a:ea typeface="Palatino" pitchFamily="2" charset="77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320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3108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8749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heme/theme1.xml><?xml version="1.0" encoding="utf-8"?>
<a:theme xmlns:a="http://schemas.openxmlformats.org/drawingml/2006/main" name="188theme2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188theme2.thmx</Template>
  <TotalTime>78621</TotalTime>
  <Words>2496</Words>
  <Application>Microsoft Macintosh PowerPoint</Application>
  <PresentationFormat>Widescreen</PresentationFormat>
  <Paragraphs>483</Paragraphs>
  <Slides>42</Slides>
  <Notes>19</Notes>
  <HiddenSlides>2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Cambria Math</vt:lpstr>
      <vt:lpstr>Courier New</vt:lpstr>
      <vt:lpstr>Palatino</vt:lpstr>
      <vt:lpstr>Segoe Script</vt:lpstr>
      <vt:lpstr>Wingdings</vt:lpstr>
      <vt:lpstr>188theme2</vt:lpstr>
      <vt:lpstr>Photo Editor Photo</vt:lpstr>
      <vt:lpstr>PowerPoint Presentation</vt:lpstr>
      <vt:lpstr>Logistics</vt:lpstr>
      <vt:lpstr>MDP recap</vt:lpstr>
      <vt:lpstr>Solving MDPs: value iteration</vt:lpstr>
      <vt:lpstr>Policy iteration</vt:lpstr>
      <vt:lpstr>Poll: Which equations are wrong?</vt:lpstr>
      <vt:lpstr>New decision process… </vt:lpstr>
      <vt:lpstr>From MDPs to RL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DeepMind Atari (©Two Minute Lectures)</vt:lpstr>
      <vt:lpstr>The Crawler!</vt:lpstr>
      <vt:lpstr>From MDPs to RL</vt:lpstr>
      <vt:lpstr>Reinforcement Learning</vt:lpstr>
      <vt:lpstr>Reinforcement Learning</vt:lpstr>
      <vt:lpstr>Reinforcement Learning</vt:lpstr>
      <vt:lpstr>Passive vs Active RL</vt:lpstr>
      <vt:lpstr>Passive RL </vt:lpstr>
      <vt:lpstr>Monte-Carlo estimation</vt:lpstr>
      <vt:lpstr>Reinforcement learning approaches</vt:lpstr>
      <vt:lpstr>Model-based Monte Carlo </vt:lpstr>
      <vt:lpstr>Model-free Monte Carlo</vt:lpstr>
      <vt:lpstr>Direct policy evaluation </vt:lpstr>
      <vt:lpstr>Direct policy evaluation</vt:lpstr>
      <vt:lpstr>“Better” policy evaluation</vt:lpstr>
      <vt:lpstr>Analogy: Expected Age</vt:lpstr>
      <vt:lpstr>“Better” policy estimation</vt:lpstr>
      <vt:lpstr>Reinterpreting sample average</vt:lpstr>
      <vt:lpstr>Temporal Difference learning</vt:lpstr>
      <vt:lpstr>Summary so far</vt:lpstr>
      <vt:lpstr>Example: Model-Based Learning</vt:lpstr>
      <vt:lpstr>Example: Model-free direct Evaluation</vt:lpstr>
      <vt:lpstr>Example: Model-free direct Evaluation</vt:lpstr>
      <vt:lpstr>Example: Temporal Difference Learning</vt:lpstr>
      <vt:lpstr>Poll</vt:lpstr>
      <vt:lpstr>Problems with TD Value Learning</vt:lpstr>
      <vt:lpstr>Bootstrapped prediction of Q-values</vt:lpstr>
      <vt:lpstr>Q-learning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Aditi Raghunathan</cp:lastModifiedBy>
  <cp:revision>2788</cp:revision>
  <cp:lastPrinted>2014-02-18T19:00:09Z</cp:lastPrinted>
  <dcterms:created xsi:type="dcterms:W3CDTF">2004-08-27T04:16:05Z</dcterms:created>
  <dcterms:modified xsi:type="dcterms:W3CDTF">2023-10-24T13:43:55Z</dcterms:modified>
</cp:coreProperties>
</file>