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0"/>
  </p:notesMasterIdLst>
  <p:handoutMasterIdLst>
    <p:handoutMasterId r:id="rId51"/>
  </p:handoutMasterIdLst>
  <p:sldIdLst>
    <p:sldId id="663" r:id="rId2"/>
    <p:sldId id="2298" r:id="rId3"/>
    <p:sldId id="756" r:id="rId4"/>
    <p:sldId id="2304" r:id="rId5"/>
    <p:sldId id="2303" r:id="rId6"/>
    <p:sldId id="2305" r:id="rId7"/>
    <p:sldId id="2306" r:id="rId8"/>
    <p:sldId id="2307" r:id="rId9"/>
    <p:sldId id="2308" r:id="rId10"/>
    <p:sldId id="2309" r:id="rId11"/>
    <p:sldId id="2310" r:id="rId12"/>
    <p:sldId id="2311" r:id="rId13"/>
    <p:sldId id="2312" r:id="rId14"/>
    <p:sldId id="2313" r:id="rId15"/>
    <p:sldId id="2314" r:id="rId16"/>
    <p:sldId id="1030" r:id="rId17"/>
    <p:sldId id="1031" r:id="rId18"/>
    <p:sldId id="799" r:id="rId19"/>
    <p:sldId id="2315" r:id="rId20"/>
    <p:sldId id="792" r:id="rId21"/>
    <p:sldId id="796" r:id="rId22"/>
    <p:sldId id="797" r:id="rId23"/>
    <p:sldId id="2287" r:id="rId24"/>
    <p:sldId id="800" r:id="rId25"/>
    <p:sldId id="810" r:id="rId26"/>
    <p:sldId id="827" r:id="rId27"/>
    <p:sldId id="775" r:id="rId28"/>
    <p:sldId id="777" r:id="rId29"/>
    <p:sldId id="778" r:id="rId30"/>
    <p:sldId id="2290" r:id="rId31"/>
    <p:sldId id="807" r:id="rId32"/>
    <p:sldId id="782" r:id="rId33"/>
    <p:sldId id="783" r:id="rId34"/>
    <p:sldId id="2316" r:id="rId35"/>
    <p:sldId id="2317" r:id="rId36"/>
    <p:sldId id="2292" r:id="rId37"/>
    <p:sldId id="844" r:id="rId38"/>
    <p:sldId id="779" r:id="rId39"/>
    <p:sldId id="780" r:id="rId40"/>
    <p:sldId id="2318" r:id="rId41"/>
    <p:sldId id="980" r:id="rId42"/>
    <p:sldId id="2295" r:id="rId43"/>
    <p:sldId id="2296" r:id="rId44"/>
    <p:sldId id="2297" r:id="rId45"/>
    <p:sldId id="2283" r:id="rId46"/>
    <p:sldId id="2284" r:id="rId47"/>
    <p:sldId id="2285" r:id="rId48"/>
    <p:sldId id="2286" r:id="rId49"/>
  </p:sldIdLst>
  <p:sldSz cx="12192000" cy="6858000"/>
  <p:notesSz cx="7099300" cy="10234613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404040"/>
    <a:srgbClr val="A3312A"/>
    <a:srgbClr val="2A42A3"/>
    <a:srgbClr val="3333FF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3" autoAdjust="0"/>
    <p:restoredTop sz="85290" autoAdjust="0"/>
  </p:normalViewPr>
  <p:slideViewPr>
    <p:cSldViewPr>
      <p:cViewPr varScale="1">
        <p:scale>
          <a:sx n="87" d="100"/>
          <a:sy n="87" d="100"/>
        </p:scale>
        <p:origin x="208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AFB6-BBB0-4A1F-B30B-98094C83B36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3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:34 in, :40 to</a:t>
            </a:r>
            <a:r>
              <a:rPr lang="en-US" baseline="0" dirty="0"/>
              <a:t>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4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95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80000"/>
              </a:lnSpc>
            </a:pPr>
            <a:r>
              <a:rPr lang="en-US" sz="2400" dirty="0"/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1 / (</a:t>
            </a:r>
            <a:r>
              <a:rPr lang="en-US" sz="2400" dirty="0" err="1"/>
              <a:t>dist</a:t>
            </a:r>
            <a:r>
              <a:rPr lang="en-US" sz="2400" dirty="0"/>
              <a:t> to dot)</a:t>
            </a:r>
            <a:r>
              <a:rPr lang="en-US" sz="2400" baseline="30000" dirty="0"/>
              <a:t>2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Pacman in a tunnel? (0/1)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…… etc.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it the exact state on this slide?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5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 :57 in,</a:t>
            </a:r>
            <a:r>
              <a:rPr lang="en-US" baseline="0" dirty="0"/>
              <a:t> :17 to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50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14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26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61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45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2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2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T(</a:t>
            </a:r>
            <a:r>
              <a:rPr lang="en-US" sz="18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l"/>
            <a:endParaRPr lang="en-US" sz="100" dirty="0">
              <a:latin typeface="Calibri"/>
              <a:cs typeface="Calibri"/>
            </a:endParaRPr>
          </a:p>
          <a:p>
            <a:pPr algn="l"/>
            <a:r>
              <a:rPr lang="en-US" sz="1200" dirty="0">
                <a:latin typeface="Calibri"/>
                <a:cs typeface="Calibri"/>
              </a:rPr>
              <a:t>T(B, east, C) = 1.00</a:t>
            </a:r>
          </a:p>
          <a:p>
            <a:pPr algn="l"/>
            <a:r>
              <a:rPr lang="en-US" sz="1200" dirty="0">
                <a:latin typeface="Calibri"/>
                <a:cs typeface="Calibri"/>
              </a:rPr>
              <a:t>T(C, east, D) = 0.75</a:t>
            </a:r>
          </a:p>
          <a:p>
            <a:pPr algn="l"/>
            <a:r>
              <a:rPr lang="en-US" sz="1200" dirty="0">
                <a:latin typeface="Calibri"/>
                <a:cs typeface="Calibri"/>
              </a:rPr>
              <a:t>T(C, east, A) = 0.25</a:t>
            </a:r>
          </a:p>
          <a:p>
            <a:pPr algn="l"/>
            <a:endParaRPr lang="en-US" sz="1200" dirty="0">
              <a:latin typeface="Calibri"/>
              <a:cs typeface="Calibri"/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R(</a:t>
            </a:r>
            <a:r>
              <a:rPr lang="en-US" sz="18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100" dirty="0">
              <a:latin typeface="Calibri"/>
              <a:cs typeface="Calibri"/>
            </a:endParaRPr>
          </a:p>
          <a:p>
            <a:r>
              <a:rPr lang="en-US" sz="1200" dirty="0">
                <a:latin typeface="Calibri"/>
                <a:cs typeface="Calibri"/>
              </a:rPr>
              <a:t>R(B, east, C) = -1</a:t>
            </a:r>
          </a:p>
          <a:p>
            <a:r>
              <a:rPr lang="en-US" sz="1200" dirty="0">
                <a:latin typeface="Calibri"/>
                <a:cs typeface="Calibri"/>
              </a:rPr>
              <a:t>R(C, east, D) = -1</a:t>
            </a:r>
          </a:p>
          <a:p>
            <a:r>
              <a:rPr lang="en-US" sz="1200" dirty="0">
                <a:latin typeface="Calibri"/>
                <a:cs typeface="Calibri"/>
              </a:rPr>
              <a:t>R(D, exit, x) = +10</a:t>
            </a:r>
          </a:p>
          <a:p>
            <a:pPr algn="ctr"/>
            <a:r>
              <a:rPr lang="en-US" sz="1200" dirty="0">
                <a:latin typeface="Calibri"/>
                <a:cs typeface="Calibri"/>
              </a:rPr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58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T(</a:t>
            </a:r>
            <a:r>
              <a:rPr lang="en-US" sz="18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l"/>
            <a:endParaRPr lang="en-US" sz="100" dirty="0">
              <a:latin typeface="Calibri"/>
              <a:cs typeface="Calibri"/>
            </a:endParaRPr>
          </a:p>
          <a:p>
            <a:pPr algn="l"/>
            <a:r>
              <a:rPr lang="en-US" sz="1200" dirty="0">
                <a:latin typeface="Calibri"/>
                <a:cs typeface="Calibri"/>
              </a:rPr>
              <a:t>T(B, east, C) = 1.00</a:t>
            </a:r>
          </a:p>
          <a:p>
            <a:pPr algn="l"/>
            <a:r>
              <a:rPr lang="en-US" sz="1200" dirty="0">
                <a:latin typeface="Calibri"/>
                <a:cs typeface="Calibri"/>
              </a:rPr>
              <a:t>T(C, east, D) = 0.75</a:t>
            </a:r>
          </a:p>
          <a:p>
            <a:pPr algn="l"/>
            <a:r>
              <a:rPr lang="en-US" sz="1200" dirty="0">
                <a:latin typeface="Calibri"/>
                <a:cs typeface="Calibri"/>
              </a:rPr>
              <a:t>T(C, east, A) = 0.25</a:t>
            </a:r>
          </a:p>
          <a:p>
            <a:pPr algn="l"/>
            <a:endParaRPr lang="en-US" sz="1200" dirty="0">
              <a:latin typeface="Calibri"/>
              <a:cs typeface="Calibri"/>
            </a:endParaRPr>
          </a:p>
          <a:p>
            <a:pPr algn="l"/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R(</a:t>
            </a:r>
            <a:r>
              <a:rPr lang="en-US" sz="18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18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100" dirty="0">
              <a:latin typeface="Calibri"/>
              <a:cs typeface="Calibri"/>
            </a:endParaRPr>
          </a:p>
          <a:p>
            <a:r>
              <a:rPr lang="en-US" sz="1200" dirty="0">
                <a:latin typeface="Calibri"/>
                <a:cs typeface="Calibri"/>
              </a:rPr>
              <a:t>R(B, east, C) = -1</a:t>
            </a:r>
          </a:p>
          <a:p>
            <a:r>
              <a:rPr lang="en-US" sz="1200" dirty="0">
                <a:latin typeface="Calibri"/>
                <a:cs typeface="Calibri"/>
              </a:rPr>
              <a:t>R(C, east, D) = -1</a:t>
            </a:r>
          </a:p>
          <a:p>
            <a:r>
              <a:rPr lang="en-US" sz="1200" dirty="0">
                <a:latin typeface="Calibri"/>
                <a:cs typeface="Calibri"/>
              </a:rPr>
              <a:t>R(D, exit, x) = +10</a:t>
            </a:r>
          </a:p>
          <a:p>
            <a:pPr algn="ctr"/>
            <a:r>
              <a:rPr lang="en-US" sz="1200" dirty="0">
                <a:latin typeface="Calibri"/>
                <a:cs typeface="Calibri"/>
              </a:rPr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0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= -10</a:t>
            </a:r>
          </a:p>
          <a:p>
            <a:r>
              <a:rPr lang="en-US" dirty="0"/>
              <a:t>D = +10</a:t>
            </a:r>
          </a:p>
          <a:p>
            <a:r>
              <a:rPr lang="en-US" dirty="0"/>
              <a:t>C = (10-1)+(10-1)+(10-1)+(-10-1)/4 = 16/4 = 4</a:t>
            </a:r>
          </a:p>
          <a:p>
            <a:r>
              <a:rPr lang="en-US" dirty="0"/>
              <a:t>B = (8 + 8)/2 = 8</a:t>
            </a:r>
          </a:p>
          <a:p>
            <a:r>
              <a:rPr lang="en-US" dirty="0"/>
              <a:t>E = 8+-12/2 = 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1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= -10</a:t>
            </a:r>
          </a:p>
          <a:p>
            <a:r>
              <a:rPr lang="en-US" dirty="0"/>
              <a:t>D = +10</a:t>
            </a:r>
          </a:p>
          <a:p>
            <a:r>
              <a:rPr lang="en-US" dirty="0"/>
              <a:t>C = (10-1)+(10-1)+(10-1)+(-10-1)/4 = 16/4 = 4</a:t>
            </a:r>
          </a:p>
          <a:p>
            <a:r>
              <a:rPr lang="en-US" dirty="0"/>
              <a:t>B = (8 + 8)/2 = 8</a:t>
            </a:r>
          </a:p>
          <a:p>
            <a:r>
              <a:rPr lang="en-US" dirty="0"/>
              <a:t>E = 8+-12/2 = 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68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 = 0.8*0 + 0.2*(-2) = -0.4</a:t>
            </a:r>
          </a:p>
          <a:p>
            <a:r>
              <a:rPr lang="en-US" dirty="0"/>
              <a:t>ii = -0.4 (doesn’t change)</a:t>
            </a:r>
          </a:p>
          <a:p>
            <a:r>
              <a:rPr lang="en-US" dirty="0"/>
              <a:t>iii = 0.8*0 + 0.2*(-2+8) = 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5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episode 1:</a:t>
            </a:r>
          </a:p>
          <a:p>
            <a:r>
              <a:rPr lang="en-US" dirty="0"/>
              <a:t>Initialize all Qs to 0</a:t>
            </a:r>
          </a:p>
          <a:p>
            <a:r>
              <a:rPr lang="en-US" dirty="0"/>
              <a:t>Q(</a:t>
            </a:r>
            <a:r>
              <a:rPr lang="en-US" dirty="0" err="1"/>
              <a:t>B,East</a:t>
            </a:r>
            <a:r>
              <a:rPr lang="en-US" dirty="0"/>
              <a:t>) = -.5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-.5</a:t>
            </a:r>
          </a:p>
          <a:p>
            <a:r>
              <a:rPr lang="en-US" dirty="0"/>
              <a:t>Q(</a:t>
            </a:r>
            <a:r>
              <a:rPr lang="en-US" dirty="0" err="1"/>
              <a:t>D,exit</a:t>
            </a:r>
            <a:r>
              <a:rPr lang="en-US" dirty="0"/>
              <a:t>) = 5</a:t>
            </a:r>
          </a:p>
          <a:p>
            <a:endParaRPr lang="en-US" dirty="0"/>
          </a:p>
          <a:p>
            <a:r>
              <a:rPr lang="en-US" dirty="0"/>
              <a:t>Episode 2:</a:t>
            </a:r>
          </a:p>
          <a:p>
            <a:r>
              <a:rPr lang="en-US" dirty="0"/>
              <a:t>Q(</a:t>
            </a:r>
            <a:r>
              <a:rPr lang="en-US" dirty="0" err="1"/>
              <a:t>B,East</a:t>
            </a:r>
            <a:r>
              <a:rPr lang="en-US" dirty="0"/>
              <a:t>) = -.75 = (.5*-.5)+(.5*(-1+0))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1.75 = (.5*-.5)+(.5*(-1+5))</a:t>
            </a:r>
          </a:p>
          <a:p>
            <a:r>
              <a:rPr lang="en-US" dirty="0"/>
              <a:t>Q(</a:t>
            </a:r>
            <a:r>
              <a:rPr lang="en-US" dirty="0" err="1"/>
              <a:t>D,exit</a:t>
            </a:r>
            <a:r>
              <a:rPr lang="en-US" dirty="0"/>
              <a:t>) = 7.5</a:t>
            </a:r>
          </a:p>
          <a:p>
            <a:endParaRPr lang="en-US" dirty="0"/>
          </a:p>
          <a:p>
            <a:r>
              <a:rPr lang="en-US" dirty="0"/>
              <a:t>Episode 3:</a:t>
            </a:r>
          </a:p>
          <a:p>
            <a:r>
              <a:rPr lang="en-US" dirty="0"/>
              <a:t>Q(</a:t>
            </a:r>
            <a:r>
              <a:rPr lang="en-US" dirty="0" err="1"/>
              <a:t>E,North</a:t>
            </a:r>
            <a:r>
              <a:rPr lang="en-US" dirty="0"/>
              <a:t>) = 0.375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4.125</a:t>
            </a:r>
          </a:p>
          <a:p>
            <a:r>
              <a:rPr lang="en-US" dirty="0"/>
              <a:t>Q(</a:t>
            </a:r>
            <a:r>
              <a:rPr lang="en-US" dirty="0" err="1"/>
              <a:t>D,exit</a:t>
            </a:r>
            <a:r>
              <a:rPr lang="en-US" dirty="0"/>
              <a:t>) = 8.75</a:t>
            </a:r>
          </a:p>
          <a:p>
            <a:endParaRPr lang="en-US" dirty="0"/>
          </a:p>
          <a:p>
            <a:r>
              <a:rPr lang="en-US" dirty="0"/>
              <a:t>Episode 4:</a:t>
            </a:r>
          </a:p>
          <a:p>
            <a:r>
              <a:rPr lang="en-US" dirty="0"/>
              <a:t>Q(</a:t>
            </a:r>
            <a:r>
              <a:rPr lang="en-US" dirty="0" err="1"/>
              <a:t>E,North</a:t>
            </a:r>
            <a:r>
              <a:rPr lang="en-US" dirty="0"/>
              <a:t>) = 1.75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1.5625</a:t>
            </a:r>
          </a:p>
          <a:p>
            <a:r>
              <a:rPr lang="en-US" dirty="0"/>
              <a:t>Q(</a:t>
            </a:r>
            <a:r>
              <a:rPr lang="en-US" dirty="0" err="1"/>
              <a:t>A,exit</a:t>
            </a:r>
            <a:r>
              <a:rPr lang="en-US" dirty="0"/>
              <a:t>) = 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1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5.xml"/><Relationship Id="rId7" Type="http://schemas.openxmlformats.org/officeDocument/2006/relationships/image" Target="../media/image3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7.png"/><Relationship Id="rId4" Type="http://schemas.openxmlformats.org/officeDocument/2006/relationships/tags" Target="../tags/tag16.xml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4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2.png"/><Relationship Id="rId5" Type="http://schemas.openxmlformats.org/officeDocument/2006/relationships/tags" Target="../tags/tag21.xml"/><Relationship Id="rId10" Type="http://schemas.openxmlformats.org/officeDocument/2006/relationships/image" Target="../media/image41.png"/><Relationship Id="rId4" Type="http://schemas.openxmlformats.org/officeDocument/2006/relationships/tags" Target="../tags/tag20.xml"/><Relationship Id="rId9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24.xml"/><Relationship Id="rId7" Type="http://schemas.openxmlformats.org/officeDocument/2006/relationships/image" Target="../media/image4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tags" Target="../tags/tag25.xml"/><Relationship Id="rId9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28.xml"/><Relationship Id="rId7" Type="http://schemas.openxmlformats.org/officeDocument/2006/relationships/image" Target="../media/image51.png"/><Relationship Id="rId12" Type="http://schemas.openxmlformats.org/officeDocument/2006/relationships/image" Target="../media/image6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2.png"/><Relationship Id="rId5" Type="http://schemas.openxmlformats.org/officeDocument/2006/relationships/tags" Target="../tags/tag30.xml"/><Relationship Id="rId10" Type="http://schemas.openxmlformats.org/officeDocument/2006/relationships/image" Target="../media/image60.png"/><Relationship Id="rId4" Type="http://schemas.openxmlformats.org/officeDocument/2006/relationships/tags" Target="../tags/tag29.xml"/><Relationship Id="rId9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7.png"/><Relationship Id="rId3" Type="http://schemas.openxmlformats.org/officeDocument/2006/relationships/tags" Target="../tags/tag33.xml"/><Relationship Id="rId7" Type="http://schemas.openxmlformats.org/officeDocument/2006/relationships/image" Target="../media/image26.png"/><Relationship Id="rId12" Type="http://schemas.openxmlformats.org/officeDocument/2006/relationships/image" Target="../media/image76.png"/><Relationship Id="rId2" Type="http://schemas.openxmlformats.org/officeDocument/2006/relationships/tags" Target="../tags/tag32.xml"/><Relationship Id="rId16" Type="http://schemas.openxmlformats.org/officeDocument/2006/relationships/image" Target="../media/image80.png"/><Relationship Id="rId1" Type="http://schemas.openxmlformats.org/officeDocument/2006/relationships/tags" Target="../tags/tag31.xml"/><Relationship Id="rId6" Type="http://schemas.openxmlformats.org/officeDocument/2006/relationships/image" Target="../media/image25.png"/><Relationship Id="rId11" Type="http://schemas.openxmlformats.org/officeDocument/2006/relationships/image" Target="../media/image67.png"/><Relationship Id="rId5" Type="http://schemas.openxmlformats.org/officeDocument/2006/relationships/image" Target="../media/image23.png"/><Relationship Id="rId15" Type="http://schemas.openxmlformats.org/officeDocument/2006/relationships/image" Target="../media/image79.png"/><Relationship Id="rId10" Type="http://schemas.openxmlformats.org/officeDocument/2006/relationships/image" Target="../media/image6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4.png"/><Relationship Id="rId1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77.png"/><Relationship Id="rId18" Type="http://schemas.openxmlformats.org/officeDocument/2006/relationships/image" Target="../media/image84.png"/><Relationship Id="rId3" Type="http://schemas.openxmlformats.org/officeDocument/2006/relationships/tags" Target="../tags/tag36.xml"/><Relationship Id="rId7" Type="http://schemas.openxmlformats.org/officeDocument/2006/relationships/image" Target="../media/image25.png"/><Relationship Id="rId12" Type="http://schemas.openxmlformats.org/officeDocument/2006/relationships/image" Target="../media/image81.png"/><Relationship Id="rId17" Type="http://schemas.openxmlformats.org/officeDocument/2006/relationships/image" Target="../media/image68.png"/><Relationship Id="rId2" Type="http://schemas.openxmlformats.org/officeDocument/2006/relationships/tags" Target="../tags/tag35.xml"/><Relationship Id="rId16" Type="http://schemas.openxmlformats.org/officeDocument/2006/relationships/image" Target="../media/image52.png"/><Relationship Id="rId1" Type="http://schemas.openxmlformats.org/officeDocument/2006/relationships/tags" Target="../tags/tag34.xml"/><Relationship Id="rId6" Type="http://schemas.openxmlformats.org/officeDocument/2006/relationships/image" Target="../media/image23.png"/><Relationship Id="rId11" Type="http://schemas.openxmlformats.org/officeDocument/2006/relationships/image" Target="../media/image65.png"/><Relationship Id="rId5" Type="http://schemas.openxmlformats.org/officeDocument/2006/relationships/notesSlide" Target="../notesSlides/notesSlide19.xml"/><Relationship Id="rId15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8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png"/><Relationship Id="rId1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Reinforcement Learning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Instructors: Aditi Raghunathan and Vince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Conitzer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pPr algn="ctr">
              <a:spcBef>
                <a:spcPct val="50000"/>
              </a:spcBef>
            </a:pPr>
            <a:r>
              <a:rPr lang="en-US" sz="1867" dirty="0">
                <a:latin typeface="Palatino" pitchFamily="2" charset="77"/>
                <a:ea typeface="Palatino" pitchFamily="2" charset="77"/>
              </a:rPr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E3F950-BBBD-452D-8E1E-5FF2FBC1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94488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64770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8" y="367131"/>
            <a:ext cx="11039089" cy="627812"/>
          </a:xfrm>
        </p:spPr>
        <p:txBody>
          <a:bodyPr/>
          <a:lstStyle/>
          <a:p>
            <a:r>
              <a:rPr lang="en-US" dirty="0">
                <a:ea typeface="Palatino" pitchFamily="2" charset="77"/>
                <a:cs typeface="Calibri"/>
              </a:rPr>
              <a:t>Example: Temporal Difference Learning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105400"/>
            <a:ext cx="236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Assume: 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 = 1, </a:t>
            </a:r>
            <a:r>
              <a:rPr lang="el-GR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α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 = 0.5</a:t>
            </a: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1447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Observed Transitions</a:t>
            </a:r>
            <a:endParaRPr lang="en-US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74837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869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140568" y="2057400"/>
            <a:ext cx="1905000" cy="533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B, east, C, -2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35052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50145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935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4770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79863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653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448800" y="2714487"/>
          <a:ext cx="2187564" cy="208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71">
                <a:tc>
                  <a:txBody>
                    <a:bodyPr/>
                    <a:lstStyle/>
                    <a:p>
                      <a:pPr algn="ctr"/>
                      <a:endParaRPr lang="en-US" sz="2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accent2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481" marR="68481" marT="34241" marB="3424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68481" marR="68481" marT="34241" marB="3424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10958146" y="3470031"/>
            <a:ext cx="633046" cy="5890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237178" y="2775439"/>
            <a:ext cx="614318" cy="573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109440" y="2057400"/>
            <a:ext cx="1905000" cy="533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C, east, D, -2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533400" y="2713891"/>
          <a:ext cx="2224455" cy="208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570"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57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570">
                <a:tc>
                  <a:txBody>
                    <a:bodyPr/>
                    <a:lstStyle/>
                    <a:p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9353" marR="49353" marT="24677" marB="2467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49353" marR="49353" marT="24677" marB="246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9" name="Straight Connector 58"/>
          <p:cNvCxnSpPr/>
          <p:nvPr/>
        </p:nvCxnSpPr>
        <p:spPr>
          <a:xfrm>
            <a:off x="3141784" y="1066800"/>
            <a:ext cx="0" cy="57912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3400" y="1447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States</a:t>
            </a:r>
            <a:endParaRPr lang="en-US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607776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97616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1016760" y="38598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6" name="Picture 25" descr="txp_fig">
            <a:extLst>
              <a:ext uri="{FF2B5EF4-FFF2-40B4-BE49-F238E27FC236}">
                <a16:creationId xmlns:a16="http://schemas.microsoft.com/office/drawing/2014/main" id="{CA8A6BC1-3467-1540-AE47-6FFB651E81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979977" y="6220061"/>
            <a:ext cx="5181610" cy="300083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xp_fig">
            <a:extLst>
              <a:ext uri="{FF2B5EF4-FFF2-40B4-BE49-F238E27FC236}">
                <a16:creationId xmlns:a16="http://schemas.microsoft.com/office/drawing/2014/main" id="{8650C760-E647-084A-B700-F4AB9CB8F7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140568" y="5728896"/>
            <a:ext cx="4789797" cy="3306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4898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  <p:bldP spid="56" grpId="0" animBg="1"/>
      <p:bldP spid="61" grpId="0" animBg="1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941C-E181-644D-8D9C-0AF09A9D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949CB-F4A3-CE49-BA98-467220793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allows you to estimate the </a:t>
            </a:r>
            <a:r>
              <a:rPr lang="en-US" b="1" dirty="0">
                <a:solidFill>
                  <a:srgbClr val="008000"/>
                </a:solidFill>
              </a:rPr>
              <a:t>optimal policy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(A) Model-based RL </a:t>
            </a:r>
          </a:p>
          <a:p>
            <a:r>
              <a:rPr lang="en-US" dirty="0"/>
              <a:t>(B) Model-free RL : direct policy evaluation </a:t>
            </a:r>
          </a:p>
          <a:p>
            <a:r>
              <a:rPr lang="en-US" dirty="0"/>
              <a:t>(C) Model-free RL : temporal difference learning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B907E-AC54-1B48-A4F0-29556DB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6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alatino" pitchFamily="2" charset="77"/>
                <a:ea typeface="Palatino" pitchFamily="2" charset="77"/>
                <a:cs typeface="Calibri"/>
              </a:rPr>
              <a:t>Problems with TD Value Learning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11277600" cy="4800600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TD value leaning is a model-free way to do policy evaluation, mimicking Bellman updates with running sample averages</a:t>
            </a:r>
          </a:p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However, if we want to turn values into a (new) policy, we’re sunk:</a:t>
            </a:r>
          </a:p>
          <a:p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Idea: 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learn Q-values, not values</a:t>
            </a:r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76400" y="3229431"/>
            <a:ext cx="3271411" cy="450236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676400" y="3978731"/>
            <a:ext cx="5323955" cy="593269"/>
          </a:xfrm>
          <a:prstGeom prst="rect">
            <a:avLst/>
          </a:prstGeom>
          <a:noFill/>
          <a:ln/>
          <a:effectLst/>
        </p:spPr>
      </p:pic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153400" y="3189014"/>
            <a:ext cx="3048000" cy="2754586"/>
            <a:chOff x="2400" y="1401"/>
            <a:chExt cx="1392" cy="1258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6FFF-D226-544B-8220-28CD26FC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Bootstrapped prediction of Q-values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ECD72-75C3-E240-8AD5-4FDB50E7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 descr="txp_fig">
            <a:extLst>
              <a:ext uri="{FF2B5EF4-FFF2-40B4-BE49-F238E27FC236}">
                <a16:creationId xmlns:a16="http://schemas.microsoft.com/office/drawing/2014/main" id="{8A2DFE59-6C11-D14C-ACEE-AA13797E7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33800" y="3026152"/>
            <a:ext cx="5181610" cy="300083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9">
                <a:extLst>
                  <a:ext uri="{FF2B5EF4-FFF2-40B4-BE49-F238E27FC236}">
                    <a16:creationId xmlns:a16="http://schemas.microsoft.com/office/drawing/2014/main" id="{0E1AF9CC-40F9-A347-B0B2-E2BA6E8975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7912" y="2209800"/>
                <a:ext cx="883437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(s): </a:t>
                </a:r>
                <a:r>
                  <a:rPr lang="en-US" sz="2800" i="1" dirty="0">
                    <a:solidFill>
                      <a:srgbClr val="00800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sample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𝑟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+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𝛾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𝜋</m:t>
                        </m:r>
                      </m:sup>
                    </m:sSup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7" name="TextBox 19">
                <a:extLst>
                  <a:ext uri="{FF2B5EF4-FFF2-40B4-BE49-F238E27FC236}">
                    <a16:creationId xmlns:a16="http://schemas.microsoft.com/office/drawing/2014/main" id="{0E1AF9CC-40F9-A347-B0B2-E2BA6E897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912" y="2209800"/>
                <a:ext cx="8834373" cy="523220"/>
              </a:xfrm>
              <a:prstGeom prst="rect">
                <a:avLst/>
              </a:prstGeom>
              <a:blipFill>
                <a:blip r:embed="rId4"/>
                <a:stretch>
                  <a:fillRect l="-1291" t="-14286" b="-309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1E405A92-1F54-B141-8ACA-F6F304BB00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2432" y="2916727"/>
                <a:ext cx="279801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Update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(s):</a:t>
                </a:r>
              </a:p>
            </p:txBody>
          </p:sp>
        </mc:Choice>
        <mc:Fallback xmlns=""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1E405A92-1F54-B141-8ACA-F6F304BB0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2432" y="2916727"/>
                <a:ext cx="2798010" cy="523220"/>
              </a:xfrm>
              <a:prstGeom prst="rect">
                <a:avLst/>
              </a:prstGeom>
              <a:blipFill>
                <a:blip r:embed="rId5"/>
                <a:stretch>
                  <a:fillRect l="-4525" t="-11905" r="-3620" b="-309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A9F66DED-6098-A64B-934F-2EAD9C95F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7912" y="4637253"/>
                <a:ext cx="999488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𝑸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(s): </a:t>
                </a:r>
                <a:r>
                  <a:rPr lang="en-US" sz="2800" i="1" dirty="0">
                    <a:solidFill>
                      <a:srgbClr val="00800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sample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𝛾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𝑄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𝜋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)</m:t>
                    </m:r>
                  </m:oMath>
                </a14:m>
                <a:endParaRPr lang="en-US" sz="2800" b="1" i="1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A9F66DED-6098-A64B-934F-2EAD9C95F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912" y="4637253"/>
                <a:ext cx="9994888" cy="523220"/>
              </a:xfrm>
              <a:prstGeom prst="rect">
                <a:avLst/>
              </a:prstGeom>
              <a:blipFill>
                <a:blip r:embed="rId6"/>
                <a:stretch>
                  <a:fillRect l="-1141" t="-11905" b="-309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1">
                <a:extLst>
                  <a:ext uri="{FF2B5EF4-FFF2-40B4-BE49-F238E27FC236}">
                    <a16:creationId xmlns:a16="http://schemas.microsoft.com/office/drawing/2014/main" id="{3F6D581D-412E-0E49-90ED-A44BCAA77E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2432" y="5344180"/>
                <a:ext cx="882985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Update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𝑸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(s):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𝑄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←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1 −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𝛼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𝑄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𝑠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𝑠𝑎𝑚𝑝𝑙𝑒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12" name="TextBox 21">
                <a:extLst>
                  <a:ext uri="{FF2B5EF4-FFF2-40B4-BE49-F238E27FC236}">
                    <a16:creationId xmlns:a16="http://schemas.microsoft.com/office/drawing/2014/main" id="{3F6D581D-412E-0E49-90ED-A44BCAA7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2432" y="5344180"/>
                <a:ext cx="8829853" cy="523220"/>
              </a:xfrm>
              <a:prstGeom prst="rect">
                <a:avLst/>
              </a:prstGeom>
              <a:blipFill>
                <a:blip r:embed="rId7"/>
                <a:stretch>
                  <a:fillRect l="-1437" t="-11628" b="-279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D51431-C57D-0D45-B0AB-98425A0C2073}"/>
                  </a:ext>
                </a:extLst>
              </p:cNvPr>
              <p:cNvSpPr txBox="1"/>
              <p:nvPr/>
            </p:nvSpPr>
            <p:spPr>
              <a:xfrm>
                <a:off x="3080078" y="1433972"/>
                <a:ext cx="6031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>
                    <a:latin typeface="Palatino" pitchFamily="2" charset="77"/>
                    <a:ea typeface="Palatino" pitchFamily="2" charset="77"/>
                    <a:cs typeface="Calibri"/>
                  </a:rPr>
                  <a:t>Estimating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</m:e>
                    </m:d>
                    <m:r>
                      <a:rPr lang="en-US" sz="2800" b="0" i="1" u="sng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</m:oMath>
                </a14:m>
                <a:r>
                  <a:rPr lang="en-US" sz="2800" u="sng" dirty="0">
                    <a:latin typeface="Palatino" pitchFamily="2" charset="77"/>
                    <a:ea typeface="Palatino" pitchFamily="2" charset="77"/>
                    <a:cs typeface="Calibri"/>
                  </a:rPr>
                  <a:t>from (s, a, s’, r)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D51431-C57D-0D45-B0AB-98425A0C2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78" y="1433972"/>
                <a:ext cx="6031843" cy="523220"/>
              </a:xfrm>
              <a:prstGeom prst="rect">
                <a:avLst/>
              </a:prstGeom>
              <a:blipFill>
                <a:blip r:embed="rId8"/>
                <a:stretch>
                  <a:fillRect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3B70B8-861F-6C48-93CE-EDCDC2969C3B}"/>
                  </a:ext>
                </a:extLst>
              </p:cNvPr>
              <p:cNvSpPr txBox="1"/>
              <p:nvPr/>
            </p:nvSpPr>
            <p:spPr>
              <a:xfrm>
                <a:off x="3080078" y="3761796"/>
                <a:ext cx="6031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>
                    <a:latin typeface="Palatino" pitchFamily="2" charset="77"/>
                    <a:ea typeface="Palatino" pitchFamily="2" charset="77"/>
                    <a:cs typeface="Calibri"/>
                  </a:rPr>
                  <a:t>Estimating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𝑄</m:t>
                        </m:r>
                      </m:e>
                      <m:sup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u="sng" dirty="0">
                    <a:latin typeface="Palatino" pitchFamily="2" charset="77"/>
                    <a:ea typeface="Palatino" pitchFamily="2" charset="77"/>
                    <a:cs typeface="Calibri"/>
                  </a:rPr>
                  <a:t> from (s, a, s’, r, a’)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3B70B8-861F-6C48-93CE-EDCDC2969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78" y="3761796"/>
                <a:ext cx="6031843" cy="523220"/>
              </a:xfrm>
              <a:prstGeom prst="rect">
                <a:avLst/>
              </a:prstGeom>
              <a:blipFill>
                <a:blip r:embed="rId9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8159-2A23-6146-AFF8-DBA7C27E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A418D-EAF5-6542-B001-66A20A12A4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557000" cy="4729164"/>
              </a:xfrm>
            </p:spPr>
            <p:txBody>
              <a:bodyPr/>
              <a:lstStyle/>
              <a:p>
                <a:r>
                  <a:rPr lang="en-US" dirty="0"/>
                  <a:t>Expectimax update for </a:t>
                </a:r>
                <a:r>
                  <a:rPr lang="en-US" b="1" dirty="0">
                    <a:solidFill>
                      <a:srgbClr val="C00000"/>
                    </a:solidFill>
                  </a:rPr>
                  <a:t>optimal </a:t>
                </a:r>
                <a:r>
                  <a:rPr lang="en-US" dirty="0"/>
                  <a:t>Q-values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Q-learning: sample based Q-value iteration </a:t>
                </a:r>
              </a:p>
              <a:p>
                <a:r>
                  <a:rPr lang="en-US" dirty="0"/>
                  <a:t>Given data (s, a, s’, R): </a:t>
                </a:r>
              </a:p>
              <a:p>
                <a:pPr lvl="1"/>
                <a:r>
                  <a:rPr lang="en-US" dirty="0">
                    <a:solidFill>
                      <a:srgbClr val="008000"/>
                    </a:solidFill>
                  </a:rPr>
                  <a:t>sample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(consider new sample estimate)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𝑠𝑎𝑚𝑝𝑙𝑒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(incorporate into running avg)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A418D-EAF5-6542-B001-66A20A12A4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557000" cy="4729164"/>
              </a:xfrm>
              <a:blipFill>
                <a:blip r:embed="rId2"/>
                <a:stretch>
                  <a:fillRect l="-1207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394C7-AD32-C044-A6C2-385457A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5659A-7783-444C-ACBB-2C820D9E6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25" y="2133600"/>
            <a:ext cx="8489950" cy="9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27DA-DA07-154E-A388-1AB610C5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DF506-B3FE-794E-88C0-27872B467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property: Q-learning converges to values of the optimal policy even if you are acting </a:t>
            </a:r>
            <a:r>
              <a:rPr lang="en-US" dirty="0" err="1"/>
              <a:t>suboptimally</a:t>
            </a:r>
            <a:endParaRPr lang="en-US" dirty="0"/>
          </a:p>
          <a:p>
            <a:r>
              <a:rPr lang="en-US" dirty="0"/>
              <a:t>This is called off-policy learning </a:t>
            </a:r>
          </a:p>
          <a:p>
            <a:pPr lvl="1"/>
            <a:r>
              <a:rPr lang="en-US" dirty="0"/>
              <a:t>Learning about the </a:t>
            </a:r>
            <a:r>
              <a:rPr lang="en-US" b="1" dirty="0">
                <a:solidFill>
                  <a:srgbClr val="008000"/>
                </a:solidFill>
              </a:rPr>
              <a:t>optimal policy </a:t>
            </a:r>
            <a:r>
              <a:rPr lang="en-US" dirty="0">
                <a:solidFill>
                  <a:srgbClr val="404040"/>
                </a:solidFill>
              </a:rPr>
              <a:t>while the experience is obtained via a </a:t>
            </a:r>
            <a:r>
              <a:rPr lang="en-US" b="1" dirty="0">
                <a:solidFill>
                  <a:srgbClr val="0070C0"/>
                </a:solidFill>
              </a:rPr>
              <a:t>different (suboptimal) policy</a:t>
            </a:r>
          </a:p>
          <a:p>
            <a:r>
              <a:rPr lang="en-US" dirty="0"/>
              <a:t>Caveats: </a:t>
            </a:r>
          </a:p>
          <a:p>
            <a:pPr lvl="1"/>
            <a:r>
              <a:rPr lang="en-US" dirty="0"/>
              <a:t>Data-collecting policy has to explore enough </a:t>
            </a:r>
          </a:p>
          <a:p>
            <a:pPr lvl="1"/>
            <a:r>
              <a:rPr lang="en-US" dirty="0"/>
              <a:t>Have to lower the learning rate eventually</a:t>
            </a:r>
          </a:p>
          <a:p>
            <a:pPr lvl="2"/>
            <a:r>
              <a:rPr lang="en-US" dirty="0"/>
              <a:t>But not too quickly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570E2-2871-6D4D-9237-8FE0112B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In-class activity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49511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Input </a:t>
            </a: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S,A</a:t>
            </a:r>
            <a:r>
              <a:rPr lang="en-US" sz="1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74784" y="5265003"/>
                <a:ext cx="24384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i="1" dirty="0">
                    <a:latin typeface="Palatino" pitchFamily="2" charset="77"/>
                    <a:ea typeface="Palatino" pitchFamily="2" charset="77"/>
                    <a:cs typeface="Calibri"/>
                    <a:sym typeface="Symbol" pitchFamily="18" charset="2"/>
                  </a:rPr>
                  <a:t>Assume: 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  <a:sym typeface="Symbol" pitchFamily="18" charset="2"/>
                  </a:rPr>
                  <a:t> =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𝛼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 = 0.5</a:t>
                </a:r>
              </a:p>
            </p:txBody>
          </p:sp>
        </mc:Choice>
        <mc:Fallback xmlns=""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784" y="5265003"/>
                <a:ext cx="2438400" cy="830997"/>
              </a:xfrm>
              <a:prstGeom prst="rect">
                <a:avLst/>
              </a:prstGeom>
              <a:blipFill>
                <a:blip r:embed="rId4"/>
                <a:stretch>
                  <a:fillRect t="-8955" b="-164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33800" y="149511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Observed Episodes (Training)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49511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Output Q-Values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690869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B, east, C,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C, east, D,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690869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B, east, C,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C, east, D,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822828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E, north, C,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C, east,   A,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210471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210471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23831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23831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821541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E, north, C,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C, east,   D, -1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D, exit,    x, +10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9067800" y="2485887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Picture 26" descr="txp_fig">
            <a:extLst>
              <a:ext uri="{FF2B5EF4-FFF2-40B4-BE49-F238E27FC236}">
                <a16:creationId xmlns:a16="http://schemas.microsoft.com/office/drawing/2014/main" id="{4505550B-3255-A046-A901-2FB0E4DF0B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7" y="6117085"/>
            <a:ext cx="737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933EF1-79D5-6248-BD67-D50514A64C75}"/>
              </a:ext>
            </a:extLst>
          </p:cNvPr>
          <p:cNvCxnSpPr/>
          <p:nvPr/>
        </p:nvCxnSpPr>
        <p:spPr>
          <a:xfrm>
            <a:off x="9986963" y="2543176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F9E8ED-6D5A-0C4E-BAAD-A0561BA1F87E}"/>
              </a:ext>
            </a:extLst>
          </p:cNvPr>
          <p:cNvCxnSpPr>
            <a:cxnSpLocks/>
          </p:cNvCxnSpPr>
          <p:nvPr/>
        </p:nvCxnSpPr>
        <p:spPr>
          <a:xfrm flipV="1">
            <a:off x="9986963" y="2514600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423ECA-C3BB-2742-969A-E1D141471170}"/>
              </a:ext>
            </a:extLst>
          </p:cNvPr>
          <p:cNvCxnSpPr/>
          <p:nvPr/>
        </p:nvCxnSpPr>
        <p:spPr>
          <a:xfrm>
            <a:off x="9082088" y="3393464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3D5C79-562A-F24B-8E73-7B78C8B82128}"/>
              </a:ext>
            </a:extLst>
          </p:cNvPr>
          <p:cNvCxnSpPr>
            <a:cxnSpLocks/>
          </p:cNvCxnSpPr>
          <p:nvPr/>
        </p:nvCxnSpPr>
        <p:spPr>
          <a:xfrm flipV="1">
            <a:off x="9082088" y="3364888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108F53-C5CF-A24B-9D4B-98AEC71DA3F2}"/>
              </a:ext>
            </a:extLst>
          </p:cNvPr>
          <p:cNvCxnSpPr/>
          <p:nvPr/>
        </p:nvCxnSpPr>
        <p:spPr>
          <a:xfrm>
            <a:off x="9967912" y="3395664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00519E-FE82-204B-B437-1E410D10D997}"/>
              </a:ext>
            </a:extLst>
          </p:cNvPr>
          <p:cNvCxnSpPr>
            <a:cxnSpLocks/>
          </p:cNvCxnSpPr>
          <p:nvPr/>
        </p:nvCxnSpPr>
        <p:spPr>
          <a:xfrm flipV="1">
            <a:off x="9967912" y="3367088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F29747D-31FC-AD40-BCA3-29FF78F6D55B}"/>
              </a:ext>
            </a:extLst>
          </p:cNvPr>
          <p:cNvCxnSpPr/>
          <p:nvPr/>
        </p:nvCxnSpPr>
        <p:spPr>
          <a:xfrm>
            <a:off x="10851356" y="3401179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29B23C-5A19-9843-AC1D-CD10C6728470}"/>
              </a:ext>
            </a:extLst>
          </p:cNvPr>
          <p:cNvCxnSpPr>
            <a:cxnSpLocks/>
          </p:cNvCxnSpPr>
          <p:nvPr/>
        </p:nvCxnSpPr>
        <p:spPr>
          <a:xfrm flipV="1">
            <a:off x="10851356" y="3372603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91686BB-F788-CE4C-B01D-A7EE57A825B7}"/>
              </a:ext>
            </a:extLst>
          </p:cNvPr>
          <p:cNvCxnSpPr/>
          <p:nvPr/>
        </p:nvCxnSpPr>
        <p:spPr>
          <a:xfrm>
            <a:off x="9985771" y="4257493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C2E621-9CF6-354D-9769-C1268A911315}"/>
              </a:ext>
            </a:extLst>
          </p:cNvPr>
          <p:cNvCxnSpPr>
            <a:cxnSpLocks/>
          </p:cNvCxnSpPr>
          <p:nvPr/>
        </p:nvCxnSpPr>
        <p:spPr>
          <a:xfrm flipV="1">
            <a:off x="9985771" y="4228917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1">
            <a:extLst>
              <a:ext uri="{FF2B5EF4-FFF2-40B4-BE49-F238E27FC236}">
                <a16:creationId xmlns:a16="http://schemas.microsoft.com/office/drawing/2014/main" id="{596FC854-8C3E-B4D9-6EA0-0AF0891EEAEC}"/>
              </a:ext>
            </a:extLst>
          </p:cNvPr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" name="Isosceles Triangle 22">
            <a:extLst>
              <a:ext uri="{FF2B5EF4-FFF2-40B4-BE49-F238E27FC236}">
                <a16:creationId xmlns:a16="http://schemas.microsoft.com/office/drawing/2014/main" id="{59795AA9-E1C6-07CE-D5CF-A91F3565F6AB}"/>
              </a:ext>
            </a:extLst>
          </p:cNvPr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23">
            <a:extLst>
              <a:ext uri="{FF2B5EF4-FFF2-40B4-BE49-F238E27FC236}">
                <a16:creationId xmlns:a16="http://schemas.microsoft.com/office/drawing/2014/main" id="{8B5CEF6E-0DC8-E7BC-3E1B-03806020ACD8}"/>
              </a:ext>
            </a:extLst>
          </p:cNvPr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1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 Properties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11201401" cy="4525962"/>
          </a:xfrm>
        </p:spPr>
        <p:txBody>
          <a:bodyPr/>
          <a:lstStyle/>
          <a:p>
            <a:r>
              <a:rPr lang="en-US" sz="2800" dirty="0"/>
              <a:t>Amazing result: Q-learning converges to optimal policy -- even if you’re acting </a:t>
            </a:r>
            <a:r>
              <a:rPr lang="en-US" sz="2800" dirty="0" err="1"/>
              <a:t>suboptimally</a:t>
            </a:r>
            <a:r>
              <a:rPr lang="en-US" sz="2800" dirty="0"/>
              <a:t>!</a:t>
            </a:r>
          </a:p>
          <a:p>
            <a:pPr lvl="2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off-policy learning</a:t>
            </a:r>
          </a:p>
          <a:p>
            <a:pPr lvl="2"/>
            <a:endParaRPr lang="en-US" sz="2000" dirty="0"/>
          </a:p>
          <a:p>
            <a:r>
              <a:rPr lang="en-US" sz="2800" dirty="0"/>
              <a:t>Caveats:</a:t>
            </a:r>
          </a:p>
          <a:p>
            <a:pPr lvl="1"/>
            <a:r>
              <a:rPr lang="en-US" sz="2800" dirty="0"/>
              <a:t>You have to explore enough</a:t>
            </a:r>
          </a:p>
          <a:p>
            <a:pPr lvl="1"/>
            <a:r>
              <a:rPr lang="en-US" sz="2800" dirty="0"/>
              <a:t>You have to eventually make the learning rate</a:t>
            </a:r>
          </a:p>
          <a:p>
            <a:pPr lvl="1">
              <a:buNone/>
            </a:pPr>
            <a:r>
              <a:rPr lang="en-US" sz="2800" dirty="0"/>
              <a:t>	small enough</a:t>
            </a:r>
          </a:p>
          <a:p>
            <a:pPr lvl="1"/>
            <a:r>
              <a:rPr lang="en-US" sz="2800" dirty="0"/>
              <a:t>… but not decrease it too quickly</a:t>
            </a:r>
          </a:p>
          <a:p>
            <a:pPr lvl="1"/>
            <a:r>
              <a:rPr lang="en-US" sz="2800" dirty="0"/>
              <a:t>Basically, in the limit, it doesn’t matter how you select actions (!)</a:t>
            </a:r>
          </a:p>
          <a:p>
            <a:pPr lvl="3"/>
            <a:endParaRPr lang="en-US" sz="18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042" y="2667000"/>
            <a:ext cx="3884915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Palatino" pitchFamily="2" charset="77"/>
                <a:ea typeface="Palatino" pitchFamily="2" charset="77"/>
                <a:cs typeface="Calibri"/>
              </a:rPr>
              <a:t>The Story So Far: MDPs and RL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219200"/>
            <a:ext cx="1097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Known MDP: Offline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90800" y="1742421"/>
            <a:ext cx="6629400" cy="16865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867" y="1816171"/>
            <a:ext cx="817208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Goal				Technique</a:t>
            </a:r>
          </a:p>
          <a:p>
            <a:endParaRPr lang="en-US" sz="14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</a:rPr>
              <a:t>Compute V*, Q*, </a:t>
            </a:r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*		Value / policy iteration</a:t>
            </a: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Evaluate a fixed policy 		Policy evaluation</a:t>
            </a: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81000" y="3886200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Model-Based RL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00" y="4409420"/>
            <a:ext cx="5334000" cy="19124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48400" y="3886200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Model-Free RL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00800" y="4419600"/>
            <a:ext cx="5584166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484638"/>
            <a:ext cx="541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Goal			Technique</a:t>
            </a: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</a:rPr>
              <a:t>Compute V*, Q*, </a:t>
            </a:r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*	VI/PI on approx. MDP</a:t>
            </a: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Evaluate a fixed policy 	PE on approx. MDP</a:t>
            </a:r>
          </a:p>
          <a:p>
            <a:endParaRPr lang="en-US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endParaRPr lang="en-US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4484638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Goal			Technique</a:t>
            </a: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</a:rPr>
              <a:t>Compute V*, Q*, </a:t>
            </a:r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*	Q-learning</a:t>
            </a:r>
          </a:p>
          <a:p>
            <a:endParaRPr lang="en-US" sz="1600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r>
              <a:rPr lang="en-US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Evaluate a fixed policy 	TD/Value Learning</a:t>
            </a:r>
          </a:p>
          <a:p>
            <a:endParaRPr lang="en-US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endParaRPr lang="en-US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Reinforcement 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68" y="1447800"/>
            <a:ext cx="4541755" cy="2362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807" y="2365131"/>
            <a:ext cx="4805638" cy="2816469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6192" y="4038600"/>
            <a:ext cx="4338616" cy="226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21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EB8E-1400-9E47-AEFA-15AFA564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7134-D5CE-5743-9C5E-66D65CF8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P</a:t>
            </a: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3 due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F</a:t>
            </a: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riday 10/27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H</a:t>
            </a: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w7 due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T</a:t>
            </a: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uesday 10/31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8C0D2-7BCE-C448-815B-6D647170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Reinforcement Learning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02108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Full reinforcement learning: optimal policies (like value iteration)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You don’t know the transitions T(</a:t>
            </a:r>
            <a:r>
              <a:rPr lang="en-US" sz="2400" dirty="0" err="1"/>
              <a:t>s,a,s</a:t>
            </a:r>
            <a:r>
              <a:rPr lang="en-US" sz="2400" dirty="0"/>
              <a:t>’)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You don’t know the rewards R(</a:t>
            </a:r>
            <a:r>
              <a:rPr lang="en-US" sz="2400" dirty="0" err="1"/>
              <a:t>s,a,s</a:t>
            </a:r>
            <a:r>
              <a:rPr lang="en-US" sz="2400" dirty="0"/>
              <a:t>’)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You choose the actions now</a:t>
            </a:r>
            <a:endParaRPr lang="en-US" sz="2400" dirty="0">
              <a:solidFill>
                <a:schemeClr val="accent2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Goal: learn the optimal policy / values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In this case: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Learner makes choices!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Fundamental tradeoff: exploration vs. exploitation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is NOT offline planning!  You actually take actions in the world and find out what happens…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228" y="2133600"/>
            <a:ext cx="4239685" cy="2049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700" y="9144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3208" y="1182469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Simplest: random actions (</a:t>
            </a:r>
            <a:r>
              <a:rPr lang="en-US" sz="2800" dirty="0">
                <a:sym typeface="Symbol" pitchFamily="18" charset="2"/>
              </a:rPr>
              <a:t>-greedy)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dirty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With (small) probability </a:t>
            </a:r>
            <a:r>
              <a:rPr lang="en-US" dirty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With (large) probability 1-</a:t>
            </a:r>
            <a:r>
              <a:rPr lang="en-US" dirty="0">
                <a:sym typeface="Symbol" pitchFamily="18" charset="2"/>
              </a:rPr>
              <a:t>, act on current policy</a:t>
            </a:r>
          </a:p>
          <a:p>
            <a:pPr lvl="2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Problems with random actions?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You do eventually explore the space, but keep thrashing around once learning is done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One solution: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lower  over time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Another solution: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exploration function</a:t>
            </a:r>
          </a:p>
          <a:p>
            <a:pPr lvl="2">
              <a:lnSpc>
                <a:spcPct val="90000"/>
              </a:lnSpc>
            </a:pPr>
            <a:endParaRPr lang="en-US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112" y="1114859"/>
            <a:ext cx="4621888" cy="3352072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11506200" cy="4729164"/>
              </a:xfrm>
            </p:spPr>
            <p:txBody>
              <a:bodyPr/>
              <a:lstStyle/>
              <a:p>
                <a:r>
                  <a:rPr lang="en-US" sz="2800" dirty="0"/>
                  <a:t>When to explore?</a:t>
                </a:r>
              </a:p>
              <a:p>
                <a:pPr lvl="1"/>
                <a:r>
                  <a:rPr lang="en-US" sz="2400" dirty="0"/>
                  <a:t>Random actions: explore a fixed amount</a:t>
                </a:r>
              </a:p>
              <a:p>
                <a:pPr lvl="1"/>
                <a:r>
                  <a:rPr lang="en-US" sz="2400" dirty="0">
                    <a:solidFill>
                      <a:schemeClr val="accent2"/>
                    </a:solidFill>
                  </a:rPr>
                  <a:t>Better idea: </a:t>
                </a:r>
                <a:r>
                  <a:rPr lang="en-US" sz="2400" dirty="0"/>
                  <a:t>explore areas whose badness is not</a:t>
                </a:r>
              </a:p>
              <a:p>
                <a:pPr lvl="1">
                  <a:spcBef>
                    <a:spcPts val="76"/>
                  </a:spcBef>
                  <a:buNone/>
                </a:pPr>
                <a:r>
                  <a:rPr lang="en-US" sz="2400" dirty="0"/>
                  <a:t>	(yet) established, eventually stop exploring</a:t>
                </a:r>
                <a:endParaRPr lang="en-US" sz="1600" dirty="0"/>
              </a:p>
              <a:p>
                <a:r>
                  <a:rPr lang="en-US" sz="2800" dirty="0"/>
                  <a:t>Exploration function</a:t>
                </a:r>
              </a:p>
              <a:p>
                <a:pPr lvl="1"/>
                <a:r>
                  <a:rPr lang="en-US" sz="2400" dirty="0"/>
                  <a:t>Takes a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value estimate u</a:t>
                </a:r>
                <a:r>
                  <a:rPr lang="en-US" sz="2400" dirty="0"/>
                  <a:t> and a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visit count n</a:t>
                </a:r>
                <a:r>
                  <a:rPr lang="en-US" sz="2400" dirty="0"/>
                  <a:t>, and</a:t>
                </a:r>
              </a:p>
              <a:p>
                <a:pPr lvl="1">
                  <a:spcBef>
                    <a:spcPts val="76"/>
                  </a:spcBef>
                  <a:buNone/>
                </a:pPr>
                <a:r>
                  <a:rPr lang="en-US" sz="2400" dirty="0"/>
                  <a:t>	returns an optimistic utility, e.g.</a:t>
                </a:r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  <a:p>
                <a:pPr marL="457176" lvl="1" indent="0">
                  <a:buNone/>
                </a:pPr>
                <a:endParaRPr lang="en-US" sz="2400" dirty="0"/>
              </a:p>
              <a:p>
                <a:pPr lvl="1"/>
                <a:endParaRPr lang="en-US" sz="800" dirty="0"/>
              </a:p>
              <a:p>
                <a:pPr marL="457176" lvl="1" indent="0">
                  <a:buNone/>
                </a:pPr>
                <a:endParaRPr lang="en-US" sz="2400" dirty="0"/>
              </a:p>
              <a:p>
                <a:pPr lvl="1"/>
                <a:endParaRPr lang="en-US" sz="2000" i="1" dirty="0"/>
              </a:p>
              <a:p>
                <a:pPr lvl="1"/>
                <a:r>
                  <a:rPr lang="en-US" sz="2000" i="1" dirty="0"/>
                  <a:t>Note: this propagates the “bonus” back to states that lead to unknown states as well!</a:t>
                </a:r>
              </a:p>
              <a:p>
                <a:pPr lvl="1">
                  <a:buNone/>
                </a:pPr>
                <a:r>
                  <a:rPr lang="en-US" sz="2000" i="1" dirty="0"/>
                  <a:t>				</a:t>
                </a:r>
              </a:p>
            </p:txBody>
          </p:sp>
        </mc:Choice>
        <mc:Fallback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11506200" cy="4729164"/>
              </a:xfrm>
              <a:blipFill>
                <a:blip r:embed="rId4"/>
                <a:stretch>
                  <a:fillRect l="-1103" t="-1609" b="-12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4809" y="5212833"/>
                <a:ext cx="11335102" cy="50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Modified Q-Update: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9" y="5212833"/>
                <a:ext cx="11335102" cy="505331"/>
              </a:xfrm>
              <a:prstGeom prst="rect">
                <a:avLst/>
              </a:prstGeom>
              <a:blipFill>
                <a:blip r:embed="rId5"/>
                <a:stretch>
                  <a:fillRect l="-783" t="-14634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4809" y="4707502"/>
                <a:ext cx="10415159" cy="50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Regular Q-Update: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9" y="4707502"/>
                <a:ext cx="10415159" cy="505331"/>
              </a:xfrm>
              <a:prstGeom prst="rect">
                <a:avLst/>
              </a:prstGeom>
              <a:blipFill>
                <a:blip r:embed="rId6"/>
                <a:stretch>
                  <a:fillRect l="-853" t="-14634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0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1524000"/>
            <a:ext cx="4469557" cy="29660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6985000" cy="4729164"/>
          </a:xfrm>
        </p:spPr>
        <p:txBody>
          <a:bodyPr/>
          <a:lstStyle/>
          <a:p>
            <a:r>
              <a:rPr lang="en-US" sz="2000" dirty="0"/>
              <a:t>Even if you learn the optimal policy, you still make mistakes along the way!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Regret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is a measure of your total mistake cost: the difference between your (expected) rewards, including youthful suboptimality, and optimal (expected) rewards</a:t>
            </a:r>
          </a:p>
          <a:p>
            <a:endParaRPr lang="en-US" sz="2000" dirty="0"/>
          </a:p>
          <a:p>
            <a:r>
              <a:rPr lang="en-US" sz="2000" dirty="0"/>
              <a:t>Minimizing regret goes beyond learning to be optimal – it requires optimally learning to be optimal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Example: random exploration and exploration functions both end up optimal, but random exploration has higher regret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295401"/>
            <a:ext cx="5105400" cy="494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Pacman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14400" y="2971800"/>
            <a:ext cx="2895600" cy="2835275"/>
            <a:chOff x="3408" y="912"/>
            <a:chExt cx="1584" cy="1551"/>
          </a:xfrm>
        </p:grpSpPr>
        <p:grpSp>
          <p:nvGrpSpPr>
            <p:cNvPr id="14358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14362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2971800"/>
            <a:ext cx="2895600" cy="2835275"/>
            <a:chOff x="3456" y="2592"/>
            <a:chExt cx="1584" cy="1551"/>
          </a:xfrm>
        </p:grpSpPr>
        <p:grpSp>
          <p:nvGrpSpPr>
            <p:cNvPr id="14352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14356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7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458200" y="2971800"/>
            <a:ext cx="2895600" cy="2835275"/>
            <a:chOff x="3744" y="3190"/>
            <a:chExt cx="1056" cy="1034"/>
          </a:xfrm>
        </p:grpSpPr>
        <p:grpSp>
          <p:nvGrpSpPr>
            <p:cNvPr id="14345" name="Group 19"/>
            <p:cNvGrpSpPr>
              <a:grpSpLocks/>
            </p:cNvGrpSpPr>
            <p:nvPr/>
          </p:nvGrpSpPr>
          <p:grpSpPr bwMode="auto">
            <a:xfrm>
              <a:off x="3744" y="3190"/>
              <a:ext cx="1056" cy="1034"/>
              <a:chOff x="3360" y="1008"/>
              <a:chExt cx="1584" cy="1551"/>
            </a:xfrm>
          </p:grpSpPr>
          <p:pic>
            <p:nvPicPr>
              <p:cNvPr id="14350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8" y="3774"/>
              <a:ext cx="14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" y="4022"/>
              <a:ext cx="13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8" y="4022"/>
              <a:ext cx="14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25"/>
            <p:cNvSpPr>
              <a:spLocks noChangeArrowheads="1"/>
            </p:cNvSpPr>
            <p:nvPr/>
          </p:nvSpPr>
          <p:spPr bwMode="auto">
            <a:xfrm>
              <a:off x="4512" y="32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38200" y="1524000"/>
            <a:ext cx="3124200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Let’s say we discover through experience that this state is bad: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9600" y="1556327"/>
            <a:ext cx="3124200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 naïve q-learning, we know nothing about this state: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29600" y="1888725"/>
            <a:ext cx="3124200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Or even this 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Across States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850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 Q-Learning keeps a table of all q-values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 realistic situations, we cannot possibly learn about every single state!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Too many states to visit them all in training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Too many states to hold the q-tables in memory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Instead, we want to generalize: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Learn about some small number of training states from experience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Generalize that experience to new, similar situations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657918"/>
            <a:ext cx="4677116" cy="291401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192" y="1320003"/>
            <a:ext cx="2971800" cy="2108756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0134600" y="6550223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[demo – RL </a:t>
            </a:r>
            <a:r>
              <a:rPr lang="en-US" sz="16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Feature-Based Representations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1526"/>
            <a:ext cx="7238423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Solution: describe a state using a vector of features (properties)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Features are functions from states to real numbers (often 0/1) that capture important properties of the state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Can also describe a q-state (s, a) with features (e.g. action moves closer to food)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Example features: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Segoe Script" panose="020B0804020000000003" pitchFamily="34" charset="0"/>
              </a:rPr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Segoe Script" panose="020B0804020000000003" pitchFamily="34" charset="0"/>
              </a:rPr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Segoe Script" panose="020B0804020000000003" pitchFamily="34" charset="0"/>
              </a:rPr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Segoe Script" panose="020B0804020000000003" pitchFamily="34" charset="0"/>
              </a:rPr>
              <a:t>1 / (</a:t>
            </a:r>
            <a:r>
              <a:rPr lang="en-US" sz="2000" dirty="0" err="1">
                <a:latin typeface="Segoe Script" panose="020B0804020000000003" pitchFamily="34" charset="0"/>
              </a:rPr>
              <a:t>dist</a:t>
            </a:r>
            <a:r>
              <a:rPr lang="en-US" sz="2000" dirty="0">
                <a:latin typeface="Segoe Script" panose="020B0804020000000003" pitchFamily="34" charset="0"/>
              </a:rPr>
              <a:t> to dot)</a:t>
            </a:r>
            <a:r>
              <a:rPr lang="en-US" sz="2000" baseline="30000" dirty="0">
                <a:latin typeface="Segoe Script" panose="020B0804020000000003" pitchFamily="34" charset="0"/>
              </a:rPr>
              <a:t>2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Segoe Script" panose="020B0804020000000003" pitchFamily="34" charset="0"/>
              </a:rPr>
              <a:t>Is Pacman in a tunnel? (0/1)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458200" y="1485901"/>
            <a:ext cx="2879387" cy="2819400"/>
            <a:chOff x="5943600" y="1524000"/>
            <a:chExt cx="2514600" cy="2462213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5943600" y="1524000"/>
              <a:ext cx="2514600" cy="2462213"/>
              <a:chOff x="3744" y="960"/>
              <a:chExt cx="1584" cy="1551"/>
            </a:xfrm>
          </p:grpSpPr>
          <p:grpSp>
            <p:nvGrpSpPr>
              <p:cNvPr id="15367" name="Group 5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15371" name="Group 6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153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7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72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3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4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68" name="Rectangle 1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Rectangle 13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5" name="Rectangle 15"/>
            <p:cNvSpPr>
              <a:spLocks noChangeArrowheads="1"/>
            </p:cNvSpPr>
            <p:nvPr/>
          </p:nvSpPr>
          <p:spPr bwMode="auto">
            <a:xfrm>
              <a:off x="6096000" y="3352800"/>
              <a:ext cx="2286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value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9" y="1295400"/>
                <a:ext cx="10972800" cy="4876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Using a feature representation, we can write a q function (or value function) for any state using a few weights: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 …+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cs typeface="Arial" charset="0"/>
                </a:endParaRPr>
              </a:p>
              <a:p>
                <a:pPr lvl="1"/>
                <a:endParaRPr lang="en-US" sz="2400" dirty="0">
                  <a:solidFill>
                    <a:schemeClr val="tx2"/>
                  </a:solidFill>
                  <a:cs typeface="Arial" charset="0"/>
                </a:endParaRPr>
              </a:p>
              <a:p>
                <a:pPr lvl="1"/>
                <a:r>
                  <a:rPr lang="en-US" sz="2400" dirty="0">
                    <a:solidFill>
                      <a:schemeClr val="tx2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 …+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2"/>
                    </a:solidFill>
                  </a:rPr>
                  <a:t>Advantage: </a:t>
                </a:r>
                <a:r>
                  <a:rPr lang="en-US" sz="2400" dirty="0"/>
                  <a:t>our experience is summed up in a few powerful numbers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2"/>
                    </a:solidFill>
                  </a:rPr>
                  <a:t>Disadvantage: </a:t>
                </a:r>
                <a:r>
                  <a:rPr lang="en-US" sz="2400" dirty="0"/>
                  <a:t>states may share features but actually be very different in value!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295400"/>
                <a:ext cx="10972800" cy="4876800"/>
              </a:xfrm>
              <a:blipFill>
                <a:blip r:embed="rId2"/>
                <a:stretch>
                  <a:fillRect l="-809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still assume an MDP: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states 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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actions (per state) A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model T(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reward function R(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r>
              <a:rPr lang="en-US" sz="2800" dirty="0"/>
              <a:t>Still looking for a policy </a:t>
            </a:r>
            <a:r>
              <a:rPr lang="en-US" sz="2800" dirty="0">
                <a:solidFill>
                  <a:srgbClr val="CC0000"/>
                </a:solidFill>
                <a:sym typeface="Symbol" pitchFamily="18" charset="2"/>
              </a:rPr>
              <a:t>(s)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New twist: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don’t know T or R</a:t>
            </a:r>
            <a:r>
              <a:rPr lang="en-US" sz="2800" dirty="0">
                <a:sym typeface="Symbol" pitchFamily="18" charset="2"/>
              </a:rPr>
              <a:t>, so must try out actions</a:t>
            </a:r>
          </a:p>
          <a:p>
            <a:pPr lvl="1"/>
            <a:endParaRPr lang="en-US" sz="2400" dirty="0">
              <a:solidFill>
                <a:srgbClr val="CC0000"/>
              </a:solidFill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Big idea: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Compute all averages over transition probabilities using sample outcomes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77" y="1524000"/>
            <a:ext cx="4484846" cy="23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5607" y="1425755"/>
                <a:ext cx="10926793" cy="4729164"/>
              </a:xfrm>
            </p:spPr>
            <p:txBody>
              <a:bodyPr/>
              <a:lstStyle/>
              <a:p>
                <a:r>
                  <a:rPr lang="en-US" sz="2800" dirty="0"/>
                  <a:t>Original Q learning rule tries to reduce prediction error at </a:t>
                </a:r>
                <a:r>
                  <a:rPr lang="en-US" sz="2800" dirty="0">
                    <a:solidFill>
                      <a:schemeClr val="tx2"/>
                    </a:solidFill>
                  </a:rPr>
                  <a:t>s, a</a:t>
                </a:r>
                <a:r>
                  <a:rPr lang="en-US" sz="2800" dirty="0"/>
                  <a:t>:</a:t>
                </a:r>
              </a:p>
              <a:p>
                <a:pPr marL="742911" lvl="2" indent="-34288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1 −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𝛼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sz="2800" b="0" i="1" dirty="0">
                  <a:solidFill>
                    <a:schemeClr val="tx2"/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pPr marL="742911" lvl="2" indent="-34288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742911" lvl="2" indent="-342882">
                  <a:lnSpc>
                    <a:spcPct val="80000"/>
                  </a:lnSpc>
                </a:pPr>
                <a:endParaRPr lang="en-US" sz="2800" dirty="0">
                  <a:solidFill>
                    <a:srgbClr val="CC00CC"/>
                  </a:solidFill>
                </a:endParaRPr>
              </a:p>
              <a:p>
                <a:r>
                  <a:rPr lang="en-US" dirty="0"/>
                  <a:t>Instead, we update the weights to try to reduce the error at </a:t>
                </a:r>
                <a:r>
                  <a:rPr lang="en-US" dirty="0">
                    <a:solidFill>
                      <a:schemeClr val="tx2"/>
                    </a:solidFill>
                  </a:rPr>
                  <a:t>s, a</a:t>
                </a:r>
                <a:r>
                  <a:rPr lang="en-US" dirty="0"/>
                  <a:t>:</a:t>
                </a:r>
              </a:p>
              <a:p>
                <a:pPr lvl="3"/>
                <a:r>
                  <a:rPr lang="en-US" sz="2800" dirty="0">
                    <a:solidFill>
                      <a:schemeClr val="tx2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 ?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607" y="1425755"/>
                <a:ext cx="10926793" cy="4729164"/>
              </a:xfrm>
              <a:blipFill>
                <a:blip r:embed="rId2"/>
                <a:stretch>
                  <a:fillRect l="-1276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5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Minimizing Error and Least Squares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750" y="1295800"/>
            <a:ext cx="9837738" cy="4961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2504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6553200" y="1524000"/>
            <a:ext cx="4119563" cy="3743325"/>
            <a:chOff x="4308475" y="1228725"/>
            <a:chExt cx="4119563" cy="3743325"/>
          </a:xfrm>
        </p:grpSpPr>
        <p:sp>
          <p:nvSpPr>
            <p:cNvPr id="19458" name="Oval 2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4308475" y="4338638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5175250" y="1228725"/>
              <a:ext cx="3252788" cy="3743325"/>
              <a:chOff x="2396" y="1789"/>
              <a:chExt cx="2049" cy="2358"/>
            </a:xfrm>
          </p:grpSpPr>
          <p:sp>
            <p:nvSpPr>
              <p:cNvPr id="19800" name="Freeform 57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58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59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60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61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62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63"/>
              <p:cNvSpPr>
                <a:spLocks/>
              </p:cNvSpPr>
              <p:nvPr/>
            </p:nvSpPr>
            <p:spPr bwMode="auto">
              <a:xfrm>
                <a:off x="2529" y="2179"/>
                <a:ext cx="790" cy="1648"/>
              </a:xfrm>
              <a:custGeom>
                <a:avLst/>
                <a:gdLst>
                  <a:gd name="T0" fmla="*/ 1013516 w 132"/>
                  <a:gd name="T1" fmla="*/ 2125464 h 275"/>
                  <a:gd name="T2" fmla="*/ 0 w 132"/>
                  <a:gd name="T3" fmla="*/ 1461326 h 275"/>
                  <a:gd name="T4" fmla="*/ 0 w 132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5"/>
                  <a:gd name="T11" fmla="*/ 132 w 132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5">
                    <a:moveTo>
                      <a:pt x="132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64"/>
              <p:cNvSpPr>
                <a:spLocks/>
              </p:cNvSpPr>
              <p:nvPr/>
            </p:nvSpPr>
            <p:spPr bwMode="auto">
              <a:xfrm>
                <a:off x="2768" y="2083"/>
                <a:ext cx="796" cy="1654"/>
              </a:xfrm>
              <a:custGeom>
                <a:avLst/>
                <a:gdLst>
                  <a:gd name="T0" fmla="*/ 1021292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65"/>
              <p:cNvSpPr>
                <a:spLocks/>
              </p:cNvSpPr>
              <p:nvPr/>
            </p:nvSpPr>
            <p:spPr bwMode="auto">
              <a:xfrm>
                <a:off x="3014" y="1987"/>
                <a:ext cx="795" cy="1654"/>
              </a:xfrm>
              <a:custGeom>
                <a:avLst/>
                <a:gdLst>
                  <a:gd name="T0" fmla="*/ 1014904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66"/>
              <p:cNvSpPr>
                <a:spLocks/>
              </p:cNvSpPr>
              <p:nvPr/>
            </p:nvSpPr>
            <p:spPr bwMode="auto">
              <a:xfrm>
                <a:off x="3259" y="1897"/>
                <a:ext cx="795" cy="1648"/>
              </a:xfrm>
              <a:custGeom>
                <a:avLst/>
                <a:gdLst>
                  <a:gd name="T0" fmla="*/ 1014904 w 133"/>
                  <a:gd name="T1" fmla="*/ 2125464 h 275"/>
                  <a:gd name="T2" fmla="*/ 0 w 133"/>
                  <a:gd name="T3" fmla="*/ 1461326 h 275"/>
                  <a:gd name="T4" fmla="*/ 0 w 133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5"/>
                  <a:gd name="T11" fmla="*/ 133 w 133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5">
                    <a:moveTo>
                      <a:pt x="133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67"/>
              <p:cNvSpPr>
                <a:spLocks/>
              </p:cNvSpPr>
              <p:nvPr/>
            </p:nvSpPr>
            <p:spPr bwMode="auto">
              <a:xfrm>
                <a:off x="3504" y="1801"/>
                <a:ext cx="789" cy="1655"/>
              </a:xfrm>
              <a:custGeom>
                <a:avLst/>
                <a:gdLst>
                  <a:gd name="T0" fmla="*/ 1007129 w 132"/>
                  <a:gd name="T1" fmla="*/ 2139699 h 276"/>
                  <a:gd name="T2" fmla="*/ 0 w 132"/>
                  <a:gd name="T3" fmla="*/ 1464831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68"/>
              <p:cNvSpPr>
                <a:spLocks/>
              </p:cNvSpPr>
              <p:nvPr/>
            </p:nvSpPr>
            <p:spPr bwMode="auto">
              <a:xfrm>
                <a:off x="3277" y="2292"/>
                <a:ext cx="1040" cy="1529"/>
              </a:xfrm>
              <a:custGeom>
                <a:avLst/>
                <a:gdLst>
                  <a:gd name="T0" fmla="*/ 0 w 174"/>
                  <a:gd name="T1" fmla="*/ 1976404 h 255"/>
                  <a:gd name="T2" fmla="*/ 1327279 w 174"/>
                  <a:gd name="T3" fmla="*/ 1464614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69"/>
              <p:cNvSpPr>
                <a:spLocks/>
              </p:cNvSpPr>
              <p:nvPr/>
            </p:nvSpPr>
            <p:spPr bwMode="auto">
              <a:xfrm>
                <a:off x="3044" y="2137"/>
                <a:ext cx="1040" cy="1528"/>
              </a:xfrm>
              <a:custGeom>
                <a:avLst/>
                <a:gdLst>
                  <a:gd name="T0" fmla="*/ 0 w 174"/>
                  <a:gd name="T1" fmla="*/ 1969946 h 255"/>
                  <a:gd name="T2" fmla="*/ 1327279 w 174"/>
                  <a:gd name="T3" fmla="*/ 1460690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70"/>
              <p:cNvSpPr>
                <a:spLocks/>
              </p:cNvSpPr>
              <p:nvPr/>
            </p:nvSpPr>
            <p:spPr bwMode="auto">
              <a:xfrm>
                <a:off x="2810" y="1987"/>
                <a:ext cx="1035" cy="1528"/>
              </a:xfrm>
              <a:custGeom>
                <a:avLst/>
                <a:gdLst>
                  <a:gd name="T0" fmla="*/ 0 w 173"/>
                  <a:gd name="T1" fmla="*/ 1969946 h 255"/>
                  <a:gd name="T2" fmla="*/ 1325925 w 173"/>
                  <a:gd name="T3" fmla="*/ 1460690 h 255"/>
                  <a:gd name="T4" fmla="*/ 1325925 w 173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5"/>
                  <a:gd name="T11" fmla="*/ 173 w 173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5">
                    <a:moveTo>
                      <a:pt x="0" y="255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71"/>
              <p:cNvSpPr>
                <a:spLocks/>
              </p:cNvSpPr>
              <p:nvPr/>
            </p:nvSpPr>
            <p:spPr bwMode="auto">
              <a:xfrm>
                <a:off x="2577" y="1831"/>
                <a:ext cx="1035" cy="1535"/>
              </a:xfrm>
              <a:custGeom>
                <a:avLst/>
                <a:gdLst>
                  <a:gd name="T0" fmla="*/ 0 w 173"/>
                  <a:gd name="T1" fmla="*/ 1984179 h 256"/>
                  <a:gd name="T2" fmla="*/ 1325925 w 173"/>
                  <a:gd name="T3" fmla="*/ 1464624 h 256"/>
                  <a:gd name="T4" fmla="*/ 1325925 w 173"/>
                  <a:gd name="T5" fmla="*/ 0 h 256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6"/>
                  <a:gd name="T11" fmla="*/ 173 w 173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6">
                    <a:moveTo>
                      <a:pt x="0" y="256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72"/>
              <p:cNvSpPr>
                <a:spLocks/>
              </p:cNvSpPr>
              <p:nvPr/>
            </p:nvSpPr>
            <p:spPr bwMode="auto">
              <a:xfrm>
                <a:off x="2511" y="2808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73"/>
              <p:cNvSpPr>
                <a:spLocks/>
              </p:cNvSpPr>
              <p:nvPr/>
            </p:nvSpPr>
            <p:spPr bwMode="auto">
              <a:xfrm>
                <a:off x="2511" y="2544"/>
                <a:ext cx="1824" cy="516"/>
              </a:xfrm>
              <a:custGeom>
                <a:avLst/>
                <a:gdLst>
                  <a:gd name="T0" fmla="*/ 0 w 305"/>
                  <a:gd name="T1" fmla="*/ 513216 h 86"/>
                  <a:gd name="T2" fmla="*/ 1323925 w 305"/>
                  <a:gd name="T3" fmla="*/ 0 h 86"/>
                  <a:gd name="T4" fmla="*/ 2333015 w 305"/>
                  <a:gd name="T5" fmla="*/ 668736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74"/>
              <p:cNvSpPr>
                <a:spLocks/>
              </p:cNvSpPr>
              <p:nvPr/>
            </p:nvSpPr>
            <p:spPr bwMode="auto">
              <a:xfrm>
                <a:off x="2511" y="2274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75"/>
              <p:cNvSpPr>
                <a:spLocks/>
              </p:cNvSpPr>
              <p:nvPr/>
            </p:nvSpPr>
            <p:spPr bwMode="auto">
              <a:xfrm>
                <a:off x="2511" y="2011"/>
                <a:ext cx="1824" cy="515"/>
              </a:xfrm>
              <a:custGeom>
                <a:avLst/>
                <a:gdLst>
                  <a:gd name="T0" fmla="*/ 0 w 305"/>
                  <a:gd name="T1" fmla="*/ 507892 h 86"/>
                  <a:gd name="T2" fmla="*/ 1323925 w 305"/>
                  <a:gd name="T3" fmla="*/ 0 h 86"/>
                  <a:gd name="T4" fmla="*/ 2333015 w 305"/>
                  <a:gd name="T5" fmla="*/ 662272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Line 76"/>
              <p:cNvSpPr>
                <a:spLocks noChangeShapeType="1"/>
              </p:cNvSpPr>
              <p:nvPr/>
            </p:nvSpPr>
            <p:spPr bwMode="auto">
              <a:xfrm flipV="1">
                <a:off x="3301" y="3438"/>
                <a:ext cx="1034" cy="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77"/>
              <p:cNvSpPr>
                <a:spLocks/>
              </p:cNvSpPr>
              <p:nvPr/>
            </p:nvSpPr>
            <p:spPr bwMode="auto">
              <a:xfrm>
                <a:off x="2511" y="2185"/>
                <a:ext cx="790" cy="1654"/>
              </a:xfrm>
              <a:custGeom>
                <a:avLst/>
                <a:gdLst>
                  <a:gd name="T0" fmla="*/ 1013516 w 132"/>
                  <a:gd name="T1" fmla="*/ 2133240 h 276"/>
                  <a:gd name="T2" fmla="*/ 0 w 132"/>
                  <a:gd name="T3" fmla="*/ 1461339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Line 78"/>
              <p:cNvSpPr>
                <a:spLocks noChangeShapeType="1"/>
              </p:cNvSpPr>
              <p:nvPr/>
            </p:nvSpPr>
            <p:spPr bwMode="auto">
              <a:xfrm>
                <a:off x="3319" y="3827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Rectangle 79"/>
              <p:cNvSpPr>
                <a:spLocks noChangeArrowheads="1"/>
              </p:cNvSpPr>
              <p:nvPr/>
            </p:nvSpPr>
            <p:spPr bwMode="auto">
              <a:xfrm>
                <a:off x="3384" y="3857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3" name="Line 80"/>
              <p:cNvSpPr>
                <a:spLocks noChangeShapeType="1"/>
              </p:cNvSpPr>
              <p:nvPr/>
            </p:nvSpPr>
            <p:spPr bwMode="auto">
              <a:xfrm>
                <a:off x="3564" y="3737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Rectangle 81"/>
              <p:cNvSpPr>
                <a:spLocks noChangeArrowheads="1"/>
              </p:cNvSpPr>
              <p:nvPr/>
            </p:nvSpPr>
            <p:spPr bwMode="auto">
              <a:xfrm>
                <a:off x="3622" y="376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5" name="Line 82"/>
              <p:cNvSpPr>
                <a:spLocks noChangeShapeType="1"/>
              </p:cNvSpPr>
              <p:nvPr/>
            </p:nvSpPr>
            <p:spPr bwMode="auto">
              <a:xfrm>
                <a:off x="3809" y="3641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Rectangle 83"/>
              <p:cNvSpPr>
                <a:spLocks noChangeArrowheads="1"/>
              </p:cNvSpPr>
              <p:nvPr/>
            </p:nvSpPr>
            <p:spPr bwMode="auto">
              <a:xfrm>
                <a:off x="3867" y="367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7" name="Line 84"/>
              <p:cNvSpPr>
                <a:spLocks noChangeShapeType="1"/>
              </p:cNvSpPr>
              <p:nvPr/>
            </p:nvSpPr>
            <p:spPr bwMode="auto">
              <a:xfrm>
                <a:off x="4054" y="3545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Rectangle 85"/>
              <p:cNvSpPr>
                <a:spLocks noChangeArrowheads="1"/>
              </p:cNvSpPr>
              <p:nvPr/>
            </p:nvSpPr>
            <p:spPr bwMode="auto">
              <a:xfrm>
                <a:off x="4112" y="3575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9" name="Line 86"/>
              <p:cNvSpPr>
                <a:spLocks noChangeShapeType="1"/>
              </p:cNvSpPr>
              <p:nvPr/>
            </p:nvSpPr>
            <p:spPr bwMode="auto">
              <a:xfrm>
                <a:off x="4293" y="3456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Rectangle 87"/>
              <p:cNvSpPr>
                <a:spLocks noChangeArrowheads="1"/>
              </p:cNvSpPr>
              <p:nvPr/>
            </p:nvSpPr>
            <p:spPr bwMode="auto">
              <a:xfrm>
                <a:off x="4357" y="3480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40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1" name="Line 88"/>
              <p:cNvSpPr>
                <a:spLocks noChangeShapeType="1"/>
              </p:cNvSpPr>
              <p:nvPr/>
            </p:nvSpPr>
            <p:spPr bwMode="auto">
              <a:xfrm flipH="1">
                <a:off x="3253" y="3821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Rectangle 89"/>
              <p:cNvSpPr>
                <a:spLocks noChangeArrowheads="1"/>
              </p:cNvSpPr>
              <p:nvPr/>
            </p:nvSpPr>
            <p:spPr bwMode="auto">
              <a:xfrm>
                <a:off x="3204" y="3839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3" name="Line 90"/>
              <p:cNvSpPr>
                <a:spLocks noChangeShapeType="1"/>
              </p:cNvSpPr>
              <p:nvPr/>
            </p:nvSpPr>
            <p:spPr bwMode="auto">
              <a:xfrm flipH="1">
                <a:off x="3020" y="366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Rectangle 91"/>
              <p:cNvSpPr>
                <a:spLocks noChangeArrowheads="1"/>
              </p:cNvSpPr>
              <p:nvPr/>
            </p:nvSpPr>
            <p:spPr bwMode="auto">
              <a:xfrm>
                <a:off x="2928" y="3689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5" name="Line 92"/>
              <p:cNvSpPr>
                <a:spLocks noChangeShapeType="1"/>
              </p:cNvSpPr>
              <p:nvPr/>
            </p:nvSpPr>
            <p:spPr bwMode="auto">
              <a:xfrm flipH="1">
                <a:off x="2786" y="351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Rectangle 93"/>
              <p:cNvSpPr>
                <a:spLocks noChangeArrowheads="1"/>
              </p:cNvSpPr>
              <p:nvPr/>
            </p:nvSpPr>
            <p:spPr bwMode="auto">
              <a:xfrm>
                <a:off x="2695" y="353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7" name="Line 94"/>
              <p:cNvSpPr>
                <a:spLocks noChangeShapeType="1"/>
              </p:cNvSpPr>
              <p:nvPr/>
            </p:nvSpPr>
            <p:spPr bwMode="auto">
              <a:xfrm flipH="1">
                <a:off x="2553" y="3366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Rectangle 95"/>
              <p:cNvSpPr>
                <a:spLocks noChangeArrowheads="1"/>
              </p:cNvSpPr>
              <p:nvPr/>
            </p:nvSpPr>
            <p:spPr bwMode="auto">
              <a:xfrm>
                <a:off x="2462" y="338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9" name="Line 96"/>
              <p:cNvSpPr>
                <a:spLocks noChangeShapeType="1"/>
              </p:cNvSpPr>
              <p:nvPr/>
            </p:nvSpPr>
            <p:spPr bwMode="auto">
              <a:xfrm flipH="1" flipV="1">
                <a:off x="2487" y="319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Rectangle 97"/>
              <p:cNvSpPr>
                <a:spLocks noChangeArrowheads="1"/>
              </p:cNvSpPr>
              <p:nvPr/>
            </p:nvSpPr>
            <p:spPr bwMode="auto">
              <a:xfrm>
                <a:off x="2396" y="313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1" name="Line 98"/>
              <p:cNvSpPr>
                <a:spLocks noChangeShapeType="1"/>
              </p:cNvSpPr>
              <p:nvPr/>
            </p:nvSpPr>
            <p:spPr bwMode="auto">
              <a:xfrm flipH="1" flipV="1">
                <a:off x="2487" y="292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Rectangle 99"/>
              <p:cNvSpPr>
                <a:spLocks noChangeArrowheads="1"/>
              </p:cNvSpPr>
              <p:nvPr/>
            </p:nvSpPr>
            <p:spPr bwMode="auto">
              <a:xfrm>
                <a:off x="2396" y="286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22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3" name="Line 100"/>
              <p:cNvSpPr>
                <a:spLocks noChangeShapeType="1"/>
              </p:cNvSpPr>
              <p:nvPr/>
            </p:nvSpPr>
            <p:spPr bwMode="auto">
              <a:xfrm flipH="1" flipV="1">
                <a:off x="2487" y="2658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Rectangle 101"/>
              <p:cNvSpPr>
                <a:spLocks noChangeArrowheads="1"/>
              </p:cNvSpPr>
              <p:nvPr/>
            </p:nvSpPr>
            <p:spPr bwMode="auto">
              <a:xfrm>
                <a:off x="2396" y="259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24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5" name="Line 102"/>
              <p:cNvSpPr>
                <a:spLocks noChangeShapeType="1"/>
              </p:cNvSpPr>
              <p:nvPr/>
            </p:nvSpPr>
            <p:spPr bwMode="auto">
              <a:xfrm flipH="1" flipV="1">
                <a:off x="2487" y="2394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Rectangle 103"/>
              <p:cNvSpPr>
                <a:spLocks noChangeArrowheads="1"/>
              </p:cNvSpPr>
              <p:nvPr/>
            </p:nvSpPr>
            <p:spPr bwMode="auto">
              <a:xfrm>
                <a:off x="2396" y="232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26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7" name="Freeform 104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05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Oval 106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Oval 107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08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09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10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11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12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13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Oval 114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Oval 115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16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17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18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19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20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84 w 114"/>
                  <a:gd name="T1" fmla="*/ 162 h 162"/>
                  <a:gd name="T2" fmla="*/ 0 w 114"/>
                  <a:gd name="T3" fmla="*/ 18 h 162"/>
                  <a:gd name="T4" fmla="*/ 114 w 114"/>
                  <a:gd name="T5" fmla="*/ 0 h 162"/>
                  <a:gd name="T6" fmla="*/ 84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84" y="162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21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108864 w 19"/>
                  <a:gd name="T1" fmla="*/ 209952 h 27"/>
                  <a:gd name="T2" fmla="*/ 0 w 19"/>
                  <a:gd name="T3" fmla="*/ 23328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4" y="27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22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23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24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29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25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3745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26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27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Oval 128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Oval 129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0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1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2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36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36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3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45028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4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6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7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8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9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40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78 w 114"/>
                  <a:gd name="T1" fmla="*/ 162 h 162"/>
                  <a:gd name="T2" fmla="*/ 0 w 114"/>
                  <a:gd name="T3" fmla="*/ 24 h 162"/>
                  <a:gd name="T4" fmla="*/ 114 w 114"/>
                  <a:gd name="T5" fmla="*/ 0 h 162"/>
                  <a:gd name="T6" fmla="*/ 78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14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41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101088 w 19"/>
                  <a:gd name="T1" fmla="*/ 209952 h 27"/>
                  <a:gd name="T2" fmla="*/ 0 w 19"/>
                  <a:gd name="T3" fmla="*/ 31104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3" y="27"/>
                    </a:move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42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14"/>
                  <a:gd name="T1" fmla="*/ 162 h 162"/>
                  <a:gd name="T2" fmla="*/ 114 w 114"/>
                  <a:gd name="T3" fmla="*/ 138 h 162"/>
                  <a:gd name="T4" fmla="*/ 30 w 114"/>
                  <a:gd name="T5" fmla="*/ 0 h 162"/>
                  <a:gd name="T6" fmla="*/ 0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0" y="162"/>
                    </a:moveTo>
                    <a:lnTo>
                      <a:pt x="114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43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9"/>
                  <a:gd name="T1" fmla="*/ 209952 h 27"/>
                  <a:gd name="T2" fmla="*/ 147744 w 19"/>
                  <a:gd name="T3" fmla="*/ 178848 h 27"/>
                  <a:gd name="T4" fmla="*/ 38880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Oval 144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Oval 145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46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47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Oval 148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Oval 149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Oval 150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Oval 151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Oval 152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Oval 153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54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55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56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57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Oval 158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Oval 159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60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61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62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63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Oval 164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Oval 165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66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67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68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69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70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71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72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73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74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75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Rectangle 176"/>
              <p:cNvSpPr>
                <a:spLocks noChangeArrowheads="1"/>
              </p:cNvSpPr>
              <p:nvPr/>
            </p:nvSpPr>
            <p:spPr bwMode="auto">
              <a:xfrm>
                <a:off x="3923" y="3917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9920" name="Freeform 177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78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79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80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Oval 181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Oval 182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83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84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85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86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87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88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89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90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Oval 191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Oval 192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93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94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95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96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97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198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99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200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Oval 201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Oval 202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Oval 203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Oval 204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205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206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207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208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209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210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211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212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213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214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215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216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Oval 217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Oval 218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219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07"/>
                  <a:gd name="T1" fmla="*/ 155 h 155"/>
                  <a:gd name="T2" fmla="*/ 107 w 107"/>
                  <a:gd name="T3" fmla="*/ 138 h 155"/>
                  <a:gd name="T4" fmla="*/ 30 w 107"/>
                  <a:gd name="T5" fmla="*/ 0 h 155"/>
                  <a:gd name="T6" fmla="*/ 0 w 107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5"/>
                  <a:gd name="T14" fmla="*/ 107 w 10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5">
                    <a:moveTo>
                      <a:pt x="0" y="155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220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8"/>
                  <a:gd name="T1" fmla="*/ 195753 h 26"/>
                  <a:gd name="T2" fmla="*/ 133607 w 18"/>
                  <a:gd name="T3" fmla="*/ 173117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221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222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Oval 223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Oval 224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225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226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8"/>
                  <a:gd name="T1" fmla="*/ 195753 h 26"/>
                  <a:gd name="T2" fmla="*/ 139968 w 18"/>
                  <a:gd name="T3" fmla="*/ 173117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227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228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86624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229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230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231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232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233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CFFF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234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235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236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Oval 237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Oval 238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Oval 239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Oval 240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241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FF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242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243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244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245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246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247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248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101088 w 18"/>
                  <a:gd name="T1" fmla="*/ 195753 h 26"/>
                  <a:gd name="T2" fmla="*/ 0 w 18"/>
                  <a:gd name="T3" fmla="*/ 22672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249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250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251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252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253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254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255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50F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256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3" name="Freeform 257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8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259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60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261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262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263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264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65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266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267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268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269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270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71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272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73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274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75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276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7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278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9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280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281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282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283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84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85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286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87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288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289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90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Oval 291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Oval 292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293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294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295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296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297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298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299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300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301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302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Oval 303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Oval 304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Oval 305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Oval 306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307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308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309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310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Oval 311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312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313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314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315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Oval 316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Oval 317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318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319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320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321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322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323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324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325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326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327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Oval 328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Oval 329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330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331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Oval 332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Oval 333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334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335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36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37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Oval 338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Oval 339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40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41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42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43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44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45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46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47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48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49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50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51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352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353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54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55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56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57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58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59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Oval 360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361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62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63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Oval 364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65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66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367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Oval 368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69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370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371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372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373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374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375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376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377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378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379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380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381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382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383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384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385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386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387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388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389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390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391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Oval 392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393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394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395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396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397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398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399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400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401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Oval 402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403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404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405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406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407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408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409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410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411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412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413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Oval 414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415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416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417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418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419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Oval 420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Oval 421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422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423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424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425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426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427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428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429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430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431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432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433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Oval 434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Oval 435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436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437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438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439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440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07"/>
                <a:gd name="T1" fmla="*/ 2147483647 h 155"/>
                <a:gd name="T2" fmla="*/ 0 w 107"/>
                <a:gd name="T3" fmla="*/ 2147483647 h 155"/>
                <a:gd name="T4" fmla="*/ 2147483647 w 107"/>
                <a:gd name="T5" fmla="*/ 0 h 155"/>
                <a:gd name="T6" fmla="*/ 2147483647 w 107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77" y="155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441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Oval 442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Oval 443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444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445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446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447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448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449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450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451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452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453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454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455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Oval 456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Oval 457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458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459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460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8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461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462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463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464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465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Oval 466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Oval 467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Oval 468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Oval 469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470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17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471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Oval 472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Oval 473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474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475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476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78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477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478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14"/>
                <a:gd name="T1" fmla="*/ 2147483647 h 162"/>
                <a:gd name="T2" fmla="*/ 0 w 114"/>
                <a:gd name="T3" fmla="*/ 2147483647 h 162"/>
                <a:gd name="T4" fmla="*/ 2147483647 w 114"/>
                <a:gd name="T5" fmla="*/ 0 h 162"/>
                <a:gd name="T6" fmla="*/ 2147483647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479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Oval 480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Oval 481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482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483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484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485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486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487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488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489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490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14"/>
                <a:gd name="T1" fmla="*/ 2147483647 h 162"/>
                <a:gd name="T2" fmla="*/ 2147483647 w 114"/>
                <a:gd name="T3" fmla="*/ 2147483647 h 162"/>
                <a:gd name="T4" fmla="*/ 2147483647 w 114"/>
                <a:gd name="T5" fmla="*/ 0 h 162"/>
                <a:gd name="T6" fmla="*/ 0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491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Oval 492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Oval 493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494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495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Oval 496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Oval 497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Oval 498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Oval 499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Oval 500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Oval 501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502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503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Oval 504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Oval 505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506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13"/>
                <a:gd name="T1" fmla="*/ 2147483647 h 156"/>
                <a:gd name="T2" fmla="*/ 0 w 113"/>
                <a:gd name="T3" fmla="*/ 2147483647 h 156"/>
                <a:gd name="T4" fmla="*/ 2147483647 w 113"/>
                <a:gd name="T5" fmla="*/ 0 h 156"/>
                <a:gd name="T6" fmla="*/ 2147483647 w 113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507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Freeform 508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84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509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4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Oval 510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Oval 511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Freeform 512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513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514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13"/>
                <a:gd name="T1" fmla="*/ 2147483647 h 162"/>
                <a:gd name="T2" fmla="*/ 2147483647 w 113"/>
                <a:gd name="T3" fmla="*/ 2147483647 h 162"/>
                <a:gd name="T4" fmla="*/ 2147483647 w 113"/>
                <a:gd name="T5" fmla="*/ 0 h 162"/>
                <a:gd name="T6" fmla="*/ 0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515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516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13"/>
                <a:gd name="T1" fmla="*/ 2147483647 h 162"/>
                <a:gd name="T2" fmla="*/ 0 w 113"/>
                <a:gd name="T3" fmla="*/ 2147483647 h 162"/>
                <a:gd name="T4" fmla="*/ 2147483647 w 113"/>
                <a:gd name="T5" fmla="*/ 0 h 162"/>
                <a:gd name="T6" fmla="*/ 2147483647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77" y="162"/>
                  </a:moveTo>
                  <a:lnTo>
                    <a:pt x="0" y="24"/>
                  </a:lnTo>
                  <a:lnTo>
                    <a:pt x="113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517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Oval 518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Oval 519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Oval 520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Oval 521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522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523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524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525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Oval 526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Oval 527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Oval 532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Oval 533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Linear Approximation: Regression</a:t>
            </a:r>
          </a:p>
        </p:txBody>
      </p:sp>
      <p:grpSp>
        <p:nvGrpSpPr>
          <p:cNvPr id="4" name="Group 555"/>
          <p:cNvGrpSpPr>
            <a:grpSpLocks/>
          </p:cNvGrpSpPr>
          <p:nvPr/>
        </p:nvGrpSpPr>
        <p:grpSpPr bwMode="auto">
          <a:xfrm>
            <a:off x="1615301" y="5410200"/>
            <a:ext cx="3185299" cy="841375"/>
            <a:chOff x="-43464" y="5864225"/>
            <a:chExt cx="3185299" cy="840628"/>
          </a:xfrm>
        </p:grpSpPr>
        <p:sp>
          <p:nvSpPr>
            <p:cNvPr id="19796" name="Text Box 536"/>
            <p:cNvSpPr txBox="1">
              <a:spLocks noChangeArrowheads="1"/>
            </p:cNvSpPr>
            <p:nvPr/>
          </p:nvSpPr>
          <p:spPr bwMode="auto">
            <a:xfrm>
              <a:off x="-43464" y="5864225"/>
              <a:ext cx="1663661" cy="46125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Palatino" pitchFamily="2" charset="77"/>
                  <a:ea typeface="Palatino" pitchFamily="2" charset="77"/>
                  <a:cs typeface="Arial" charset="0"/>
                </a:rPr>
                <a:t>Prediction:</a:t>
              </a:r>
            </a:p>
          </p:txBody>
        </p:sp>
        <p:pic>
          <p:nvPicPr>
            <p:cNvPr id="19797" name="Picture 55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50" y="6352437"/>
              <a:ext cx="3069085" cy="35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58"/>
          <p:cNvGrpSpPr>
            <a:grpSpLocks/>
          </p:cNvGrpSpPr>
          <p:nvPr/>
        </p:nvGrpSpPr>
        <p:grpSpPr bwMode="auto">
          <a:xfrm>
            <a:off x="6788121" y="5410200"/>
            <a:ext cx="4875241" cy="855663"/>
            <a:chOff x="4270299" y="5826125"/>
            <a:chExt cx="4875927" cy="856014"/>
          </a:xfrm>
        </p:grpSpPr>
        <p:sp>
          <p:nvSpPr>
            <p:cNvPr id="19794" name="Text Box 539"/>
            <p:cNvSpPr txBox="1">
              <a:spLocks noChangeArrowheads="1"/>
            </p:cNvSpPr>
            <p:nvPr/>
          </p:nvSpPr>
          <p:spPr bwMode="auto">
            <a:xfrm>
              <a:off x="4270299" y="5826125"/>
              <a:ext cx="1663895" cy="4618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Palatino" pitchFamily="2" charset="77"/>
                  <a:ea typeface="Palatino" pitchFamily="2" charset="77"/>
                  <a:cs typeface="Arial" charset="0"/>
                </a:rPr>
                <a:t>Prediction:</a:t>
              </a:r>
            </a:p>
          </p:txBody>
        </p:sp>
        <p:pic>
          <p:nvPicPr>
            <p:cNvPr id="19795" name="Picture 556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6385" y="6333624"/>
              <a:ext cx="4729841" cy="34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" name="Picture 5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88" y="4575175"/>
            <a:ext cx="9461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" name="Picture 5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7575" y="2535238"/>
            <a:ext cx="225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6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Optimization: Least Squares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3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825" y="4170363"/>
            <a:ext cx="242851" cy="38417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5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9351" y="3619501"/>
            <a:ext cx="209638" cy="2667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244775" y="3300413"/>
            <a:ext cx="2753126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2106210" y="4135438"/>
            <a:ext cx="158671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Palatino" pitchFamily="2" charset="77"/>
                <a:ea typeface="Palatino" pitchFamily="2" charset="77"/>
                <a:cs typeface="Arial" charset="0"/>
              </a:rPr>
              <a:t>Prediction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842658" y="3502025"/>
            <a:ext cx="1861408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Arial" charset="0"/>
              </a:rPr>
              <a:t>Observation</a:t>
            </a:r>
          </a:p>
        </p:txBody>
      </p:sp>
      <p:pic>
        <p:nvPicPr>
          <p:cNvPr id="76" name="Picture 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253414" y="6146800"/>
            <a:ext cx="985586" cy="393999"/>
          </a:xfrm>
          <a:prstGeom prst="rect">
            <a:avLst/>
          </a:prstGeom>
          <a:noFill/>
          <a:ln/>
          <a:effectLst/>
        </p:spPr>
      </p:pic>
      <p:pic>
        <p:nvPicPr>
          <p:cNvPr id="2156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1447800"/>
            <a:ext cx="3567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8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1676400"/>
            <a:ext cx="472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57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Goal:</a:t>
                </a:r>
                <a:r>
                  <a:rPr lang="en-US" dirty="0"/>
                  <a:t>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Start with initial guess,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by taking a step in the direction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changing fastest (in the negative direction) with respect to x: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is the step size or learning rate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800" dirty="0">
                    <a:solidFill>
                      <a:schemeClr val="tx1"/>
                    </a:solidFill>
                  </a:rPr>
                  <a:t>Repeat until convergence</a:t>
                </a:r>
                <a:endParaRPr lang="en-US" sz="2800" b="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9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0A92-D664-9E4A-9B88-532846BF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and Q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99C89-24CE-5C48-B84A-4C0BF76D9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11557000" cy="5324475"/>
              </a:xfrm>
            </p:spPr>
            <p:txBody>
              <a:bodyPr/>
              <a:lstStyle/>
              <a:p>
                <a:r>
                  <a:rPr lang="en-US" dirty="0"/>
                  <a:t>Gradient descent on </a:t>
                </a:r>
              </a:p>
              <a:p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Q-learning: </a:t>
                </a:r>
                <a:r>
                  <a:rPr lang="en-US" dirty="0"/>
                  <a:t>find values Q(s, a) , that minimizes difference between samples and Q(s, a)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𝐸𝑟𝑟𝑜𝑟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))=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𝑠𝑎𝑚𝑝𝑙𝑒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)−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𝐸𝑟𝑟𝑜𝑟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[(</m:t>
                    </m:r>
                    <m:r>
                      <a:rPr lang="en-US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)−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99C89-24CE-5C48-B84A-4C0BF76D9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557000" cy="5324475"/>
              </a:xfrm>
              <a:blipFill>
                <a:blip r:embed="rId3"/>
                <a:stretch>
                  <a:fillRect l="-1207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32B2F-5DAA-D14B-882E-A2F4E24C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EADBDB-87DB-7047-B6DC-906A63AE4546}"/>
                  </a:ext>
                </a:extLst>
              </p:cNvPr>
              <p:cNvSpPr/>
              <p:nvPr/>
            </p:nvSpPr>
            <p:spPr>
              <a:xfrm>
                <a:off x="4604186" y="1190036"/>
                <a:ext cx="2595903" cy="1522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EADBDB-87DB-7047-B6DC-906A63AE4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186" y="1190036"/>
                <a:ext cx="2595903" cy="1522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27">
            <a:extLst>
              <a:ext uri="{FF2B5EF4-FFF2-40B4-BE49-F238E27FC236}">
                <a16:creationId xmlns:a16="http://schemas.microsoft.com/office/drawing/2014/main" id="{493C7234-20A5-C249-B735-10101132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5900059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“target” (sample)</a:t>
            </a: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007CA74C-5DE6-4643-972F-550C5031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5900059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“prediction”</a:t>
            </a:r>
          </a:p>
        </p:txBody>
      </p:sp>
    </p:spTree>
    <p:extLst>
      <p:ext uri="{BB962C8B-B14F-4D97-AF65-F5344CB8AC3E}">
        <p14:creationId xmlns:p14="http://schemas.microsoft.com/office/powerpoint/2010/main" val="7623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 and gradient descent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63" y="1905001"/>
            <a:ext cx="4264005" cy="9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7627" y="2895600"/>
            <a:ext cx="5270373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57199" y="4800600"/>
            <a:ext cx="5270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Approximate Q-update:</a:t>
            </a: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288" y="3886200"/>
            <a:ext cx="5065712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6100" y="5410200"/>
            <a:ext cx="7556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143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Imagine we had only one point x, with features f(x), target value y, and weights w:</a:t>
            </a:r>
          </a:p>
        </p:txBody>
      </p:sp>
      <p:sp>
        <p:nvSpPr>
          <p:cNvPr id="22539" name="TextBox 27"/>
          <p:cNvSpPr txBox="1">
            <a:spLocks noChangeArrowheads="1"/>
          </p:cNvSpPr>
          <p:nvPr/>
        </p:nvSpPr>
        <p:spPr bwMode="auto">
          <a:xfrm>
            <a:off x="4267200" y="6015335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</a:rPr>
              <a:t>“target” (sample)</a:t>
            </a:r>
          </a:p>
        </p:txBody>
      </p:sp>
      <p:sp>
        <p:nvSpPr>
          <p:cNvPr id="22540" name="TextBox 28"/>
          <p:cNvSpPr txBox="1">
            <a:spLocks noChangeArrowheads="1"/>
          </p:cNvSpPr>
          <p:nvPr/>
        </p:nvSpPr>
        <p:spPr bwMode="auto">
          <a:xfrm>
            <a:off x="6781800" y="60198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“prediction”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169"/>
            <a:ext cx="4148098" cy="2092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22539" grpId="0"/>
      <p:bldP spid="225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12192000" cy="4729164"/>
              </a:xfrm>
            </p:spPr>
            <p:txBody>
              <a:bodyPr/>
              <a:lstStyle/>
              <a:p>
                <a:r>
                  <a:rPr lang="en-US" sz="2800" dirty="0"/>
                  <a:t>Original Q learning rule tries to reduce prediction error at </a:t>
                </a:r>
                <a:r>
                  <a:rPr lang="en-US" sz="2800" dirty="0">
                    <a:solidFill>
                      <a:schemeClr val="tx2"/>
                    </a:solidFill>
                  </a:rPr>
                  <a:t>s, a</a:t>
                </a:r>
                <a:r>
                  <a:rPr lang="en-US" sz="2800" dirty="0"/>
                  <a:t>:</a:t>
                </a:r>
              </a:p>
              <a:p>
                <a:pPr marL="742911" lvl="2" indent="-34288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400029" lvl="2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CC00CC"/>
                  </a:solidFill>
                </a:endParaRPr>
              </a:p>
              <a:p>
                <a:r>
                  <a:rPr lang="en-US" sz="2800" dirty="0"/>
                  <a:t>Instead, we update the weights to try to reduce the error at </a:t>
                </a:r>
                <a:r>
                  <a:rPr lang="en-US" sz="2800" dirty="0">
                    <a:solidFill>
                      <a:schemeClr val="tx2"/>
                    </a:solidFill>
                  </a:rPr>
                  <a:t>s, a</a:t>
                </a:r>
                <a:r>
                  <a:rPr lang="en-US" sz="2800" dirty="0"/>
                  <a:t>:</a:t>
                </a:r>
              </a:p>
              <a:p>
                <a:pPr lvl="3"/>
                <a:r>
                  <a:rPr lang="en-US" sz="2400" dirty="0">
                    <a:solidFill>
                      <a:schemeClr val="tx2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i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∗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∗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sz="1800" dirty="0">
                  <a:solidFill>
                    <a:srgbClr val="00009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12192000" cy="4729164"/>
              </a:xfrm>
              <a:blipFill>
                <a:blip r:embed="rId2"/>
                <a:stretch>
                  <a:fillRect l="-937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929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0200" y="1371600"/>
            <a:ext cx="8991600" cy="762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 summary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99036"/>
            <a:ext cx="9296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Q-learning with linear Q-functions: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2400" dirty="0"/>
              <a:t>Intuitive interpretation: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Adjust weights of active features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E.g., if something unexpectedly bad happens, blame the features that were on: </a:t>
            </a:r>
            <a:r>
              <a:rPr lang="en-US" sz="2000" dirty="0" err="1"/>
              <a:t>disprefer</a:t>
            </a:r>
            <a:r>
              <a:rPr lang="en-US" sz="2000" dirty="0"/>
              <a:t> all states with that state’s features</a:t>
            </a:r>
            <a:endParaRPr lang="en-US" sz="105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Formal justification: online least squares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4787" y="3720921"/>
            <a:ext cx="47910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1311" y="4119265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14787" y="3018915"/>
            <a:ext cx="6129602" cy="6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414787" y="2639682"/>
            <a:ext cx="3512789" cy="389599"/>
          </a:xfrm>
          <a:prstGeom prst="rect">
            <a:avLst/>
          </a:prstGeom>
          <a:noFill/>
          <a:ln/>
          <a:effectLst/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6400800" y="3657600"/>
            <a:ext cx="1885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Exact Q’s</a:t>
            </a: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6337887" y="4119265"/>
            <a:ext cx="2558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</a:rPr>
              <a:t>Approximate Q’s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1775" y="2761502"/>
            <a:ext cx="2940050" cy="284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5139987" y="2726993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Pacman with approximate Q learning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109236" y="2827381"/>
            <a:ext cx="1646664" cy="1391547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700489" y="2737500"/>
            <a:ext cx="1776556" cy="1402544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Rounded Rectangle 50"/>
          <p:cNvSpPr/>
          <p:nvPr/>
        </p:nvSpPr>
        <p:spPr>
          <a:xfrm>
            <a:off x="600797" y="2728233"/>
            <a:ext cx="4156841" cy="176756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395403" y="2521330"/>
            <a:ext cx="2687361" cy="176756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9058898" y="2178948"/>
            <a:ext cx="1359927" cy="277274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C341C-4547-BA40-B92D-C1BBF1A50F7A}"/>
                  </a:ext>
                </a:extLst>
              </p:cNvPr>
              <p:cNvSpPr txBox="1"/>
              <p:nvPr/>
            </p:nvSpPr>
            <p:spPr>
              <a:xfrm>
                <a:off x="609600" y="1241447"/>
                <a:ext cx="10754360" cy="90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Two features: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and</a:t>
                </a:r>
                <a:r>
                  <a:rPr lang="en-US" sz="2400" dirty="0">
                    <a:ea typeface="Palatino" pitchFamily="2" charset="77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=0.004</m:t>
                    </m:r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Current weights: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−1</m:t>
                    </m:r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C341C-4547-BA40-B92D-C1BBF1A50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41447"/>
                <a:ext cx="10754360" cy="900759"/>
              </a:xfrm>
              <a:prstGeom prst="rect">
                <a:avLst/>
              </a:prstGeom>
              <a:blipFill>
                <a:blip r:embed="rId12"/>
                <a:stretch>
                  <a:fillRect l="-826" t="-277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D33602-7267-3F4B-A108-3B6FD1D83C05}"/>
                  </a:ext>
                </a:extLst>
              </p:cNvPr>
              <p:cNvSpPr txBox="1"/>
              <p:nvPr/>
            </p:nvSpPr>
            <p:spPr>
              <a:xfrm>
                <a:off x="2838380" y="3157761"/>
                <a:ext cx="19192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dot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,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𝑁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D33602-7267-3F4B-A108-3B6FD1D83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80" y="3157761"/>
                <a:ext cx="1919258" cy="369332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0F04A66-D62B-424B-BD32-1411B6F08F78}"/>
                  </a:ext>
                </a:extLst>
              </p:cNvPr>
              <p:cNvSpPr txBox="1"/>
              <p:nvPr/>
            </p:nvSpPr>
            <p:spPr>
              <a:xfrm>
                <a:off x="2838380" y="3559187"/>
                <a:ext cx="1919258" cy="395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g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𝑠𝑡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,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𝑁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=1.0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0F04A66-D62B-424B-BD32-1411B6F08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80" y="3559187"/>
                <a:ext cx="1919258" cy="395493"/>
              </a:xfrm>
              <a:prstGeom prst="rect">
                <a:avLst/>
              </a:prstGeom>
              <a:blipFill>
                <a:blip r:embed="rId1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551897-0E74-C74C-81FB-CAD333B18FBE}"/>
                  </a:ext>
                </a:extLst>
              </p:cNvPr>
              <p:cNvSpPr txBox="1"/>
              <p:nvPr/>
            </p:nvSpPr>
            <p:spPr>
              <a:xfrm>
                <a:off x="5177471" y="3233329"/>
                <a:ext cx="167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 = −500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551897-0E74-C74C-81FB-CAD333B18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71" y="3233329"/>
                <a:ext cx="1676400" cy="646331"/>
              </a:xfrm>
              <a:prstGeom prst="rect">
                <a:avLst/>
              </a:prstGeom>
              <a:blipFill>
                <a:blip r:embed="rId15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004EF1-B9B6-B84F-8C02-B26F3853F7ED}"/>
              </a:ext>
            </a:extLst>
          </p:cNvPr>
          <p:cNvSpPr txBox="1"/>
          <p:nvPr/>
        </p:nvSpPr>
        <p:spPr>
          <a:xfrm>
            <a:off x="1238816" y="2305667"/>
            <a:ext cx="288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Q(s, N) = 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Calibri"/>
              </a:rPr>
              <a:t>4*0.5 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+ </a:t>
            </a:r>
            <a:r>
              <a:rPr lang="en-US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  <a:cs typeface="Calibri"/>
              </a:rPr>
              <a:t>(-1)*1 = 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1AF93D-EC23-2244-AC87-C3BB401092D6}"/>
                  </a:ext>
                </a:extLst>
              </p:cNvPr>
              <p:cNvSpPr txBox="1"/>
              <p:nvPr/>
            </p:nvSpPr>
            <p:spPr>
              <a:xfrm>
                <a:off x="609600" y="4791012"/>
                <a:ext cx="7391400" cy="2465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arenBoth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both increase by same amount</a:t>
                </a:r>
              </a:p>
              <a:p>
                <a:pPr marL="342900" indent="-342900">
                  <a:buAutoNum type="alphaUcParenBoth"/>
                </a:pPr>
                <a:r>
                  <a:rPr lang="en-US" sz="1800" b="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both decrease by same amount</a:t>
                </a:r>
              </a:p>
              <a:p>
                <a:pPr marL="342900" indent="-342900">
                  <a:buAutoNum type="alphaUcParenBoth"/>
                </a:pPr>
                <a:r>
                  <a:rPr lang="en-US" sz="1800" b="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both increase,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increases by larger amount</a:t>
                </a:r>
              </a:p>
              <a:p>
                <a:pPr marL="342900" indent="-342900">
                  <a:buAutoNum type="alphaUcParenBoth"/>
                </a:pPr>
                <a:r>
                  <a:rPr lang="en-US" sz="1800" b="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both increase,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𝑠𝑡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increase by larger amount</a:t>
                </a:r>
              </a:p>
              <a:p>
                <a:pPr marL="342900" indent="-342900">
                  <a:buAutoNum type="alphaUcParenBoth"/>
                </a:pPr>
                <a:r>
                  <a:rPr lang="en-US" sz="1800" b="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both decrease,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decreases by larger amount</a:t>
                </a:r>
              </a:p>
              <a:p>
                <a:pPr marL="342900" indent="-342900">
                  <a:buAutoNum type="alphaUcParenBoth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both decrease,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  <a:cs typeface="Calibri"/>
                  </a:rPr>
                  <a:t> decreases by larger amount</a:t>
                </a:r>
              </a:p>
              <a:p>
                <a:pPr marL="342900" indent="-342900">
                  <a:buAutoNum type="alphaUcParenBoth"/>
                </a:pPr>
                <a:endParaRPr lang="en-US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dirty="0"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1AF93D-EC23-2244-AC87-C3BB40109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91012"/>
                <a:ext cx="7391400" cy="2465290"/>
              </a:xfrm>
              <a:prstGeom prst="rect">
                <a:avLst/>
              </a:prstGeom>
              <a:blipFill>
                <a:blip r:embed="rId16"/>
                <a:stretch>
                  <a:fillRect l="-515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2" grpId="0" animBg="1"/>
      <p:bldP spid="46" grpId="0"/>
      <p:bldP spid="48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D281D-9A12-4946-A0CE-0FEF4433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988D-9F6F-7943-A2E3-A42A2190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Passive RL: </a:t>
            </a:r>
            <a:r>
              <a:rPr lang="en-US" dirty="0"/>
              <a:t>agent has to learn from experience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Model-based: </a:t>
            </a:r>
            <a:r>
              <a:rPr lang="en-US" dirty="0"/>
              <a:t>Estimate the transition and rewards; run value iteration or policy iteration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Model-free: </a:t>
            </a:r>
          </a:p>
          <a:p>
            <a:pPr lvl="1"/>
            <a:r>
              <a:rPr lang="en-US" dirty="0"/>
              <a:t>Direct policy evaluation – empirical average utility </a:t>
            </a:r>
          </a:p>
          <a:p>
            <a:pPr lvl="1"/>
            <a:r>
              <a:rPr lang="en-US" dirty="0"/>
              <a:t>Temporal difference learning – sample based policy iteration update via running averages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F90D0-7724-AD49-9C60-8203CEC0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5369778" y="2723054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Pacman with approximate Q learning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109236" y="2827381"/>
            <a:ext cx="1646664" cy="1391547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742925" y="2883170"/>
            <a:ext cx="1776556" cy="1402544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Rounded Rectangle 50"/>
          <p:cNvSpPr/>
          <p:nvPr/>
        </p:nvSpPr>
        <p:spPr>
          <a:xfrm>
            <a:off x="600797" y="2728233"/>
            <a:ext cx="4156841" cy="176756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437839" y="2667000"/>
            <a:ext cx="2687361" cy="176756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C341C-4547-BA40-B92D-C1BBF1A50F7A}"/>
                  </a:ext>
                </a:extLst>
              </p:cNvPr>
              <p:cNvSpPr txBox="1"/>
              <p:nvPr/>
            </p:nvSpPr>
            <p:spPr>
              <a:xfrm>
                <a:off x="609600" y="1241447"/>
                <a:ext cx="10754360" cy="90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Two features: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and</a:t>
                </a:r>
                <a:r>
                  <a:rPr lang="en-US" sz="2400" dirty="0">
                    <a:ea typeface="Palatino" pitchFamily="2" charset="77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=0.004,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𝛾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=1.0</m:t>
                    </m:r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Current weights: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dot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gst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−1</m:t>
                    </m:r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C341C-4547-BA40-B92D-C1BBF1A50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41447"/>
                <a:ext cx="10754360" cy="900759"/>
              </a:xfrm>
              <a:prstGeom prst="rect">
                <a:avLst/>
              </a:prstGeom>
              <a:blipFill>
                <a:blip r:embed="rId12"/>
                <a:stretch>
                  <a:fillRect l="-826" t="-277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D33602-7267-3F4B-A108-3B6FD1D83C05}"/>
                  </a:ext>
                </a:extLst>
              </p:cNvPr>
              <p:cNvSpPr txBox="1"/>
              <p:nvPr/>
            </p:nvSpPr>
            <p:spPr>
              <a:xfrm>
                <a:off x="2838380" y="3157761"/>
                <a:ext cx="19192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dot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,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𝑁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D33602-7267-3F4B-A108-3B6FD1D83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80" y="3157761"/>
                <a:ext cx="1919258" cy="369332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0F04A66-D62B-424B-BD32-1411B6F08F78}"/>
                  </a:ext>
                </a:extLst>
              </p:cNvPr>
              <p:cNvSpPr txBox="1"/>
              <p:nvPr/>
            </p:nvSpPr>
            <p:spPr>
              <a:xfrm>
                <a:off x="2838380" y="3559187"/>
                <a:ext cx="1919258" cy="395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g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𝑠𝑡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, 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𝑁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=1.0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0F04A66-D62B-424B-BD32-1411B6F08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80" y="3559187"/>
                <a:ext cx="1919258" cy="395493"/>
              </a:xfrm>
              <a:prstGeom prst="rect">
                <a:avLst/>
              </a:prstGeom>
              <a:blipFill>
                <a:blip r:embed="rId1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551897-0E74-C74C-81FB-CAD333B18FBE}"/>
                  </a:ext>
                </a:extLst>
              </p:cNvPr>
              <p:cNvSpPr txBox="1"/>
              <p:nvPr/>
            </p:nvSpPr>
            <p:spPr>
              <a:xfrm>
                <a:off x="5407262" y="3229390"/>
                <a:ext cx="167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/>
                        </a:rPr>
                        <m:t> = −500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551897-0E74-C74C-81FB-CAD333B18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62" y="3229390"/>
                <a:ext cx="1676400" cy="646331"/>
              </a:xfrm>
              <a:prstGeom prst="rect">
                <a:avLst/>
              </a:prstGeom>
              <a:blipFill>
                <a:blip r:embed="rId15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004EF1-B9B6-B84F-8C02-B26F3853F7ED}"/>
              </a:ext>
            </a:extLst>
          </p:cNvPr>
          <p:cNvSpPr txBox="1"/>
          <p:nvPr/>
        </p:nvSpPr>
        <p:spPr>
          <a:xfrm>
            <a:off x="1238816" y="2305667"/>
            <a:ext cx="288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Q(s, N) = </a:t>
            </a:r>
            <a:r>
              <a:rPr lang="en-US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Calibri"/>
              </a:rPr>
              <a:t>4*0.5 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+ </a:t>
            </a:r>
            <a:r>
              <a:rPr lang="en-US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  <a:cs typeface="Calibri"/>
              </a:rPr>
              <a:t>(-1)*1 = 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</a:p>
        </p:txBody>
      </p:sp>
      <p:pic>
        <p:nvPicPr>
          <p:cNvPr id="40" name="Picture 39" descr="txp_fig">
            <a:extLst>
              <a:ext uri="{FF2B5EF4-FFF2-40B4-BE49-F238E27FC236}">
                <a16:creationId xmlns:a16="http://schemas.microsoft.com/office/drawing/2014/main" id="{53F5DAA0-8C49-0A40-AF8E-6B2B751559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2479" y="5018667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1DBAEF-D6A9-0249-8436-94CB20F7EAAF}"/>
                  </a:ext>
                </a:extLst>
              </p:cNvPr>
              <p:cNvSpPr txBox="1"/>
              <p:nvPr/>
            </p:nvSpPr>
            <p:spPr>
              <a:xfrm>
                <a:off x="5885139" y="4746240"/>
                <a:ext cx="5105400" cy="802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/>
                        </a:rPr>
                        <m:t>𝑠𝑎𝑚𝑝𝑙𝑒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𝑅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𝛾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𝑄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𝑎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′)</m:t>
                          </m:r>
                        </m:e>
                      </m:func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=−500</m:t>
                      </m:r>
                    </m:oMath>
                  </m:oMathPara>
                </a14:m>
                <a:endParaRPr lang="en-US" sz="2000" dirty="0">
                  <a:latin typeface="Calibri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  <a:cs typeface="Calibri"/>
                        </a:rPr>
                        <m:t>e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/>
                        </a:rPr>
                        <m:t>𝑠𝑡𝑖𝑚𝑎𝑡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/>
                        </a:rPr>
                        <m:t>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𝑄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,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𝑎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/>
                        </a:rPr>
                        <m:t>=1</m:t>
                      </m:r>
                    </m:oMath>
                  </m:oMathPara>
                </a14:m>
                <a:endParaRPr lang="en-US" sz="2000" dirty="0"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1DBAEF-D6A9-0249-8436-94CB20F7E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139" y="4746240"/>
                <a:ext cx="5105400" cy="802720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DC558E-F109-C445-9F0A-E9AC62BEE141}"/>
                  </a:ext>
                </a:extLst>
              </p:cNvPr>
              <p:cNvSpPr txBox="1"/>
              <p:nvPr/>
            </p:nvSpPr>
            <p:spPr>
              <a:xfrm>
                <a:off x="8341003" y="2159647"/>
                <a:ext cx="2880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𝑄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’,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𝑎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= 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 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Palatino" pitchFamily="2" charset="77"/>
                          <a:cs typeface="Calibri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DC558E-F109-C445-9F0A-E9AC62BEE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03" y="2159647"/>
                <a:ext cx="2880802" cy="369332"/>
              </a:xfrm>
              <a:prstGeom prst="rect">
                <a:avLst/>
              </a:prstGeom>
              <a:blipFill>
                <a:blip r:embed="rId1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416FFC-F5EE-D740-8281-1C5A397F3613}"/>
                  </a:ext>
                </a:extLst>
              </p:cNvPr>
              <p:cNvSpPr txBox="1"/>
              <p:nvPr/>
            </p:nvSpPr>
            <p:spPr>
              <a:xfrm>
                <a:off x="3276600" y="5732764"/>
                <a:ext cx="5638800" cy="865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dot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4+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−501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 0.5=3.0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libri"/>
                  <a:ea typeface="Cambria Math" panose="02040503050406030204" pitchFamily="18" charset="0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Palatino" pitchFamily="2" charset="77"/>
                              <a:cs typeface="Calibri"/>
                            </a:rPr>
                            <m:t>gst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−1+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−501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 1.0 =−3.0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416FFC-F5EE-D740-8281-1C5A397F3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732764"/>
                <a:ext cx="5638800" cy="865878"/>
              </a:xfrm>
              <a:prstGeom prst="rect">
                <a:avLst/>
              </a:prstGeom>
              <a:blipFill>
                <a:blip r:embed="rId19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1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38889"/>
            <a:ext cx="10515600" cy="627812"/>
          </a:xfrm>
        </p:spPr>
        <p:txBody>
          <a:bodyPr/>
          <a:lstStyle/>
          <a:p>
            <a:r>
              <a:rPr lang="en-US" dirty="0"/>
              <a:t>All equations we saw so far!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=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blipFill>
                <a:blip r:embed="rId3"/>
                <a:stretch>
                  <a:fillRect l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84260" y="163772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72617" y="230174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84260" y="299682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41213" y="365644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41213" y="501114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41213" y="4316071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41213" y="990600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Standard expectimax: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490A1B-4041-4E76-A952-6EB9BB022494}"/>
              </a:ext>
            </a:extLst>
          </p:cNvPr>
          <p:cNvSpPr txBox="1"/>
          <p:nvPr/>
        </p:nvSpPr>
        <p:spPr>
          <a:xfrm>
            <a:off x="541213" y="6358740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Q-learning: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149C7-8EA2-4CBB-A1FC-2187C1D65521}"/>
              </a:ext>
            </a:extLst>
          </p:cNvPr>
          <p:cNvSpPr txBox="1"/>
          <p:nvPr/>
        </p:nvSpPr>
        <p:spPr>
          <a:xfrm>
            <a:off x="541213" y="5684944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Value (TD) learning:</a:t>
            </a:r>
          </a:p>
        </p:txBody>
      </p:sp>
    </p:spTree>
    <p:extLst>
      <p:ext uri="{BB962C8B-B14F-4D97-AF65-F5344CB8AC3E}">
        <p14:creationId xmlns:p14="http://schemas.microsoft.com/office/powerpoint/2010/main" val="2245572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Reinforcement Learning Milestones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6CFB77-2CD1-4FE7-B488-F8CC7ACA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082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TDGammon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51164"/>
            <a:ext cx="11639901" cy="4975001"/>
          </a:xfrm>
        </p:spPr>
        <p:txBody>
          <a:bodyPr/>
          <a:lstStyle/>
          <a:p>
            <a:r>
              <a:rPr lang="en-US" dirty="0"/>
              <a:t>1992 by Gerald </a:t>
            </a:r>
            <a:r>
              <a:rPr lang="en-US" dirty="0" err="1"/>
              <a:t>Tesauro</a:t>
            </a:r>
            <a:r>
              <a:rPr lang="en-US" dirty="0"/>
              <a:t>, IBM</a:t>
            </a:r>
          </a:p>
          <a:p>
            <a:r>
              <a:rPr lang="en-US" dirty="0"/>
              <a:t>4-ply lookahead using </a:t>
            </a:r>
            <a:r>
              <a:rPr lang="en-US" dirty="0">
                <a:solidFill>
                  <a:srgbClr val="CC00CC"/>
                </a:solidFill>
              </a:rPr>
              <a:t>V(s) </a:t>
            </a:r>
            <a:r>
              <a:rPr lang="en-US" dirty="0"/>
              <a:t>trained from 1,500,000 games of self-play</a:t>
            </a:r>
          </a:p>
          <a:p>
            <a:r>
              <a:rPr lang="en-US" dirty="0"/>
              <a:t>3 hidden layers, ~100 units each</a:t>
            </a:r>
          </a:p>
          <a:p>
            <a:r>
              <a:rPr lang="en-US" dirty="0"/>
              <a:t>Input: contents of each location </a:t>
            </a:r>
            <a:r>
              <a:rPr lang="en-US" dirty="0">
                <a:solidFill>
                  <a:schemeClr val="tx2"/>
                </a:solidFill>
              </a:rPr>
              <a:t>plus several handcrafted features</a:t>
            </a:r>
          </a:p>
          <a:p>
            <a:r>
              <a:rPr lang="en-US" dirty="0"/>
              <a:t>Experimental results:</a:t>
            </a:r>
          </a:p>
          <a:p>
            <a:pPr lvl="1"/>
            <a:r>
              <a:rPr lang="en-US" dirty="0"/>
              <a:t>Plays approximately at parity with world champion</a:t>
            </a:r>
          </a:p>
          <a:p>
            <a:pPr lvl="1"/>
            <a:r>
              <a:rPr lang="en-US" dirty="0"/>
              <a:t>Led to radical changes in the way humans play backgammon</a:t>
            </a:r>
          </a:p>
        </p:txBody>
      </p:sp>
      <p:pic>
        <p:nvPicPr>
          <p:cNvPr id="5" name="Picture 4" descr="backgammon-position.eps">
            <a:extLst>
              <a:ext uri="{FF2B5EF4-FFF2-40B4-BE49-F238E27FC236}">
                <a16:creationId xmlns:a16="http://schemas.microsoft.com/office/drawing/2014/main" id="{8D2D2512-25D6-4049-A7F5-69E6E5F8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50" y="3731078"/>
            <a:ext cx="3033736" cy="29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73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43001"/>
            <a:ext cx="11233501" cy="1752600"/>
          </a:xfrm>
        </p:spPr>
        <p:txBody>
          <a:bodyPr/>
          <a:lstStyle/>
          <a:p>
            <a:r>
              <a:rPr lang="en-US" sz="2800" dirty="0"/>
              <a:t>Deep Mind, 2015</a:t>
            </a:r>
          </a:p>
          <a:p>
            <a:r>
              <a:rPr lang="en-US" sz="2800" dirty="0"/>
              <a:t>Used a deep learning network to represent Q:</a:t>
            </a:r>
          </a:p>
          <a:p>
            <a:pPr lvl="1"/>
            <a:r>
              <a:rPr lang="en-US" sz="2400" dirty="0"/>
              <a:t>Input is last 4 images (84x84 pixel values) plus score</a:t>
            </a:r>
          </a:p>
          <a:p>
            <a:r>
              <a:rPr lang="en-US" sz="2800" dirty="0"/>
              <a:t>49 Atari games, incl. Breakout, Space Invaders, </a:t>
            </a:r>
            <a:r>
              <a:rPr lang="en-US" sz="2800" dirty="0" err="1"/>
              <a:t>Seaquest</a:t>
            </a:r>
            <a:r>
              <a:rPr lang="en-US" sz="2800" dirty="0"/>
              <a:t>, </a:t>
            </a:r>
            <a:r>
              <a:rPr lang="en-US" sz="2800" dirty="0" err="1"/>
              <a:t>Enduro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A4B49-A051-4FAA-9AEC-835F91AA8D34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080876"/>
            <a:ext cx="5373988" cy="312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D2269-4D1F-4FAE-B2F7-936E246F4FC7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</a:rPr>
              <a:t>Image: Deep Mind</a:t>
            </a:r>
          </a:p>
        </p:txBody>
      </p:sp>
    </p:spTree>
    <p:extLst>
      <p:ext uri="{BB962C8B-B14F-4D97-AF65-F5344CB8AC3E}">
        <p14:creationId xmlns:p14="http://schemas.microsoft.com/office/powerpoint/2010/main" val="2676865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A4B49-A051-4FAA-9AEC-835F91AA8D34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162"/>
            <a:ext cx="4978400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-1"/>
            <a:ext cx="5029200" cy="329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3560"/>
            <a:ext cx="53467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411491"/>
            <a:ext cx="5169764" cy="3446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A3EFD9-768E-4724-91C5-1DBD816D789C}"/>
              </a:ext>
            </a:extLst>
          </p:cNvPr>
          <p:cNvSpPr txBox="1"/>
          <p:nvPr/>
        </p:nvSpPr>
        <p:spPr>
          <a:xfrm rot="16200000">
            <a:off x="10709934" y="5339114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Open AI, Atari</a:t>
            </a:r>
          </a:p>
        </p:txBody>
      </p:sp>
    </p:spTree>
    <p:extLst>
      <p:ext uri="{BB962C8B-B14F-4D97-AF65-F5344CB8AC3E}">
        <p14:creationId xmlns:p14="http://schemas.microsoft.com/office/powerpoint/2010/main" val="3011108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5355-C1D3-4DE6-9FDA-969DB5A4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</a:t>
            </a:r>
            <a:r>
              <a:rPr lang="en-US" dirty="0"/>
              <a:t> Gym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60AB-0B45-4B57-B8CE-FDDF9074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2016+</a:t>
            </a:r>
          </a:p>
          <a:p>
            <a:r>
              <a:rPr lang="en-US" dirty="0"/>
              <a:t>Benchmark problems for learning agents</a:t>
            </a:r>
          </a:p>
          <a:p>
            <a:r>
              <a:rPr lang="en-US" dirty="0"/>
              <a:t>https://gym.openai.com/envs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54E6C-340B-4346-8D0F-B7B220BB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01" y="2824843"/>
            <a:ext cx="1761343" cy="384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0E23D-3C07-4136-9E55-937F8F71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80" y="2824843"/>
            <a:ext cx="1676662" cy="384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B91D6-8E88-41AB-BFB9-D6CE4C04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8" y="2750684"/>
            <a:ext cx="1682249" cy="384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05FF82-E42C-420E-87FC-80A64AB07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203" y="688187"/>
            <a:ext cx="1676662" cy="5908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C421B3-3848-4915-93EF-65BE91380736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Open AI</a:t>
            </a:r>
          </a:p>
        </p:txBody>
      </p:sp>
    </p:spTree>
    <p:extLst>
      <p:ext uri="{BB962C8B-B14F-4D97-AF65-F5344CB8AC3E}">
        <p14:creationId xmlns:p14="http://schemas.microsoft.com/office/powerpoint/2010/main" val="2880987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AlphaGo, </a:t>
            </a:r>
            <a:r>
              <a:rPr lang="en-US" dirty="0" err="1"/>
              <a:t>AlphaZero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15A5-F79D-4D22-983F-E82E3547B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Mind, 2016+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701E-2569-47FF-8F6B-DACD2B1A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033587"/>
            <a:ext cx="83343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328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Vehicles?</a:t>
            </a:r>
          </a:p>
        </p:txBody>
      </p:sp>
    </p:spTree>
    <p:extLst>
      <p:ext uri="{BB962C8B-B14F-4D97-AF65-F5344CB8AC3E}">
        <p14:creationId xmlns:p14="http://schemas.microsoft.com/office/powerpoint/2010/main" val="280525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19A3-8AEB-6448-9883-9A0344C0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Difference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415D6-3B7F-BF4E-930B-D7462D68C8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11480800" cy="4927599"/>
              </a:xfrm>
            </p:spPr>
            <p:txBody>
              <a:bodyPr/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Main idea: </a:t>
                </a: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learn from each experience visiting state s, doing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)</m:t>
                    </m:r>
                  </m:oMath>
                </a14:m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Update V(s) each time we experience a transition (s, a, s’, R)</a:t>
                </a:r>
              </a:p>
              <a:p>
                <a:pPr lvl="1"/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Not waiting for the whole episode to get utility </a:t>
                </a:r>
              </a:p>
              <a:p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Likely outcomes s’ will contribute updates more often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Decreasing learning rate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towards zero leads to convergence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8415D6-3B7F-BF4E-930B-D7462D68C8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480800" cy="4927599"/>
              </a:xfrm>
              <a:blipFill>
                <a:blip r:embed="rId4"/>
                <a:stretch>
                  <a:fillRect l="-1215" t="-1285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00EAC-ED00-D949-B22E-EAD44547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txp_fig">
            <a:extLst>
              <a:ext uri="{FF2B5EF4-FFF2-40B4-BE49-F238E27FC236}">
                <a16:creationId xmlns:a16="http://schemas.microsoft.com/office/drawing/2014/main" id="{C74EB510-DB9D-A340-B12F-A9FE978B57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492774" y="4310605"/>
            <a:ext cx="5181610" cy="300083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1">
                <a:extLst>
                  <a:ext uri="{FF2B5EF4-FFF2-40B4-BE49-F238E27FC236}">
                    <a16:creationId xmlns:a16="http://schemas.microsoft.com/office/drawing/2014/main" id="{4E343B0E-0155-D94F-8868-A41ECBF2A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406" y="4201180"/>
                <a:ext cx="279801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Update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(s):</a:t>
                </a:r>
              </a:p>
            </p:txBody>
          </p:sp>
        </mc:Choice>
        <mc:Fallback xmlns="">
          <p:sp>
            <p:nvSpPr>
              <p:cNvPr id="9" name="TextBox 21">
                <a:extLst>
                  <a:ext uri="{FF2B5EF4-FFF2-40B4-BE49-F238E27FC236}">
                    <a16:creationId xmlns:a16="http://schemas.microsoft.com/office/drawing/2014/main" id="{4E343B0E-0155-D94F-8868-A41ECBF2A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1406" y="4201180"/>
                <a:ext cx="2798010" cy="523220"/>
              </a:xfrm>
              <a:prstGeom prst="rect">
                <a:avLst/>
              </a:prstGeom>
              <a:blipFill>
                <a:blip r:embed="rId6"/>
                <a:stretch>
                  <a:fillRect l="-4525" t="-11905" r="-3620" b="-309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AD8633AB-F4C1-8F42-A489-5E76B3D8E6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0198" y="3544492"/>
                <a:ext cx="883437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(s): </a:t>
                </a:r>
                <a:r>
                  <a:rPr lang="en-US" sz="2800" i="1" dirty="0">
                    <a:solidFill>
                      <a:srgbClr val="008000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sample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𝑅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+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𝛾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𝜋</m:t>
                        </m:r>
                      </m:sup>
                    </m:sSup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11" name="TextBox 19">
                <a:extLst>
                  <a:ext uri="{FF2B5EF4-FFF2-40B4-BE49-F238E27FC236}">
                    <a16:creationId xmlns:a16="http://schemas.microsoft.com/office/drawing/2014/main" id="{AD8633AB-F4C1-8F42-A489-5E76B3D8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0198" y="3544492"/>
                <a:ext cx="8834373" cy="523220"/>
              </a:xfrm>
              <a:prstGeom prst="rect">
                <a:avLst/>
              </a:prstGeom>
              <a:blipFill>
                <a:blip r:embed="rId7"/>
                <a:stretch>
                  <a:fillRect l="-1435" t="-9302" b="-302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0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Model-Based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Input Policy </a:t>
            </a: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</a:t>
            </a:r>
            <a:r>
              <a:rPr lang="en-US" sz="1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421868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Assume: 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 = 1</a:t>
            </a: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371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Observed Episodes (Training)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Learned Model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69931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A, -1</a:t>
            </a:r>
          </a:p>
          <a:p>
            <a:r>
              <a:rPr lang="en-US" sz="2400" dirty="0">
                <a:latin typeface="Calibri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69802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D, -1</a:t>
            </a:r>
          </a:p>
          <a:p>
            <a:r>
              <a:rPr lang="en-US" sz="2400" dirty="0">
                <a:latin typeface="Calibri"/>
                <a:cs typeface="Calibri"/>
              </a:rPr>
              <a:t>D, exit,    x, +10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96400" y="1981200"/>
            <a:ext cx="2286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T(</a:t>
            </a:r>
            <a:r>
              <a:rPr lang="en-US" sz="32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5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T(B, east, C) =</a:t>
            </a:r>
          </a:p>
          <a:p>
            <a:r>
              <a:rPr lang="en-US" sz="2000" dirty="0">
                <a:latin typeface="Calibri"/>
                <a:cs typeface="Calibri"/>
              </a:rPr>
              <a:t>T(C, east, D) =</a:t>
            </a:r>
          </a:p>
          <a:p>
            <a:r>
              <a:rPr lang="en-US" sz="2000" dirty="0">
                <a:latin typeface="Calibri"/>
                <a:cs typeface="Calibri"/>
              </a:rPr>
              <a:t>T(C, east, A) = </a:t>
            </a:r>
          </a:p>
          <a:p>
            <a:r>
              <a:rPr lang="en-US" sz="2000" dirty="0">
                <a:latin typeface="Calibri"/>
                <a:cs typeface="Calibri"/>
              </a:rPr>
              <a:t>…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R(</a:t>
            </a:r>
            <a:r>
              <a:rPr lang="en-US" sz="32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5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R(B, east, C) = </a:t>
            </a:r>
          </a:p>
          <a:p>
            <a:r>
              <a:rPr lang="en-US" sz="2000" dirty="0">
                <a:latin typeface="Calibri"/>
                <a:cs typeface="Calibri"/>
              </a:rPr>
              <a:t>R(C, east, D) = </a:t>
            </a:r>
          </a:p>
          <a:p>
            <a:r>
              <a:rPr lang="en-US" sz="2000" dirty="0">
                <a:latin typeface="Calibri"/>
                <a:cs typeface="Calibri"/>
              </a:rPr>
              <a:t>R(D, exit, x) = </a:t>
            </a:r>
          </a:p>
          <a:p>
            <a:pPr algn="ctr"/>
            <a:r>
              <a:rPr lang="en-US" sz="2000" dirty="0">
                <a:latin typeface="Calibri"/>
                <a:cs typeface="Calibri"/>
              </a:rPr>
              <a:t>…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0" y="2514600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144000" y="4648200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659816" y="2066192"/>
            <a:ext cx="1522958" cy="381000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677400" y="4199792"/>
            <a:ext cx="1505313" cy="38100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2096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44" grpId="0"/>
      <p:bldP spid="38" grpId="0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Model-Based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Input Policy </a:t>
            </a: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</a:t>
            </a:r>
            <a:r>
              <a:rPr lang="en-US" sz="1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421868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Assume: 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 = 1</a:t>
            </a: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371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Observed Episodes (Training)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Learned Model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69931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A, -1</a:t>
            </a:r>
          </a:p>
          <a:p>
            <a:r>
              <a:rPr lang="en-US" sz="2400" dirty="0">
                <a:latin typeface="Calibri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69802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D, -1</a:t>
            </a:r>
          </a:p>
          <a:p>
            <a:r>
              <a:rPr lang="en-US" sz="2400" dirty="0">
                <a:latin typeface="Calibri"/>
                <a:cs typeface="Calibri"/>
              </a:rPr>
              <a:t>D, exit,    x, +10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96400" y="1981200"/>
            <a:ext cx="2286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T(</a:t>
            </a:r>
            <a:r>
              <a:rPr lang="en-US" sz="32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5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T(B, east, C) = 1</a:t>
            </a:r>
          </a:p>
          <a:p>
            <a:r>
              <a:rPr lang="en-US" sz="2000" dirty="0">
                <a:latin typeface="Calibri"/>
                <a:cs typeface="Calibri"/>
              </a:rPr>
              <a:t>T(C, east, D) = 0.75</a:t>
            </a:r>
          </a:p>
          <a:p>
            <a:r>
              <a:rPr lang="en-US" sz="2000" dirty="0">
                <a:latin typeface="Calibri"/>
                <a:cs typeface="Calibri"/>
              </a:rPr>
              <a:t>T(C, east, A) = 0.25</a:t>
            </a:r>
          </a:p>
          <a:p>
            <a:r>
              <a:rPr lang="en-US" sz="2000" dirty="0">
                <a:latin typeface="Calibri"/>
                <a:cs typeface="Calibri"/>
              </a:rPr>
              <a:t>…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R(</a:t>
            </a:r>
            <a:r>
              <a:rPr lang="en-US" sz="3200" dirty="0" err="1">
                <a:solidFill>
                  <a:schemeClr val="bg1"/>
                </a:solidFill>
                <a:latin typeface="Calibri"/>
                <a:cs typeface="Calibri"/>
              </a:rPr>
              <a:t>s,a,s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’).</a:t>
            </a:r>
          </a:p>
          <a:p>
            <a:pPr algn="ctr"/>
            <a:endParaRPr lang="en-US" sz="5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R(B, east, C) = -1</a:t>
            </a:r>
          </a:p>
          <a:p>
            <a:r>
              <a:rPr lang="en-US" sz="2000" dirty="0">
                <a:latin typeface="Calibri"/>
                <a:cs typeface="Calibri"/>
              </a:rPr>
              <a:t>R(C, east, D) = -1</a:t>
            </a:r>
          </a:p>
          <a:p>
            <a:r>
              <a:rPr lang="en-US" sz="2000" dirty="0">
                <a:latin typeface="Calibri"/>
                <a:cs typeface="Calibri"/>
              </a:rPr>
              <a:t>R(D, exit, x) = 10</a:t>
            </a:r>
          </a:p>
          <a:p>
            <a:pPr algn="ctr"/>
            <a:r>
              <a:rPr lang="en-US" sz="2000" dirty="0">
                <a:latin typeface="Calibri"/>
                <a:cs typeface="Calibri"/>
              </a:rPr>
              <a:t>…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0" y="2514600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144000" y="4648200"/>
            <a:ext cx="2438400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9659816" y="2066192"/>
            <a:ext cx="1522958" cy="381000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9677400" y="4199792"/>
            <a:ext cx="1505313" cy="38100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72695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Model-free direct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Input Policy </a:t>
            </a: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</a:t>
            </a:r>
            <a:r>
              <a:rPr lang="en-US" sz="1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421868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Assume: 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 = 1</a:t>
            </a: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371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Observed Episodes (Training)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Output Values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69931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A, -1</a:t>
            </a:r>
          </a:p>
          <a:p>
            <a:r>
              <a:rPr lang="en-US" sz="2400" dirty="0">
                <a:latin typeface="Calibri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69802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D, -1</a:t>
            </a:r>
          </a:p>
          <a:p>
            <a:r>
              <a:rPr lang="en-US" sz="2400" dirty="0">
                <a:latin typeface="Calibri"/>
                <a:cs typeface="Calibri"/>
              </a:rPr>
              <a:t>D, exit,    x, +10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32C93-F8C6-3440-BD68-B7A826000819}"/>
              </a:ext>
            </a:extLst>
          </p:cNvPr>
          <p:cNvSpPr txBox="1"/>
          <p:nvPr/>
        </p:nvSpPr>
        <p:spPr>
          <a:xfrm>
            <a:off x="2786498" y="6320849"/>
            <a:ext cx="639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Palatino" pitchFamily="2" charset="77"/>
                <a:ea typeface="Palatino" pitchFamily="2" charset="77"/>
              </a:rPr>
              <a:t>Algorithm: Average all total/future rewards that start at each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94728-2B6C-0A3F-246C-369316453EB1}"/>
              </a:ext>
            </a:extLst>
          </p:cNvPr>
          <p:cNvSpPr txBox="1"/>
          <p:nvPr/>
        </p:nvSpPr>
        <p:spPr>
          <a:xfrm>
            <a:off x="9296400" y="1981200"/>
            <a:ext cx="228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A: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B: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C: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D: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E:</a:t>
            </a: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4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Model-free direct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Input Policy </a:t>
            </a: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</a:t>
            </a:r>
            <a:r>
              <a:rPr lang="en-US" sz="1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5421868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Assume: 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 = 1</a:t>
            </a: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1371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Observed Episodes (Training)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Output Values</a:t>
            </a:r>
            <a:endParaRPr lang="en-US" sz="16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Isosceles Triangle 22"/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69931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A, -1</a:t>
            </a:r>
          </a:p>
          <a:p>
            <a:r>
              <a:rPr lang="en-US" sz="2400" dirty="0">
                <a:latin typeface="Calibri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114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69802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D, -1</a:t>
            </a:r>
          </a:p>
          <a:p>
            <a:r>
              <a:rPr lang="en-US" sz="2400" dirty="0">
                <a:latin typeface="Calibri"/>
                <a:cs typeface="Calibri"/>
              </a:rPr>
              <a:t>D, exit,    x, +10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32C93-F8C6-3440-BD68-B7A826000819}"/>
              </a:ext>
            </a:extLst>
          </p:cNvPr>
          <p:cNvSpPr txBox="1"/>
          <p:nvPr/>
        </p:nvSpPr>
        <p:spPr>
          <a:xfrm>
            <a:off x="2786498" y="6320849"/>
            <a:ext cx="639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Palatino" pitchFamily="2" charset="77"/>
                <a:ea typeface="Palatino" pitchFamily="2" charset="77"/>
              </a:rPr>
              <a:t>Algorithm: Average all total/future rewards that start at each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94728-2B6C-0A3F-246C-369316453EB1}"/>
              </a:ext>
            </a:extLst>
          </p:cNvPr>
          <p:cNvSpPr txBox="1"/>
          <p:nvPr/>
        </p:nvSpPr>
        <p:spPr>
          <a:xfrm>
            <a:off x="9296400" y="1981200"/>
            <a:ext cx="266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A: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-10 </a:t>
            </a:r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[-10]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B: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8, 8 </a:t>
            </a:r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[8]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C: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9, 9, 9, -11 </a:t>
            </a:r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[4]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D: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10, 10, 10 </a:t>
            </a:r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[10]</a:t>
            </a:r>
          </a:p>
          <a:p>
            <a:endParaRPr lang="en-US" sz="32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E: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8, -12 </a:t>
            </a:r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[-2]</a:t>
            </a:r>
          </a:p>
        </p:txBody>
      </p:sp>
    </p:spTree>
    <p:extLst>
      <p:ext uri="{BB962C8B-B14F-4D97-AF65-F5344CB8AC3E}">
        <p14:creationId xmlns:p14="http://schemas.microsoft.com/office/powerpoint/2010/main" val="990722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(s,a) = \sum_{s'} T(s,a,s') \left[ R(s,a,s') + \gamma V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412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(1-\alpha) V^\pi(s) + (\alpha) \textcolor{OliveGreen}{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57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r + \gamma \max_{a'}Q(s',a')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1"/>
  <p:tag name="PICTUREFILESIZE" val="451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11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hat{y}_i=w_0 + w_1 f_{1}(x) + w_2 f_{2}(x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5"/>
  <p:tag name="PICTUREFILESIZE" val="140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=w_0+w_1 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4"/>
  <p:tag name="PICTUREFILESIZE" val="82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11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9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(1-\alpha) V^\pi(s) + (\alpha) \textcolor{OliveGreen}{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57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= \sum_i\left(y_i - \sum_k w_k f_k(x_i)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13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mbox{total error} = \sum_i\left(y_i - \hat{y_i}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14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m \leftarrow w_m + \alpha \left[ \textcolor{OliveGreen}{r + \gamma \max_a Q(s',a')} - \textcolor{BrickRed}{Q(s,a)} \right] f_m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03"/>
  <p:tag name="PICTUREFILESIZE" val="453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Q(s,a) + \alpha \left[ \mbox{difference} 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34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mbox{\rm difference} = \left[ r + \gamma \max_{a'} Q(s',a') \right] - Q(s,a)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385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T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8"/>
  <p:tag name="PICTUREFILESIZE" val="839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\sf transition~} = (s,a,r,s')  template TPT1  env TPENV1  fore 0  back 16777215  eqnno 1"/>
  <p:tag name="FILENAME" val="TP_tmp"/>
  <p:tag name="ORIGWIDTH" val="99"/>
  <p:tag name="PICTUREFILESIZE" val="564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R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88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T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8"/>
  <p:tag name="PICTUREFILESIZE" val="83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hat{R}(s, a, s'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88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V^\pi(s) \leftarrow (1-\alpha) V^\pi(s) + (\alpha) \textcolor{OliveGreen}{sample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257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sample = R(s,\pi(s),s') +  \gamma V^\pi(s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47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pi(s) = \argmax_a Q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18"/>
  <p:tag name="PICTUREFILESIZE" val="20834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79805</TotalTime>
  <Words>3840</Words>
  <Application>Microsoft Macintosh PowerPoint</Application>
  <PresentationFormat>Widescreen</PresentationFormat>
  <Paragraphs>657</Paragraphs>
  <Slides>48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Cambria Math</vt:lpstr>
      <vt:lpstr>Courier New</vt:lpstr>
      <vt:lpstr>Helvetica</vt:lpstr>
      <vt:lpstr>Palatino</vt:lpstr>
      <vt:lpstr>Segoe Script</vt:lpstr>
      <vt:lpstr>Wingdings</vt:lpstr>
      <vt:lpstr>188theme2</vt:lpstr>
      <vt:lpstr>AI: Representation and Problem Solving </vt:lpstr>
      <vt:lpstr>Logistics</vt:lpstr>
      <vt:lpstr>Reinforcement Learning</vt:lpstr>
      <vt:lpstr>Summary so far</vt:lpstr>
      <vt:lpstr>Temporal Difference learning</vt:lpstr>
      <vt:lpstr>Example: Model-Based Learning</vt:lpstr>
      <vt:lpstr>Example: Model-Based Learning</vt:lpstr>
      <vt:lpstr>Example: Model-free direct Evaluation</vt:lpstr>
      <vt:lpstr>Example: Model-free direct Evaluation</vt:lpstr>
      <vt:lpstr>Example: Temporal Difference Learning</vt:lpstr>
      <vt:lpstr>Poll</vt:lpstr>
      <vt:lpstr>Problems with TD Value Learning</vt:lpstr>
      <vt:lpstr>Bootstrapped prediction of Q-values</vt:lpstr>
      <vt:lpstr>Q-learning</vt:lpstr>
      <vt:lpstr>Q-learning properties</vt:lpstr>
      <vt:lpstr>In-class activity</vt:lpstr>
      <vt:lpstr>Q-Learning Properties</vt:lpstr>
      <vt:lpstr>The Story So Far: MDPs and RL</vt:lpstr>
      <vt:lpstr>Active Reinforcement Learning</vt:lpstr>
      <vt:lpstr>Active Reinforcement Learning</vt:lpstr>
      <vt:lpstr>Exploration vs. Exploitation</vt:lpstr>
      <vt:lpstr>How to Explore?</vt:lpstr>
      <vt:lpstr>Exploration Functions</vt:lpstr>
      <vt:lpstr>Regret</vt:lpstr>
      <vt:lpstr>Approximate Q-Learning</vt:lpstr>
      <vt:lpstr>Example: Pacman</vt:lpstr>
      <vt:lpstr>Generalizing Across States</vt:lpstr>
      <vt:lpstr>Feature-Based Representations</vt:lpstr>
      <vt:lpstr>Linear value functions</vt:lpstr>
      <vt:lpstr>Updating a linear value function</vt:lpstr>
      <vt:lpstr>Detour: Minimizing Error and Least Squares</vt:lpstr>
      <vt:lpstr>Linear Approximation: Regression</vt:lpstr>
      <vt:lpstr>Optimization: Least Squares</vt:lpstr>
      <vt:lpstr>Gradient Descent</vt:lpstr>
      <vt:lpstr>Gradient Descent and Q learning</vt:lpstr>
      <vt:lpstr>Approximate Q-learning and gradient descent</vt:lpstr>
      <vt:lpstr>Updating a linear value function</vt:lpstr>
      <vt:lpstr>Approximate Q-Learning summary</vt:lpstr>
      <vt:lpstr>Poll: Pacman with approximate Q learning</vt:lpstr>
      <vt:lpstr>Poll: Pacman with approximate Q learning</vt:lpstr>
      <vt:lpstr>All equations we saw so far!</vt:lpstr>
      <vt:lpstr>Recent Reinforcement Learning Milestones</vt:lpstr>
      <vt:lpstr>TDGammon</vt:lpstr>
      <vt:lpstr>Deep Q-Networks</vt:lpstr>
      <vt:lpstr> </vt:lpstr>
      <vt:lpstr>OpenAI Gym</vt:lpstr>
      <vt:lpstr>AlphaGo, AlphaZero</vt:lpstr>
      <vt:lpstr>Autonomous Vehicles?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Aditi Raghunathan</cp:lastModifiedBy>
  <cp:revision>2797</cp:revision>
  <cp:lastPrinted>2014-02-18T19:00:09Z</cp:lastPrinted>
  <dcterms:created xsi:type="dcterms:W3CDTF">2004-08-27T04:16:05Z</dcterms:created>
  <dcterms:modified xsi:type="dcterms:W3CDTF">2023-10-26T01:24:44Z</dcterms:modified>
</cp:coreProperties>
</file>