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3"/>
  </p:notesMasterIdLst>
  <p:handoutMasterIdLst>
    <p:handoutMasterId r:id="rId54"/>
  </p:handoutMasterIdLst>
  <p:sldIdLst>
    <p:sldId id="663" r:id="rId2"/>
    <p:sldId id="2298" r:id="rId3"/>
    <p:sldId id="2299" r:id="rId4"/>
    <p:sldId id="2318" r:id="rId5"/>
    <p:sldId id="1015" r:id="rId6"/>
    <p:sldId id="2301" r:id="rId7"/>
    <p:sldId id="993" r:id="rId8"/>
    <p:sldId id="1011" r:id="rId9"/>
    <p:sldId id="2304" r:id="rId10"/>
    <p:sldId id="2302" r:id="rId11"/>
    <p:sldId id="992" r:id="rId12"/>
    <p:sldId id="2303" r:id="rId13"/>
    <p:sldId id="2306" r:id="rId14"/>
    <p:sldId id="2307" r:id="rId15"/>
    <p:sldId id="2308" r:id="rId16"/>
    <p:sldId id="2305" r:id="rId17"/>
    <p:sldId id="2309" r:id="rId18"/>
    <p:sldId id="2310" r:id="rId19"/>
    <p:sldId id="1016" r:id="rId20"/>
    <p:sldId id="2311" r:id="rId21"/>
    <p:sldId id="1017" r:id="rId22"/>
    <p:sldId id="956" r:id="rId23"/>
    <p:sldId id="2312" r:id="rId24"/>
    <p:sldId id="2313" r:id="rId25"/>
    <p:sldId id="945" r:id="rId26"/>
    <p:sldId id="2196" r:id="rId27"/>
    <p:sldId id="952" r:id="rId28"/>
    <p:sldId id="947" r:id="rId29"/>
    <p:sldId id="994" r:id="rId30"/>
    <p:sldId id="996" r:id="rId31"/>
    <p:sldId id="997" r:id="rId32"/>
    <p:sldId id="998" r:id="rId33"/>
    <p:sldId id="995" r:id="rId34"/>
    <p:sldId id="999" r:id="rId35"/>
    <p:sldId id="962" r:id="rId36"/>
    <p:sldId id="963" r:id="rId37"/>
    <p:sldId id="1000" r:id="rId38"/>
    <p:sldId id="1001" r:id="rId39"/>
    <p:sldId id="1004" r:id="rId40"/>
    <p:sldId id="965" r:id="rId41"/>
    <p:sldId id="967" r:id="rId42"/>
    <p:sldId id="2314" r:id="rId43"/>
    <p:sldId id="2315" r:id="rId44"/>
    <p:sldId id="2316" r:id="rId45"/>
    <p:sldId id="1005" r:id="rId46"/>
    <p:sldId id="1006" r:id="rId47"/>
    <p:sldId id="1007" r:id="rId48"/>
    <p:sldId id="961" r:id="rId49"/>
    <p:sldId id="964" r:id="rId50"/>
    <p:sldId id="356" r:id="rId51"/>
    <p:sldId id="2317" r:id="rId52"/>
  </p:sldIdLst>
  <p:sldSz cx="12192000" cy="6858000"/>
  <p:notesSz cx="7099300" cy="10234613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2" autoAdjust="0"/>
    <p:restoredTop sz="85171" autoAdjust="0"/>
  </p:normalViewPr>
  <p:slideViewPr>
    <p:cSldViewPr>
      <p:cViewPr varScale="1">
        <p:scale>
          <a:sx n="94" d="100"/>
          <a:sy n="94" d="100"/>
        </p:scale>
        <p:origin x="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52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45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8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2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8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0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17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8C43B-97A5-46F4-BA3E-6687F8D44E7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6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3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1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Aditi Raghunathan and Vince </a:t>
            </a:r>
            <a:r>
              <a:rPr lang="en-US" sz="2400" dirty="0" err="1">
                <a:latin typeface="Palatino" pitchFamily="2" charset="77"/>
                <a:ea typeface="Palatino" pitchFamily="2" charset="77"/>
              </a:rPr>
              <a:t>Conitzer</a:t>
            </a:r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C5F00-E9CB-FF4B-8EBF-22EB932486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981200"/>
            <a:ext cx="4800599" cy="34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D64F0-FBDF-D74F-A1A2-33175300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D95F6-3150-BD46-92F9-3FB37ECDD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two random variables: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values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with</a:t>
                </a:r>
                <a:r>
                  <a:rPr lang="en-US" dirty="0"/>
                  <a:t> values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:</m:t>
                    </m:r>
                  </m:oMath>
                </a14:m>
                <a:endParaRPr lang="en-US" b="0" dirty="0"/>
              </a:p>
              <a:p>
                <a:pPr marL="457200" lvl="1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refers to the </a:t>
                </a:r>
                <a:r>
                  <a:rPr lang="en-US" i="1" dirty="0">
                    <a:solidFill>
                      <a:schemeClr val="accent2"/>
                    </a:solidFill>
                  </a:rPr>
                  <a:t>joint distribution</a:t>
                </a:r>
                <a:r>
                  <a:rPr lang="en-US" i="1" dirty="0"/>
                  <a:t>, </a:t>
                </a:r>
                <a:r>
                  <a:rPr lang="en-US" dirty="0"/>
                  <a:t>i.e., a set of 6 possible values for each setting of variables, i.e. a function mapping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,…</m:t>
                    </m:r>
                  </m:oMath>
                </a14:m>
                <a:r>
                  <a:rPr lang="en-US" dirty="0"/>
                  <a:t> to corresponding probabilities)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a </a:t>
                </a:r>
                <a:r>
                  <a:rPr lang="en-US" i="1" dirty="0"/>
                  <a:t>number:</a:t>
                </a:r>
                <a:r>
                  <a:rPr lang="en-US" dirty="0"/>
                  <a:t>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pPr marL="457200" lvl="1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𝑝</m:t>
                    </m:r>
                    <m:r>
                      <a:rPr lang="en-US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is a set of 2 values, the probabilities for all values of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the given value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, i.e., it is a function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numbers (note: </a:t>
                </a:r>
                <a:r>
                  <a:rPr lang="en-US" i="1" dirty="0"/>
                  <a:t>not</a:t>
                </a:r>
                <a:r>
                  <a:rPr lang="en-US" dirty="0"/>
                  <a:t> probability distribution, it will not sum to one)</a:t>
                </a:r>
                <a:r>
                  <a:rPr lang="en-US" b="1" dirty="0"/>
                  <a:t> Why?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D95F6-3150-BD46-92F9-3FB37ECDD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 r="-1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FA16D-BAB7-D14F-BF68-310F15A42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668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258901" cy="5377691"/>
              </a:xfrm>
            </p:spPr>
            <p:txBody>
              <a:bodyPr/>
              <a:lstStyle/>
              <a:p>
                <a:pPr fontAlgn="ctr"/>
                <a:r>
                  <a:rPr lang="en-US" sz="2800" b="0" dirty="0">
                    <a:solidFill>
                      <a:schemeClr val="tx2"/>
                    </a:solidFill>
                  </a:rPr>
                  <a:t>Three random variables: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8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48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marL="0" indent="0" fontAlgn="ctr">
                  <a:buNone/>
                </a:pPr>
                <a:endParaRPr lang="en-US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 fontAlgn="ctr"/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=+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=+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</a:p>
              <a:p>
                <a:pPr fontAlgn="ctr"/>
                <a:endParaRPr lang="en-US" sz="2800" dirty="0">
                  <a:solidFill>
                    <a:schemeClr val="tx2"/>
                  </a:solidFill>
                </a:endParaRPr>
              </a:p>
              <a:p>
                <a:pPr fontAlgn="ctr"/>
                <a:r>
                  <a:rPr lang="en-US" sz="2800" dirty="0">
                    <a:solidFill>
                      <a:schemeClr val="tx2"/>
                    </a:solidFill>
                  </a:rPr>
                  <a:t>Also written as </a:t>
                </a:r>
                <a14:m>
                  <m:oMath xmlns:m="http://schemas.openxmlformats.org/officeDocument/2006/math"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x-IV_mathan" sz="280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x-IV_mathan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x-IV_mathan" sz="28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x-IV_mathan" sz="280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sub>
                      <m:sup/>
                      <m:e>
                        <m:r>
                          <a:rPr lang="x-IV_mathan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x-IV_mathan" sz="28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x-IV_mathan" sz="280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e>
                    </m:nary>
                    <m:r>
                      <a:rPr lang="x-IV_mathan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endParaRPr lang="x-IV_mathan" sz="2800" dirty="0">
                  <a:solidFill>
                    <a:schemeClr val="tx2"/>
                  </a:solidFill>
                </a:endParaRPr>
              </a:p>
              <a:p>
                <a:pPr lvl="1" fontAlgn="ctr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258901" cy="5377691"/>
              </a:xfrm>
              <a:blipFill>
                <a:blip r:embed="rId2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17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D1A7-1E7A-1C4F-94DA-454A389D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F5C87-D04D-A347-AE8E-54D612460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representing all values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2C071-62F7-3143-9593-0FD74795B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8CDC6A3-43A5-354E-800A-09E7F97A95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8CDC6A3-43A5-354E-800A-09E7F97A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FC45E40-AB75-A34F-9B06-67781BDE2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6448"/>
                  </p:ext>
                </p:extLst>
              </p:nvPr>
            </p:nvGraphicFramePr>
            <p:xfrm>
              <a:off x="708387" y="2362200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EFC45E40-AB75-A34F-9B06-67781BDE2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96448"/>
                  </p:ext>
                </p:extLst>
              </p:nvPr>
            </p:nvGraphicFramePr>
            <p:xfrm>
              <a:off x="708387" y="2362200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3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13333" r="-2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113333" r="-1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3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213333" r="-2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213333" r="-1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3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313333" r="-2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313333" r="-1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13333" r="-300000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413333" r="-200000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413333" r="-101183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3333" r="-3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513333" r="-200000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513333" r="-101183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3333" r="-300000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613333" r="-200000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613333" r="-101183" b="-2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3333" r="-3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713333" r="-200000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713333" r="-101183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3333" r="-30000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813333" r="-200000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183" t="-813333" r="-101183" b="-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18707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1031D-BEB4-0F42-B455-42B66E754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9E2A9-FDAF-8E41-BA19-44011FB44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random variables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with joint distribution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Cambria Math" panose="02000503000000000000" pitchFamily="2" charset="77"/>
                  </a:rPr>
                  <a:t>, the </a:t>
                </a:r>
                <a:r>
                  <a:rPr lang="en-US" dirty="0">
                    <a:solidFill>
                      <a:schemeClr val="accent2"/>
                    </a:solidFill>
                    <a:latin typeface="Cambria Math" panose="02000503000000000000" pitchFamily="2" charset="77"/>
                  </a:rPr>
                  <a:t>marginal probabilities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  <a:latin typeface="Cambria Math" panose="02000503000000000000" pitchFamily="2" charset="77"/>
                  </a:rPr>
                  <a:t> </a:t>
                </a:r>
                <a:r>
                  <a:rPr lang="en-US" dirty="0">
                    <a:latin typeface="Cambria Math" panose="02000503000000000000" pitchFamily="2" charset="77"/>
                  </a:rPr>
                  <a:t>are as follows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sub>
                      <m:sup/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𝑝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sub>
                      <m:sup/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𝑝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>
                  <a:latin typeface="Cambria Math" panose="02000503000000000000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</m:t>
                        </m:r>
                      </m:sub>
                      <m:sup/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𝑝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99E2A9-FDAF-8E41-BA19-44011FB44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872" r="-1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BFBE7-FE9C-B94E-9010-63AADB72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1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12E2-DF3B-F648-9952-6314241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Marginalization from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9201-2E8D-A04E-BE3E-B059E27A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74A2C91-F968-314C-9D14-28770C5E0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74A2C91-F968-314C-9D14-28770C5E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4989BC8-3688-6040-B014-59E88EED7E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102194"/>
                  </p:ext>
                </p:extLst>
              </p:nvPr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4989BC8-3688-6040-B014-59E88EED7E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5102194"/>
                  </p:ext>
                </p:extLst>
              </p:nvPr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299412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113333" r="-2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113333" r="-1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299412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213333" r="-2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213333" r="-1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299412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313333" r="-2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313333" r="-1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0000" r="-299412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400000" r="-201183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400000" r="-100000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6667" r="-29941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516667" r="-2011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516667" r="-1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6667" r="-29941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616667" r="-2011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616667" r="-1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6667" r="-29941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716667" r="-20118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716667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6667" r="-29941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816667" r="-20118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816667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30D4C-230F-484A-9472-9E94D573ADAB}"/>
                  </a:ext>
                </a:extLst>
              </p:cNvPr>
              <p:cNvSpPr txBox="1"/>
              <p:nvPr/>
            </p:nvSpPr>
            <p:spPr>
              <a:xfrm>
                <a:off x="762000" y="5054897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30D4C-230F-484A-9472-9E94D573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54897"/>
                <a:ext cx="2133600" cy="461665"/>
              </a:xfrm>
              <a:prstGeom prst="rect">
                <a:avLst/>
              </a:prstGeom>
              <a:blipFill>
                <a:blip r:embed="rId4"/>
                <a:stretch>
                  <a:fillRect l="-4734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38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D12E2-DF3B-F648-9952-6314241A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Marginalization from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09201-2E8D-A04E-BE3E-B059E27A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74A2C91-F968-314C-9D14-28770C5E0B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74A2C91-F968-314C-9D14-28770C5E0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4989BC8-3688-6040-B014-59E88EED7E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4989BC8-3688-6040-B014-59E88EED7EB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299412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113333" r="-2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113333" r="-1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299412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213333" r="-2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213333" r="-1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299412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313333" r="-2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313333" r="-1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0000" r="-299412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400000" r="-201183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400000" r="-100000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6667" r="-29941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516667" r="-2011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516667" r="-1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6667" r="-29941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616667" r="-2011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616667" r="-1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6667" r="-29941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716667" r="-20118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716667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6667" r="-29941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816667" r="-20118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816667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30D4C-230F-484A-9472-9E94D573ADAB}"/>
                  </a:ext>
                </a:extLst>
              </p:cNvPr>
              <p:cNvSpPr txBox="1"/>
              <p:nvPr/>
            </p:nvSpPr>
            <p:spPr>
              <a:xfrm>
                <a:off x="762000" y="5054897"/>
                <a:ext cx="10210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Marginalization to get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𝑝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 : aggregating rows that share the same value of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𝐵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A30D4C-230F-484A-9472-9E94D573A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054897"/>
                <a:ext cx="10210800" cy="830997"/>
              </a:xfrm>
              <a:prstGeom prst="rect">
                <a:avLst/>
              </a:prstGeom>
              <a:blipFill>
                <a:blip r:embed="rId4"/>
                <a:stretch>
                  <a:fillRect l="-994" t="-4478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823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5927C-1F71-014C-9A14-EEE9A918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1DDD5-1F7B-A14E-A297-B3563F0D93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The </a:t>
                </a:r>
                <a:r>
                  <a:rPr lang="en-US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Helvetica Neue" panose="02000503000000020004" pitchFamily="2" charset="0"/>
                  </a:rPr>
                  <a:t>conditional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(the conditional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) is defined as</a:t>
                </a:r>
                <a:br>
                  <a:rPr lang="en-US" dirty="0">
                    <a:latin typeface="Palatino" pitchFamily="2" charset="77"/>
                    <a:ea typeface="Palatino" pitchFamily="2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1DDD5-1F7B-A14E-A297-B3563F0D93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9946-8F96-8543-AB96-E021C3A0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2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E59A3-10BF-924F-BC51-6FECA7E2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from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1B0DA-856A-9644-A56F-5AA89D62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F837584-BFB0-D542-97CA-4CB9EAB82E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5F837584-BFB0-D542-97CA-4CB9EAB82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3E2A93B-C08E-5B4E-A6D9-08F56F38FD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3E2A93B-C08E-5B4E-A6D9-08F56F38FD1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299412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113333" r="-2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113333" r="-1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299412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213333" r="-2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213333" r="-1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299412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313333" r="-2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313333" r="-1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0000" r="-299412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400000" r="-201183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400000" r="-100000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6667" r="-29941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516667" r="-2011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516667" r="-1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6667" r="-29941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616667" r="-2011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616667" r="-1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6667" r="-29941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716667" r="-20118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716667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6667" r="-29941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816667" r="-20118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816667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9ABC4-52AF-AD43-86A2-F2772E78A964}"/>
                  </a:ext>
                </a:extLst>
              </p:cNvPr>
              <p:cNvSpPr txBox="1"/>
              <p:nvPr/>
            </p:nvSpPr>
            <p:spPr>
              <a:xfrm>
                <a:off x="773575" y="5147231"/>
                <a:ext cx="34174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latin typeface="Palatino" pitchFamily="2" charset="77"/>
                    <a:ea typeface="Palatino" pitchFamily="2" charset="77"/>
                    <a:cs typeface="Calibri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|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= 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alibri"/>
                      </a:rPr>
                      <m:t>?</m:t>
                    </m:r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69ABC4-52AF-AD43-86A2-F2772E78A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75" y="5147231"/>
                <a:ext cx="3417425" cy="461665"/>
              </a:xfrm>
              <a:prstGeom prst="rect">
                <a:avLst/>
              </a:prstGeom>
              <a:blipFill>
                <a:blip r:embed="rId4"/>
                <a:stretch>
                  <a:fillRect l="-2583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59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3F83-19AA-F846-B467-87F60E936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probability from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4A5FE-BF61-A645-98EC-EB7B2151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4294CC3-802B-9B43-A883-95F000B1C9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0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4294CC3-802B-9B43-A883-95F000B1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973" y="1397001"/>
                <a:ext cx="2356574" cy="1676400"/>
              </a:xfrm>
              <a:prstGeom prst="rect">
                <a:avLst/>
              </a:prstGeom>
              <a:blipFill>
                <a:blip r:embed="rId2"/>
                <a:stretch>
                  <a:fillRect l="-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2B165084-AD68-8D45-9C33-A3CF5F0D75C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4534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45342">
                    <a:tc>
                      <a:txBody>
                        <a:bodyPr/>
                        <a:lstStyle/>
                        <a:p>
                          <a:pPr marL="0" marR="0" lvl="0" indent="0" algn="l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2B165084-AD68-8D45-9C33-A3CF5F0D75C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2000" y="1358901"/>
              <a:ext cx="8610600" cy="3429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152650">
                      <a:extLst>
                        <a:ext uri="{9D8B030D-6E8A-4147-A177-3AD203B41FA5}">
                          <a16:colId xmlns:a16="http://schemas.microsoft.com/office/drawing/2014/main" val="3296905026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3364993881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498739557"/>
                        </a:ext>
                      </a:extLst>
                    </a:gridCol>
                    <a:gridCol w="2152650">
                      <a:extLst>
                        <a:ext uri="{9D8B030D-6E8A-4147-A177-3AD203B41FA5}">
                          <a16:colId xmlns:a16="http://schemas.microsoft.com/office/drawing/2014/main" val="219084906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B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P(A=a, B=b, C=c)</a:t>
                          </a:r>
                          <a:endParaRPr lang="en-US" dirty="0">
                            <a:latin typeface="Palatino" pitchFamily="2" charset="77"/>
                            <a:ea typeface="Palatino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229064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113333" r="-299412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113333" r="-201183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113333" r="-100000" b="-7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932237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213333" r="-299412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213333" r="-201183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213333" r="-100000" b="-6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8443092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313333" r="-299412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313333" r="-201183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313333" r="-100000" b="-5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33799153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400000" r="-299412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400000" r="-201183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400000" r="-100000" b="-3903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73784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516667" r="-29941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516667" r="-20118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516667" r="-100000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33805606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616667" r="-299412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616667" r="-201183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616667" r="-100000" b="-2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750127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716667" r="-299412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716667" r="-201183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716667" r="-100000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96069244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t="-816667" r="-299412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592" t="-816667" r="-201183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99412" t="-816667" r="-100000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0518068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6971E31-4F40-F443-91D6-3F907FAC640E}"/>
              </a:ext>
            </a:extLst>
          </p:cNvPr>
          <p:cNvSpPr txBox="1"/>
          <p:nvPr/>
        </p:nvSpPr>
        <p:spPr>
          <a:xfrm>
            <a:off x="773575" y="5147231"/>
            <a:ext cx="105040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We restrict our attention to rows that satisfy the “given” condition, and then </a:t>
            </a:r>
            <a:r>
              <a:rPr lang="en-US" sz="24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normalize</a:t>
            </a:r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 the values so that they sum to 1 (form a distribution)</a:t>
            </a:r>
          </a:p>
        </p:txBody>
      </p:sp>
    </p:spTree>
    <p:extLst>
      <p:ext uri="{BB962C8B-B14F-4D97-AF65-F5344CB8AC3E}">
        <p14:creationId xmlns:p14="http://schemas.microsoft.com/office/powerpoint/2010/main" val="2588609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3809094" cy="479409"/>
          </a:xfrm>
        </p:spPr>
        <p:txBody>
          <a:bodyPr/>
          <a:lstStyle/>
          <a:p>
            <a:r>
              <a:rPr lang="en-US" dirty="0"/>
              <a:t>Joint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0757" y="137601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57" y="1376015"/>
                <a:ext cx="3891148" cy="2218226"/>
              </a:xfrm>
              <a:prstGeom prst="rect">
                <a:avLst/>
              </a:prstGeom>
              <a:blipFill>
                <a:blip r:embed="rId5"/>
                <a:stretch>
                  <a:fillRect l="-2280" t="-340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2435" y="1117467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dirty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6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435" y="1117467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t="-12821" r="-3922" b="-5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</p:spTree>
    <p:extLst>
      <p:ext uri="{BB962C8B-B14F-4D97-AF65-F5344CB8AC3E}">
        <p14:creationId xmlns:p14="http://schemas.microsoft.com/office/powerpoint/2010/main" val="10220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9EB8E-1400-9E47-AEFA-15AFA5645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7134-D5CE-5743-9C5E-66D65CF8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Mid-term 2 11/9 </a:t>
            </a:r>
          </a:p>
          <a:p>
            <a:pPr lvl="1"/>
            <a:r>
              <a:rPr lang="en-US" dirty="0"/>
              <a:t>covers Classical Planning, Propositional Logic, MDPs, RL, Bayes 1, Bayes 2</a:t>
            </a:r>
          </a:p>
          <a:p>
            <a:pPr lvl="1"/>
            <a:r>
              <a:rPr lang="en-US" dirty="0"/>
              <a:t>80 minutes in class, same general rules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effectLst/>
              <a:latin typeface="Palatino" pitchFamily="2" charset="77"/>
              <a:ea typeface="Palatino" pitchFamily="2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HW7 due 10/31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HW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8 due 11/7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Palatino" pitchFamily="2" charset="77"/>
                <a:ea typeface="Palatino" pitchFamily="2" charset="77"/>
              </a:rPr>
              <a:t>P</a:t>
            </a: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4 being released 11/2, due 11/16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8C0D2-7BCE-C448-815B-6D647170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9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5009170" cy="479409"/>
          </a:xfrm>
        </p:spPr>
        <p:txBody>
          <a:bodyPr/>
          <a:lstStyle/>
          <a:p>
            <a:r>
              <a:rPr lang="en-US" dirty="0"/>
              <a:t>Marginal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53000" y="1133915"/>
                <a:ext cx="1917969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1133915"/>
                <a:ext cx="1917969" cy="479408"/>
              </a:xfrm>
              <a:prstGeom prst="rect">
                <a:avLst/>
              </a:prstGeom>
              <a:blipFill>
                <a:blip r:embed="rId6"/>
                <a:stretch>
                  <a:fillRect l="-198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337CA7E-8604-7141-AEEE-562D0823BC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0757" y="137601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337CA7E-8604-7141-AEEE-562D0823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757" y="1376015"/>
                <a:ext cx="3891148" cy="2218226"/>
              </a:xfrm>
              <a:prstGeom prst="rect">
                <a:avLst/>
              </a:prstGeom>
              <a:blipFill>
                <a:blip r:embed="rId7"/>
                <a:stretch>
                  <a:fillRect l="-2280" t="-340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757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09485EA-5756-644C-97AA-A39EC3E5527B}"/>
              </a:ext>
            </a:extLst>
          </p:cNvPr>
          <p:cNvGrpSpPr/>
          <p:nvPr/>
        </p:nvGrpSpPr>
        <p:grpSpPr>
          <a:xfrm>
            <a:off x="692087" y="2317012"/>
            <a:ext cx="5943593" cy="3427810"/>
            <a:chOff x="6019800" y="2362200"/>
            <a:chExt cx="5943593" cy="34278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5C2CCB7-440A-8F4F-9B8E-FAA78CAF5939}"/>
                </a:ext>
              </a:extLst>
            </p:cNvPr>
            <p:cNvGrpSpPr/>
            <p:nvPr/>
          </p:nvGrpSpPr>
          <p:grpSpPr>
            <a:xfrm>
              <a:off x="6019800" y="2362200"/>
              <a:ext cx="5943593" cy="3427810"/>
              <a:chOff x="5867400" y="3123009"/>
              <a:chExt cx="5943593" cy="3427810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786697-82BE-AD4C-888A-2A94DFFE05D8}"/>
                  </a:ext>
                </a:extLst>
              </p:cNvPr>
              <p:cNvSpPr/>
              <p:nvPr/>
            </p:nvSpPr>
            <p:spPr>
              <a:xfrm>
                <a:off x="5867400" y="3124200"/>
                <a:ext cx="5943593" cy="3426619"/>
              </a:xfrm>
              <a:prstGeom prst="rect">
                <a:avLst/>
              </a:prstGeom>
              <a:solidFill>
                <a:srgbClr val="E9AF6B"/>
              </a:solidFill>
              <a:ln w="127000">
                <a:solidFill>
                  <a:srgbClr val="E096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0B3BEBE-A659-E447-BAF6-F0C360E4B6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39624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395AEBB-93C9-AE4A-8890-FC6973FB7149}"/>
                  </a:ext>
                </a:extLst>
              </p:cNvPr>
              <p:cNvCxnSpPr>
                <a:cxnSpLocks/>
                <a:stCxn id="45" idx="1"/>
                <a:endCxn id="45" idx="3"/>
              </p:cNvCxnSpPr>
              <p:nvPr/>
            </p:nvCxnSpPr>
            <p:spPr>
              <a:xfrm>
                <a:off x="5867400" y="483751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1556939-5AEB-5B40-B448-1ACAEE96ED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7400" y="5715000"/>
                <a:ext cx="5943593" cy="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B4B1FC1-346B-1A47-B629-CAC518280D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104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A5E8DEF-DABD-924D-BE4E-8D62DBA5B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296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F3FD7BE-2F7D-C64E-AD1A-B05E4E7E81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3124200"/>
                <a:ext cx="0" cy="3426619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305F7B5-1A5F-2C46-A1E0-2ECC1D74C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8000" y="3123009"/>
                <a:ext cx="0" cy="3427810"/>
              </a:xfrm>
              <a:prstGeom prst="line">
                <a:avLst/>
              </a:prstGeom>
              <a:ln w="25400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Content Placeholder 42">
              <a:extLst>
                <a:ext uri="{FF2B5EF4-FFF2-40B4-BE49-F238E27FC236}">
                  <a16:creationId xmlns:a16="http://schemas.microsoft.com/office/drawing/2014/main" id="{0CE5F513-A4AC-194F-87F1-8339FC2B2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070" y="3227989"/>
              <a:ext cx="432319" cy="420556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3B13CF8-E884-1D4D-A742-0945225BF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89" y="3614513"/>
              <a:ext cx="432317" cy="427907"/>
            </a:xfrm>
            <a:prstGeom prst="rect">
              <a:avLst/>
            </a:prstGeom>
          </p:spPr>
        </p:pic>
        <p:pic>
          <p:nvPicPr>
            <p:cNvPr id="56" name="Content Placeholder 42">
              <a:extLst>
                <a:ext uri="{FF2B5EF4-FFF2-40B4-BE49-F238E27FC236}">
                  <a16:creationId xmlns:a16="http://schemas.microsoft.com/office/drawing/2014/main" id="{AA5D9866-6188-AD45-991D-CFAF4CB7D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95797" y="410120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2707786-32AA-A24A-B960-83CC31C6D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1316" y="4487728"/>
              <a:ext cx="432317" cy="427907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64150E2-B220-704D-A464-701567458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029" y="4481919"/>
              <a:ext cx="456707" cy="427906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FCB64CE3-DC98-664F-B576-47B326B58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4825" y="41021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090B0A-F9BE-2C49-9E48-3C44D2415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0344" y="4488697"/>
              <a:ext cx="432317" cy="427907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C8B883A-FEAC-5842-BA81-3E93ACF2E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057" y="4482888"/>
              <a:ext cx="456707" cy="427906"/>
            </a:xfrm>
            <a:prstGeom prst="rect">
              <a:avLst/>
            </a:prstGeom>
          </p:spPr>
        </p:pic>
        <p:pic>
          <p:nvPicPr>
            <p:cNvPr id="62" name="Content Placeholder 42">
              <a:extLst>
                <a:ext uri="{FF2B5EF4-FFF2-40B4-BE49-F238E27FC236}">
                  <a16:creationId xmlns:a16="http://schemas.microsoft.com/office/drawing/2014/main" id="{F5CC95A9-AFE4-8B45-983D-594BAC0DD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2269" y="3218873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8D22232-9BE8-7449-AAFB-0007A1C5D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788" y="3605397"/>
              <a:ext cx="432317" cy="427907"/>
            </a:xfrm>
            <a:prstGeom prst="rect">
              <a:avLst/>
            </a:prstGeom>
          </p:spPr>
        </p:pic>
        <p:pic>
          <p:nvPicPr>
            <p:cNvPr id="64" name="Content Placeholder 42">
              <a:extLst>
                <a:ext uri="{FF2B5EF4-FFF2-40B4-BE49-F238E27FC236}">
                  <a16:creationId xmlns:a16="http://schemas.microsoft.com/office/drawing/2014/main" id="{52ACE502-D78E-A543-8E51-BEC3A783D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0632" y="2436410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Content Placeholder 42">
              <a:extLst>
                <a:ext uri="{FF2B5EF4-FFF2-40B4-BE49-F238E27FC236}">
                  <a16:creationId xmlns:a16="http://schemas.microsoft.com/office/drawing/2014/main" id="{95708B33-EB4B-2644-9473-2B89E0CE6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95972" y="2434657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C361DF54-7CCA-C646-A423-935773978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3795" y="5263023"/>
              <a:ext cx="456707" cy="427906"/>
            </a:xfrm>
            <a:prstGeom prst="rect">
              <a:avLst/>
            </a:prstGeom>
          </p:spPr>
        </p:pic>
        <p:pic>
          <p:nvPicPr>
            <p:cNvPr id="67" name="Content Placeholder 42">
              <a:extLst>
                <a:ext uri="{FF2B5EF4-FFF2-40B4-BE49-F238E27FC236}">
                  <a16:creationId xmlns:a16="http://schemas.microsoft.com/office/drawing/2014/main" id="{1FF34B95-2558-144B-B29D-166F7F787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0268" y="4987654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09B8A68-4C30-7C48-9ACA-0090C7ED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6130" y="5263992"/>
              <a:ext cx="456707" cy="427906"/>
            </a:xfrm>
            <a:prstGeom prst="rect">
              <a:avLst/>
            </a:prstGeom>
          </p:spPr>
        </p:pic>
        <p:pic>
          <p:nvPicPr>
            <p:cNvPr id="69" name="Content Placeholder 42">
              <a:extLst>
                <a:ext uri="{FF2B5EF4-FFF2-40B4-BE49-F238E27FC236}">
                  <a16:creationId xmlns:a16="http://schemas.microsoft.com/office/drawing/2014/main" id="{72428C3B-31A9-434C-B202-1BA7883FC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64302" y="4986685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8FA2BAC4-E2C8-EA42-A808-43559B375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2850" y="4476696"/>
              <a:ext cx="456707" cy="427906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6BC32B3-173B-1947-BA27-CF7DBCA07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6410" y="4476696"/>
              <a:ext cx="456707" cy="42790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4CF697FE-0F5F-0147-AB8F-5778C304F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0616" y="5257800"/>
              <a:ext cx="456707" cy="427906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9358156-CE70-954E-9040-DD4BDEB3B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606" y="5257800"/>
              <a:ext cx="456707" cy="427906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35540D0-6D47-A549-B598-C8750D470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9787" y="4476696"/>
              <a:ext cx="456707" cy="42790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1C5686ED-19FA-534C-A4CC-FABB8E43D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8983" y="5257800"/>
              <a:ext cx="456707" cy="427906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AFA9BEA-3761-4F43-BE3A-C591C9BE8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107" y="4487728"/>
              <a:ext cx="432317" cy="42790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F7D78B41-C93F-B043-B076-13623D786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551" y="3604428"/>
              <a:ext cx="432317" cy="42790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5009170" cy="479409"/>
          </a:xfrm>
        </p:spPr>
        <p:txBody>
          <a:bodyPr/>
          <a:lstStyle/>
          <a:p>
            <a:r>
              <a:rPr lang="en-US" dirty="0"/>
              <a:t>Conditional distribution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8204" y="1131609"/>
                <a:ext cx="2451351" cy="479408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3E75C07A-7A8E-6B44-9D98-43252C97A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204" y="1131609"/>
                <a:ext cx="2451351" cy="479408"/>
              </a:xfrm>
              <a:prstGeom prst="rect">
                <a:avLst/>
              </a:prstGeom>
              <a:blipFill>
                <a:blip r:embed="rId6"/>
                <a:stretch>
                  <a:fillRect l="-1546" b="-3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54E2B6F8-63C2-8648-BE21-12A825C892F9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8DA6D1-3A27-6C46-AFF9-EE3FB91D56D6}"/>
              </a:ext>
            </a:extLst>
          </p:cNvPr>
          <p:cNvSpPr/>
          <p:nvPr/>
        </p:nvSpPr>
        <p:spPr>
          <a:xfrm>
            <a:off x="634832" y="2248567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D4A49C-FE9E-9A4E-A359-D7A0FCF04F50}"/>
              </a:ext>
            </a:extLst>
          </p:cNvPr>
          <p:cNvSpPr/>
          <p:nvPr/>
        </p:nvSpPr>
        <p:spPr>
          <a:xfrm>
            <a:off x="4273487" y="3154022"/>
            <a:ext cx="2451351" cy="175497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AB894BB-E392-5446-95C6-5330255B8581}"/>
              </a:ext>
            </a:extLst>
          </p:cNvPr>
          <p:cNvSpPr/>
          <p:nvPr/>
        </p:nvSpPr>
        <p:spPr>
          <a:xfrm>
            <a:off x="642159" y="4913553"/>
            <a:ext cx="6075351" cy="905456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F3FCDC-138D-D84A-B9E5-B19588869DFD}"/>
              </a:ext>
            </a:extLst>
          </p:cNvPr>
          <p:cNvSpPr/>
          <p:nvPr/>
        </p:nvSpPr>
        <p:spPr>
          <a:xfrm>
            <a:off x="634832" y="2248566"/>
            <a:ext cx="6075351" cy="3567844"/>
          </a:xfrm>
          <a:prstGeom prst="rect">
            <a:avLst/>
          </a:prstGeom>
          <a:solidFill>
            <a:schemeClr val="bg1">
              <a:alpha val="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622EC300-394D-F542-A120-4EF823F29C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19852" y="1376015"/>
                <a:ext cx="3891148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Discrete Random Variables</a:t>
                </a:r>
              </a:p>
              <a:p>
                <a:pPr fontAlgn="ctr"/>
                <a:r>
                  <a:rPr lang="en-US" sz="2400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b="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:r>
                  <a:rPr lang="en-US" sz="8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fontAlgn="ctr"/>
                <a:r>
                  <a:rPr lang="en-US" sz="2400" b="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400" i="1" dirty="0">
                    <a:solidFill>
                      <a:schemeClr val="tx2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622EC300-394D-F542-A120-4EF823F29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9852" y="1376015"/>
                <a:ext cx="3891148" cy="2218226"/>
              </a:xfrm>
              <a:prstGeom prst="rect">
                <a:avLst/>
              </a:prstGeom>
              <a:blipFill>
                <a:blip r:embed="rId7"/>
                <a:stretch>
                  <a:fillRect l="-2597" t="-340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06A5B5D-0C45-484B-8972-FCA8BCDC86FC}"/>
              </a:ext>
            </a:extLst>
          </p:cNvPr>
          <p:cNvSpPr/>
          <p:nvPr/>
        </p:nvSpPr>
        <p:spPr>
          <a:xfrm>
            <a:off x="634832" y="3154022"/>
            <a:ext cx="2419455" cy="9019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0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9"/>
                <a:ext cx="10573102" cy="487022"/>
              </a:xfrm>
            </p:spPr>
            <p:txBody>
              <a:bodyPr/>
              <a:lstStyle/>
              <a:p>
                <a:r>
                  <a:rPr lang="en-US" dirty="0"/>
                  <a:t>Which of the following probability tables sum to one?</a:t>
                </a:r>
              </a:p>
              <a:p>
                <a:r>
                  <a:rPr lang="en-US" dirty="0"/>
                  <a:t>Select all that apply</a:t>
                </a:r>
              </a:p>
              <a:p>
                <a:pPr marL="571500" indent="-571500">
                  <a:buFont typeface="+mj-lt"/>
                  <a:buAutoNum type="romanLcPeriod"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71500" indent="-571500">
                  <a:buFont typeface="+mj-lt"/>
                  <a:buAutoNum type="romanLcPeriod"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457200" indent="-457200"/>
                <a:endParaRPr lang="en-US" sz="3600" dirty="0"/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9"/>
                <a:ext cx="10573102" cy="487022"/>
              </a:xfrm>
              <a:blipFill>
                <a:blip r:embed="rId2"/>
                <a:stretch>
                  <a:fillRect l="-1319" t="-15000" b="-7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BC7FB-B7A6-9548-8F55-D4227996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4AA0A-E833-194E-BA33-ED3C7CA204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00503000000000000" pitchFamily="2" charset="77"/>
                        </a:rPr>
                        <m:t>𝑝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)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𝑝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Intuition: follow the expression for conditional probability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00503000000000000" pitchFamily="2" charset="77"/>
                        </a:rPr>
                        <m:t>𝑝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en-US" smtClean="0">
                                  <a:latin typeface="Cambria Math" panose="02000503000000000000" pitchFamily="2" charset="77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num>
                        <m:den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  <m:r>
                        <a:rPr lang="en-US" smtClean="0">
                          <a:latin typeface="Cambria Math" panose="02000503000000000000" pitchFamily="2" charset="77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𝑝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)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𝑝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mtClean="0">
                              <a:latin typeface="Cambria Math" panose="02000503000000000000" pitchFamily="2" charset="77"/>
                            </a:rPr>
                            <m:t>)</m:t>
                          </m:r>
                        </m:num>
                        <m:den>
                          <m:r>
                            <a:rPr lang="en-US">
                              <a:latin typeface="Cambria Math" panose="02000503000000000000" pitchFamily="2" charset="77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When is it used? Go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>
                    <a:latin typeface="Palatino" pitchFamily="2" charset="77"/>
                    <a:ea typeface="Palatino" pitchFamily="2" charset="77"/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Palatino" pitchFamily="2" charset="77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Palatino" pitchFamily="2" charset="77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Palatino" pitchFamily="2" charset="77"/>
                          </a:rPr>
                          <m:t>𝐵</m:t>
                        </m:r>
                      </m:e>
                    </m:d>
                  </m:oMath>
                </a14:m>
                <a:endParaRPr lang="en-US" dirty="0">
                  <a:latin typeface="Palatino" pitchFamily="2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54AA0A-E833-194E-BA33-ED3C7CA204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BE41-6D36-1C4D-A3CD-0A23626DC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67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9522-35B2-814E-AC0B-2CB7F332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0FFE4-3F6D-F147-8E42-F8FE0833D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 want to know if I have come down with a rare strain of flu (occurring in only 1/10,000 people).  There is an “accurate” test for the flu: if I have the flu, it will tell me I have 99% of the time, and if I do not have it, it will tell me I do not have it 99% of the time.  I go to the doctor and test positive.  What is the probability I have this flu?</a:t>
            </a:r>
          </a:p>
          <a:p>
            <a:pPr marL="457176" lvl="1" indent="0">
              <a:buNone/>
            </a:pPr>
            <a:r>
              <a:rPr lang="en-US" dirty="0"/>
              <a:t>(A) ≈ 99%</a:t>
            </a:r>
          </a:p>
          <a:p>
            <a:pPr marL="457176" lvl="1" indent="0">
              <a:buNone/>
            </a:pPr>
            <a:r>
              <a:rPr lang="en-US" dirty="0"/>
              <a:t>(B) ≈ 10%</a:t>
            </a:r>
          </a:p>
          <a:p>
            <a:pPr marL="457176" lvl="1" indent="0">
              <a:buNone/>
            </a:pPr>
            <a:r>
              <a:rPr lang="en-US" dirty="0"/>
              <a:t>(C) ≈ 1%</a:t>
            </a:r>
          </a:p>
          <a:p>
            <a:pPr marL="457176" lvl="1" indent="0">
              <a:buNone/>
            </a:pPr>
            <a:r>
              <a:rPr lang="en-US" dirty="0"/>
              <a:t>(D) ≈ 0.1%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05F48-8E9F-7341-8A88-8D10997F6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93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7670800" cy="4729164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8100765" y="1521913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765" y="1521913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8077200" y="2806269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2806269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8077200" y="3713005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713005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 r="-33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/>
              <p:nvPr/>
            </p:nvSpPr>
            <p:spPr>
              <a:xfrm>
                <a:off x="5638800" y="4809057"/>
                <a:ext cx="6749585" cy="1303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∣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8AE0551-1073-4B60-826E-B8C9BB346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809057"/>
                <a:ext cx="6749585" cy="1303883"/>
              </a:xfrm>
              <a:prstGeom prst="rect">
                <a:avLst/>
              </a:prstGeom>
              <a:blipFill>
                <a:blip r:embed="rId5"/>
                <a:stretch>
                  <a:fillRect t="-100000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probability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1397001"/>
            <a:ext cx="10785341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Marginalization (law of total probability) (summing out)</a:t>
            </a:r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sub>
                            <m:sup/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𝑏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31" y="2097061"/>
                <a:ext cx="4111831" cy="1137876"/>
              </a:xfrm>
              <a:prstGeom prst="rect">
                <a:avLst/>
              </a:prstGeom>
              <a:blipFill>
                <a:blip r:embed="rId2"/>
                <a:stretch>
                  <a:fillRect t="-131111" b="-18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∝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𝑧</m:t>
                        </m:r>
                      </m:den>
                    </m:f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602" y="3435966"/>
                <a:ext cx="4622164" cy="2274918"/>
              </a:xfrm>
              <a:prstGeom prst="rect">
                <a:avLst/>
              </a:prstGeom>
              <a:blipFill>
                <a:blip r:embed="rId3"/>
                <a:stretch>
                  <a:fillRect l="-274" b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/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𝑧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</m:sub>
                        <m:sup/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𝑎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𝑏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629A8C-B9AF-4278-BE42-58510F99A3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161" y="5571114"/>
                <a:ext cx="4622164" cy="1137876"/>
              </a:xfrm>
              <a:prstGeom prst="rect">
                <a:avLst/>
              </a:prstGeom>
              <a:blipFill>
                <a:blip r:embed="rId4"/>
                <a:stretch>
                  <a:fillRect t="-128571" b="-180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390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3276600" y="2362425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70" y="3228214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89" y="3614738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2597" y="410142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16" y="4487953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29" y="4482144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1625" y="4102398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44" y="4488922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57" y="4483113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9069" y="3219098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88" y="3605622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7432" y="243663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2772" y="2434882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95" y="5263248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7068" y="4987879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30" y="5264217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1102" y="49869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50" y="4476921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10" y="4476921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416" y="5258025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06" y="5258025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87" y="4476921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83" y="5258025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907" y="4487953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51" y="3604653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58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0CC4-CAA4-45AD-94F8-877F8D20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queries from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B79C2-5423-481C-A494-71FED692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584199"/>
          </a:xfrm>
        </p:spPr>
        <p:txBody>
          <a:bodyPr/>
          <a:lstStyle/>
          <a:p>
            <a:r>
              <a:rPr lang="en-US" dirty="0"/>
              <a:t>You can answer all of these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6503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2E64A3E-843C-4FCC-936E-FA664ABDAA0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9465035"/>
                  </p:ext>
                </p:extLst>
              </p:nvPr>
            </p:nvGraphicFramePr>
            <p:xfrm>
              <a:off x="457200" y="1981200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0825" r="-2062" b="-20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100000" r="-167797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2"/>
                          <a:stretch>
                            <a:fillRect t="-200000" r="-16779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646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3200" b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7122933-959D-4FB2-9B7D-5F4BCE8DBE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066469"/>
                  </p:ext>
                </p:extLst>
              </p:nvPr>
            </p:nvGraphicFramePr>
            <p:xfrm>
              <a:off x="457200" y="4317999"/>
              <a:ext cx="1981200" cy="2286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4295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23825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825" r="-2062" b="-20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579506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98361" r="-167797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3"/>
                          <a:stretch>
                            <a:fillRect t="-201667" r="-167797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064725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marL="0" marR="0" lvl="0" indent="0" algn="r" defTabSz="914354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92BBC1ED-A1F0-40E9-A2F3-157641EAA6C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3064725"/>
                  </p:ext>
                </p:extLst>
              </p:nvPr>
            </p:nvGraphicFramePr>
            <p:xfrm>
              <a:off x="3536053" y="2759774"/>
              <a:ext cx="2667000" cy="3048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85800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918841212"/>
                        </a:ext>
                      </a:extLst>
                    </a:gridCol>
                    <a:gridCol w="1295400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667" r="-29259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1667" r="-187273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00000" r="-292593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100000" r="-187273" b="-198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203333" r="-29259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203333" r="-187273" b="-1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34183017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303333" r="-29259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4"/>
                          <a:stretch>
                            <a:fillRect l="-98182" t="-303333" r="-18727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39148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173243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BF64219D-747D-4E58-B3F2-F611BED6A0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8173243"/>
                  </p:ext>
                </p:extLst>
              </p:nvPr>
            </p:nvGraphicFramePr>
            <p:xfrm>
              <a:off x="7239001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15" t="-1667" r="-13939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5"/>
                          <a:stretch>
                            <a:fillRect l="-1515" t="-101667" r="-1393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/>
              <p:nvPr/>
            </p:nvSpPr>
            <p:spPr>
              <a:xfrm>
                <a:off x="7772400" y="1600200"/>
                <a:ext cx="207858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6650BFE-BCE3-46DB-B9A8-7EE80D9FB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1600200"/>
                <a:ext cx="2078582" cy="584775"/>
              </a:xfrm>
              <a:prstGeom prst="rect">
                <a:avLst/>
              </a:prstGeom>
              <a:blipFill>
                <a:blip r:embed="rId6"/>
                <a:stretch>
                  <a:fillRect l="-2439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438151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6F25B0A-12D7-4D67-8BB5-5F8E99D43D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7438151"/>
                  </p:ext>
                </p:extLst>
              </p:nvPr>
            </p:nvGraphicFramePr>
            <p:xfrm>
              <a:off x="9717296" y="2286000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667" r="-139394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t="-101667" r="-139394" b="-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/>
              <p:nvPr/>
            </p:nvSpPr>
            <p:spPr>
              <a:xfrm>
                <a:off x="10068927" y="1600200"/>
                <a:ext cx="205735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6F3B1D3-C1D1-4C69-9E85-E9B99E9AE0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8927" y="1600200"/>
                <a:ext cx="2057358" cy="584775"/>
              </a:xfrm>
              <a:prstGeom prst="rect">
                <a:avLst/>
              </a:prstGeom>
              <a:blipFill>
                <a:blip r:embed="rId8"/>
                <a:stretch>
                  <a:fillRect l="-1840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138661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E8E27FD2-3098-4EFA-9EA5-2F0B4CC16C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1138661"/>
                  </p:ext>
                </p:extLst>
              </p:nvPr>
            </p:nvGraphicFramePr>
            <p:xfrm>
              <a:off x="7275306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639" r="-14090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9"/>
                          <a:stretch>
                            <a:fillRect t="-103333" r="-140909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/>
              <p:nvPr/>
            </p:nvSpPr>
            <p:spPr>
              <a:xfrm>
                <a:off x="7808705" y="4089728"/>
                <a:ext cx="20992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5CAF35-FA28-4BE0-89D9-D5A41AB82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705" y="4089728"/>
                <a:ext cx="2099229" cy="584775"/>
              </a:xfrm>
              <a:prstGeom prst="rect">
                <a:avLst/>
              </a:prstGeom>
              <a:blipFill>
                <a:blip r:embed="rId10"/>
                <a:stretch>
                  <a:fillRect l="-180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187896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b="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26DA183A-37C5-4007-B899-D8F3B2EFE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5187896"/>
                  </p:ext>
                </p:extLst>
              </p:nvPr>
            </p:nvGraphicFramePr>
            <p:xfrm>
              <a:off x="9753601" y="4775528"/>
              <a:ext cx="1981199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838201">
                      <a:extLst>
                        <a:ext uri="{9D8B030D-6E8A-4147-A177-3AD203B41FA5}">
                          <a16:colId xmlns:a16="http://schemas.microsoft.com/office/drawing/2014/main" val="1151341749"/>
                        </a:ext>
                      </a:extLst>
                    </a:gridCol>
                    <a:gridCol w="1142998">
                      <a:extLst>
                        <a:ext uri="{9D8B030D-6E8A-4147-A177-3AD203B41FA5}">
                          <a16:colId xmlns:a16="http://schemas.microsoft.com/office/drawing/2014/main" val="3807164997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639" r="-1393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54252860"/>
                      </a:ext>
                    </a:extLst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11"/>
                          <a:stretch>
                            <a:fillRect t="-103333" r="-139394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3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979008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/>
              <p:nvPr/>
            </p:nvSpPr>
            <p:spPr>
              <a:xfrm>
                <a:off x="10102417" y="4089728"/>
                <a:ext cx="209922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B7D8651-A51E-427F-B8E5-B38F0F143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417" y="4089728"/>
                <a:ext cx="2099229" cy="584775"/>
              </a:xfrm>
              <a:prstGeom prst="rect">
                <a:avLst/>
              </a:prstGeom>
              <a:blipFill>
                <a:blip r:embed="rId12"/>
                <a:stretch>
                  <a:fillRect l="-1807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/>
              <p:nvPr/>
            </p:nvSpPr>
            <p:spPr>
              <a:xfrm>
                <a:off x="4142393" y="2033729"/>
                <a:ext cx="16212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E4517D5-8380-4337-BD4C-2262DF6971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93" y="2033729"/>
                <a:ext cx="1621213" cy="584775"/>
              </a:xfrm>
              <a:prstGeom prst="rect">
                <a:avLst/>
              </a:prstGeom>
              <a:blipFill>
                <a:blip r:embed="rId13"/>
                <a:stretch>
                  <a:fillRect l="-3125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/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12/20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85FD4E0-7654-4BB5-BB91-FEF0398AC2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819400"/>
                <a:ext cx="1255472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/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/12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5409AAD-97D0-44EA-A1AA-304B811D13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656523"/>
                <a:ext cx="105670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08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More practice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667184"/>
              </p:ext>
            </p:extLst>
          </p:nvPr>
        </p:nvGraphicFramePr>
        <p:xfrm>
          <a:off x="6248400" y="156644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8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737F-5F81-1948-9CA3-679AAF0D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MDPs and RL (things to be familiar with)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2EAA5-E2F9-0D42-8AA1-5D8157C0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</a:t>
            </a:r>
          </a:p>
          <a:p>
            <a:r>
              <a:rPr lang="en-US" dirty="0"/>
              <a:t>Algorithms to solve MDPs</a:t>
            </a:r>
          </a:p>
          <a:p>
            <a:pPr lvl="1"/>
            <a:r>
              <a:rPr lang="en-US" dirty="0"/>
              <a:t>Try to really understand where these algorithms come from</a:t>
            </a:r>
          </a:p>
          <a:p>
            <a:pPr lvl="1"/>
            <a:r>
              <a:rPr lang="en-US" dirty="0"/>
              <a:t>Be able to do a few iterations yourself </a:t>
            </a:r>
          </a:p>
          <a:p>
            <a:r>
              <a:rPr lang="en-US" dirty="0"/>
              <a:t> RL (formulation – what’s known and what’s unknown)</a:t>
            </a:r>
          </a:p>
          <a:p>
            <a:r>
              <a:rPr lang="en-US" dirty="0"/>
              <a:t>Direct policy evaluation, TD learning, Q-learning, approximate Q-learning </a:t>
            </a:r>
          </a:p>
          <a:p>
            <a:r>
              <a:rPr lang="en-US" dirty="0"/>
              <a:t>Exploration-exploitation tradeoff, regret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593FD-7668-8D42-A69C-AF84A51CD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31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P(Weather)?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graphicFrame>
        <p:nvGraphicFramePr>
          <p:cNvPr id="7" name="Group 155">
            <a:extLst>
              <a:ext uri="{FF2B5EF4-FFF2-40B4-BE49-F238E27FC236}">
                <a16:creationId xmlns:a16="http://schemas.microsoft.com/office/drawing/2014/main" id="{10D50DB8-5C82-2B46-9CFD-C79E019CB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26922"/>
              </p:ext>
            </p:extLst>
          </p:nvPr>
        </p:nvGraphicFramePr>
        <p:xfrm>
          <a:off x="6248400" y="156644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49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winter)?</a:t>
            </a:r>
          </a:p>
        </p:txBody>
      </p:sp>
      <p:graphicFrame>
        <p:nvGraphicFramePr>
          <p:cNvPr id="5" name="Group 155">
            <a:extLst>
              <a:ext uri="{FF2B5EF4-FFF2-40B4-BE49-F238E27FC236}">
                <a16:creationId xmlns:a16="http://schemas.microsoft.com/office/drawing/2014/main" id="{DFBC7A49-E88F-DF43-92B1-E9CE06081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26922"/>
              </p:ext>
            </p:extLst>
          </p:nvPr>
        </p:nvGraphicFramePr>
        <p:xfrm>
          <a:off x="6248400" y="156644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28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Answer Any Query from Joint Distribution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P(Weather | winter, hot)?</a:t>
            </a:r>
          </a:p>
        </p:txBody>
      </p:sp>
      <p:graphicFrame>
        <p:nvGraphicFramePr>
          <p:cNvPr id="5" name="Group 155">
            <a:extLst>
              <a:ext uri="{FF2B5EF4-FFF2-40B4-BE49-F238E27FC236}">
                <a16:creationId xmlns:a16="http://schemas.microsoft.com/office/drawing/2014/main" id="{AF1759DC-031D-2D4F-A3D6-BE8477DA9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26922"/>
              </p:ext>
            </p:extLst>
          </p:nvPr>
        </p:nvGraphicFramePr>
        <p:xfrm>
          <a:off x="6248400" y="1566441"/>
          <a:ext cx="4580433" cy="3566160"/>
        </p:xfrm>
        <a:graphic>
          <a:graphicData uri="http://schemas.openxmlformats.org/drawingml/2006/table">
            <a:tbl>
              <a:tblPr/>
              <a:tblGrid>
                <a:gridCol w="1273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9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Season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Weather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P(S, T, 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summer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winter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Palatino" pitchFamily="2" charset="77"/>
                          <a:ea typeface="Palatino" pitchFamily="2" charset="77"/>
                          <a:cs typeface="Calibri" pitchFamily="34" charset="0"/>
                        </a:rPr>
                        <a:t>0.20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6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917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pPr lvl="2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/>
        </p:nvGraphicFramePr>
        <p:xfrm>
          <a:off x="3219726" y="2611911"/>
          <a:ext cx="169489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3243538" y="1901787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,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𝑒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3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578" y="2791902"/>
                <a:ext cx="3472893" cy="1274195"/>
              </a:xfrm>
              <a:prstGeom prst="rect">
                <a:avLst/>
              </a:prstGeom>
              <a:blipFill>
                <a:blip r:embed="rId2"/>
                <a:stretch>
                  <a:fillRect l="-1230" t="-12919" r="-281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5244392" y="3384440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993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distributions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3D795E9-350E-4B38-8166-BFA3D3F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305901" cy="4830422"/>
          </a:xfrm>
        </p:spPr>
        <p:txBody>
          <a:bodyPr/>
          <a:lstStyle/>
          <a:p>
            <a:r>
              <a:rPr lang="en-US" dirty="0"/>
              <a:t>Joint distributions are the best!</a:t>
            </a:r>
          </a:p>
          <a:p>
            <a:endParaRPr lang="en-US" dirty="0"/>
          </a:p>
          <a:p>
            <a:r>
              <a:rPr lang="en-US" dirty="0"/>
              <a:t>Problems with joints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We aren’t given the joint table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Usually some set of conditional probability tables</a:t>
            </a:r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pPr lvl="2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5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CPTs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8" y="1372312"/>
            <a:ext cx="603286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55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tools to construct joint distribution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2"/>
                    </a:solidFill>
                  </a:rPr>
                  <a:t>Product rule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600" b="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accent2"/>
                    </a:solidFill>
                  </a:rPr>
                  <a:t>Chain rule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sepChr m:val="∣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for ordering A, B, C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for ordering A, C, B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   for ordering C, B, A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0A101555-828B-43D3-A43D-7387F2319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448" t="-3704" b="-176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97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54881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19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80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</p:spPr>
            <p:txBody>
              <a:bodyPr/>
              <a:lstStyle/>
              <a:p>
                <a:pPr eaLnBrk="1" hangingPunct="1"/>
                <a:r>
                  <a:rPr lang="en-US" sz="2400" dirty="0">
                    <a:latin typeface="Palatino" pitchFamily="2" charset="77"/>
                    <a:ea typeface="Palatino" pitchFamily="2" charset="77"/>
                    <a:cs typeface="Calibri"/>
                  </a:rPr>
                  <a:t>Variables</a:t>
                </a:r>
              </a:p>
              <a:p>
                <a:pPr lvl="1" eaLnBrk="1" hangingPunct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B:   Burglary</a:t>
                </a:r>
              </a:p>
              <a:p>
                <a:pPr lvl="1" eaLnBrk="1" hangingPunct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A:   Alarm goes off</a:t>
                </a:r>
              </a:p>
              <a:p>
                <a:pPr lvl="1" eaLnBrk="1" hangingPunct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M:  Mary calls</a:t>
                </a:r>
              </a:p>
              <a:p>
                <a:pPr lvl="1" eaLnBrk="1" hangingPunct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J:    John calls</a:t>
                </a:r>
              </a:p>
              <a:p>
                <a:pPr lvl="1" eaLnBrk="1" hangingPunct="1"/>
                <a:r>
                  <a:rPr lang="en-US" sz="2000" dirty="0">
                    <a:latin typeface="Palatino" pitchFamily="2" charset="77"/>
                    <a:ea typeface="Palatino" pitchFamily="2" charset="77"/>
                    <a:cs typeface="Calibri"/>
                  </a:rPr>
                  <a:t>E:   Earthquake!</a:t>
                </a:r>
              </a:p>
              <a:p>
                <a:pPr lvl="1" eaLnBrk="1" hangingPunct="1"/>
                <a:endParaRPr lang="en-US" sz="20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0" lvl="1" indent="0" eaLnBrk="1" hangingPunct="1">
                  <a:buNone/>
                </a:pP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How many different ways can we write the chain rule?</a:t>
                </a: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5 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𝑐h𝑜𝑜𝑠𝑒</m:t>
                    </m:r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 5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Calibri"/>
                      </a:rPr>
                      <m:t>5!</m:t>
                    </m:r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pPr marL="457200" lvl="1" indent="-457200" eaLnBrk="1" hangingPunct="1">
                  <a:buFont typeface="+mj-lt"/>
                  <a:buAutoNum type="alphaU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e>
                      <m:sup>
                        <m:r>
                          <a:rPr lang="en-US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5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accent1">
                      <a:lumMod val="75000"/>
                    </a:schemeClr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</p:txBody>
          </p:sp>
        </mc:Choice>
        <mc:Fallback xmlns="">
          <p:sp>
            <p:nvSpPr>
              <p:cNvPr id="10680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4729164"/>
              </a:xfrm>
              <a:blipFill>
                <a:blip r:embed="rId2"/>
                <a:stretch>
                  <a:fillRect l="-781" t="-1340" b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5393213" cy="35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2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joint distribution using chain rule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8740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1504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9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2D84-9202-C54A-8DEB-D941C10E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697D9-2C7D-C848-9F60-716BF0D8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8D7C5-B2CF-9647-A0B9-347CBF5529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560059"/>
            <a:ext cx="5981699" cy="43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360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Queries from CPTs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DD8F-92EC-4CCD-AB58-94B13D17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Process to go from (specific) conditional probability tables to query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Construct the joint distribution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/>
              <a:t>Product Rule or </a:t>
            </a:r>
            <a:r>
              <a:rPr lang="en-US" sz="2800" dirty="0">
                <a:solidFill>
                  <a:schemeClr val="tx1"/>
                </a:solidFill>
              </a:rPr>
              <a:t>Chain Rule</a:t>
            </a: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Answer query from joint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Definition of conditional probability</a:t>
            </a:r>
          </a:p>
          <a:p>
            <a:pPr marL="974725" lvl="2" indent="-514350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Law of total probability (marginalization, summing out)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20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4009-6DDF-418B-88B5-8D3BC7DAE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1082008" cy="627812"/>
          </a:xfrm>
        </p:spPr>
        <p:txBody>
          <a:bodyPr/>
          <a:lstStyle/>
          <a:p>
            <a:r>
              <a:rPr lang="en-US" dirty="0"/>
              <a:t>Queries from CPTs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r>
                  <a:rPr lang="en-US" sz="2800" dirty="0"/>
                  <a:t>Bayes’ rule as an example</a:t>
                </a:r>
              </a:p>
              <a:p>
                <a:r>
                  <a:rPr lang="en-US" sz="2800" dirty="0"/>
                  <a:t>Given: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</m:oMath>
                </a14:m>
                <a:r>
                  <a:rPr lang="en-US" sz="2800" dirty="0"/>
                  <a:t>	Query: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endParaRPr lang="en-US" sz="700" dirty="0">
                  <a:solidFill>
                    <a:schemeClr val="tx2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Construct the </a:t>
                </a:r>
                <a:r>
                  <a:rPr lang="en-US" sz="2800" dirty="0">
                    <a:solidFill>
                      <a:srgbClr val="00B050"/>
                    </a:solidFill>
                  </a:rPr>
                  <a:t>joint</a:t>
                </a:r>
                <a:r>
                  <a:rPr lang="en-US" sz="2800" dirty="0">
                    <a:solidFill>
                      <a:schemeClr val="tx1"/>
                    </a:solidFill>
                  </a:rPr>
                  <a:t> distribution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dirty="0"/>
                  <a:t>Product Rule or </a:t>
                </a:r>
                <a:r>
                  <a:rPr lang="en-US" dirty="0">
                    <a:solidFill>
                      <a:schemeClr val="tx1"/>
                    </a:solidFill>
                  </a:rPr>
                  <a:t>Chain Rule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>
                    <a:solidFill>
                      <a:schemeClr val="tx1"/>
                    </a:solidFill>
                  </a:rPr>
                  <a:t>Answer </a:t>
                </a:r>
                <a:r>
                  <a:rPr lang="en-US" sz="2800" dirty="0">
                    <a:solidFill>
                      <a:schemeClr val="tx2"/>
                    </a:solidFill>
                  </a:rPr>
                  <a:t>query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from </a:t>
                </a:r>
                <a:r>
                  <a:rPr lang="en-US" sz="2800" dirty="0">
                    <a:solidFill>
                      <a:srgbClr val="00B050"/>
                    </a:solidFill>
                  </a:rPr>
                  <a:t>joint</a:t>
                </a:r>
              </a:p>
              <a:p>
                <a:pPr marL="974725" lvl="2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Definition of conditional probability</a:t>
                </a:r>
              </a:p>
              <a:p>
                <a:pPr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974725" lvl="2" indent="-514350">
                  <a:buFont typeface="+mj-lt"/>
                  <a:buAutoNum type="arabicPeriod" startAt="2"/>
                </a:pPr>
                <a:r>
                  <a:rPr lang="en-US" dirty="0">
                    <a:solidFill>
                      <a:schemeClr val="tx1"/>
                    </a:solidFill>
                  </a:rPr>
                  <a:t>Law of total probability (marginalization, summing out)</a:t>
                </a: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65DD8F-92EC-4CCD-AB58-94B13D1784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3"/>
                <a:stretch>
                  <a:fillRect l="-1086" t="-3086" b="-20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70435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72705-EC7E-1F41-8333-92806B3E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4377C-DED4-7448-977E-68FFA026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Graphical representation of conditional probability tables</a:t>
            </a:r>
          </a:p>
          <a:p>
            <a:endParaRPr lang="en-US" dirty="0"/>
          </a:p>
          <a:p>
            <a:r>
              <a:rPr lang="en-US" dirty="0"/>
              <a:t>One node per random variable</a:t>
            </a:r>
          </a:p>
          <a:p>
            <a:endParaRPr lang="en-US" dirty="0"/>
          </a:p>
          <a:p>
            <a:r>
              <a:rPr lang="en-US" dirty="0"/>
              <a:t>Directed acyclic graph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Each node corresponds to a conditional probability distribution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52BD8-338B-464E-A7D6-19B1C3F5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342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3B83-B78C-5C4A-AE42-117C55706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7C63-CD37-BD4B-9199-9B9C87778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Each node corresponds to a conditional probability distribution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Bayes nets encode joint distributions as product of conditional distributions on each variable</a:t>
                </a: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r>
                  <a:rPr lang="en-US" sz="3200" dirty="0">
                    <a:cs typeface="Calibri"/>
                  </a:rPr>
                  <a:t>	P(node | parents (node))</a:t>
                </a:r>
              </a:p>
              <a:p>
                <a:pPr>
                  <a:lnSpc>
                    <a:spcPct val="80000"/>
                  </a:lnSpc>
                </a:pPr>
                <a:endParaRPr lang="en-US" dirty="0">
                  <a:cs typeface="Calibri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</a:rPr>
                  <a:t>Encode joint distributions as product of conditional distributions on each variable</a:t>
                </a:r>
              </a:p>
              <a:p>
                <a:pPr lvl="1">
                  <a:lnSpc>
                    <a:spcPct val="80000"/>
                  </a:lnSpc>
                </a:pPr>
                <a:endParaRPr lang="en-US" sz="32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32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3200" dirty="0">
                  <a:cs typeface="Calibri"/>
                </a:endParaRP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endParaRPr lang="en-US" sz="3200" i="1" dirty="0">
                  <a:solidFill>
                    <a:schemeClr val="tx2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457176" lvl="1" indent="0" algn="ctr">
                  <a:lnSpc>
                    <a:spcPct val="8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FF7C63-CD37-BD4B-9199-9B9C87778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 b="-62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942D4-FE3A-034E-875F-890EBB8A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09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6F615-C43C-0C4C-89B0-37D8EB6B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2C09E-0C6D-474F-B07C-5BCE39CE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2EB4BCBA-4F4E-9F42-97C0-33FAB0AF034A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9065160" y="2005492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6316375B-2279-6E47-B777-31BD71841F4E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C64991DC-8539-2F45-981A-9FC92E4074D3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66A9FBC5-FB6E-9B4A-8FAD-780843AFCBB9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57C6F835-D5C7-FD42-AB95-E125892B8F82}"/>
              </a:ext>
            </a:extLst>
          </p:cNvPr>
          <p:cNvGrpSpPr/>
          <p:nvPr/>
        </p:nvGrpSpPr>
        <p:grpSpPr>
          <a:xfrm>
            <a:off x="9145856" y="1543827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8D2177C-8C05-9945-9814-D418C5A37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8691570B-9F53-964F-AA92-569CB193813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D7EF8E-540A-E642-8663-232F3742F3A6}"/>
              </a:ext>
            </a:extLst>
          </p:cNvPr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738DD794-1C12-0643-ADDE-02392078A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FB04812-3757-6F45-89F7-6517821397C2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823434-A0F7-264F-9592-215662CCB0D7}"/>
              </a:ext>
            </a:extLst>
          </p:cNvPr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2F35539F-455A-4440-A604-F2431C715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89E4490F-6DF4-C049-B90D-40B4880C02D0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5C9F08-B5B2-8643-A5A6-1AAA922A7D1A}"/>
              </a:ext>
            </a:extLst>
          </p:cNvPr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9C49E894-15F2-624E-AEA1-A79B051B5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DDF25DFC-4263-C848-9B0E-243C8348A030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0F7CA16B-4115-7E44-8D82-5C4B8BCDC977}"/>
              </a:ext>
            </a:extLst>
          </p:cNvPr>
          <p:cNvGraphicFramePr>
            <a:graphicFrameLocks noGrp="1"/>
          </p:cNvGraphicFramePr>
          <p:nvPr/>
        </p:nvGraphicFramePr>
        <p:xfrm>
          <a:off x="4456732" y="2963428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A3FEBA1-54B9-0546-B6D9-26BC9C8BB09A}"/>
              </a:ext>
            </a:extLst>
          </p:cNvPr>
          <p:cNvGraphicFramePr>
            <a:graphicFrameLocks noGrp="1"/>
          </p:cNvGraphicFramePr>
          <p:nvPr/>
        </p:nvGraphicFramePr>
        <p:xfrm>
          <a:off x="3526457" y="2966601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FC5F8AF-526A-AE4F-9E43-80FBDAB9611C}"/>
              </a:ext>
            </a:extLst>
          </p:cNvPr>
          <p:cNvGraphicFramePr>
            <a:graphicFrameLocks noGrp="1"/>
          </p:cNvGraphicFramePr>
          <p:nvPr/>
        </p:nvGraphicFramePr>
        <p:xfrm>
          <a:off x="5378275" y="2963428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6229DDD3-2673-5E4A-80CD-961C5D39A44C}"/>
              </a:ext>
            </a:extLst>
          </p:cNvPr>
          <p:cNvGraphicFramePr>
            <a:graphicFrameLocks noGrp="1"/>
          </p:cNvGraphicFramePr>
          <p:nvPr/>
        </p:nvGraphicFramePr>
        <p:xfrm>
          <a:off x="6271241" y="2963428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B933797-2E15-6E49-9111-122340D12347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B933797-2E15-6E49-9111-122340D123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474" t="-1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EB093A1A-80A3-D845-8C95-3B3719FA7428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F6043B00-003E-074D-82AD-6EDEE7F77FF9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76620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Bayes Net Using Chain Rule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63959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Palatino" pitchFamily="2" charset="77"/>
                <a:ea typeface="Palatino" pitchFamily="2" charset="77"/>
                <a:cs typeface="Calibri"/>
              </a:rPr>
              <a:t>Binary random variables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Palatino" pitchFamily="2" charset="77"/>
              <a:ea typeface="Palatino" pitchFamily="2" charset="77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B:   Burglary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A:   Alarm goes off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M:  Mary calls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J:    John calls</a:t>
            </a:r>
          </a:p>
          <a:p>
            <a:pPr lvl="1" eaLnBrk="1" hangingPunct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E:   Earthquake!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sz="2000" dirty="0">
              <a:solidFill>
                <a:schemeClr val="tx1"/>
              </a:solidFill>
              <a:cs typeface="Calibri"/>
              <a:sym typeface="Wingdings"/>
            </a:endParaRPr>
          </a:p>
          <a:p>
            <a:pPr marL="457200" lvl="1" indent="-457200" eaLnBrk="1" hangingPunct="1">
              <a:buFont typeface="+mj-lt"/>
              <a:buAutoNum type="alphaUcPeriod"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295" y="1350358"/>
            <a:ext cx="3714710" cy="2470528"/>
          </a:xfrm>
          <a:prstGeom prst="rect">
            <a:avLst/>
          </a:prstGeom>
        </p:spPr>
      </p:pic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CFFBE79-AE8D-41E9-8756-82D3DD0D06A4}"/>
              </a:ext>
            </a:extLst>
          </p:cNvPr>
          <p:cNvCxnSpPr>
            <a:cxnSpLocks noChangeShapeType="1"/>
            <a:stCxn id="11" idx="2"/>
            <a:endCxn id="16" idx="0"/>
          </p:cNvCxnSpPr>
          <p:nvPr/>
        </p:nvCxnSpPr>
        <p:spPr bwMode="auto">
          <a:xfrm flipH="1">
            <a:off x="5772102" y="1909465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30EF8553-1884-4DB1-BB3C-004A6457BE8A}"/>
              </a:ext>
            </a:extLst>
          </p:cNvPr>
          <p:cNvCxnSpPr>
            <a:cxnSpLocks noChangeShapeType="1"/>
            <a:stCxn id="10" idx="5"/>
            <a:endCxn id="19" idx="7"/>
          </p:cNvCxnSpPr>
          <p:nvPr/>
        </p:nvCxnSpPr>
        <p:spPr bwMode="auto">
          <a:xfrm flipH="1">
            <a:off x="6148031" y="1839444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6">
            <a:extLst>
              <a:ext uri="{FF2B5EF4-FFF2-40B4-BE49-F238E27FC236}">
                <a16:creationId xmlns:a16="http://schemas.microsoft.com/office/drawing/2014/main" id="{5E5AF484-08E0-456D-8292-A430F0321C59}"/>
              </a:ext>
            </a:extLst>
          </p:cNvPr>
          <p:cNvCxnSpPr>
            <a:cxnSpLocks noChangeShapeType="1"/>
            <a:stCxn id="17" idx="2"/>
            <a:endCxn id="19" idx="0"/>
          </p:cNvCxnSpPr>
          <p:nvPr/>
        </p:nvCxnSpPr>
        <p:spPr bwMode="auto">
          <a:xfrm>
            <a:off x="5773417" y="3361707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6">
            <a:extLst>
              <a:ext uri="{FF2B5EF4-FFF2-40B4-BE49-F238E27FC236}">
                <a16:creationId xmlns:a16="http://schemas.microsoft.com/office/drawing/2014/main" id="{8E38F79E-2581-480F-A298-C93F572E6C15}"/>
              </a:ext>
            </a:extLst>
          </p:cNvPr>
          <p:cNvCxnSpPr>
            <a:cxnSpLocks noChangeShapeType="1"/>
            <a:stCxn id="10" idx="3"/>
            <a:endCxn id="13" idx="7"/>
          </p:cNvCxnSpPr>
          <p:nvPr/>
        </p:nvCxnSpPr>
        <p:spPr bwMode="auto">
          <a:xfrm flipH="1">
            <a:off x="5128376" y="1839444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234DF588-2E93-4CD3-AF06-FA181A545120}"/>
              </a:ext>
            </a:extLst>
          </p:cNvPr>
          <p:cNvGrpSpPr/>
          <p:nvPr/>
        </p:nvGrpSpPr>
        <p:grpSpPr>
          <a:xfrm>
            <a:off x="5852798" y="1447800"/>
            <a:ext cx="486403" cy="461665"/>
            <a:chOff x="5990597" y="3500735"/>
            <a:chExt cx="486403" cy="461665"/>
          </a:xfrm>
        </p:grpSpPr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7560FAA5-5E04-4362-9D5B-A5FAB396D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D3407F1-2522-4190-B934-529A3AAFE1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8B3ADE-8F00-4DE3-8DD1-C7A591F2896F}"/>
              </a:ext>
            </a:extLst>
          </p:cNvPr>
          <p:cNvGrpSpPr/>
          <p:nvPr/>
        </p:nvGrpSpPr>
        <p:grpSpPr>
          <a:xfrm>
            <a:off x="4723968" y="2227585"/>
            <a:ext cx="473794" cy="468035"/>
            <a:chOff x="5410200" y="4340347"/>
            <a:chExt cx="473794" cy="468035"/>
          </a:xfrm>
        </p:grpSpPr>
        <p:sp>
          <p:nvSpPr>
            <p:cNvPr id="13" name="Oval 3">
              <a:extLst>
                <a:ext uri="{FF2B5EF4-FFF2-40B4-BE49-F238E27FC236}">
                  <a16:creationId xmlns:a16="http://schemas.microsoft.com/office/drawing/2014/main" id="{80567F51-C9B4-48C8-A6E5-A354E7A6F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D235ED0-A8D4-47F0-BB1D-98A018A6A4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52175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3C95E-D795-4787-8B87-070187A28528}"/>
              </a:ext>
            </a:extLst>
          </p:cNvPr>
          <p:cNvGrpSpPr/>
          <p:nvPr/>
        </p:nvGrpSpPr>
        <p:grpSpPr>
          <a:xfrm>
            <a:off x="5535205" y="2900042"/>
            <a:ext cx="473794" cy="461665"/>
            <a:chOff x="6511771" y="4340347"/>
            <a:chExt cx="473794" cy="461665"/>
          </a:xfrm>
        </p:grpSpPr>
        <p:sp>
          <p:nvSpPr>
            <p:cNvPr id="16" name="Oval 3">
              <a:extLst>
                <a:ext uri="{FF2B5EF4-FFF2-40B4-BE49-F238E27FC236}">
                  <a16:creationId xmlns:a16="http://schemas.microsoft.com/office/drawing/2014/main" id="{036134A7-5955-4139-A717-FDEC6177C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A330B0A9-3C23-4A71-A096-DF35503017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CE4315-1762-44D4-AC80-2BFA20E6FE5B}"/>
              </a:ext>
            </a:extLst>
          </p:cNvPr>
          <p:cNvGrpSpPr/>
          <p:nvPr/>
        </p:nvGrpSpPr>
        <p:grpSpPr>
          <a:xfrm>
            <a:off x="5743623" y="4200931"/>
            <a:ext cx="473794" cy="461665"/>
            <a:chOff x="5990597" y="5333563"/>
            <a:chExt cx="473794" cy="461665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79213F3D-7A44-4DCF-A00D-6D92D364B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/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𝐽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102D995F-C90F-4578-B797-22880CE783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3920" y="5333563"/>
                  <a:ext cx="376642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AutoShape 6">
            <a:extLst>
              <a:ext uri="{FF2B5EF4-FFF2-40B4-BE49-F238E27FC236}">
                <a16:creationId xmlns:a16="http://schemas.microsoft.com/office/drawing/2014/main" id="{D476E621-525F-49EC-8D9A-AD18216DF533}"/>
              </a:ext>
            </a:extLst>
          </p:cNvPr>
          <p:cNvCxnSpPr>
            <a:cxnSpLocks noChangeShapeType="1"/>
            <a:stCxn id="13" idx="5"/>
            <a:endCxn id="16" idx="1"/>
          </p:cNvCxnSpPr>
          <p:nvPr/>
        </p:nvCxnSpPr>
        <p:spPr bwMode="auto">
          <a:xfrm>
            <a:off x="5128376" y="2629190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6">
            <a:extLst>
              <a:ext uri="{FF2B5EF4-FFF2-40B4-BE49-F238E27FC236}">
                <a16:creationId xmlns:a16="http://schemas.microsoft.com/office/drawing/2014/main" id="{C60C9B03-4AE8-41C0-AFA0-C74A7D75B86C}"/>
              </a:ext>
            </a:extLst>
          </p:cNvPr>
          <p:cNvCxnSpPr>
            <a:cxnSpLocks noChangeShapeType="1"/>
            <a:stCxn id="13" idx="4"/>
            <a:endCxn id="19" idx="1"/>
          </p:cNvCxnSpPr>
          <p:nvPr/>
        </p:nvCxnSpPr>
        <p:spPr bwMode="auto">
          <a:xfrm>
            <a:off x="4960865" y="2695620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116250-7621-4217-B35A-D34CC49C5C89}"/>
              </a:ext>
            </a:extLst>
          </p:cNvPr>
          <p:cNvGrpSpPr/>
          <p:nvPr/>
        </p:nvGrpSpPr>
        <p:grpSpPr>
          <a:xfrm>
            <a:off x="6822213" y="2531309"/>
            <a:ext cx="522387" cy="462675"/>
            <a:chOff x="5964091" y="5328525"/>
            <a:chExt cx="522387" cy="462675"/>
          </a:xfrm>
        </p:grpSpPr>
        <p:sp>
          <p:nvSpPr>
            <p:cNvPr id="24" name="Oval 3">
              <a:extLst>
                <a:ext uri="{FF2B5EF4-FFF2-40B4-BE49-F238E27FC236}">
                  <a16:creationId xmlns:a16="http://schemas.microsoft.com/office/drawing/2014/main" id="{A37A7CD0-B948-430C-8AD1-A0993CB70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/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𝑀</m:t>
                        </m:r>
                      </m:oMath>
                    </m:oMathPara>
                  </a14:m>
                  <a:endParaRPr lang="en-US" sz="2400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BF0525BD-239A-4860-8199-28F175443E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4091" y="5328525"/>
                  <a:ext cx="52238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FF3E27A5-BDFB-477D-9CDE-63F1BE3A0911}"/>
              </a:ext>
            </a:extLst>
          </p:cNvPr>
          <p:cNvCxnSpPr>
            <a:cxnSpLocks noChangeShapeType="1"/>
            <a:stCxn id="24" idx="0"/>
            <a:endCxn id="11" idx="3"/>
          </p:cNvCxnSpPr>
          <p:nvPr/>
        </p:nvCxnSpPr>
        <p:spPr bwMode="auto">
          <a:xfrm flipH="1" flipV="1">
            <a:off x="6339201" y="1678633"/>
            <a:ext cx="746415" cy="8617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">
            <a:extLst>
              <a:ext uri="{FF2B5EF4-FFF2-40B4-BE49-F238E27FC236}">
                <a16:creationId xmlns:a16="http://schemas.microsoft.com/office/drawing/2014/main" id="{3675E17F-B0F2-45BF-B65A-1064FC4A197F}"/>
              </a:ext>
            </a:extLst>
          </p:cNvPr>
          <p:cNvCxnSpPr>
            <a:cxnSpLocks noChangeShapeType="1"/>
            <a:stCxn id="24" idx="1"/>
            <a:endCxn id="13" idx="6"/>
          </p:cNvCxnSpPr>
          <p:nvPr/>
        </p:nvCxnSpPr>
        <p:spPr bwMode="auto">
          <a:xfrm flipH="1" flipV="1">
            <a:off x="5197762" y="2468816"/>
            <a:ext cx="1720343" cy="1379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>
            <a:extLst>
              <a:ext uri="{FF2B5EF4-FFF2-40B4-BE49-F238E27FC236}">
                <a16:creationId xmlns:a16="http://schemas.microsoft.com/office/drawing/2014/main" id="{C84231F3-89F0-4252-B460-B05DE501CC8C}"/>
              </a:ext>
            </a:extLst>
          </p:cNvPr>
          <p:cNvCxnSpPr>
            <a:cxnSpLocks noChangeShapeType="1"/>
            <a:stCxn id="24" idx="2"/>
            <a:endCxn id="17" idx="3"/>
          </p:cNvCxnSpPr>
          <p:nvPr/>
        </p:nvCxnSpPr>
        <p:spPr bwMode="auto">
          <a:xfrm flipH="1">
            <a:off x="6007519" y="2767180"/>
            <a:ext cx="841200" cy="36369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6">
            <a:extLst>
              <a:ext uri="{FF2B5EF4-FFF2-40B4-BE49-F238E27FC236}">
                <a16:creationId xmlns:a16="http://schemas.microsoft.com/office/drawing/2014/main" id="{F1A161CB-3524-459B-B660-7FEB6A7EC921}"/>
              </a:ext>
            </a:extLst>
          </p:cNvPr>
          <p:cNvCxnSpPr>
            <a:cxnSpLocks noChangeShapeType="1"/>
            <a:stCxn id="24" idx="3"/>
            <a:endCxn id="19" idx="6"/>
          </p:cNvCxnSpPr>
          <p:nvPr/>
        </p:nvCxnSpPr>
        <p:spPr bwMode="auto">
          <a:xfrm flipH="1">
            <a:off x="6217417" y="2927554"/>
            <a:ext cx="700688" cy="150421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275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37130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535242" y="4386090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04967" y="4389263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56785" y="4386090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349751" y="4386090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93657" y="2535399"/>
          <a:ext cx="167639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481843" y="1882923"/>
            <a:ext cx="3821360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Bayes Net and </a:t>
            </a:r>
          </a:p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Conditional Probability Tables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AutoShape 6">
            <a:extLst>
              <a:ext uri="{FF2B5EF4-FFF2-40B4-BE49-F238E27FC236}">
                <a16:creationId xmlns:a16="http://schemas.microsoft.com/office/drawing/2014/main" id="{9EAC0D0C-BAEC-4EA1-8DA2-796F112EF73E}"/>
              </a:ext>
            </a:extLst>
          </p:cNvPr>
          <p:cNvCxnSpPr>
            <a:cxnSpLocks noChangeShapeType="1"/>
            <a:stCxn id="26" idx="2"/>
            <a:endCxn id="38" idx="0"/>
          </p:cNvCxnSpPr>
          <p:nvPr/>
        </p:nvCxnSpPr>
        <p:spPr bwMode="auto">
          <a:xfrm flipH="1">
            <a:off x="5421593" y="2446364"/>
            <a:ext cx="33299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">
            <a:extLst>
              <a:ext uri="{FF2B5EF4-FFF2-40B4-BE49-F238E27FC236}">
                <a16:creationId xmlns:a16="http://schemas.microsoft.com/office/drawing/2014/main" id="{A722B40D-E925-4A24-A9DE-4C3A51E53773}"/>
              </a:ext>
            </a:extLst>
          </p:cNvPr>
          <p:cNvCxnSpPr>
            <a:cxnSpLocks noChangeShapeType="1"/>
            <a:stCxn id="22" idx="5"/>
            <a:endCxn id="41" idx="7"/>
          </p:cNvCxnSpPr>
          <p:nvPr/>
        </p:nvCxnSpPr>
        <p:spPr bwMode="auto">
          <a:xfrm flipH="1">
            <a:off x="5797522" y="2376343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6">
            <a:extLst>
              <a:ext uri="{FF2B5EF4-FFF2-40B4-BE49-F238E27FC236}">
                <a16:creationId xmlns:a16="http://schemas.microsoft.com/office/drawing/2014/main" id="{BB9A966E-BD29-4200-80D7-771F7A872F14}"/>
              </a:ext>
            </a:extLst>
          </p:cNvPr>
          <p:cNvCxnSpPr>
            <a:cxnSpLocks noChangeShapeType="1"/>
            <a:stCxn id="39" idx="2"/>
            <a:endCxn id="41" idx="0"/>
          </p:cNvCxnSpPr>
          <p:nvPr/>
        </p:nvCxnSpPr>
        <p:spPr bwMode="auto">
          <a:xfrm>
            <a:off x="5422908" y="3898606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6">
            <a:extLst>
              <a:ext uri="{FF2B5EF4-FFF2-40B4-BE49-F238E27FC236}">
                <a16:creationId xmlns:a16="http://schemas.microsoft.com/office/drawing/2014/main" id="{AA129164-EFF2-4611-9738-AF4DE7B41F50}"/>
              </a:ext>
            </a:extLst>
          </p:cNvPr>
          <p:cNvCxnSpPr>
            <a:cxnSpLocks noChangeShapeType="1"/>
            <a:stCxn id="22" idx="3"/>
            <a:endCxn id="33" idx="7"/>
          </p:cNvCxnSpPr>
          <p:nvPr/>
        </p:nvCxnSpPr>
        <p:spPr bwMode="auto">
          <a:xfrm flipH="1">
            <a:off x="4777867" y="2376343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3D795D-3385-41CA-8945-E59CA26A5900}"/>
              </a:ext>
            </a:extLst>
          </p:cNvPr>
          <p:cNvGrpSpPr/>
          <p:nvPr/>
        </p:nvGrpSpPr>
        <p:grpSpPr>
          <a:xfrm>
            <a:off x="5502289" y="1984699"/>
            <a:ext cx="486403" cy="461665"/>
            <a:chOff x="5990597" y="3500735"/>
            <a:chExt cx="486403" cy="461665"/>
          </a:xfrm>
        </p:grpSpPr>
        <p:sp>
          <p:nvSpPr>
            <p:cNvPr id="22" name="Oval 3">
              <a:extLst>
                <a:ext uri="{FF2B5EF4-FFF2-40B4-BE49-F238E27FC236}">
                  <a16:creationId xmlns:a16="http://schemas.microsoft.com/office/drawing/2014/main" id="{914AE275-5D5E-4887-AD28-B0DAFFBAC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8829FE21-E589-4F1C-BC43-F8B77B69415A}"/>
                    </a:ext>
                  </a:extLst>
                </p:cNvPr>
                <p:cNvSpPr/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8795" y="3500735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6A0DF74-B6EE-465D-9366-6CA327B002F2}"/>
              </a:ext>
            </a:extLst>
          </p:cNvPr>
          <p:cNvGrpSpPr/>
          <p:nvPr/>
        </p:nvGrpSpPr>
        <p:grpSpPr>
          <a:xfrm>
            <a:off x="4373459" y="2764484"/>
            <a:ext cx="493941" cy="468035"/>
            <a:chOff x="5410200" y="4340347"/>
            <a:chExt cx="493941" cy="468035"/>
          </a:xfrm>
        </p:grpSpPr>
        <p:sp>
          <p:nvSpPr>
            <p:cNvPr id="33" name="Oval 3">
              <a:extLst>
                <a:ext uri="{FF2B5EF4-FFF2-40B4-BE49-F238E27FC236}">
                  <a16:creationId xmlns:a16="http://schemas.microsoft.com/office/drawing/2014/main" id="{4235923A-B2B5-41A3-931B-8369CEAB9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90A4DC00-E2A4-4000-BCD9-373052DF4051}"/>
                    </a:ext>
                  </a:extLst>
                </p:cNvPr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33CC33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B95F47A-A592-4ACA-B22D-7F232D4BC593}"/>
              </a:ext>
            </a:extLst>
          </p:cNvPr>
          <p:cNvGrpSpPr/>
          <p:nvPr/>
        </p:nvGrpSpPr>
        <p:grpSpPr>
          <a:xfrm>
            <a:off x="5184696" y="3436941"/>
            <a:ext cx="473794" cy="461665"/>
            <a:chOff x="6511771" y="4340347"/>
            <a:chExt cx="473794" cy="461665"/>
          </a:xfrm>
        </p:grpSpPr>
        <p:sp>
          <p:nvSpPr>
            <p:cNvPr id="38" name="Oval 3">
              <a:extLst>
                <a:ext uri="{FF2B5EF4-FFF2-40B4-BE49-F238E27FC236}">
                  <a16:creationId xmlns:a16="http://schemas.microsoft.com/office/drawing/2014/main" id="{84BE50D1-D5B0-43DD-B0AF-67A33B316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F2D1D2F-65CC-44A2-9CB6-E408ACA155EB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E8A53A0-20A4-44FA-A523-B3DEC82624C3}"/>
              </a:ext>
            </a:extLst>
          </p:cNvPr>
          <p:cNvGrpSpPr/>
          <p:nvPr/>
        </p:nvGrpSpPr>
        <p:grpSpPr>
          <a:xfrm>
            <a:off x="5393114" y="4730749"/>
            <a:ext cx="497455" cy="464718"/>
            <a:chOff x="5990597" y="5326482"/>
            <a:chExt cx="497455" cy="464718"/>
          </a:xfrm>
        </p:grpSpPr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E2B088FB-3AF3-4F44-8625-5CBB2F239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C862C77-16F4-4D5E-AF08-02CFB9FF7B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AutoShape 6">
            <a:extLst>
              <a:ext uri="{FF2B5EF4-FFF2-40B4-BE49-F238E27FC236}">
                <a16:creationId xmlns:a16="http://schemas.microsoft.com/office/drawing/2014/main" id="{271F8D9D-1FE8-4532-B795-11DF1E478142}"/>
              </a:ext>
            </a:extLst>
          </p:cNvPr>
          <p:cNvCxnSpPr>
            <a:cxnSpLocks noChangeShapeType="1"/>
            <a:stCxn id="33" idx="5"/>
            <a:endCxn id="38" idx="1"/>
          </p:cNvCxnSpPr>
          <p:nvPr/>
        </p:nvCxnSpPr>
        <p:spPr bwMode="auto">
          <a:xfrm>
            <a:off x="4777867" y="3166089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6">
            <a:extLst>
              <a:ext uri="{FF2B5EF4-FFF2-40B4-BE49-F238E27FC236}">
                <a16:creationId xmlns:a16="http://schemas.microsoft.com/office/drawing/2014/main" id="{F7638511-1602-4795-A869-849BFCE7251A}"/>
              </a:ext>
            </a:extLst>
          </p:cNvPr>
          <p:cNvCxnSpPr>
            <a:cxnSpLocks noChangeShapeType="1"/>
            <a:stCxn id="33" idx="4"/>
            <a:endCxn id="41" idx="1"/>
          </p:cNvCxnSpPr>
          <p:nvPr/>
        </p:nvCxnSpPr>
        <p:spPr bwMode="auto">
          <a:xfrm>
            <a:off x="4610356" y="3232519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8567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61622" cy="627812"/>
          </a:xfrm>
        </p:spPr>
        <p:txBody>
          <a:bodyPr/>
          <a:lstStyle/>
          <a:p>
            <a:r>
              <a:rPr lang="en-US" dirty="0"/>
              <a:t>Answer any query from CPTs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87409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Palatino" pitchFamily="2" charset="77"/>
                          <a:ea typeface="Palatino" pitchFamily="2" charset="77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1881" r="-2256" b="-1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03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302444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</p:spPr>
            <p:txBody>
              <a:bodyPr/>
              <a:lstStyle/>
              <a:p>
                <a:r>
                  <a:rPr lang="en-US" sz="3200" dirty="0">
                    <a:solidFill>
                      <a:schemeClr val="accent2"/>
                    </a:solidFill>
                  </a:rPr>
                  <a:t>Problems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right tables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493D5D0C-FDC1-454E-88A2-B1BB5C76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93572" y="1384851"/>
                <a:ext cx="3954236" cy="3677562"/>
              </a:xfrm>
              <a:blipFill>
                <a:blip r:embed="rId3"/>
                <a:stretch>
                  <a:fillRect l="-4012" t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4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>
              <a:buAutoNum type="arabicParenR"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No mushrooms</a:t>
            </a:r>
            <a:endParaRPr lang="en-US" sz="3600" kern="0" dirty="0">
              <a:latin typeface="Palatino" pitchFamily="2" charset="77"/>
              <a:ea typeface="Palatino" pitchFamily="2" charset="77"/>
            </a:endParaRPr>
          </a:p>
          <a:p>
            <a:pPr marL="914381" lvl="1" indent="-514350">
              <a:buAutoNum type="arabicParenR"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Spinach and no mushrooms</a:t>
            </a:r>
            <a:endParaRPr lang="en-US" sz="3600" kern="0" dirty="0">
              <a:latin typeface="Palatino" pitchFamily="2" charset="77"/>
              <a:ea typeface="Palatino" pitchFamily="2" charset="77"/>
            </a:endParaRPr>
          </a:p>
          <a:p>
            <a:pPr marL="914381" lvl="1" indent="-514350">
              <a:buAutoNum type="arabicParenR"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Spinach, when asking for slice with no mushrooms</a:t>
            </a:r>
          </a:p>
          <a:p>
            <a:pPr marL="914381" lvl="1" indent="-514350">
              <a:buAutoNum type="arabicParenR"/>
            </a:pPr>
            <a:endParaRPr lang="en-US" kern="0" dirty="0">
              <a:solidFill>
                <a:srgbClr val="7030A0"/>
              </a:solidFill>
            </a:endParaRP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157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the full chain rule?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Some Bayes Nets represent simpler distributions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2</m:t>
                            </m:r>
                          </m:sub>
                        </m:sSub>
                        <m:r>
                          <a:rPr lang="en-US">
                            <a:latin typeface="Cambria Math" panose="02000503000000000000" pitchFamily="2" charset="77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3</m:t>
                            </m:r>
                          </m:sub>
                        </m:sSub>
                        <m:r>
                          <a:rPr lang="en-US">
                            <a:latin typeface="Cambria Math" panose="02000503000000000000" pitchFamily="2" charset="77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=</m:t>
                    </m:r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1</m:t>
                            </m:r>
                          </m:sub>
                        </m:sSub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2</m:t>
                            </m:r>
                          </m:sub>
                        </m:sSub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>
                    <a:latin typeface="Cambria Math" panose="02000503000000000000" pitchFamily="2" charset="77"/>
                  </a:rPr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 </m:t>
                    </m:r>
                  </m:oMath>
                </a14:m>
                <a:br>
                  <a:rPr lang="en-US" dirty="0">
                    <a:latin typeface="Cambria Math" panose="02000503000000000000" pitchFamily="2" charset="77"/>
                  </a:rPr>
                </a:br>
                <a14:m>
                  <m:oMath xmlns:m="http://schemas.openxmlformats.org/officeDocument/2006/math">
                    <m:r>
                      <a:rPr lang="en-US" smtClean="0">
                        <a:latin typeface="Cambria Math" panose="02000503000000000000" pitchFamily="2" charset="77"/>
                      </a:rPr>
                      <m:t>                        =</m:t>
                    </m:r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𝑋</m:t>
                        </m:r>
                      </m:e>
                      <m:sub>
                        <m:r>
                          <a:rPr lang="en-US" smtClean="0">
                            <a:latin typeface="Cambria Math" panose="02000503000000000000" pitchFamily="2" charset="77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00503000000000000" pitchFamily="2" charset="77"/>
                      </a:rPr>
                      <m:t>)</m:t>
                    </m:r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mtClean="0">
                        <a:latin typeface="Cambria Math" panose="02000503000000000000" pitchFamily="2" charset="77"/>
                      </a:rPr>
                      <m:t>𝑝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4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𝑋</m:t>
                            </m:r>
                          </m:e>
                          <m:sub>
                            <m:r>
                              <a:rPr lang="en-US" smtClean="0">
                                <a:latin typeface="Cambria Math" panose="02000503000000000000" pitchFamily="2" charset="77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43C-900A-1C44-BF45-66CB67BC66D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1400949"/>
            <a:ext cx="3454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42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174D-D59D-D44E-89ED-BC2D7A75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</a:t>
            </a:r>
            <a:r>
              <a:rPr lang="en-US" dirty="0" err="1"/>
              <a:t>onditional</a:t>
            </a:r>
            <a:r>
              <a:rPr lang="en-US" dirty="0"/>
              <a:t> independencies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BD107-0012-0F41-A5EF-577623F4F9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>
                    <a:solidFill>
                      <a:schemeClr val="tx2"/>
                    </a:solidFill>
                    <a:cs typeface="Calibri"/>
                    <a:sym typeface="Wingdings"/>
                  </a:rPr>
                  <a:t>For a Bayes net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r>
                          <a:rPr lang="en-US" sz="3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3200" i="1">
                        <a:solidFill>
                          <a:schemeClr val="tx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3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tx2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tx2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chemeClr val="tx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)) </m:t>
                        </m:r>
                      </m:e>
                    </m:nary>
                  </m:oMath>
                </a14:m>
                <a:endParaRPr lang="en-US" sz="3200" dirty="0"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  <a:p>
                <a:r>
                  <a:rPr lang="en-US" sz="3200" dirty="0">
                    <a:cs typeface="Calibri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cs typeface="Calibri"/>
                      </a:rPr>
                      <m:t>𝑃𝑎𝑟𝑒𝑛𝑡𝑠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 err="1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  <a:cs typeface="Calibri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>
                    <a:cs typeface="Calibri"/>
                  </a:rPr>
                  <a:t> is small, the conditional probability tables are much smaller</a:t>
                </a:r>
              </a:p>
              <a:p>
                <a:pPr lvl="1"/>
                <a:r>
                  <a:rPr lang="en-US" dirty="0">
                    <a:cs typeface="Calibri"/>
                  </a:rPr>
                  <a:t>Makes them easier to estimate from data</a:t>
                </a:r>
              </a:p>
              <a:p>
                <a:pPr lvl="1"/>
                <a:endParaRPr lang="en-US" dirty="0">
                  <a:cs typeface="Calibri"/>
                </a:endParaRPr>
              </a:p>
              <a:p>
                <a:r>
                  <a:rPr lang="en-US" dirty="0">
                    <a:cs typeface="Calibri"/>
                  </a:rPr>
                  <a:t>This and much more in the next class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BD107-0012-0F41-A5EF-577623F4F9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72117-8B31-E940-9196-72EBA0F8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4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DDF998B8-7A5F-43F7-83B4-B7F76425AB3B}"/>
              </a:ext>
            </a:extLst>
          </p:cNvPr>
          <p:cNvGrpSpPr/>
          <p:nvPr/>
        </p:nvGrpSpPr>
        <p:grpSpPr>
          <a:xfrm>
            <a:off x="6019800" y="2362200"/>
            <a:ext cx="5943593" cy="3427810"/>
            <a:chOff x="5867400" y="3123009"/>
            <a:chExt cx="5943593" cy="34278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382CA7-2474-44A2-ACCA-4BFA34DC019E}"/>
                </a:ext>
              </a:extLst>
            </p:cNvPr>
            <p:cNvSpPr/>
            <p:nvPr/>
          </p:nvSpPr>
          <p:spPr>
            <a:xfrm>
              <a:off x="5867400" y="3124200"/>
              <a:ext cx="5943593" cy="3426619"/>
            </a:xfrm>
            <a:prstGeom prst="rect">
              <a:avLst/>
            </a:prstGeom>
            <a:solidFill>
              <a:srgbClr val="E9AF6B"/>
            </a:solidFill>
            <a:ln w="127000">
              <a:solidFill>
                <a:srgbClr val="E096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5EA6350-7926-4503-961D-EEC72A2CDB83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9624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7D2245C-1CC9-4480-AD4E-6AEE7D8D600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5867400" y="483751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975A8B-0E87-444F-96CF-E09E060AB761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5715000"/>
              <a:ext cx="5943593" cy="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6F4B40D-8D17-4C5C-89DA-2C32D82A1349}"/>
                </a:ext>
              </a:extLst>
            </p:cNvPr>
            <p:cNvCxnSpPr>
              <a:cxnSpLocks/>
            </p:cNvCxnSpPr>
            <p:nvPr/>
          </p:nvCxnSpPr>
          <p:spPr>
            <a:xfrm>
              <a:off x="70104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876063-13F4-4FC2-AD84-8AB076D8629B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533BBF-3CC3-4A58-B7A7-58296E5005AB}"/>
                </a:ext>
              </a:extLst>
            </p:cNvPr>
            <p:cNvCxnSpPr>
              <a:cxnSpLocks/>
            </p:cNvCxnSpPr>
            <p:nvPr/>
          </p:nvCxnSpPr>
          <p:spPr>
            <a:xfrm>
              <a:off x="9448800" y="3124200"/>
              <a:ext cx="0" cy="3426619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A223F5-66B8-4D1B-880E-8F7A9D74F717}"/>
                </a:ext>
              </a:extLst>
            </p:cNvPr>
            <p:cNvCxnSpPr>
              <a:cxnSpLocks/>
            </p:cNvCxnSpPr>
            <p:nvPr/>
          </p:nvCxnSpPr>
          <p:spPr>
            <a:xfrm>
              <a:off x="10668000" y="3123009"/>
              <a:ext cx="0" cy="3427810"/>
            </a:xfrm>
            <a:prstGeom prst="line">
              <a:avLst/>
            </a:prstGeom>
            <a:ln w="254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6AC4D63-B94C-4649-8548-69BD6C64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Omega Pizzeria!</a:t>
            </a:r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1E67CFBD-F9FD-4641-BB4E-8D6127D8D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70" y="3227989"/>
            <a:ext cx="432319" cy="420556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4BBE7F-4BB0-496A-9556-B8F3F6750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89" y="3614513"/>
            <a:ext cx="432317" cy="42790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C0CCC32-6E2B-4A07-B0BC-906443E1C152}"/>
              </a:ext>
            </a:extLst>
          </p:cNvPr>
          <p:cNvSpPr txBox="1"/>
          <p:nvPr/>
        </p:nvSpPr>
        <p:spPr>
          <a:xfrm>
            <a:off x="6008985" y="6400800"/>
            <a:ext cx="613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Icons: CC, https://openclipart.org/detail/296791/pizza-slice</a:t>
            </a:r>
          </a:p>
        </p:txBody>
      </p:sp>
      <p:pic>
        <p:nvPicPr>
          <p:cNvPr id="49" name="Content Placeholder 42">
            <a:extLst>
              <a:ext uri="{FF2B5EF4-FFF2-40B4-BE49-F238E27FC236}">
                <a16:creationId xmlns:a16="http://schemas.microsoft.com/office/drawing/2014/main" id="{FC5E3583-D10D-468B-A4B2-0F5C3DA9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5797" y="410120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EA54876-616F-41AB-81BF-07C33BC392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316" y="4487728"/>
            <a:ext cx="432317" cy="4279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32B4E92-DD39-4478-A294-EF739FB8A7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29" y="4481919"/>
            <a:ext cx="456707" cy="427906"/>
          </a:xfrm>
          <a:prstGeom prst="rect">
            <a:avLst/>
          </a:prstGeom>
        </p:spPr>
      </p:pic>
      <p:pic>
        <p:nvPicPr>
          <p:cNvPr id="52" name="Content Placeholder 42">
            <a:extLst>
              <a:ext uri="{FF2B5EF4-FFF2-40B4-BE49-F238E27FC236}">
                <a16:creationId xmlns:a16="http://schemas.microsoft.com/office/drawing/2014/main" id="{1D05830E-AC46-40E3-AC75-20D764CAF3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4825" y="41021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CFD0794-74F0-4DF6-BB34-70E510E2A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44" y="4488697"/>
            <a:ext cx="432317" cy="4279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BFAD7C0-F565-4741-8087-203A3C7EC6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57" y="4482888"/>
            <a:ext cx="456707" cy="427906"/>
          </a:xfrm>
          <a:prstGeom prst="rect">
            <a:avLst/>
          </a:prstGeom>
        </p:spPr>
      </p:pic>
      <p:pic>
        <p:nvPicPr>
          <p:cNvPr id="55" name="Content Placeholder 42">
            <a:extLst>
              <a:ext uri="{FF2B5EF4-FFF2-40B4-BE49-F238E27FC236}">
                <a16:creationId xmlns:a16="http://schemas.microsoft.com/office/drawing/2014/main" id="{21B212E1-C503-4433-A3C0-86290DE60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2269" y="3218873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3E79718-D330-4662-BCA2-036690C272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88" y="3605397"/>
            <a:ext cx="432317" cy="427907"/>
          </a:xfrm>
          <a:prstGeom prst="rect">
            <a:avLst/>
          </a:prstGeom>
        </p:spPr>
      </p:pic>
      <p:pic>
        <p:nvPicPr>
          <p:cNvPr id="58" name="Content Placeholder 42">
            <a:extLst>
              <a:ext uri="{FF2B5EF4-FFF2-40B4-BE49-F238E27FC236}">
                <a16:creationId xmlns:a16="http://schemas.microsoft.com/office/drawing/2014/main" id="{50EB3959-948B-4A0D-AD88-4C054014E3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0632" y="2436410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Content Placeholder 42">
            <a:extLst>
              <a:ext uri="{FF2B5EF4-FFF2-40B4-BE49-F238E27FC236}">
                <a16:creationId xmlns:a16="http://schemas.microsoft.com/office/drawing/2014/main" id="{428CD638-06AD-4328-912E-72B10CF839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972" y="2434657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91671611-14F5-4041-A6BA-5882C9FE9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795" y="5263023"/>
            <a:ext cx="456707" cy="427906"/>
          </a:xfrm>
          <a:prstGeom prst="rect">
            <a:avLst/>
          </a:prstGeom>
        </p:spPr>
      </p:pic>
      <p:pic>
        <p:nvPicPr>
          <p:cNvPr id="64" name="Content Placeholder 42">
            <a:extLst>
              <a:ext uri="{FF2B5EF4-FFF2-40B4-BE49-F238E27FC236}">
                <a16:creationId xmlns:a16="http://schemas.microsoft.com/office/drawing/2014/main" id="{C79014A1-22C1-4914-83ED-A0BA05AD28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268" y="4987654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915FBF6-EBFF-434E-A3DA-DCFCDBC08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30" y="5263992"/>
            <a:ext cx="456707" cy="427906"/>
          </a:xfrm>
          <a:prstGeom prst="rect">
            <a:avLst/>
          </a:prstGeom>
        </p:spPr>
      </p:pic>
      <p:pic>
        <p:nvPicPr>
          <p:cNvPr id="62" name="Content Placeholder 42">
            <a:extLst>
              <a:ext uri="{FF2B5EF4-FFF2-40B4-BE49-F238E27FC236}">
                <a16:creationId xmlns:a16="http://schemas.microsoft.com/office/drawing/2014/main" id="{2177B112-6067-4A0A-A94B-14C2471B3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4302" y="4986685"/>
            <a:ext cx="432319" cy="42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DEAEE690-9321-4A7F-ABCF-75AB9567DB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50" y="4476696"/>
            <a:ext cx="456707" cy="42790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77383F6-66F2-4AC1-836C-600426C65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10" y="4476696"/>
            <a:ext cx="456707" cy="42790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E901E40-A135-422D-B99C-CBB9DF02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616" y="5257800"/>
            <a:ext cx="456707" cy="42790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E17035C7-1753-49B7-87BA-C282CB393B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06" y="5257800"/>
            <a:ext cx="456707" cy="427906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0BBD4A31-5206-4F33-8491-E2954E0370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787" y="4476696"/>
            <a:ext cx="456707" cy="42790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D74F819-E8F4-41F3-A0A5-DFC38CE16E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83" y="5257800"/>
            <a:ext cx="456707" cy="427906"/>
          </a:xfrm>
          <a:prstGeom prst="rect">
            <a:avLst/>
          </a:prstGeom>
        </p:spPr>
      </p:pic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700B5F6B-9982-4EAC-82E4-D884BC929EB2}"/>
              </a:ext>
            </a:extLst>
          </p:cNvPr>
          <p:cNvSpPr txBox="1">
            <a:spLocks/>
          </p:cNvSpPr>
          <p:nvPr/>
        </p:nvSpPr>
        <p:spPr bwMode="auto">
          <a:xfrm>
            <a:off x="406399" y="1066800"/>
            <a:ext cx="11252189" cy="83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US" kern="0" dirty="0">
                <a:latin typeface="Palatino" pitchFamily="2" charset="77"/>
                <a:ea typeface="Palatino" pitchFamily="2" charset="77"/>
              </a:rPr>
              <a:t>What is the probability of getting a slice with: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6DA53CED-3937-415B-BCD4-F5C91F6EF8EE}"/>
              </a:ext>
            </a:extLst>
          </p:cNvPr>
          <p:cNvSpPr txBox="1">
            <a:spLocks/>
          </p:cNvSpPr>
          <p:nvPr/>
        </p:nvSpPr>
        <p:spPr bwMode="auto">
          <a:xfrm>
            <a:off x="21075" y="1879599"/>
            <a:ext cx="5777595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Mushrooms</a:t>
            </a:r>
          </a:p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Spinach</a:t>
            </a:r>
          </a:p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No spinach</a:t>
            </a:r>
          </a:p>
          <a:p>
            <a:pPr marL="914381" lvl="1" indent="-514350"/>
            <a:r>
              <a:rPr lang="en-US" sz="2400" kern="0" dirty="0">
                <a:latin typeface="Palatino" pitchFamily="2" charset="77"/>
                <a:ea typeface="Palatino" pitchFamily="2" charset="77"/>
              </a:rPr>
              <a:t>No spinach and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No spinach when asking for no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No spinach when asking for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Spinach when asking for mushrooms</a:t>
            </a:r>
          </a:p>
          <a:p>
            <a:pPr marL="914381" lvl="1" indent="-514350"/>
            <a:r>
              <a:rPr lang="en-US" sz="2000" kern="0" dirty="0">
                <a:latin typeface="Palatino" pitchFamily="2" charset="77"/>
                <a:ea typeface="Palatino" pitchFamily="2" charset="77"/>
              </a:rPr>
              <a:t>No mushrooms and no spinach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6407DFD-879C-466C-A289-14D87CABF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107" y="4487728"/>
            <a:ext cx="432317" cy="42790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EC2A839-AB88-4B14-B248-FCDC870C5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551" y="3604428"/>
            <a:ext cx="432317" cy="4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2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Notations and conventions in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17600"/>
                <a:ext cx="10867510" cy="5377691"/>
              </a:xfrm>
            </p:spPr>
            <p:txBody>
              <a:bodyPr/>
              <a:lstStyle/>
              <a:p>
                <a:pPr marL="0" lvl="1" indent="0" fontAlgn="ctr">
                  <a:buNone/>
                </a:pPr>
                <a:endParaRPr lang="en-US" sz="800" dirty="0">
                  <a:latin typeface="Palatino" pitchFamily="2" charset="77"/>
                  <a:ea typeface="Palatino" pitchFamily="2" charset="77"/>
                </a:endParaRPr>
              </a:p>
              <a:p>
                <a:pPr fontAlgn="ctr"/>
                <a:r>
                  <a:rPr lang="en-US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Random variables:</a:t>
                </a:r>
              </a:p>
              <a:p>
                <a:pPr lvl="1" fontAlgn="ctr"/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Capitalized</a:t>
                </a:r>
              </a:p>
              <a:p>
                <a:pPr lvl="1" fontAlgn="ctr"/>
                <a:r>
                  <a:rPr lang="en-US" sz="3200" dirty="0">
                    <a:latin typeface="Palatino" pitchFamily="2" charset="77"/>
                    <a:ea typeface="Palatino" pitchFamily="2" charset="77"/>
                  </a:rPr>
                  <a:t>Represents all potential outcomes</a:t>
                </a:r>
              </a:p>
              <a:p>
                <a:pPr lvl="3" fontAlgn="ctr"/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>
                  <a:latin typeface="Palatino" pitchFamily="2" charset="77"/>
                  <a:ea typeface="Palatino" pitchFamily="2" charset="77"/>
                </a:endParaRPr>
              </a:p>
              <a:p>
                <a:pPr fontAlgn="ctr"/>
                <a:r>
                  <a:rPr lang="en-US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Outcomes (values):</a:t>
                </a:r>
              </a:p>
              <a:p>
                <a:pPr lvl="2" fontAlgn="ctr"/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lower case</a:t>
                </a:r>
              </a:p>
              <a:p>
                <a:pPr lvl="2" fontAlgn="ctr"/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  <a:endParaRPr lang="en-US" sz="2800" dirty="0">
                  <a:latin typeface="Palatino" pitchFamily="2" charset="77"/>
                  <a:ea typeface="Palatino" pitchFamily="2" charset="77"/>
                </a:endParaRPr>
              </a:p>
              <a:p>
                <a:pPr fontAlgn="ctr"/>
                <a:r>
                  <a:rPr lang="en-US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</a:rPr>
                  <a:t>Variables for values:</a:t>
                </a:r>
              </a:p>
              <a:p>
                <a:pPr lvl="2" fontAlgn="ctr"/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lower case</a:t>
                </a:r>
              </a:p>
              <a:p>
                <a:pPr lvl="2" fontAlgn="ctr"/>
                <a:r>
                  <a:rPr lang="en-US" sz="2800" dirty="0">
                    <a:latin typeface="Palatino" pitchFamily="2" charset="77"/>
                    <a:ea typeface="Palatino" pitchFamily="2" charset="77"/>
                  </a:rPr>
                  <a:t>E.g.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Palatino" pitchFamily="2" charset="77"/>
                  <a:ea typeface="Palatino" pitchFamily="2" charset="77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F5D85A-EB21-4332-845C-89C0802A95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17600"/>
                <a:ext cx="10867510" cy="5377691"/>
              </a:xfrm>
              <a:blipFill>
                <a:blip r:embed="rId2"/>
                <a:stretch>
                  <a:fillRect l="-1285" b="-7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9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F93A8-44A8-46B6-A124-AF014DCC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5D85A-EB21-4332-845C-89C0802A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8976"/>
            <a:ext cx="5197289" cy="3300047"/>
          </a:xfrm>
        </p:spPr>
        <p:txBody>
          <a:bodyPr/>
          <a:lstStyle/>
          <a:p>
            <a:pPr marL="0" lvl="1" indent="0" fontAlgn="ctr">
              <a:buNone/>
            </a:pPr>
            <a:r>
              <a:rPr lang="en-US" sz="2800" dirty="0"/>
              <a:t>For each random variable</a:t>
            </a:r>
          </a:p>
          <a:p>
            <a:pPr marL="463550" lvl="1" indent="-457200" fontAlgn="ctr"/>
            <a:r>
              <a:rPr lang="en-US" sz="2800" dirty="0"/>
              <a:t>Discrete outcomes</a:t>
            </a:r>
          </a:p>
          <a:p>
            <a:pPr marL="463550" lvl="1" indent="-457200" fontAlgn="ctr"/>
            <a:r>
              <a:rPr lang="en-US" sz="2800" dirty="0"/>
              <a:t>Disjoint outcomes</a:t>
            </a:r>
          </a:p>
          <a:p>
            <a:pPr marL="463550" lvl="1" indent="-457200" fontAlgn="ctr"/>
            <a:r>
              <a:rPr lang="en-US" sz="2800" dirty="0"/>
              <a:t>Accounts for entire event space</a:t>
            </a:r>
          </a:p>
          <a:p>
            <a:pPr marL="463550" lvl="1" indent="-457200" fontAlgn="ctr"/>
            <a:r>
              <a:rPr lang="en-US" sz="2800" dirty="0"/>
              <a:t>Not always binary</a:t>
            </a:r>
          </a:p>
          <a:p>
            <a:pPr marL="6350" lvl="1" indent="0" fontAlgn="ctr">
              <a:buNone/>
            </a:pPr>
            <a:endParaRPr lang="en-US" sz="800" dirty="0">
              <a:solidFill>
                <a:schemeClr val="tx2"/>
              </a:solidFill>
              <a:latin typeface="Cambria Math" panose="02040503050406030204" pitchFamily="18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4200" y="1905000"/>
                <a:ext cx="6361216" cy="2218226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Discrete Random Variables</a:t>
                </a:r>
              </a:p>
              <a:p>
                <a:pPr fontAlgn="ctr"/>
                <a:r>
                  <a:rPr lang="en-US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(and their domains)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solidFill>
                      <a:schemeClr val="tx2"/>
                    </a:solidFill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∈{+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600" dirty="0">
                    <a:latin typeface="Palatino" pitchFamily="2" charset="77"/>
                    <a:ea typeface="Palatino" pitchFamily="2" charset="77"/>
                  </a:rPr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031B754-0E21-D746-8BF7-A37A984DA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905000"/>
                <a:ext cx="6361216" cy="2218226"/>
              </a:xfrm>
              <a:prstGeom prst="rect">
                <a:avLst/>
              </a:prstGeom>
              <a:blipFill>
                <a:blip r:embed="rId2"/>
                <a:stretch>
                  <a:fillRect l="-1996" t="-4571" b="-2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0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B101-09F9-B14B-9970-16ED5BD9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AC083-4FD7-9244-BE1D-7FD3C206B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In this lecture, we use upper case letters, A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denote random variables</a:t>
                </a: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For a random variable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taking values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400" b="0" dirty="0">
                    <a:latin typeface="Palatino" pitchFamily="2" charset="77"/>
                    <a:ea typeface="Palatino" pitchFamily="2" charset="77"/>
                  </a:rPr>
                </a:br>
                <a:endParaRPr lang="en-US" sz="2400" b="0" dirty="0">
                  <a:latin typeface="Palatino" pitchFamily="2" charset="77"/>
                  <a:ea typeface="Palatino" pitchFamily="2" charset="77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 </m:t>
                    </m:r>
                    <m:d>
                      <m:dPr>
                        <m:ctrlPr>
                          <a:rPr lang="is-I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0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.1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0.5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0.4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b="0" dirty="0">
                  <a:latin typeface="Palatino" pitchFamily="2" charset="77"/>
                  <a:ea typeface="Palatino" pitchFamily="2" charset="77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represents the set of probabilities for each value that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can take on (this is a 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function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mapping values of A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numbers that sum to one)</a:t>
                </a:r>
              </a:p>
              <a:p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Conversely, we will use lower case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Palatino" pitchFamily="2" charset="77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to denote a specific 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value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Palatino" pitchFamily="2" charset="77"/>
                      </a:rPr>
                      <m:t>𝐴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(i.e., for above example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),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or just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refers to a </a:t>
                </a:r>
                <a:r>
                  <a:rPr lang="en-US" sz="2400" i="1" dirty="0">
                    <a:latin typeface="Palatino" pitchFamily="2" charset="77"/>
                    <a:ea typeface="Palatino" pitchFamily="2" charset="77"/>
                  </a:rPr>
                  <a:t>number </a:t>
                </a: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(the corresponding entry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9AC083-4FD7-9244-BE1D-7FD3C206B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1" t="-802" r="-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534B-00FC-F749-9995-22945E99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6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81288</TotalTime>
  <Words>2692</Words>
  <Application>Microsoft Macintosh PowerPoint</Application>
  <PresentationFormat>Widescreen</PresentationFormat>
  <Paragraphs>716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Palatino</vt:lpstr>
      <vt:lpstr>Wingdings</vt:lpstr>
      <vt:lpstr>188theme2</vt:lpstr>
      <vt:lpstr>AI: Representation and Problem Solving </vt:lpstr>
      <vt:lpstr>Announcements</vt:lpstr>
      <vt:lpstr>MDPs and RL (things to be familiar with)</vt:lpstr>
      <vt:lpstr>Bayes nets</vt:lpstr>
      <vt:lpstr>Omega Pizzeria!</vt:lpstr>
      <vt:lpstr>Omega Pizzeria!</vt:lpstr>
      <vt:lpstr>Notations and conventions in the course</vt:lpstr>
      <vt:lpstr>Discrete Probability Distributions</vt:lpstr>
      <vt:lpstr>Probability notation</vt:lpstr>
      <vt:lpstr>Probability notation</vt:lpstr>
      <vt:lpstr>Probability notation</vt:lpstr>
      <vt:lpstr>Joint probability distribution</vt:lpstr>
      <vt:lpstr>Marginalization</vt:lpstr>
      <vt:lpstr>Marginalization from table</vt:lpstr>
      <vt:lpstr>Marginalization from table</vt:lpstr>
      <vt:lpstr>Conditional probability</vt:lpstr>
      <vt:lpstr>Conditional probability from table</vt:lpstr>
      <vt:lpstr>Conditional probability from table</vt:lpstr>
      <vt:lpstr>Discrete probability distributions</vt:lpstr>
      <vt:lpstr>Discrete probability distributions</vt:lpstr>
      <vt:lpstr>Discrete probability distributions</vt:lpstr>
      <vt:lpstr>Poll 1</vt:lpstr>
      <vt:lpstr>Bayes rule</vt:lpstr>
      <vt:lpstr>Poll 2</vt:lpstr>
      <vt:lpstr>Probability Tools Summary</vt:lpstr>
      <vt:lpstr>Additional probability tools</vt:lpstr>
      <vt:lpstr>More practice</vt:lpstr>
      <vt:lpstr>Answer queries from joint distribution</vt:lpstr>
      <vt:lpstr>More practice</vt:lpstr>
      <vt:lpstr>Answer Any Query from Joint Distribution</vt:lpstr>
      <vt:lpstr>Answer Any Query from Joint Distribution</vt:lpstr>
      <vt:lpstr>Answer Any Query from Joint Distribution</vt:lpstr>
      <vt:lpstr>Answer Any Query from Joint Distribution</vt:lpstr>
      <vt:lpstr>Joint distributions</vt:lpstr>
      <vt:lpstr>Build joint distribution using CPTs</vt:lpstr>
      <vt:lpstr>Build joint distribution using chain rule</vt:lpstr>
      <vt:lpstr>Build joint distribution using chain rule</vt:lpstr>
      <vt:lpstr>Poll 3</vt:lpstr>
      <vt:lpstr>Build joint distribution using chain rule</vt:lpstr>
      <vt:lpstr>Queries from CPTs</vt:lpstr>
      <vt:lpstr>Queries from CPTs</vt:lpstr>
      <vt:lpstr>Bayes nets</vt:lpstr>
      <vt:lpstr>Bayes nets</vt:lpstr>
      <vt:lpstr>Bayes nets</vt:lpstr>
      <vt:lpstr>Build Bayes Net Using Chain Rule</vt:lpstr>
      <vt:lpstr>Question</vt:lpstr>
      <vt:lpstr>Answer Any Query from Bayes Net</vt:lpstr>
      <vt:lpstr>Answer any query from CPTs</vt:lpstr>
      <vt:lpstr>Answer Any Query from Condition Probability Tables</vt:lpstr>
      <vt:lpstr>Do we need the full chain rule?</vt:lpstr>
      <vt:lpstr>The power of onditional independencies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Ihita Mandal</cp:lastModifiedBy>
  <cp:revision>2811</cp:revision>
  <cp:lastPrinted>2014-02-18T19:00:09Z</cp:lastPrinted>
  <dcterms:created xsi:type="dcterms:W3CDTF">2004-08-27T04:16:05Z</dcterms:created>
  <dcterms:modified xsi:type="dcterms:W3CDTF">2023-10-31T14:43:23Z</dcterms:modified>
</cp:coreProperties>
</file>