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7"/>
  </p:notesMasterIdLst>
  <p:handoutMasterIdLst>
    <p:handoutMasterId r:id="rId58"/>
  </p:handoutMasterIdLst>
  <p:sldIdLst>
    <p:sldId id="663" r:id="rId2"/>
    <p:sldId id="1219" r:id="rId3"/>
    <p:sldId id="2353" r:id="rId4"/>
    <p:sldId id="2355" r:id="rId5"/>
    <p:sldId id="467" r:id="rId6"/>
    <p:sldId id="2359" r:id="rId7"/>
    <p:sldId id="1209" r:id="rId8"/>
    <p:sldId id="463" r:id="rId9"/>
    <p:sldId id="1212" r:id="rId10"/>
    <p:sldId id="401" r:id="rId11"/>
    <p:sldId id="413" r:id="rId12"/>
    <p:sldId id="420" r:id="rId13"/>
    <p:sldId id="432" r:id="rId14"/>
    <p:sldId id="403" r:id="rId15"/>
    <p:sldId id="421" r:id="rId16"/>
    <p:sldId id="458" r:id="rId17"/>
    <p:sldId id="1223" r:id="rId18"/>
    <p:sldId id="459" r:id="rId19"/>
    <p:sldId id="2356" r:id="rId20"/>
    <p:sldId id="465" r:id="rId21"/>
    <p:sldId id="404" r:id="rId22"/>
    <p:sldId id="405" r:id="rId23"/>
    <p:sldId id="1241" r:id="rId24"/>
    <p:sldId id="434" r:id="rId25"/>
    <p:sldId id="406" r:id="rId26"/>
    <p:sldId id="422" r:id="rId27"/>
    <p:sldId id="460" r:id="rId28"/>
    <p:sldId id="1242" r:id="rId29"/>
    <p:sldId id="435" r:id="rId30"/>
    <p:sldId id="408" r:id="rId31"/>
    <p:sldId id="409" r:id="rId32"/>
    <p:sldId id="423" r:id="rId33"/>
    <p:sldId id="466" r:id="rId34"/>
    <p:sldId id="1220" r:id="rId35"/>
    <p:sldId id="1222" r:id="rId36"/>
    <p:sldId id="2358" r:id="rId37"/>
    <p:sldId id="1237" r:id="rId38"/>
    <p:sldId id="1236" r:id="rId39"/>
    <p:sldId id="1238" r:id="rId40"/>
    <p:sldId id="410" r:id="rId41"/>
    <p:sldId id="461" r:id="rId42"/>
    <p:sldId id="462" r:id="rId43"/>
    <p:sldId id="1244" r:id="rId44"/>
    <p:sldId id="411" r:id="rId45"/>
    <p:sldId id="1243" r:id="rId46"/>
    <p:sldId id="1213" r:id="rId47"/>
    <p:sldId id="415" r:id="rId48"/>
    <p:sldId id="416" r:id="rId49"/>
    <p:sldId id="457" r:id="rId50"/>
    <p:sldId id="418" r:id="rId51"/>
    <p:sldId id="1239" r:id="rId52"/>
    <p:sldId id="1245" r:id="rId53"/>
    <p:sldId id="1214" r:id="rId54"/>
    <p:sldId id="412" r:id="rId55"/>
    <p:sldId id="1215" r:id="rId56"/>
  </p:sldIdLst>
  <p:sldSz cx="12192000" cy="6858000"/>
  <p:notesSz cx="7099300" cy="10234613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85142" autoAdjust="0"/>
  </p:normalViewPr>
  <p:slideViewPr>
    <p:cSldViewPr>
      <p:cViewPr varScale="1">
        <p:scale>
          <a:sx n="115" d="100"/>
          <a:sy n="115" d="100"/>
        </p:scale>
        <p:origin x="78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image" Target="../media/image12.png"/><Relationship Id="rId1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630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1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9.xml"/><Relationship Id="rId7" Type="http://schemas.openxmlformats.org/officeDocument/2006/relationships/image" Target="../media/image3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Aditi Raghunathan and Vince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Conitzer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A7D84-2137-9245-84A0-7E7E6D96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4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1292" y="1183956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</a:rPr>
              <a:t>If random() returns 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u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= 0.83, then our sample is 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C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= blue</a:t>
            </a:r>
          </a:p>
          <a:p>
            <a:pPr lvl="1"/>
            <a:r>
              <a:rPr lang="en-US" sz="2400" dirty="0" err="1">
                <a:latin typeface="Palatino" pitchFamily="2" charset="77"/>
                <a:ea typeface="Palatino" pitchFamily="2" charset="77"/>
              </a:rPr>
              <a:t>E.g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, after sampling 8 times: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640080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62000" y="563880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Sampling in Bayes</a:t>
            </a:r>
            <a:r>
              <a:rPr lang="en-US" altLang="en-US" dirty="0"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867400" cy="4297365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Prior Sampling</a:t>
            </a:r>
          </a:p>
          <a:p>
            <a:pPr lvl="5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Rejection Sampling</a:t>
            </a:r>
          </a:p>
          <a:p>
            <a:pPr lvl="4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Gibbs Sampling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25293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29477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02164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46668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AEFAE-0861-5248-8D61-E41AD1630EB9}"/>
              </a:ext>
            </a:extLst>
          </p:cNvPr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One sample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836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C53BB89E-3631-4BBC-BE47-E01A06664EE9}"/>
              </a:ext>
            </a:extLst>
          </p:cNvPr>
          <p:cNvSpPr/>
          <p:nvPr/>
        </p:nvSpPr>
        <p:spPr>
          <a:xfrm>
            <a:off x="608353" y="2350890"/>
            <a:ext cx="3241271" cy="46166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399" y="1397001"/>
                <a:ext cx="8514999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399" y="1397001"/>
                <a:ext cx="8514999" cy="5287014"/>
              </a:xfrm>
              <a:blipFill>
                <a:blip r:embed="rId2"/>
                <a:stretch>
                  <a:fillRect l="-1788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75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Algorithm: Multiply probability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57" t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207016" cy="246640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latin typeface="Palatino" pitchFamily="2" charset="77"/>
                <a:ea typeface="Palatino" pitchFamily="2" charset="77"/>
              </a:rPr>
              <a:t>w = 1.0</a:t>
            </a:r>
          </a:p>
          <a:p>
            <a:r>
              <a:rPr lang="en-US" sz="2800" kern="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800" kern="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800" kern="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pPr lvl="1"/>
            <a:r>
              <a:rPr lang="en-US" kern="0" dirty="0">
                <a:latin typeface="Palatino" pitchFamily="2" charset="77"/>
                <a:ea typeface="Palatino" pitchFamily="2" charset="77"/>
              </a:rPr>
              <a:t>Set w = w * P(x</a:t>
            </a:r>
            <a:r>
              <a:rPr lang="en-US" kern="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kern="0" dirty="0"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kern="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kern="0" dirty="0">
                <a:latin typeface="Palatino" pitchFamily="2" charset="77"/>
                <a:ea typeface="Palatino" pitchFamily="2" charset="77"/>
              </a:rPr>
              <a:t>))</a:t>
            </a:r>
          </a:p>
          <a:p>
            <a:r>
              <a:rPr lang="en-US" sz="2800" kern="0" dirty="0">
                <a:latin typeface="Palatino" pitchFamily="2" charset="77"/>
                <a:ea typeface="Palatino" pitchFamily="2" charset="77"/>
              </a:rPr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</p:spPr>
            <p:txBody>
              <a:bodyPr/>
              <a:lstStyle/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This process generates samples with probability: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	…i.e. the BN</a:t>
                </a:r>
                <a:r>
                  <a:rPr lang="ja-JP" altLang="en-US" sz="2400" dirty="0">
                    <a:ea typeface="ＭＳ Ｐゴシック" pitchFamily="34" charset="-128"/>
                    <a:cs typeface="Calibri" pitchFamily="34" charset="0"/>
                  </a:rPr>
                  <a:t>’</a:t>
                </a:r>
                <a:r>
                  <a:rPr lang="en-US" altLang="ja-JP" sz="2400" dirty="0">
                    <a:ea typeface="ＭＳ Ｐゴシック" pitchFamily="34" charset="-128"/>
                    <a:cs typeface="Calibri" pitchFamily="34" charset="0"/>
                  </a:rPr>
                  <a:t>s joint probability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Let the number of samples of an event be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Then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𝑃𝑆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= the probability that a 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is drawn using Prior Sampling  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  <a:blipFill>
                <a:blip r:embed="rId6"/>
                <a:stretch>
                  <a:fillRect l="-676" t="-1039" b="-9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68065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0834"/>
            <a:ext cx="6377631" cy="12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5439" y="10287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We’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+c,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+s, +r,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+c,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 -s,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We have counts &lt;+w:4,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&lt;+w:0.8,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What about P(C| +w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)? 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P(C| +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r,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)?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P(C| 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r,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Prior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31590"/>
          </a:xfrm>
        </p:spPr>
        <p:txBody>
          <a:bodyPr/>
          <a:lstStyle/>
          <a:p>
            <a:r>
              <a:rPr lang="en-US" sz="2800" dirty="0"/>
              <a:t>Use a random number generator to pick a number between 0 and 100, divide random number by 100 to get a probability</a:t>
            </a:r>
          </a:p>
          <a:p>
            <a:endParaRPr lang="en-US" sz="2800" dirty="0"/>
          </a:p>
          <a:p>
            <a:r>
              <a:rPr lang="en-US" sz="2800" dirty="0"/>
              <a:t>Check the relevant probability distribution to determine what value is selected. </a:t>
            </a:r>
          </a:p>
          <a:p>
            <a:endParaRPr lang="en-US" sz="2800" dirty="0"/>
          </a:p>
          <a:p>
            <a:r>
              <a:rPr lang="en-US" sz="2800" dirty="0"/>
              <a:t>Continue selecting values for each variable until you have a single sample</a:t>
            </a:r>
          </a:p>
          <a:p>
            <a:endParaRPr lang="en-US" sz="2800" dirty="0"/>
          </a:p>
          <a:p>
            <a:r>
              <a:rPr lang="en-US" sz="2800" dirty="0"/>
              <a:t>Record the sample, repeat the process for 9 more samples</a:t>
            </a:r>
          </a:p>
        </p:txBody>
      </p:sp>
    </p:spTree>
    <p:extLst>
      <p:ext uri="{BB962C8B-B14F-4D97-AF65-F5344CB8AC3E}">
        <p14:creationId xmlns:p14="http://schemas.microsoft.com/office/powerpoint/2010/main" val="310783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600200"/>
            <a:ext cx="6311555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Let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Let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</a:rPr>
              <a:t>s say we want 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t have S=+s</a:t>
            </a:r>
            <a:endParaRPr lang="en-US" altLang="ja-JP" sz="2400" dirty="0"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1144592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41523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667362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1983885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3284843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/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Rejection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sz="2400" dirty="0"/>
              <a:t>Use a random number generator to pick a number between 0 and 100, divide random number by 100 to get a probability</a:t>
            </a:r>
          </a:p>
          <a:p>
            <a:endParaRPr lang="en-US" sz="2400" dirty="0"/>
          </a:p>
          <a:p>
            <a:r>
              <a:rPr lang="en-US" sz="2400" dirty="0"/>
              <a:t>Check the relevant probability distribution to determine what value is selected. </a:t>
            </a:r>
          </a:p>
          <a:p>
            <a:r>
              <a:rPr lang="en-US" sz="2400" dirty="0"/>
              <a:t>	REJECT ENTIRE SAMPLE IF VALUE IS INCONSISTENT WITH EVIDENCE</a:t>
            </a:r>
          </a:p>
          <a:p>
            <a:endParaRPr lang="en-US" sz="2400" dirty="0"/>
          </a:p>
          <a:p>
            <a:r>
              <a:rPr lang="en-US" sz="2400" dirty="0"/>
              <a:t>Continue selecting values for each variable until you have a single sample</a:t>
            </a:r>
          </a:p>
          <a:p>
            <a:endParaRPr lang="en-US" sz="2400" dirty="0"/>
          </a:p>
          <a:p>
            <a:r>
              <a:rPr lang="en-US" sz="2400" dirty="0"/>
              <a:t>Record the sample, repeat the process for 9 more samples</a:t>
            </a:r>
          </a:p>
        </p:txBody>
      </p:sp>
    </p:spTree>
    <p:extLst>
      <p:ext uri="{BB962C8B-B14F-4D97-AF65-F5344CB8AC3E}">
        <p14:creationId xmlns:p14="http://schemas.microsoft.com/office/powerpoint/2010/main" val="185428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P4 due 11/16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HW9 due 11/21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Final conflict form on Piazza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TA application form on Piazza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Midterm 2 grades will be released before Thanksgiving</a:t>
            </a:r>
          </a:p>
          <a:p>
            <a:pPr marL="0" indent="0">
              <a:buNone/>
            </a:pPr>
            <a:endParaRPr lang="en-US" dirty="0">
              <a:latin typeface="Palatino" pitchFamily="2" charset="77"/>
              <a:ea typeface="Palatino" pitchFamily="2" charset="77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0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733800" y="1113883"/>
            <a:ext cx="4724400" cy="391514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if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observation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for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Set w = w *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2514600" y="5029023"/>
            <a:ext cx="7680960" cy="1806199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  <a:endParaRPr lang="en-US" sz="1800" baseline="-25000" dirty="0">
              <a:latin typeface="Palatino" pitchFamily="2" charset="77"/>
              <a:ea typeface="Palatino" pitchFamily="2" charset="77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))</a:t>
            </a:r>
            <a:endParaRPr lang="en-US" sz="16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return </a:t>
            </a:r>
            <a:r>
              <a:rPr 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42169" y="1447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Likelihood</a:t>
            </a: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Weighted</a:t>
            </a: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Input: no evidence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  <a:endParaRPr lang="en-US" sz="1800" baseline="-25000" dirty="0">
              <a:latin typeface="Palatino" pitchFamily="2" charset="77"/>
              <a:ea typeface="Palatino" pitchFamily="2" charset="77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</a:t>
            </a:r>
            <a:endParaRPr lang="en-US" sz="16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))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return 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n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</a:t>
            </a:r>
            <a:endParaRPr lang="en-US" sz="20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Input: evidence instantiation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w = 1.0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   if 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is an evidence variable</a:t>
            </a:r>
          </a:p>
          <a:p>
            <a:pPr lvl="2"/>
            <a:r>
              <a:rPr lang="en-US" sz="1800" dirty="0">
                <a:latin typeface="Palatino" pitchFamily="2" charset="77"/>
                <a:ea typeface="Palatino" pitchFamily="2" charset="77"/>
              </a:rPr>
              <a:t>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= observation 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for 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))</a:t>
            </a:r>
            <a:endParaRPr lang="en-US" sz="16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))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return 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n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), </a:t>
            </a:r>
            <a:r>
              <a:rPr 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Remember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89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0AF4F9D7-9B03-46D9-A32F-8709E7E30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0608F640-049C-4582-8D14-A91CE4359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6B2206-A04B-4544-AC79-FC8BE36AD236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BE6A0E0-F701-4F71-B15A-F6FE310B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B3F79C3-3738-44F8-AF5C-90F6985C5D3A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A91ADC-9090-4331-A2D4-E718FAEAA002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F383E25-E754-4ABF-B6F5-2D92F53A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EB0AE30-F79D-4241-BE5E-243F3029D7FA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D99EE-2F88-4FE8-B053-98F844D079C6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5" name="Oval 3">
              <a:extLst>
                <a:ext uri="{FF2B5EF4-FFF2-40B4-BE49-F238E27FC236}">
                  <a16:creationId xmlns:a16="http://schemas.microsoft.com/office/drawing/2014/main" id="{ABC3523D-7AC4-41D2-8979-F9D697E4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D6C1738-C6E0-4308-BAF2-6642E8C92F22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404B9C3-6FF4-4303-80AB-202411EFD7B4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8329526-0F5F-417F-A00D-6E89407AED2D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/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charset="0"/>
                      </a:rPr>
                      <m:t>{</m:t>
                    </m:r>
                    <m:r>
                      <a:rPr lang="en-US" sz="2400" b="0" i="1" dirty="0" smtClean="0">
                        <a:latin typeface="Cambria Math" charset="0"/>
                      </a:rPr>
                      <m:t>−</m:t>
                    </m:r>
                    <m:r>
                      <a:rPr lang="en-US" sz="2400" i="1" dirty="0">
                        <a:latin typeface="Cambria Math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charset="0"/>
                      </a:rPr>
                      <m:t>,+</m:t>
                    </m:r>
                    <m:r>
                      <a:rPr lang="en-US" sz="2400" i="1" dirty="0">
                        <a:latin typeface="Cambria Math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charset="0"/>
                      </a:rPr>
                      <m:t>,−</m:t>
                    </m:r>
                    <m:r>
                      <a:rPr lang="en-US" sz="2400" i="1" dirty="0">
                        <a:latin typeface="Cambria Math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samples out of N=1000 should we expect?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blipFill>
                <a:blip r:embed="rId9"/>
                <a:stretch>
                  <a:fillRect l="-819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83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10001021" y="1142108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𝑑</m:t>
                        </m:r>
                      </m:e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32721" y="1828800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250" y="1455148"/>
                <a:ext cx="11462147" cy="2274127"/>
              </a:xfrm>
            </p:spPr>
            <p:txBody>
              <a:bodyPr/>
              <a:lstStyle/>
              <a:p>
                <a:r>
                  <a:rPr lang="en-US" sz="2800" dirty="0"/>
                  <a:t>Consistency of likelihood weighted sampling distribution</a:t>
                </a:r>
              </a:p>
              <a:p>
                <a:r>
                  <a:rPr lang="en-US" sz="2800" dirty="0"/>
                  <a:t>Evidence: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800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4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𝑏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𝑐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𝑑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(+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𝑒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𝑐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250" y="1455148"/>
                <a:ext cx="11462147" cy="2274127"/>
              </a:xfrm>
              <a:blipFill>
                <a:blip r:embed="rId2"/>
                <a:stretch>
                  <a:fillRect l="-996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2667275" y="4136184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3124200" y="4525885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8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III: Approximate Inference</a:t>
            </a: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348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Given a fixed query, 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Prior sampling vs likelihood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0"/>
            <a:ext cx="11404600" cy="5079999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Likelihood Weighted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sz="2400" dirty="0"/>
              <a:t>For each variable:</a:t>
            </a:r>
          </a:p>
          <a:p>
            <a:r>
              <a:rPr lang="en-US" sz="2400" b="1" dirty="0"/>
              <a:t>If evidence variable: </a:t>
            </a:r>
            <a:r>
              <a:rPr lang="en-US" sz="2400" dirty="0"/>
              <a:t>you know the value, and multiply the weight of the sample by P(</a:t>
            </a:r>
            <a:r>
              <a:rPr lang="en-US" sz="2400" dirty="0" err="1"/>
              <a:t>evidence|parents</a:t>
            </a:r>
            <a:r>
              <a:rPr lang="en-US" sz="2400" dirty="0"/>
              <a:t>)</a:t>
            </a:r>
          </a:p>
          <a:p>
            <a:r>
              <a:rPr lang="en-US" sz="2400" b="1" dirty="0"/>
              <a:t>Else: </a:t>
            </a:r>
            <a:r>
              <a:rPr lang="en-US" sz="2400" dirty="0"/>
              <a:t>Use a random number generator to pick a number between 0 and 100, divide random number by 100 to get a probability. Check the relevant probability distribution to determine what value is selected. </a:t>
            </a:r>
          </a:p>
          <a:p>
            <a:endParaRPr lang="en-US" sz="2400" dirty="0"/>
          </a:p>
          <a:p>
            <a:r>
              <a:rPr lang="en-US" sz="2400" dirty="0"/>
              <a:t>Continue selecting values for each variable until you have a single sample</a:t>
            </a:r>
          </a:p>
          <a:p>
            <a:r>
              <a:rPr lang="en-US" sz="2400" dirty="0"/>
              <a:t>Record the sample, repeat the process for 9 more samples</a:t>
            </a:r>
          </a:p>
          <a:p>
            <a:r>
              <a:rPr lang="en-US" sz="2400" dirty="0"/>
              <a:t>The probability for a given set of variables equals </a:t>
            </a:r>
          </a:p>
          <a:p>
            <a:r>
              <a:rPr lang="en-US" sz="2400" dirty="0"/>
              <a:t>	(COUNT OF SAMPLES * WEIGHT)/(TOTAL COUNT OF SAMPLES)</a:t>
            </a:r>
          </a:p>
        </p:txBody>
      </p:sp>
    </p:spTree>
    <p:extLst>
      <p:ext uri="{BB962C8B-B14F-4D97-AF65-F5344CB8AC3E}">
        <p14:creationId xmlns:p14="http://schemas.microsoft.com/office/powerpoint/2010/main" val="2346166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E.g. here, W</a:t>
            </a:r>
            <a:r>
              <a:rPr lang="ja-JP" altLang="en-US" sz="1800" dirty="0">
                <a:latin typeface="Palatino" pitchFamily="2" charset="77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E.g. here, W</a:t>
            </a:r>
            <a:r>
              <a:rPr lang="ja-JP" altLang="en-US" sz="1800" dirty="0">
                <a:latin typeface="Palatino" pitchFamily="2" charset="77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515100" y="1371602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 would like to consider evidence when we sample every variable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5062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Iteration 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When done, keep last values of variables as 1 sample. </a:t>
            </a:r>
          </a:p>
          <a:p>
            <a:r>
              <a:rPr lang="en-US" sz="2400" i="1" dirty="0">
                <a:ea typeface="ＭＳ Ｐゴシック" pitchFamily="34" charset="-128"/>
              </a:rPr>
              <a:t>Repeat iteration for each sample.</a:t>
            </a:r>
          </a:p>
          <a:p>
            <a:endParaRPr lang="en-US" sz="2400" i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40" y="1150060"/>
            <a:ext cx="11456086" cy="4729164"/>
          </a:xfrm>
        </p:spPr>
        <p:txBody>
          <a:bodyPr/>
          <a:lstStyle/>
          <a:p>
            <a:r>
              <a:rPr lang="en-US" dirty="0"/>
              <a:t>Each iteration here is repeated 5 times. </a:t>
            </a:r>
          </a:p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31D7A-554F-4641-893C-6E7F9393CD13}"/>
                  </a:ext>
                </a:extLst>
              </p:cNvPr>
              <p:cNvSpPr txBox="1"/>
              <p:nvPr/>
            </p:nvSpPr>
            <p:spPr>
              <a:xfrm>
                <a:off x="914400" y="1676400"/>
                <a:ext cx="10058400" cy="572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Inference: </a:t>
                </a: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answering queries given evidence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𝑄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|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Given the CPT, compute the joint and answer queries, or run variable elimination </a:t>
                </a:r>
              </a:p>
              <a:p>
                <a:endParaRPr lang="en-US" sz="28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Sampling: </a:t>
                </a: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Get samples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𝑄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 </m:t>
                    </m:r>
                  </m:oMath>
                </a14:m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from the world characterized by the CPT</a:t>
                </a:r>
              </a:p>
              <a:p>
                <a:endParaRPr lang="en-US" sz="32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i="1" dirty="0">
                    <a:latin typeface="Palatino" pitchFamily="2" charset="77"/>
                    <a:ea typeface="Palatino" pitchFamily="2" charset="77"/>
                    <a:cs typeface="Calibri"/>
                  </a:rPr>
                  <a:t>Think of sampling as repeated simulation like predicting the weather, basketball games etc. </a:t>
                </a:r>
              </a:p>
              <a:p>
                <a:endParaRPr lang="en-US" sz="32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3200" dirty="0"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</a:p>
              <a:p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31D7A-554F-4641-893C-6E7F9393C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10058400" cy="5724644"/>
              </a:xfrm>
              <a:prstGeom prst="rect">
                <a:avLst/>
              </a:prstGeom>
              <a:blipFill>
                <a:blip r:embed="rId2"/>
                <a:stretch>
                  <a:fillRect l="-1387" t="-1330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Practice 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Iterate to repeat this for a long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only the last set of variables as ONE sample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Repeat with new sample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9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118581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4022-7A42-4A43-AF60-6695060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856FE-008F-3842-A3BE-8B4759F7C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Getting a sample from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much faster than actually computing the entire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table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Game plan today: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Talk about how to sample from P(Q|E)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How to estimate P(Q|E) from samples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856FE-008F-3842-A3BE-8B4759F7C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FB10-DF83-9749-B0DE-8EF7E999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3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889000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8890000" cy="5287014"/>
              </a:xfrm>
              <a:blipFill>
                <a:blip r:embed="rId2"/>
                <a:stretch>
                  <a:fillRect l="-1714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conditional distribution?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87592</TotalTime>
  <Words>3853</Words>
  <Application>Microsoft Macintosh PowerPoint</Application>
  <PresentationFormat>Widescreen</PresentationFormat>
  <Paragraphs>1044</Paragraphs>
  <Slides>55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Palatino</vt:lpstr>
      <vt:lpstr>Times New Roman</vt:lpstr>
      <vt:lpstr>Wingdings</vt:lpstr>
      <vt:lpstr>188theme2</vt:lpstr>
      <vt:lpstr>AI: Representation and Problem Solving </vt:lpstr>
      <vt:lpstr>Warm-up as you walk in</vt:lpstr>
      <vt:lpstr>Announcements</vt:lpstr>
      <vt:lpstr>Bayes Nets</vt:lpstr>
      <vt:lpstr>Inference vs Sampling</vt:lpstr>
      <vt:lpstr>Sampling vs inference</vt:lpstr>
      <vt:lpstr>Approximate Inference: Sampling</vt:lpstr>
      <vt:lpstr>Warm-up</vt:lpstr>
      <vt:lpstr>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Poll 1</vt:lpstr>
      <vt:lpstr>Poll 1</vt:lpstr>
      <vt:lpstr>Poll 2</vt:lpstr>
      <vt:lpstr>Poll 2</vt:lpstr>
      <vt:lpstr>Probability of a sample</vt:lpstr>
      <vt:lpstr>Prior Sampling</vt:lpstr>
      <vt:lpstr>Example</vt:lpstr>
      <vt:lpstr>Practice Prior Sampling</vt:lpstr>
      <vt:lpstr>Rejection Sampling</vt:lpstr>
      <vt:lpstr>Rejection Sampling</vt:lpstr>
      <vt:lpstr>Rejection Sampling</vt:lpstr>
      <vt:lpstr>Poll 3</vt:lpstr>
      <vt:lpstr>Practice 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Remember Poll 2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Likelihood Weighting</vt:lpstr>
      <vt:lpstr>Poll 4</vt:lpstr>
      <vt:lpstr>Prior sampling vs likelihood sampling</vt:lpstr>
      <vt:lpstr>Practice Likelihood Weighted Sampling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Practice Gibbs Sampling</vt:lpstr>
      <vt:lpstr>Gibbs Sampling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Aditi Raghunathan</cp:lastModifiedBy>
  <cp:revision>2842</cp:revision>
  <cp:lastPrinted>2014-02-18T19:00:09Z</cp:lastPrinted>
  <dcterms:created xsi:type="dcterms:W3CDTF">2004-08-27T04:16:05Z</dcterms:created>
  <dcterms:modified xsi:type="dcterms:W3CDTF">2023-11-16T15:29:53Z</dcterms:modified>
</cp:coreProperties>
</file>