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57"/>
  </p:notesMasterIdLst>
  <p:handoutMasterIdLst>
    <p:handoutMasterId r:id="rId58"/>
  </p:handoutMasterIdLst>
  <p:sldIdLst>
    <p:sldId id="795" r:id="rId2"/>
    <p:sldId id="981" r:id="rId3"/>
    <p:sldId id="820" r:id="rId4"/>
    <p:sldId id="887" r:id="rId5"/>
    <p:sldId id="974" r:id="rId6"/>
    <p:sldId id="888" r:id="rId7"/>
    <p:sldId id="972" r:id="rId8"/>
    <p:sldId id="970" r:id="rId9"/>
    <p:sldId id="898" r:id="rId10"/>
    <p:sldId id="903" r:id="rId11"/>
    <p:sldId id="904" r:id="rId12"/>
    <p:sldId id="905" r:id="rId13"/>
    <p:sldId id="906" r:id="rId14"/>
    <p:sldId id="907" r:id="rId15"/>
    <p:sldId id="908" r:id="rId16"/>
    <p:sldId id="909" r:id="rId17"/>
    <p:sldId id="910" r:id="rId18"/>
    <p:sldId id="911" r:id="rId19"/>
    <p:sldId id="912" r:id="rId20"/>
    <p:sldId id="913" r:id="rId21"/>
    <p:sldId id="914" r:id="rId22"/>
    <p:sldId id="915" r:id="rId23"/>
    <p:sldId id="916" r:id="rId24"/>
    <p:sldId id="971" r:id="rId25"/>
    <p:sldId id="804" r:id="rId26"/>
    <p:sldId id="922" r:id="rId27"/>
    <p:sldId id="977" r:id="rId28"/>
    <p:sldId id="978" r:id="rId29"/>
    <p:sldId id="923" r:id="rId30"/>
    <p:sldId id="924" r:id="rId31"/>
    <p:sldId id="856" r:id="rId32"/>
    <p:sldId id="973" r:id="rId33"/>
    <p:sldId id="885" r:id="rId34"/>
    <p:sldId id="886" r:id="rId35"/>
    <p:sldId id="749" r:id="rId36"/>
    <p:sldId id="925" r:id="rId37"/>
    <p:sldId id="926" r:id="rId38"/>
    <p:sldId id="927" r:id="rId39"/>
    <p:sldId id="930" r:id="rId40"/>
    <p:sldId id="928" r:id="rId41"/>
    <p:sldId id="929" r:id="rId42"/>
    <p:sldId id="931" r:id="rId43"/>
    <p:sldId id="750" r:id="rId44"/>
    <p:sldId id="770" r:id="rId45"/>
    <p:sldId id="979" r:id="rId46"/>
    <p:sldId id="848" r:id="rId47"/>
    <p:sldId id="854" r:id="rId48"/>
    <p:sldId id="855" r:id="rId49"/>
    <p:sldId id="858" r:id="rId50"/>
    <p:sldId id="867" r:id="rId51"/>
    <p:sldId id="860" r:id="rId52"/>
    <p:sldId id="863" r:id="rId53"/>
    <p:sldId id="864" r:id="rId54"/>
    <p:sldId id="865" r:id="rId55"/>
    <p:sldId id="771" r:id="rId56"/>
  </p:sldIdLst>
  <p:sldSz cx="12192000" cy="6858000"/>
  <p:notesSz cx="7099300" cy="10234613"/>
  <p:custDataLst>
    <p:tags r:id="rId5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3333FF"/>
    <a:srgbClr val="FFFF00"/>
    <a:srgbClr val="FF3300"/>
    <a:srgbClr val="CC00CC"/>
    <a:srgbClr val="FFCC00"/>
    <a:srgbClr val="FF9999"/>
    <a:srgbClr val="CC0000"/>
    <a:srgbClr val="FF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47" autoAdjust="0"/>
    <p:restoredTop sz="85326" autoAdjust="0"/>
  </p:normalViewPr>
  <p:slideViewPr>
    <p:cSldViewPr>
      <p:cViewPr varScale="1">
        <p:scale>
          <a:sx n="94" d="100"/>
          <a:sy n="94" d="100"/>
        </p:scale>
        <p:origin x="16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E9864FE-FFA6-4015-A909-1022FFF67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13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5546A54-71DD-48C4-8071-9DA185745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46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</a:t>
            </a:r>
            <a:r>
              <a:rPr lang="en-US" baseline="0"/>
              <a:t>Thanks!</a:t>
            </a:r>
            <a:endParaRPr lang="en-US" sz="120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53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77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  <a:p>
            <a:r>
              <a:rPr lang="en-US" dirty="0"/>
              <a:t>Just went up – because you can try to get back now if you get carried out by the noise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74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59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68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49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09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61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581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8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552C0BAA-F2C0-47C6-A20B-733CA31DCFFD}" type="slidenum">
              <a:rPr lang="en-US"/>
              <a:pPr defTabSz="988101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07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17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lphaUcParenBoth"/>
            </a:pPr>
            <a:r>
              <a:rPr lang="en-US" dirty="0"/>
              <a:t>East (0.133)</a:t>
            </a:r>
          </a:p>
          <a:p>
            <a:pPr marL="514350" indent="-514350">
              <a:buAutoNum type="alphaUcParenBoth"/>
            </a:pPr>
            <a:r>
              <a:rPr lang="en-US" dirty="0"/>
              <a:t> West (-0.667)</a:t>
            </a:r>
          </a:p>
          <a:p>
            <a:pPr marL="514350" indent="-514350">
              <a:buAutoNum type="alphaUcParenBoth"/>
            </a:pPr>
            <a:r>
              <a:rPr lang="en-US" dirty="0"/>
              <a:t> North (0.58)</a:t>
            </a:r>
          </a:p>
          <a:p>
            <a:pPr marL="514350" indent="-514350">
              <a:buAutoNum type="alphaUcParenBoth"/>
            </a:pPr>
            <a:r>
              <a:rPr lang="en-US" dirty="0"/>
              <a:t> South (0.284)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118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lphaUcParenBoth"/>
            </a:pPr>
            <a:r>
              <a:rPr lang="en-US" dirty="0"/>
              <a:t>East (0.133)</a:t>
            </a:r>
          </a:p>
          <a:p>
            <a:pPr marL="514350" indent="-514350">
              <a:buAutoNum type="alphaUcParenBoth"/>
            </a:pPr>
            <a:r>
              <a:rPr lang="en-US" dirty="0"/>
              <a:t> West (-0.667)</a:t>
            </a:r>
          </a:p>
          <a:p>
            <a:pPr marL="514350" indent="-514350">
              <a:buAutoNum type="alphaUcParenBoth"/>
            </a:pPr>
            <a:r>
              <a:rPr lang="en-US" dirty="0"/>
              <a:t> North (0.58)</a:t>
            </a:r>
          </a:p>
          <a:p>
            <a:pPr marL="514350" indent="-514350">
              <a:buAutoNum type="alphaUcParenBoth"/>
            </a:pPr>
            <a:r>
              <a:rPr lang="en-US"/>
              <a:t> South (0.284)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118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steps through value iteration; snapshots of values shown on next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479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617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8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060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306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the expected value for pull blue?</a:t>
            </a:r>
          </a:p>
          <a:p>
            <a:r>
              <a:rPr lang="en-US" dirty="0"/>
              <a:t>How about pull red?</a:t>
            </a:r>
          </a:p>
          <a:p>
            <a:r>
              <a:rPr lang="en-US" dirty="0"/>
              <a:t>So what shall we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478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374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shall we play?</a:t>
            </a:r>
          </a:p>
          <a:p>
            <a:r>
              <a:rPr lang="en-US" dirty="0"/>
              <a:t>How did we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shall we play?</a:t>
            </a:r>
          </a:p>
          <a:p>
            <a:r>
              <a:rPr lang="en-US" dirty="0"/>
              <a:t>How did we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AF19E-84D5-46F0-A260-D54E8B8C2C8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31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47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just shows V and Q values, snapshots on next slides.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52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76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31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72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  <a:p>
            <a:r>
              <a:rPr lang="en-US" dirty="0"/>
              <a:t>Next: .8*.9=.72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65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B1124-3B65-4401-B276-274C2D6351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B7375-CCC7-48CA-86EB-B708B70A3B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4AFE-CC9F-40B0-91AA-2AFCDD65BD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A1342-2FDA-4F20-9006-4FFE3B3DDC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7A9B9-A528-49B2-A5AC-7FC7F146AA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D1D5-698D-4ABD-96D1-60AB116F7B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31EB9-E8B7-4F85-BEA6-645986A209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34593-C47F-487A-806C-BD659E4FF3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C6467-265A-48EC-B6B6-0745C57723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808A6-43CB-46EB-8799-3CB612732E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fld id="{2BCD2EF7-175E-4E4C-8CBF-036C0AE01D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092200"/>
            <a:ext cx="11379200" cy="0"/>
          </a:xfrm>
          <a:prstGeom prst="line">
            <a:avLst/>
          </a:prstGeom>
          <a:ln w="12700" cmpd="sng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/>
          <a:ea typeface="+mj-ea"/>
          <a:cs typeface="Palatino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3200">
          <a:solidFill>
            <a:schemeClr val="tx1"/>
          </a:solidFill>
          <a:latin typeface="Palatino"/>
          <a:ea typeface="+mn-ea"/>
          <a:cs typeface="Palatino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8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4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8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6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0.png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990600"/>
            <a:ext cx="7415212" cy="4943474"/>
          </a:xfrm>
          <a:prstGeom prst="rect">
            <a:avLst/>
          </a:prstGeom>
          <a:noFill/>
        </p:spPr>
      </p:pic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0668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/>
              <a:t>Markov Decision Processes II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5542257"/>
            <a:ext cx="12192000" cy="131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Palatino"/>
                <a:cs typeface="Palatino"/>
              </a:rPr>
              <a:t>Instructors: </a:t>
            </a:r>
            <a:r>
              <a:rPr lang="en-US" sz="2400" b="1" dirty="0">
                <a:latin typeface="Palatino"/>
                <a:cs typeface="Palatino"/>
              </a:rPr>
              <a:t>Aditi Raghunathan </a:t>
            </a:r>
            <a:r>
              <a:rPr lang="en-US" sz="2400" dirty="0">
                <a:latin typeface="Palatino"/>
                <a:cs typeface="Palatino"/>
              </a:rPr>
              <a:t>and Vince </a:t>
            </a:r>
            <a:r>
              <a:rPr lang="en-US" sz="2400" dirty="0" err="1">
                <a:latin typeface="Palatino"/>
                <a:cs typeface="Palatino"/>
              </a:rPr>
              <a:t>Conitzer</a:t>
            </a:r>
            <a:endParaRPr lang="en-US" sz="2400" dirty="0">
              <a:latin typeface="Palatino"/>
              <a:cs typeface="Palatino"/>
            </a:endParaRP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Palatino"/>
                <a:cs typeface="Palatino"/>
              </a:rPr>
              <a:t>University of California, Berkeley</a:t>
            </a:r>
            <a:endParaRPr lang="en-US" sz="2000" dirty="0">
              <a:latin typeface="Palatino"/>
              <a:cs typeface="Palatino"/>
            </a:endParaRP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Palatino"/>
                <a:cs typeface="Palatino"/>
              </a:rPr>
              <a:t>[These slides adapted from Dan Klein and Pieter </a:t>
            </a:r>
            <a:r>
              <a:rPr lang="en-US" sz="1400" dirty="0" err="1">
                <a:latin typeface="Palatino"/>
                <a:cs typeface="Palatino"/>
              </a:rPr>
              <a:t>Abbeel</a:t>
            </a:r>
            <a:r>
              <a:rPr lang="en-US" sz="1400" dirty="0">
                <a:latin typeface="Palatino"/>
                <a:cs typeface="Palatino"/>
              </a:rPr>
              <a:t>]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679986C-C20C-7E4E-9713-FC96C6E0442B}"/>
              </a:ext>
            </a:extLst>
          </p:cNvPr>
          <p:cNvSpPr txBox="1">
            <a:spLocks/>
          </p:cNvSpPr>
          <p:nvPr/>
        </p:nvSpPr>
        <p:spPr bwMode="auto">
          <a:xfrm>
            <a:off x="152400" y="331787"/>
            <a:ext cx="12192000" cy="147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Palatino"/>
                <a:ea typeface="+mj-ea"/>
                <a:cs typeface="Palatino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78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3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532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70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873760">
              <a:defRPr sz="4128"/>
            </a:pPr>
            <a:r>
              <a:rPr lang="en-US" sz="4128" kern="0" dirty="0"/>
              <a:t>15-281 AI: Representation and Problem Solving</a:t>
            </a:r>
            <a:br>
              <a:rPr lang="en-US" sz="4128" kern="0" dirty="0"/>
            </a:br>
            <a:endParaRPr lang="en-US" sz="4128" kern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1" y="1143000"/>
            <a:ext cx="62064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80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78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36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64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57098"/>
            <a:ext cx="6172200" cy="5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90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1143000"/>
            <a:ext cx="618671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76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20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91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38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5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22F73-99DD-DA44-8A62-16547F486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6ED58-720A-3341-B830-92EF13CA4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Palatino" pitchFamily="2" charset="77"/>
                <a:ea typeface="Palatino" pitchFamily="2" charset="77"/>
              </a:rPr>
              <a:t>P3 checkpoint due on this Friday Oct 13 10PM</a:t>
            </a:r>
          </a:p>
          <a:p>
            <a:r>
              <a:rPr lang="en-US" b="0" i="0" dirty="0">
                <a:effectLst/>
                <a:latin typeface="Palatino" pitchFamily="2" charset="77"/>
                <a:ea typeface="Palatino" pitchFamily="2" charset="77"/>
              </a:rPr>
              <a:t>HW6 online due Oct 24 10PM (the Tuesday after fall break)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</a:rPr>
              <a:t>M</a:t>
            </a:r>
            <a:r>
              <a:rPr lang="en-US" b="0" i="0" dirty="0">
                <a:effectLst/>
                <a:latin typeface="Palatino" pitchFamily="2" charset="77"/>
                <a:ea typeface="Palatino" pitchFamily="2" charset="77"/>
              </a:rPr>
              <a:t>id-semester feedback forms on Piazza</a:t>
            </a:r>
            <a:br>
              <a:rPr lang="en-US" dirty="0"/>
            </a:br>
            <a:endParaRPr lang="en-US" b="0" i="0" dirty="0">
              <a:effectLst/>
              <a:latin typeface="Palatino" pitchFamily="2" charset="77"/>
              <a:ea typeface="Palatino" pitchFamily="2" charset="77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C8CD5-93DC-4F48-8A9C-A1633F8E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367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87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15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15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87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Bellman Equations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875" y="1219677"/>
            <a:ext cx="8551863" cy="51425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3138" y="20574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How to be optimal:</a:t>
            </a:r>
          </a:p>
          <a:p>
            <a:endParaRPr lang="en-US" dirty="0">
              <a:latin typeface="Palatino" pitchFamily="2" charset="77"/>
              <a:ea typeface="Palatino" pitchFamily="2" charset="77"/>
            </a:endParaRPr>
          </a:p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    Step 1: Take correct first action</a:t>
            </a:r>
          </a:p>
          <a:p>
            <a:endParaRPr lang="en-US" dirty="0">
              <a:latin typeface="Palatino" pitchFamily="2" charset="77"/>
              <a:ea typeface="Palatino" pitchFamily="2" charset="77"/>
            </a:endParaRPr>
          </a:p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    Step 2: Keep being optimal</a:t>
            </a:r>
          </a:p>
        </p:txBody>
      </p:sp>
      <p:pic>
        <p:nvPicPr>
          <p:cNvPr id="5" name="Picture 4" descr="txp_fig">
            <a:extLst>
              <a:ext uri="{FF2B5EF4-FFF2-40B4-BE49-F238E27FC236}">
                <a16:creationId xmlns:a16="http://schemas.microsoft.com/office/drawing/2014/main" id="{20CDDE19-8173-7A47-8C9D-ED5A6072E8F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783138" y="5737835"/>
            <a:ext cx="6950388" cy="69080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Bellman equations </a:t>
            </a:r>
            <a:r>
              <a:rPr lang="en-US" sz="28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characterize</a:t>
            </a: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 the optimal values: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Value iteration </a:t>
            </a:r>
            <a:r>
              <a:rPr lang="en-US" sz="28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computes</a:t>
            </a: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 them: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Value iteration is just a fixed point solution method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… though the </a:t>
            </a:r>
            <a:r>
              <a:rPr lang="en-US" sz="2000" dirty="0" err="1">
                <a:latin typeface="Palatino" pitchFamily="2" charset="77"/>
                <a:ea typeface="Palatino" pitchFamily="2" charset="77"/>
                <a:cs typeface="Calibri"/>
              </a:rPr>
              <a:t>V</a:t>
            </a:r>
            <a:r>
              <a:rPr lang="en-US" sz="2000" baseline="-25000" dirty="0" err="1">
                <a:latin typeface="Palatino" pitchFamily="2" charset="77"/>
                <a:ea typeface="Palatino" pitchFamily="2" charset="77"/>
                <a:cs typeface="Calibri"/>
              </a:rPr>
              <a:t>k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 vectors are also interpretable as time-limited values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71600" y="434340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220200" y="1524000"/>
            <a:ext cx="2209800" cy="2427288"/>
            <a:chOff x="2400" y="1209"/>
            <a:chExt cx="1392" cy="1529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Palatino" pitchFamily="2" charset="77"/>
                  <a:ea typeface="Palatino" pitchFamily="2" charset="77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2976" y="1209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V(s)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Palatino" pitchFamily="2" charset="77"/>
                  <a:ea typeface="Palatino" pitchFamily="2" charset="77"/>
                  <a:cs typeface="Calibri"/>
                </a:rPr>
                <a:t>s,a,s</a:t>
              </a:r>
              <a:r>
                <a:rPr lang="ja-JP" altLang="en-US">
                  <a:latin typeface="Palatino" pitchFamily="2" charset="77"/>
                  <a:cs typeface="Calibri"/>
                </a:rPr>
                <a:t>’</a:t>
              </a:r>
              <a:endParaRPr lang="en-US" dirty="0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688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V(s’</a:t>
              </a:r>
              <a:r>
                <a:rPr lang="en-US" altLang="ja-JP" dirty="0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0386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 pitchFamily="2" charset="77"/>
              <a:ea typeface="Palatino" pitchFamily="2" charset="77"/>
              <a:cs typeface="Calibri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5243" y="2286000"/>
            <a:ext cx="6950388" cy="69080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Extraction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7998" y="1295950"/>
            <a:ext cx="6660802" cy="5232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245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FAF51-BA49-544B-93A9-D204A78A2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2: policy extraction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00630-0EBB-FC4D-AF87-89B8FC4A4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6527800" cy="47291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is the optimal action to take from the blue state (living reward = 0, discount = 0.9, noise = 0.2)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arenBoth"/>
            </a:pPr>
            <a:r>
              <a:rPr lang="en-US" dirty="0"/>
              <a:t> East</a:t>
            </a:r>
          </a:p>
          <a:p>
            <a:pPr marL="514350" indent="-514350">
              <a:buAutoNum type="alphaUcParenBoth"/>
            </a:pPr>
            <a:r>
              <a:rPr lang="en-US" dirty="0"/>
              <a:t> West</a:t>
            </a:r>
          </a:p>
          <a:p>
            <a:pPr marL="514350" indent="-514350">
              <a:buAutoNum type="alphaUcParenBoth"/>
            </a:pPr>
            <a:r>
              <a:rPr lang="en-US" dirty="0"/>
              <a:t> North</a:t>
            </a:r>
          </a:p>
          <a:p>
            <a:pPr marL="514350" indent="-514350">
              <a:buAutoNum type="alphaUcParenBoth"/>
            </a:pPr>
            <a:r>
              <a:rPr lang="en-US" dirty="0"/>
              <a:t> South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622DD-5983-CB4F-B1BE-3297807E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5" name="Picture 4" descr="Screen Shot 2014-08-10 at 7.49.20 PM.png">
            <a:extLst>
              <a:ext uri="{FF2B5EF4-FFF2-40B4-BE49-F238E27FC236}">
                <a16:creationId xmlns:a16="http://schemas.microsoft.com/office/drawing/2014/main" id="{55FD3911-E2C4-EE4A-A7F0-5DE20D2A0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311988"/>
            <a:ext cx="3217542" cy="29769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7DB9B2-0677-F74E-92ED-F4EB4D656BE5}"/>
              </a:ext>
            </a:extLst>
          </p:cNvPr>
          <p:cNvSpPr/>
          <p:nvPr/>
        </p:nvSpPr>
        <p:spPr>
          <a:xfrm>
            <a:off x="9000171" y="2362200"/>
            <a:ext cx="677229" cy="685800"/>
          </a:xfrm>
          <a:prstGeom prst="rect">
            <a:avLst/>
          </a:prstGeom>
          <a:noFill/>
          <a:ln w="762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47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8-11 at 12.16.02 AM.png">
            <a:extLst>
              <a:ext uri="{FF2B5EF4-FFF2-40B4-BE49-F238E27FC236}">
                <a16:creationId xmlns:a16="http://schemas.microsoft.com/office/drawing/2014/main" id="{629D2E99-6CAF-C84B-A116-A721021390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"/>
          <a:stretch/>
        </p:blipFill>
        <p:spPr>
          <a:xfrm>
            <a:off x="7543800" y="1338635"/>
            <a:ext cx="3886200" cy="34507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3FAF51-BA49-544B-93A9-D204A78A2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3: policy extraction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00630-0EBB-FC4D-AF87-89B8FC4A4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6527800" cy="47291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is the optimal action to take from the blue state (living reward = 0, discount = 0.9, noise = 0.2)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arenBoth"/>
            </a:pPr>
            <a:r>
              <a:rPr lang="en-US" dirty="0"/>
              <a:t> East</a:t>
            </a:r>
          </a:p>
          <a:p>
            <a:pPr marL="514350" indent="-514350">
              <a:buAutoNum type="alphaUcParenBoth"/>
            </a:pPr>
            <a:r>
              <a:rPr lang="en-US" dirty="0"/>
              <a:t> West</a:t>
            </a:r>
          </a:p>
          <a:p>
            <a:pPr marL="514350" indent="-514350">
              <a:buAutoNum type="alphaUcParenBoth"/>
            </a:pPr>
            <a:r>
              <a:rPr lang="en-US" dirty="0"/>
              <a:t> North</a:t>
            </a:r>
          </a:p>
          <a:p>
            <a:pPr marL="514350" indent="-514350">
              <a:buAutoNum type="alphaUcParenBoth"/>
            </a:pPr>
            <a:r>
              <a:rPr lang="en-US" dirty="0"/>
              <a:t> South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622DD-5983-CB4F-B1BE-3297807E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7DB9B2-0677-F74E-92ED-F4EB4D656BE5}"/>
              </a:ext>
            </a:extLst>
          </p:cNvPr>
          <p:cNvSpPr/>
          <p:nvPr/>
        </p:nvSpPr>
        <p:spPr>
          <a:xfrm>
            <a:off x="9486900" y="2384688"/>
            <a:ext cx="876300" cy="891912"/>
          </a:xfrm>
          <a:prstGeom prst="rect">
            <a:avLst/>
          </a:prstGeom>
          <a:noFill/>
          <a:ln w="762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509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Let’s imagine we have the optimal values V*(s)</a:t>
            </a:r>
          </a:p>
          <a:p>
            <a:pPr marL="342882" lvl="1" indent="-342882">
              <a:buClr>
                <a:schemeClr val="accent2"/>
              </a:buClr>
            </a:pPr>
            <a:endParaRPr lang="en-US" sz="20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400" dirty="0"/>
              <a:t>It’s not obvious!</a:t>
            </a:r>
          </a:p>
          <a:p>
            <a:pPr lvl="1"/>
            <a:endParaRPr lang="en-US" sz="2000" dirty="0"/>
          </a:p>
          <a:p>
            <a:r>
              <a:rPr lang="en-US" sz="2800" dirty="0"/>
              <a:t>We need to do a mini-</a:t>
            </a:r>
            <a:r>
              <a:rPr lang="en-US" sz="2800" dirty="0" err="1"/>
              <a:t>expectimax</a:t>
            </a:r>
            <a:r>
              <a:rPr lang="en-US" sz="2800" dirty="0"/>
              <a:t> (one step)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800" dirty="0"/>
              <a:t>This is called </a:t>
            </a:r>
            <a:r>
              <a:rPr lang="en-US" sz="2800" dirty="0">
                <a:solidFill>
                  <a:srgbClr val="C00000"/>
                </a:solidFill>
              </a:rPr>
              <a:t>policy extraction</a:t>
            </a:r>
            <a:r>
              <a:rPr lang="en-US" sz="2800" dirty="0"/>
              <a:t>, since it gets the policy implied by the values	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899901" y="4412035"/>
            <a:ext cx="6392197" cy="685800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504853" y="4447203"/>
            <a:ext cx="1195552" cy="334755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Screen Shot 2014-08-10 at 7.49.20 PM.png">
            <a:extLst>
              <a:ext uri="{FF2B5EF4-FFF2-40B4-BE49-F238E27FC236}">
                <a16:creationId xmlns:a16="http://schemas.microsoft.com/office/drawing/2014/main" id="{266F1B1A-9BE2-7147-9A72-084A005829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1219200"/>
            <a:ext cx="3217542" cy="297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2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Grid World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228600" y="1417638"/>
            <a:ext cx="6477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Palatino"/>
                <a:cs typeface="Palatino"/>
              </a:rPr>
              <a:t>A maze-like problem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Palatino"/>
                <a:cs typeface="Palatino"/>
              </a:rPr>
              <a:t>The agent lives in a grid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Palatino"/>
                <a:cs typeface="Palatino"/>
              </a:rPr>
              <a:t>Walls block the agent’</a:t>
            </a:r>
            <a:r>
              <a:rPr lang="en-US" altLang="ja-JP" dirty="0">
                <a:latin typeface="Palatino"/>
                <a:cs typeface="Palatino"/>
              </a:rPr>
              <a:t>s path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altLang="ja-JP" sz="600" dirty="0">
              <a:latin typeface="Palatino"/>
              <a:cs typeface="Palatino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Palatino"/>
                <a:cs typeface="Palatino"/>
              </a:rPr>
              <a:t>Noisy movement: </a:t>
            </a:r>
            <a:r>
              <a:rPr lang="en-US" altLang="ja-JP" sz="2000" dirty="0">
                <a:solidFill>
                  <a:schemeClr val="accent2"/>
                </a:solidFill>
                <a:latin typeface="Palatino"/>
                <a:cs typeface="Palatino"/>
              </a:rPr>
              <a:t>actions do not always go as planned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Palatino"/>
                <a:cs typeface="Palatino"/>
              </a:rPr>
              <a:t>80% of the time, the action North takes the agent North (if there is no wall there)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Palatino"/>
                <a:cs typeface="Palatino"/>
              </a:rPr>
              <a:t>10% of the time, North takes the agent West; 10% East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Palatino"/>
                <a:cs typeface="Palatino"/>
              </a:rPr>
              <a:t>If there is a wall in the direction the agent would have been taken, the agent stays put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600" dirty="0">
              <a:latin typeface="Palatino"/>
              <a:cs typeface="Palatino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Palatino"/>
                <a:cs typeface="Palatino"/>
              </a:rPr>
              <a:t>The agent receives rewards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Palatino"/>
                <a:cs typeface="Palatino"/>
              </a:rPr>
              <a:t>Small </a:t>
            </a:r>
            <a:r>
              <a:rPr lang="en-US" altLang="ja-JP" dirty="0">
                <a:latin typeface="Palatino"/>
                <a:cs typeface="Palatino"/>
              </a:rPr>
              <a:t>“living” reward each step (can be negative)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Palatino"/>
                <a:cs typeface="Palatino"/>
              </a:rPr>
              <a:t>Big rewards come at the end (good or bad)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600" dirty="0">
              <a:latin typeface="Palatino"/>
              <a:cs typeface="Palatino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u="sng" dirty="0">
                <a:solidFill>
                  <a:schemeClr val="accent2"/>
                </a:solidFill>
                <a:latin typeface="Palatino"/>
                <a:cs typeface="Palatino"/>
              </a:rPr>
              <a:t>Goal</a:t>
            </a:r>
            <a:r>
              <a:rPr lang="en-US" sz="2000" dirty="0">
                <a:solidFill>
                  <a:schemeClr val="accent2"/>
                </a:solidFill>
                <a:latin typeface="Palatino"/>
                <a:cs typeface="Palatino"/>
              </a:rPr>
              <a:t>: maximize sum of rewards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Q-Values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Let’s imagine we have the optimal</a:t>
            </a:r>
          </a:p>
          <a:p>
            <a:pPr marL="0" indent="0">
              <a:buNone/>
            </a:pPr>
            <a:r>
              <a:rPr lang="en-US" sz="2800" dirty="0"/>
              <a:t> q-values:</a:t>
            </a:r>
          </a:p>
          <a:p>
            <a:endParaRPr lang="en-US" sz="28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400" dirty="0"/>
              <a:t>Completely trivial to decide!</a:t>
            </a:r>
          </a:p>
          <a:p>
            <a:pPr marL="457176" lvl="1" indent="0">
              <a:buNone/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/>
              <a:t>Important lesson: actions are easier to select from q-values than values!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199872" y="4093779"/>
            <a:ext cx="2438928" cy="478221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813955" y="4081447"/>
            <a:ext cx="1195552" cy="334755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Screen Shot 2014-08-11 at 12.16.02 AM.png">
            <a:extLst>
              <a:ext uri="{FF2B5EF4-FFF2-40B4-BE49-F238E27FC236}">
                <a16:creationId xmlns:a16="http://schemas.microsoft.com/office/drawing/2014/main" id="{B2F0A380-0A77-BA4B-B39F-E68FADBCE0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"/>
          <a:stretch/>
        </p:blipFill>
        <p:spPr>
          <a:xfrm>
            <a:off x="7543800" y="1338635"/>
            <a:ext cx="3886200" cy="345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4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Methods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1219756"/>
            <a:ext cx="7608888" cy="5332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Value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Value iteration repeats the Bellman updates: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Problem 1: It’s slow – O(S</a:t>
            </a:r>
            <a:r>
              <a:rPr lang="en-US" sz="2800" baseline="30000" dirty="0"/>
              <a:t>2</a:t>
            </a:r>
            <a:r>
              <a:rPr lang="en-US" sz="2800" dirty="0"/>
              <a:t>A) per iteration</a:t>
            </a:r>
          </a:p>
          <a:p>
            <a:endParaRPr lang="en-US" sz="2800" dirty="0"/>
          </a:p>
          <a:p>
            <a:r>
              <a:rPr lang="en-US" sz="2800" dirty="0"/>
              <a:t>Problem 2: The “max” at each state rarely changes</a:t>
            </a:r>
          </a:p>
          <a:p>
            <a:endParaRPr lang="en-US" sz="2800" dirty="0"/>
          </a:p>
          <a:p>
            <a:r>
              <a:rPr lang="en-US" sz="2800" dirty="0"/>
              <a:t>Problem 3: The policy often converges long before the values</a:t>
            </a:r>
          </a:p>
          <a:p>
            <a:pPr lvl="1"/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066801" y="2362200"/>
            <a:ext cx="6629400" cy="630314"/>
          </a:xfrm>
          <a:prstGeom prst="rect">
            <a:avLst/>
          </a:prstGeom>
          <a:noFill/>
          <a:ln/>
          <a:effectLst/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534400" y="1447800"/>
            <a:ext cx="3048000" cy="2754586"/>
            <a:chOff x="2400" y="1401"/>
            <a:chExt cx="1392" cy="1258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</a:rPr>
                <a:t>a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s, a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Palatino"/>
                  <a:cs typeface="Palatino"/>
                </a:rPr>
                <a:t>s,a,s</a:t>
              </a:r>
              <a:r>
                <a:rPr lang="ja-JP" altLang="en-US" sz="2400">
                  <a:latin typeface="Palatino"/>
                  <a:cs typeface="Palatino"/>
                </a:rPr>
                <a:t>’</a:t>
              </a:r>
              <a:endParaRPr lang="en-US" sz="2400" dirty="0">
                <a:latin typeface="Palatino"/>
                <a:cs typeface="Palatino"/>
              </a:endParaRPr>
            </a:p>
          </p:txBody>
        </p:sp>
        <p:sp>
          <p:nvSpPr>
            <p:cNvPr id="1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Palatino"/>
                  <a:cs typeface="Palatino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Palatino"/>
                <a:cs typeface="Palatin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664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50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671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p:sp>
        <p:nvSpPr>
          <p:cNvPr id="1761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Alternative approach for optimal values: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Step 1: Policy Evaluation: </a:t>
            </a:r>
            <a:r>
              <a:rPr lang="en-US" sz="2400" dirty="0"/>
              <a:t>calculate utilities for some fixed policy (not optimal utilities!) until convergence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Step 2: Policy Improvement: </a:t>
            </a:r>
            <a:r>
              <a:rPr lang="en-US" sz="2400" dirty="0"/>
              <a:t>update policy using one-step look-ahead with resulting converged (but not optimal!) utilities as future values</a:t>
            </a:r>
          </a:p>
          <a:p>
            <a:pPr lvl="1"/>
            <a:r>
              <a:rPr lang="en-US" sz="2400" dirty="0"/>
              <a:t>Repeat steps until policy converges</a:t>
            </a:r>
          </a:p>
          <a:p>
            <a:pPr lvl="1"/>
            <a:endParaRPr lang="en-US" sz="2400" dirty="0"/>
          </a:p>
          <a:p>
            <a:r>
              <a:rPr lang="en-US" sz="2800" dirty="0"/>
              <a:t>This is </a:t>
            </a:r>
            <a:r>
              <a:rPr lang="en-US" sz="2800" dirty="0">
                <a:solidFill>
                  <a:srgbClr val="CC0000"/>
                </a:solidFill>
              </a:rPr>
              <a:t>Policy Iteration</a:t>
            </a:r>
          </a:p>
          <a:p>
            <a:pPr lvl="1"/>
            <a:r>
              <a:rPr lang="en-US" sz="2400" dirty="0"/>
              <a:t>It’s still optimal!</a:t>
            </a:r>
          </a:p>
          <a:p>
            <a:pPr lvl="1"/>
            <a:r>
              <a:rPr lang="en-US" sz="2400" dirty="0"/>
              <a:t>Can converge (much) faster under some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Evaluation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3588" y="1476848"/>
            <a:ext cx="5764212" cy="4851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89112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4770435"/>
            <a:ext cx="11379200" cy="1782765"/>
          </a:xfrm>
        </p:spPr>
        <p:txBody>
          <a:bodyPr/>
          <a:lstStyle/>
          <a:p>
            <a:r>
              <a:rPr lang="en-US" sz="2400" dirty="0" err="1"/>
              <a:t>Expectimax</a:t>
            </a:r>
            <a:r>
              <a:rPr lang="en-US" sz="2400" dirty="0"/>
              <a:t> trees max over all actions to compute the optimal values</a:t>
            </a:r>
          </a:p>
          <a:p>
            <a:pPr lvl="5"/>
            <a:endParaRPr lang="en-US" sz="800" dirty="0">
              <a:latin typeface="Palatino"/>
              <a:cs typeface="Palatino"/>
            </a:endParaRPr>
          </a:p>
          <a:p>
            <a:r>
              <a:rPr lang="en-US" sz="2400" dirty="0"/>
              <a:t>If we fixed some policy </a:t>
            </a:r>
            <a:r>
              <a:rPr lang="en-US" sz="2400" dirty="0">
                <a:sym typeface="Symbol" pitchFamily="18" charset="2"/>
              </a:rPr>
              <a:t>(s</a:t>
            </a:r>
            <a:r>
              <a:rPr lang="en-US" sz="2400" dirty="0"/>
              <a:t>), then the tree would be simpler – only one action per state</a:t>
            </a:r>
          </a:p>
          <a:p>
            <a:pPr lvl="1"/>
            <a:r>
              <a:rPr lang="en-US" sz="2000" dirty="0"/>
              <a:t>… though the tree’s value would depend on which policy we fixed</a:t>
            </a:r>
          </a:p>
          <a:p>
            <a:endParaRPr lang="en-US" sz="2400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057400" y="1893614"/>
            <a:ext cx="3048000" cy="2754586"/>
            <a:chOff x="2400" y="1401"/>
            <a:chExt cx="1392" cy="1258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</a:rPr>
                <a:t>a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s, a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Palatino"/>
                  <a:cs typeface="Palatino"/>
                </a:rPr>
                <a:t>s,a,s</a:t>
              </a:r>
              <a:r>
                <a:rPr lang="ja-JP" altLang="en-US" sz="2400">
                  <a:latin typeface="Palatino"/>
                  <a:cs typeface="Palatino"/>
                </a:rPr>
                <a:t>’</a:t>
              </a:r>
              <a:endParaRPr lang="en-US" sz="2400" dirty="0">
                <a:latin typeface="Palatino"/>
                <a:cs typeface="Palatino"/>
              </a:endParaRPr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Palatino"/>
                  <a:cs typeface="Palatino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Palatino"/>
                <a:cs typeface="Palatino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239438" y="1893614"/>
            <a:ext cx="2590362" cy="2754586"/>
            <a:chOff x="2400" y="1401"/>
            <a:chExt cx="1183" cy="1258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28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36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37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38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</a:rPr>
                <a:t>)</a:t>
              </a: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)</a:t>
              </a: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Palatino"/>
                  <a:cs typeface="Palatino"/>
                </a:rPr>
                <a:t>s,</a:t>
              </a:r>
              <a:r>
                <a:rPr lang="en-US" sz="2400" dirty="0">
                  <a:latin typeface="Palatino"/>
                  <a:cs typeface="Palatino"/>
                  <a:sym typeface="Symbol" pitchFamily="18" charset="2"/>
                </a:rPr>
                <a:t> (s</a:t>
              </a:r>
              <a:r>
                <a:rPr lang="en-US" sz="2400" dirty="0">
                  <a:latin typeface="Palatino"/>
                  <a:cs typeface="Palatino"/>
                </a:rPr>
                <a:t>),s</a:t>
              </a:r>
              <a:r>
                <a:rPr lang="ja-JP" altLang="en-US" sz="2400">
                  <a:latin typeface="Palatino"/>
                  <a:cs typeface="Palatino"/>
                </a:rPr>
                <a:t>’</a:t>
              </a:r>
              <a:endParaRPr lang="en-US" sz="2400" dirty="0">
                <a:latin typeface="Palatino"/>
                <a:cs typeface="Palatino"/>
              </a:endParaRPr>
            </a:p>
          </p:txBody>
        </p:sp>
        <p:sp>
          <p:nvSpPr>
            <p:cNvPr id="33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Palatino"/>
                  <a:cs typeface="Palatino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Palatino"/>
                <a:cs typeface="Palatino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7526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Do the optimal action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294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Do what </a:t>
            </a:r>
            <a:r>
              <a:rPr lang="en-US" sz="2400" dirty="0">
                <a:latin typeface="Palatino"/>
                <a:cs typeface="Palatino"/>
                <a:sym typeface="Symbol" pitchFamily="18" charset="2"/>
              </a:rPr>
              <a:t></a:t>
            </a:r>
            <a:r>
              <a:rPr lang="en-US" sz="2400" dirty="0">
                <a:latin typeface="Palatino"/>
                <a:cs typeface="Palatino"/>
              </a:rPr>
              <a:t> says to do</a:t>
            </a:r>
          </a:p>
        </p:txBody>
      </p:sp>
    </p:spTree>
    <p:extLst>
      <p:ext uri="{BB962C8B-B14F-4D97-AF65-F5344CB8AC3E}">
        <p14:creationId xmlns:p14="http://schemas.microsoft.com/office/powerpoint/2010/main" val="120400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083" y="-12222"/>
            <a:ext cx="12192000" cy="1143000"/>
          </a:xfrm>
        </p:spPr>
        <p:txBody>
          <a:bodyPr/>
          <a:lstStyle/>
          <a:p>
            <a:r>
              <a:rPr lang="en-US"/>
              <a:t>Utilities for a Fixed Policy</a:t>
            </a:r>
          </a:p>
        </p:txBody>
      </p:sp>
      <p:sp>
        <p:nvSpPr>
          <p:cNvPr id="1727491" name="Rectangle 3"/>
          <p:cNvSpPr>
            <a:spLocks noGrp="1" noChangeArrowheads="1"/>
          </p:cNvSpPr>
          <p:nvPr>
            <p:ph idx="1"/>
          </p:nvPr>
        </p:nvSpPr>
        <p:spPr>
          <a:xfrm>
            <a:off x="469283" y="1460978"/>
            <a:ext cx="8229600" cy="4525963"/>
          </a:xfrm>
        </p:spPr>
        <p:txBody>
          <a:bodyPr/>
          <a:lstStyle/>
          <a:p>
            <a:r>
              <a:rPr lang="en-US" sz="2400" dirty="0"/>
              <a:t>Another basic operation: compute the utility of a state s under a fixed (generally non-optimal) policy</a:t>
            </a:r>
          </a:p>
          <a:p>
            <a:endParaRPr lang="en-US" sz="2400" dirty="0"/>
          </a:p>
          <a:p>
            <a:r>
              <a:rPr lang="en-US" sz="2400" dirty="0"/>
              <a:t>Define the utility of a state s, under a fixed policy </a:t>
            </a:r>
            <a:r>
              <a:rPr lang="en-US" sz="2400" dirty="0">
                <a:sym typeface="Symbol" pitchFamily="18" charset="2"/>
              </a:rPr>
              <a:t></a:t>
            </a:r>
            <a:r>
              <a:rPr lang="en-US" sz="2400" dirty="0"/>
              <a:t>: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/>
              <a:t>V</a:t>
            </a:r>
            <a:r>
              <a:rPr lang="en-US" sz="2000" baseline="30000" dirty="0">
                <a:sym typeface="Symbol" pitchFamily="18" charset="2"/>
              </a:rPr>
              <a:t></a:t>
            </a:r>
            <a:r>
              <a:rPr lang="en-US" sz="2000" dirty="0"/>
              <a:t>(s) = expected total discounted rewards starting in s and following </a:t>
            </a:r>
            <a:r>
              <a:rPr lang="en-US" sz="2000" dirty="0">
                <a:sym typeface="Symbol" pitchFamily="18" charset="2"/>
              </a:rPr>
              <a:t></a:t>
            </a:r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Recursive relation (one-step look-ahead / Bellman equation):</a:t>
            </a:r>
          </a:p>
        </p:txBody>
      </p:sp>
      <p:pic>
        <p:nvPicPr>
          <p:cNvPr id="61" name="Picture 6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43000" y="5638800"/>
            <a:ext cx="7070738" cy="645824"/>
          </a:xfrm>
          <a:prstGeom prst="rect">
            <a:avLst/>
          </a:prstGeom>
          <a:noFill/>
          <a:ln/>
          <a:effectLst/>
        </p:spPr>
      </p:pic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9080321" y="1613378"/>
            <a:ext cx="2590362" cy="2754586"/>
            <a:chOff x="2400" y="1401"/>
            <a:chExt cx="1183" cy="1258"/>
          </a:xfrm>
        </p:grpSpPr>
        <p:sp>
          <p:nvSpPr>
            <p:cNvPr id="4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4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5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5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5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5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6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</a:rPr>
                <a:t>)</a:t>
              </a: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)</a:t>
              </a:r>
            </a:p>
          </p:txBody>
        </p:sp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Palatino"/>
                  <a:cs typeface="Palatino"/>
                </a:rPr>
                <a:t>s,</a:t>
              </a:r>
              <a:r>
                <a:rPr lang="en-US" sz="2400" dirty="0">
                  <a:latin typeface="Palatino"/>
                  <a:cs typeface="Palatino"/>
                  <a:sym typeface="Symbol" pitchFamily="18" charset="2"/>
                </a:rPr>
                <a:t> (s</a:t>
              </a:r>
              <a:r>
                <a:rPr lang="en-US" sz="2400" dirty="0">
                  <a:latin typeface="Palatino"/>
                  <a:cs typeface="Palatino"/>
                </a:rPr>
                <a:t>),s</a:t>
              </a:r>
              <a:r>
                <a:rPr lang="ja-JP" altLang="en-US" sz="2400">
                  <a:latin typeface="Palatino"/>
                  <a:cs typeface="Palatino"/>
                </a:rPr>
                <a:t>’</a:t>
              </a:r>
              <a:endParaRPr lang="en-US" sz="2400" dirty="0">
                <a:latin typeface="Palatino"/>
                <a:cs typeface="Palatino"/>
              </a:endParaRPr>
            </a:p>
          </p:txBody>
        </p:sp>
        <p:sp>
          <p:nvSpPr>
            <p:cNvPr id="5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5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Palatino"/>
                  <a:cs typeface="Palatino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Palatino"/>
                <a:cs typeface="Palatin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412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Evaluation</a:t>
            </a:r>
          </a:p>
        </p:txBody>
      </p:sp>
      <p:sp>
        <p:nvSpPr>
          <p:cNvPr id="1728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How do we calculate the V’s for a fixed policy </a:t>
            </a:r>
            <a:r>
              <a:rPr lang="en-US" sz="2400" dirty="0">
                <a:sym typeface="Symbol" pitchFamily="18" charset="2"/>
              </a:rPr>
              <a:t></a:t>
            </a:r>
            <a:r>
              <a:rPr lang="en-US" sz="2400" dirty="0"/>
              <a:t>?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Idea 1: Turn recursive Bellman equations into updates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/>
              <a:t>	(like value iteration)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3600" dirty="0"/>
          </a:p>
          <a:p>
            <a:pPr>
              <a:lnSpc>
                <a:spcPct val="80000"/>
              </a:lnSpc>
            </a:pPr>
            <a:endParaRPr lang="en-US" sz="36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Efficiency: O(S</a:t>
            </a:r>
            <a:r>
              <a:rPr lang="en-US" sz="2400" baseline="30000" dirty="0"/>
              <a:t>2</a:t>
            </a:r>
            <a:r>
              <a:rPr lang="en-US" sz="2400" dirty="0"/>
              <a:t>) per iteration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Idea 2: Without the maxes, the Bellman equations are just a linear system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Solve with </a:t>
            </a:r>
            <a:r>
              <a:rPr lang="en-US" sz="2000" dirty="0" err="1"/>
              <a:t>Matlab</a:t>
            </a:r>
            <a:r>
              <a:rPr lang="en-US" sz="2000" dirty="0"/>
              <a:t> (or your favorite linear system solver)</a:t>
            </a:r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300125" y="3926130"/>
            <a:ext cx="7416560" cy="645897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30016" y="3316530"/>
            <a:ext cx="1502078" cy="330692"/>
          </a:xfrm>
          <a:prstGeom prst="rect">
            <a:avLst/>
          </a:prstGeom>
          <a:noFill/>
          <a:ln/>
          <a:effectLst/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9144438" y="1371600"/>
            <a:ext cx="2590362" cy="2754586"/>
            <a:chOff x="2400" y="1401"/>
            <a:chExt cx="1183" cy="1258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</a:rPr>
                <a:t>)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)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Palatino"/>
                  <a:cs typeface="Palatino"/>
                </a:rPr>
                <a:t>s,</a:t>
              </a:r>
              <a:r>
                <a:rPr lang="en-US" sz="2400" dirty="0">
                  <a:latin typeface="Palatino"/>
                  <a:cs typeface="Palatino"/>
                  <a:sym typeface="Symbol" pitchFamily="18" charset="2"/>
                </a:rPr>
                <a:t> (s</a:t>
              </a:r>
              <a:r>
                <a:rPr lang="en-US" sz="2400" dirty="0">
                  <a:latin typeface="Palatino"/>
                  <a:cs typeface="Palatino"/>
                </a:rPr>
                <a:t>),s</a:t>
              </a:r>
              <a:r>
                <a:rPr lang="ja-JP" altLang="en-US" sz="2400">
                  <a:latin typeface="Palatino"/>
                  <a:cs typeface="Palatino"/>
                </a:rPr>
                <a:t>’</a:t>
              </a:r>
              <a:endParaRPr lang="en-US" sz="2400" dirty="0">
                <a:latin typeface="Palatino"/>
                <a:cs typeface="Palatino"/>
              </a:endParaRPr>
            </a:p>
          </p:txBody>
        </p:sp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Palatino"/>
                  <a:cs typeface="Palatino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Palatino"/>
                <a:cs typeface="Palatin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136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Recap: Defining MDPs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443036"/>
            <a:ext cx="11379200" cy="472916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Markov decision processes: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Set of states 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Start state s</a:t>
            </a:r>
            <a:r>
              <a:rPr lang="en-US" sz="2400" baseline="-25000" dirty="0">
                <a:ea typeface="ＭＳ Ｐゴシック" pitchFamily="34" charset="-128"/>
              </a:rPr>
              <a:t>0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Set of actions A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Transitions P(</a:t>
            </a:r>
            <a:r>
              <a:rPr lang="en-US" sz="2400" dirty="0" err="1">
                <a:ea typeface="ＭＳ Ｐゴシック" pitchFamily="34" charset="-128"/>
              </a:rPr>
              <a:t>s’</a:t>
            </a:r>
            <a:r>
              <a:rPr lang="en-US" altLang="ja-JP" sz="2400" dirty="0" err="1">
                <a:ea typeface="ＭＳ Ｐゴシック" pitchFamily="34" charset="-128"/>
              </a:rPr>
              <a:t>|s,a</a:t>
            </a:r>
            <a:r>
              <a:rPr lang="en-US" altLang="ja-JP" sz="2400" dirty="0">
                <a:ea typeface="ＭＳ Ｐゴシック" pitchFamily="34" charset="-128"/>
              </a:rPr>
              <a:t>) (or T(</a:t>
            </a:r>
            <a:r>
              <a:rPr lang="en-US" altLang="ja-JP" sz="2400" dirty="0" err="1">
                <a:ea typeface="ＭＳ Ｐゴシック" pitchFamily="34" charset="-128"/>
              </a:rPr>
              <a:t>s,a,s</a:t>
            </a:r>
            <a:r>
              <a:rPr lang="en-US" altLang="ja-JP" sz="2400" dirty="0">
                <a:ea typeface="ＭＳ Ｐゴシック" pitchFamily="34" charset="-128"/>
              </a:rPr>
              <a:t>’))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Rewards R(</a:t>
            </a:r>
            <a:r>
              <a:rPr lang="en-US" sz="2400" dirty="0" err="1">
                <a:ea typeface="ＭＳ Ｐゴシック" pitchFamily="34" charset="-128"/>
              </a:rPr>
              <a:t>s,a,s</a:t>
            </a:r>
            <a:r>
              <a:rPr lang="en-US" sz="2400" dirty="0">
                <a:ea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</a:rPr>
              <a:t>) (and discount </a:t>
            </a:r>
            <a:r>
              <a:rPr lang="en-US" altLang="ja-JP" sz="2400" dirty="0">
                <a:ea typeface="ＭＳ Ｐゴシック" pitchFamily="34" charset="-128"/>
                <a:sym typeface="Symbol" pitchFamily="18" charset="2"/>
              </a:rPr>
              <a:t></a:t>
            </a:r>
            <a:r>
              <a:rPr lang="en-US" altLang="ja-JP" sz="2400" dirty="0">
                <a:ea typeface="ＭＳ Ｐゴシック" pitchFamily="34" charset="-128"/>
              </a:rPr>
              <a:t>)</a:t>
            </a:r>
          </a:p>
          <a:p>
            <a:pPr lvl="1">
              <a:lnSpc>
                <a:spcPct val="80000"/>
              </a:lnSpc>
            </a:pPr>
            <a:endParaRPr lang="en-US" sz="2400" baseline="-25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400" baseline="-25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MDP quantities so far: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Policy = Choice of action for each state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Utility = sum of (discounted) rewards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3333FF"/>
                </a:solidFill>
              </a:rPr>
              <a:t>V-Values</a:t>
            </a:r>
            <a:r>
              <a:rPr lang="en-US" sz="2400" dirty="0"/>
              <a:t> = expected future utility from a state (max node)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8000"/>
                </a:solidFill>
              </a:rPr>
              <a:t>Q-values</a:t>
            </a:r>
            <a:r>
              <a:rPr lang="en-US" sz="2400" dirty="0"/>
              <a:t> = expected future utility from state-action (</a:t>
            </a:r>
            <a:r>
              <a:rPr lang="en-US" sz="2400" dirty="0" err="1"/>
              <a:t>expecti</a:t>
            </a:r>
            <a:r>
              <a:rPr lang="en-US" sz="2400" dirty="0"/>
              <a:t> node)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</p:txBody>
      </p:sp>
      <p:grpSp>
        <p:nvGrpSpPr>
          <p:cNvPr id="41987" name="Group 4"/>
          <p:cNvGrpSpPr>
            <a:grpSpLocks/>
          </p:cNvGrpSpPr>
          <p:nvPr/>
        </p:nvGrpSpPr>
        <p:grpSpPr bwMode="auto">
          <a:xfrm>
            <a:off x="9042855" y="3184382"/>
            <a:ext cx="3048000" cy="2754586"/>
            <a:chOff x="2400" y="1401"/>
            <a:chExt cx="1392" cy="1258"/>
          </a:xfrm>
        </p:grpSpPr>
        <p:sp>
          <p:nvSpPr>
            <p:cNvPr id="41989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grpSp>
          <p:nvGrpSpPr>
            <p:cNvPr id="41990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003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42004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42005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42006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p:grpSp>
        <p:sp>
          <p:nvSpPr>
            <p:cNvPr id="41991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grpSp>
          <p:nvGrpSpPr>
            <p:cNvPr id="41992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41999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42000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42001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42002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p:grpSp>
        <p:sp>
          <p:nvSpPr>
            <p:cNvPr id="41993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Palatino" pitchFamily="2" charset="77"/>
                  <a:ea typeface="Palatino" pitchFamily="2" charset="77"/>
                  <a:cs typeface="Calibri"/>
                </a:rPr>
                <a:t>a</a:t>
              </a:r>
            </a:p>
          </p:txBody>
        </p:sp>
        <p:sp>
          <p:nvSpPr>
            <p:cNvPr id="41994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s</a:t>
              </a:r>
            </a:p>
          </p:txBody>
        </p:sp>
        <p:sp>
          <p:nvSpPr>
            <p:cNvPr id="41995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s, a</a:t>
              </a:r>
            </a:p>
          </p:txBody>
        </p:sp>
        <p:sp>
          <p:nvSpPr>
            <p:cNvPr id="41996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Palatino" pitchFamily="2" charset="77"/>
                  <a:ea typeface="Palatino" pitchFamily="2" charset="77"/>
                  <a:cs typeface="Calibri"/>
                </a:rPr>
                <a:t>s,a,s</a:t>
              </a:r>
              <a:r>
                <a:rPr lang="ja-JP" altLang="en-US" sz="2400" dirty="0">
                  <a:latin typeface="Palatino" pitchFamily="2" charset="77"/>
                  <a:cs typeface="Calibri"/>
                </a:rPr>
                <a:t>’</a:t>
              </a:r>
              <a:endParaRPr lang="en-US" sz="2400" dirty="0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41997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41998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Palatino" pitchFamily="2" charset="77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id="{1BE3B6B3-C169-CB4C-9472-3AC2CAAF4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0088" y="1504760"/>
            <a:ext cx="2829207" cy="219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11B64461-2619-764E-87F9-99963C1F3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7046" y="1502325"/>
            <a:ext cx="2793630" cy="2011873"/>
          </a:xfrm>
          <a:prstGeom prst="rect">
            <a:avLst/>
          </a:prstGeom>
          <a:noFill/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AE6F492E-609D-AB45-81AA-FA9C4381B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8194" y="2903012"/>
            <a:ext cx="287715" cy="1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C4821BD0-AB1D-DA49-93EF-C7F871FAB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8388" y="2927025"/>
            <a:ext cx="320703" cy="13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910FCC19-986D-404C-ADFF-AB7A23116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4883" y="2262505"/>
            <a:ext cx="272690" cy="49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C:\Users\Dan\Dropbox\Office\CS 188\Ketrina Art\MDPs\AgentTopDown.png">
            <a:extLst>
              <a:ext uri="{FF2B5EF4-FFF2-40B4-BE49-F238E27FC236}">
                <a16:creationId xmlns:a16="http://schemas.microsoft.com/office/drawing/2014/main" id="{83A32FE4-12C6-BE48-97AF-BD07DF019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74606" y="2706560"/>
            <a:ext cx="513244" cy="479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914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Always Go Forward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427" y="1219200"/>
            <a:ext cx="4592932" cy="4562475"/>
          </a:xfrm>
          <a:prstGeom prst="rect">
            <a:avLst/>
          </a:prstGeom>
          <a:noFill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023" y="1219200"/>
            <a:ext cx="4647754" cy="456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863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880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275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Always Go Forward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8813" r="71526" b="32430"/>
          <a:stretch/>
        </p:blipFill>
        <p:spPr bwMode="auto">
          <a:xfrm>
            <a:off x="7262750" y="1828800"/>
            <a:ext cx="3068664" cy="40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6271" r="67839" b="25876"/>
          <a:stretch/>
        </p:blipFill>
        <p:spPr bwMode="auto">
          <a:xfrm>
            <a:off x="1858254" y="1852550"/>
            <a:ext cx="3006671" cy="39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2627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2862" y="1448320"/>
            <a:ext cx="7018338" cy="4599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2940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Policy Iteration</a:t>
            </a:r>
          </a:p>
        </p:txBody>
      </p:sp>
      <p:sp>
        <p:nvSpPr>
          <p:cNvPr id="1762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3"/>
            <a:endParaRPr lang="en-US" sz="1200" dirty="0"/>
          </a:p>
          <a:p>
            <a:r>
              <a:rPr lang="en-US" sz="2400" b="1" dirty="0">
                <a:solidFill>
                  <a:schemeClr val="accent2"/>
                </a:solidFill>
              </a:rPr>
              <a:t>Evaluation: </a:t>
            </a:r>
            <a:r>
              <a:rPr lang="en-US" sz="2400" dirty="0"/>
              <a:t>For fixed current policy </a:t>
            </a:r>
            <a:r>
              <a:rPr lang="en-US" sz="2400" dirty="0">
                <a:sym typeface="Symbol" pitchFamily="18" charset="2"/>
              </a:rPr>
              <a:t>, find values with policy evaluation:</a:t>
            </a:r>
          </a:p>
          <a:p>
            <a:pPr lvl="1"/>
            <a:r>
              <a:rPr lang="en-US" sz="2000" dirty="0">
                <a:sym typeface="Symbol" pitchFamily="18" charset="2"/>
              </a:rPr>
              <a:t>Iterate until values converge:</a:t>
            </a:r>
          </a:p>
          <a:p>
            <a:endParaRPr lang="en-US" sz="2400" dirty="0">
              <a:sym typeface="Symbol" pitchFamily="18" charset="2"/>
            </a:endParaRPr>
          </a:p>
          <a:p>
            <a:endParaRPr lang="en-US" sz="2400" dirty="0">
              <a:sym typeface="Symbol" pitchFamily="18" charset="2"/>
            </a:endParaRPr>
          </a:p>
          <a:p>
            <a:endParaRPr lang="en-US" sz="2400" dirty="0">
              <a:sym typeface="Symbol" pitchFamily="18" charset="2"/>
            </a:endParaRPr>
          </a:p>
          <a:p>
            <a:r>
              <a:rPr lang="en-US" sz="2400" b="1" dirty="0">
                <a:solidFill>
                  <a:schemeClr val="accent2"/>
                </a:solidFill>
              </a:rPr>
              <a:t>Improvement: </a:t>
            </a:r>
            <a:r>
              <a:rPr lang="en-US" sz="2400" dirty="0"/>
              <a:t>For fixed values, get a better policy using policy extraction</a:t>
            </a:r>
          </a:p>
          <a:p>
            <a:pPr lvl="1"/>
            <a:r>
              <a:rPr lang="en-US" sz="2000" dirty="0"/>
              <a:t>One-step look-ahead:</a:t>
            </a:r>
          </a:p>
          <a:p>
            <a:endParaRPr lang="en-US" sz="2400" dirty="0">
              <a:sym typeface="Symbol" pitchFamily="18" charset="2"/>
            </a:endParaRPr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026211" y="2743200"/>
            <a:ext cx="7834776" cy="690721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030087" y="4921250"/>
            <a:ext cx="7215495" cy="64106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11963400" cy="5257800"/>
          </a:xfrm>
        </p:spPr>
        <p:txBody>
          <a:bodyPr/>
          <a:lstStyle/>
          <a:p>
            <a:r>
              <a:rPr lang="en-US" sz="2400" dirty="0"/>
              <a:t>Both value iteration and policy iteration compute the same thing (all optimal values)</a:t>
            </a:r>
          </a:p>
          <a:p>
            <a:pPr lvl="3"/>
            <a:endParaRPr lang="en-US" sz="1200" dirty="0"/>
          </a:p>
          <a:p>
            <a:r>
              <a:rPr lang="en-US" sz="2400" dirty="0"/>
              <a:t>In value iteration:</a:t>
            </a:r>
          </a:p>
          <a:p>
            <a:pPr lvl="1"/>
            <a:r>
              <a:rPr lang="en-US" sz="2200" dirty="0"/>
              <a:t>Every iteration updates both the values and (implicitly) the policy</a:t>
            </a:r>
          </a:p>
          <a:p>
            <a:pPr lvl="1"/>
            <a:r>
              <a:rPr lang="en-US" sz="2200" dirty="0"/>
              <a:t>We don’t track the policy, but taking the max over actions implicitly </a:t>
            </a:r>
            <a:r>
              <a:rPr lang="en-US" sz="2200" dirty="0" err="1"/>
              <a:t>recomputes</a:t>
            </a:r>
            <a:r>
              <a:rPr lang="en-US" sz="2200" dirty="0"/>
              <a:t> it</a:t>
            </a:r>
          </a:p>
          <a:p>
            <a:pPr lvl="3"/>
            <a:endParaRPr lang="en-US" sz="1200" dirty="0"/>
          </a:p>
          <a:p>
            <a:r>
              <a:rPr lang="en-US" sz="2400" dirty="0"/>
              <a:t>In policy iteration:</a:t>
            </a:r>
          </a:p>
          <a:p>
            <a:pPr lvl="1"/>
            <a:r>
              <a:rPr lang="en-US" sz="2200" dirty="0"/>
              <a:t>We do several passes that update utilities with fixed policy (each pass is fast because we consider only one action, not all of them)</a:t>
            </a:r>
          </a:p>
          <a:p>
            <a:pPr lvl="1"/>
            <a:r>
              <a:rPr lang="en-US" sz="2200" dirty="0"/>
              <a:t>After the policy is evaluated, a new policy is chosen (slow like a value iteration pass)</a:t>
            </a:r>
          </a:p>
          <a:p>
            <a:pPr lvl="1"/>
            <a:r>
              <a:rPr lang="en-US" sz="2200" dirty="0"/>
              <a:t>The new policy will be better (or we’re done)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30932-C18A-F049-B958-4B79C88CB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Poll: Policy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F9DD4-A10A-F242-BB44-2ACAB0F05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After one step of policy </a:t>
            </a:r>
            <a:r>
              <a:rPr lang="en-US" dirty="0">
                <a:solidFill>
                  <a:schemeClr val="accent2"/>
                </a:solidFill>
              </a:rPr>
              <a:t>improvement, </a:t>
            </a:r>
            <a:r>
              <a:rPr lang="en-US" dirty="0"/>
              <a:t>what’s the policy? Discount factor = 0.5</a:t>
            </a:r>
            <a:endParaRPr lang="en-US" i="1" dirty="0"/>
          </a:p>
          <a:p>
            <a:pPr marL="0" indent="0">
              <a:buNone/>
            </a:pPr>
            <a:r>
              <a:rPr lang="en-US" sz="2400" i="1" dirty="0"/>
              <a:t>First do policy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98369-A439-E94F-9496-8A123DB31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D1089F21-799C-464D-9963-7B077949A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620539"/>
              </p:ext>
            </p:extLst>
          </p:nvPr>
        </p:nvGraphicFramePr>
        <p:xfrm>
          <a:off x="1831849" y="4859865"/>
          <a:ext cx="35745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90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71490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71490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71490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71490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1697FA8C-3BD3-5546-B954-E9D73265E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676519"/>
              </p:ext>
            </p:extLst>
          </p:nvPr>
        </p:nvGraphicFramePr>
        <p:xfrm>
          <a:off x="3048305" y="3689855"/>
          <a:ext cx="608228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1015DD1F-A1F7-1347-9285-0CEB68AE4CA6}"/>
              </a:ext>
            </a:extLst>
          </p:cNvPr>
          <p:cNvSpPr/>
          <p:nvPr/>
        </p:nvSpPr>
        <p:spPr>
          <a:xfrm>
            <a:off x="2591552" y="3248265"/>
            <a:ext cx="1521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(Terminal)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4D41FE69-ADCC-4143-996B-D4CEED379192}"/>
              </a:ext>
            </a:extLst>
          </p:cNvPr>
          <p:cNvSpPr/>
          <p:nvPr/>
        </p:nvSpPr>
        <p:spPr>
          <a:xfrm rot="16200000" flipV="1">
            <a:off x="2469135" y="4063929"/>
            <a:ext cx="2651293" cy="2504279"/>
          </a:xfrm>
          <a:prstGeom prst="arc">
            <a:avLst>
              <a:gd name="adj1" fmla="val 17516877"/>
              <a:gd name="adj2" fmla="val 269299"/>
            </a:avLst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FFEDC5-E3EF-8441-B4FA-FAAC1B0804AF}"/>
              </a:ext>
            </a:extLst>
          </p:cNvPr>
          <p:cNvSpPr/>
          <p:nvPr/>
        </p:nvSpPr>
        <p:spPr>
          <a:xfrm>
            <a:off x="609600" y="3779292"/>
            <a:ext cx="2083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10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E90460-85D8-4447-9CED-6A92F2B89979}"/>
              </a:ext>
            </a:extLst>
          </p:cNvPr>
          <p:cNvSpPr/>
          <p:nvPr/>
        </p:nvSpPr>
        <p:spPr>
          <a:xfrm>
            <a:off x="4238724" y="3683276"/>
            <a:ext cx="1933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R(E, Exit, T) =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63C1A1-3B1F-AA4B-B6A6-8D97F1E68754}"/>
              </a:ext>
            </a:extLst>
          </p:cNvPr>
          <p:cNvSpPr txBox="1"/>
          <p:nvPr/>
        </p:nvSpPr>
        <p:spPr>
          <a:xfrm>
            <a:off x="1790139" y="5001753"/>
            <a:ext cx="365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Exit      East   West   East    Exit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FE78CF87-0117-6046-8D8C-D2F1B09672AF}"/>
              </a:ext>
            </a:extLst>
          </p:cNvPr>
          <p:cNvSpPr/>
          <p:nvPr/>
        </p:nvSpPr>
        <p:spPr>
          <a:xfrm rot="16491853">
            <a:off x="2003084" y="4185956"/>
            <a:ext cx="1828074" cy="1469628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684D885-9C2C-C247-B02E-7F99260829D8}"/>
              </a:ext>
            </a:extLst>
          </p:cNvPr>
          <p:cNvSpPr txBox="1">
            <a:spLocks/>
          </p:cNvSpPr>
          <p:nvPr/>
        </p:nvSpPr>
        <p:spPr bwMode="auto">
          <a:xfrm>
            <a:off x="6342382" y="2821837"/>
            <a:ext cx="5613159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/>
              <a:buChar char="o"/>
              <a:defRPr sz="3200">
                <a:solidFill>
                  <a:schemeClr val="tx1"/>
                </a:solidFill>
                <a:latin typeface="Palatino"/>
                <a:ea typeface="+mn-ea"/>
                <a:cs typeface="Palatino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ourier New"/>
              <a:buChar char="o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/>
              <a:buChar char="o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ourier New"/>
              <a:buChar char="o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Courier New"/>
              <a:buChar char="o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Palatino"/>
                <a:cs typeface="Palatino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/>
              <a:t>(A) Exit, East, West, East, Exit</a:t>
            </a:r>
          </a:p>
          <a:p>
            <a:r>
              <a:rPr lang="en-US" sz="2800" kern="0" dirty="0"/>
              <a:t>(B) Exit, West, West, East, Exit</a:t>
            </a:r>
          </a:p>
          <a:p>
            <a:r>
              <a:rPr lang="en-US" sz="2800" kern="0" dirty="0"/>
              <a:t>(C) Exit, West, East, East, Exit</a:t>
            </a:r>
          </a:p>
          <a:p>
            <a:r>
              <a:rPr lang="en-US" sz="2800" kern="0" dirty="0"/>
              <a:t>(D) Exit, East, East, East, Exit</a:t>
            </a:r>
          </a:p>
        </p:txBody>
      </p:sp>
    </p:spTree>
    <p:extLst>
      <p:ext uri="{BB962C8B-B14F-4D97-AF65-F5344CB8AC3E}">
        <p14:creationId xmlns:p14="http://schemas.microsoft.com/office/powerpoint/2010/main" val="23969925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MDP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So you want to….</a:t>
            </a:r>
          </a:p>
          <a:p>
            <a:pPr lvl="1"/>
            <a:r>
              <a:rPr lang="en-US" sz="2400" dirty="0"/>
              <a:t>Compute optimal values: use value iteration or policy iteration</a:t>
            </a:r>
          </a:p>
          <a:p>
            <a:pPr lvl="1"/>
            <a:r>
              <a:rPr lang="en-US" sz="2400" dirty="0"/>
              <a:t>Compute values for a particular policy: use policy evaluation</a:t>
            </a:r>
          </a:p>
          <a:p>
            <a:pPr lvl="1"/>
            <a:r>
              <a:rPr lang="en-US" sz="2400" dirty="0"/>
              <a:t>Turn your values into a policy: use policy extraction (one-step </a:t>
            </a:r>
            <a:r>
              <a:rPr lang="en-US" sz="2400" dirty="0" err="1"/>
              <a:t>lookahead</a:t>
            </a:r>
            <a:r>
              <a:rPr lang="en-US" sz="2400" dirty="0"/>
              <a:t>)</a:t>
            </a:r>
          </a:p>
          <a:p>
            <a:pPr lvl="1"/>
            <a:endParaRPr lang="en-US" sz="2400" dirty="0"/>
          </a:p>
          <a:p>
            <a:r>
              <a:rPr lang="en-US" sz="2800" dirty="0"/>
              <a:t>These all look the same!</a:t>
            </a:r>
          </a:p>
          <a:p>
            <a:pPr lvl="1"/>
            <a:r>
              <a:rPr lang="en-US" sz="2400" dirty="0"/>
              <a:t>They basically are – they are all variations of Bellman updates</a:t>
            </a:r>
          </a:p>
          <a:p>
            <a:pPr lvl="1"/>
            <a:r>
              <a:rPr lang="en-US" sz="2400" dirty="0"/>
              <a:t>They all use one-step </a:t>
            </a:r>
            <a:r>
              <a:rPr lang="en-US" sz="2400" dirty="0" err="1"/>
              <a:t>lookahead</a:t>
            </a:r>
            <a:r>
              <a:rPr lang="en-US" sz="2400" dirty="0"/>
              <a:t> </a:t>
            </a:r>
            <a:r>
              <a:rPr lang="en-US" sz="2400" dirty="0" err="1"/>
              <a:t>expectimax</a:t>
            </a:r>
            <a:r>
              <a:rPr lang="en-US" sz="2400" dirty="0"/>
              <a:t> fragments</a:t>
            </a:r>
          </a:p>
          <a:p>
            <a:pPr lvl="1"/>
            <a:r>
              <a:rPr lang="en-US" sz="2400" dirty="0"/>
              <a:t>They differ only in whether we plug in a fixed policy or max over 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Bandits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3049893"/>
            <a:ext cx="2819400" cy="3501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Double-Bandit MDP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71600"/>
            <a:ext cx="11379200" cy="4729164"/>
          </a:xfrm>
        </p:spPr>
        <p:txBody>
          <a:bodyPr/>
          <a:lstStyle/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Actions: </a:t>
            </a:r>
            <a:r>
              <a:rPr lang="en-US" sz="2400" i="1" dirty="0">
                <a:solidFill>
                  <a:srgbClr val="3333FF"/>
                </a:solidFill>
                <a:latin typeface="Palatino" pitchFamily="2" charset="77"/>
                <a:ea typeface="Palatino" pitchFamily="2" charset="77"/>
              </a:rPr>
              <a:t>Blue</a:t>
            </a:r>
            <a:r>
              <a:rPr lang="en-US" sz="2400" i="1" dirty="0">
                <a:latin typeface="Palatino" pitchFamily="2" charset="77"/>
                <a:ea typeface="Palatino" pitchFamily="2" charset="77"/>
              </a:rPr>
              <a:t>, </a:t>
            </a:r>
            <a:r>
              <a:rPr lang="en-US" sz="2400" i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Red</a:t>
            </a:r>
          </a:p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States: </a:t>
            </a:r>
            <a:r>
              <a:rPr lang="en-US" sz="2400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</a:rPr>
              <a:t>Win</a:t>
            </a:r>
            <a:r>
              <a:rPr lang="en-US" sz="24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, Lose</a:t>
            </a:r>
          </a:p>
        </p:txBody>
      </p:sp>
      <p:sp>
        <p:nvSpPr>
          <p:cNvPr id="5" name="Oval 4"/>
          <p:cNvSpPr/>
          <p:nvPr/>
        </p:nvSpPr>
        <p:spPr>
          <a:xfrm>
            <a:off x="3276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</a:rPr>
              <a:t>W</a:t>
            </a:r>
          </a:p>
        </p:txBody>
      </p:sp>
      <p:sp>
        <p:nvSpPr>
          <p:cNvPr id="6" name="Oval 5"/>
          <p:cNvSpPr/>
          <p:nvPr/>
        </p:nvSpPr>
        <p:spPr>
          <a:xfrm>
            <a:off x="8229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L</a:t>
            </a:r>
          </a:p>
        </p:txBody>
      </p:sp>
      <p:cxnSp>
        <p:nvCxnSpPr>
          <p:cNvPr id="8" name="Curved Connector 7"/>
          <p:cNvCxnSpPr>
            <a:stCxn id="5" idx="0"/>
            <a:endCxn id="6" idx="1"/>
          </p:cNvCxnSpPr>
          <p:nvPr/>
        </p:nvCxnSpPr>
        <p:spPr>
          <a:xfrm rot="16200000" flipH="1">
            <a:off x="5924549" y="971551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5" idx="0"/>
            <a:endCxn id="5" idx="6"/>
          </p:cNvCxnSpPr>
          <p:nvPr/>
        </p:nvCxnSpPr>
        <p:spPr>
          <a:xfrm rot="16200000" flipH="1">
            <a:off x="3619500" y="3276601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6" idx="4"/>
            <a:endCxn id="5" idx="5"/>
          </p:cNvCxnSpPr>
          <p:nvPr/>
        </p:nvCxnSpPr>
        <p:spPr>
          <a:xfrm rot="5400000" flipH="1">
            <a:off x="6167017" y="1556919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3"/>
          <p:cNvCxnSpPr>
            <a:stCxn id="6" idx="4"/>
            <a:endCxn id="6" idx="2"/>
          </p:cNvCxnSpPr>
          <p:nvPr/>
        </p:nvCxnSpPr>
        <p:spPr>
          <a:xfrm rot="5400000" flipH="1">
            <a:off x="8229600" y="3619501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6" idx="6"/>
            <a:endCxn id="5" idx="4"/>
          </p:cNvCxnSpPr>
          <p:nvPr/>
        </p:nvCxnSpPr>
        <p:spPr>
          <a:xfrm flipH="1">
            <a:off x="3619500" y="3619501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3276600" y="3619501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600200" y="39624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</a:rPr>
              <a:t>$1</a:t>
            </a:r>
          </a:p>
          <a:p>
            <a:endParaRPr lang="en-US" sz="2400" dirty="0">
              <a:latin typeface="Palatino" pitchFamily="2" charset="77"/>
              <a:ea typeface="Palatino" pitchFamily="2" charset="77"/>
            </a:endParaRPr>
          </a:p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1.0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448800" y="38862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</a:rPr>
              <a:t>$1</a:t>
            </a:r>
          </a:p>
          <a:p>
            <a:endParaRPr lang="en-US" sz="2400" dirty="0">
              <a:latin typeface="Palatino" pitchFamily="2" charset="77"/>
              <a:ea typeface="Palatino" pitchFamily="2" charset="77"/>
            </a:endParaRPr>
          </a:p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1.0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34000" y="19767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0.25 	</a:t>
            </a:r>
            <a:r>
              <a:rPr lang="en-US" sz="2400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</a:rPr>
              <a:t>$0</a:t>
            </a:r>
            <a:endParaRPr lang="en-US" sz="24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800600" y="28266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0.75 </a:t>
            </a:r>
          </a:p>
          <a:p>
            <a:r>
              <a:rPr lang="en-US" sz="2400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</a:rPr>
              <a:t>$2</a:t>
            </a:r>
            <a:endParaRPr lang="en-US" sz="24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486400" y="4343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0.75 	</a:t>
            </a:r>
            <a:r>
              <a:rPr lang="en-US" sz="2400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</a:rPr>
              <a:t>$2</a:t>
            </a:r>
            <a:endParaRPr lang="en-US" sz="24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858000" y="3352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0.25 </a:t>
            </a:r>
          </a:p>
          <a:p>
            <a:r>
              <a:rPr lang="en-US" sz="2400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</a:rPr>
              <a:t>$0</a:t>
            </a:r>
            <a:endParaRPr lang="en-US" sz="24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9525000" y="1371600"/>
            <a:ext cx="2209800" cy="1752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No discount</a:t>
            </a:r>
          </a:p>
          <a:p>
            <a:pPr algn="ctr"/>
            <a:endParaRPr lang="en-US" sz="400" i="1" dirty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  <a:p>
            <a:pPr algn="ctr"/>
            <a:r>
              <a:rPr lang="en-US" sz="2000" i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100 time steps</a:t>
            </a:r>
            <a:endParaRPr lang="en-US" sz="800" i="1" dirty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  <a:p>
            <a:pPr algn="ctr"/>
            <a:endParaRPr lang="en-US" sz="400" i="1" dirty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  <a:p>
            <a:pPr algn="ctr"/>
            <a:r>
              <a:rPr lang="en-US" sz="2000" i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Both states have the same value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Offline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Solving MDPs is offline planning</a:t>
            </a:r>
          </a:p>
          <a:p>
            <a:pPr lvl="1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You determine all quantities through computation</a:t>
            </a:r>
          </a:p>
          <a:p>
            <a:pPr lvl="1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You need to know the details of the MDP</a:t>
            </a:r>
          </a:p>
          <a:p>
            <a:pPr lvl="1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You do not actually play the game!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4495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Play Red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54203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  <a:cs typeface="Calibri"/>
              </a:rPr>
              <a:t>Play Blue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36677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Value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525000" y="1371600"/>
            <a:ext cx="2209800" cy="1752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Calibri"/>
              </a:rPr>
              <a:t>No discount</a:t>
            </a:r>
          </a:p>
          <a:p>
            <a:pPr algn="ctr"/>
            <a:endParaRPr lang="en-US" sz="400" i="1" dirty="0">
              <a:solidFill>
                <a:schemeClr val="tx1"/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pPr algn="ctr"/>
            <a:r>
              <a:rPr lang="en-US" sz="2000" i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Calibri"/>
              </a:rPr>
              <a:t>100 time steps</a:t>
            </a:r>
            <a:endParaRPr lang="en-US" sz="800" i="1" dirty="0">
              <a:solidFill>
                <a:schemeClr val="tx1"/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pPr algn="ctr"/>
            <a:endParaRPr lang="en-US" sz="400" i="1" dirty="0">
              <a:solidFill>
                <a:schemeClr val="tx1"/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pPr algn="ctr"/>
            <a:r>
              <a:rPr lang="en-US" sz="2000" i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Calibri"/>
              </a:rPr>
              <a:t>Both states have the same value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0" y="45059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150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54203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100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410200" y="3304073"/>
            <a:ext cx="6705600" cy="2696855"/>
            <a:chOff x="1600200" y="1815326"/>
            <a:chExt cx="8756724" cy="3521777"/>
          </a:xfrm>
        </p:grpSpPr>
        <p:sp>
          <p:nvSpPr>
            <p:cNvPr id="10" name="Oval 9"/>
            <p:cNvSpPr/>
            <p:nvPr/>
          </p:nvSpPr>
          <p:spPr>
            <a:xfrm>
              <a:off x="3276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8000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W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8229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L</a:t>
              </a:r>
            </a:p>
          </p:txBody>
        </p:sp>
        <p:cxnSp>
          <p:nvCxnSpPr>
            <p:cNvPr id="12" name="Curved Connector 11"/>
            <p:cNvCxnSpPr>
              <a:stCxn id="10" idx="0"/>
              <a:endCxn id="11" idx="1"/>
            </p:cNvCxnSpPr>
            <p:nvPr/>
          </p:nvCxnSpPr>
          <p:spPr>
            <a:xfrm rot="16200000" flipH="1">
              <a:off x="5924549" y="971551"/>
              <a:ext cx="100433" cy="4710533"/>
            </a:xfrm>
            <a:prstGeom prst="curvedConnector3">
              <a:avLst>
                <a:gd name="adj1" fmla="val -822914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3"/>
            <p:cNvCxnSpPr>
              <a:stCxn id="10" idx="0"/>
              <a:endCxn id="10" idx="6"/>
            </p:cNvCxnSpPr>
            <p:nvPr/>
          </p:nvCxnSpPr>
          <p:spPr>
            <a:xfrm rot="16200000" flipH="1">
              <a:off x="3619500" y="3276601"/>
              <a:ext cx="342900" cy="342900"/>
            </a:xfrm>
            <a:prstGeom prst="curvedConnector4">
              <a:avLst>
                <a:gd name="adj1" fmla="val -87180"/>
                <a:gd name="adj2" fmla="val 338462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>
              <a:stCxn id="11" idx="4"/>
              <a:endCxn id="10" idx="5"/>
            </p:cNvCxnSpPr>
            <p:nvPr/>
          </p:nvCxnSpPr>
          <p:spPr>
            <a:xfrm rot="5400000" flipH="1">
              <a:off x="6167017" y="1556919"/>
              <a:ext cx="100433" cy="4710533"/>
            </a:xfrm>
            <a:prstGeom prst="curvedConnector3">
              <a:avLst>
                <a:gd name="adj1" fmla="val -927967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3"/>
            <p:cNvCxnSpPr>
              <a:stCxn id="11" idx="4"/>
              <a:endCxn id="11" idx="2"/>
            </p:cNvCxnSpPr>
            <p:nvPr/>
          </p:nvCxnSpPr>
          <p:spPr>
            <a:xfrm rot="5400000" flipH="1">
              <a:off x="8229600" y="3619501"/>
              <a:ext cx="342900" cy="342900"/>
            </a:xfrm>
            <a:prstGeom prst="curvedConnector4">
              <a:avLst>
                <a:gd name="adj1" fmla="val -84616"/>
                <a:gd name="adj2" fmla="val 325641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29"/>
            <p:cNvCxnSpPr>
              <a:stCxn id="11" idx="6"/>
              <a:endCxn id="10" idx="4"/>
            </p:cNvCxnSpPr>
            <p:nvPr/>
          </p:nvCxnSpPr>
          <p:spPr>
            <a:xfrm flipH="1">
              <a:off x="3619500" y="3619501"/>
              <a:ext cx="5295900" cy="342900"/>
            </a:xfrm>
            <a:prstGeom prst="curvedConnector4">
              <a:avLst>
                <a:gd name="adj1" fmla="val -7681"/>
                <a:gd name="adj2" fmla="val 589178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3"/>
            <p:cNvCxnSpPr>
              <a:stCxn id="10" idx="4"/>
              <a:endCxn id="10" idx="2"/>
            </p:cNvCxnSpPr>
            <p:nvPr/>
          </p:nvCxnSpPr>
          <p:spPr>
            <a:xfrm rot="5400000" flipH="1">
              <a:off x="3276600" y="3619501"/>
              <a:ext cx="342900" cy="342900"/>
            </a:xfrm>
            <a:prstGeom prst="curvedConnector4">
              <a:avLst>
                <a:gd name="adj1" fmla="val -376924"/>
                <a:gd name="adj2" fmla="val 415385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600200" y="3769613"/>
              <a:ext cx="995082" cy="156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8000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$1</a:t>
              </a:r>
            </a:p>
            <a:p>
              <a:endParaRPr lang="en-US" sz="2400" dirty="0">
                <a:latin typeface="Palatino" pitchFamily="2" charset="77"/>
                <a:ea typeface="Palatino" pitchFamily="2" charset="77"/>
                <a:cs typeface="Calibri"/>
              </a:endParaRPr>
            </a:p>
            <a:p>
              <a:r>
                <a:rPr lang="en-US" sz="2400" dirty="0">
                  <a:latin typeface="Palatino" pitchFamily="2" charset="77"/>
                  <a:ea typeface="Palatino" pitchFamily="2" charset="77"/>
                  <a:cs typeface="Calibri"/>
                </a:rPr>
                <a:t>1.0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349291" y="3769614"/>
              <a:ext cx="1007633" cy="156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8000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$1</a:t>
              </a:r>
            </a:p>
            <a:p>
              <a:endParaRPr lang="en-US" sz="2400" dirty="0">
                <a:latin typeface="Palatino" pitchFamily="2" charset="77"/>
                <a:ea typeface="Palatino" pitchFamily="2" charset="77"/>
                <a:cs typeface="Calibri"/>
              </a:endParaRPr>
            </a:p>
            <a:p>
              <a:r>
                <a:rPr lang="en-US" sz="2400" dirty="0">
                  <a:latin typeface="Palatino" pitchFamily="2" charset="77"/>
                  <a:ea typeface="Palatino" pitchFamily="2" charset="77"/>
                  <a:cs typeface="Calibri"/>
                </a:rPr>
                <a:t>1.0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33999" y="1815326"/>
              <a:ext cx="2133600" cy="60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Palatino" pitchFamily="2" charset="77"/>
                  <a:ea typeface="Palatino" pitchFamily="2" charset="77"/>
                  <a:cs typeface="Calibri"/>
                </a:rPr>
                <a:t>0.25 	</a:t>
              </a:r>
              <a:r>
                <a:rPr lang="en-US" sz="2400" dirty="0">
                  <a:solidFill>
                    <a:srgbClr val="008000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$0</a:t>
              </a:r>
              <a:endParaRPr lang="en-US" sz="2400" dirty="0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00600" y="2826603"/>
              <a:ext cx="2133600" cy="1085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Palatino" pitchFamily="2" charset="77"/>
                  <a:ea typeface="Palatino" pitchFamily="2" charset="77"/>
                  <a:cs typeface="Calibri"/>
                </a:rPr>
                <a:t>0.75 </a:t>
              </a:r>
            </a:p>
            <a:p>
              <a:r>
                <a:rPr lang="en-US" sz="2400" dirty="0">
                  <a:solidFill>
                    <a:srgbClr val="008000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$2</a:t>
              </a:r>
              <a:endParaRPr lang="en-US" sz="2400" dirty="0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82004" y="4267157"/>
              <a:ext cx="2133600" cy="60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Palatino" pitchFamily="2" charset="77"/>
                  <a:ea typeface="Palatino" pitchFamily="2" charset="77"/>
                  <a:cs typeface="Calibri"/>
                </a:rPr>
                <a:t>0.75 	</a:t>
              </a:r>
              <a:r>
                <a:rPr lang="en-US" sz="2400" dirty="0">
                  <a:solidFill>
                    <a:srgbClr val="008000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$2</a:t>
              </a:r>
              <a:endParaRPr lang="en-US" sz="2400" dirty="0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30701" y="3137634"/>
              <a:ext cx="2133600" cy="1085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Palatino" pitchFamily="2" charset="77"/>
                  <a:ea typeface="Palatino" pitchFamily="2" charset="77"/>
                  <a:cs typeface="Calibri"/>
                </a:rPr>
                <a:t>0.25 </a:t>
              </a:r>
            </a:p>
            <a:p>
              <a:r>
                <a:rPr lang="en-US" sz="2400" dirty="0">
                  <a:solidFill>
                    <a:srgbClr val="008000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$0</a:t>
              </a:r>
              <a:endParaRPr lang="en-US" sz="2400" dirty="0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762000" y="3429000"/>
            <a:ext cx="4191000" cy="2895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 pitchFamily="2" charset="77"/>
              <a:ea typeface="Palatino" pitchFamily="2" charset="77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4EDFC-1635-1541-87EE-DA12495B7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Poll: Utility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2DEA33-4EF9-AF43-88D3-4DA0339229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you get a reward of </a:t>
                </a:r>
                <a:r>
                  <a:rPr lang="en-US" dirty="0">
                    <a:solidFill>
                      <a:schemeClr val="accent2"/>
                    </a:solidFill>
                  </a:rPr>
                  <a:t>2</a:t>
                </a:r>
                <a:r>
                  <a:rPr lang="en-US" dirty="0"/>
                  <a:t>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2"/>
                    </a:solidFill>
                  </a:rPr>
                  <a:t>4</a:t>
                </a:r>
                <a:r>
                  <a:rPr lang="en-US" dirty="0"/>
                  <a:t> 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2"/>
                    </a:solidFill>
                  </a:rPr>
                  <a:t>8 </a:t>
                </a:r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what is the utility with discount factor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=0.5?</m:t>
                    </m:r>
                  </m:oMath>
                </a14:m>
                <a:r>
                  <a:rPr lang="en-US" dirty="0"/>
                  <a:t> In other words, what is the utility of [2, 4, 8]?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3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6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7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14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2DEA33-4EF9-AF43-88D3-4DA0339229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9" t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61325-ECF4-6347-A1D7-05A9C1D24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6266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Let’s Play!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53400" y="4658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$2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$2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$0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536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$2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870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$2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400" y="5191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$2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68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$2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02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$0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536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$0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70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$0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Online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Rules changed!  Red’s win chance is different.</a:t>
            </a:r>
          </a:p>
        </p:txBody>
      </p:sp>
      <p:sp>
        <p:nvSpPr>
          <p:cNvPr id="4" name="Oval 3"/>
          <p:cNvSpPr/>
          <p:nvPr/>
        </p:nvSpPr>
        <p:spPr>
          <a:xfrm>
            <a:off x="3276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</a:rPr>
              <a:t>W</a:t>
            </a:r>
          </a:p>
        </p:txBody>
      </p:sp>
      <p:sp>
        <p:nvSpPr>
          <p:cNvPr id="5" name="Oval 4"/>
          <p:cNvSpPr/>
          <p:nvPr/>
        </p:nvSpPr>
        <p:spPr>
          <a:xfrm>
            <a:off x="8229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L</a:t>
            </a:r>
          </a:p>
        </p:txBody>
      </p:sp>
      <p:cxnSp>
        <p:nvCxnSpPr>
          <p:cNvPr id="6" name="Curved Connector 5"/>
          <p:cNvCxnSpPr>
            <a:stCxn id="4" idx="0"/>
            <a:endCxn id="5" idx="1"/>
          </p:cNvCxnSpPr>
          <p:nvPr/>
        </p:nvCxnSpPr>
        <p:spPr>
          <a:xfrm rot="16200000" flipH="1">
            <a:off x="5924549" y="1219022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13"/>
          <p:cNvCxnSpPr>
            <a:stCxn id="4" idx="0"/>
            <a:endCxn id="4" idx="6"/>
          </p:cNvCxnSpPr>
          <p:nvPr/>
        </p:nvCxnSpPr>
        <p:spPr>
          <a:xfrm rot="16200000" flipH="1">
            <a:off x="3619500" y="3524072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5" idx="4"/>
            <a:endCxn id="4" idx="5"/>
          </p:cNvCxnSpPr>
          <p:nvPr/>
        </p:nvCxnSpPr>
        <p:spPr>
          <a:xfrm rot="5400000" flipH="1">
            <a:off x="6167017" y="1804390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8229600" y="3866972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29"/>
          <p:cNvCxnSpPr>
            <a:stCxn id="5" idx="6"/>
            <a:endCxn id="4" idx="4"/>
          </p:cNvCxnSpPr>
          <p:nvPr/>
        </p:nvCxnSpPr>
        <p:spPr>
          <a:xfrm flipH="1">
            <a:off x="3619500" y="3866972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3"/>
          <p:cNvCxnSpPr>
            <a:stCxn id="4" idx="4"/>
            <a:endCxn id="4" idx="2"/>
          </p:cNvCxnSpPr>
          <p:nvPr/>
        </p:nvCxnSpPr>
        <p:spPr>
          <a:xfrm rot="5400000" flipH="1">
            <a:off x="3276600" y="3866972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00200" y="420987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</a:rPr>
              <a:t>$1</a:t>
            </a:r>
          </a:p>
          <a:p>
            <a:endParaRPr lang="en-US" sz="2400" dirty="0">
              <a:latin typeface="Palatino" pitchFamily="2" charset="77"/>
              <a:ea typeface="Palatino" pitchFamily="2" charset="77"/>
            </a:endParaRPr>
          </a:p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1.0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48800" y="413367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</a:rPr>
              <a:t>$1</a:t>
            </a:r>
          </a:p>
          <a:p>
            <a:endParaRPr lang="en-US" sz="2400" dirty="0">
              <a:latin typeface="Palatino" pitchFamily="2" charset="77"/>
              <a:ea typeface="Palatino" pitchFamily="2" charset="77"/>
            </a:endParaRPr>
          </a:p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1.0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0" y="2224206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?? 	</a:t>
            </a:r>
            <a:r>
              <a:rPr lang="en-US" sz="2400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</a:rPr>
              <a:t>$0</a:t>
            </a:r>
            <a:endParaRPr lang="en-US" sz="24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3074074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?? </a:t>
            </a:r>
          </a:p>
          <a:p>
            <a:r>
              <a:rPr lang="en-US" sz="2400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</a:rPr>
              <a:t>$2</a:t>
            </a:r>
            <a:endParaRPr lang="en-US" sz="24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4590871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?? 	</a:t>
            </a:r>
            <a:r>
              <a:rPr lang="en-US" sz="2400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</a:rPr>
              <a:t>$2</a:t>
            </a:r>
            <a:endParaRPr lang="en-US" sz="24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3600271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?? </a:t>
            </a:r>
          </a:p>
          <a:p>
            <a:r>
              <a:rPr lang="en-US" sz="2400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</a:rPr>
              <a:t>$0</a:t>
            </a:r>
            <a:endParaRPr lang="en-US" sz="2400" dirty="0">
              <a:latin typeface="Palatino" pitchFamily="2" charset="77"/>
              <a:ea typeface="Palatino" pitchFamily="2" charset="77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Let’s Play!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53400" y="4658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$0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$0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$0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536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$2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870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$0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400" y="5191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$2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68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$0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02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$0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536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$0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70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$0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Just Happened?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66836"/>
            <a:ext cx="11379200" cy="4729164"/>
          </a:xfrm>
        </p:spPr>
        <p:txBody>
          <a:bodyPr/>
          <a:lstStyle/>
          <a:p>
            <a:r>
              <a:rPr lang="en-US" sz="2800" dirty="0"/>
              <a:t>That wasn’t planning, it was learning!</a:t>
            </a:r>
          </a:p>
          <a:p>
            <a:pPr lvl="1"/>
            <a:r>
              <a:rPr lang="en-US" sz="2400" dirty="0"/>
              <a:t>Specifically, reinforcement learning</a:t>
            </a:r>
          </a:p>
          <a:p>
            <a:pPr lvl="1"/>
            <a:r>
              <a:rPr lang="en-US" sz="2400" dirty="0"/>
              <a:t>There was an MDP, but you couldn’t solve it with just computation</a:t>
            </a:r>
          </a:p>
          <a:p>
            <a:pPr lvl="1"/>
            <a:r>
              <a:rPr lang="en-US" sz="2400" dirty="0"/>
              <a:t>You needed to actually act to figure it out</a:t>
            </a:r>
          </a:p>
          <a:p>
            <a:pPr lvl="1"/>
            <a:endParaRPr lang="en-US" sz="2400" dirty="0"/>
          </a:p>
          <a:p>
            <a:r>
              <a:rPr lang="en-US" sz="2800" dirty="0"/>
              <a:t>Important ideas in reinforcement learning that came up</a:t>
            </a:r>
          </a:p>
          <a:p>
            <a:pPr lvl="1"/>
            <a:r>
              <a:rPr lang="en-US" sz="2400" dirty="0"/>
              <a:t>Exploration: you have to try unknown actions to get information</a:t>
            </a:r>
          </a:p>
          <a:p>
            <a:pPr lvl="1"/>
            <a:r>
              <a:rPr lang="en-US" sz="2400" dirty="0"/>
              <a:t>Exploitation: eventually, you have to use what you know</a:t>
            </a:r>
          </a:p>
          <a:p>
            <a:pPr lvl="1"/>
            <a:r>
              <a:rPr lang="en-US" sz="2400" dirty="0"/>
              <a:t>Regret: even if you learn intelligently, you make mistakes</a:t>
            </a:r>
          </a:p>
          <a:p>
            <a:pPr lvl="1"/>
            <a:r>
              <a:rPr lang="en-US" sz="2400" dirty="0"/>
              <a:t>Sampling: because of chance, you have to try things repeatedly</a:t>
            </a:r>
          </a:p>
          <a:p>
            <a:pPr lvl="1"/>
            <a:r>
              <a:rPr lang="en-US" sz="2400" dirty="0"/>
              <a:t>Difficulty: learning can be much harder than solving a known MDP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7400" y="40336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Time: Reinforcement Learning!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Asynchronous Value Iteration*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8229600" cy="495300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In value iteration, we update every state in each iteration</a:t>
            </a:r>
          </a:p>
          <a:p>
            <a:pPr>
              <a:defRPr/>
            </a:pPr>
            <a:endParaRPr lang="en-US" sz="2400" dirty="0"/>
          </a:p>
          <a:p>
            <a:pPr marL="342900" lvl="1" indent="-342900">
              <a:buClr>
                <a:schemeClr val="accent2"/>
              </a:buClr>
              <a:defRPr/>
            </a:pPr>
            <a:r>
              <a:rPr lang="en-US" sz="2400" dirty="0">
                <a:solidFill>
                  <a:schemeClr val="accent2"/>
                </a:solidFill>
                <a:ea typeface="+mn-ea"/>
                <a:cs typeface="+mn-cs"/>
              </a:rPr>
              <a:t>Actually, </a:t>
            </a:r>
            <a:r>
              <a:rPr lang="en-US" sz="2400" i="1" dirty="0">
                <a:solidFill>
                  <a:schemeClr val="accent2"/>
                </a:solidFill>
                <a:ea typeface="+mn-ea"/>
                <a:cs typeface="+mn-cs"/>
              </a:rPr>
              <a:t>any</a:t>
            </a:r>
            <a:r>
              <a:rPr lang="en-US" sz="2400" dirty="0">
                <a:solidFill>
                  <a:schemeClr val="accent2"/>
                </a:solidFill>
                <a:ea typeface="+mn-ea"/>
                <a:cs typeface="+mn-cs"/>
              </a:rPr>
              <a:t> sequences of Bellman updates will converge if every state is visited infinitely often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In fact, we can update the policy as seldom or often as we like, and we will still converge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Idea: Update states whose value we expect to change: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/>
              <a:t>	If                         is large then update predecessors of s</a:t>
            </a:r>
          </a:p>
        </p:txBody>
      </p:sp>
      <p:pic>
        <p:nvPicPr>
          <p:cNvPr id="21508" name="Picture 3" descr="C:\Documents and Settings\Administrator\My Documents\My Pictures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0100" y="5295900"/>
            <a:ext cx="18415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MDPs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6187" y="1667339"/>
            <a:ext cx="7313613" cy="4275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6149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Optimal Quantities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Palatino" pitchFamily="2" charset="77"/>
              <a:ea typeface="Palatino" pitchFamily="2" charset="77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The value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 (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utility) of a state s: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V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(s) = expected utility starting in s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Palatino" pitchFamily="2" charset="77"/>
              <a:ea typeface="Palatino" pitchFamily="2" charset="77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The value (utility) of a q-state 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Q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) = expected utility starting out having taken action a from state s and (thereafter) acting optimally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Palatino" pitchFamily="2" charset="77"/>
              <a:ea typeface="Palatino" pitchFamily="2" charset="77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The optimal policy: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  <a:sym typeface="Symbol" pitchFamily="18" charset="2"/>
              </a:rPr>
              <a:t>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(s) = optimal action from state s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8732838" y="2209800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615363" y="4468813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7504113" y="2498725"/>
            <a:ext cx="1403350" cy="806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8382000" y="2498725"/>
            <a:ext cx="525463" cy="806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907463" y="2498725"/>
            <a:ext cx="525462" cy="6905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8264525" y="3305175"/>
            <a:ext cx="292100" cy="2873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7696200" y="3592513"/>
            <a:ext cx="690563" cy="465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8386763" y="3592513"/>
            <a:ext cx="757237" cy="388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7945438" y="3592513"/>
            <a:ext cx="441325" cy="863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8386763" y="3592513"/>
            <a:ext cx="423862" cy="863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8674100" y="2740025"/>
            <a:ext cx="29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Palatino" pitchFamily="2" charset="77"/>
                <a:ea typeface="Palatino" pitchFamily="2" charset="77"/>
              </a:rPr>
              <a:t>a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9083675" y="2209800"/>
            <a:ext cx="29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Palatino" pitchFamily="2" charset="77"/>
                <a:ea typeface="Palatino" pitchFamily="2" charset="77"/>
              </a:rPr>
              <a:t>s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8991600" y="4456113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Palatino" pitchFamily="2" charset="77"/>
                <a:ea typeface="Palatino" pitchFamily="2" charset="77"/>
              </a:rPr>
              <a:t>s’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8556625" y="3305175"/>
            <a:ext cx="58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</a:rPr>
              <a:t>s, a</a:t>
            </a: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7388225" y="4745038"/>
            <a:ext cx="1401763" cy="403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8264525" y="4745038"/>
            <a:ext cx="525463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8789988" y="4745038"/>
            <a:ext cx="527050" cy="3444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9723438" y="4016375"/>
            <a:ext cx="2163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(s,a,s’) is a </a:t>
            </a:r>
            <a:br>
              <a:rPr lang="en-US" sz="200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</a:br>
            <a:r>
              <a:rPr lang="en-US" sz="2000" i="1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transition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7924800" y="4008438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Palatino" pitchFamily="2" charset="77"/>
                <a:ea typeface="Palatino" pitchFamily="2" charset="77"/>
              </a:rPr>
              <a:t>s,a,s’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9723438" y="2076450"/>
            <a:ext cx="1052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Palatino" pitchFamily="2" charset="77"/>
                <a:ea typeface="Palatino" pitchFamily="2" charset="77"/>
              </a:rPr>
              <a:t>s is a </a:t>
            </a:r>
            <a:r>
              <a:rPr lang="en-US" sz="2000" i="1">
                <a:solidFill>
                  <a:srgbClr val="0000FF"/>
                </a:solidFill>
                <a:latin typeface="Palatino" pitchFamily="2" charset="77"/>
                <a:ea typeface="Palatino" pitchFamily="2" charset="77"/>
              </a:rPr>
              <a:t>state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9723438" y="3048000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</a:rPr>
              <a:t>(s, a) is a </a:t>
            </a:r>
            <a:r>
              <a:rPr lang="en-US" sz="2000" i="1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</a:rPr>
              <a:t>q-state</a:t>
            </a:r>
          </a:p>
        </p:txBody>
      </p:sp>
    </p:spTree>
    <p:extLst>
      <p:ext uri="{BB962C8B-B14F-4D97-AF65-F5344CB8AC3E}">
        <p14:creationId xmlns:p14="http://schemas.microsoft.com/office/powerpoint/2010/main" val="3345395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Start with V</a:t>
            </a:r>
            <a:r>
              <a:rPr lang="en-US" sz="2400" baseline="-25000" dirty="0">
                <a:ea typeface="ＭＳ Ｐゴシック" pitchFamily="34" charset="-128"/>
              </a:rPr>
              <a:t>0</a:t>
            </a:r>
            <a:r>
              <a:rPr lang="en-US" sz="2400" dirty="0">
                <a:ea typeface="ＭＳ Ｐゴシック" pitchFamily="34" charset="-128"/>
              </a:rPr>
              <a:t>(s) = 0: no time steps left means an expected reward sum of zero</a:t>
            </a:r>
          </a:p>
          <a:p>
            <a:pPr lvl="2">
              <a:lnSpc>
                <a:spcPct val="80000"/>
              </a:lnSpc>
            </a:pPr>
            <a:endParaRPr lang="en-US" sz="16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Given vector of </a:t>
            </a:r>
            <a:r>
              <a:rPr lang="en-US" sz="2400" dirty="0" err="1">
                <a:ea typeface="ＭＳ Ｐゴシック" pitchFamily="34" charset="-128"/>
              </a:rPr>
              <a:t>V</a:t>
            </a:r>
            <a:r>
              <a:rPr lang="en-US" sz="2400" baseline="-25000" dirty="0" err="1">
                <a:ea typeface="ＭＳ Ｐゴシック" pitchFamily="34" charset="-128"/>
              </a:rPr>
              <a:t>k</a:t>
            </a:r>
            <a:r>
              <a:rPr lang="en-US" sz="2400" dirty="0">
                <a:ea typeface="ＭＳ Ｐゴシック" pitchFamily="34" charset="-128"/>
              </a:rPr>
              <a:t>(s) values, do one play of </a:t>
            </a:r>
            <a:r>
              <a:rPr lang="en-US" sz="2400" dirty="0" err="1">
                <a:ea typeface="ＭＳ Ｐゴシック" pitchFamily="34" charset="-128"/>
              </a:rPr>
              <a:t>expectimax</a:t>
            </a:r>
            <a:r>
              <a:rPr lang="en-US" sz="2400" dirty="0">
                <a:ea typeface="ＭＳ Ｐゴシック" pitchFamily="34" charset="-128"/>
              </a:rPr>
              <a:t> from each state: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Repeat until convergence, which yields V*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Complexity of each iteration: O(S</a:t>
            </a:r>
            <a:r>
              <a:rPr lang="en-US" sz="2400" baseline="30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A)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Theorem: will converge to unique optimal values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Basic idea: approximations get refined towards optimal values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Policy may converge long before values do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42684" y="266700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220200" y="2286000"/>
            <a:ext cx="2286000" cy="2122488"/>
            <a:chOff x="2400" y="1401"/>
            <a:chExt cx="1440" cy="1337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Palatino" pitchFamily="2" charset="77"/>
                  <a:ea typeface="Palatino" pitchFamily="2" charset="77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V</a:t>
              </a:r>
              <a:r>
                <a:rPr lang="en-US" baseline="-25000" dirty="0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k+1</a:t>
              </a:r>
              <a:r>
                <a:rPr lang="en-US" dirty="0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Palatino" pitchFamily="2" charset="77"/>
                  <a:ea typeface="Palatino" pitchFamily="2" charset="77"/>
                  <a:cs typeface="Calibri"/>
                </a:rPr>
                <a:t>s,a,s</a:t>
              </a:r>
              <a:r>
                <a:rPr lang="ja-JP" altLang="en-US">
                  <a:latin typeface="Palatino" pitchFamily="2" charset="77"/>
                  <a:cs typeface="Calibri"/>
                </a:rPr>
                <a:t>’</a:t>
              </a:r>
              <a:endParaRPr lang="en-US" dirty="0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 err="1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V</a:t>
              </a:r>
              <a:r>
                <a:rPr lang="en-US" baseline="-25000" dirty="0" err="1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k</a:t>
              </a:r>
              <a:r>
                <a:rPr lang="en-US" dirty="0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(s’</a:t>
              </a:r>
              <a:r>
                <a:rPr lang="en-US" altLang="ja-JP" dirty="0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93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 (again </a:t>
            </a:r>
            <a:r>
              <a:rPr lang="en-US" dirty="0">
                <a:sym typeface="Wingdings" pitchFamily="2" charset="2"/>
              </a:rPr>
              <a:t>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68401"/>
            <a:ext cx="11379200" cy="4729164"/>
          </a:xfrm>
        </p:spPr>
        <p:txBody>
          <a:bodyPr/>
          <a:lstStyle/>
          <a:p>
            <a:r>
              <a:rPr lang="en-US" sz="2800" dirty="0"/>
              <a:t>Init: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Iterate:</a:t>
            </a: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8839200" y="304800"/>
            <a:ext cx="3048000" cy="2754586"/>
            <a:chOff x="2400" y="1401"/>
            <a:chExt cx="1392" cy="1258"/>
          </a:xfrm>
        </p:grpSpPr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grpSp>
          <p:nvGrpSpPr>
            <p:cNvPr id="31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a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</a:rPr>
                <a:t>s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</a:rPr>
                <a:t>s, a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/>
                <a:t>s,a,s</a:t>
              </a:r>
              <a:r>
                <a:rPr lang="ja-JP" altLang="en-US" sz="2400"/>
                <a:t>’</a:t>
              </a:r>
              <a:endParaRPr lang="en-US" sz="2400" dirty="0"/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/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</a:rPr>
                <a:t>’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5ADC87-EB4B-BA4B-9CC1-1D2774DE23C8}"/>
                  </a:ext>
                </a:extLst>
              </p:cNvPr>
              <p:cNvSpPr txBox="1"/>
              <p:nvPr/>
            </p:nvSpPr>
            <p:spPr>
              <a:xfrm>
                <a:off x="1328734" y="1760319"/>
                <a:ext cx="30685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/>
                        </a:rPr>
                        <m:t>∀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/>
                        </a:rPr>
                        <m:t>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/>
                        </a:rPr>
                        <m:t>:  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/>
                        </a:rPr>
                        <m:t>𝑉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/>
                            </a:rPr>
                            <m:t>𝑠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/>
                        </a:rPr>
                        <m:t>=0</m:t>
                      </m:r>
                    </m:oMath>
                  </m:oMathPara>
                </a14:m>
                <a:endParaRPr lang="en-US" sz="3600" dirty="0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5ADC87-EB4B-BA4B-9CC1-1D2774DE2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734" y="1760319"/>
                <a:ext cx="3068532" cy="646331"/>
              </a:xfrm>
              <a:prstGeom prst="rect">
                <a:avLst/>
              </a:prstGeom>
              <a:blipFill>
                <a:blip r:embed="rId3"/>
                <a:stretch>
                  <a:fillRect t="-1923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078C36B-B027-5F46-B0B8-411FA572451A}"/>
                  </a:ext>
                </a:extLst>
              </p:cNvPr>
              <p:cNvSpPr txBox="1"/>
              <p:nvPr/>
            </p:nvSpPr>
            <p:spPr>
              <a:xfrm>
                <a:off x="706099" y="3454275"/>
                <a:ext cx="11485901" cy="1698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uncPr>
                        <m:fNam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/>
                            </a:rPr>
                            <m:t>∀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/>
                            </a:rPr>
                            <m:t>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/>
                            </a:rPr>
                            <m:t>:  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𝑛𝑒𝑤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  <a:cs typeface="Calibri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Calibri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naryPr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𝑠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𝑠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,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𝑎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[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𝑠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,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𝑎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𝛾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] 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3600" dirty="0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078C36B-B027-5F46-B0B8-411FA5724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99" y="3454275"/>
                <a:ext cx="11485901" cy="1698735"/>
              </a:xfrm>
              <a:prstGeom prst="rect">
                <a:avLst/>
              </a:prstGeom>
              <a:blipFill>
                <a:blip r:embed="rId4"/>
                <a:stretch>
                  <a:fillRect t="-100746" b="-16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47804E4-6BAB-9944-BC0D-B0B85E2FD206}"/>
                  </a:ext>
                </a:extLst>
              </p:cNvPr>
              <p:cNvSpPr txBox="1"/>
              <p:nvPr/>
            </p:nvSpPr>
            <p:spPr>
              <a:xfrm>
                <a:off x="990600" y="5305750"/>
                <a:ext cx="20793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/>
                        </a:rPr>
                        <m:t>𝑉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/>
                            </a:rPr>
                            <m:t>𝑛𝑒𝑤</m:t>
                          </m:r>
                        </m:sub>
                      </m:sSub>
                    </m:oMath>
                  </m:oMathPara>
                </a14:m>
                <a:endParaRPr lang="en-US" sz="3600" b="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47804E4-6BAB-9944-BC0D-B0B85E2FD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305750"/>
                <a:ext cx="2079351" cy="646331"/>
              </a:xfrm>
              <a:prstGeom prst="rect">
                <a:avLst/>
              </a:prstGeom>
              <a:blipFill>
                <a:blip r:embed="rId5"/>
                <a:stretch>
                  <a:fillRect l="-610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A8885E7-7586-634A-95F1-2CE371DA72F1}"/>
              </a:ext>
            </a:extLst>
          </p:cNvPr>
          <p:cNvSpPr txBox="1"/>
          <p:nvPr/>
        </p:nvSpPr>
        <p:spPr>
          <a:xfrm>
            <a:off x="609600" y="6334705"/>
            <a:ext cx="11471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Note: can even directly assign to </a:t>
            </a:r>
            <a:r>
              <a:rPr lang="en-US" i="1" dirty="0">
                <a:latin typeface="Palatino" pitchFamily="2" charset="77"/>
                <a:ea typeface="Palatino" pitchFamily="2" charset="77"/>
                <a:cs typeface="Calibri"/>
              </a:rPr>
              <a:t>V(s)</a:t>
            </a: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, which will not compute the sequence of </a:t>
            </a:r>
            <a:r>
              <a:rPr lang="en-US" i="1" dirty="0" err="1">
                <a:latin typeface="Palatino" pitchFamily="2" charset="77"/>
                <a:ea typeface="Palatino" pitchFamily="2" charset="77"/>
                <a:cs typeface="Calibri"/>
              </a:rPr>
              <a:t>V</a:t>
            </a:r>
            <a:r>
              <a:rPr lang="en-US" i="1" baseline="-25000" dirty="0" err="1">
                <a:latin typeface="Palatino" pitchFamily="2" charset="77"/>
                <a:ea typeface="Palatino" pitchFamily="2" charset="77"/>
                <a:cs typeface="Calibri"/>
              </a:rPr>
              <a:t>k</a:t>
            </a: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 but will still converge to </a:t>
            </a:r>
            <a:r>
              <a:rPr lang="en-US" i="1" dirty="0">
                <a:latin typeface="Palatino" pitchFamily="2" charset="77"/>
                <a:ea typeface="Palatino" pitchFamily="2" charset="77"/>
                <a:cs typeface="Calibri"/>
              </a:rPr>
              <a:t>V*</a:t>
            </a:r>
          </a:p>
        </p:txBody>
      </p:sp>
    </p:spTree>
    <p:extLst>
      <p:ext uri="{BB962C8B-B14F-4D97-AF65-F5344CB8AC3E}">
        <p14:creationId xmlns:p14="http://schemas.microsoft.com/office/powerpoint/2010/main" val="129742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\pi(s) = \sum_{s'} T(s, \pi(s), s') [R(s,\pi(s), s') + \gamma V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4400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0}^\pi(s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0"/>
  <p:tag name="PICTUREFILESIZE" val="88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{\pi_i}_{k+1}(s) \leftarrow \sum_{s'} T(s,\pi_i(s),s') \,\left[ R(s, \pi_i(s), s') + \gamma\, V^{\pi_i}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22"/>
  <p:tag name="PICTUREFILESIZE" val="5148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\sum_{s'} T(s, a ,s') [ R(s,a,s') + \gamma V^*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01"/>
  <p:tag name="PICTUREFILESIZE" val="4195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Q^*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53"/>
  <p:tag name="PICTUREFILESIZE" val="1708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heme/theme1.xml><?xml version="1.0" encoding="utf-8"?>
<a:theme xmlns:a="http://schemas.openxmlformats.org/drawingml/2006/main" name="188theme2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188theme2.thmx</Template>
  <TotalTime>64680</TotalTime>
  <Words>2519</Words>
  <Application>Microsoft Macintosh PowerPoint</Application>
  <PresentationFormat>Widescreen</PresentationFormat>
  <Paragraphs>552</Paragraphs>
  <Slides>55</Slides>
  <Notes>35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</vt:lpstr>
      <vt:lpstr>Calibri</vt:lpstr>
      <vt:lpstr>Cambria Math</vt:lpstr>
      <vt:lpstr>Courier New</vt:lpstr>
      <vt:lpstr>Palatino</vt:lpstr>
      <vt:lpstr>Wingdings</vt:lpstr>
      <vt:lpstr>188theme2</vt:lpstr>
      <vt:lpstr>PowerPoint Presentation</vt:lpstr>
      <vt:lpstr>Logistics</vt:lpstr>
      <vt:lpstr>Example: Grid World</vt:lpstr>
      <vt:lpstr>Recap: Defining MDPs</vt:lpstr>
      <vt:lpstr>Poll: Utility</vt:lpstr>
      <vt:lpstr>Solving MDPs</vt:lpstr>
      <vt:lpstr>Optimal Quantities</vt:lpstr>
      <vt:lpstr>Value Iteration</vt:lpstr>
      <vt:lpstr>Value Iteration (again  )</vt:lpstr>
      <vt:lpstr>k=0</vt:lpstr>
      <vt:lpstr>k=1</vt:lpstr>
      <vt:lpstr>k=2</vt:lpstr>
      <vt:lpstr>k=3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The Bellman Equations</vt:lpstr>
      <vt:lpstr>Value Iteration</vt:lpstr>
      <vt:lpstr>Policy Extraction</vt:lpstr>
      <vt:lpstr>Poll 2: policy extraction </vt:lpstr>
      <vt:lpstr>Poll 3: policy extraction</vt:lpstr>
      <vt:lpstr>Computing Actions from Values</vt:lpstr>
      <vt:lpstr>Computing Actions from Q-Values</vt:lpstr>
      <vt:lpstr>Policy Methods</vt:lpstr>
      <vt:lpstr>Problems with Value Iteration</vt:lpstr>
      <vt:lpstr>k=12</vt:lpstr>
      <vt:lpstr>k=100</vt:lpstr>
      <vt:lpstr>Policy Iteration</vt:lpstr>
      <vt:lpstr>Policy Evaluation</vt:lpstr>
      <vt:lpstr>Fixed Policies</vt:lpstr>
      <vt:lpstr>Utilities for a Fixed Policy</vt:lpstr>
      <vt:lpstr>Policy Evaluation</vt:lpstr>
      <vt:lpstr>Example: Policy Evaluation</vt:lpstr>
      <vt:lpstr>Example: Policy Evaluation</vt:lpstr>
      <vt:lpstr>Policy Iteration</vt:lpstr>
      <vt:lpstr>Policy Iteration</vt:lpstr>
      <vt:lpstr>Comparison</vt:lpstr>
      <vt:lpstr>Poll: Policy Improvement</vt:lpstr>
      <vt:lpstr>Summary: MDP Algorithms</vt:lpstr>
      <vt:lpstr>Double Bandits</vt:lpstr>
      <vt:lpstr>Double-Bandit MDP</vt:lpstr>
      <vt:lpstr>Offline Planning</vt:lpstr>
      <vt:lpstr>Let’s Play!</vt:lpstr>
      <vt:lpstr>Online Planning</vt:lpstr>
      <vt:lpstr>Let’s Play!</vt:lpstr>
      <vt:lpstr>What Just Happened?</vt:lpstr>
      <vt:lpstr>Next Time: Reinforcement Learning!</vt:lpstr>
      <vt:lpstr>Asynchronous Value Iteration*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Ihita Mandal</cp:lastModifiedBy>
  <cp:revision>2754</cp:revision>
  <cp:lastPrinted>2014-02-18T19:00:09Z</cp:lastPrinted>
  <dcterms:created xsi:type="dcterms:W3CDTF">2004-08-27T04:16:05Z</dcterms:created>
  <dcterms:modified xsi:type="dcterms:W3CDTF">2023-10-12T16:13:31Z</dcterms:modified>
</cp:coreProperties>
</file>